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71" r:id="rId2"/>
    <p:sldId id="272" r:id="rId3"/>
    <p:sldId id="287" r:id="rId4"/>
    <p:sldId id="338" r:id="rId5"/>
    <p:sldId id="273" r:id="rId6"/>
    <p:sldId id="274" r:id="rId7"/>
    <p:sldId id="275" r:id="rId8"/>
    <p:sldId id="276" r:id="rId9"/>
    <p:sldId id="277" r:id="rId10"/>
    <p:sldId id="290" r:id="rId11"/>
    <p:sldId id="289" r:id="rId12"/>
    <p:sldId id="292" r:id="rId13"/>
    <p:sldId id="278" r:id="rId14"/>
    <p:sldId id="279" r:id="rId15"/>
    <p:sldId id="280" r:id="rId16"/>
    <p:sldId id="281" r:id="rId17"/>
    <p:sldId id="282" r:id="rId18"/>
    <p:sldId id="283" r:id="rId19"/>
    <p:sldId id="284" r:id="rId20"/>
    <p:sldId id="285" r:id="rId21"/>
    <p:sldId id="349" r:id="rId22"/>
    <p:sldId id="291" r:id="rId23"/>
    <p:sldId id="294" r:id="rId24"/>
    <p:sldId id="339" r:id="rId25"/>
    <p:sldId id="340" r:id="rId26"/>
    <p:sldId id="341" r:id="rId27"/>
    <p:sldId id="295" r:id="rId28"/>
    <p:sldId id="342" r:id="rId29"/>
    <p:sldId id="343" r:id="rId30"/>
    <p:sldId id="344" r:id="rId31"/>
    <p:sldId id="296" r:id="rId32"/>
    <p:sldId id="297" r:id="rId33"/>
    <p:sldId id="298" r:id="rId34"/>
    <p:sldId id="299" r:id="rId35"/>
    <p:sldId id="300" r:id="rId36"/>
    <p:sldId id="345" r:id="rId37"/>
    <p:sldId id="301" r:id="rId38"/>
    <p:sldId id="302" r:id="rId39"/>
    <p:sldId id="303" r:id="rId40"/>
    <p:sldId id="304" r:id="rId41"/>
    <p:sldId id="305" r:id="rId42"/>
    <p:sldId id="306" r:id="rId43"/>
    <p:sldId id="308" r:id="rId44"/>
    <p:sldId id="335" r:id="rId45"/>
    <p:sldId id="336" r:id="rId46"/>
    <p:sldId id="337"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286" r:id="rId64"/>
    <p:sldId id="288" r:id="rId65"/>
    <p:sldId id="325" r:id="rId66"/>
    <p:sldId id="326" r:id="rId67"/>
    <p:sldId id="328" r:id="rId68"/>
    <p:sldId id="329" r:id="rId69"/>
    <p:sldId id="330" r:id="rId70"/>
    <p:sldId id="331" r:id="rId71"/>
    <p:sldId id="332" r:id="rId72"/>
    <p:sldId id="333" r:id="rId73"/>
    <p:sldId id="334" r:id="rId74"/>
    <p:sldId id="348" r:id="rId75"/>
    <p:sldId id="350" r:id="rId76"/>
    <p:sldId id="351" r:id="rId77"/>
    <p:sldId id="352" r:id="rId78"/>
    <p:sldId id="353" r:id="rId7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8" autoAdjust="0"/>
    <p:restoredTop sz="94660"/>
  </p:normalViewPr>
  <p:slideViewPr>
    <p:cSldViewPr>
      <p:cViewPr varScale="1">
        <p:scale>
          <a:sx n="66" d="100"/>
          <a:sy n="66" d="100"/>
        </p:scale>
        <p:origin x="1378"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B57C5-3770-495C-8B92-F5FDF1A84E46}" type="datetimeFigureOut">
              <a:rPr lang="en-US" smtClean="0"/>
              <a:pPr/>
              <a:t>12/10/2014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04180-1105-47D3-A5E8-12D0BE6D8163}" type="slidenum">
              <a:rPr lang="en-US" smtClean="0"/>
              <a:pPr/>
              <a:t>‹#›</a:t>
            </a:fld>
            <a:endParaRPr lang="en-US"/>
          </a:p>
        </p:txBody>
      </p:sp>
    </p:spTree>
    <p:extLst>
      <p:ext uri="{BB962C8B-B14F-4D97-AF65-F5344CB8AC3E}">
        <p14:creationId xmlns:p14="http://schemas.microsoft.com/office/powerpoint/2010/main" val="256588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33564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Gus.</a:t>
            </a:r>
          </a:p>
          <a:p>
            <a:endParaRPr lang="en-US" dirty="0" smtClean="0"/>
          </a:p>
          <a:p>
            <a:r>
              <a:rPr lang="en-US" dirty="0" smtClean="0"/>
              <a:t>This slide shows the position for Gus that best explains his ratings for the Training data—i.e., that minimizes his sum of squared errors.</a:t>
            </a:r>
          </a:p>
          <a:p>
            <a:endParaRPr lang="en-US" dirty="0" smtClean="0"/>
          </a:p>
          <a:p>
            <a:r>
              <a:rPr lang="en-US" dirty="0" smtClean="0"/>
              <a:t>If Gus has rated hundreds of movies, we could probably be confident of that we have estimated his true preferences accurately.  </a:t>
            </a:r>
          </a:p>
          <a:p>
            <a:r>
              <a:rPr lang="en-US" dirty="0" smtClean="0"/>
              <a:t/>
            </a:r>
            <a:br>
              <a:rPr lang="en-US" dirty="0" smtClean="0"/>
            </a:br>
            <a:r>
              <a:rPr lang="en-US" dirty="0" smtClean="0"/>
              <a:t>But what if Gus has only rated a few movies—say the ten on this slide?  We should not be so confident.  </a:t>
            </a:r>
          </a:p>
        </p:txBody>
      </p:sp>
      <p:sp>
        <p:nvSpPr>
          <p:cNvPr id="4" name="Slide Number Placeholder 3"/>
          <p:cNvSpPr>
            <a:spLocks noGrp="1"/>
          </p:cNvSpPr>
          <p:nvPr>
            <p:ph type="sldNum" sz="quarter" idx="10"/>
          </p:nvPr>
        </p:nvSpPr>
        <p:spPr/>
        <p:txBody>
          <a:bodyPr/>
          <a:lstStyle/>
          <a:p>
            <a:fld id="{EE707532-839C-41A2-9E71-D5288AEAE66A}" type="slidenum">
              <a:rPr lang="en-US" smtClean="0"/>
              <a:pPr/>
              <a:t>58</a:t>
            </a:fld>
            <a:endParaRPr lang="en-US"/>
          </a:p>
        </p:txBody>
      </p:sp>
    </p:spTree>
    <p:extLst>
      <p:ext uri="{BB962C8B-B14F-4D97-AF65-F5344CB8AC3E}">
        <p14:creationId xmlns:p14="http://schemas.microsoft.com/office/powerpoint/2010/main" val="92142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hedge our bet by tethering Gus to origin with an elastic cord that tries to pull Gus back towards the origin.  </a:t>
            </a:r>
          </a:p>
          <a:p>
            <a:endParaRPr lang="en-US" dirty="0" smtClean="0"/>
          </a:p>
          <a:p>
            <a:r>
              <a:rPr lang="en-US" dirty="0" smtClean="0"/>
              <a:t>If Gus has rated hundreds of  movies, he stays about where the data places him.</a:t>
            </a:r>
          </a:p>
        </p:txBody>
      </p:sp>
      <p:sp>
        <p:nvSpPr>
          <p:cNvPr id="4" name="Slide Number Placeholder 3"/>
          <p:cNvSpPr>
            <a:spLocks noGrp="1"/>
          </p:cNvSpPr>
          <p:nvPr>
            <p:ph type="sldNum" sz="quarter" idx="10"/>
          </p:nvPr>
        </p:nvSpPr>
        <p:spPr/>
        <p:txBody>
          <a:bodyPr/>
          <a:lstStyle/>
          <a:p>
            <a:fld id="{EE707532-839C-41A2-9E71-D5288AEAE66A}" type="slidenum">
              <a:rPr lang="en-US" smtClean="0"/>
              <a:pPr/>
              <a:t>59</a:t>
            </a:fld>
            <a:endParaRPr lang="en-US"/>
          </a:p>
        </p:txBody>
      </p:sp>
    </p:spTree>
    <p:extLst>
      <p:ext uri="{BB962C8B-B14F-4D97-AF65-F5344CB8AC3E}">
        <p14:creationId xmlns:p14="http://schemas.microsoft.com/office/powerpoint/2010/main" val="921421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if he has hated only a few dozen, he is pulled back towards the origin.</a:t>
            </a:r>
          </a:p>
        </p:txBody>
      </p:sp>
      <p:sp>
        <p:nvSpPr>
          <p:cNvPr id="4" name="Slide Number Placeholder 3"/>
          <p:cNvSpPr>
            <a:spLocks noGrp="1"/>
          </p:cNvSpPr>
          <p:nvPr>
            <p:ph type="sldNum" sz="quarter" idx="10"/>
          </p:nvPr>
        </p:nvSpPr>
        <p:spPr/>
        <p:txBody>
          <a:bodyPr/>
          <a:lstStyle/>
          <a:p>
            <a:fld id="{EE707532-839C-41A2-9E71-D5288AEAE66A}" type="slidenum">
              <a:rPr lang="en-US" smtClean="0"/>
              <a:pPr/>
              <a:t>60</a:t>
            </a:fld>
            <a:endParaRPr lang="en-US"/>
          </a:p>
        </p:txBody>
      </p:sp>
    </p:spTree>
    <p:extLst>
      <p:ext uri="{BB962C8B-B14F-4D97-AF65-F5344CB8AC3E}">
        <p14:creationId xmlns:p14="http://schemas.microsoft.com/office/powerpoint/2010/main" val="921421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if he has rated only a handful, he is pulled even further.</a:t>
            </a:r>
          </a:p>
        </p:txBody>
      </p:sp>
      <p:sp>
        <p:nvSpPr>
          <p:cNvPr id="4" name="Slide Number Placeholder 3"/>
          <p:cNvSpPr>
            <a:spLocks noGrp="1"/>
          </p:cNvSpPr>
          <p:nvPr>
            <p:ph type="sldNum" sz="quarter" idx="10"/>
          </p:nvPr>
        </p:nvSpPr>
        <p:spPr/>
        <p:txBody>
          <a:bodyPr/>
          <a:lstStyle/>
          <a:p>
            <a:fld id="{EE707532-839C-41A2-9E71-D5288AEAE66A}" type="slidenum">
              <a:rPr lang="en-US" smtClean="0"/>
              <a:pPr/>
              <a:t>61</a:t>
            </a:fld>
            <a:endParaRPr lang="en-US"/>
          </a:p>
        </p:txBody>
      </p:sp>
    </p:spTree>
    <p:extLst>
      <p:ext uri="{BB962C8B-B14F-4D97-AF65-F5344CB8AC3E}">
        <p14:creationId xmlns:p14="http://schemas.microsoft.com/office/powerpoint/2010/main" val="921421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C1D49-22FC-43D1-9AEF-4D339032ED74}" type="slidenum">
              <a:rPr lang="en-US"/>
              <a:pPr/>
              <a:t>63</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5966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AD608-CBA6-47D5-8D22-831E2BCE0A02}" type="slidenum">
              <a:rPr lang="en-US"/>
              <a:pPr/>
              <a:t>3</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2491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0C9ACB-7A00-4B3F-979D-E4C6E26A417C}" type="slidenum">
              <a:rPr lang="en-US"/>
              <a:pPr/>
              <a:t>8</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105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AC3B2-67C6-4685-8FDA-F7ADC9850F2F}" type="slidenum">
              <a:rPr lang="en-US"/>
              <a:pPr/>
              <a:t>13</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715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C901B-536F-470A-97BE-E6E6F0CDDCBE}" type="slidenum">
              <a:rPr lang="en-US"/>
              <a:pPr/>
              <a:t>19</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8570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C901B-536F-470A-97BE-E6E6F0CDDCBE}" type="slidenum">
              <a:rPr lang="en-US"/>
              <a:pPr/>
              <a:t>20</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889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chemeClr val="bg1"/>
                </a:solidFill>
              </a:rPr>
              <a:t>Difference with SVD:</a:t>
            </a:r>
          </a:p>
          <a:p>
            <a:r>
              <a:rPr lang="en-US" sz="1100" dirty="0">
                <a:solidFill>
                  <a:schemeClr val="bg1"/>
                </a:solidFill>
              </a:rPr>
              <a:t>-- can multiply sigma with V and get the UV decomposition</a:t>
            </a:r>
          </a:p>
          <a:p>
            <a:r>
              <a:rPr lang="en-US" sz="1100" dirty="0">
                <a:solidFill>
                  <a:schemeClr val="bg1"/>
                </a:solidFill>
              </a:rPr>
              <a:t>-- SVD will count errors also on missing entries (zeros)</a:t>
            </a:r>
          </a:p>
          <a:p>
            <a:r>
              <a:rPr lang="en-US" sz="1100" dirty="0">
                <a:solidFill>
                  <a:schemeClr val="bg1"/>
                </a:solidFill>
              </a:rPr>
              <a:t>-- SVD insists U,V are orthonormal. We do not want this here, we do not care, we just want something that works</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47</a:t>
            </a:fld>
            <a:endParaRPr lang="en-US"/>
          </a:p>
        </p:txBody>
      </p:sp>
    </p:spTree>
    <p:extLst>
      <p:ext uri="{BB962C8B-B14F-4D97-AF65-F5344CB8AC3E}">
        <p14:creationId xmlns:p14="http://schemas.microsoft.com/office/powerpoint/2010/main" val="68775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a hypothetical layout of movies in two dimensions.  </a:t>
            </a:r>
          </a:p>
          <a:p>
            <a:endParaRPr lang="en-US" dirty="0" smtClean="0"/>
          </a:p>
          <a:p>
            <a:r>
              <a:rPr lang="en-US" dirty="0" smtClean="0"/>
              <a:t>In the example, the horizontal dimension contrasts “chick flicks” from “macho movies”, while the vertical dimension measures the seriousness of the movie.</a:t>
            </a:r>
          </a:p>
          <a:p>
            <a:endParaRPr lang="en-US" dirty="0" smtClean="0"/>
          </a:p>
          <a:p>
            <a:r>
              <a:rPr lang="en-US" dirty="0" smtClean="0"/>
              <a:t>In a real application of SVD, an algorithm would determine the layout, so it night not be easy to label the axes.</a:t>
            </a:r>
          </a:p>
          <a:p>
            <a:endParaRPr lang="en-US" dirty="0" smtClean="0"/>
          </a:p>
          <a:p>
            <a:r>
              <a:rPr lang="en-US" dirty="0" smtClean="0"/>
              <a:t>Feel free to disagree with my placement of the various movies.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51</a:t>
            </a:fld>
            <a:endParaRPr lang="en-US"/>
          </a:p>
        </p:txBody>
      </p:sp>
    </p:spTree>
    <p:extLst>
      <p:ext uri="{BB962C8B-B14F-4D97-AF65-F5344CB8AC3E}">
        <p14:creationId xmlns:p14="http://schemas.microsoft.com/office/powerpoint/2010/main" val="97169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fall into the same space as movies, where a user’s position in a dimension reflects the user’s preference for (or against) movies that score high on that dimension.  </a:t>
            </a:r>
          </a:p>
          <a:p>
            <a:endParaRPr lang="en-US" dirty="0" smtClean="0"/>
          </a:p>
          <a:p>
            <a:r>
              <a:rPr lang="en-US" dirty="0" smtClean="0"/>
              <a:t>For example, BLUE tends to like male-oriented movies, but dislikes serious movies.  Therefore, we would expect him to love “Dumb and Dumber” and hate “The Color Purple”.</a:t>
            </a:r>
          </a:p>
          <a:p>
            <a:endParaRPr lang="en-US" dirty="0" smtClean="0"/>
          </a:p>
          <a:p>
            <a:r>
              <a:rPr lang="en-US" dirty="0" smtClean="0"/>
              <a:t>Note that these two dimensions do not characterize Dave’s (DOCTOR) interests very well; additional dimensions would be needed.</a:t>
            </a:r>
          </a:p>
          <a:p>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EE707532-839C-41A2-9E71-D5288AEAE66A}" type="slidenum">
              <a:rPr lang="en-US" smtClean="0"/>
              <a:pPr/>
              <a:t>52</a:t>
            </a:fld>
            <a:endParaRPr lang="en-US"/>
          </a:p>
        </p:txBody>
      </p:sp>
    </p:spTree>
    <p:extLst>
      <p:ext uri="{BB962C8B-B14F-4D97-AF65-F5344CB8AC3E}">
        <p14:creationId xmlns:p14="http://schemas.microsoft.com/office/powerpoint/2010/main" val="422167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10/12/2014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10/12/2014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10/12/2014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10/12/2014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E3DD3-7DAA-4B2F-B53B-80398DB5F16E}" type="datetimeFigureOut">
              <a:rPr lang="el-GR" smtClean="0"/>
              <a:pPr/>
              <a:t>10/12/2014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1FE3DD3-7DAA-4B2F-B53B-80398DB5F16E}" type="datetimeFigureOut">
              <a:rPr lang="el-GR" smtClean="0"/>
              <a:pPr/>
              <a:t>10/12/2014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1FE3DD3-7DAA-4B2F-B53B-80398DB5F16E}" type="datetimeFigureOut">
              <a:rPr lang="el-GR" smtClean="0"/>
              <a:pPr/>
              <a:t>10/12/2014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D1FE3DD3-7DAA-4B2F-B53B-80398DB5F16E}" type="datetimeFigureOut">
              <a:rPr lang="el-GR" smtClean="0"/>
              <a:pPr/>
              <a:t>10/12/2014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E3DD3-7DAA-4B2F-B53B-80398DB5F16E}" type="datetimeFigureOut">
              <a:rPr lang="el-GR" smtClean="0"/>
              <a:pPr/>
              <a:t>10/12/2014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E3DD3-7DAA-4B2F-B53B-80398DB5F16E}" type="datetimeFigureOut">
              <a:rPr lang="el-GR" smtClean="0"/>
              <a:pPr/>
              <a:t>10/12/2014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E3DD3-7DAA-4B2F-B53B-80398DB5F16E}" type="datetimeFigureOut">
              <a:rPr lang="el-GR" smtClean="0"/>
              <a:pPr/>
              <a:t>10/12/2014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E3DD3-7DAA-4B2F-B53B-80398DB5F16E}" type="datetimeFigureOut">
              <a:rPr lang="el-GR" smtClean="0"/>
              <a:pPr/>
              <a:t>10/12/2014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E0B35-C73E-49DE-9EA0-4D9F6C87E10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ired.com/wired/archive/12.10/tail.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hyperlink" Target="http://www.wired.com/wired/archive/12.10/tail.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oleObject" Target="../embeddings/oleObject3.bin"/><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4.wmf"/><Relationship Id="rId5" Type="http://schemas.openxmlformats.org/officeDocument/2006/relationships/oleObject" Target="../embeddings/oleObject4.bin"/><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5.bin"/><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normAutofit/>
          </a:bodyPr>
          <a:lstStyle/>
          <a:p>
            <a:r>
              <a:rPr lang="en-US" dirty="0" smtClean="0">
                <a:solidFill>
                  <a:schemeClr val="accent6">
                    <a:lumMod val="50000"/>
                  </a:schemeClr>
                </a:solidFill>
              </a:rPr>
              <a:t>Online </a:t>
            </a:r>
            <a:r>
              <a:rPr lang="en-US" smtClean="0">
                <a:solidFill>
                  <a:schemeClr val="accent6">
                    <a:lumMod val="50000"/>
                  </a:schemeClr>
                </a:solidFill>
              </a:rPr>
              <a:t>Social Networks </a:t>
            </a:r>
            <a:r>
              <a:rPr lang="en-US" dirty="0" smtClean="0">
                <a:solidFill>
                  <a:schemeClr val="accent6">
                    <a:lumMod val="50000"/>
                  </a:schemeClr>
                </a:solidFill>
              </a:rPr>
              <a:t>and Media </a:t>
            </a:r>
            <a:endParaRPr lang="en-US" dirty="0">
              <a:solidFill>
                <a:schemeClr val="accent6">
                  <a:lumMod val="50000"/>
                </a:schemeClr>
              </a:solidFill>
            </a:endParaRPr>
          </a:p>
        </p:txBody>
      </p:sp>
      <p:sp>
        <p:nvSpPr>
          <p:cNvPr id="4" name="Subtitle 3"/>
          <p:cNvSpPr>
            <a:spLocks noGrp="1"/>
          </p:cNvSpPr>
          <p:nvPr>
            <p:ph type="subTitle" idx="1"/>
          </p:nvPr>
        </p:nvSpPr>
        <p:spPr>
          <a:xfrm>
            <a:off x="1371600" y="3886200"/>
            <a:ext cx="6415110" cy="1257312"/>
          </a:xfrm>
        </p:spPr>
        <p:txBody>
          <a:bodyPr>
            <a:normAutofit fontScale="85000" lnSpcReduction="20000"/>
          </a:bodyPr>
          <a:lstStyle/>
          <a:p>
            <a:r>
              <a:rPr lang="en-US" dirty="0" smtClean="0"/>
              <a:t>Recommender Systems</a:t>
            </a:r>
          </a:p>
          <a:p>
            <a:r>
              <a:rPr lang="en-US" dirty="0" smtClean="0"/>
              <a:t>Collaborative Filtering</a:t>
            </a:r>
          </a:p>
          <a:p>
            <a:r>
              <a:rPr lang="en-US" dirty="0" smtClean="0"/>
              <a:t>Social recommendations</a:t>
            </a:r>
            <a:endParaRPr lang="en-US" dirty="0"/>
          </a:p>
          <a:p>
            <a:endParaRPr lang="el-GR" dirty="0"/>
          </a:p>
        </p:txBody>
      </p:sp>
      <p:sp>
        <p:nvSpPr>
          <p:cNvPr id="2" name="TextBox 1"/>
          <p:cNvSpPr txBox="1"/>
          <p:nvPr/>
        </p:nvSpPr>
        <p:spPr>
          <a:xfrm>
            <a:off x="1763688" y="5836622"/>
            <a:ext cx="5472780" cy="369332"/>
          </a:xfrm>
          <a:prstGeom prst="rect">
            <a:avLst/>
          </a:prstGeom>
          <a:noFill/>
        </p:spPr>
        <p:txBody>
          <a:bodyPr wrap="none" rtlCol="0">
            <a:spAutoFit/>
          </a:bodyPr>
          <a:lstStyle/>
          <a:p>
            <a:r>
              <a:rPr lang="en-US" dirty="0" smtClean="0"/>
              <a:t>Thanks to: </a:t>
            </a:r>
            <a:r>
              <a:rPr lang="en-US" dirty="0"/>
              <a:t>Jure </a:t>
            </a:r>
            <a:r>
              <a:rPr lang="en-US" dirty="0" err="1"/>
              <a:t>Leskovec</a:t>
            </a:r>
            <a:r>
              <a:rPr lang="en-US" dirty="0"/>
              <a:t>, </a:t>
            </a:r>
            <a:r>
              <a:rPr lang="en-US" dirty="0" err="1"/>
              <a:t>Anand</a:t>
            </a:r>
            <a:r>
              <a:rPr lang="en-US" dirty="0"/>
              <a:t> </a:t>
            </a:r>
            <a:r>
              <a:rPr lang="en-US" dirty="0" err="1"/>
              <a:t>Rajaraman</a:t>
            </a:r>
            <a:r>
              <a:rPr lang="en-US" dirty="0"/>
              <a:t>, Jeff Ullman </a:t>
            </a:r>
          </a:p>
        </p:txBody>
      </p:sp>
    </p:spTree>
    <p:extLst>
      <p:ext uri="{BB962C8B-B14F-4D97-AF65-F5344CB8AC3E}">
        <p14:creationId xmlns:p14="http://schemas.microsoft.com/office/powerpoint/2010/main" val="2702467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Features for Users</a:t>
            </a:r>
            <a:endParaRPr lang="en-US" dirty="0"/>
          </a:p>
        </p:txBody>
      </p:sp>
      <p:sp>
        <p:nvSpPr>
          <p:cNvPr id="3" name="Content Placeholder 2"/>
          <p:cNvSpPr>
            <a:spLocks noGrp="1"/>
          </p:cNvSpPr>
          <p:nvPr>
            <p:ph idx="1"/>
          </p:nvPr>
        </p:nvSpPr>
        <p:spPr/>
        <p:txBody>
          <a:bodyPr>
            <a:normAutofit lnSpcReduction="10000"/>
          </a:bodyPr>
          <a:lstStyle/>
          <a:p>
            <a:r>
              <a:rPr lang="en-US" dirty="0"/>
              <a:t>To compare items with users we need to </a:t>
            </a:r>
            <a:r>
              <a:rPr lang="en-US" dirty="0">
                <a:solidFill>
                  <a:srgbClr val="0070C0"/>
                </a:solidFill>
              </a:rPr>
              <a:t>map</a:t>
            </a:r>
            <a:r>
              <a:rPr lang="en-US" dirty="0"/>
              <a:t> users to the same feature space. How?</a:t>
            </a:r>
          </a:p>
          <a:p>
            <a:pPr lvl="1"/>
            <a:r>
              <a:rPr lang="en-US" dirty="0"/>
              <a:t>Take all the movies that the user has seen and take </a:t>
            </a:r>
            <a:r>
              <a:rPr lang="en-US" dirty="0">
                <a:solidFill>
                  <a:schemeClr val="accent6">
                    <a:lumMod val="75000"/>
                  </a:schemeClr>
                </a:solidFill>
              </a:rPr>
              <a:t>the average vector</a:t>
            </a:r>
          </a:p>
          <a:p>
            <a:pPr lvl="2"/>
            <a:r>
              <a:rPr lang="en-US" dirty="0"/>
              <a:t>Other aggregation functions are also possible.</a:t>
            </a:r>
          </a:p>
          <a:p>
            <a:pPr lvl="2"/>
            <a:endParaRPr lang="en-US" dirty="0"/>
          </a:p>
          <a:p>
            <a:r>
              <a:rPr lang="en-US" dirty="0"/>
              <a:t>Recommend to user C the </a:t>
            </a:r>
            <a:r>
              <a:rPr lang="en-US" dirty="0">
                <a:solidFill>
                  <a:schemeClr val="accent6">
                    <a:lumMod val="75000"/>
                  </a:schemeClr>
                </a:solidFill>
              </a:rPr>
              <a:t>most similar </a:t>
            </a:r>
            <a:r>
              <a:rPr lang="en-US" dirty="0"/>
              <a:t>item i computing similarity in the common feature space</a:t>
            </a:r>
          </a:p>
          <a:p>
            <a:pPr lvl="1"/>
            <a:r>
              <a:rPr lang="en-US" dirty="0"/>
              <a:t>How do we measure similarity</a:t>
            </a:r>
            <a:r>
              <a:rPr lang="en-US" dirty="0" smtClean="0"/>
              <a:t>?</a:t>
            </a:r>
            <a:endParaRPr lang="en-US" dirty="0"/>
          </a:p>
        </p:txBody>
      </p:sp>
    </p:spTree>
    <p:extLst>
      <p:ext uri="{BB962C8B-B14F-4D97-AF65-F5344CB8AC3E}">
        <p14:creationId xmlns:p14="http://schemas.microsoft.com/office/powerpoint/2010/main" val="252093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6563072" cy="4525963"/>
              </a:xfrm>
            </p:spPr>
            <p:txBody>
              <a:bodyPr>
                <a:normAutofit fontScale="85000" lnSpcReduction="20000"/>
              </a:bodyPr>
              <a:lstStyle/>
              <a:p>
                <a:r>
                  <a:rPr lang="en-US" dirty="0" smtClean="0"/>
                  <a:t>Typically similarity between </a:t>
                </a:r>
                <a:r>
                  <a:rPr lang="en-US" dirty="0" smtClean="0">
                    <a:solidFill>
                      <a:srgbClr val="0070C0"/>
                    </a:solidFill>
                  </a:rPr>
                  <a:t>vectors</a:t>
                </a:r>
                <a:r>
                  <a:rPr lang="en-US" dirty="0" smtClean="0"/>
                  <a:t> is measured by the </a:t>
                </a:r>
                <a:r>
                  <a:rPr lang="en-US" dirty="0" smtClean="0">
                    <a:solidFill>
                      <a:schemeClr val="accent6">
                        <a:lumMod val="75000"/>
                      </a:schemeClr>
                    </a:solidFill>
                  </a:rPr>
                  <a:t>Cosine </a:t>
                </a:r>
                <a:r>
                  <a:rPr lang="en-US" dirty="0">
                    <a:solidFill>
                      <a:schemeClr val="accent6">
                        <a:lumMod val="75000"/>
                      </a:schemeClr>
                    </a:solidFill>
                  </a:rPr>
                  <a:t>S</a:t>
                </a:r>
                <a:r>
                  <a:rPr lang="en-US" dirty="0" smtClean="0">
                    <a:solidFill>
                      <a:schemeClr val="accent6">
                        <a:lumMod val="75000"/>
                      </a:schemeClr>
                    </a:solidFill>
                  </a:rPr>
                  <a:t>imilarity</a:t>
                </a:r>
              </a:p>
              <a:p>
                <a:pPr marL="0" indent="0">
                  <a:buNone/>
                </a:pPr>
                <a:r>
                  <a:rPr lang="en-US" dirty="0"/>
                  <a:t>	</a:t>
                </a:r>
                <a:endParaRPr lang="en-US" dirty="0" smtClean="0"/>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cos</m:t>
                          </m:r>
                        </m:fName>
                        <m:e>
                          <m:d>
                            <m:dPr>
                              <m:ctrlPr>
                                <a:rPr lang="en-US" b="0" i="1" smtClean="0">
                                  <a:latin typeface="Cambria Math" panose="02040503050406030204" pitchFamily="18" charset="0"/>
                                </a:rPr>
                              </m:ctrlPr>
                            </m:dPr>
                            <m:e>
                              <m:r>
                                <a:rPr lang="en-US" b="1" i="1" smtClean="0">
                                  <a:latin typeface="Cambria Math"/>
                                </a:rPr>
                                <m:t>𝒙</m:t>
                              </m:r>
                              <m:r>
                                <a:rPr lang="en-US" b="0" i="1" smtClean="0">
                                  <a:latin typeface="Cambria Math"/>
                                </a:rPr>
                                <m:t>,</m:t>
                              </m:r>
                              <m:r>
                                <a:rPr lang="en-US" b="1" i="1" smtClean="0">
                                  <a:latin typeface="Cambria Math"/>
                                </a:rPr>
                                <m:t>𝒚</m:t>
                              </m:r>
                            </m:e>
                          </m:d>
                        </m:e>
                      </m:func>
                      <m:r>
                        <a:rPr lang="en-US" b="0" i="1" smtClean="0">
                          <a:latin typeface="Cambria Math"/>
                        </a:rPr>
                        <m:t>=</m:t>
                      </m:r>
                      <m:f>
                        <m:fPr>
                          <m:ctrlPr>
                            <a:rPr lang="en-US" b="0" i="1" smtClean="0">
                              <a:latin typeface="Cambria Math" panose="02040503050406030204" pitchFamily="18" charset="0"/>
                            </a:rPr>
                          </m:ctrlPr>
                        </m:fPr>
                        <m:num>
                          <m:r>
                            <a:rPr lang="en-US" b="1" i="1" smtClean="0">
                              <a:latin typeface="Cambria Math"/>
                            </a:rPr>
                            <m:t>𝒙</m:t>
                          </m:r>
                          <m:r>
                            <a:rPr lang="en-US" b="1" i="1" smtClean="0">
                              <a:latin typeface="Cambria Math"/>
                            </a:rPr>
                            <m:t>⋅</m:t>
                          </m:r>
                          <m:r>
                            <a:rPr lang="en-US" b="1" i="1" smtClean="0">
                              <a:latin typeface="Cambria Math"/>
                            </a:rPr>
                            <m:t>𝒚</m:t>
                          </m:r>
                        </m:num>
                        <m:den>
                          <m:d>
                            <m:dPr>
                              <m:begChr m:val="‖"/>
                              <m:endChr m:val="‖"/>
                              <m:ctrlPr>
                                <a:rPr lang="en-US" b="0" i="1" smtClean="0">
                                  <a:latin typeface="Cambria Math" panose="02040503050406030204" pitchFamily="18" charset="0"/>
                                </a:rPr>
                              </m:ctrlPr>
                            </m:dPr>
                            <m:e>
                              <m:r>
                                <a:rPr lang="en-US" b="1" i="1" smtClean="0">
                                  <a:latin typeface="Cambria Math"/>
                                </a:rPr>
                                <m:t>𝒙</m:t>
                              </m:r>
                            </m:e>
                          </m:d>
                          <m:d>
                            <m:dPr>
                              <m:begChr m:val="‖"/>
                              <m:endChr m:val="‖"/>
                              <m:ctrlPr>
                                <a:rPr lang="en-US" b="0" i="1" smtClean="0">
                                  <a:latin typeface="Cambria Math" panose="02040503050406030204" pitchFamily="18" charset="0"/>
                                </a:rPr>
                              </m:ctrlPr>
                            </m:dPr>
                            <m:e>
                              <m:r>
                                <a:rPr lang="en-US" b="1" i="1" smtClean="0">
                                  <a:latin typeface="Cambria Math"/>
                                </a:rPr>
                                <m:t>𝒚</m:t>
                              </m:r>
                            </m:e>
                          </m:d>
                        </m:den>
                      </m:f>
                      <m:r>
                        <a:rPr lang="en-US" b="0" i="1" smtClean="0">
                          <a:latin typeface="Cambria Math"/>
                        </a:rPr>
                        <m:t>=</m:t>
                      </m:r>
                      <m:f>
                        <m:fPr>
                          <m:ctrlPr>
                            <a:rPr lang="en-US" b="0" i="1" smtClean="0">
                              <a:latin typeface="Cambria Math" panose="02040503050406030204" pitchFamily="18" charset="0"/>
                            </a:rPr>
                          </m:ctrlPr>
                        </m:fPr>
                        <m:num>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𝑑</m:t>
                              </m:r>
                            </m:sup>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e>
                          </m:nary>
                        </m:num>
                        <m:den>
                          <m:rad>
                            <m:radPr>
                              <m:degHide m:val="on"/>
                              <m:ctrlPr>
                                <a:rPr lang="en-US" b="0" i="1" smtClean="0">
                                  <a:latin typeface="Cambria Math" panose="02040503050406030204" pitchFamily="18" charset="0"/>
                                </a:rPr>
                              </m:ctrlPr>
                            </m:radPr>
                            <m:deg/>
                            <m:e>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𝑑</m:t>
                                  </m:r>
                                </m:sup>
                                <m:e>
                                  <m:sSubSup>
                                    <m:sSubSupPr>
                                      <m:ctrlPr>
                                        <a:rPr lang="en-US" b="0" i="1" smtClean="0">
                                          <a:latin typeface="Cambria Math" panose="02040503050406030204" pitchFamily="18" charset="0"/>
                                        </a:rPr>
                                      </m:ctrlPr>
                                    </m:sSubSupPr>
                                    <m:e>
                                      <m:r>
                                        <a:rPr lang="en-US" b="0" i="1" smtClean="0">
                                          <a:latin typeface="Cambria Math"/>
                                        </a:rPr>
                                        <m:t>𝑥</m:t>
                                      </m:r>
                                    </m:e>
                                    <m:sub>
                                      <m:r>
                                        <a:rPr lang="en-US" b="0" i="1" smtClean="0">
                                          <a:latin typeface="Cambria Math"/>
                                        </a:rPr>
                                        <m:t>𝑖</m:t>
                                      </m:r>
                                    </m:sub>
                                    <m:sup>
                                      <m:r>
                                        <a:rPr lang="en-US" b="0" i="1" smtClean="0">
                                          <a:latin typeface="Cambria Math"/>
                                        </a:rPr>
                                        <m:t>2</m:t>
                                      </m:r>
                                    </m:sup>
                                  </m:sSubSup>
                                </m:e>
                              </m:nary>
                            </m:e>
                          </m:rad>
                          <m:rad>
                            <m:radPr>
                              <m:degHide m:val="on"/>
                              <m:ctrlPr>
                                <a:rPr lang="en-US" b="0" i="1" smtClean="0">
                                  <a:latin typeface="Cambria Math" panose="02040503050406030204" pitchFamily="18" charset="0"/>
                                </a:rPr>
                              </m:ctrlPr>
                            </m:radPr>
                            <m:deg/>
                            <m:e>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𝑑</m:t>
                                  </m:r>
                                </m:sup>
                                <m:e>
                                  <m:sSubSup>
                                    <m:sSubSupPr>
                                      <m:ctrlPr>
                                        <a:rPr lang="en-US" b="0" i="1" smtClean="0">
                                          <a:latin typeface="Cambria Math" panose="02040503050406030204" pitchFamily="18" charset="0"/>
                                        </a:rPr>
                                      </m:ctrlPr>
                                    </m:sSubSupPr>
                                    <m:e>
                                      <m:r>
                                        <a:rPr lang="en-US" b="0" i="1" smtClean="0">
                                          <a:latin typeface="Cambria Math"/>
                                        </a:rPr>
                                        <m:t>𝑦</m:t>
                                      </m:r>
                                    </m:e>
                                    <m:sub>
                                      <m:r>
                                        <a:rPr lang="en-US" b="0" i="1" smtClean="0">
                                          <a:latin typeface="Cambria Math"/>
                                        </a:rPr>
                                        <m:t>𝑖</m:t>
                                      </m:r>
                                    </m:sub>
                                    <m:sup>
                                      <m:r>
                                        <a:rPr lang="en-US" b="0" i="1" smtClean="0">
                                          <a:latin typeface="Cambria Math"/>
                                        </a:rPr>
                                        <m:t>2</m:t>
                                      </m:r>
                                    </m:sup>
                                  </m:sSubSup>
                                </m:e>
                              </m:nary>
                            </m:e>
                          </m:rad>
                        </m:den>
                      </m:f>
                    </m:oMath>
                  </m:oMathPara>
                </a14:m>
                <a:endParaRPr lang="en-US" dirty="0" smtClean="0"/>
              </a:p>
              <a:p>
                <a:endParaRPr lang="en-US" dirty="0" smtClean="0"/>
              </a:p>
              <a:p>
                <a:r>
                  <a:rPr lang="en-US" dirty="0" smtClean="0"/>
                  <a:t>If we view the items as </a:t>
                </a:r>
                <a:r>
                  <a:rPr lang="en-US" dirty="0" smtClean="0">
                    <a:solidFill>
                      <a:srgbClr val="0070C0"/>
                    </a:solidFill>
                  </a:rPr>
                  <a:t>sets</a:t>
                </a:r>
                <a:r>
                  <a:rPr lang="en-US" dirty="0" smtClean="0"/>
                  <a:t> then we can use the </a:t>
                </a:r>
                <a:r>
                  <a:rPr lang="en-US" dirty="0" err="1" smtClean="0">
                    <a:solidFill>
                      <a:schemeClr val="accent6">
                        <a:lumMod val="75000"/>
                      </a:schemeClr>
                    </a:solidFill>
                  </a:rPr>
                  <a:t>Jaccard</a:t>
                </a:r>
                <a:r>
                  <a:rPr lang="en-US" dirty="0" smtClean="0">
                    <a:solidFill>
                      <a:schemeClr val="accent6">
                        <a:lumMod val="75000"/>
                      </a:schemeClr>
                    </a:solidFill>
                  </a:rPr>
                  <a:t> Similarity</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JSim</m:t>
                      </m:r>
                      <m:d>
                        <m:dPr>
                          <m:ctrlPr>
                            <a:rPr lang="en-US" b="0" i="1" smtClean="0">
                              <a:latin typeface="Cambria Math" panose="02040503050406030204" pitchFamily="18" charset="0"/>
                            </a:rPr>
                          </m:ctrlPr>
                        </m:dPr>
                        <m:e>
                          <m:r>
                            <a:rPr lang="en-US" b="0" i="1" smtClean="0">
                              <a:latin typeface="Cambria Math"/>
                            </a:rPr>
                            <m:t>𝑋</m:t>
                          </m:r>
                          <m:r>
                            <a:rPr lang="en-US" b="0" i="1" smtClean="0">
                              <a:latin typeface="Cambria Math"/>
                            </a:rPr>
                            <m:t>,</m:t>
                          </m:r>
                          <m:r>
                            <a:rPr lang="en-US" b="0" i="1" smtClean="0">
                              <a:latin typeface="Cambria Math"/>
                            </a:rPr>
                            <m:t>𝑌</m:t>
                          </m:r>
                        </m:e>
                      </m:d>
                      <m:r>
                        <a:rPr lang="en-US" b="0" i="1" smtClean="0">
                          <a:latin typeface="Cambria Math"/>
                        </a:rPr>
                        <m:t>= </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a:rPr>
                                <m:t>𝑋</m:t>
                              </m:r>
                              <m:r>
                                <a:rPr lang="en-US" b="0" i="1" smtClean="0">
                                  <a:latin typeface="Cambria Math"/>
                                </a:rPr>
                                <m:t>∩</m:t>
                              </m:r>
                              <m:r>
                                <a:rPr lang="en-US" b="0" i="1" smtClean="0">
                                  <a:latin typeface="Cambria Math"/>
                                </a:rPr>
                                <m:t>𝑌</m:t>
                              </m:r>
                            </m:e>
                          </m:d>
                        </m:num>
                        <m:den>
                          <m:d>
                            <m:dPr>
                              <m:begChr m:val="|"/>
                              <m:endChr m:val="|"/>
                              <m:ctrlPr>
                                <a:rPr lang="en-US" b="0" i="1" smtClean="0">
                                  <a:latin typeface="Cambria Math" panose="02040503050406030204" pitchFamily="18" charset="0"/>
                                </a:rPr>
                              </m:ctrlPr>
                            </m:dPr>
                            <m:e>
                              <m:r>
                                <a:rPr lang="en-US" i="1">
                                  <a:latin typeface="Cambria Math"/>
                                </a:rPr>
                                <m:t>𝑋</m:t>
                              </m:r>
                              <m:r>
                                <a:rPr lang="en-US" i="1">
                                  <a:latin typeface="Cambria Math"/>
                                </a:rPr>
                                <m:t>∪</m:t>
                              </m:r>
                              <m:r>
                                <a:rPr lang="en-US" i="1">
                                  <a:latin typeface="Cambria Math"/>
                                </a:rPr>
                                <m:t>𝑌</m:t>
                              </m:r>
                            </m:e>
                          </m:d>
                        </m:den>
                      </m:f>
                    </m:oMath>
                  </m:oMathPara>
                </a14:m>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6563072" cy="4525963"/>
              </a:xfrm>
              <a:blipFill rotWithShape="1">
                <a:blip r:embed="rId2"/>
                <a:stretch>
                  <a:fillRect l="-1486" t="-2695"/>
                </a:stretch>
              </a:blipFill>
            </p:spPr>
            <p:txBody>
              <a:bodyPr/>
              <a:lstStyle/>
              <a:p>
                <a:r>
                  <a:rPr lang="en-US">
                    <a:noFill/>
                  </a:rPr>
                  <a:t> </a:t>
                </a:r>
              </a:p>
            </p:txBody>
          </p:sp>
        </mc:Fallback>
      </mc:AlternateContent>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347" y="1484784"/>
            <a:ext cx="2880321" cy="151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3"/>
          <p:cNvSpPr>
            <a:spLocks noChangeArrowheads="1"/>
          </p:cNvSpPr>
          <p:nvPr/>
        </p:nvSpPr>
        <p:spPr bwMode="auto">
          <a:xfrm>
            <a:off x="7202016" y="4797152"/>
            <a:ext cx="1600200" cy="15240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4"/>
          <p:cNvSpPr>
            <a:spLocks noChangeArrowheads="1"/>
          </p:cNvSpPr>
          <p:nvPr/>
        </p:nvSpPr>
        <p:spPr bwMode="auto">
          <a:xfrm>
            <a:off x="6516216" y="4797152"/>
            <a:ext cx="1600200" cy="15240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5"/>
          <p:cNvSpPr>
            <a:spLocks noChangeArrowheads="1"/>
          </p:cNvSpPr>
          <p:nvPr/>
        </p:nvSpPr>
        <p:spPr bwMode="auto">
          <a:xfrm>
            <a:off x="6897216" y="5254352"/>
            <a:ext cx="61546" cy="6096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6"/>
          <p:cNvSpPr>
            <a:spLocks noChangeArrowheads="1"/>
          </p:cNvSpPr>
          <p:nvPr/>
        </p:nvSpPr>
        <p:spPr bwMode="auto">
          <a:xfrm>
            <a:off x="7020272" y="6092552"/>
            <a:ext cx="61546" cy="6096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7"/>
          <p:cNvSpPr>
            <a:spLocks noChangeArrowheads="1"/>
          </p:cNvSpPr>
          <p:nvPr/>
        </p:nvSpPr>
        <p:spPr bwMode="auto">
          <a:xfrm>
            <a:off x="7506816" y="5559152"/>
            <a:ext cx="61546" cy="6096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8"/>
          <p:cNvSpPr>
            <a:spLocks noChangeArrowheads="1"/>
          </p:cNvSpPr>
          <p:nvPr/>
        </p:nvSpPr>
        <p:spPr bwMode="auto">
          <a:xfrm>
            <a:off x="8116416" y="5863952"/>
            <a:ext cx="61546" cy="6096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9"/>
          <p:cNvSpPr>
            <a:spLocks noChangeArrowheads="1"/>
          </p:cNvSpPr>
          <p:nvPr/>
        </p:nvSpPr>
        <p:spPr bwMode="auto">
          <a:xfrm>
            <a:off x="7964016" y="5254352"/>
            <a:ext cx="61546" cy="6096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0"/>
          <p:cNvSpPr>
            <a:spLocks noChangeArrowheads="1"/>
          </p:cNvSpPr>
          <p:nvPr/>
        </p:nvSpPr>
        <p:spPr bwMode="auto">
          <a:xfrm>
            <a:off x="8588270" y="5635352"/>
            <a:ext cx="61546" cy="6096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1"/>
          <p:cNvSpPr>
            <a:spLocks noChangeArrowheads="1"/>
          </p:cNvSpPr>
          <p:nvPr/>
        </p:nvSpPr>
        <p:spPr bwMode="auto">
          <a:xfrm>
            <a:off x="8388424" y="6062072"/>
            <a:ext cx="61546" cy="6096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12"/>
          <p:cNvSpPr>
            <a:spLocks noChangeArrowheads="1"/>
          </p:cNvSpPr>
          <p:nvPr/>
        </p:nvSpPr>
        <p:spPr bwMode="auto">
          <a:xfrm>
            <a:off x="8449970" y="5178152"/>
            <a:ext cx="61546" cy="6096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Box 14"/>
          <p:cNvSpPr txBox="1"/>
          <p:nvPr/>
        </p:nvSpPr>
        <p:spPr>
          <a:xfrm>
            <a:off x="6516216" y="6153512"/>
            <a:ext cx="304892" cy="369332"/>
          </a:xfrm>
          <a:prstGeom prst="rect">
            <a:avLst/>
          </a:prstGeom>
          <a:noFill/>
        </p:spPr>
        <p:txBody>
          <a:bodyPr wrap="none" rtlCol="0">
            <a:spAutoFit/>
          </a:bodyPr>
          <a:lstStyle/>
          <a:p>
            <a:r>
              <a:rPr lang="en-US" dirty="0" smtClean="0"/>
              <a:t>X</a:t>
            </a:r>
            <a:endParaRPr lang="en-US" dirty="0"/>
          </a:p>
        </p:txBody>
      </p:sp>
      <p:sp>
        <p:nvSpPr>
          <p:cNvPr id="16" name="TextBox 15"/>
          <p:cNvSpPr txBox="1"/>
          <p:nvPr/>
        </p:nvSpPr>
        <p:spPr>
          <a:xfrm>
            <a:off x="8654396" y="6153512"/>
            <a:ext cx="296876" cy="369332"/>
          </a:xfrm>
          <a:prstGeom prst="rect">
            <a:avLst/>
          </a:prstGeom>
          <a:noFill/>
        </p:spPr>
        <p:txBody>
          <a:bodyPr wrap="none" rtlCol="0">
            <a:spAutoFit/>
          </a:bodyPr>
          <a:lstStyle/>
          <a:p>
            <a:r>
              <a:rPr lang="en-US" dirty="0" smtClean="0"/>
              <a:t>Y</a:t>
            </a:r>
            <a:endParaRPr lang="en-US" dirty="0"/>
          </a:p>
        </p:txBody>
      </p:sp>
    </p:spTree>
    <p:extLst>
      <p:ext uri="{BB962C8B-B14F-4D97-AF65-F5344CB8AC3E}">
        <p14:creationId xmlns:p14="http://schemas.microsoft.com/office/powerpoint/2010/main" val="2551774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approach</a:t>
            </a:r>
            <a:endParaRPr lang="en-US" dirty="0"/>
          </a:p>
        </p:txBody>
      </p:sp>
      <p:sp>
        <p:nvSpPr>
          <p:cNvPr id="3" name="Content Placeholder 2"/>
          <p:cNvSpPr>
            <a:spLocks noGrp="1"/>
          </p:cNvSpPr>
          <p:nvPr>
            <p:ph idx="1"/>
          </p:nvPr>
        </p:nvSpPr>
        <p:spPr/>
        <p:txBody>
          <a:bodyPr/>
          <a:lstStyle/>
          <a:p>
            <a:r>
              <a:rPr lang="en-US" dirty="0" smtClean="0"/>
              <a:t>Using the user and item features we can construct a classifier that tries to predict if a user will like a new item</a:t>
            </a:r>
            <a:endParaRPr lang="en-US" dirty="0"/>
          </a:p>
        </p:txBody>
      </p:sp>
    </p:spTree>
    <p:extLst>
      <p:ext uri="{BB962C8B-B14F-4D97-AF65-F5344CB8AC3E}">
        <p14:creationId xmlns:p14="http://schemas.microsoft.com/office/powerpoint/2010/main" val="46931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51520" y="188640"/>
            <a:ext cx="8206680" cy="1182960"/>
          </a:xfrm>
        </p:spPr>
        <p:txBody>
          <a:bodyPr>
            <a:noAutofit/>
          </a:bodyPr>
          <a:lstStyle/>
          <a:p>
            <a:r>
              <a:rPr lang="en-US" sz="4000" dirty="0"/>
              <a:t>Limitations of content-based approach</a:t>
            </a:r>
          </a:p>
        </p:txBody>
      </p:sp>
      <p:sp>
        <p:nvSpPr>
          <p:cNvPr id="32771" name="Rectangle 3"/>
          <p:cNvSpPr>
            <a:spLocks noGrp="1" noChangeArrowheads="1"/>
          </p:cNvSpPr>
          <p:nvPr>
            <p:ph type="body" idx="1"/>
          </p:nvPr>
        </p:nvSpPr>
        <p:spPr/>
        <p:txBody>
          <a:bodyPr>
            <a:normAutofit/>
          </a:bodyPr>
          <a:lstStyle/>
          <a:p>
            <a:r>
              <a:rPr lang="en-US" dirty="0"/>
              <a:t>Finding the appropriate features</a:t>
            </a:r>
          </a:p>
          <a:p>
            <a:pPr lvl="1"/>
            <a:r>
              <a:rPr lang="en-US" dirty="0"/>
              <a:t>e.g., images, movies, music</a:t>
            </a:r>
          </a:p>
          <a:p>
            <a:r>
              <a:rPr lang="en-US" dirty="0"/>
              <a:t>Overspecialization</a:t>
            </a:r>
          </a:p>
          <a:p>
            <a:pPr lvl="1"/>
            <a:r>
              <a:rPr lang="en-US" dirty="0"/>
              <a:t>Never recommends items outside user’s content profile</a:t>
            </a:r>
          </a:p>
          <a:p>
            <a:pPr lvl="1"/>
            <a:r>
              <a:rPr lang="en-US" dirty="0"/>
              <a:t>People might have multiple interests</a:t>
            </a:r>
          </a:p>
          <a:p>
            <a:endParaRPr lang="en-US" dirty="0"/>
          </a:p>
        </p:txBody>
      </p:sp>
    </p:spTree>
    <p:extLst>
      <p:ext uri="{BB962C8B-B14F-4D97-AF65-F5344CB8AC3E}">
        <p14:creationId xmlns:p14="http://schemas.microsoft.com/office/powerpoint/2010/main" val="3721578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left)">
                                      <p:cBhvr>
                                        <p:cTn id="7" dur="500"/>
                                        <p:tgtEl>
                                          <p:spTgt spid="3277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wipe(left)">
                                      <p:cBhvr>
                                        <p:cTn id="10" dur="500"/>
                                        <p:tgtEl>
                                          <p:spTgt spid="327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wipe(left)">
                                      <p:cBhvr>
                                        <p:cTn id="15" dur="500"/>
                                        <p:tgtEl>
                                          <p:spTgt spid="3277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771">
                                            <p:txEl>
                                              <p:pRg st="3" end="3"/>
                                            </p:txEl>
                                          </p:spTgt>
                                        </p:tgtEl>
                                        <p:attrNameLst>
                                          <p:attrName>style.visibility</p:attrName>
                                        </p:attrNameLst>
                                      </p:cBhvr>
                                      <p:to>
                                        <p:strVal val="visible"/>
                                      </p:to>
                                    </p:set>
                                    <p:animEffect transition="in" filter="wipe(left)">
                                      <p:cBhvr>
                                        <p:cTn id="18" dur="500"/>
                                        <p:tgtEl>
                                          <p:spTgt spid="3277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771">
                                            <p:txEl>
                                              <p:pRg st="4" end="4"/>
                                            </p:txEl>
                                          </p:spTgt>
                                        </p:tgtEl>
                                        <p:attrNameLst>
                                          <p:attrName>style.visibility</p:attrName>
                                        </p:attrNameLst>
                                      </p:cBhvr>
                                      <p:to>
                                        <p:strVal val="visible"/>
                                      </p:to>
                                    </p:set>
                                    <p:animEffect transition="in" filter="wipe(left)">
                                      <p:cBhvr>
                                        <p:cTn id="21"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filtering</a:t>
            </a:r>
            <a:endParaRPr lang="en-US" dirty="0"/>
          </a:p>
        </p:txBody>
      </p:sp>
      <p:graphicFrame>
        <p:nvGraphicFramePr>
          <p:cNvPr id="4" name="Content Placeholder 3"/>
          <p:cNvGraphicFramePr>
            <a:graphicFrameLocks noGrp="1"/>
          </p:cNvGraphicFramePr>
          <p:nvPr>
            <p:ph idx="1"/>
          </p:nvPr>
        </p:nvGraphicFramePr>
        <p:xfrm>
          <a:off x="457200" y="2286000"/>
          <a:ext cx="8229600" cy="2123440"/>
        </p:xfrm>
        <a:graphic>
          <a:graphicData uri="http://schemas.openxmlformats.org/drawingml/2006/table">
            <a:tbl>
              <a:tblPr firstRow="1" bandRow="1">
                <a:tableStyleId>{5C22544A-7EE6-4342-B048-85BDC9FD1C3A}</a:tableStyleId>
              </a:tblPr>
              <a:tblGrid>
                <a:gridCol w="762000"/>
                <a:gridCol w="1066800"/>
                <a:gridCol w="1143000"/>
                <a:gridCol w="1143000"/>
                <a:gridCol w="1066800"/>
                <a:gridCol w="990600"/>
                <a:gridCol w="1028700"/>
                <a:gridCol w="1028700"/>
              </a:tblGrid>
              <a:tr h="370840">
                <a:tc>
                  <a:txBody>
                    <a:bodyPr/>
                    <a:lstStyle/>
                    <a:p>
                      <a:endParaRPr lang="en-US" dirty="0"/>
                    </a:p>
                  </a:txBody>
                  <a:tcPr/>
                </a:tc>
                <a:tc>
                  <a:txBody>
                    <a:bodyPr/>
                    <a:lstStyle/>
                    <a:p>
                      <a:r>
                        <a:rPr lang="en-US" dirty="0" smtClean="0"/>
                        <a:t>Harry Potter 1</a:t>
                      </a:r>
                      <a:endParaRPr lang="en-US" dirty="0"/>
                    </a:p>
                  </a:txBody>
                  <a:tcPr/>
                </a:tc>
                <a:tc>
                  <a:txBody>
                    <a:bodyPr/>
                    <a:lstStyle/>
                    <a:p>
                      <a:r>
                        <a:rPr lang="en-US" dirty="0" smtClean="0"/>
                        <a:t>Harry Potter</a:t>
                      </a:r>
                      <a:r>
                        <a:rPr lang="en-US" baseline="0" dirty="0" smtClean="0"/>
                        <a:t> 2</a:t>
                      </a:r>
                      <a:endParaRPr lang="en-US" dirty="0"/>
                    </a:p>
                  </a:txBody>
                  <a:tcPr/>
                </a:tc>
                <a:tc>
                  <a:txBody>
                    <a:bodyPr/>
                    <a:lstStyle/>
                    <a:p>
                      <a:r>
                        <a:rPr lang="en-US" dirty="0" smtClean="0"/>
                        <a:t>Harry Potter 3</a:t>
                      </a:r>
                      <a:endParaRPr lang="en-US" dirty="0"/>
                    </a:p>
                  </a:txBody>
                  <a:tcPr/>
                </a:tc>
                <a:tc>
                  <a:txBody>
                    <a:bodyPr/>
                    <a:lstStyle/>
                    <a:p>
                      <a:r>
                        <a:rPr lang="en-US" dirty="0" smtClean="0"/>
                        <a:t>Twilight</a:t>
                      </a:r>
                      <a:endParaRPr lang="en-US" dirty="0"/>
                    </a:p>
                  </a:txBody>
                  <a:tcPr/>
                </a:tc>
                <a:tc>
                  <a:txBody>
                    <a:bodyPr/>
                    <a:lstStyle/>
                    <a:p>
                      <a:r>
                        <a:rPr lang="en-US" dirty="0" smtClean="0"/>
                        <a:t>Star Wars</a:t>
                      </a:r>
                      <a:r>
                        <a:rPr lang="en-US" baseline="0" dirty="0" smtClean="0"/>
                        <a:t> 1</a:t>
                      </a:r>
                      <a:endParaRPr lang="en-US" dirty="0"/>
                    </a:p>
                  </a:txBody>
                  <a:tcPr/>
                </a:tc>
                <a:tc>
                  <a:txBody>
                    <a:bodyPr/>
                    <a:lstStyle/>
                    <a:p>
                      <a:r>
                        <a:rPr lang="en-US" dirty="0" smtClean="0"/>
                        <a:t>Star Wars 2</a:t>
                      </a:r>
                      <a:endParaRPr lang="en-US" dirty="0"/>
                    </a:p>
                  </a:txBody>
                  <a:tcPr/>
                </a:tc>
                <a:tc>
                  <a:txBody>
                    <a:bodyPr/>
                    <a:lstStyle/>
                    <a:p>
                      <a:r>
                        <a:rPr lang="en-US" dirty="0" smtClean="0"/>
                        <a:t>Star Wars 3</a:t>
                      </a:r>
                      <a:endParaRPr lang="en-US" dirty="0"/>
                    </a:p>
                  </a:txBody>
                  <a:tcPr/>
                </a:tc>
              </a:tr>
              <a:tr h="370840">
                <a:tc>
                  <a:txBody>
                    <a:bodyPr/>
                    <a:lstStyle/>
                    <a:p>
                      <a:r>
                        <a:rPr lang="en-US" dirty="0" smtClean="0"/>
                        <a:t>A</a:t>
                      </a:r>
                      <a:endParaRPr lang="en-US" dirty="0"/>
                    </a:p>
                  </a:txBody>
                  <a:tcPr/>
                </a:tc>
                <a:tc>
                  <a:txBody>
                    <a:bodyPr/>
                    <a:lstStyle/>
                    <a:p>
                      <a:r>
                        <a:rPr lang="en-US" dirty="0" smtClean="0"/>
                        <a:t>4</a:t>
                      </a:r>
                      <a:endParaRPr lang="en-US" dirty="0"/>
                    </a:p>
                  </a:txBody>
                  <a:tcPr/>
                </a:tc>
                <a:tc>
                  <a:txBody>
                    <a:bodyPr/>
                    <a:lstStyle/>
                    <a:p>
                      <a:endParaRPr lang="en-US"/>
                    </a:p>
                  </a:txBody>
                  <a:tcPr/>
                </a:tc>
                <a:tc>
                  <a:txBody>
                    <a:bodyPr/>
                    <a:lstStyle/>
                    <a:p>
                      <a:endParaRPr lang="en-US"/>
                    </a:p>
                  </a:txBody>
                  <a:tcPr/>
                </a:tc>
                <a:tc>
                  <a:txBody>
                    <a:bodyPr/>
                    <a:lstStyle/>
                    <a:p>
                      <a:r>
                        <a:rPr lang="en-US" dirty="0" smtClean="0"/>
                        <a:t>5</a:t>
                      </a:r>
                      <a:endParaRPr lang="en-US" dirty="0"/>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B</a:t>
                      </a:r>
                      <a:endParaRPr lang="en-US" dirty="0"/>
                    </a:p>
                  </a:txBody>
                  <a:tcPr/>
                </a:tc>
                <a:tc>
                  <a:txBody>
                    <a:bodyPr/>
                    <a:lstStyle/>
                    <a:p>
                      <a:r>
                        <a:rPr lang="en-US" dirty="0" smtClean="0"/>
                        <a:t>5</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C</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endParaRPr lang="en-US"/>
                    </a:p>
                  </a:txBody>
                  <a:tcPr/>
                </a:tc>
              </a:tr>
              <a:tr h="370840">
                <a:tc>
                  <a:txBody>
                    <a:bodyPr/>
                    <a:lstStyle/>
                    <a:p>
                      <a:r>
                        <a:rPr lang="en-US" dirty="0" smtClean="0"/>
                        <a:t>D</a:t>
                      </a:r>
                      <a:endParaRPr lang="en-US" dirty="0"/>
                    </a:p>
                  </a:txBody>
                  <a:tcPr/>
                </a:tc>
                <a:tc>
                  <a:txBody>
                    <a:bodyPr/>
                    <a:lstStyle/>
                    <a:p>
                      <a:endParaRPr lang="en-US"/>
                    </a:p>
                  </a:txBody>
                  <a:tcPr/>
                </a:tc>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3</a:t>
                      </a:r>
                      <a:endParaRPr lang="en-US" dirty="0"/>
                    </a:p>
                  </a:txBody>
                  <a:tcPr/>
                </a:tc>
              </a:tr>
            </a:tbl>
          </a:graphicData>
        </a:graphic>
      </p:graphicFrame>
      <p:sp>
        <p:nvSpPr>
          <p:cNvPr id="5" name="TextBox 4"/>
          <p:cNvSpPr txBox="1"/>
          <p:nvPr/>
        </p:nvSpPr>
        <p:spPr>
          <a:xfrm>
            <a:off x="82309" y="5105400"/>
            <a:ext cx="8979381" cy="461665"/>
          </a:xfrm>
          <a:prstGeom prst="rect">
            <a:avLst/>
          </a:prstGeom>
          <a:noFill/>
        </p:spPr>
        <p:txBody>
          <a:bodyPr wrap="none" rtlCol="0">
            <a:spAutoFit/>
          </a:bodyPr>
          <a:lstStyle/>
          <a:p>
            <a:r>
              <a:rPr lang="en-US" sz="2400" dirty="0" smtClean="0"/>
              <a:t>Two users are similar if they rate the </a:t>
            </a:r>
            <a:r>
              <a:rPr lang="en-US" sz="2400" dirty="0" smtClean="0">
                <a:solidFill>
                  <a:schemeClr val="accent6">
                    <a:lumMod val="75000"/>
                  </a:schemeClr>
                </a:solidFill>
              </a:rPr>
              <a:t>same items </a:t>
            </a:r>
            <a:r>
              <a:rPr lang="en-US" sz="2400" dirty="0" smtClean="0"/>
              <a:t>in a </a:t>
            </a:r>
            <a:r>
              <a:rPr lang="en-US" sz="2400" dirty="0" smtClean="0">
                <a:solidFill>
                  <a:srgbClr val="0070C0"/>
                </a:solidFill>
              </a:rPr>
              <a:t>similar way</a:t>
            </a:r>
            <a:endParaRPr lang="en-US" sz="2400" dirty="0">
              <a:solidFill>
                <a:srgbClr val="0070C0"/>
              </a:solidFill>
            </a:endParaRPr>
          </a:p>
        </p:txBody>
      </p:sp>
      <p:sp>
        <p:nvSpPr>
          <p:cNvPr id="6" name="TextBox 5"/>
          <p:cNvSpPr txBox="1"/>
          <p:nvPr/>
        </p:nvSpPr>
        <p:spPr>
          <a:xfrm>
            <a:off x="914400" y="5791200"/>
            <a:ext cx="5573962" cy="830997"/>
          </a:xfrm>
          <a:prstGeom prst="rect">
            <a:avLst/>
          </a:prstGeom>
          <a:noFill/>
        </p:spPr>
        <p:txBody>
          <a:bodyPr wrap="none" rtlCol="0">
            <a:spAutoFit/>
          </a:bodyPr>
          <a:lstStyle/>
          <a:p>
            <a:r>
              <a:rPr lang="en-US" sz="2400" dirty="0" smtClean="0"/>
              <a:t>Recommend to user C, the items </a:t>
            </a:r>
          </a:p>
          <a:p>
            <a:r>
              <a:rPr lang="en-US" sz="2400" dirty="0" smtClean="0"/>
              <a:t>liked by </a:t>
            </a:r>
            <a:r>
              <a:rPr lang="en-US" sz="2400" dirty="0" smtClean="0">
                <a:solidFill>
                  <a:schemeClr val="accent6">
                    <a:lumMod val="75000"/>
                  </a:schemeClr>
                </a:solidFill>
              </a:rPr>
              <a:t>many</a:t>
            </a:r>
            <a:r>
              <a:rPr lang="en-US" sz="2400" dirty="0" smtClean="0"/>
              <a:t> of the </a:t>
            </a:r>
            <a:r>
              <a:rPr lang="en-US" sz="2400" dirty="0" smtClean="0">
                <a:solidFill>
                  <a:srgbClr val="0070C0"/>
                </a:solidFill>
              </a:rPr>
              <a:t>most similar users</a:t>
            </a:r>
            <a:r>
              <a:rPr lang="en-US" sz="2400" dirty="0" smtClean="0"/>
              <a:t>.</a:t>
            </a:r>
            <a:endParaRPr lang="en-US" sz="2400" dirty="0"/>
          </a:p>
        </p:txBody>
      </p:sp>
    </p:spTree>
    <p:extLst>
      <p:ext uri="{BB962C8B-B14F-4D97-AF65-F5344CB8AC3E}">
        <p14:creationId xmlns:p14="http://schemas.microsoft.com/office/powerpoint/2010/main" val="14539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Similarity</a:t>
            </a:r>
            <a:endParaRPr lang="en-US" dirty="0"/>
          </a:p>
        </p:txBody>
      </p:sp>
      <p:graphicFrame>
        <p:nvGraphicFramePr>
          <p:cNvPr id="4" name="Content Placeholder 3"/>
          <p:cNvGraphicFramePr>
            <a:graphicFrameLocks noGrp="1"/>
          </p:cNvGraphicFramePr>
          <p:nvPr>
            <p:ph idx="1"/>
          </p:nvPr>
        </p:nvGraphicFramePr>
        <p:xfrm>
          <a:off x="457200" y="2286000"/>
          <a:ext cx="8229600" cy="2123440"/>
        </p:xfrm>
        <a:graphic>
          <a:graphicData uri="http://schemas.openxmlformats.org/drawingml/2006/table">
            <a:tbl>
              <a:tblPr firstRow="1" bandRow="1">
                <a:tableStyleId>{5C22544A-7EE6-4342-B048-85BDC9FD1C3A}</a:tableStyleId>
              </a:tblPr>
              <a:tblGrid>
                <a:gridCol w="762000"/>
                <a:gridCol w="1066800"/>
                <a:gridCol w="1143000"/>
                <a:gridCol w="1143000"/>
                <a:gridCol w="1066800"/>
                <a:gridCol w="990600"/>
                <a:gridCol w="1028700"/>
                <a:gridCol w="1028700"/>
              </a:tblGrid>
              <a:tr h="370840">
                <a:tc>
                  <a:txBody>
                    <a:bodyPr/>
                    <a:lstStyle/>
                    <a:p>
                      <a:endParaRPr lang="en-US" dirty="0"/>
                    </a:p>
                  </a:txBody>
                  <a:tcPr/>
                </a:tc>
                <a:tc>
                  <a:txBody>
                    <a:bodyPr/>
                    <a:lstStyle/>
                    <a:p>
                      <a:r>
                        <a:rPr lang="en-US" dirty="0" smtClean="0"/>
                        <a:t>Harry Potter 1</a:t>
                      </a:r>
                      <a:endParaRPr lang="en-US" dirty="0"/>
                    </a:p>
                  </a:txBody>
                  <a:tcPr/>
                </a:tc>
                <a:tc>
                  <a:txBody>
                    <a:bodyPr/>
                    <a:lstStyle/>
                    <a:p>
                      <a:r>
                        <a:rPr lang="en-US" dirty="0" smtClean="0"/>
                        <a:t>Harry Potter</a:t>
                      </a:r>
                      <a:r>
                        <a:rPr lang="en-US" baseline="0" dirty="0" smtClean="0"/>
                        <a:t> 2</a:t>
                      </a:r>
                      <a:endParaRPr lang="en-US" dirty="0"/>
                    </a:p>
                  </a:txBody>
                  <a:tcPr/>
                </a:tc>
                <a:tc>
                  <a:txBody>
                    <a:bodyPr/>
                    <a:lstStyle/>
                    <a:p>
                      <a:r>
                        <a:rPr lang="en-US" dirty="0" smtClean="0"/>
                        <a:t>Harry Potter 3</a:t>
                      </a:r>
                      <a:endParaRPr lang="en-US" dirty="0"/>
                    </a:p>
                  </a:txBody>
                  <a:tcPr/>
                </a:tc>
                <a:tc>
                  <a:txBody>
                    <a:bodyPr/>
                    <a:lstStyle/>
                    <a:p>
                      <a:r>
                        <a:rPr lang="en-US" dirty="0" smtClean="0"/>
                        <a:t>Twilight</a:t>
                      </a:r>
                      <a:endParaRPr lang="en-US" dirty="0"/>
                    </a:p>
                  </a:txBody>
                  <a:tcPr/>
                </a:tc>
                <a:tc>
                  <a:txBody>
                    <a:bodyPr/>
                    <a:lstStyle/>
                    <a:p>
                      <a:r>
                        <a:rPr lang="en-US" dirty="0" smtClean="0"/>
                        <a:t>Star Wars</a:t>
                      </a:r>
                      <a:r>
                        <a:rPr lang="en-US" baseline="0" dirty="0" smtClean="0"/>
                        <a:t> 1</a:t>
                      </a:r>
                      <a:endParaRPr lang="en-US" dirty="0"/>
                    </a:p>
                  </a:txBody>
                  <a:tcPr/>
                </a:tc>
                <a:tc>
                  <a:txBody>
                    <a:bodyPr/>
                    <a:lstStyle/>
                    <a:p>
                      <a:r>
                        <a:rPr lang="en-US" dirty="0" smtClean="0"/>
                        <a:t>Star Wars 2</a:t>
                      </a:r>
                      <a:endParaRPr lang="en-US" dirty="0"/>
                    </a:p>
                  </a:txBody>
                  <a:tcPr/>
                </a:tc>
                <a:tc>
                  <a:txBody>
                    <a:bodyPr/>
                    <a:lstStyle/>
                    <a:p>
                      <a:r>
                        <a:rPr lang="en-US" dirty="0" smtClean="0"/>
                        <a:t>Star Wars 3</a:t>
                      </a:r>
                      <a:endParaRPr lang="en-US" dirty="0"/>
                    </a:p>
                  </a:txBody>
                  <a:tcPr/>
                </a:tc>
              </a:tr>
              <a:tr h="370840">
                <a:tc>
                  <a:txBody>
                    <a:bodyPr/>
                    <a:lstStyle/>
                    <a:p>
                      <a:r>
                        <a:rPr lang="en-US" dirty="0" smtClean="0"/>
                        <a:t>A</a:t>
                      </a:r>
                      <a:endParaRPr lang="en-US" dirty="0"/>
                    </a:p>
                  </a:txBody>
                  <a:tcPr/>
                </a:tc>
                <a:tc>
                  <a:txBody>
                    <a:bodyPr/>
                    <a:lstStyle/>
                    <a:p>
                      <a:r>
                        <a:rPr lang="en-US" dirty="0" smtClean="0"/>
                        <a:t>4</a:t>
                      </a:r>
                      <a:endParaRPr lang="en-US" dirty="0"/>
                    </a:p>
                  </a:txBody>
                  <a:tcPr/>
                </a:tc>
                <a:tc>
                  <a:txBody>
                    <a:bodyPr/>
                    <a:lstStyle/>
                    <a:p>
                      <a:endParaRPr lang="en-US"/>
                    </a:p>
                  </a:txBody>
                  <a:tcPr/>
                </a:tc>
                <a:tc>
                  <a:txBody>
                    <a:bodyPr/>
                    <a:lstStyle/>
                    <a:p>
                      <a:endParaRPr lang="en-US"/>
                    </a:p>
                  </a:txBody>
                  <a:tcPr/>
                </a:tc>
                <a:tc>
                  <a:txBody>
                    <a:bodyPr/>
                    <a:lstStyle/>
                    <a:p>
                      <a:r>
                        <a:rPr lang="en-US" dirty="0" smtClean="0"/>
                        <a:t>5</a:t>
                      </a:r>
                      <a:endParaRPr lang="en-US" dirty="0"/>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B</a:t>
                      </a:r>
                      <a:endParaRPr lang="en-US" dirty="0"/>
                    </a:p>
                  </a:txBody>
                  <a:tcPr/>
                </a:tc>
                <a:tc>
                  <a:txBody>
                    <a:bodyPr/>
                    <a:lstStyle/>
                    <a:p>
                      <a:r>
                        <a:rPr lang="en-US" dirty="0" smtClean="0"/>
                        <a:t>5</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C</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endParaRPr lang="en-US"/>
                    </a:p>
                  </a:txBody>
                  <a:tcPr/>
                </a:tc>
              </a:tr>
              <a:tr h="370840">
                <a:tc>
                  <a:txBody>
                    <a:bodyPr/>
                    <a:lstStyle/>
                    <a:p>
                      <a:r>
                        <a:rPr lang="en-US" dirty="0" smtClean="0"/>
                        <a:t>D</a:t>
                      </a:r>
                      <a:endParaRPr lang="en-US" dirty="0"/>
                    </a:p>
                  </a:txBody>
                  <a:tcPr/>
                </a:tc>
                <a:tc>
                  <a:txBody>
                    <a:bodyPr/>
                    <a:lstStyle/>
                    <a:p>
                      <a:endParaRPr lang="en-US"/>
                    </a:p>
                  </a:txBody>
                  <a:tcPr/>
                </a:tc>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3</a:t>
                      </a:r>
                      <a:endParaRPr lang="en-US" dirty="0"/>
                    </a:p>
                  </a:txBody>
                  <a:tcPr/>
                </a:tc>
              </a:tr>
            </a:tbl>
          </a:graphicData>
        </a:graphic>
      </p:graphicFrame>
      <p:sp>
        <p:nvSpPr>
          <p:cNvPr id="5" name="TextBox 4"/>
          <p:cNvSpPr txBox="1"/>
          <p:nvPr/>
        </p:nvSpPr>
        <p:spPr>
          <a:xfrm>
            <a:off x="424543" y="5105400"/>
            <a:ext cx="7903126" cy="1200329"/>
          </a:xfrm>
          <a:prstGeom prst="rect">
            <a:avLst/>
          </a:prstGeom>
          <a:noFill/>
        </p:spPr>
        <p:txBody>
          <a:bodyPr wrap="none" rtlCol="0">
            <a:spAutoFit/>
          </a:bodyPr>
          <a:lstStyle/>
          <a:p>
            <a:r>
              <a:rPr lang="en-US" sz="2400" dirty="0" smtClean="0"/>
              <a:t>Which pair of users do you consider as the most similar?</a:t>
            </a:r>
          </a:p>
          <a:p>
            <a:endParaRPr lang="en-US" sz="2400" dirty="0"/>
          </a:p>
          <a:p>
            <a:r>
              <a:rPr lang="en-US" sz="2400" dirty="0" smtClean="0"/>
              <a:t>What is the right definition of similarity?</a:t>
            </a:r>
            <a:endParaRPr lang="en-US" sz="2400" dirty="0"/>
          </a:p>
        </p:txBody>
      </p:sp>
    </p:spTree>
    <p:extLst>
      <p:ext uri="{BB962C8B-B14F-4D97-AF65-F5344CB8AC3E}">
        <p14:creationId xmlns:p14="http://schemas.microsoft.com/office/powerpoint/2010/main" val="3092591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Similarity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4594856"/>
              </p:ext>
            </p:extLst>
          </p:nvPr>
        </p:nvGraphicFramePr>
        <p:xfrm>
          <a:off x="457200" y="2286000"/>
          <a:ext cx="8229600" cy="2123440"/>
        </p:xfrm>
        <a:graphic>
          <a:graphicData uri="http://schemas.openxmlformats.org/drawingml/2006/table">
            <a:tbl>
              <a:tblPr firstRow="1" bandRow="1">
                <a:tableStyleId>{5C22544A-7EE6-4342-B048-85BDC9FD1C3A}</a:tableStyleId>
              </a:tblPr>
              <a:tblGrid>
                <a:gridCol w="762000"/>
                <a:gridCol w="1066800"/>
                <a:gridCol w="1143000"/>
                <a:gridCol w="1143000"/>
                <a:gridCol w="1066800"/>
                <a:gridCol w="990600"/>
                <a:gridCol w="1028700"/>
                <a:gridCol w="1028700"/>
              </a:tblGrid>
              <a:tr h="370840">
                <a:tc>
                  <a:txBody>
                    <a:bodyPr/>
                    <a:lstStyle/>
                    <a:p>
                      <a:endParaRPr lang="en-US" dirty="0"/>
                    </a:p>
                  </a:txBody>
                  <a:tcPr/>
                </a:tc>
                <a:tc>
                  <a:txBody>
                    <a:bodyPr/>
                    <a:lstStyle/>
                    <a:p>
                      <a:r>
                        <a:rPr lang="en-US" dirty="0" smtClean="0"/>
                        <a:t>Harry Potter 1</a:t>
                      </a:r>
                      <a:endParaRPr lang="en-US" dirty="0"/>
                    </a:p>
                  </a:txBody>
                  <a:tcPr/>
                </a:tc>
                <a:tc>
                  <a:txBody>
                    <a:bodyPr/>
                    <a:lstStyle/>
                    <a:p>
                      <a:r>
                        <a:rPr lang="en-US" dirty="0" smtClean="0"/>
                        <a:t>Harry Potter</a:t>
                      </a:r>
                      <a:r>
                        <a:rPr lang="en-US" baseline="0" dirty="0" smtClean="0"/>
                        <a:t> 2</a:t>
                      </a:r>
                      <a:endParaRPr lang="en-US" dirty="0"/>
                    </a:p>
                  </a:txBody>
                  <a:tcPr/>
                </a:tc>
                <a:tc>
                  <a:txBody>
                    <a:bodyPr/>
                    <a:lstStyle/>
                    <a:p>
                      <a:r>
                        <a:rPr lang="en-US" dirty="0" smtClean="0"/>
                        <a:t>Harry Potter 3</a:t>
                      </a:r>
                      <a:endParaRPr lang="en-US" dirty="0"/>
                    </a:p>
                  </a:txBody>
                  <a:tcPr/>
                </a:tc>
                <a:tc>
                  <a:txBody>
                    <a:bodyPr/>
                    <a:lstStyle/>
                    <a:p>
                      <a:r>
                        <a:rPr lang="en-US" dirty="0" smtClean="0"/>
                        <a:t>Twilight</a:t>
                      </a:r>
                      <a:endParaRPr lang="en-US" dirty="0"/>
                    </a:p>
                  </a:txBody>
                  <a:tcPr/>
                </a:tc>
                <a:tc>
                  <a:txBody>
                    <a:bodyPr/>
                    <a:lstStyle/>
                    <a:p>
                      <a:r>
                        <a:rPr lang="en-US" dirty="0" smtClean="0"/>
                        <a:t>Star Wars</a:t>
                      </a:r>
                      <a:r>
                        <a:rPr lang="en-US" baseline="0" dirty="0" smtClean="0"/>
                        <a:t> 1</a:t>
                      </a:r>
                      <a:endParaRPr lang="en-US" dirty="0"/>
                    </a:p>
                  </a:txBody>
                  <a:tcPr/>
                </a:tc>
                <a:tc>
                  <a:txBody>
                    <a:bodyPr/>
                    <a:lstStyle/>
                    <a:p>
                      <a:r>
                        <a:rPr lang="en-US" dirty="0" smtClean="0"/>
                        <a:t>Star Wars 2</a:t>
                      </a:r>
                      <a:endParaRPr lang="en-US" dirty="0"/>
                    </a:p>
                  </a:txBody>
                  <a:tcPr/>
                </a:tc>
                <a:tc>
                  <a:txBody>
                    <a:bodyPr/>
                    <a:lstStyle/>
                    <a:p>
                      <a:r>
                        <a:rPr lang="en-US" dirty="0" smtClean="0"/>
                        <a:t>Star Wars 3</a:t>
                      </a:r>
                      <a:endParaRPr lang="en-US" dirty="0"/>
                    </a:p>
                  </a:txBody>
                  <a:tcPr/>
                </a:tc>
              </a:tr>
              <a:tr h="370840">
                <a:tc>
                  <a:txBody>
                    <a:bodyPr/>
                    <a:lstStyle/>
                    <a:p>
                      <a:r>
                        <a:rPr lang="en-US" dirty="0" smtClean="0"/>
                        <a:t>A</a:t>
                      </a:r>
                      <a:endParaRPr lang="en-US" dirty="0"/>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B</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C</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endParaRPr lang="en-US"/>
                    </a:p>
                  </a:txBody>
                  <a:tcPr/>
                </a:tc>
              </a:tr>
              <a:tr h="370840">
                <a:tc>
                  <a:txBody>
                    <a:bodyPr/>
                    <a:lstStyle/>
                    <a:p>
                      <a:r>
                        <a:rPr lang="en-US" dirty="0" smtClean="0"/>
                        <a:t>D</a:t>
                      </a:r>
                      <a:endParaRPr lang="en-US" dirty="0"/>
                    </a:p>
                  </a:txBody>
                  <a:tcPr/>
                </a:tc>
                <a:tc>
                  <a:txBody>
                    <a:bodyPr/>
                    <a:lstStyle/>
                    <a:p>
                      <a:endParaRPr lang="en-US"/>
                    </a:p>
                  </a:txBody>
                  <a:tcPr/>
                </a:tc>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1</a:t>
                      </a:r>
                      <a:endParaRPr lang="en-US" dirty="0"/>
                    </a:p>
                  </a:txBody>
                  <a:tcPr/>
                </a:tc>
              </a:tr>
            </a:tbl>
          </a:graphicData>
        </a:graphic>
      </p:graphicFrame>
      <p:sp>
        <p:nvSpPr>
          <p:cNvPr id="5" name="TextBox 4"/>
          <p:cNvSpPr txBox="1"/>
          <p:nvPr/>
        </p:nvSpPr>
        <p:spPr>
          <a:xfrm>
            <a:off x="523724" y="4572000"/>
            <a:ext cx="6345007" cy="461665"/>
          </a:xfrm>
          <a:prstGeom prst="rect">
            <a:avLst/>
          </a:prstGeom>
          <a:noFill/>
        </p:spPr>
        <p:txBody>
          <a:bodyPr wrap="none" rtlCol="0">
            <a:spAutoFit/>
          </a:bodyPr>
          <a:lstStyle/>
          <a:p>
            <a:r>
              <a:rPr lang="en-US" sz="2400" dirty="0" err="1" smtClean="0">
                <a:solidFill>
                  <a:srgbClr val="0070C0"/>
                </a:solidFill>
              </a:rPr>
              <a:t>Jaccard</a:t>
            </a:r>
            <a:r>
              <a:rPr lang="en-US" sz="2400" dirty="0" smtClean="0">
                <a:solidFill>
                  <a:srgbClr val="0070C0"/>
                </a:solidFill>
              </a:rPr>
              <a:t> Similarity</a:t>
            </a:r>
            <a:r>
              <a:rPr lang="en-US" sz="2400" dirty="0" smtClean="0"/>
              <a:t>: users are sets of movies</a:t>
            </a:r>
            <a:endParaRPr lang="en-US" sz="2400" dirty="0"/>
          </a:p>
        </p:txBody>
      </p:sp>
      <p:sp>
        <p:nvSpPr>
          <p:cNvPr id="3" name="TextBox 2"/>
          <p:cNvSpPr txBox="1"/>
          <p:nvPr/>
        </p:nvSpPr>
        <p:spPr>
          <a:xfrm>
            <a:off x="575733" y="5042132"/>
            <a:ext cx="3283271" cy="1569660"/>
          </a:xfrm>
          <a:prstGeom prst="rect">
            <a:avLst/>
          </a:prstGeom>
          <a:noFill/>
        </p:spPr>
        <p:txBody>
          <a:bodyPr wrap="none" rtlCol="0">
            <a:spAutoFit/>
          </a:bodyPr>
          <a:lstStyle/>
          <a:p>
            <a:r>
              <a:rPr lang="en-US" sz="2400" dirty="0" smtClean="0"/>
              <a:t>Disregards the ratings.</a:t>
            </a:r>
          </a:p>
          <a:p>
            <a:r>
              <a:rPr lang="en-US" sz="2400" dirty="0" err="1" smtClean="0"/>
              <a:t>Jsim</a:t>
            </a:r>
            <a:r>
              <a:rPr lang="en-US" sz="2400" dirty="0" smtClean="0"/>
              <a:t>(A,B) = 1/5 </a:t>
            </a:r>
          </a:p>
          <a:p>
            <a:r>
              <a:rPr lang="en-US" sz="2400" dirty="0" err="1" smtClean="0"/>
              <a:t>Jsim</a:t>
            </a:r>
            <a:r>
              <a:rPr lang="en-US" sz="2400" dirty="0" smtClean="0"/>
              <a:t>(A,C) = 1/2</a:t>
            </a:r>
          </a:p>
          <a:p>
            <a:r>
              <a:rPr lang="en-US" sz="2400" dirty="0" err="1"/>
              <a:t>Jsim</a:t>
            </a:r>
            <a:r>
              <a:rPr lang="en-US" sz="2400" dirty="0"/>
              <a:t>(B,D</a:t>
            </a:r>
            <a:r>
              <a:rPr lang="en-US" sz="2400" dirty="0" smtClean="0"/>
              <a:t>) = 1/4 </a:t>
            </a:r>
            <a:endParaRPr lang="en-US" sz="2400" dirty="0"/>
          </a:p>
        </p:txBody>
      </p:sp>
    </p:spTree>
    <p:extLst>
      <p:ext uri="{BB962C8B-B14F-4D97-AF65-F5344CB8AC3E}">
        <p14:creationId xmlns:p14="http://schemas.microsoft.com/office/powerpoint/2010/main" val="1310420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Similarity</a:t>
            </a:r>
            <a:endParaRPr lang="en-US" dirty="0"/>
          </a:p>
        </p:txBody>
      </p:sp>
      <p:graphicFrame>
        <p:nvGraphicFramePr>
          <p:cNvPr id="4" name="Content Placeholder 3"/>
          <p:cNvGraphicFramePr>
            <a:graphicFrameLocks noGrp="1"/>
          </p:cNvGraphicFramePr>
          <p:nvPr>
            <p:ph idx="1"/>
          </p:nvPr>
        </p:nvGraphicFramePr>
        <p:xfrm>
          <a:off x="457200" y="2286000"/>
          <a:ext cx="8229600" cy="2123440"/>
        </p:xfrm>
        <a:graphic>
          <a:graphicData uri="http://schemas.openxmlformats.org/drawingml/2006/table">
            <a:tbl>
              <a:tblPr firstRow="1" bandRow="1">
                <a:tableStyleId>{5C22544A-7EE6-4342-B048-85BDC9FD1C3A}</a:tableStyleId>
              </a:tblPr>
              <a:tblGrid>
                <a:gridCol w="762000"/>
                <a:gridCol w="1066800"/>
                <a:gridCol w="1143000"/>
                <a:gridCol w="1143000"/>
                <a:gridCol w="1066800"/>
                <a:gridCol w="990600"/>
                <a:gridCol w="1028700"/>
                <a:gridCol w="1028700"/>
              </a:tblGrid>
              <a:tr h="370840">
                <a:tc>
                  <a:txBody>
                    <a:bodyPr/>
                    <a:lstStyle/>
                    <a:p>
                      <a:endParaRPr lang="en-US" dirty="0"/>
                    </a:p>
                  </a:txBody>
                  <a:tcPr/>
                </a:tc>
                <a:tc>
                  <a:txBody>
                    <a:bodyPr/>
                    <a:lstStyle/>
                    <a:p>
                      <a:r>
                        <a:rPr lang="en-US" dirty="0" smtClean="0"/>
                        <a:t>Harry Potter 1</a:t>
                      </a:r>
                      <a:endParaRPr lang="en-US" dirty="0"/>
                    </a:p>
                  </a:txBody>
                  <a:tcPr/>
                </a:tc>
                <a:tc>
                  <a:txBody>
                    <a:bodyPr/>
                    <a:lstStyle/>
                    <a:p>
                      <a:r>
                        <a:rPr lang="en-US" dirty="0" smtClean="0"/>
                        <a:t>Harry Potter</a:t>
                      </a:r>
                      <a:r>
                        <a:rPr lang="en-US" baseline="0" dirty="0" smtClean="0"/>
                        <a:t> 2</a:t>
                      </a:r>
                      <a:endParaRPr lang="en-US" dirty="0"/>
                    </a:p>
                  </a:txBody>
                  <a:tcPr/>
                </a:tc>
                <a:tc>
                  <a:txBody>
                    <a:bodyPr/>
                    <a:lstStyle/>
                    <a:p>
                      <a:r>
                        <a:rPr lang="en-US" dirty="0" smtClean="0"/>
                        <a:t>Harry Potter 3</a:t>
                      </a:r>
                      <a:endParaRPr lang="en-US" dirty="0"/>
                    </a:p>
                  </a:txBody>
                  <a:tcPr/>
                </a:tc>
                <a:tc>
                  <a:txBody>
                    <a:bodyPr/>
                    <a:lstStyle/>
                    <a:p>
                      <a:r>
                        <a:rPr lang="en-US" dirty="0" smtClean="0"/>
                        <a:t>Twilight</a:t>
                      </a:r>
                      <a:endParaRPr lang="en-US" dirty="0"/>
                    </a:p>
                  </a:txBody>
                  <a:tcPr/>
                </a:tc>
                <a:tc>
                  <a:txBody>
                    <a:bodyPr/>
                    <a:lstStyle/>
                    <a:p>
                      <a:r>
                        <a:rPr lang="en-US" dirty="0" smtClean="0"/>
                        <a:t>Star Wars</a:t>
                      </a:r>
                      <a:r>
                        <a:rPr lang="en-US" baseline="0" dirty="0" smtClean="0"/>
                        <a:t> 1</a:t>
                      </a:r>
                      <a:endParaRPr lang="en-US" dirty="0"/>
                    </a:p>
                  </a:txBody>
                  <a:tcPr/>
                </a:tc>
                <a:tc>
                  <a:txBody>
                    <a:bodyPr/>
                    <a:lstStyle/>
                    <a:p>
                      <a:r>
                        <a:rPr lang="en-US" dirty="0" smtClean="0"/>
                        <a:t>Star Wars 2</a:t>
                      </a:r>
                      <a:endParaRPr lang="en-US" dirty="0"/>
                    </a:p>
                  </a:txBody>
                  <a:tcPr/>
                </a:tc>
                <a:tc>
                  <a:txBody>
                    <a:bodyPr/>
                    <a:lstStyle/>
                    <a:p>
                      <a:r>
                        <a:rPr lang="en-US" dirty="0" smtClean="0"/>
                        <a:t>Star Wars 3</a:t>
                      </a:r>
                      <a:endParaRPr lang="en-US" dirty="0"/>
                    </a:p>
                  </a:txBody>
                  <a:tcPr/>
                </a:tc>
              </a:tr>
              <a:tr h="370840">
                <a:tc>
                  <a:txBody>
                    <a:bodyPr/>
                    <a:lstStyle/>
                    <a:p>
                      <a:r>
                        <a:rPr lang="en-US" dirty="0" smtClean="0"/>
                        <a:t>A</a:t>
                      </a:r>
                      <a:endParaRPr lang="en-US" dirty="0"/>
                    </a:p>
                  </a:txBody>
                  <a:tcPr/>
                </a:tc>
                <a:tc>
                  <a:txBody>
                    <a:bodyPr/>
                    <a:lstStyle/>
                    <a:p>
                      <a:r>
                        <a:rPr lang="en-US" dirty="0" smtClean="0"/>
                        <a:t>4</a:t>
                      </a:r>
                      <a:endParaRPr lang="en-US" dirty="0"/>
                    </a:p>
                  </a:txBody>
                  <a:tcPr/>
                </a:tc>
                <a:tc>
                  <a:txBody>
                    <a:bodyPr/>
                    <a:lstStyle/>
                    <a:p>
                      <a:endParaRPr lang="en-US"/>
                    </a:p>
                  </a:txBody>
                  <a:tcPr/>
                </a:tc>
                <a:tc>
                  <a:txBody>
                    <a:bodyPr/>
                    <a:lstStyle/>
                    <a:p>
                      <a:endParaRPr lang="en-US"/>
                    </a:p>
                  </a:txBody>
                  <a:tcPr/>
                </a:tc>
                <a:tc>
                  <a:txBody>
                    <a:bodyPr/>
                    <a:lstStyle/>
                    <a:p>
                      <a:r>
                        <a:rPr lang="en-US" dirty="0" smtClean="0"/>
                        <a:t>5</a:t>
                      </a:r>
                      <a:endParaRPr lang="en-US" dirty="0"/>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B</a:t>
                      </a:r>
                      <a:endParaRPr lang="en-US" dirty="0"/>
                    </a:p>
                  </a:txBody>
                  <a:tcPr/>
                </a:tc>
                <a:tc>
                  <a:txBody>
                    <a:bodyPr/>
                    <a:lstStyle/>
                    <a:p>
                      <a:r>
                        <a:rPr lang="en-US" dirty="0" smtClean="0"/>
                        <a:t>5</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C</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endParaRPr lang="en-US"/>
                    </a:p>
                  </a:txBody>
                  <a:tcPr/>
                </a:tc>
              </a:tr>
              <a:tr h="370840">
                <a:tc>
                  <a:txBody>
                    <a:bodyPr/>
                    <a:lstStyle/>
                    <a:p>
                      <a:r>
                        <a:rPr lang="en-US" dirty="0" smtClean="0"/>
                        <a:t>D</a:t>
                      </a:r>
                      <a:endParaRPr lang="en-US" dirty="0"/>
                    </a:p>
                  </a:txBody>
                  <a:tcPr/>
                </a:tc>
                <a:tc>
                  <a:txBody>
                    <a:bodyPr/>
                    <a:lstStyle/>
                    <a:p>
                      <a:endParaRPr lang="en-US"/>
                    </a:p>
                  </a:txBody>
                  <a:tcPr/>
                </a:tc>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3</a:t>
                      </a:r>
                      <a:endParaRPr lang="en-US" dirty="0"/>
                    </a:p>
                  </a:txBody>
                  <a:tcPr/>
                </a:tc>
              </a:tr>
            </a:tbl>
          </a:graphicData>
        </a:graphic>
      </p:graphicFrame>
      <p:sp>
        <p:nvSpPr>
          <p:cNvPr id="5" name="TextBox 4"/>
          <p:cNvSpPr txBox="1"/>
          <p:nvPr/>
        </p:nvSpPr>
        <p:spPr>
          <a:xfrm>
            <a:off x="489857" y="4953000"/>
            <a:ext cx="2565126" cy="461665"/>
          </a:xfrm>
          <a:prstGeom prst="rect">
            <a:avLst/>
          </a:prstGeom>
          <a:noFill/>
        </p:spPr>
        <p:txBody>
          <a:bodyPr wrap="none" rtlCol="0">
            <a:spAutoFit/>
          </a:bodyPr>
          <a:lstStyle/>
          <a:p>
            <a:r>
              <a:rPr lang="en-US" sz="2400" dirty="0" smtClean="0">
                <a:solidFill>
                  <a:srgbClr val="0070C0"/>
                </a:solidFill>
              </a:rPr>
              <a:t>Cosine Similarity:</a:t>
            </a:r>
            <a:endParaRPr lang="en-US" sz="2400" dirty="0">
              <a:solidFill>
                <a:srgbClr val="0070C0"/>
              </a:solidFill>
            </a:endParaRPr>
          </a:p>
        </p:txBody>
      </p:sp>
      <p:sp>
        <p:nvSpPr>
          <p:cNvPr id="3" name="TextBox 2"/>
          <p:cNvSpPr txBox="1"/>
          <p:nvPr/>
        </p:nvSpPr>
        <p:spPr>
          <a:xfrm>
            <a:off x="609600" y="5414665"/>
            <a:ext cx="5165197" cy="1200329"/>
          </a:xfrm>
          <a:prstGeom prst="rect">
            <a:avLst/>
          </a:prstGeom>
          <a:noFill/>
        </p:spPr>
        <p:txBody>
          <a:bodyPr wrap="none" rtlCol="0">
            <a:spAutoFit/>
          </a:bodyPr>
          <a:lstStyle/>
          <a:p>
            <a:r>
              <a:rPr lang="en-US" sz="2400" dirty="0" smtClean="0"/>
              <a:t>Assumes zero entries are negatives:</a:t>
            </a:r>
          </a:p>
          <a:p>
            <a:r>
              <a:rPr lang="en-US" sz="2400" dirty="0" smtClean="0"/>
              <a:t>Cos(A,B) = 0.38</a:t>
            </a:r>
          </a:p>
          <a:p>
            <a:r>
              <a:rPr lang="en-US" sz="2400" dirty="0" smtClean="0"/>
              <a:t>Cos(A,C) = 0.32</a:t>
            </a:r>
            <a:endParaRPr lang="en-US" sz="2400" dirty="0"/>
          </a:p>
        </p:txBody>
      </p:sp>
    </p:spTree>
    <p:extLst>
      <p:ext uri="{BB962C8B-B14F-4D97-AF65-F5344CB8AC3E}">
        <p14:creationId xmlns:p14="http://schemas.microsoft.com/office/powerpoint/2010/main" val="3511487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Similarity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4752558"/>
              </p:ext>
            </p:extLst>
          </p:nvPr>
        </p:nvGraphicFramePr>
        <p:xfrm>
          <a:off x="457200" y="2286000"/>
          <a:ext cx="8229600" cy="2123440"/>
        </p:xfrm>
        <a:graphic>
          <a:graphicData uri="http://schemas.openxmlformats.org/drawingml/2006/table">
            <a:tbl>
              <a:tblPr firstRow="1" bandRow="1">
                <a:tableStyleId>{5C22544A-7EE6-4342-B048-85BDC9FD1C3A}</a:tableStyleId>
              </a:tblPr>
              <a:tblGrid>
                <a:gridCol w="762000"/>
                <a:gridCol w="1066800"/>
                <a:gridCol w="1143000"/>
                <a:gridCol w="1143000"/>
                <a:gridCol w="1066800"/>
                <a:gridCol w="990600"/>
                <a:gridCol w="1028700"/>
                <a:gridCol w="1028700"/>
              </a:tblGrid>
              <a:tr h="370840">
                <a:tc>
                  <a:txBody>
                    <a:bodyPr/>
                    <a:lstStyle/>
                    <a:p>
                      <a:endParaRPr lang="en-US" dirty="0"/>
                    </a:p>
                  </a:txBody>
                  <a:tcPr/>
                </a:tc>
                <a:tc>
                  <a:txBody>
                    <a:bodyPr/>
                    <a:lstStyle/>
                    <a:p>
                      <a:r>
                        <a:rPr lang="en-US" dirty="0" smtClean="0"/>
                        <a:t>Harry Potter 1</a:t>
                      </a:r>
                      <a:endParaRPr lang="en-US" dirty="0"/>
                    </a:p>
                  </a:txBody>
                  <a:tcPr/>
                </a:tc>
                <a:tc>
                  <a:txBody>
                    <a:bodyPr/>
                    <a:lstStyle/>
                    <a:p>
                      <a:r>
                        <a:rPr lang="en-US" dirty="0" smtClean="0"/>
                        <a:t>Harry Potter</a:t>
                      </a:r>
                      <a:r>
                        <a:rPr lang="en-US" baseline="0" dirty="0" smtClean="0"/>
                        <a:t> 2</a:t>
                      </a:r>
                      <a:endParaRPr lang="en-US" dirty="0"/>
                    </a:p>
                  </a:txBody>
                  <a:tcPr/>
                </a:tc>
                <a:tc>
                  <a:txBody>
                    <a:bodyPr/>
                    <a:lstStyle/>
                    <a:p>
                      <a:r>
                        <a:rPr lang="en-US" dirty="0" smtClean="0"/>
                        <a:t>Harry Potter 3</a:t>
                      </a:r>
                      <a:endParaRPr lang="en-US" dirty="0"/>
                    </a:p>
                  </a:txBody>
                  <a:tcPr/>
                </a:tc>
                <a:tc>
                  <a:txBody>
                    <a:bodyPr/>
                    <a:lstStyle/>
                    <a:p>
                      <a:r>
                        <a:rPr lang="en-US" dirty="0" smtClean="0"/>
                        <a:t>Twilight</a:t>
                      </a:r>
                      <a:endParaRPr lang="en-US" dirty="0"/>
                    </a:p>
                  </a:txBody>
                  <a:tcPr/>
                </a:tc>
                <a:tc>
                  <a:txBody>
                    <a:bodyPr/>
                    <a:lstStyle/>
                    <a:p>
                      <a:r>
                        <a:rPr lang="en-US" dirty="0" smtClean="0"/>
                        <a:t>Star Wars</a:t>
                      </a:r>
                      <a:r>
                        <a:rPr lang="en-US" baseline="0" dirty="0" smtClean="0"/>
                        <a:t> 1</a:t>
                      </a:r>
                      <a:endParaRPr lang="en-US" dirty="0"/>
                    </a:p>
                  </a:txBody>
                  <a:tcPr/>
                </a:tc>
                <a:tc>
                  <a:txBody>
                    <a:bodyPr/>
                    <a:lstStyle/>
                    <a:p>
                      <a:r>
                        <a:rPr lang="en-US" dirty="0" smtClean="0"/>
                        <a:t>Star Wars 2</a:t>
                      </a:r>
                      <a:endParaRPr lang="en-US" dirty="0"/>
                    </a:p>
                  </a:txBody>
                  <a:tcPr/>
                </a:tc>
                <a:tc>
                  <a:txBody>
                    <a:bodyPr/>
                    <a:lstStyle/>
                    <a:p>
                      <a:r>
                        <a:rPr lang="en-US" dirty="0" smtClean="0"/>
                        <a:t>Star Wars 3</a:t>
                      </a:r>
                      <a:endParaRPr lang="en-US" dirty="0"/>
                    </a:p>
                  </a:txBody>
                  <a:tcPr/>
                </a:tc>
              </a:tr>
              <a:tr h="370840">
                <a:tc>
                  <a:txBody>
                    <a:bodyPr/>
                    <a:lstStyle/>
                    <a:p>
                      <a:r>
                        <a:rPr lang="en-US" dirty="0" smtClean="0"/>
                        <a:t>A</a:t>
                      </a:r>
                      <a:endParaRPr lang="en-US" dirty="0"/>
                    </a:p>
                  </a:txBody>
                  <a:tcPr/>
                </a:tc>
                <a:tc>
                  <a:txBody>
                    <a:bodyPr/>
                    <a:lstStyle/>
                    <a:p>
                      <a:r>
                        <a:rPr lang="en-US" dirty="0" smtClean="0"/>
                        <a:t>2/3</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5/3</a:t>
                      </a:r>
                      <a:endParaRPr lang="en-US" dirty="0"/>
                    </a:p>
                  </a:txBody>
                  <a:tcPr/>
                </a:tc>
                <a:tc>
                  <a:txBody>
                    <a:bodyPr/>
                    <a:lstStyle/>
                    <a:p>
                      <a:r>
                        <a:rPr lang="en-US" dirty="0" smtClean="0"/>
                        <a:t>-7/3</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B</a:t>
                      </a:r>
                      <a:endParaRPr lang="en-US" dirty="0"/>
                    </a:p>
                  </a:txBody>
                  <a:tcPr/>
                </a:tc>
                <a:tc>
                  <a:txBody>
                    <a:bodyPr/>
                    <a:lstStyle/>
                    <a:p>
                      <a:r>
                        <a:rPr lang="en-US" dirty="0" smtClean="0"/>
                        <a:t>1/3</a:t>
                      </a:r>
                      <a:endParaRPr lang="en-US" dirty="0"/>
                    </a:p>
                  </a:txBody>
                  <a:tcPr/>
                </a:tc>
                <a:tc>
                  <a:txBody>
                    <a:bodyPr/>
                    <a:lstStyle/>
                    <a:p>
                      <a:r>
                        <a:rPr lang="en-US" dirty="0" smtClean="0"/>
                        <a:t>1/3</a:t>
                      </a:r>
                      <a:endParaRPr lang="en-US" dirty="0"/>
                    </a:p>
                  </a:txBody>
                  <a:tcPr/>
                </a:tc>
                <a:tc>
                  <a:txBody>
                    <a:bodyPr/>
                    <a:lstStyle/>
                    <a:p>
                      <a:r>
                        <a:rPr lang="en-US" dirty="0" smtClean="0"/>
                        <a:t>-2/3</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C</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-5/3</a:t>
                      </a:r>
                      <a:endParaRPr lang="en-US" dirty="0"/>
                    </a:p>
                  </a:txBody>
                  <a:tcPr/>
                </a:tc>
                <a:tc>
                  <a:txBody>
                    <a:bodyPr/>
                    <a:lstStyle/>
                    <a:p>
                      <a:r>
                        <a:rPr lang="en-US" dirty="0" smtClean="0"/>
                        <a:t>1/3</a:t>
                      </a:r>
                      <a:endParaRPr lang="en-US" dirty="0"/>
                    </a:p>
                  </a:txBody>
                  <a:tcPr/>
                </a:tc>
                <a:tc>
                  <a:txBody>
                    <a:bodyPr/>
                    <a:lstStyle/>
                    <a:p>
                      <a:r>
                        <a:rPr lang="en-US" dirty="0" smtClean="0"/>
                        <a:t>4/3</a:t>
                      </a:r>
                      <a:endParaRPr lang="en-US" dirty="0"/>
                    </a:p>
                  </a:txBody>
                  <a:tcPr/>
                </a:tc>
                <a:tc>
                  <a:txBody>
                    <a:bodyPr/>
                    <a:lstStyle/>
                    <a:p>
                      <a:endParaRPr lang="en-US"/>
                    </a:p>
                  </a:txBody>
                  <a:tcPr/>
                </a:tc>
              </a:tr>
              <a:tr h="370840">
                <a:tc>
                  <a:txBody>
                    <a:bodyPr/>
                    <a:lstStyle/>
                    <a:p>
                      <a:r>
                        <a:rPr lang="en-US" dirty="0" smtClean="0"/>
                        <a:t>D</a:t>
                      </a:r>
                      <a:endParaRPr lang="en-US" dirty="0"/>
                    </a:p>
                  </a:txBody>
                  <a:tcPr/>
                </a:tc>
                <a:tc>
                  <a:txBody>
                    <a:bodyPr/>
                    <a:lstStyle/>
                    <a:p>
                      <a:endParaRPr lang="en-US"/>
                    </a:p>
                  </a:txBody>
                  <a:tcPr/>
                </a:tc>
                <a:tc>
                  <a:txBody>
                    <a:bodyPr/>
                    <a:lstStyle/>
                    <a:p>
                      <a:r>
                        <a:rPr lang="en-US" dirty="0" smtClean="0"/>
                        <a:t>0</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0</a:t>
                      </a:r>
                      <a:endParaRPr lang="en-US" dirty="0"/>
                    </a:p>
                  </a:txBody>
                  <a:tcPr/>
                </a:tc>
              </a:tr>
            </a:tbl>
          </a:graphicData>
        </a:graphic>
      </p:graphicFrame>
      <p:sp>
        <p:nvSpPr>
          <p:cNvPr id="5" name="TextBox 4"/>
          <p:cNvSpPr txBox="1"/>
          <p:nvPr/>
        </p:nvSpPr>
        <p:spPr>
          <a:xfrm>
            <a:off x="457200" y="4572000"/>
            <a:ext cx="8077200" cy="1200329"/>
          </a:xfrm>
          <a:prstGeom prst="rect">
            <a:avLst/>
          </a:prstGeom>
          <a:noFill/>
        </p:spPr>
        <p:txBody>
          <a:bodyPr wrap="square" rtlCol="0">
            <a:spAutoFit/>
          </a:bodyPr>
          <a:lstStyle/>
          <a:p>
            <a:r>
              <a:rPr lang="en-US" sz="2400" dirty="0" smtClean="0">
                <a:solidFill>
                  <a:schemeClr val="accent6">
                    <a:lumMod val="75000"/>
                  </a:schemeClr>
                </a:solidFill>
              </a:rPr>
              <a:t>Normalized</a:t>
            </a:r>
            <a:r>
              <a:rPr lang="en-US" sz="2400" dirty="0" smtClean="0"/>
              <a:t> </a:t>
            </a:r>
            <a:r>
              <a:rPr lang="en-US" sz="2400" dirty="0" smtClean="0">
                <a:solidFill>
                  <a:srgbClr val="0070C0"/>
                </a:solidFill>
              </a:rPr>
              <a:t>Cosine Similarity</a:t>
            </a:r>
            <a:r>
              <a:rPr lang="en-US" sz="2400" dirty="0" smtClean="0"/>
              <a:t>: </a:t>
            </a:r>
          </a:p>
          <a:p>
            <a:pPr marL="800100" lvl="1" indent="-342900">
              <a:buFont typeface="Arial" panose="020B0604020202020204" pitchFamily="34" charset="0"/>
              <a:buChar char="•"/>
            </a:pPr>
            <a:r>
              <a:rPr lang="en-US" sz="2400" dirty="0" smtClean="0"/>
              <a:t>Subtract the mean rating per user and then compute Cosine (</a:t>
            </a:r>
            <a:r>
              <a:rPr lang="en-US" sz="2400" dirty="0" smtClean="0">
                <a:solidFill>
                  <a:srgbClr val="FF0000"/>
                </a:solidFill>
              </a:rPr>
              <a:t>correlation coefficient</a:t>
            </a:r>
            <a:r>
              <a:rPr lang="en-US" sz="2400" dirty="0" smtClean="0"/>
              <a:t>)</a:t>
            </a:r>
          </a:p>
        </p:txBody>
      </p:sp>
      <p:sp>
        <p:nvSpPr>
          <p:cNvPr id="3" name="TextBox 2"/>
          <p:cNvSpPr txBox="1"/>
          <p:nvPr/>
        </p:nvSpPr>
        <p:spPr>
          <a:xfrm>
            <a:off x="533400" y="5867400"/>
            <a:ext cx="2725426" cy="830997"/>
          </a:xfrm>
          <a:prstGeom prst="rect">
            <a:avLst/>
          </a:prstGeom>
          <a:noFill/>
        </p:spPr>
        <p:txBody>
          <a:bodyPr wrap="none" rtlCol="0">
            <a:spAutoFit/>
          </a:bodyPr>
          <a:lstStyle/>
          <a:p>
            <a:r>
              <a:rPr lang="en-US" sz="2400" dirty="0" err="1" smtClean="0"/>
              <a:t>Corr</a:t>
            </a:r>
            <a:r>
              <a:rPr lang="en-US" sz="2400" dirty="0" smtClean="0"/>
              <a:t>(A,B) = 0.092</a:t>
            </a:r>
          </a:p>
          <a:p>
            <a:r>
              <a:rPr lang="en-US" sz="2400" dirty="0" err="1" smtClean="0"/>
              <a:t>Corr</a:t>
            </a:r>
            <a:r>
              <a:rPr lang="en-US" sz="2400" dirty="0" smtClean="0"/>
              <a:t>(A,C) = -0.559</a:t>
            </a:r>
            <a:endParaRPr lang="en-US" sz="2400" dirty="0"/>
          </a:p>
        </p:txBody>
      </p:sp>
    </p:spTree>
    <p:extLst>
      <p:ext uri="{BB962C8B-B14F-4D97-AF65-F5344CB8AC3E}">
        <p14:creationId xmlns:p14="http://schemas.microsoft.com/office/powerpoint/2010/main" val="3070787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User-User Collaborative Filtering</a:t>
            </a:r>
            <a:endParaRPr lang="en-US" dirty="0"/>
          </a:p>
        </p:txBody>
      </p:sp>
      <mc:AlternateContent xmlns:mc="http://schemas.openxmlformats.org/markup-compatibility/2006" xmlns:a14="http://schemas.microsoft.com/office/drawing/2010/main">
        <mc:Choice Requires="a14">
          <p:sp>
            <p:nvSpPr>
              <p:cNvPr id="33795" name="Rectangle 3"/>
              <p:cNvSpPr>
                <a:spLocks noGrp="1" noChangeArrowheads="1"/>
              </p:cNvSpPr>
              <p:nvPr>
                <p:ph type="body" idx="1"/>
              </p:nvPr>
            </p:nvSpPr>
            <p:spPr/>
            <p:txBody>
              <a:bodyPr>
                <a:normAutofit fontScale="77500" lnSpcReduction="20000"/>
              </a:bodyPr>
              <a:lstStyle/>
              <a:p>
                <a:r>
                  <a:rPr lang="en-US" sz="3200" dirty="0" smtClean="0"/>
                  <a:t>Consider </a:t>
                </a:r>
                <a:r>
                  <a:rPr lang="en-US" sz="3200" dirty="0"/>
                  <a:t>user c</a:t>
                </a:r>
              </a:p>
              <a:p>
                <a:r>
                  <a:rPr lang="en-US" sz="3200" dirty="0"/>
                  <a:t>Find set D of other users whose ratings </a:t>
                </a:r>
                <a:r>
                  <a:rPr lang="en-US" sz="3200" dirty="0" smtClean="0"/>
                  <a:t>are most </a:t>
                </a:r>
                <a:r>
                  <a:rPr lang="en-US" sz="3200" dirty="0"/>
                  <a:t>“</a:t>
                </a:r>
                <a:r>
                  <a:rPr lang="en-US" sz="3200" dirty="0">
                    <a:solidFill>
                      <a:schemeClr val="accent6">
                        <a:lumMod val="75000"/>
                      </a:schemeClr>
                    </a:solidFill>
                  </a:rPr>
                  <a:t>similar</a:t>
                </a:r>
                <a:r>
                  <a:rPr lang="en-US" sz="3200" dirty="0"/>
                  <a:t>” to c’s ratings</a:t>
                </a:r>
              </a:p>
              <a:p>
                <a:r>
                  <a:rPr lang="en-US" sz="3200" dirty="0"/>
                  <a:t>Estimate user’s ratings based on ratings of users in </a:t>
                </a:r>
                <a:r>
                  <a:rPr lang="en-US" sz="3200" dirty="0" smtClean="0"/>
                  <a:t>D using some </a:t>
                </a:r>
                <a:r>
                  <a:rPr lang="en-US" sz="3200" dirty="0" smtClean="0">
                    <a:solidFill>
                      <a:srgbClr val="0070C0"/>
                    </a:solidFill>
                  </a:rPr>
                  <a:t>aggregation function</a:t>
                </a:r>
              </a:p>
              <a:p>
                <a:pPr marL="457200" lvl="1" indent="0">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a:rPr>
                            <m:t>𝑟</m:t>
                          </m:r>
                        </m:e>
                        <m:sub>
                          <m:r>
                            <a:rPr lang="en-US" sz="2800" b="0" i="1" smtClean="0">
                              <a:latin typeface="Cambria Math"/>
                            </a:rPr>
                            <m:t>𝑢𝑖</m:t>
                          </m:r>
                        </m:sub>
                      </m:sSub>
                      <m:r>
                        <a:rPr lang="en-US" sz="2800" b="0" i="1" smtClean="0">
                          <a:latin typeface="Cambria Math"/>
                        </a:rPr>
                        <m:t>=</m:t>
                      </m:r>
                      <m:nary>
                        <m:naryPr>
                          <m:chr m:val="∑"/>
                          <m:supHide m:val="on"/>
                          <m:ctrlPr>
                            <a:rPr lang="en-US" sz="2800" b="0" i="1" smtClean="0">
                              <a:latin typeface="Cambria Math" panose="02040503050406030204" pitchFamily="18" charset="0"/>
                            </a:rPr>
                          </m:ctrlPr>
                        </m:naryPr>
                        <m:sub>
                          <m:r>
                            <m:rPr>
                              <m:brk m:alnAt="23"/>
                            </m:rPr>
                            <a:rPr lang="en-US" i="1">
                              <a:latin typeface="Cambria Math"/>
                            </a:rPr>
                            <m:t>𝑣</m:t>
                          </m:r>
                          <m:r>
                            <a:rPr lang="en-US" i="1">
                              <a:latin typeface="Cambria Math"/>
                            </a:rPr>
                            <m:t>∈</m:t>
                          </m:r>
                          <m:r>
                            <a:rPr lang="en-US" b="0" i="1" smtClean="0">
                              <a:latin typeface="Cambria Math"/>
                            </a:rPr>
                            <m:t>𝑇𝑜𝑝</m:t>
                          </m:r>
                          <m:r>
                            <a:rPr lang="en-US" i="1">
                              <a:latin typeface="Cambria Math"/>
                            </a:rPr>
                            <m:t>𝐾</m:t>
                          </m:r>
                          <m:r>
                            <a:rPr lang="en-US" i="1">
                              <a:latin typeface="Cambria Math"/>
                            </a:rPr>
                            <m:t>(</m:t>
                          </m:r>
                          <m:r>
                            <a:rPr lang="en-US" i="1">
                              <a:latin typeface="Cambria Math"/>
                            </a:rPr>
                            <m:t>𝑢</m:t>
                          </m:r>
                          <m:r>
                            <a:rPr lang="en-US" i="1">
                              <a:latin typeface="Cambria Math"/>
                            </a:rPr>
                            <m:t>)</m:t>
                          </m:r>
                        </m:sub>
                        <m:sup/>
                        <m:e>
                          <m:r>
                            <m:rPr>
                              <m:sty m:val="p"/>
                            </m:rPr>
                            <a:rPr lang="en-US" sz="2800" b="0" i="0" smtClean="0">
                              <a:latin typeface="Cambria Math"/>
                            </a:rPr>
                            <m:t>sim</m:t>
                          </m:r>
                          <m:d>
                            <m:dPr>
                              <m:ctrlPr>
                                <a:rPr lang="en-US" sz="2800" b="0" i="1" smtClean="0">
                                  <a:latin typeface="Cambria Math" panose="02040503050406030204" pitchFamily="18" charset="0"/>
                                </a:rPr>
                              </m:ctrlPr>
                            </m:dPr>
                            <m:e>
                              <m:r>
                                <a:rPr lang="en-US" sz="2800" b="0" i="1" smtClean="0">
                                  <a:latin typeface="Cambria Math"/>
                                </a:rPr>
                                <m:t>𝑢</m:t>
                              </m:r>
                              <m:r>
                                <a:rPr lang="en-US" sz="2800" b="0" i="1" smtClean="0">
                                  <a:latin typeface="Cambria Math"/>
                                </a:rPr>
                                <m:t>,</m:t>
                              </m:r>
                              <m:r>
                                <a:rPr lang="en-US" sz="2800" b="0" i="1" smtClean="0">
                                  <a:latin typeface="Cambria Math"/>
                                </a:rPr>
                                <m:t>𝑣</m:t>
                              </m:r>
                            </m:e>
                          </m:d>
                          <m:sSub>
                            <m:sSubPr>
                              <m:ctrlPr>
                                <a:rPr lang="en-US" sz="2800" b="0" i="1" smtClean="0">
                                  <a:latin typeface="Cambria Math" panose="02040503050406030204" pitchFamily="18" charset="0"/>
                                </a:rPr>
                              </m:ctrlPr>
                            </m:sSubPr>
                            <m:e>
                              <m:r>
                                <a:rPr lang="en-US" sz="2800" b="0" i="1" smtClean="0">
                                  <a:latin typeface="Cambria Math"/>
                                </a:rPr>
                                <m:t>𝑟</m:t>
                              </m:r>
                            </m:e>
                            <m:sub>
                              <m:r>
                                <a:rPr lang="en-US" sz="2800" b="0" i="1" smtClean="0">
                                  <a:latin typeface="Cambria Math"/>
                                </a:rPr>
                                <m:t>𝑣𝑖</m:t>
                              </m:r>
                            </m:sub>
                          </m:sSub>
                        </m:e>
                      </m:nary>
                    </m:oMath>
                  </m:oMathPara>
                </a14:m>
                <a:endParaRPr lang="en-US" sz="2800" dirty="0" smtClean="0"/>
              </a:p>
              <a:p>
                <a:pPr lvl="1"/>
                <a:r>
                  <a:rPr lang="en-US" dirty="0" smtClean="0"/>
                  <a:t>Modeling </a:t>
                </a:r>
                <a:r>
                  <a:rPr lang="en-US" dirty="0" smtClean="0">
                    <a:solidFill>
                      <a:schemeClr val="accent6">
                        <a:lumMod val="75000"/>
                      </a:schemeClr>
                    </a:solidFill>
                  </a:rPr>
                  <a:t>deviations</a:t>
                </a:r>
                <a:r>
                  <a:rPr lang="en-US" dirty="0" smtClean="0"/>
                  <a:t>:</a:t>
                </a:r>
                <a:endParaRPr lang="en-US" sz="2800" dirty="0" smtClean="0"/>
              </a:p>
              <a:p>
                <a:pPr marL="457200" lvl="1" indent="0">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a:rPr>
                            <m:t>𝑟</m:t>
                          </m:r>
                        </m:e>
                        <m:sub>
                          <m:r>
                            <a:rPr lang="en-US" sz="2800" b="0" i="1" smtClean="0">
                              <a:latin typeface="Cambria Math"/>
                            </a:rPr>
                            <m:t>𝑢𝑖</m:t>
                          </m:r>
                        </m:sub>
                      </m:sSub>
                      <m:r>
                        <a:rPr lang="en-US" sz="2800" b="0" i="1" smtClean="0">
                          <a:latin typeface="Cambria Math"/>
                        </a:rPr>
                        <m:t>=</m:t>
                      </m:r>
                      <m:acc>
                        <m:accPr>
                          <m:chr m:val="̅"/>
                          <m:ctrlPr>
                            <a:rPr lang="en-US" sz="2800" b="0" i="1" smtClean="0">
                              <a:latin typeface="Cambria Math" panose="02040503050406030204" pitchFamily="18" charset="0"/>
                            </a:rPr>
                          </m:ctrlPr>
                        </m:accPr>
                        <m:e>
                          <m:sSub>
                            <m:sSubPr>
                              <m:ctrlPr>
                                <a:rPr lang="en-US" sz="2800" b="0" i="1" smtClean="0">
                                  <a:latin typeface="Cambria Math" panose="02040503050406030204" pitchFamily="18" charset="0"/>
                                </a:rPr>
                              </m:ctrlPr>
                            </m:sSubPr>
                            <m:e>
                              <m:r>
                                <a:rPr lang="en-US" sz="2800" b="0" i="1" smtClean="0">
                                  <a:latin typeface="Cambria Math"/>
                                </a:rPr>
                                <m:t>𝑟</m:t>
                              </m:r>
                            </m:e>
                            <m:sub>
                              <m:r>
                                <a:rPr lang="en-US" sz="2800" b="0" i="1" smtClean="0">
                                  <a:latin typeface="Cambria Math"/>
                                </a:rPr>
                                <m:t>𝑢</m:t>
                              </m:r>
                            </m:sub>
                          </m:sSub>
                        </m:e>
                      </m:acc>
                      <m:r>
                        <a:rPr lang="en-US" sz="2800" b="0" i="1" smtClean="0">
                          <a:latin typeface="Cambria Math"/>
                        </a:rPr>
                        <m:t>+</m:t>
                      </m:r>
                      <m:nary>
                        <m:naryPr>
                          <m:chr m:val="∑"/>
                          <m:supHide m:val="on"/>
                          <m:ctrlPr>
                            <a:rPr lang="en-US" i="1">
                              <a:latin typeface="Cambria Math" panose="02040503050406030204" pitchFamily="18" charset="0"/>
                            </a:rPr>
                          </m:ctrlPr>
                        </m:naryPr>
                        <m:sub>
                          <m:r>
                            <m:rPr>
                              <m:brk m:alnAt="23"/>
                            </m:rPr>
                            <a:rPr lang="en-US" i="1">
                              <a:latin typeface="Cambria Math"/>
                            </a:rPr>
                            <m:t>𝑣</m:t>
                          </m:r>
                          <m:r>
                            <a:rPr lang="en-US" i="1">
                              <a:latin typeface="Cambria Math"/>
                            </a:rPr>
                            <m:t>∈</m:t>
                          </m:r>
                          <m:r>
                            <a:rPr lang="en-US" i="1">
                              <a:latin typeface="Cambria Math"/>
                            </a:rPr>
                            <m:t>𝑇𝑜𝑝𝐾</m:t>
                          </m:r>
                          <m:r>
                            <a:rPr lang="en-US" i="1">
                              <a:latin typeface="Cambria Math"/>
                            </a:rPr>
                            <m:t>(</m:t>
                          </m:r>
                          <m:r>
                            <a:rPr lang="en-US" i="1">
                              <a:latin typeface="Cambria Math"/>
                            </a:rPr>
                            <m:t>𝑢</m:t>
                          </m:r>
                          <m:r>
                            <a:rPr lang="en-US" i="1">
                              <a:latin typeface="Cambria Math"/>
                            </a:rPr>
                            <m:t>)</m:t>
                          </m:r>
                        </m:sub>
                        <m:sup/>
                        <m:e>
                          <m:r>
                            <m:rPr>
                              <m:sty m:val="p"/>
                            </m:rPr>
                            <a:rPr lang="en-US">
                              <a:latin typeface="Cambria Math"/>
                            </a:rPr>
                            <m:t>sim</m:t>
                          </m:r>
                          <m:d>
                            <m:dPr>
                              <m:ctrlPr>
                                <a:rPr lang="en-US" i="1">
                                  <a:latin typeface="Cambria Math" panose="02040503050406030204" pitchFamily="18" charset="0"/>
                                </a:rPr>
                              </m:ctrlPr>
                            </m:dPr>
                            <m:e>
                              <m:r>
                                <a:rPr lang="en-US" i="1">
                                  <a:latin typeface="Cambria Math"/>
                                </a:rPr>
                                <m:t>𝑢</m:t>
                              </m:r>
                              <m:r>
                                <a:rPr lang="en-US" i="1">
                                  <a:latin typeface="Cambria Math"/>
                                </a:rPr>
                                <m:t>,</m:t>
                              </m:r>
                              <m:r>
                                <a:rPr lang="en-US" i="1">
                                  <a:latin typeface="Cambria Math"/>
                                </a:rPr>
                                <m:t>𝑣</m:t>
                              </m:r>
                            </m:e>
                          </m:d>
                          <m:sSub>
                            <m:sSubPr>
                              <m:ctrlPr>
                                <a:rPr lang="en-US" i="1">
                                  <a:latin typeface="Cambria Math" panose="02040503050406030204" pitchFamily="18" charset="0"/>
                                </a:rPr>
                              </m:ctrlPr>
                            </m:sSubPr>
                            <m:e>
                              <m:r>
                                <a:rPr lang="en-US" b="0" i="1" smtClean="0">
                                  <a:latin typeface="Cambria Math"/>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𝑣</m:t>
                                      </m:r>
                                    </m:sub>
                                  </m:sSub>
                                </m:e>
                              </m:acc>
                              <m:r>
                                <a:rPr lang="en-US" b="0" i="1" smtClean="0">
                                  <a:latin typeface="Cambria Math"/>
                                </a:rPr>
                                <m:t>− </m:t>
                              </m:r>
                              <m:r>
                                <a:rPr lang="en-US" i="1">
                                  <a:latin typeface="Cambria Math"/>
                                </a:rPr>
                                <m:t>𝑟</m:t>
                              </m:r>
                            </m:e>
                            <m:sub>
                              <m:r>
                                <a:rPr lang="en-US" i="1">
                                  <a:latin typeface="Cambria Math"/>
                                </a:rPr>
                                <m:t>𝑣𝑖</m:t>
                              </m:r>
                            </m:sub>
                          </m:sSub>
                          <m:r>
                            <a:rPr lang="en-US" b="0" i="1" smtClean="0">
                              <a:latin typeface="Cambria Math"/>
                            </a:rPr>
                            <m:t>)</m:t>
                          </m:r>
                        </m:e>
                      </m:nary>
                    </m:oMath>
                  </m:oMathPara>
                </a14:m>
                <a:endParaRPr lang="en-US" sz="2800" dirty="0"/>
              </a:p>
              <a:p>
                <a:r>
                  <a:rPr lang="en-US" sz="3200" dirty="0" smtClean="0"/>
                  <a:t>Advantage: for each user we have small amount of computation.</a:t>
                </a:r>
                <a:endParaRPr lang="en-US" sz="3200" dirty="0"/>
              </a:p>
              <a:p>
                <a:endParaRPr lang="en-US" dirty="0"/>
              </a:p>
            </p:txBody>
          </p:sp>
        </mc:Choice>
        <mc:Fallback xmlns="">
          <p:sp>
            <p:nvSpPr>
              <p:cNvPr id="33795" name="Rectangle 3"/>
              <p:cNvSpPr>
                <a:spLocks noGrp="1" noRot="1" noChangeAspect="1" noMove="1" noResize="1" noEditPoints="1" noAdjustHandles="1" noChangeArrowheads="1" noChangeShapeType="1" noTextEdit="1"/>
              </p:cNvSpPr>
              <p:nvPr>
                <p:ph type="body" idx="1"/>
              </p:nvPr>
            </p:nvSpPr>
            <p:spPr>
              <a:blipFill rotWithShape="1">
                <a:blip r:embed="rId3"/>
                <a:stretch>
                  <a:fillRect l="-1037" t="-2426" b="-2830"/>
                </a:stretch>
              </a:blipFill>
            </p:spPr>
            <p:txBody>
              <a:bodyPr/>
              <a:lstStyle/>
              <a:p>
                <a:r>
                  <a:rPr lang="en-US">
                    <a:noFill/>
                  </a:rPr>
                  <a:t> </a:t>
                </a:r>
              </a:p>
            </p:txBody>
          </p:sp>
        </mc:Fallback>
      </mc:AlternateContent>
    </p:spTree>
    <p:extLst>
      <p:ext uri="{BB962C8B-B14F-4D97-AF65-F5344CB8AC3E}">
        <p14:creationId xmlns:p14="http://schemas.microsoft.com/office/powerpoint/2010/main" val="3308398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 important problem</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solidFill>
                  <a:schemeClr val="accent6">
                    <a:lumMod val="75000"/>
                  </a:schemeClr>
                </a:solidFill>
              </a:rPr>
              <a:t>Recommendation</a:t>
            </a:r>
            <a:r>
              <a:rPr lang="en-US" dirty="0" smtClean="0"/>
              <a:t> systems</a:t>
            </a:r>
          </a:p>
          <a:p>
            <a:pPr lvl="1"/>
            <a:r>
              <a:rPr lang="en-US" dirty="0" smtClean="0"/>
              <a:t>When a user buys an </a:t>
            </a:r>
            <a:r>
              <a:rPr lang="en-US" dirty="0" smtClean="0">
                <a:solidFill>
                  <a:srgbClr val="0070C0"/>
                </a:solidFill>
              </a:rPr>
              <a:t>item</a:t>
            </a:r>
            <a:r>
              <a:rPr lang="en-US" dirty="0" smtClean="0"/>
              <a:t> (initially books) we want to recommend other items that the user may like</a:t>
            </a:r>
          </a:p>
          <a:p>
            <a:pPr lvl="1"/>
            <a:r>
              <a:rPr lang="en-US" dirty="0" smtClean="0"/>
              <a:t>When a user rates a </a:t>
            </a:r>
            <a:r>
              <a:rPr lang="en-US" dirty="0" smtClean="0">
                <a:solidFill>
                  <a:srgbClr val="0070C0"/>
                </a:solidFill>
              </a:rPr>
              <a:t>movie</a:t>
            </a:r>
            <a:r>
              <a:rPr lang="en-US" dirty="0" smtClean="0"/>
              <a:t>, we want to recommend movies that the user may like</a:t>
            </a:r>
          </a:p>
          <a:p>
            <a:pPr lvl="1"/>
            <a:r>
              <a:rPr lang="en-US" dirty="0" smtClean="0"/>
              <a:t>When a user likes a </a:t>
            </a:r>
            <a:r>
              <a:rPr lang="en-US" dirty="0" smtClean="0">
                <a:solidFill>
                  <a:srgbClr val="0070C0"/>
                </a:solidFill>
              </a:rPr>
              <a:t>song</a:t>
            </a:r>
            <a:r>
              <a:rPr lang="en-US" dirty="0" smtClean="0"/>
              <a:t>, we want to recommend other songs that they may like</a:t>
            </a:r>
          </a:p>
          <a:p>
            <a:endParaRPr lang="en-US" dirty="0" smtClean="0"/>
          </a:p>
          <a:p>
            <a:r>
              <a:rPr lang="en-US" dirty="0" smtClean="0"/>
              <a:t>A big success of data mining</a:t>
            </a:r>
          </a:p>
          <a:p>
            <a:r>
              <a:rPr lang="en-US" dirty="0" smtClean="0"/>
              <a:t>Exploits the </a:t>
            </a:r>
            <a:r>
              <a:rPr lang="en-US" dirty="0" smtClean="0">
                <a:solidFill>
                  <a:schemeClr val="accent6">
                    <a:lumMod val="75000"/>
                  </a:schemeClr>
                </a:solidFill>
              </a:rPr>
              <a:t>long tail</a:t>
            </a:r>
          </a:p>
          <a:p>
            <a:pPr lvl="1"/>
            <a:r>
              <a:rPr lang="en-US" dirty="0" smtClean="0"/>
              <a:t>How</a:t>
            </a:r>
            <a:r>
              <a:rPr lang="en-US" dirty="0" smtClean="0">
                <a:solidFill>
                  <a:schemeClr val="accent6">
                    <a:lumMod val="75000"/>
                  </a:schemeClr>
                </a:solidFill>
              </a:rPr>
              <a:t> </a:t>
            </a:r>
            <a:r>
              <a:rPr lang="en-US" dirty="0" smtClean="0">
                <a:solidFill>
                  <a:srgbClr val="0070C0"/>
                </a:solidFill>
              </a:rPr>
              <a:t>Into Thin Air </a:t>
            </a:r>
            <a:r>
              <a:rPr lang="en-US" dirty="0" smtClean="0"/>
              <a:t>made</a:t>
            </a:r>
            <a:r>
              <a:rPr lang="en-US" dirty="0" smtClean="0">
                <a:solidFill>
                  <a:schemeClr val="accent6">
                    <a:lumMod val="75000"/>
                  </a:schemeClr>
                </a:solidFill>
              </a:rPr>
              <a:t> </a:t>
            </a:r>
            <a:r>
              <a:rPr lang="en-US" dirty="0" smtClean="0">
                <a:solidFill>
                  <a:srgbClr val="0070C0"/>
                </a:solidFill>
              </a:rPr>
              <a:t>Touching the Void</a:t>
            </a:r>
            <a:r>
              <a:rPr lang="en-US" dirty="0" smtClean="0">
                <a:solidFill>
                  <a:schemeClr val="accent6">
                    <a:lumMod val="75000"/>
                  </a:schemeClr>
                </a:solidFill>
              </a:rPr>
              <a:t> </a:t>
            </a:r>
            <a:r>
              <a:rPr lang="en-US" dirty="0" smtClean="0"/>
              <a:t>popular</a:t>
            </a:r>
            <a:endParaRPr lang="en-US" dirty="0"/>
          </a:p>
        </p:txBody>
      </p:sp>
    </p:spTree>
    <p:extLst>
      <p:ext uri="{BB962C8B-B14F-4D97-AF65-F5344CB8AC3E}">
        <p14:creationId xmlns:p14="http://schemas.microsoft.com/office/powerpoint/2010/main" val="3587374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Item-Item Collaborative Filtering</a:t>
            </a:r>
            <a:endParaRPr lang="en-US" dirty="0"/>
          </a:p>
        </p:txBody>
      </p:sp>
      <p:sp>
        <p:nvSpPr>
          <p:cNvPr id="33795" name="Rectangle 3"/>
          <p:cNvSpPr>
            <a:spLocks noGrp="1" noChangeArrowheads="1"/>
          </p:cNvSpPr>
          <p:nvPr>
            <p:ph type="body" idx="1"/>
          </p:nvPr>
        </p:nvSpPr>
        <p:spPr/>
        <p:txBody>
          <a:bodyPr>
            <a:normAutofit fontScale="77500" lnSpcReduction="20000"/>
          </a:bodyPr>
          <a:lstStyle/>
          <a:p>
            <a:r>
              <a:rPr lang="en-US" sz="3200" dirty="0" smtClean="0"/>
              <a:t>We can </a:t>
            </a:r>
            <a:r>
              <a:rPr lang="en-US" sz="3200" dirty="0" smtClean="0">
                <a:solidFill>
                  <a:schemeClr val="accent6">
                    <a:lumMod val="75000"/>
                  </a:schemeClr>
                </a:solidFill>
              </a:rPr>
              <a:t>transpose (flip) </a:t>
            </a:r>
            <a:r>
              <a:rPr lang="en-US" sz="3200" dirty="0" smtClean="0"/>
              <a:t>the matrix and perform the same computation as before to define similarity between items</a:t>
            </a:r>
          </a:p>
          <a:p>
            <a:pPr lvl="1"/>
            <a:r>
              <a:rPr lang="en-US" sz="2800" dirty="0" smtClean="0"/>
              <a:t>Intuition: Two items are similar if they are </a:t>
            </a:r>
            <a:r>
              <a:rPr lang="en-US" sz="2800" dirty="0" smtClean="0">
                <a:solidFill>
                  <a:srgbClr val="0070C0"/>
                </a:solidFill>
              </a:rPr>
              <a:t>rated in the same</a:t>
            </a:r>
            <a:r>
              <a:rPr lang="en-US" sz="2800" dirty="0" smtClean="0"/>
              <a:t> way </a:t>
            </a:r>
            <a:r>
              <a:rPr lang="en-US" sz="2800" dirty="0" smtClean="0">
                <a:solidFill>
                  <a:schemeClr val="accent6">
                    <a:lumMod val="75000"/>
                  </a:schemeClr>
                </a:solidFill>
              </a:rPr>
              <a:t>by many users</a:t>
            </a:r>
            <a:r>
              <a:rPr lang="en-US" sz="2800" dirty="0" smtClean="0"/>
              <a:t>. </a:t>
            </a:r>
          </a:p>
          <a:p>
            <a:pPr lvl="1"/>
            <a:r>
              <a:rPr lang="en-US" sz="2800" dirty="0" smtClean="0"/>
              <a:t>Better defined similarity since it captures the notion of </a:t>
            </a:r>
            <a:r>
              <a:rPr lang="en-US" sz="2800" dirty="0" smtClean="0">
                <a:solidFill>
                  <a:srgbClr val="0070C0"/>
                </a:solidFill>
              </a:rPr>
              <a:t>genre</a:t>
            </a:r>
            <a:r>
              <a:rPr lang="en-US" sz="2800" dirty="0" smtClean="0"/>
              <a:t> of an item</a:t>
            </a:r>
          </a:p>
          <a:p>
            <a:pPr lvl="2"/>
            <a:r>
              <a:rPr lang="en-US" dirty="0" smtClean="0"/>
              <a:t>Users may have multiple interests.</a:t>
            </a:r>
          </a:p>
          <a:p>
            <a:r>
              <a:rPr lang="en-US" dirty="0" smtClean="0"/>
              <a:t>Algorithm: For each user c and item </a:t>
            </a:r>
            <a:r>
              <a:rPr lang="en-US" dirty="0" err="1" smtClean="0"/>
              <a:t>i</a:t>
            </a:r>
            <a:endParaRPr lang="en-US" dirty="0"/>
          </a:p>
          <a:p>
            <a:pPr lvl="1"/>
            <a:r>
              <a:rPr lang="en-US" dirty="0" smtClean="0"/>
              <a:t>Find the set D of </a:t>
            </a:r>
            <a:r>
              <a:rPr lang="en-US" dirty="0" smtClean="0">
                <a:solidFill>
                  <a:schemeClr val="accent6">
                    <a:lumMod val="75000"/>
                  </a:schemeClr>
                </a:solidFill>
              </a:rPr>
              <a:t>most similar items </a:t>
            </a:r>
            <a:r>
              <a:rPr lang="en-US" dirty="0" smtClean="0"/>
              <a:t>to item </a:t>
            </a:r>
            <a:r>
              <a:rPr lang="en-US" dirty="0" err="1" smtClean="0"/>
              <a:t>i</a:t>
            </a:r>
            <a:r>
              <a:rPr lang="en-US" dirty="0" smtClean="0"/>
              <a:t> that have been rated by user c.</a:t>
            </a:r>
          </a:p>
          <a:p>
            <a:pPr lvl="1"/>
            <a:r>
              <a:rPr lang="en-US" dirty="0" smtClean="0">
                <a:solidFill>
                  <a:srgbClr val="0070C0"/>
                </a:solidFill>
              </a:rPr>
              <a:t>Aggregate</a:t>
            </a:r>
            <a:r>
              <a:rPr lang="en-US" dirty="0" smtClean="0"/>
              <a:t> their ratings to predict the rating for item </a:t>
            </a:r>
            <a:r>
              <a:rPr lang="en-US" dirty="0" err="1" smtClean="0"/>
              <a:t>i</a:t>
            </a:r>
            <a:r>
              <a:rPr lang="en-US" dirty="0" smtClean="0"/>
              <a:t>. </a:t>
            </a:r>
          </a:p>
          <a:p>
            <a:r>
              <a:rPr lang="en-US" dirty="0" smtClean="0"/>
              <a:t>Disadvantage: we need to consider each user-item pair separately</a:t>
            </a:r>
            <a:endParaRPr lang="en-US" dirty="0"/>
          </a:p>
          <a:p>
            <a:endParaRPr lang="en-US" dirty="0"/>
          </a:p>
        </p:txBody>
      </p:sp>
    </p:spTree>
    <p:extLst>
      <p:ext uri="{BB962C8B-B14F-4D97-AF65-F5344CB8AC3E}">
        <p14:creationId xmlns:p14="http://schemas.microsoft.com/office/powerpoint/2010/main" val="257054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67544" y="1556792"/>
                <a:ext cx="8229600" cy="5040560"/>
              </a:xfrm>
            </p:spPr>
            <p:txBody>
              <a:bodyPr>
                <a:normAutofit fontScale="62500" lnSpcReduction="20000"/>
              </a:bodyPr>
              <a:lstStyle/>
              <a:p>
                <a:r>
                  <a:rPr lang="en-US" dirty="0" smtClean="0"/>
                  <a:t>Split the data into </a:t>
                </a:r>
                <a:r>
                  <a:rPr lang="en-US" dirty="0" smtClean="0">
                    <a:solidFill>
                      <a:srgbClr val="0070C0"/>
                    </a:solidFill>
                  </a:rPr>
                  <a:t>train</a:t>
                </a:r>
                <a:r>
                  <a:rPr lang="en-US" dirty="0" smtClean="0"/>
                  <a:t> and </a:t>
                </a:r>
                <a:r>
                  <a:rPr lang="en-US" dirty="0" smtClean="0">
                    <a:solidFill>
                      <a:srgbClr val="0070C0"/>
                    </a:solidFill>
                  </a:rPr>
                  <a:t>test</a:t>
                </a:r>
                <a:r>
                  <a:rPr lang="en-US" dirty="0" smtClean="0"/>
                  <a:t> set</a:t>
                </a:r>
              </a:p>
              <a:p>
                <a:pPr lvl="1"/>
                <a:r>
                  <a:rPr lang="en-US" dirty="0" smtClean="0"/>
                  <a:t>Keep a fraction of the ratings to test the accuracy of the predictions</a:t>
                </a:r>
              </a:p>
              <a:p>
                <a:pPr lvl="1"/>
                <a:endParaRPr lang="en-US" dirty="0"/>
              </a:p>
              <a:p>
                <a:r>
                  <a:rPr lang="en-US" dirty="0" smtClean="0"/>
                  <a:t>Metrics:</a:t>
                </a:r>
              </a:p>
              <a:p>
                <a:pPr lvl="1"/>
                <a:r>
                  <a:rPr lang="en-US" dirty="0" smtClean="0">
                    <a:solidFill>
                      <a:schemeClr val="accent6">
                        <a:lumMod val="75000"/>
                      </a:schemeClr>
                    </a:solidFill>
                  </a:rPr>
                  <a:t>Root Mean Square Error </a:t>
                </a:r>
                <a:r>
                  <a:rPr lang="en-US" dirty="0" smtClean="0"/>
                  <a:t>(RMSE) for measuring the quality of </a:t>
                </a:r>
                <a:r>
                  <a:rPr lang="en-US" dirty="0" smtClean="0">
                    <a:solidFill>
                      <a:srgbClr val="0070C0"/>
                    </a:solidFill>
                  </a:rPr>
                  <a:t>predicted ratings</a:t>
                </a:r>
                <a:r>
                  <a:rPr lang="en-US" dirty="0" smtClean="0"/>
                  <a:t>: </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a:rPr>
                        <m:t>𝑅𝑀𝑆𝐸</m:t>
                      </m:r>
                      <m:r>
                        <a:rPr lang="en-US" b="0" i="1" smtClean="0">
                          <a:latin typeface="Cambria Math"/>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𝑛</m:t>
                              </m:r>
                            </m:den>
                          </m:f>
                          <m:nary>
                            <m:naryPr>
                              <m:chr m:val="∑"/>
                              <m:supHide m:val="on"/>
                              <m:ctrlPr>
                                <a:rPr lang="en-US" b="0" i="1" smtClean="0">
                                  <a:latin typeface="Cambria Math" panose="02040503050406030204" pitchFamily="18" charset="0"/>
                                </a:rPr>
                              </m:ctrlPr>
                            </m:naryPr>
                            <m:sub>
                              <m:r>
                                <m:rPr>
                                  <m:brk m:alnAt="7"/>
                                </m:rPr>
                                <a:rPr lang="en-US" b="0" i="1" smtClean="0">
                                  <a:latin typeface="Cambria Math"/>
                                </a:rPr>
                                <m:t>𝑖</m:t>
                              </m:r>
                              <m:r>
                                <a:rPr lang="en-US" b="0" i="1" smtClean="0">
                                  <a:latin typeface="Cambria Math"/>
                                </a:rPr>
                                <m:t>,</m:t>
                              </m:r>
                              <m:r>
                                <a:rPr lang="en-US" b="0" i="1" smtClean="0">
                                  <a:latin typeface="Cambria Math"/>
                                </a:rPr>
                                <m:t>𝑗</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𝑖𝑗</m:t>
                                              </m:r>
                                            </m:sub>
                                          </m:sSub>
                                        </m:e>
                                      </m:acc>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𝑟</m:t>
                                          </m:r>
                                        </m:e>
                                        <m:sub>
                                          <m:r>
                                            <a:rPr lang="en-US" b="0" i="1" dirty="0" smtClean="0">
                                              <a:latin typeface="Cambria Math"/>
                                            </a:rPr>
                                            <m:t>𝑖𝑗</m:t>
                                          </m:r>
                                        </m:sub>
                                      </m:sSub>
                                    </m:e>
                                  </m:d>
                                </m:e>
                                <m:sup>
                                  <m:r>
                                    <a:rPr lang="en-US" b="0" i="1" smtClean="0">
                                      <a:latin typeface="Cambria Math"/>
                                    </a:rPr>
                                    <m:t>2</m:t>
                                  </m:r>
                                </m:sup>
                              </m:sSup>
                            </m:e>
                          </m:nary>
                        </m:e>
                      </m:rad>
                    </m:oMath>
                  </m:oMathPara>
                </a14:m>
                <a:endParaRPr lang="en-US" dirty="0" smtClean="0"/>
              </a:p>
              <a:p>
                <a:pPr lvl="1"/>
                <a:endParaRPr lang="en-US" dirty="0" smtClean="0"/>
              </a:p>
              <a:p>
                <a:pPr lvl="1"/>
                <a:r>
                  <a:rPr lang="en-US" dirty="0" smtClean="0">
                    <a:solidFill>
                      <a:schemeClr val="accent6">
                        <a:lumMod val="75000"/>
                      </a:schemeClr>
                    </a:solidFill>
                  </a:rPr>
                  <a:t>Precision/Recall </a:t>
                </a:r>
                <a:r>
                  <a:rPr lang="en-US" dirty="0" smtClean="0"/>
                  <a:t>for measuring the quality of </a:t>
                </a:r>
                <a:r>
                  <a:rPr lang="en-US" dirty="0" smtClean="0">
                    <a:solidFill>
                      <a:srgbClr val="0070C0"/>
                    </a:solidFill>
                  </a:rPr>
                  <a:t>binary (action/no action) predictions</a:t>
                </a:r>
                <a:r>
                  <a:rPr lang="en-US" dirty="0" smtClean="0"/>
                  <a:t>:</a:t>
                </a:r>
              </a:p>
              <a:p>
                <a:pPr lvl="2"/>
                <a:r>
                  <a:rPr lang="en-US" dirty="0" smtClean="0"/>
                  <a:t>Precision = fraction of predicted actions that were correct</a:t>
                </a:r>
              </a:p>
              <a:p>
                <a:pPr lvl="2"/>
                <a:r>
                  <a:rPr lang="en-US" dirty="0" smtClean="0"/>
                  <a:t>Recall = fraction of actions that were predicted correctly</a:t>
                </a:r>
              </a:p>
              <a:p>
                <a:pPr lvl="1"/>
                <a:endParaRPr lang="en-US" dirty="0" smtClean="0"/>
              </a:p>
              <a:p>
                <a:pPr lvl="1"/>
                <a:r>
                  <a:rPr lang="en-US" dirty="0" smtClean="0">
                    <a:solidFill>
                      <a:schemeClr val="accent6">
                        <a:lumMod val="75000"/>
                      </a:schemeClr>
                    </a:solidFill>
                  </a:rPr>
                  <a:t>Kendal’ tau </a:t>
                </a:r>
                <a:r>
                  <a:rPr lang="en-US" dirty="0" smtClean="0"/>
                  <a:t>for </a:t>
                </a:r>
                <a:r>
                  <a:rPr lang="en-US" dirty="0"/>
                  <a:t>measuring the quality of </a:t>
                </a:r>
                <a:r>
                  <a:rPr lang="en-US" dirty="0" smtClean="0"/>
                  <a:t>predicting the </a:t>
                </a:r>
                <a:r>
                  <a:rPr lang="en-US" dirty="0" smtClean="0">
                    <a:solidFill>
                      <a:srgbClr val="0070C0"/>
                    </a:solidFill>
                  </a:rPr>
                  <a:t>ranking of items</a:t>
                </a:r>
                <a:r>
                  <a:rPr lang="en-US" dirty="0" smtClean="0"/>
                  <a:t>:</a:t>
                </a:r>
              </a:p>
              <a:p>
                <a:pPr lvl="2"/>
                <a:r>
                  <a:rPr lang="en-US" dirty="0" smtClean="0"/>
                  <a:t>The fraction of pairs of items that are ordered </a:t>
                </a:r>
                <a:r>
                  <a:rPr lang="en-US" dirty="0"/>
                  <a:t>correctly </a:t>
                </a:r>
                <a:r>
                  <a:rPr lang="en-US" dirty="0" smtClean="0"/>
                  <a:t>                                                           – The fraction of pairs that are ordered incorrectly</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67544" y="1556792"/>
                <a:ext cx="8229600" cy="5040560"/>
              </a:xfrm>
              <a:blipFill rotWithShape="0">
                <a:blip r:embed="rId2"/>
                <a:stretch>
                  <a:fillRect l="-667" t="-1693" r="-1111"/>
                </a:stretch>
              </a:blipFill>
            </p:spPr>
            <p:txBody>
              <a:bodyPr/>
              <a:lstStyle/>
              <a:p>
                <a:r>
                  <a:rPr lang="en-US">
                    <a:noFill/>
                  </a:rPr>
                  <a:t> </a:t>
                </a:r>
              </a:p>
            </p:txBody>
          </p:sp>
        </mc:Fallback>
      </mc:AlternateContent>
    </p:spTree>
    <p:extLst>
      <p:ext uri="{BB962C8B-B14F-4D97-AF65-F5344CB8AC3E}">
        <p14:creationId xmlns:p14="http://schemas.microsoft.com/office/powerpoint/2010/main" val="1461692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Model-Based Collaborative Filtering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 far we have looked at specific user-item combinations</a:t>
            </a:r>
          </a:p>
          <a:p>
            <a:r>
              <a:rPr lang="en-US" dirty="0" smtClean="0"/>
              <a:t>A different approach looks at the full user-item matrix and tries to find a </a:t>
            </a:r>
            <a:r>
              <a:rPr lang="en-US" dirty="0" smtClean="0">
                <a:solidFill>
                  <a:schemeClr val="accent6">
                    <a:lumMod val="75000"/>
                  </a:schemeClr>
                </a:solidFill>
              </a:rPr>
              <a:t>model</a:t>
            </a:r>
            <a:r>
              <a:rPr lang="en-US" dirty="0" smtClean="0"/>
              <a:t> that explains how the ratings of the matrix are generated</a:t>
            </a:r>
          </a:p>
          <a:p>
            <a:pPr lvl="1"/>
            <a:r>
              <a:rPr lang="en-US" dirty="0" smtClean="0"/>
              <a:t>If we have such a model, we can </a:t>
            </a:r>
            <a:r>
              <a:rPr lang="en-US" dirty="0" smtClean="0">
                <a:solidFill>
                  <a:srgbClr val="0070C0"/>
                </a:solidFill>
              </a:rPr>
              <a:t>predict</a:t>
            </a:r>
            <a:r>
              <a:rPr lang="en-US" dirty="0" smtClean="0"/>
              <a:t> the ratings that we do not observe.</a:t>
            </a:r>
          </a:p>
          <a:p>
            <a:endParaRPr lang="en-US" dirty="0" smtClean="0"/>
          </a:p>
          <a:p>
            <a:r>
              <a:rPr lang="en-US" dirty="0" smtClean="0">
                <a:solidFill>
                  <a:schemeClr val="accent6">
                    <a:lumMod val="75000"/>
                  </a:schemeClr>
                </a:solidFill>
              </a:rPr>
              <a:t>Latent </a:t>
            </a:r>
            <a:r>
              <a:rPr lang="en-US" dirty="0">
                <a:solidFill>
                  <a:schemeClr val="accent6">
                    <a:lumMod val="75000"/>
                  </a:schemeClr>
                </a:solidFill>
              </a:rPr>
              <a:t>factor model</a:t>
            </a:r>
            <a:r>
              <a:rPr lang="en-US" dirty="0"/>
              <a:t>:</a:t>
            </a:r>
          </a:p>
          <a:p>
            <a:pPr lvl="1"/>
            <a:r>
              <a:rPr lang="en-US" dirty="0"/>
              <a:t>(Most) models assume that there are </a:t>
            </a:r>
            <a:r>
              <a:rPr lang="en-US" dirty="0" smtClean="0">
                <a:solidFill>
                  <a:schemeClr val="accent6">
                    <a:lumMod val="75000"/>
                  </a:schemeClr>
                </a:solidFill>
              </a:rPr>
              <a:t>few</a:t>
            </a:r>
            <a:r>
              <a:rPr lang="en-US" dirty="0" smtClean="0"/>
              <a:t> (K) </a:t>
            </a:r>
            <a:r>
              <a:rPr lang="en-US" dirty="0">
                <a:solidFill>
                  <a:schemeClr val="accent6">
                    <a:lumMod val="75000"/>
                  </a:schemeClr>
                </a:solidFill>
              </a:rPr>
              <a:t>latent factors </a:t>
            </a:r>
            <a:r>
              <a:rPr lang="en-US" dirty="0"/>
              <a:t>that define the behavior of the users and the characteristics of the items</a:t>
            </a:r>
          </a:p>
          <a:p>
            <a:pPr lvl="1"/>
            <a:endParaRPr lang="en-US" dirty="0" smtClean="0"/>
          </a:p>
          <a:p>
            <a:pPr lvl="1"/>
            <a:endParaRPr lang="en-US" dirty="0"/>
          </a:p>
        </p:txBody>
      </p:sp>
    </p:spTree>
    <p:extLst>
      <p:ext uri="{BB962C8B-B14F-4D97-AF65-F5344CB8AC3E}">
        <p14:creationId xmlns:p14="http://schemas.microsoft.com/office/powerpoint/2010/main" val="3368421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141413"/>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732213"/>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08413"/>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321050"/>
            <a:ext cx="1363662" cy="1015663"/>
          </a:xfrm>
          <a:prstGeom prst="rect">
            <a:avLst/>
          </a:prstGeom>
          <a:noFill/>
          <a:ln w="9525" algn="ctr">
            <a:noFill/>
            <a:miter lim="800000"/>
            <a:headEnd/>
            <a:tailEnd/>
          </a:ln>
          <a:effectLst/>
        </p:spPr>
        <p:txBody>
          <a:bodyPr>
            <a:spAutoFit/>
          </a:bodyPr>
          <a:lstStyle/>
          <a:p>
            <a:pPr algn="l" rtl="0" eaLnBrk="0" hangingPunct="0"/>
            <a:r>
              <a:rPr lang="en-US" sz="2000" b="1" dirty="0">
                <a:solidFill>
                  <a:srgbClr val="008000"/>
                </a:solidFill>
              </a:rPr>
              <a:t>Geared towards </a:t>
            </a:r>
          </a:p>
          <a:p>
            <a:pPr algn="l" rtl="0" eaLnBrk="0" hangingPunct="0"/>
            <a:r>
              <a:rPr lang="en-US" sz="2000" b="1" dirty="0">
                <a:solidFill>
                  <a:srgbClr val="008000"/>
                </a:solidFill>
              </a:rPr>
              <a:t>females</a:t>
            </a:r>
          </a:p>
        </p:txBody>
      </p:sp>
      <p:sp>
        <p:nvSpPr>
          <p:cNvPr id="244742" name="Text Box 6"/>
          <p:cNvSpPr txBox="1">
            <a:spLocks noChangeArrowheads="1"/>
          </p:cNvSpPr>
          <p:nvPr/>
        </p:nvSpPr>
        <p:spPr bwMode="auto">
          <a:xfrm>
            <a:off x="7559675" y="3284538"/>
            <a:ext cx="1355725" cy="1015663"/>
          </a:xfrm>
          <a:prstGeom prst="rect">
            <a:avLst/>
          </a:prstGeom>
          <a:noFill/>
          <a:ln w="9525">
            <a:noFill/>
            <a:miter lim="800000"/>
            <a:headEnd/>
            <a:tailEnd/>
          </a:ln>
          <a:effectLst/>
        </p:spPr>
        <p:txBody>
          <a:bodyPr>
            <a:spAutoFit/>
          </a:bodyPr>
          <a:lstStyle/>
          <a:p>
            <a:pPr rtl="0" eaLnBrk="0" hangingPunct="0"/>
            <a:r>
              <a:rPr lang="en-US" sz="2000" b="1" dirty="0">
                <a:solidFill>
                  <a:srgbClr val="008000"/>
                </a:solidFill>
              </a:rPr>
              <a:t>Geared towards </a:t>
            </a:r>
          </a:p>
          <a:p>
            <a:pPr rtl="0" eaLnBrk="0" hangingPunct="0"/>
            <a:r>
              <a:rPr lang="en-US" sz="2000" b="1" dirty="0">
                <a:solidFill>
                  <a:srgbClr val="008000"/>
                </a:solidFill>
              </a:rPr>
              <a:t>males</a:t>
            </a:r>
          </a:p>
        </p:txBody>
      </p:sp>
      <p:sp>
        <p:nvSpPr>
          <p:cNvPr id="244743" name="Text Box 7"/>
          <p:cNvSpPr txBox="1">
            <a:spLocks noChangeArrowheads="1"/>
          </p:cNvSpPr>
          <p:nvPr/>
        </p:nvSpPr>
        <p:spPr bwMode="auto">
          <a:xfrm>
            <a:off x="3657600" y="1157288"/>
            <a:ext cx="1008609"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Serious</a:t>
            </a:r>
            <a:endParaRPr lang="en-US" sz="2000" dirty="0">
              <a:solidFill>
                <a:srgbClr val="008000"/>
              </a:solidFill>
            </a:endParaRPr>
          </a:p>
        </p:txBody>
      </p:sp>
      <p:sp>
        <p:nvSpPr>
          <p:cNvPr id="244744" name="Text Box 8"/>
          <p:cNvSpPr txBox="1">
            <a:spLocks noChangeArrowheads="1"/>
          </p:cNvSpPr>
          <p:nvPr/>
        </p:nvSpPr>
        <p:spPr bwMode="auto">
          <a:xfrm>
            <a:off x="4192856" y="6246813"/>
            <a:ext cx="873957"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Funny</a:t>
            </a:r>
            <a:endParaRPr lang="en-US" sz="2000" b="1" dirty="0">
              <a:solidFill>
                <a:srgbClr val="008000"/>
              </a:solidFill>
            </a:endParaRPr>
          </a:p>
        </p:txBody>
      </p:sp>
      <p:pic>
        <p:nvPicPr>
          <p:cNvPr id="244753" name="Picture 17" descr="girl-3-128x128"/>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809875" y="1738313"/>
            <a:ext cx="574675" cy="574675"/>
          </a:xfrm>
          <a:prstGeom prst="rect">
            <a:avLst/>
          </a:prstGeom>
          <a:noFill/>
        </p:spPr>
      </p:pic>
      <p:pic>
        <p:nvPicPr>
          <p:cNvPr id="244754" name="Picture 18" descr="boy_icon"/>
          <p:cNvPicPr>
            <a:picLocks noChangeAspect="1" noChangeArrowheads="1"/>
          </p:cNvPicPr>
          <p:nvPr/>
        </p:nvPicPr>
        <p:blipFill>
          <a:blip r:embed="rId3" cstate="print">
            <a:clrChange>
              <a:clrFrom>
                <a:srgbClr val="FEFEFC"/>
              </a:clrFrom>
              <a:clrTo>
                <a:srgbClr val="FEFEFC">
                  <a:alpha val="0"/>
                </a:srgbClr>
              </a:clrTo>
            </a:clrChange>
          </a:blip>
          <a:srcRect/>
          <a:stretch>
            <a:fillRect/>
          </a:stretch>
        </p:blipFill>
        <p:spPr bwMode="auto">
          <a:xfrm>
            <a:off x="3384550" y="2817380"/>
            <a:ext cx="514350" cy="514350"/>
          </a:xfrm>
          <a:prstGeom prst="rect">
            <a:avLst/>
          </a:prstGeom>
          <a:noFill/>
        </p:spPr>
      </p:pic>
      <p:pic>
        <p:nvPicPr>
          <p:cNvPr id="244755"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516688" y="5103813"/>
            <a:ext cx="669925" cy="762000"/>
          </a:xfrm>
          <a:prstGeom prst="rect">
            <a:avLst/>
          </a:prstGeom>
          <a:noFill/>
        </p:spPr>
      </p:pic>
      <p:pic>
        <p:nvPicPr>
          <p:cNvPr id="244756" name="Picture 20" descr="drew%20final"/>
          <p:cNvPicPr>
            <a:picLocks noChangeAspect="1" noChangeArrowheads="1"/>
          </p:cNvPicPr>
          <p:nvPr/>
        </p:nvPicPr>
        <p:blipFill>
          <a:blip r:embed="rId5" cstate="print">
            <a:clrChange>
              <a:clrFrom>
                <a:srgbClr val="FFFFFF"/>
              </a:clrFrom>
              <a:clrTo>
                <a:srgbClr val="FFFFFF">
                  <a:alpha val="0"/>
                </a:srgbClr>
              </a:clrTo>
            </a:clrChange>
          </a:blip>
          <a:srcRect l="20271" r="21230" b="278"/>
          <a:stretch>
            <a:fillRect/>
          </a:stretch>
        </p:blipFill>
        <p:spPr bwMode="auto">
          <a:xfrm>
            <a:off x="4611688" y="3808413"/>
            <a:ext cx="500062" cy="609600"/>
          </a:xfrm>
          <a:prstGeom prst="rect">
            <a:avLst/>
          </a:prstGeom>
          <a:noFill/>
        </p:spPr>
      </p:pic>
      <p:pic>
        <p:nvPicPr>
          <p:cNvPr id="244757" name="Picture 21"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1902141" y="4265613"/>
            <a:ext cx="576263" cy="609600"/>
          </a:xfrm>
          <a:prstGeom prst="rect">
            <a:avLst/>
          </a:prstGeom>
          <a:noFill/>
        </p:spPr>
      </p:pic>
      <p:pic>
        <p:nvPicPr>
          <p:cNvPr id="244758" name="Picture 22" descr="boy-1-128x128"/>
          <p:cNvPicPr>
            <a:picLocks noChangeAspect="1" noChangeArrowheads="1"/>
          </p:cNvPicPr>
          <p:nvPr/>
        </p:nvPicPr>
        <p:blipFill>
          <a:blip r:embed="rId7" cstate="print">
            <a:clrChange>
              <a:clrFrom>
                <a:srgbClr val="000000"/>
              </a:clrFrom>
              <a:clrTo>
                <a:srgbClr val="000000">
                  <a:alpha val="0"/>
                </a:srgbClr>
              </a:clrTo>
            </a:clrChange>
          </a:blip>
          <a:srcRect l="11812" r="14063" b="-563"/>
          <a:stretch>
            <a:fillRect/>
          </a:stretch>
        </p:blipFill>
        <p:spPr bwMode="auto">
          <a:xfrm>
            <a:off x="6440488" y="1598613"/>
            <a:ext cx="506412" cy="687387"/>
          </a:xfrm>
          <a:prstGeom prst="rect">
            <a:avLst/>
          </a:prstGeom>
          <a:solidFill>
            <a:schemeClr val="bg1"/>
          </a:solidFill>
        </p:spPr>
      </p:pic>
      <p:pic>
        <p:nvPicPr>
          <p:cNvPr id="244761" name="Picture 25"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5940426" y="3321050"/>
            <a:ext cx="576262" cy="609600"/>
          </a:xfrm>
          <a:prstGeom prst="rect">
            <a:avLst/>
          </a:prstGeom>
          <a:noFill/>
        </p:spPr>
      </p:pic>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a:xfrm>
            <a:off x="496888" y="74613"/>
            <a:ext cx="8229600" cy="1143000"/>
          </a:xfrm>
        </p:spPr>
        <p:txBody>
          <a:bodyPr>
            <a:normAutofit/>
          </a:bodyPr>
          <a:lstStyle/>
          <a:p>
            <a:r>
              <a:rPr lang="en-US" dirty="0" smtClean="0"/>
              <a:t>Latent Factor Models</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23</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5" name="Text Box 9"/>
          <p:cNvSpPr txBox="1">
            <a:spLocks noChangeArrowheads="1"/>
          </p:cNvSpPr>
          <p:nvPr/>
        </p:nvSpPr>
        <p:spPr bwMode="auto">
          <a:xfrm>
            <a:off x="1116013" y="5300663"/>
            <a:ext cx="18002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Princess</a:t>
            </a:r>
          </a:p>
          <a:p>
            <a:pPr rtl="0" eaLnBrk="0" hangingPunct="0"/>
            <a:r>
              <a:rPr lang="en-US">
                <a:solidFill>
                  <a:srgbClr val="0000FF"/>
                </a:solidFill>
                <a:latin typeface="Lucida Bright" pitchFamily="18" charset="0"/>
              </a:rPr>
              <a:t>Diaries</a:t>
            </a:r>
          </a:p>
        </p:txBody>
      </p:sp>
      <p:sp>
        <p:nvSpPr>
          <p:cNvPr id="244746" name="Text Box 10"/>
          <p:cNvSpPr txBox="1">
            <a:spLocks noChangeArrowheads="1"/>
          </p:cNvSpPr>
          <p:nvPr/>
        </p:nvSpPr>
        <p:spPr bwMode="auto">
          <a:xfrm>
            <a:off x="3743325" y="4722813"/>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Lion King</a:t>
            </a:r>
          </a:p>
        </p:txBody>
      </p:sp>
      <p:sp>
        <p:nvSpPr>
          <p:cNvPr id="244747" name="Text Box 11"/>
          <p:cNvSpPr txBox="1">
            <a:spLocks noChangeArrowheads="1"/>
          </p:cNvSpPr>
          <p:nvPr/>
        </p:nvSpPr>
        <p:spPr bwMode="auto">
          <a:xfrm>
            <a:off x="5678488" y="1217613"/>
            <a:ext cx="1462087" cy="366712"/>
          </a:xfrm>
          <a:prstGeom prst="rect">
            <a:avLst/>
          </a:prstGeom>
          <a:noFill/>
          <a:ln w="9525">
            <a:noFill/>
            <a:miter lim="800000"/>
            <a:headEnd/>
            <a:tailEnd/>
          </a:ln>
          <a:effectLst/>
        </p:spPr>
        <p:txBody>
          <a:bodyPr>
            <a:spAutoFit/>
          </a:bodyPr>
          <a:lstStyle/>
          <a:p>
            <a:pPr rtl="0" eaLnBrk="0" hangingPunct="0"/>
            <a:r>
              <a:rPr lang="en-US" dirty="0" err="1">
                <a:solidFill>
                  <a:srgbClr val="0000FF"/>
                </a:solidFill>
                <a:latin typeface="Lucida Bright" pitchFamily="18" charset="0"/>
              </a:rPr>
              <a:t>Braveheart</a:t>
            </a:r>
            <a:endParaRPr lang="en-US" dirty="0">
              <a:solidFill>
                <a:srgbClr val="0000FF"/>
              </a:solidFill>
              <a:latin typeface="Lucida Bright" pitchFamily="18" charset="0"/>
            </a:endParaRPr>
          </a:p>
        </p:txBody>
      </p:sp>
      <p:sp>
        <p:nvSpPr>
          <p:cNvPr id="244748" name="Text Box 12"/>
          <p:cNvSpPr txBox="1">
            <a:spLocks noChangeArrowheads="1"/>
          </p:cNvSpPr>
          <p:nvPr/>
        </p:nvSpPr>
        <p:spPr bwMode="auto">
          <a:xfrm>
            <a:off x="5976938" y="2667000"/>
            <a:ext cx="17287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Lethal Weapon</a:t>
            </a:r>
          </a:p>
        </p:txBody>
      </p:sp>
      <p:sp>
        <p:nvSpPr>
          <p:cNvPr id="244749" name="Text Box 13"/>
          <p:cNvSpPr txBox="1">
            <a:spLocks noChangeArrowheads="1"/>
          </p:cNvSpPr>
          <p:nvPr/>
        </p:nvSpPr>
        <p:spPr bwMode="auto">
          <a:xfrm>
            <a:off x="4751388" y="5408613"/>
            <a:ext cx="17494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Independence Day</a:t>
            </a:r>
          </a:p>
        </p:txBody>
      </p:sp>
      <p:sp>
        <p:nvSpPr>
          <p:cNvPr id="244750" name="Text Box 14"/>
          <p:cNvSpPr txBox="1">
            <a:spLocks noChangeArrowheads="1"/>
          </p:cNvSpPr>
          <p:nvPr/>
        </p:nvSpPr>
        <p:spPr bwMode="auto">
          <a:xfrm>
            <a:off x="3697288" y="1522413"/>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Amadeus</a:t>
            </a:r>
          </a:p>
        </p:txBody>
      </p:sp>
      <p:sp>
        <p:nvSpPr>
          <p:cNvPr id="244751" name="Text Box 15"/>
          <p:cNvSpPr txBox="1">
            <a:spLocks noChangeArrowheads="1"/>
          </p:cNvSpPr>
          <p:nvPr/>
        </p:nvSpPr>
        <p:spPr bwMode="auto">
          <a:xfrm>
            <a:off x="1411288" y="1412875"/>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The Color Purple</a:t>
            </a:r>
          </a:p>
        </p:txBody>
      </p:sp>
      <p:sp>
        <p:nvSpPr>
          <p:cNvPr id="244752" name="Text Box 16"/>
          <p:cNvSpPr txBox="1">
            <a:spLocks noChangeArrowheads="1"/>
          </p:cNvSpPr>
          <p:nvPr/>
        </p:nvSpPr>
        <p:spPr bwMode="auto">
          <a:xfrm>
            <a:off x="7148513" y="5911850"/>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Dumb and Dumber</a:t>
            </a:r>
          </a:p>
        </p:txBody>
      </p:sp>
      <p:sp>
        <p:nvSpPr>
          <p:cNvPr id="244759" name="Text Box 23"/>
          <p:cNvSpPr txBox="1">
            <a:spLocks noChangeArrowheads="1"/>
          </p:cNvSpPr>
          <p:nvPr/>
        </p:nvSpPr>
        <p:spPr bwMode="auto">
          <a:xfrm>
            <a:off x="4497388" y="3275013"/>
            <a:ext cx="1462087" cy="366712"/>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Ocean’s 11</a:t>
            </a:r>
          </a:p>
        </p:txBody>
      </p:sp>
      <p:sp>
        <p:nvSpPr>
          <p:cNvPr id="244760" name="Text Box 24"/>
          <p:cNvSpPr txBox="1">
            <a:spLocks noChangeArrowheads="1"/>
          </p:cNvSpPr>
          <p:nvPr/>
        </p:nvSpPr>
        <p:spPr bwMode="auto">
          <a:xfrm>
            <a:off x="1655763" y="2895600"/>
            <a:ext cx="14620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Sense and Sensibility</a:t>
            </a:r>
          </a:p>
        </p:txBody>
      </p:sp>
    </p:spTree>
    <p:extLst>
      <p:ext uri="{BB962C8B-B14F-4D97-AF65-F5344CB8AC3E}">
        <p14:creationId xmlns:p14="http://schemas.microsoft.com/office/powerpoint/2010/main" val="812508404"/>
      </p:ext>
    </p:extLst>
  </p:cSld>
  <p:clrMapOvr>
    <a:masterClrMapping/>
  </p:clrMapOvr>
  <p:transition advTm="132641"/>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4800600" y="3810000"/>
            <a:ext cx="4343400"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8229600" cy="1143000"/>
          </a:xfrm>
        </p:spPr>
        <p:txBody>
          <a:bodyPr/>
          <a:lstStyle/>
          <a:p>
            <a:r>
              <a:rPr lang="en-US" dirty="0" smtClean="0"/>
              <a:t>Linear algebra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029642"/>
                <a:ext cx="8229600" cy="5796880"/>
              </a:xfrm>
            </p:spPr>
            <p:txBody>
              <a:bodyPr>
                <a:normAutofit fontScale="62500" lnSpcReduction="20000"/>
              </a:bodyPr>
              <a:lstStyle/>
              <a:p>
                <a:r>
                  <a:rPr lang="en-US" dirty="0" smtClean="0"/>
                  <a:t>We assume that vectors are </a:t>
                </a:r>
                <a:r>
                  <a:rPr lang="en-US" dirty="0" smtClean="0">
                    <a:solidFill>
                      <a:srgbClr val="0070C0"/>
                    </a:solidFill>
                  </a:rPr>
                  <a:t>column vectors</a:t>
                </a:r>
                <a:r>
                  <a:rPr lang="en-US" dirty="0" smtClean="0"/>
                  <a:t>. </a:t>
                </a:r>
              </a:p>
              <a:p>
                <a:r>
                  <a:rPr lang="en-US" dirty="0" smtClean="0"/>
                  <a:t>We use </a:t>
                </a:r>
                <a14:m>
                  <m:oMath xmlns:m="http://schemas.openxmlformats.org/officeDocument/2006/math">
                    <m:sSup>
                      <m:sSupPr>
                        <m:ctrlPr>
                          <a:rPr lang="en-US" b="0" i="1" dirty="0" smtClean="0">
                            <a:solidFill>
                              <a:srgbClr val="00B0F0"/>
                            </a:solidFill>
                            <a:latin typeface="Cambria Math" panose="02040503050406030204" pitchFamily="18" charset="0"/>
                          </a:rPr>
                        </m:ctrlPr>
                      </m:sSupPr>
                      <m:e>
                        <m:r>
                          <a:rPr lang="en-US" i="1" dirty="0" smtClean="0">
                            <a:solidFill>
                              <a:srgbClr val="00B0F0"/>
                            </a:solidFill>
                            <a:latin typeface="Cambria Math"/>
                          </a:rPr>
                          <m:t>𝑣</m:t>
                        </m:r>
                      </m:e>
                      <m:sup>
                        <m:r>
                          <a:rPr lang="en-US" i="1" dirty="0" smtClean="0">
                            <a:solidFill>
                              <a:srgbClr val="00B0F0"/>
                            </a:solidFill>
                            <a:latin typeface="Cambria Math"/>
                          </a:rPr>
                          <m:t>𝑇</m:t>
                        </m:r>
                      </m:sup>
                    </m:sSup>
                  </m:oMath>
                </a14:m>
                <a:r>
                  <a:rPr lang="en-US" dirty="0" smtClean="0"/>
                  <a:t> for the </a:t>
                </a:r>
                <a:r>
                  <a:rPr lang="en-US" dirty="0" smtClean="0">
                    <a:solidFill>
                      <a:schemeClr val="accent6">
                        <a:lumMod val="75000"/>
                      </a:schemeClr>
                    </a:solidFill>
                  </a:rPr>
                  <a:t>transpose</a:t>
                </a:r>
                <a:r>
                  <a:rPr lang="en-US" dirty="0" smtClean="0"/>
                  <a:t> of vector </a:t>
                </a:r>
                <a14:m>
                  <m:oMath xmlns:m="http://schemas.openxmlformats.org/officeDocument/2006/math">
                    <m:r>
                      <a:rPr lang="en-US" i="1" dirty="0" smtClean="0">
                        <a:solidFill>
                          <a:srgbClr val="00B0F0"/>
                        </a:solidFill>
                        <a:latin typeface="Cambria Math"/>
                      </a:rPr>
                      <m:t>𝑣</m:t>
                    </m:r>
                  </m:oMath>
                </a14:m>
                <a:r>
                  <a:rPr lang="en-US" dirty="0" smtClean="0"/>
                  <a:t> (</a:t>
                </a:r>
                <a:r>
                  <a:rPr lang="en-US" dirty="0" smtClean="0">
                    <a:solidFill>
                      <a:srgbClr val="0070C0"/>
                    </a:solidFill>
                  </a:rPr>
                  <a:t>row vector</a:t>
                </a:r>
                <a:r>
                  <a:rPr lang="en-US" dirty="0" smtClean="0"/>
                  <a:t>)</a:t>
                </a:r>
              </a:p>
              <a:p>
                <a:endParaRPr lang="en-US" dirty="0" smtClean="0">
                  <a:solidFill>
                    <a:schemeClr val="accent6">
                      <a:lumMod val="75000"/>
                    </a:schemeClr>
                  </a:solidFill>
                </a:endParaRPr>
              </a:p>
              <a:p>
                <a:r>
                  <a:rPr lang="en-US" dirty="0" smtClean="0">
                    <a:solidFill>
                      <a:schemeClr val="accent6">
                        <a:lumMod val="75000"/>
                      </a:schemeClr>
                    </a:solidFill>
                  </a:rPr>
                  <a:t>Dot product</a:t>
                </a:r>
                <a:r>
                  <a:rPr lang="en-US" dirty="0" smtClean="0"/>
                  <a:t>: </a:t>
                </a:r>
                <a14:m>
                  <m:oMath xmlns:m="http://schemas.openxmlformats.org/officeDocument/2006/math">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𝑣</m:t>
                    </m:r>
                  </m:oMath>
                </a14:m>
                <a:r>
                  <a:rPr lang="en-US" b="0" dirty="0" smtClean="0">
                    <a:solidFill>
                      <a:srgbClr val="00B0F0"/>
                    </a:solidFill>
                  </a:rPr>
                  <a:t> </a:t>
                </a:r>
                <a:r>
                  <a:rPr lang="en-US" b="0" dirty="0" smtClean="0"/>
                  <a:t>(</a:t>
                </a:r>
                <a14:m>
                  <m:oMath xmlns:m="http://schemas.openxmlformats.org/officeDocument/2006/math">
                    <m:r>
                      <a:rPr lang="en-US" i="1" dirty="0" smtClean="0">
                        <a:latin typeface="Cambria Math"/>
                      </a:rPr>
                      <m:t>1</m:t>
                    </m:r>
                    <m:r>
                      <a:rPr lang="en-US" b="0" i="1" dirty="0" err="1" smtClean="0">
                        <a:latin typeface="Cambria Math"/>
                        <a:sym typeface="Symbol"/>
                      </a:rPr>
                      <m:t></m:t>
                    </m:r>
                    <m:r>
                      <a:rPr lang="en-US" b="0" i="1" dirty="0" err="1" smtClean="0">
                        <a:latin typeface="Cambria Math"/>
                        <a:sym typeface="Symbol"/>
                      </a:rPr>
                      <m:t>𝑛</m:t>
                    </m:r>
                    <m:r>
                      <a:rPr lang="en-US" b="0" i="1" dirty="0" smtClean="0">
                        <a:latin typeface="Cambria Math"/>
                        <a:sym typeface="Symbol"/>
                      </a:rPr>
                      <m:t>, </m:t>
                    </m:r>
                    <m:r>
                      <a:rPr lang="en-US" i="1" dirty="0" err="1" smtClean="0">
                        <a:latin typeface="Cambria Math"/>
                        <a:sym typeface="Symbol"/>
                      </a:rPr>
                      <m:t>𝑛</m:t>
                    </m:r>
                    <m:r>
                      <a:rPr lang="en-US" i="1" dirty="0" err="1" smtClean="0">
                        <a:latin typeface="Cambria Math"/>
                        <a:sym typeface="Symbol"/>
                      </a:rPr>
                      <m:t>1 → 11</m:t>
                    </m:r>
                  </m:oMath>
                </a14:m>
                <a:r>
                  <a:rPr lang="en-US" dirty="0" smtClean="0">
                    <a:sym typeface="Symbol"/>
                  </a:rPr>
                  <a:t>) </a:t>
                </a:r>
              </a:p>
              <a:p>
                <a:pPr lvl="1">
                  <a:buClr>
                    <a:srgbClr val="4F81BD"/>
                  </a:buClr>
                </a:pPr>
                <a:r>
                  <a:rPr lang="en-US" dirty="0">
                    <a:solidFill>
                      <a:prstClr val="black"/>
                    </a:solidFill>
                    <a:sym typeface="Symbol"/>
                  </a:rPr>
                  <a:t>The dot product is the </a:t>
                </a:r>
                <a:r>
                  <a:rPr lang="en-US" dirty="0">
                    <a:solidFill>
                      <a:srgbClr val="0070C0"/>
                    </a:solidFill>
                    <a:sym typeface="Symbol"/>
                  </a:rPr>
                  <a:t>projection</a:t>
                </a:r>
                <a:r>
                  <a:rPr lang="en-US" dirty="0">
                    <a:solidFill>
                      <a:prstClr val="black"/>
                    </a:solidFill>
                    <a:sym typeface="Symbol"/>
                  </a:rPr>
                  <a:t> of vector </a:t>
                </a:r>
                <a14:m>
                  <m:oMath xmlns:m="http://schemas.openxmlformats.org/officeDocument/2006/math">
                    <m:r>
                      <a:rPr lang="en-US" b="0" i="1" smtClean="0">
                        <a:solidFill>
                          <a:prstClr val="black"/>
                        </a:solidFill>
                        <a:latin typeface="Cambria Math"/>
                        <a:sym typeface="Symbol"/>
                      </a:rPr>
                      <m:t>𝑣</m:t>
                    </m:r>
                  </m:oMath>
                </a14:m>
                <a:r>
                  <a:rPr lang="en-US" dirty="0" smtClean="0">
                    <a:solidFill>
                      <a:prstClr val="black"/>
                    </a:solidFill>
                    <a:sym typeface="Symbol"/>
                  </a:rPr>
                  <a:t> </a:t>
                </a:r>
                <a:r>
                  <a:rPr lang="en-US" dirty="0">
                    <a:solidFill>
                      <a:prstClr val="black"/>
                    </a:solidFill>
                    <a:sym typeface="Symbol"/>
                  </a:rPr>
                  <a:t>on </a:t>
                </a:r>
                <a14:m>
                  <m:oMath xmlns:m="http://schemas.openxmlformats.org/officeDocument/2006/math">
                    <m:r>
                      <a:rPr lang="en-US" b="0" i="1" smtClean="0">
                        <a:solidFill>
                          <a:prstClr val="black"/>
                        </a:solidFill>
                        <a:latin typeface="Cambria Math"/>
                        <a:sym typeface="Symbol"/>
                      </a:rPr>
                      <m:t>𝑢</m:t>
                    </m:r>
                  </m:oMath>
                </a14:m>
                <a:r>
                  <a:rPr lang="en-US" dirty="0" smtClean="0">
                    <a:solidFill>
                      <a:prstClr val="black"/>
                    </a:solidFill>
                  </a:rPr>
                  <a:t> (and vice versa)</a:t>
                </a:r>
                <a:endParaRPr lang="en-US" i="1" dirty="0" smtClean="0">
                  <a:latin typeface="Cambria Math"/>
                  <a:sym typeface="Symbol"/>
                </a:endParaRPr>
              </a:p>
              <a:p>
                <a:pPr lvl="1"/>
                <a14:m>
                  <m:oMath xmlns:m="http://schemas.openxmlformats.org/officeDocument/2006/math">
                    <m:d>
                      <m:dPr>
                        <m:begChr m:val="["/>
                        <m:endChr m:val="]"/>
                        <m:ctrlPr>
                          <a:rPr lang="en-US" i="1">
                            <a:latin typeface="Cambria Math" panose="02040503050406030204" pitchFamily="18" charset="0"/>
                            <a:sym typeface="Symbol"/>
                          </a:rPr>
                        </m:ctrlPr>
                      </m:dPr>
                      <m:e>
                        <m:r>
                          <a:rPr lang="en-US" b="0" i="1" smtClean="0">
                            <a:latin typeface="Cambria Math"/>
                            <a:sym typeface="Symbol"/>
                          </a:rPr>
                          <m:t>1, 2, 3</m:t>
                        </m:r>
                      </m:e>
                    </m:d>
                    <m:d>
                      <m:dPr>
                        <m:begChr m:val="["/>
                        <m:endChr m:val="]"/>
                        <m:ctrlPr>
                          <a:rPr lang="en-US" i="1" smtClean="0">
                            <a:latin typeface="Cambria Math" panose="02040503050406030204" pitchFamily="18" charset="0"/>
                            <a:sym typeface="Symbol"/>
                          </a:rPr>
                        </m:ctrlPr>
                      </m:dPr>
                      <m:e>
                        <m:m>
                          <m:mPr>
                            <m:mcs>
                              <m:mc>
                                <m:mcPr>
                                  <m:count m:val="1"/>
                                  <m:mcJc m:val="center"/>
                                </m:mcPr>
                              </m:mc>
                            </m:mcs>
                            <m:ctrlPr>
                              <a:rPr lang="en-US" i="1" smtClean="0">
                                <a:latin typeface="Cambria Math" panose="02040503050406030204" pitchFamily="18" charset="0"/>
                                <a:sym typeface="Symbol"/>
                              </a:rPr>
                            </m:ctrlPr>
                          </m:mPr>
                          <m:mr>
                            <m:e>
                              <m:m>
                                <m:mPr>
                                  <m:mcs>
                                    <m:mc>
                                      <m:mcPr>
                                        <m:count m:val="1"/>
                                        <m:mcJc m:val="center"/>
                                      </m:mcPr>
                                    </m:mc>
                                  </m:mcs>
                                  <m:ctrlPr>
                                    <a:rPr lang="en-US" i="1" smtClean="0">
                                      <a:latin typeface="Cambria Math" panose="02040503050406030204" pitchFamily="18" charset="0"/>
                                      <a:sym typeface="Symbol"/>
                                    </a:rPr>
                                  </m:ctrlPr>
                                </m:mPr>
                                <m:mr>
                                  <m:e>
                                    <m:r>
                                      <m:rPr>
                                        <m:brk m:alnAt="7"/>
                                      </m:rPr>
                                      <a:rPr lang="en-US" b="0" i="1" smtClean="0">
                                        <a:latin typeface="Cambria Math"/>
                                        <a:sym typeface="Symbol"/>
                                      </a:rPr>
                                      <m:t>4</m:t>
                                    </m:r>
                                  </m:e>
                                </m:mr>
                                <m:mr>
                                  <m:e>
                                    <m:r>
                                      <a:rPr lang="en-US" b="0" i="1" smtClean="0">
                                        <a:latin typeface="Cambria Math"/>
                                        <a:sym typeface="Symbol"/>
                                      </a:rPr>
                                      <m:t>1</m:t>
                                    </m:r>
                                  </m:e>
                                </m:mr>
                              </m:m>
                            </m:e>
                          </m:mr>
                          <m:mr>
                            <m:e>
                              <m:r>
                                <a:rPr lang="en-US" b="0" i="1" smtClean="0">
                                  <a:latin typeface="Cambria Math"/>
                                  <a:sym typeface="Symbol"/>
                                </a:rPr>
                                <m:t>2</m:t>
                              </m:r>
                            </m:e>
                          </m:mr>
                        </m:m>
                      </m:e>
                    </m:d>
                    <m:r>
                      <a:rPr lang="en-US" b="0" i="1" smtClean="0">
                        <a:latin typeface="Cambria Math"/>
                        <a:sym typeface="Symbol"/>
                      </a:rPr>
                      <m:t>=12</m:t>
                    </m:r>
                  </m:oMath>
                </a14:m>
                <a:r>
                  <a:rPr lang="en-US" dirty="0" smtClean="0">
                    <a:sym typeface="Symbol"/>
                  </a:rPr>
                  <a:t>	</a:t>
                </a:r>
              </a:p>
              <a:p>
                <a:endParaRPr lang="en-US" b="0" i="1" dirty="0" smtClean="0">
                  <a:latin typeface="Cambria Math"/>
                  <a:sym typeface="Symbol"/>
                </a:endParaRPr>
              </a:p>
              <a:p>
                <a14:m>
                  <m:oMath xmlns:m="http://schemas.openxmlformats.org/officeDocument/2006/math">
                    <m:sSup>
                      <m:sSupPr>
                        <m:ctrlPr>
                          <a:rPr lang="en-US" b="0" i="1" smtClean="0">
                            <a:latin typeface="Cambria Math" panose="02040503050406030204" pitchFamily="18" charset="0"/>
                            <a:sym typeface="Symbol"/>
                          </a:rPr>
                        </m:ctrlPr>
                      </m:sSupPr>
                      <m:e>
                        <m:r>
                          <a:rPr lang="en-US" b="0" i="1" smtClean="0">
                            <a:latin typeface="Cambria Math"/>
                            <a:sym typeface="Symbol"/>
                          </a:rPr>
                          <m:t>𝑢</m:t>
                        </m:r>
                      </m:e>
                      <m:sup>
                        <m:r>
                          <a:rPr lang="en-US" b="0" i="1" smtClean="0">
                            <a:latin typeface="Cambria Math"/>
                            <a:sym typeface="Symbol"/>
                          </a:rPr>
                          <m:t>𝑇</m:t>
                        </m:r>
                      </m:sup>
                    </m:sSup>
                    <m:r>
                      <a:rPr lang="en-US" i="1">
                        <a:latin typeface="Cambria Math"/>
                        <a:sym typeface="Symbol"/>
                      </a:rPr>
                      <m:t>𝑣</m:t>
                    </m:r>
                    <m:r>
                      <a:rPr lang="en-US" i="1">
                        <a:latin typeface="Cambria Math"/>
                        <a:sym typeface="Symbol"/>
                      </a:rPr>
                      <m:t>=</m:t>
                    </m:r>
                    <m:d>
                      <m:dPr>
                        <m:begChr m:val="‖"/>
                        <m:endChr m:val="‖"/>
                        <m:ctrlPr>
                          <a:rPr lang="en-US" i="1">
                            <a:latin typeface="Cambria Math" panose="02040503050406030204" pitchFamily="18" charset="0"/>
                            <a:sym typeface="Symbol"/>
                          </a:rPr>
                        </m:ctrlPr>
                      </m:dPr>
                      <m:e>
                        <m:r>
                          <a:rPr lang="en-US" b="0" i="1" smtClean="0">
                            <a:latin typeface="Cambria Math"/>
                            <a:sym typeface="Symbol"/>
                          </a:rPr>
                          <m:t>𝑣</m:t>
                        </m:r>
                      </m:e>
                    </m:d>
                    <m:d>
                      <m:dPr>
                        <m:begChr m:val="‖"/>
                        <m:endChr m:val="‖"/>
                        <m:ctrlPr>
                          <a:rPr lang="en-US" i="1">
                            <a:latin typeface="Cambria Math" panose="02040503050406030204" pitchFamily="18" charset="0"/>
                            <a:sym typeface="Symbol"/>
                          </a:rPr>
                        </m:ctrlPr>
                      </m:dPr>
                      <m:e>
                        <m:r>
                          <a:rPr lang="en-US" i="1">
                            <a:latin typeface="Cambria Math"/>
                            <a:sym typeface="Symbol"/>
                          </a:rPr>
                          <m:t>𝑢</m:t>
                        </m:r>
                      </m:e>
                    </m:d>
                    <m:func>
                      <m:funcPr>
                        <m:ctrlPr>
                          <a:rPr lang="en-US" b="0" i="1" smtClean="0">
                            <a:latin typeface="Cambria Math" panose="02040503050406030204" pitchFamily="18" charset="0"/>
                            <a:sym typeface="Symbol"/>
                          </a:rPr>
                        </m:ctrlPr>
                      </m:funcPr>
                      <m:fName>
                        <m:r>
                          <m:rPr>
                            <m:sty m:val="p"/>
                          </m:rPr>
                          <a:rPr lang="en-US" b="0" i="0" smtClean="0">
                            <a:latin typeface="Cambria Math"/>
                            <a:sym typeface="Symbol"/>
                          </a:rPr>
                          <m:t>cos</m:t>
                        </m:r>
                      </m:fName>
                      <m:e>
                        <m:r>
                          <a:rPr lang="en-US" b="0" i="1" smtClean="0">
                            <a:latin typeface="Cambria Math"/>
                            <a:sym typeface="Symbol"/>
                          </a:rPr>
                          <m:t>(</m:t>
                        </m:r>
                        <m:r>
                          <a:rPr lang="en-US" b="0" i="1" smtClean="0">
                            <a:latin typeface="Cambria Math"/>
                            <a:sym typeface="Symbol"/>
                          </a:rPr>
                          <m:t>𝑢</m:t>
                        </m:r>
                        <m:r>
                          <a:rPr lang="en-US" b="0" i="1" smtClean="0">
                            <a:latin typeface="Cambria Math"/>
                            <a:sym typeface="Symbol"/>
                          </a:rPr>
                          <m:t>,</m:t>
                        </m:r>
                        <m:r>
                          <a:rPr lang="en-US" b="0" i="1" smtClean="0">
                            <a:latin typeface="Cambria Math"/>
                            <a:sym typeface="Symbol"/>
                          </a:rPr>
                          <m:t>𝑣</m:t>
                        </m:r>
                        <m:r>
                          <a:rPr lang="en-US" b="0" i="1" smtClean="0">
                            <a:latin typeface="Cambria Math"/>
                            <a:sym typeface="Symbol"/>
                          </a:rPr>
                          <m:t>)</m:t>
                        </m:r>
                      </m:e>
                    </m:func>
                  </m:oMath>
                </a14:m>
                <a:endParaRPr lang="en-US" dirty="0" smtClean="0">
                  <a:sym typeface="Symbol"/>
                </a:endParaRPr>
              </a:p>
              <a:p>
                <a:pPr lvl="1"/>
                <a:endParaRPr lang="en-US" dirty="0" smtClean="0">
                  <a:sym typeface="Symbol"/>
                </a:endParaRPr>
              </a:p>
              <a:p>
                <a:pPr lvl="1"/>
                <a:r>
                  <a:rPr lang="en-US" dirty="0" smtClean="0">
                    <a:sym typeface="Symbol"/>
                  </a:rPr>
                  <a:t>If </a:t>
                </a:r>
                <a14:m>
                  <m:oMath xmlns:m="http://schemas.openxmlformats.org/officeDocument/2006/math">
                    <m:r>
                      <a:rPr lang="en-US" i="1" dirty="0" smtClean="0">
                        <a:latin typeface="Cambria Math"/>
                        <a:sym typeface="Symbol"/>
                      </a:rPr>
                      <m:t>||</m:t>
                    </m:r>
                    <m:r>
                      <a:rPr lang="en-US" i="1" dirty="0" smtClean="0">
                        <a:latin typeface="Cambria Math"/>
                        <a:sym typeface="Symbol"/>
                      </a:rPr>
                      <m:t>𝑢</m:t>
                    </m:r>
                    <m:r>
                      <a:rPr lang="en-US" i="1" dirty="0" smtClean="0">
                        <a:latin typeface="Cambria Math"/>
                        <a:sym typeface="Symbol"/>
                      </a:rPr>
                      <m:t>|| = 1 </m:t>
                    </m:r>
                  </m:oMath>
                </a14:m>
                <a:r>
                  <a:rPr lang="en-US" dirty="0" smtClean="0">
                    <a:sym typeface="Symbol"/>
                  </a:rPr>
                  <a:t>(</a:t>
                </a:r>
                <a:r>
                  <a:rPr lang="en-US" dirty="0" smtClean="0">
                    <a:solidFill>
                      <a:srgbClr val="0070C0"/>
                    </a:solidFill>
                    <a:sym typeface="Symbol"/>
                  </a:rPr>
                  <a:t>unit vector</a:t>
                </a:r>
                <a:r>
                  <a:rPr lang="en-US" dirty="0" smtClean="0">
                    <a:sym typeface="Symbol"/>
                  </a:rPr>
                  <a:t>) then </a:t>
                </a:r>
                <a14:m>
                  <m:oMath xmlns:m="http://schemas.openxmlformats.org/officeDocument/2006/math">
                    <m:sSup>
                      <m:sSupPr>
                        <m:ctrlPr>
                          <a:rPr lang="en-US" i="1">
                            <a:latin typeface="Cambria Math" panose="02040503050406030204" pitchFamily="18" charset="0"/>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smtClean="0">
                    <a:sym typeface="Symbol"/>
                  </a:rPr>
                  <a:t> is the </a:t>
                </a:r>
                <a:r>
                  <a:rPr lang="en-US" dirty="0" smtClean="0">
                    <a:solidFill>
                      <a:schemeClr val="accent6">
                        <a:lumMod val="75000"/>
                      </a:schemeClr>
                    </a:solidFill>
                    <a:sym typeface="Symbol"/>
                  </a:rPr>
                  <a:t>projection length </a:t>
                </a:r>
                <a:r>
                  <a:rPr lang="en-US" dirty="0" smtClean="0">
                    <a:sym typeface="Symbol"/>
                  </a:rPr>
                  <a:t>of </a:t>
                </a:r>
                <a14:m>
                  <m:oMath xmlns:m="http://schemas.openxmlformats.org/officeDocument/2006/math">
                    <m:r>
                      <a:rPr lang="en-US" i="1" dirty="0" smtClean="0">
                        <a:latin typeface="Cambria Math"/>
                        <a:sym typeface="Symbol"/>
                      </a:rPr>
                      <m:t>𝑣</m:t>
                    </m:r>
                  </m:oMath>
                </a14:m>
                <a:r>
                  <a:rPr lang="en-US" dirty="0" smtClean="0">
                    <a:sym typeface="Symbol"/>
                  </a:rPr>
                  <a:t> on </a:t>
                </a:r>
                <a14:m>
                  <m:oMath xmlns:m="http://schemas.openxmlformats.org/officeDocument/2006/math">
                    <m:r>
                      <a:rPr lang="en-US" i="1" dirty="0" smtClean="0">
                        <a:latin typeface="Cambria Math"/>
                        <a:sym typeface="Symbol"/>
                      </a:rPr>
                      <m:t>𝑢</m:t>
                    </m:r>
                  </m:oMath>
                </a14:m>
                <a:r>
                  <a:rPr lang="en-US" dirty="0" smtClean="0">
                    <a:sym typeface="Symbol"/>
                  </a:rPr>
                  <a:t> </a:t>
                </a:r>
              </a:p>
              <a:p>
                <a:pPr lvl="1"/>
                <a:r>
                  <a:rPr lang="en-US" dirty="0" smtClean="0">
                    <a:sym typeface="Symbol"/>
                  </a:rPr>
                  <a:t>If both </a:t>
                </a:r>
                <a14:m>
                  <m:oMath xmlns:m="http://schemas.openxmlformats.org/officeDocument/2006/math">
                    <m:r>
                      <a:rPr lang="en-US" b="0" i="1" smtClean="0">
                        <a:latin typeface="Cambria Math" panose="02040503050406030204" pitchFamily="18" charset="0"/>
                        <a:sym typeface="Symbol"/>
                      </a:rPr>
                      <m:t>𝑢</m:t>
                    </m:r>
                  </m:oMath>
                </a14:m>
                <a:r>
                  <a:rPr lang="en-US" dirty="0" smtClean="0">
                    <a:sym typeface="Symbol"/>
                  </a:rPr>
                  <a:t> and </a:t>
                </a:r>
                <a14:m>
                  <m:oMath xmlns:m="http://schemas.openxmlformats.org/officeDocument/2006/math">
                    <m:r>
                      <a:rPr lang="en-US" b="0" i="1" smtClean="0">
                        <a:latin typeface="Cambria Math" panose="02040503050406030204" pitchFamily="18" charset="0"/>
                        <a:sym typeface="Symbol"/>
                      </a:rPr>
                      <m:t>𝑣</m:t>
                    </m:r>
                  </m:oMath>
                </a14:m>
                <a:r>
                  <a:rPr lang="en-US" dirty="0" smtClean="0">
                    <a:sym typeface="Symbol"/>
                  </a:rPr>
                  <a:t> are unit vectors </a:t>
                </a:r>
                <a:r>
                  <a:rPr lang="en-US" dirty="0" smtClean="0">
                    <a:sym typeface="Symbol"/>
                  </a:rPr>
                  <a:t>dot product is </a:t>
                </a:r>
                <a:r>
                  <a:rPr lang="en-US" dirty="0" smtClean="0">
                    <a:sym typeface="Symbol"/>
                  </a:rPr>
                  <a:t>the </a:t>
                </a:r>
                <a:r>
                  <a:rPr lang="en-US" dirty="0" smtClean="0">
                    <a:solidFill>
                      <a:schemeClr val="accent6">
                        <a:lumMod val="75000"/>
                      </a:schemeClr>
                    </a:solidFill>
                    <a:sym typeface="Symbol"/>
                  </a:rPr>
                  <a:t>cosine similarity</a:t>
                </a:r>
                <a:r>
                  <a:rPr lang="en-US" dirty="0" smtClean="0">
                    <a:sym typeface="Symbol"/>
                  </a:rPr>
                  <a:t> between </a:t>
                </a:r>
                <a14:m>
                  <m:oMath xmlns:m="http://schemas.openxmlformats.org/officeDocument/2006/math">
                    <m:r>
                      <a:rPr lang="en-US" b="0" i="1" smtClean="0">
                        <a:latin typeface="Cambria Math" panose="02040503050406030204" pitchFamily="18" charset="0"/>
                        <a:sym typeface="Symbol"/>
                      </a:rPr>
                      <m:t>𝑢</m:t>
                    </m:r>
                  </m:oMath>
                </a14:m>
                <a:r>
                  <a:rPr lang="en-US" dirty="0" smtClean="0">
                    <a:sym typeface="Symbol"/>
                  </a:rPr>
                  <a:t> and </a:t>
                </a:r>
                <a14:m>
                  <m:oMath xmlns:m="http://schemas.openxmlformats.org/officeDocument/2006/math">
                    <m:r>
                      <a:rPr lang="en-US" b="0" i="1" smtClean="0">
                        <a:latin typeface="Cambria Math" panose="02040503050406030204" pitchFamily="18" charset="0"/>
                        <a:sym typeface="Symbol"/>
                      </a:rPr>
                      <m:t>𝑣</m:t>
                    </m:r>
                  </m:oMath>
                </a14:m>
                <a:r>
                  <a:rPr lang="en-US" dirty="0" smtClean="0">
                    <a:sym typeface="Symbol"/>
                  </a:rPr>
                  <a:t>.</a:t>
                </a:r>
                <a:endParaRPr lang="en-US" dirty="0" smtClean="0">
                  <a:sym typeface="Symbol"/>
                </a:endParaRPr>
              </a:p>
              <a:p>
                <a:endParaRPr lang="en-US" i="1" dirty="0" smtClean="0">
                  <a:latin typeface="Cambria Math"/>
                  <a:sym typeface="Symbol"/>
                </a:endParaRPr>
              </a:p>
              <a:p>
                <a14:m>
                  <m:oMath xmlns:m="http://schemas.openxmlformats.org/officeDocument/2006/math">
                    <m:d>
                      <m:dPr>
                        <m:begChr m:val="["/>
                        <m:endChr m:val="]"/>
                        <m:ctrlPr>
                          <a:rPr lang="en-US" i="1">
                            <a:latin typeface="Cambria Math" panose="02040503050406030204" pitchFamily="18" charset="0"/>
                            <a:sym typeface="Symbol"/>
                          </a:rPr>
                        </m:ctrlPr>
                      </m:dPr>
                      <m:e>
                        <m:r>
                          <a:rPr lang="en-US" b="0" i="1" smtClean="0">
                            <a:latin typeface="Cambria Math"/>
                            <a:sym typeface="Symbol"/>
                          </a:rPr>
                          <m:t>−</m:t>
                        </m:r>
                        <m:r>
                          <a:rPr lang="en-US" i="1">
                            <a:latin typeface="Cambria Math"/>
                            <a:sym typeface="Symbol"/>
                          </a:rPr>
                          <m:t>1, 2, 3</m:t>
                        </m:r>
                      </m:e>
                    </m:d>
                    <m:d>
                      <m:dPr>
                        <m:begChr m:val="["/>
                        <m:endChr m:val="]"/>
                        <m:ctrlPr>
                          <a:rPr lang="en-US" i="1">
                            <a:latin typeface="Cambria Math" panose="02040503050406030204" pitchFamily="18" charset="0"/>
                            <a:sym typeface="Symbol"/>
                          </a:rPr>
                        </m:ctrlPr>
                      </m:dPr>
                      <m:e>
                        <m:m>
                          <m:mPr>
                            <m:mcs>
                              <m:mc>
                                <m:mcPr>
                                  <m:count m:val="1"/>
                                  <m:mcJc m:val="center"/>
                                </m:mcPr>
                              </m:mc>
                            </m:mcs>
                            <m:ctrlPr>
                              <a:rPr lang="en-US" i="1">
                                <a:latin typeface="Cambria Math" panose="02040503050406030204" pitchFamily="18" charset="0"/>
                                <a:sym typeface="Symbol"/>
                              </a:rPr>
                            </m:ctrlPr>
                          </m:mPr>
                          <m:mr>
                            <m:e>
                              <m:m>
                                <m:mPr>
                                  <m:mcs>
                                    <m:mc>
                                      <m:mcPr>
                                        <m:count m:val="1"/>
                                        <m:mcJc m:val="center"/>
                                      </m:mcPr>
                                    </m:mc>
                                  </m:mcs>
                                  <m:ctrlPr>
                                    <a:rPr lang="en-US" i="1">
                                      <a:latin typeface="Cambria Math" panose="02040503050406030204" pitchFamily="18" charset="0"/>
                                      <a:sym typeface="Symbol"/>
                                    </a:rPr>
                                  </m:ctrlPr>
                                </m:mPr>
                                <m:mr>
                                  <m:e>
                                    <m:r>
                                      <m:rPr>
                                        <m:brk m:alnAt="7"/>
                                      </m:rPr>
                                      <a:rPr lang="en-US" i="1">
                                        <a:latin typeface="Cambria Math"/>
                                        <a:sym typeface="Symbol"/>
                                      </a:rPr>
                                      <m:t>4</m:t>
                                    </m:r>
                                  </m:e>
                                </m:mr>
                                <m:mr>
                                  <m:e>
                                    <m:r>
                                      <a:rPr lang="en-US" b="0" i="1" smtClean="0">
                                        <a:latin typeface="Cambria Math"/>
                                        <a:sym typeface="Symbol"/>
                                      </a:rPr>
                                      <m:t>−</m:t>
                                    </m:r>
                                    <m:r>
                                      <a:rPr lang="en-US" i="1">
                                        <a:latin typeface="Cambria Math"/>
                                        <a:sym typeface="Symbol"/>
                                      </a:rPr>
                                      <m:t>1</m:t>
                                    </m:r>
                                  </m:e>
                                </m:mr>
                              </m:m>
                            </m:e>
                          </m:mr>
                          <m:mr>
                            <m:e>
                              <m:r>
                                <a:rPr lang="en-US" i="1">
                                  <a:latin typeface="Cambria Math"/>
                                  <a:sym typeface="Symbol"/>
                                </a:rPr>
                                <m:t>2</m:t>
                              </m:r>
                            </m:e>
                          </m:mr>
                        </m:m>
                      </m:e>
                    </m:d>
                    <m:r>
                      <a:rPr lang="en-US" i="1">
                        <a:latin typeface="Cambria Math"/>
                        <a:sym typeface="Symbol"/>
                      </a:rPr>
                      <m:t>=</m:t>
                    </m:r>
                    <m:r>
                      <a:rPr lang="en-US" b="0" i="1" smtClean="0">
                        <a:latin typeface="Cambria Math"/>
                        <a:sym typeface="Symbol"/>
                      </a:rPr>
                      <m:t>0</m:t>
                    </m:r>
                    <m:r>
                      <a:rPr lang="en-US" b="0" i="0" smtClean="0">
                        <a:latin typeface="Cambria Math"/>
                        <a:sym typeface="Symbol"/>
                      </a:rPr>
                      <m:t> </m:t>
                    </m:r>
                  </m:oMath>
                </a14:m>
                <a:r>
                  <a:rPr lang="en-US" dirty="0" smtClean="0">
                    <a:solidFill>
                      <a:schemeClr val="accent6">
                        <a:lumMod val="75000"/>
                      </a:schemeClr>
                    </a:solidFill>
                    <a:sym typeface="Symbol"/>
                  </a:rPr>
                  <a:t>: orthogonal</a:t>
                </a:r>
                <a:r>
                  <a:rPr lang="en-US" dirty="0" smtClean="0">
                    <a:sym typeface="Symbol"/>
                  </a:rPr>
                  <a:t> vectors</a:t>
                </a:r>
              </a:p>
              <a:p>
                <a:pPr marL="274320" lvl="1" indent="0">
                  <a:buNone/>
                </a:pPr>
                <a:endParaRPr lang="en-US" dirty="0" smtClean="0">
                  <a:sym typeface="Symbol"/>
                </a:endParaRPr>
              </a:p>
              <a:p>
                <a:pPr lvl="1"/>
                <a:r>
                  <a:rPr lang="en-US" dirty="0" smtClean="0">
                    <a:solidFill>
                      <a:srgbClr val="0070C0"/>
                    </a:solidFill>
                    <a:sym typeface="Symbol"/>
                  </a:rPr>
                  <a:t>Orthonormal</a:t>
                </a:r>
                <a:r>
                  <a:rPr lang="en-US" dirty="0" smtClean="0">
                    <a:sym typeface="Symbol"/>
                  </a:rPr>
                  <a:t> vectors: two unit vectors that are orthogonal</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029642"/>
                <a:ext cx="8229600" cy="5796880"/>
              </a:xfrm>
              <a:blipFill rotWithShape="0">
                <a:blip r:embed="rId2"/>
                <a:stretch>
                  <a:fillRect l="-667" t="-1577"/>
                </a:stretch>
              </a:blipFill>
            </p:spPr>
            <p:txBody>
              <a:bodyPr/>
              <a:lstStyle/>
              <a:p>
                <a:r>
                  <a:rPr lang="en-US">
                    <a:noFill/>
                  </a:rPr>
                  <a:t> </a:t>
                </a:r>
              </a:p>
            </p:txBody>
          </p:sp>
        </mc:Fallback>
      </mc:AlternateContent>
      <p:cxnSp>
        <p:nvCxnSpPr>
          <p:cNvPr id="6" name="Straight Arrow Connector 5"/>
          <p:cNvCxnSpPr/>
          <p:nvPr/>
        </p:nvCxnSpPr>
        <p:spPr>
          <a:xfrm>
            <a:off x="6553200" y="38100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553200" y="2667000"/>
            <a:ext cx="16764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229600" y="2667000"/>
            <a:ext cx="0" cy="1143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553200" y="3657600"/>
            <a:ext cx="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553200" y="3733800"/>
            <a:ext cx="1676400" cy="152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82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4997152"/>
              </a:xfrm>
            </p:spPr>
            <p:txBody>
              <a:bodyPr>
                <a:normAutofit fontScale="70000" lnSpcReduction="20000"/>
              </a:bodyPr>
              <a:lstStyle/>
              <a:p>
                <a:r>
                  <a:rPr lang="en-US" dirty="0" smtClean="0">
                    <a:solidFill>
                      <a:schemeClr val="accent6">
                        <a:lumMod val="75000"/>
                      </a:schemeClr>
                    </a:solidFill>
                  </a:rPr>
                  <a:t>Row space </a:t>
                </a:r>
                <a:r>
                  <a:rPr lang="en-US" dirty="0" smtClean="0"/>
                  <a:t>of A: The set of vectors that can be written as a linear combination of the </a:t>
                </a:r>
                <a:r>
                  <a:rPr lang="en-US" dirty="0" smtClean="0">
                    <a:solidFill>
                      <a:schemeClr val="accent6">
                        <a:lumMod val="75000"/>
                      </a:schemeClr>
                    </a:solidFill>
                  </a:rPr>
                  <a:t>rows</a:t>
                </a:r>
                <a:r>
                  <a:rPr lang="en-US" dirty="0" smtClean="0"/>
                  <a:t> of A</a:t>
                </a:r>
              </a:p>
              <a:p>
                <a:pPr lvl="1"/>
                <a:r>
                  <a:rPr lang="en-US" dirty="0" smtClean="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𝑢</m:t>
                        </m:r>
                      </m:e>
                      <m:sup>
                        <m:r>
                          <a:rPr lang="en-US" b="0" i="1" smtClean="0">
                            <a:solidFill>
                              <a:srgbClr val="0070C0"/>
                            </a:solidFill>
                            <a:latin typeface="Cambria Math"/>
                          </a:rPr>
                          <m:t>𝑇</m:t>
                        </m:r>
                      </m:sup>
                    </m:sSup>
                    <m:r>
                      <a:rPr lang="en-US" b="0" i="1" smtClean="0">
                        <a:solidFill>
                          <a:srgbClr val="0070C0"/>
                        </a:solidFill>
                        <a:latin typeface="Cambria Math"/>
                      </a:rPr>
                      <m:t>𝐴</m:t>
                    </m:r>
                  </m:oMath>
                </a14:m>
                <a:endParaRPr lang="en-US" b="0" dirty="0" smtClean="0">
                  <a:solidFill>
                    <a:srgbClr val="0070C0"/>
                  </a:solidFill>
                </a:endParaRPr>
              </a:p>
              <a:p>
                <a:pPr lvl="1"/>
                <a:endParaRPr lang="en-US" dirty="0" smtClean="0"/>
              </a:p>
              <a:p>
                <a:r>
                  <a:rPr lang="en-US" dirty="0" smtClean="0">
                    <a:solidFill>
                      <a:schemeClr val="accent6">
                        <a:lumMod val="75000"/>
                      </a:schemeClr>
                    </a:solidFill>
                  </a:rPr>
                  <a:t>Column space </a:t>
                </a:r>
                <a:r>
                  <a:rPr lang="en-US" dirty="0" smtClean="0"/>
                  <a:t>of A: The set of vectors that can be written as a linear combination of the </a:t>
                </a:r>
                <a:r>
                  <a:rPr lang="en-US" dirty="0" smtClean="0">
                    <a:solidFill>
                      <a:schemeClr val="accent6">
                        <a:lumMod val="75000"/>
                      </a:schemeClr>
                    </a:solidFill>
                  </a:rPr>
                  <a:t>columns</a:t>
                </a:r>
                <a:r>
                  <a:rPr lang="en-US" dirty="0" smtClean="0"/>
                  <a:t> of A</a:t>
                </a:r>
              </a:p>
              <a:p>
                <a:pPr lvl="1"/>
                <a:r>
                  <a:rPr lang="en-US" dirty="0" smtClean="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r>
                      <a:rPr lang="en-US" b="0" i="1" smtClean="0">
                        <a:solidFill>
                          <a:srgbClr val="0070C0"/>
                        </a:solidFill>
                        <a:latin typeface="Cambria Math"/>
                      </a:rPr>
                      <m:t>𝐴𝑢</m:t>
                    </m:r>
                    <m:r>
                      <a:rPr lang="en-US" b="0" i="1" smtClean="0">
                        <a:solidFill>
                          <a:srgbClr val="0070C0"/>
                        </a:solidFill>
                        <a:latin typeface="Cambria Math"/>
                      </a:rPr>
                      <m:t>.</m:t>
                    </m:r>
                  </m:oMath>
                </a14:m>
                <a:endParaRPr lang="en-US" dirty="0" smtClean="0">
                  <a:solidFill>
                    <a:srgbClr val="0070C0"/>
                  </a:solidFill>
                </a:endParaRPr>
              </a:p>
              <a:p>
                <a:pPr lvl="1"/>
                <a:endParaRPr lang="en-US" dirty="0"/>
              </a:p>
              <a:p>
                <a:r>
                  <a:rPr lang="en-US" dirty="0" smtClean="0">
                    <a:solidFill>
                      <a:schemeClr val="accent6">
                        <a:lumMod val="75000"/>
                      </a:schemeClr>
                    </a:solidFill>
                  </a:rPr>
                  <a:t>Rank</a:t>
                </a:r>
                <a:r>
                  <a:rPr lang="en-US" dirty="0" smtClean="0"/>
                  <a:t> of A: the number of </a:t>
                </a:r>
                <a:r>
                  <a:rPr lang="en-US" dirty="0" smtClean="0">
                    <a:solidFill>
                      <a:srgbClr val="0070C0"/>
                    </a:solidFill>
                  </a:rPr>
                  <a:t>linearly independent </a:t>
                </a:r>
                <a:r>
                  <a:rPr lang="en-US" dirty="0" smtClean="0"/>
                  <a:t>row (or column) vectors</a:t>
                </a:r>
              </a:p>
              <a:p>
                <a:pPr lvl="1"/>
                <a:r>
                  <a:rPr lang="en-US" dirty="0" smtClean="0"/>
                  <a:t>These vectors define a </a:t>
                </a:r>
                <a:r>
                  <a:rPr lang="en-US" dirty="0" smtClean="0">
                    <a:solidFill>
                      <a:schemeClr val="accent6">
                        <a:lumMod val="75000"/>
                      </a:schemeClr>
                    </a:solidFill>
                  </a:rPr>
                  <a:t>basis</a:t>
                </a:r>
                <a:r>
                  <a:rPr lang="en-US" dirty="0" smtClean="0"/>
                  <a:t> for the row (or column) space of A</a:t>
                </a:r>
              </a:p>
              <a:p>
                <a:r>
                  <a:rPr lang="en-US" dirty="0" smtClean="0">
                    <a:solidFill>
                      <a:schemeClr val="accent6">
                        <a:lumMod val="75000"/>
                      </a:schemeClr>
                    </a:solidFill>
                  </a:rPr>
                  <a:t>Example</a:t>
                </a:r>
                <a:endParaRPr lang="en-US" dirty="0">
                  <a:solidFill>
                    <a:schemeClr val="accent6">
                      <a:lumMod val="75000"/>
                    </a:schemeClr>
                  </a:solidFill>
                </a:endParaRPr>
              </a:p>
              <a:p>
                <a:pPr lvl="1"/>
                <a:r>
                  <a:rPr lang="en-US" dirty="0"/>
                  <a:t>Matrix </a:t>
                </a:r>
                <a:r>
                  <a:rPr lang="en-US" b="1" dirty="0"/>
                  <a:t>A =</a:t>
                </a:r>
                <a:r>
                  <a:rPr lang="en-US" dirty="0"/>
                  <a:t>                   </a:t>
                </a:r>
                <a:r>
                  <a:rPr lang="en-US" dirty="0" smtClean="0"/>
                  <a:t> has </a:t>
                </a:r>
                <a:r>
                  <a:rPr lang="en-US" dirty="0"/>
                  <a:t>rank </a:t>
                </a:r>
                <a:r>
                  <a:rPr lang="en-US" b="1" dirty="0"/>
                  <a:t>r=2</a:t>
                </a:r>
              </a:p>
              <a:p>
                <a:pPr lvl="4"/>
                <a:endParaRPr lang="en-US" b="1" dirty="0"/>
              </a:p>
              <a:p>
                <a:pPr lvl="2"/>
                <a:r>
                  <a:rPr lang="en-US" b="1" dirty="0"/>
                  <a:t>Why? </a:t>
                </a:r>
                <a:r>
                  <a:rPr lang="en-US" dirty="0"/>
                  <a:t>The first two rows are linearly independent, so the rank is at least 2, but all three rows are linearly dependent (the first is equal to the sum of the second and third) so the rank must be less than 3.</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97152"/>
              </a:xfrm>
              <a:blipFill rotWithShape="0">
                <a:blip r:embed="rId2"/>
                <a:stretch>
                  <a:fillRect l="-815" t="-2076" r="-1556"/>
                </a:stretch>
              </a:blipFill>
            </p:spPr>
            <p:txBody>
              <a:bodyPr/>
              <a:lstStyle/>
              <a:p>
                <a:r>
                  <a:rPr lang="en-US">
                    <a:noFill/>
                  </a:rPr>
                  <a:t> </a:t>
                </a:r>
              </a:p>
            </p:txBody>
          </p:sp>
        </mc:Fallback>
      </mc:AlternateContent>
      <p:pic>
        <p:nvPicPr>
          <p:cNvPr id="4" name="Picture 3" descr="\begin{bmatrix}1&amp;2&amp;1\\-2&amp;-3&amp;1\\3&amp;5&amp;0\end{b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5013176"/>
            <a:ext cx="1116904"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972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Rank-1 matrices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5069160"/>
              </a:xfrm>
            </p:spPr>
            <p:txBody>
              <a:bodyPr>
                <a:normAutofit fontScale="92500" lnSpcReduction="10000"/>
              </a:bodyPr>
              <a:lstStyle/>
              <a:p>
                <a:r>
                  <a:rPr lang="en-US" dirty="0" smtClean="0"/>
                  <a:t>In a rank-1 matrix, all columns (or rows) are multiples of the same column (or row) vector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−1</m:t>
                                </m:r>
                              </m:e>
                            </m:mr>
                            <m:mr>
                              <m:e>
                                <m:r>
                                  <a:rPr lang="en-US" b="0" i="1" smtClean="0">
                                    <a:latin typeface="Cambria Math"/>
                                  </a:rPr>
                                  <m:t>2</m:t>
                                </m:r>
                              </m:e>
                              <m:e>
                                <m:r>
                                  <a:rPr lang="en-US" b="0" i="1" smtClean="0">
                                    <a:latin typeface="Cambria Math"/>
                                  </a:rPr>
                                  <m:t>4</m:t>
                                </m:r>
                              </m:e>
                              <m:e>
                                <m:r>
                                  <a:rPr lang="en-US" b="0" i="1" smtClean="0">
                                    <a:latin typeface="Cambria Math"/>
                                  </a:rPr>
                                  <m:t>−2</m:t>
                                </m:r>
                              </m:e>
                            </m:mr>
                            <m:mr>
                              <m:e>
                                <m:r>
                                  <a:rPr lang="en-US" b="0" i="1" smtClean="0">
                                    <a:latin typeface="Cambria Math"/>
                                  </a:rPr>
                                  <m:t>3</m:t>
                                </m:r>
                              </m:e>
                              <m:e>
                                <m:r>
                                  <a:rPr lang="en-US" b="0" i="1" smtClean="0">
                                    <a:latin typeface="Cambria Math"/>
                                  </a:rPr>
                                  <m:t>6</m:t>
                                </m:r>
                              </m:e>
                              <m:e>
                                <m:r>
                                  <a:rPr lang="en-US" b="0" i="1" smtClean="0">
                                    <a:latin typeface="Cambria Math"/>
                                  </a:rPr>
                                  <m:t>−3</m:t>
                                </m:r>
                              </m:e>
                            </m:mr>
                          </m:m>
                        </m:e>
                      </m:d>
                    </m:oMath>
                  </m:oMathPara>
                </a14:m>
                <a:endParaRPr lang="en-US" dirty="0" smtClean="0"/>
              </a:p>
              <a:p>
                <a:r>
                  <a:rPr lang="en-US" dirty="0" smtClean="0"/>
                  <a:t>All </a:t>
                </a:r>
                <a:r>
                  <a:rPr lang="en-US" dirty="0" smtClean="0">
                    <a:solidFill>
                      <a:srgbClr val="0070C0"/>
                    </a:solidFill>
                  </a:rPr>
                  <a:t>rows</a:t>
                </a:r>
                <a:r>
                  <a:rPr lang="en-US" dirty="0" smtClean="0"/>
                  <a:t> are multiples of </a:t>
                </a:r>
                <a14:m>
                  <m:oMath xmlns:m="http://schemas.openxmlformats.org/officeDocument/2006/math">
                    <m:r>
                      <a:rPr lang="en-US" b="0" i="1" smtClean="0">
                        <a:solidFill>
                          <a:srgbClr val="0070C0"/>
                        </a:solidFill>
                        <a:latin typeface="Cambria Math"/>
                      </a:rPr>
                      <m:t>𝑟</m:t>
                    </m:r>
                    <m:r>
                      <a:rPr lang="en-US" b="0" i="1" smtClean="0">
                        <a:solidFill>
                          <a:srgbClr val="0070C0"/>
                        </a:solidFill>
                        <a:latin typeface="Cambria Math"/>
                      </a:rPr>
                      <m:t>=[1,2,−1]</m:t>
                    </m:r>
                  </m:oMath>
                </a14:m>
                <a:endParaRPr lang="en-US" dirty="0" smtClean="0">
                  <a:solidFill>
                    <a:srgbClr val="0070C0"/>
                  </a:solidFill>
                </a:endParaRPr>
              </a:p>
              <a:p>
                <a:r>
                  <a:rPr lang="en-US" dirty="0" smtClean="0"/>
                  <a:t>All </a:t>
                </a:r>
                <a:r>
                  <a:rPr lang="en-US" dirty="0" smtClean="0">
                    <a:solidFill>
                      <a:srgbClr val="0070C0"/>
                    </a:solidFill>
                  </a:rPr>
                  <a:t>columns</a:t>
                </a:r>
                <a:r>
                  <a:rPr lang="en-US" dirty="0" smtClean="0"/>
                  <a:t> are multiples of </a:t>
                </a:r>
                <a14:m>
                  <m:oMath xmlns:m="http://schemas.openxmlformats.org/officeDocument/2006/math">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𝑐</m:t>
                        </m:r>
                        <m:r>
                          <a:rPr lang="en-US" b="0" i="1" smtClean="0">
                            <a:solidFill>
                              <a:srgbClr val="0070C0"/>
                            </a:solidFill>
                            <a:latin typeface="Cambria Math"/>
                          </a:rPr>
                          <m:t>= </m:t>
                        </m:r>
                        <m:d>
                          <m:dPr>
                            <m:begChr m:val="["/>
                            <m:endChr m:val="]"/>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1,2,3</m:t>
                            </m:r>
                          </m:e>
                        </m:d>
                      </m:e>
                      <m:sup>
                        <m:r>
                          <a:rPr lang="en-US" b="0" i="1" smtClean="0">
                            <a:solidFill>
                              <a:srgbClr val="0070C0"/>
                            </a:solidFill>
                            <a:latin typeface="Cambria Math"/>
                          </a:rPr>
                          <m:t>𝑇</m:t>
                        </m:r>
                      </m:sup>
                    </m:sSup>
                  </m:oMath>
                </a14:m>
                <a:endParaRPr lang="en-US" dirty="0" smtClean="0"/>
              </a:p>
              <a:p>
                <a:r>
                  <a:rPr lang="en-US" dirty="0">
                    <a:solidFill>
                      <a:schemeClr val="accent6">
                        <a:lumMod val="75000"/>
                      </a:schemeClr>
                    </a:solidFill>
                  </a:rPr>
                  <a:t>External product</a:t>
                </a:r>
                <a:r>
                  <a:rPr lang="en-US" dirty="0"/>
                  <a:t>: </a:t>
                </a:r>
                <a14:m>
                  <m:oMath xmlns:m="http://schemas.openxmlformats.org/officeDocument/2006/math">
                    <m:r>
                      <a:rPr lang="en-US" i="1">
                        <a:solidFill>
                          <a:srgbClr val="00B0F0"/>
                        </a:solidFill>
                        <a:latin typeface="Cambria Math"/>
                      </a:rPr>
                      <m:t>𝑢</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𝑣</m:t>
                        </m:r>
                      </m:e>
                      <m:sup>
                        <m:r>
                          <a:rPr lang="en-US" i="1">
                            <a:solidFill>
                              <a:srgbClr val="00B0F0"/>
                            </a:solidFill>
                            <a:latin typeface="Cambria Math"/>
                          </a:rPr>
                          <m:t>𝑇</m:t>
                        </m:r>
                      </m:sup>
                    </m:sSup>
                  </m:oMath>
                </a14:m>
                <a:r>
                  <a:rPr lang="en-US" dirty="0"/>
                  <a:t> (</a:t>
                </a:r>
                <a14:m>
                  <m:oMath xmlns:m="http://schemas.openxmlformats.org/officeDocument/2006/math">
                    <m:r>
                      <a:rPr lang="en-US" i="1" dirty="0">
                        <a:latin typeface="Cambria Math"/>
                        <a:sym typeface="Symbol"/>
                      </a:rPr>
                      <m:t>𝑛</m:t>
                    </m:r>
                    <m:r>
                      <a:rPr lang="en-US" i="1" dirty="0">
                        <a:latin typeface="Cambria Math"/>
                        <a:sym typeface="Symbol"/>
                      </a:rPr>
                      <m:t>1 ,1</m:t>
                    </m:r>
                    <m:r>
                      <a:rPr lang="en-US" i="1" dirty="0" err="1">
                        <a:latin typeface="Cambria Math"/>
                        <a:sym typeface="Symbol"/>
                      </a:rPr>
                      <m:t>𝑚</m:t>
                    </m:r>
                    <m:r>
                      <a:rPr lang="en-US" i="1" dirty="0">
                        <a:latin typeface="Cambria Math"/>
                        <a:sym typeface="Symbol"/>
                      </a:rPr>
                      <m:t> </m:t>
                    </m:r>
                    <m:r>
                      <a:rPr lang="en-US" i="1" dirty="0">
                        <a:latin typeface="Cambria Math"/>
                        <a:ea typeface="Cambria Math"/>
                        <a:sym typeface="Symbol"/>
                      </a:rPr>
                      <m:t>→</m:t>
                    </m:r>
                    <m:r>
                      <a:rPr lang="en-US" i="1" dirty="0">
                        <a:latin typeface="Cambria Math"/>
                        <a:sym typeface="Symbol"/>
                      </a:rPr>
                      <m:t> </m:t>
                    </m:r>
                    <m:r>
                      <a:rPr lang="en-US" i="1" dirty="0" err="1">
                        <a:latin typeface="Cambria Math"/>
                        <a:sym typeface="Symbol"/>
                      </a:rPr>
                      <m:t>𝑛</m:t>
                    </m:r>
                    <m:r>
                      <a:rPr lang="en-US" i="1" dirty="0" err="1">
                        <a:latin typeface="Cambria Math"/>
                        <a:sym typeface="Symbol"/>
                      </a:rPr>
                      <m:t></m:t>
                    </m:r>
                    <m:r>
                      <a:rPr lang="en-US" i="1" dirty="0" err="1">
                        <a:latin typeface="Cambria Math"/>
                        <a:sym typeface="Symbol"/>
                      </a:rPr>
                      <m:t>𝑚</m:t>
                    </m:r>
                  </m:oMath>
                </a14:m>
                <a:r>
                  <a:rPr lang="en-US" dirty="0">
                    <a:sym typeface="Symbol"/>
                  </a:rPr>
                  <a:t>) </a:t>
                </a:r>
              </a:p>
              <a:p>
                <a:pPr lvl="1"/>
                <a:r>
                  <a:rPr lang="en-US" dirty="0">
                    <a:sym typeface="Symbol"/>
                  </a:rPr>
                  <a:t>The resulting </a:t>
                </a:r>
                <a14:m>
                  <m:oMath xmlns:m="http://schemas.openxmlformats.org/officeDocument/2006/math">
                    <m:r>
                      <a:rPr lang="en-US" i="1" dirty="0">
                        <a:latin typeface="Cambria Math"/>
                        <a:sym typeface="Symbol"/>
                      </a:rPr>
                      <m:t>𝑛</m:t>
                    </m:r>
                    <m:r>
                      <a:rPr lang="en-US" i="1" dirty="0">
                        <a:latin typeface="Cambria Math"/>
                        <a:sym typeface="Symbol"/>
                      </a:rPr>
                      <m:t></m:t>
                    </m:r>
                    <m:r>
                      <a:rPr lang="en-US" i="1" dirty="0" err="1">
                        <a:latin typeface="Cambria Math"/>
                        <a:sym typeface="Symbol"/>
                      </a:rPr>
                      <m:t>𝑚</m:t>
                    </m:r>
                  </m:oMath>
                </a14:m>
                <a:r>
                  <a:rPr lang="en-US" dirty="0">
                    <a:sym typeface="Symbol"/>
                  </a:rPr>
                  <a:t> has </a:t>
                </a:r>
                <a:r>
                  <a:rPr lang="en-US" dirty="0">
                    <a:solidFill>
                      <a:schemeClr val="accent6">
                        <a:lumMod val="75000"/>
                      </a:schemeClr>
                    </a:solidFill>
                    <a:sym typeface="Symbol"/>
                  </a:rPr>
                  <a:t>rank</a:t>
                </a:r>
                <a:r>
                  <a:rPr lang="en-US" dirty="0">
                    <a:sym typeface="Symbol"/>
                  </a:rPr>
                  <a:t> 1: all rows (or columns) are </a:t>
                </a:r>
                <a:r>
                  <a:rPr lang="en-US" dirty="0">
                    <a:solidFill>
                      <a:srgbClr val="00B0F0"/>
                    </a:solidFill>
                    <a:sym typeface="Symbol"/>
                  </a:rPr>
                  <a:t>linearly dependent</a:t>
                </a:r>
              </a:p>
              <a:p>
                <a:pPr lvl="1"/>
                <a14:m>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𝑟</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𝑐</m:t>
                        </m:r>
                      </m:e>
                      <m:sup>
                        <m:r>
                          <a:rPr lang="en-US" b="0" i="1" smtClean="0">
                            <a:solidFill>
                              <a:srgbClr val="0070C0"/>
                            </a:solidFill>
                            <a:latin typeface="Cambria Math"/>
                          </a:rPr>
                          <m:t>𝑇</m:t>
                        </m:r>
                      </m:sup>
                    </m:sSup>
                  </m:oMath>
                </a14:m>
                <a:endParaRPr lang="en-US" dirty="0">
                  <a:solidFill>
                    <a:srgbClr val="0070C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69160"/>
              </a:xfrm>
              <a:blipFill rotWithShape="0">
                <a:blip r:embed="rId2"/>
                <a:stretch>
                  <a:fillRect l="-1481" t="-2407"/>
                </a:stretch>
              </a:blipFill>
            </p:spPr>
            <p:txBody>
              <a:bodyPr/>
              <a:lstStyle/>
              <a:p>
                <a:r>
                  <a:rPr lang="en-US">
                    <a:noFill/>
                  </a:rPr>
                  <a:t> </a:t>
                </a:r>
              </a:p>
            </p:txBody>
          </p:sp>
        </mc:Fallback>
      </mc:AlternateContent>
    </p:spTree>
    <p:extLst>
      <p:ext uri="{BB962C8B-B14F-4D97-AF65-F5344CB8AC3E}">
        <p14:creationId xmlns:p14="http://schemas.microsoft.com/office/powerpoint/2010/main" val="394743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US" dirty="0" smtClean="0"/>
              <a:t>Singular Value Decomposition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915400" cy="4876800"/>
              </a:xfrm>
            </p:spPr>
            <p:txBody>
              <a:bodyPr>
                <a:normAutofit fontScale="70000" lnSpcReduction="2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a:rPr lang="en-US" b="0" i="0" smtClean="0">
                          <a:latin typeface="Cambria Math"/>
                        </a:rPr>
                        <m:t>   </m:t>
                      </m:r>
                      <m:r>
                        <m:rPr>
                          <m:sty m:val="p"/>
                        </m:rPr>
                        <a:rPr lang="en-US" b="0" i="0" smtClean="0">
                          <a:latin typeface="Cambria Math"/>
                        </a:rPr>
                        <m:t>Σ</m:t>
                      </m:r>
                      <m:sSup>
                        <m:sSupPr>
                          <m:ctrlPr>
                            <a:rPr lang="en-US" b="0" i="1" smtClean="0">
                              <a:latin typeface="Cambria Math" panose="02040503050406030204" pitchFamily="18" charset="0"/>
                            </a:rPr>
                          </m:ctrlPr>
                        </m:sSupPr>
                        <m:e>
                          <m:r>
                            <a:rPr lang="en-US" b="0" i="1" smtClean="0">
                              <a:latin typeface="Cambria Math"/>
                            </a:rPr>
                            <m:t>   </m:t>
                          </m:r>
                          <m:r>
                            <a:rPr lang="en-US" b="0" i="1" smtClean="0">
                              <a:latin typeface="Cambria Math"/>
                            </a:rPr>
                            <m:t>𝑉</m:t>
                          </m:r>
                        </m:e>
                        <m:sup>
                          <m:r>
                            <a:rPr lang="en-US" b="0" i="1" smtClean="0">
                              <a:latin typeface="Cambria Math"/>
                            </a:rPr>
                            <m:t>𝑇</m:t>
                          </m:r>
                        </m:sup>
                      </m:sSup>
                      <m:r>
                        <a:rPr lang="en-US" b="0" i="1" smtClean="0">
                          <a:latin typeface="Cambria Math"/>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e>
                      </m:d>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m:t>
                                          </m:r>
                                        </m:sub>
                                      </m:sSub>
                                    </m:e>
                                    <m:e/>
                                  </m:mr>
                                  <m:mr>
                                    <m:e/>
                                    <m:e>
                                      <m:sSub>
                                        <m:sSubPr>
                                          <m:ctrlPr>
                                            <a:rPr lang="en-US" b="0" i="1" smtClean="0">
                                              <a:latin typeface="Cambria Math" panose="02040503050406030204" pitchFamily="18" charset="0"/>
                                            </a:rPr>
                                          </m:ctrlPr>
                                        </m:sSubPr>
                                        <m:e>
                                          <m:r>
                                            <m:rPr>
                                              <m:brk m:alnAt="7"/>
                                            </m:rPr>
                                            <a:rPr lang="en-US" b="0" i="1" smtClean="0">
                                              <a:latin typeface="Cambria Math"/>
                                            </a:rPr>
                                            <m:t>𝜎</m:t>
                                          </m:r>
                                        </m:e>
                                        <m:sub>
                                          <m:r>
                                            <m:rPr>
                                              <m:brk m:alnAt="7"/>
                                            </m:rPr>
                                            <a:rPr lang="en-US" b="0" i="1" smtClean="0">
                                              <a:latin typeface="Cambria Math"/>
                                            </a:rPr>
                                            <m:t>2</m:t>
                                          </m:r>
                                        </m:sub>
                                      </m:sSub>
                                    </m:e>
                                  </m:mr>
                                </m:m>
                              </m:e>
                              <m:e>
                                <m:r>
                                  <a:rPr lang="en-US" b="0" i="1" smtClean="0">
                                    <a:latin typeface="Cambria Math"/>
                                  </a:rPr>
                                  <m:t>0</m:t>
                                </m:r>
                              </m:e>
                            </m:mr>
                            <m:mr>
                              <m:e>
                                <m:r>
                                  <a:rPr lang="en-US" b="0" i="1" smtClean="0">
                                    <a:latin typeface="Cambria Math"/>
                                  </a:rPr>
                                  <m:t>0</m:t>
                                </m:r>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m:t>
                                      </m:r>
                                    </m:e>
                                    <m:e/>
                                  </m:mr>
                                  <m:mr>
                                    <m:e/>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m:t>
                                          </m:r>
                                        </m:sub>
                                      </m:sSub>
                                    </m:e>
                                  </m:mr>
                                </m:m>
                              </m:e>
                            </m:mr>
                          </m:m>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1"/>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e>
                                  </m:mr>
                                  <m:mr>
                                    <m:e>
                                      <m:sSubSup>
                                        <m:sSubSupPr>
                                          <m:ctrlPr>
                                            <a:rPr lang="en-US" b="0" i="1" smtClean="0">
                                              <a:latin typeface="Cambria Math" panose="02040503050406030204" pitchFamily="18" charset="0"/>
                                            </a:rPr>
                                          </m:ctrlPr>
                                        </m:sSubSupPr>
                                        <m:e>
                                          <m:r>
                                            <m:rPr>
                                              <m:brk m:alnAt="7"/>
                                            </m:rPr>
                                            <a:rPr lang="en-US" b="0" i="1" smtClean="0">
                                              <a:latin typeface="Cambria Math"/>
                                            </a:rPr>
                                            <m:t>𝑣</m:t>
                                          </m:r>
                                        </m:e>
                                        <m:sub>
                                          <m:r>
                                            <m:rPr>
                                              <m:brk m:alnAt="7"/>
                                            </m:rPr>
                                            <a:rPr lang="en-US" b="0" i="1" smtClean="0">
                                              <a:latin typeface="Cambria Math"/>
                                            </a:rPr>
                                            <m:t>2</m:t>
                                          </m:r>
                                        </m:sub>
                                        <m:sup>
                                          <m:r>
                                            <m:rPr>
                                              <m:brk m:alnAt="7"/>
                                            </m:rPr>
                                            <a:rPr lang="en-US" b="0" i="1" smtClean="0">
                                              <a:latin typeface="Cambria Math"/>
                                            </a:rPr>
                                            <m:t>𝑇</m:t>
                                          </m:r>
                                        </m:sup>
                                      </m:sSubSup>
                                    </m:e>
                                  </m:mr>
                                </m:m>
                              </m:e>
                            </m:mr>
                            <m:mr>
                              <m:e>
                                <m:r>
                                  <a:rPr lang="en-US" b="0" i="1" smtClean="0">
                                    <a:latin typeface="Cambria Math"/>
                                  </a:rPr>
                                  <m:t>⋮</m:t>
                                </m:r>
                              </m:e>
                            </m:mr>
                            <m:mr>
                              <m:e>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e>
                            </m:mr>
                          </m:m>
                        </m:e>
                      </m:d>
                    </m:oMath>
                  </m:oMathPara>
                </a14:m>
                <a:endParaRPr lang="en-US" dirty="0" smtClean="0"/>
              </a:p>
              <a:p>
                <a:pPr marL="0" indent="0">
                  <a:buNone/>
                </a:pPr>
                <a:endParaRPr lang="en-US" dirty="0" smtClean="0"/>
              </a:p>
              <a:p>
                <a:endParaRPr lang="en-US" b="0" i="1" dirty="0" smtClean="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𝑟</m:t>
                        </m:r>
                      </m:sub>
                    </m:sSub>
                  </m:oMath>
                </a14:m>
                <a:r>
                  <a:rPr lang="en-US" dirty="0" smtClean="0"/>
                  <a:t>: </a:t>
                </a:r>
                <a:r>
                  <a:rPr lang="en-US" dirty="0" smtClean="0">
                    <a:solidFill>
                      <a:schemeClr val="accent6">
                        <a:lumMod val="75000"/>
                      </a:schemeClr>
                    </a:solidFill>
                  </a:rPr>
                  <a:t>singular values</a:t>
                </a:r>
                <a:r>
                  <a:rPr lang="en-US" dirty="0" smtClean="0"/>
                  <a:t> of matrix </a:t>
                </a:r>
                <a14:m>
                  <m:oMath xmlns:m="http://schemas.openxmlformats.org/officeDocument/2006/math">
                    <m:r>
                      <a:rPr lang="en-US" i="1" dirty="0" smtClean="0">
                        <a:solidFill>
                          <a:srgbClr val="00B0F0"/>
                        </a:solidFill>
                        <a:latin typeface="Cambria Math"/>
                      </a:rPr>
                      <m:t>𝐴</m:t>
                    </m:r>
                  </m:oMath>
                </a14:m>
                <a:endParaRPr lang="en-US" dirty="0" smtClean="0"/>
              </a:p>
              <a:p>
                <a:endParaRPr lang="en-US" b="0" i="1" dirty="0" smtClean="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𝑟</m:t>
                        </m:r>
                      </m:sub>
                    </m:sSub>
                  </m:oMath>
                </a14:m>
                <a:r>
                  <a:rPr lang="en-US" dirty="0" smtClean="0"/>
                  <a:t>: </a:t>
                </a:r>
                <a:r>
                  <a:rPr lang="en-US" dirty="0" smtClean="0">
                    <a:solidFill>
                      <a:schemeClr val="accent6">
                        <a:lumMod val="75000"/>
                      </a:schemeClr>
                    </a:solidFill>
                  </a:rPr>
                  <a:t>left singular vectors </a:t>
                </a:r>
                <a:r>
                  <a:rPr lang="en-US" dirty="0" smtClean="0"/>
                  <a:t>of </a:t>
                </a:r>
                <a14:m>
                  <m:oMath xmlns:m="http://schemas.openxmlformats.org/officeDocument/2006/math">
                    <m:r>
                      <a:rPr lang="en-US" i="1" dirty="0" smtClean="0">
                        <a:solidFill>
                          <a:srgbClr val="00B0F0"/>
                        </a:solidFill>
                        <a:latin typeface="Cambria Math"/>
                      </a:rPr>
                      <m:t>𝐴</m:t>
                    </m:r>
                  </m:oMath>
                </a14:m>
                <a:endParaRPr lang="en-US" dirty="0" smtClean="0">
                  <a:solidFill>
                    <a:srgbClr val="00B0F0"/>
                  </a:solidFill>
                </a:endParaRPr>
              </a:p>
              <a:p>
                <a:endParaRPr lang="en-US" b="0" i="1" dirty="0" smtClean="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𝑟</m:t>
                        </m:r>
                      </m:sub>
                    </m:sSub>
                  </m:oMath>
                </a14:m>
                <a:r>
                  <a:rPr lang="en-US" dirty="0" smtClean="0"/>
                  <a:t>: </a:t>
                </a:r>
                <a:r>
                  <a:rPr lang="en-US" dirty="0" smtClean="0">
                    <a:solidFill>
                      <a:schemeClr val="accent6">
                        <a:lumMod val="75000"/>
                      </a:schemeClr>
                    </a:solidFill>
                  </a:rPr>
                  <a:t>right singular vectors </a:t>
                </a:r>
                <a:r>
                  <a:rPr lang="en-US" dirty="0" smtClean="0"/>
                  <a:t>of </a:t>
                </a:r>
                <a14:m>
                  <m:oMath xmlns:m="http://schemas.openxmlformats.org/officeDocument/2006/math">
                    <m:r>
                      <a:rPr lang="en-US" i="1" dirty="0" smtClean="0">
                        <a:solidFill>
                          <a:srgbClr val="00B0F0"/>
                        </a:solidFill>
                        <a:latin typeface="Cambria Math"/>
                      </a:rPr>
                      <m:t>𝐴</m:t>
                    </m:r>
                  </m:oMath>
                </a14:m>
                <a:endParaRPr lang="en-US" b="0" i="1" dirty="0" smtClean="0">
                  <a:latin typeface="Cambria Math"/>
                </a:endParaRPr>
              </a:p>
              <a:p>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915400" cy="4876800"/>
              </a:xfrm>
              <a:blipFill rotWithShape="1">
                <a:blip r:embed="rId2"/>
                <a:stretch>
                  <a:fillRect l="-410"/>
                </a:stretch>
              </a:blipFill>
            </p:spPr>
            <p:txBody>
              <a:bodyPr/>
              <a:lstStyle/>
              <a:p>
                <a:r>
                  <a:rPr lang="en-US">
                    <a:noFill/>
                  </a:rPr>
                  <a:t> </a:t>
                </a:r>
              </a:p>
            </p:txBody>
          </p:sp>
        </mc:Fallback>
      </mc:AlternateContent>
      <p:sp>
        <p:nvSpPr>
          <p:cNvPr id="4" name="Text Box 6"/>
          <p:cNvSpPr txBox="1">
            <a:spLocks noChangeArrowheads="1"/>
          </p:cNvSpPr>
          <p:nvPr/>
        </p:nvSpPr>
        <p:spPr bwMode="auto">
          <a:xfrm>
            <a:off x="1488022"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5" name="Text Box 7"/>
          <p:cNvSpPr txBox="1">
            <a:spLocks noChangeArrowheads="1"/>
          </p:cNvSpPr>
          <p:nvPr/>
        </p:nvSpPr>
        <p:spPr bwMode="auto">
          <a:xfrm>
            <a:off x="2097622"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6" name="Text Box 8"/>
          <p:cNvSpPr txBox="1">
            <a:spLocks noChangeArrowheads="1"/>
          </p:cNvSpPr>
          <p:nvPr/>
        </p:nvSpPr>
        <p:spPr bwMode="auto">
          <a:xfrm>
            <a:off x="2707222" y="2602468"/>
            <a:ext cx="8741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smtClean="0">
                <a:latin typeface="Times New Roman" pitchFamily="18" charset="0"/>
              </a:rPr>
              <a:t>r</a:t>
            </a:r>
            <a:r>
              <a:rPr kumimoji="1" lang="en-US" i="1" dirty="0" err="1" smtClean="0">
                <a:latin typeface="Times New Roman" pitchFamily="18" charset="0"/>
                <a:cs typeface="Times New Roman" pitchFamily="18" charset="0"/>
              </a:rPr>
              <a:t>×m</a:t>
            </a:r>
            <a:r>
              <a:rPr kumimoji="1" lang="en-US" dirty="0" smtClean="0">
                <a:latin typeface="Times New Roman" pitchFamily="18" charset="0"/>
                <a:cs typeface="Times New Roman" pitchFamily="18" charset="0"/>
              </a:rPr>
              <a:t>]</a:t>
            </a:r>
            <a:endParaRPr kumimoji="1" lang="en-US" dirty="0">
              <a:latin typeface="Times New Roman" pitchFamily="18" charset="0"/>
              <a:cs typeface="Times New Roman" pitchFamily="18" charset="0"/>
            </a:endParaRPr>
          </a:p>
        </p:txBody>
      </p:sp>
      <p:sp>
        <p:nvSpPr>
          <p:cNvPr id="7" name="TextBox 6"/>
          <p:cNvSpPr txBox="1"/>
          <p:nvPr/>
        </p:nvSpPr>
        <p:spPr>
          <a:xfrm>
            <a:off x="1468345" y="2971800"/>
            <a:ext cx="1992918" cy="369332"/>
          </a:xfrm>
          <a:prstGeom prst="rect">
            <a:avLst/>
          </a:prstGeom>
          <a:noFill/>
        </p:spPr>
        <p:txBody>
          <a:bodyPr wrap="none" rtlCol="0">
            <a:spAutoFit/>
          </a:bodyPr>
          <a:lstStyle/>
          <a:p>
            <a:r>
              <a:rPr lang="en-US" dirty="0" smtClean="0">
                <a:solidFill>
                  <a:srgbClr val="0070C0"/>
                </a:solidFill>
              </a:rPr>
              <a:t>r</a:t>
            </a:r>
            <a:r>
              <a:rPr lang="en-US" dirty="0" smtClean="0"/>
              <a:t>: </a:t>
            </a:r>
            <a:r>
              <a:rPr lang="en-US" dirty="0" smtClean="0">
                <a:solidFill>
                  <a:srgbClr val="0070C0"/>
                </a:solidFill>
              </a:rPr>
              <a:t>rank</a:t>
            </a:r>
            <a:r>
              <a:rPr lang="en-US" dirty="0" smtClean="0"/>
              <a:t> of matrix A</a:t>
            </a:r>
            <a:endParaRPr lang="en-US" dirty="0"/>
          </a:p>
        </p:txBody>
      </p:sp>
      <p:sp>
        <p:nvSpPr>
          <p:cNvPr id="8" name="Text Box 6"/>
          <p:cNvSpPr txBox="1">
            <a:spLocks noChangeArrowheads="1"/>
          </p:cNvSpPr>
          <p:nvPr/>
        </p:nvSpPr>
        <p:spPr bwMode="auto">
          <a:xfrm>
            <a:off x="685800" y="2598145"/>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smtClean="0">
                <a:latin typeface="Times New Roman" pitchFamily="18" charset="0"/>
              </a:rPr>
              <a:t>n</a:t>
            </a:r>
            <a:r>
              <a:rPr kumimoji="1" lang="en-US" i="1" dirty="0" err="1" smtClean="0">
                <a:latin typeface="Times New Roman" pitchFamily="18" charset="0"/>
                <a:cs typeface="Times New Roman" pitchFamily="18" charset="0"/>
              </a:rPr>
              <a:t>×m</a:t>
            </a:r>
            <a:r>
              <a:rPr kumimoji="1" lang="en-US" dirty="0" smtClean="0">
                <a:latin typeface="Times New Roman" pitchFamily="18" charset="0"/>
                <a:cs typeface="Times New Roman" pitchFamily="18" charset="0"/>
              </a:rPr>
              <a:t>] =</a:t>
            </a:r>
            <a:endParaRPr kumimoji="1"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37883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a:t>
            </a:r>
            <a:r>
              <a:rPr lang="en-US" dirty="0"/>
              <a:t>V</a:t>
            </a:r>
            <a:r>
              <a:rPr lang="en-US" dirty="0" smtClean="0"/>
              <a:t>alue </a:t>
            </a:r>
            <a:r>
              <a:rPr lang="en-US" dirty="0"/>
              <a:t>D</a:t>
            </a:r>
            <a:r>
              <a:rPr lang="en-US" dirty="0" smtClean="0"/>
              <a:t>ecomposition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545771"/>
                <a:ext cx="8363272" cy="4876800"/>
              </a:xfrm>
            </p:spPr>
            <p:txBody>
              <a:bodyPr>
                <a:normAutofit fontScale="92500" lnSpcReduction="10000"/>
              </a:bodyPr>
              <a:lstStyle/>
              <a:p>
                <a:r>
                  <a:rPr lang="en-US" dirty="0" smtClean="0"/>
                  <a:t>The </a:t>
                </a:r>
                <a:r>
                  <a:rPr lang="en-US" dirty="0" smtClean="0">
                    <a:solidFill>
                      <a:srgbClr val="0070C0"/>
                    </a:solidFill>
                  </a:rPr>
                  <a:t>left singular vectors </a:t>
                </a:r>
                <a:r>
                  <a:rPr lang="en-US" dirty="0" smtClean="0"/>
                  <a:t>are an </a:t>
                </a:r>
                <a:r>
                  <a:rPr lang="en-US" dirty="0" smtClean="0">
                    <a:solidFill>
                      <a:schemeClr val="accent6">
                        <a:lumMod val="75000"/>
                      </a:schemeClr>
                    </a:solidFill>
                  </a:rPr>
                  <a:t>orthonormal basis </a:t>
                </a:r>
                <a:r>
                  <a:rPr lang="en-US" dirty="0" smtClean="0"/>
                  <a:t>for the </a:t>
                </a:r>
                <a:r>
                  <a:rPr lang="en-US" dirty="0" smtClean="0">
                    <a:solidFill>
                      <a:srgbClr val="0070C0"/>
                    </a:solidFill>
                  </a:rPr>
                  <a:t>row space </a:t>
                </a:r>
                <a:r>
                  <a:rPr lang="en-US" dirty="0" smtClean="0"/>
                  <a:t>of </a:t>
                </a:r>
                <a:r>
                  <a:rPr lang="en-US" dirty="0" smtClean="0">
                    <a:solidFill>
                      <a:srgbClr val="00B0F0"/>
                    </a:solidFill>
                  </a:rPr>
                  <a:t>A</a:t>
                </a:r>
                <a:r>
                  <a:rPr lang="en-US" dirty="0" smtClean="0"/>
                  <a:t>.</a:t>
                </a:r>
              </a:p>
              <a:p>
                <a:r>
                  <a:rPr lang="en-US" dirty="0" smtClean="0"/>
                  <a:t>The </a:t>
                </a:r>
                <a:r>
                  <a:rPr lang="en-US" dirty="0" smtClean="0">
                    <a:solidFill>
                      <a:srgbClr val="0070C0"/>
                    </a:solidFill>
                  </a:rPr>
                  <a:t>right singular vectors </a:t>
                </a:r>
                <a:r>
                  <a:rPr lang="en-US" dirty="0" smtClean="0"/>
                  <a:t>are an </a:t>
                </a:r>
                <a:r>
                  <a:rPr lang="en-US" dirty="0" smtClean="0">
                    <a:solidFill>
                      <a:schemeClr val="accent6">
                        <a:lumMod val="75000"/>
                      </a:schemeClr>
                    </a:solidFill>
                  </a:rPr>
                  <a:t>orthonormal basis</a:t>
                </a:r>
                <a:r>
                  <a:rPr lang="en-US" dirty="0" smtClean="0"/>
                  <a:t> for the </a:t>
                </a:r>
                <a:r>
                  <a:rPr lang="en-US" dirty="0" smtClean="0">
                    <a:solidFill>
                      <a:srgbClr val="0070C0"/>
                    </a:solidFill>
                  </a:rPr>
                  <a:t>column space </a:t>
                </a:r>
                <a:r>
                  <a:rPr lang="en-US" dirty="0" smtClean="0"/>
                  <a:t>of </a:t>
                </a:r>
                <a:r>
                  <a:rPr lang="en-US" dirty="0" smtClean="0">
                    <a:solidFill>
                      <a:srgbClr val="00B0F0"/>
                    </a:solidFill>
                  </a:rPr>
                  <a:t>A</a:t>
                </a:r>
                <a:r>
                  <a:rPr lang="en-US" dirty="0" smtClean="0"/>
                  <a:t>.</a:t>
                </a:r>
              </a:p>
              <a:p>
                <a:endParaRPr lang="en-US" dirty="0"/>
              </a:p>
              <a:p>
                <a:r>
                  <a:rPr lang="en-US" dirty="0" smtClean="0"/>
                  <a:t>If </a:t>
                </a:r>
                <a:r>
                  <a:rPr lang="en-US" dirty="0" smtClean="0">
                    <a:solidFill>
                      <a:srgbClr val="0070C0"/>
                    </a:solidFill>
                  </a:rPr>
                  <a:t>A</a:t>
                </a:r>
                <a:r>
                  <a:rPr lang="en-US" dirty="0" smtClean="0"/>
                  <a:t> </a:t>
                </a:r>
                <a:r>
                  <a:rPr lang="en-US" dirty="0"/>
                  <a:t>has rank </a:t>
                </a:r>
                <a:r>
                  <a:rPr lang="en-US" dirty="0">
                    <a:solidFill>
                      <a:srgbClr val="0070C0"/>
                    </a:solidFill>
                  </a:rPr>
                  <a:t>r</a:t>
                </a:r>
                <a:r>
                  <a:rPr lang="en-US" dirty="0"/>
                  <a:t>, </a:t>
                </a:r>
                <a:r>
                  <a:rPr lang="en-US" dirty="0" smtClean="0"/>
                  <a:t>then </a:t>
                </a:r>
                <a:r>
                  <a:rPr lang="en-US" dirty="0" smtClean="0">
                    <a:solidFill>
                      <a:srgbClr val="0070C0"/>
                    </a:solidFill>
                  </a:rPr>
                  <a:t>A</a:t>
                </a:r>
                <a:r>
                  <a:rPr lang="en-US" dirty="0" smtClean="0"/>
                  <a:t> </a:t>
                </a:r>
                <a:r>
                  <a:rPr lang="en-US" dirty="0"/>
                  <a:t>can be written as the sum of </a:t>
                </a:r>
                <a:r>
                  <a:rPr lang="en-US" dirty="0">
                    <a:solidFill>
                      <a:srgbClr val="0070C0"/>
                    </a:solidFill>
                  </a:rPr>
                  <a:t>r</a:t>
                </a:r>
                <a:r>
                  <a:rPr lang="en-US" dirty="0"/>
                  <a:t> </a:t>
                </a:r>
                <a:r>
                  <a:rPr lang="en-US" dirty="0">
                    <a:solidFill>
                      <a:schemeClr val="accent6">
                        <a:lumMod val="75000"/>
                      </a:schemeClr>
                    </a:solidFill>
                  </a:rPr>
                  <a:t>rank-1</a:t>
                </a:r>
                <a:r>
                  <a:rPr lang="en-US" dirty="0"/>
                  <a:t> </a:t>
                </a:r>
                <a:r>
                  <a:rPr lang="en-US" dirty="0" smtClean="0"/>
                  <a:t>matrices</a:t>
                </a:r>
              </a:p>
              <a:p>
                <a:endParaRPr lang="en-US" dirty="0" smtClean="0"/>
              </a:p>
              <a:p>
                <a:r>
                  <a:rPr lang="en-US" dirty="0" smtClean="0"/>
                  <a:t>There are </a:t>
                </a:r>
                <a:r>
                  <a:rPr lang="en-US" dirty="0" smtClean="0">
                    <a:solidFill>
                      <a:srgbClr val="0070C0"/>
                    </a:solidFill>
                  </a:rPr>
                  <a:t>r</a:t>
                </a:r>
                <a:r>
                  <a:rPr lang="en-US" dirty="0" smtClean="0"/>
                  <a:t> “</a:t>
                </a:r>
                <a:r>
                  <a:rPr lang="en-US" dirty="0" smtClean="0">
                    <a:solidFill>
                      <a:schemeClr val="accent6">
                        <a:lumMod val="75000"/>
                      </a:schemeClr>
                    </a:solidFill>
                  </a:rPr>
                  <a:t>linear components” (trends) </a:t>
                </a:r>
                <a:r>
                  <a:rPr lang="en-US" dirty="0" smtClean="0"/>
                  <a:t>in </a:t>
                </a:r>
                <a:r>
                  <a:rPr lang="en-US" dirty="0" smtClean="0">
                    <a:solidFill>
                      <a:srgbClr val="0070C0"/>
                    </a:solidFill>
                  </a:rPr>
                  <a:t>A</a:t>
                </a:r>
                <a:r>
                  <a:rPr lang="en-US" dirty="0" smtClean="0"/>
                  <a:t>.</a:t>
                </a:r>
              </a:p>
              <a:p>
                <a:pPr lvl="1">
                  <a:lnSpc>
                    <a:spcPct val="80000"/>
                  </a:lnSpc>
                </a:pPr>
                <a:r>
                  <a:rPr lang="en-US" sz="2200" dirty="0" smtClean="0">
                    <a:solidFill>
                      <a:schemeClr val="accent6">
                        <a:lumMod val="75000"/>
                      </a:schemeClr>
                    </a:solidFill>
                  </a:rPr>
                  <a:t>Linear trend</a:t>
                </a:r>
                <a:r>
                  <a:rPr lang="en-US" sz="2200" dirty="0" smtClean="0"/>
                  <a:t>: the </a:t>
                </a:r>
                <a:r>
                  <a:rPr lang="en-US" sz="2200" dirty="0"/>
                  <a:t>tendency of the row vectors of </a:t>
                </a:r>
                <a:r>
                  <a:rPr lang="en-US" sz="2200" dirty="0">
                    <a:solidFill>
                      <a:srgbClr val="0066FF"/>
                    </a:solidFill>
                  </a:rPr>
                  <a:t>A</a:t>
                </a:r>
                <a:r>
                  <a:rPr lang="en-US" sz="2200" dirty="0"/>
                  <a:t> to align with vector </a:t>
                </a:r>
                <a:r>
                  <a:rPr lang="en-US" sz="2200" b="1" dirty="0">
                    <a:solidFill>
                      <a:srgbClr val="0066FF"/>
                    </a:solidFill>
                  </a:rPr>
                  <a:t>v</a:t>
                </a:r>
              </a:p>
              <a:p>
                <a:pPr lvl="1">
                  <a:lnSpc>
                    <a:spcPct val="80000"/>
                  </a:lnSpc>
                </a:pPr>
                <a:r>
                  <a:rPr lang="en-US" sz="2200" dirty="0" smtClean="0"/>
                  <a:t>Strength </a:t>
                </a:r>
                <a:r>
                  <a:rPr lang="en-US" sz="2200" dirty="0"/>
                  <a:t>of </a:t>
                </a:r>
                <a:r>
                  <a:rPr lang="en-US" sz="2200" dirty="0" smtClean="0"/>
                  <a:t>the i-</a:t>
                </a:r>
                <a:r>
                  <a:rPr lang="en-US" sz="2200" dirty="0" err="1" smtClean="0"/>
                  <a:t>th</a:t>
                </a:r>
                <a:r>
                  <a:rPr lang="en-US" sz="2200" dirty="0" smtClean="0"/>
                  <a:t> </a:t>
                </a:r>
                <a:r>
                  <a:rPr lang="en-US" sz="2200" dirty="0"/>
                  <a:t>linear trend: </a:t>
                </a:r>
                <a14:m>
                  <m:oMath xmlns:m="http://schemas.openxmlformats.org/officeDocument/2006/math">
                    <m:r>
                      <a:rPr lang="en-US" sz="2200" i="1" dirty="0" smtClean="0">
                        <a:solidFill>
                          <a:srgbClr val="00B0F0"/>
                        </a:solidFill>
                        <a:latin typeface="Cambria Math"/>
                      </a:rPr>
                      <m:t>||</m:t>
                    </m:r>
                    <m:r>
                      <a:rPr lang="en-US" sz="2200" i="1" dirty="0" smtClean="0">
                        <a:solidFill>
                          <a:srgbClr val="00B0F0"/>
                        </a:solidFill>
                        <a:latin typeface="Cambria Math"/>
                      </a:rPr>
                      <m:t>𝐴</m:t>
                    </m:r>
                    <m:sSub>
                      <m:sSubPr>
                        <m:ctrlPr>
                          <a:rPr lang="en-US" sz="2200" b="1" i="1" dirty="0" smtClean="0">
                            <a:solidFill>
                              <a:srgbClr val="00B0F0"/>
                            </a:solidFill>
                            <a:latin typeface="Cambria Math" panose="02040503050406030204" pitchFamily="18" charset="0"/>
                          </a:rPr>
                        </m:ctrlPr>
                      </m:sSubPr>
                      <m:e>
                        <m:r>
                          <a:rPr lang="en-US" sz="2200" b="1" i="1" dirty="0" smtClean="0">
                            <a:solidFill>
                              <a:srgbClr val="00B0F0"/>
                            </a:solidFill>
                            <a:latin typeface="Cambria Math"/>
                          </a:rPr>
                          <m:t>𝒗</m:t>
                        </m:r>
                      </m:e>
                      <m:sub>
                        <m:r>
                          <a:rPr lang="en-US" sz="2200" b="1" i="1" dirty="0" smtClean="0">
                            <a:solidFill>
                              <a:srgbClr val="00B0F0"/>
                            </a:solidFill>
                            <a:latin typeface="Cambria Math"/>
                          </a:rPr>
                          <m:t>𝒊</m:t>
                        </m:r>
                      </m:sub>
                    </m:sSub>
                    <m:r>
                      <a:rPr lang="en-US" sz="2200" b="1" i="1" dirty="0" smtClean="0">
                        <a:solidFill>
                          <a:srgbClr val="00B0F0"/>
                        </a:solidFill>
                        <a:latin typeface="Cambria Math"/>
                      </a:rPr>
                      <m:t>|| =</m:t>
                    </m:r>
                    <m:sSub>
                      <m:sSubPr>
                        <m:ctrlPr>
                          <a:rPr lang="en-US" sz="2200" b="1" i="1" dirty="0" smtClean="0">
                            <a:solidFill>
                              <a:srgbClr val="00B0F0"/>
                            </a:solidFill>
                            <a:latin typeface="Cambria Math" panose="02040503050406030204" pitchFamily="18" charset="0"/>
                          </a:rPr>
                        </m:ctrlPr>
                      </m:sSubPr>
                      <m:e>
                        <m:r>
                          <a:rPr lang="en-US" sz="2200" b="1" i="1" dirty="0" smtClean="0">
                            <a:solidFill>
                              <a:srgbClr val="00B0F0"/>
                            </a:solidFill>
                            <a:latin typeface="Cambria Math"/>
                          </a:rPr>
                          <m:t>𝝈</m:t>
                        </m:r>
                      </m:e>
                      <m:sub>
                        <m:r>
                          <a:rPr lang="en-US" sz="2200" b="1" i="1" dirty="0" smtClean="0">
                            <a:solidFill>
                              <a:srgbClr val="00B0F0"/>
                            </a:solidFill>
                            <a:latin typeface="Cambria Math"/>
                          </a:rPr>
                          <m:t>𝒊</m:t>
                        </m:r>
                      </m:sub>
                    </m:sSub>
                  </m:oMath>
                </a14:m>
                <a:endParaRPr lang="en-US" sz="2200" b="1" dirty="0" smtClean="0">
                  <a:solidFill>
                    <a:srgbClr val="00B0F0"/>
                  </a:solidFill>
                </a:endParaRPr>
              </a:p>
              <a:p>
                <a:pPr>
                  <a:lnSpc>
                    <a:spcPct val="80000"/>
                  </a:lnSpc>
                </a:pPr>
                <a:endParaRPr lang="en-US" sz="2600" b="1" dirty="0" smtClean="0">
                  <a:solidFill>
                    <a:srgbClr val="00B0F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545771"/>
                <a:ext cx="8363272" cy="4876800"/>
              </a:xfrm>
              <a:blipFill rotWithShape="0">
                <a:blip r:embed="rId2"/>
                <a:stretch>
                  <a:fillRect l="-1458" t="-2500" r="-1822" b="-1000"/>
                </a:stretch>
              </a:blipFill>
            </p:spPr>
            <p:txBody>
              <a:bodyPr/>
              <a:lstStyle/>
              <a:p>
                <a:r>
                  <a:rPr lang="en-US">
                    <a:noFill/>
                  </a:rPr>
                  <a:t> </a:t>
                </a:r>
              </a:p>
            </p:txBody>
          </p:sp>
        </mc:Fallback>
      </mc:AlternateContent>
    </p:spTree>
    <p:extLst>
      <p:ext uri="{BB962C8B-B14F-4D97-AF65-F5344CB8AC3E}">
        <p14:creationId xmlns:p14="http://schemas.microsoft.com/office/powerpoint/2010/main" val="2608581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matrices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Special case: </a:t>
                </a:r>
                <a:r>
                  <a:rPr lang="en-US" dirty="0" smtClean="0">
                    <a:solidFill>
                      <a:srgbClr val="00B0F0"/>
                    </a:solidFill>
                  </a:rPr>
                  <a:t>A</a:t>
                </a:r>
                <a:r>
                  <a:rPr lang="en-US" dirty="0" smtClean="0"/>
                  <a:t> is </a:t>
                </a:r>
                <a:r>
                  <a:rPr lang="en-US" dirty="0" smtClean="0">
                    <a:solidFill>
                      <a:schemeClr val="accent6">
                        <a:lumMod val="75000"/>
                      </a:schemeClr>
                    </a:solidFill>
                  </a:rPr>
                  <a:t>symmetric</a:t>
                </a:r>
                <a:r>
                  <a:rPr lang="en-US" dirty="0" smtClean="0"/>
                  <a:t> positive definite matrix</a:t>
                </a:r>
                <a:endParaRPr lang="en-US" dirty="0"/>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𝑟</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𝑟</m:t>
                          </m:r>
                        </m:sub>
                        <m:sup>
                          <m:r>
                            <a:rPr lang="en-US" b="0" i="1" smtClean="0">
                              <a:latin typeface="Cambria Math"/>
                            </a:rPr>
                            <m:t>𝑇</m:t>
                          </m:r>
                        </m:sup>
                      </m:sSubSup>
                    </m:oMath>
                  </m:oMathPara>
                </a14:m>
                <a:endParaRPr lang="en-US" dirty="0" smtClean="0"/>
              </a:p>
              <a:p>
                <a:endParaRPr lang="en-US" dirty="0"/>
              </a:p>
              <a:p>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r>
                      <a:rPr lang="en-US" b="0" i="1" smtClean="0">
                        <a:solidFill>
                          <a:srgbClr val="00B0F0"/>
                        </a:solidFill>
                        <a:latin typeface="Cambria Math"/>
                      </a:rPr>
                      <m:t>≥0</m:t>
                    </m:r>
                  </m:oMath>
                </a14:m>
                <a:r>
                  <a:rPr lang="en-US" dirty="0" smtClean="0"/>
                  <a:t>: </a:t>
                </a:r>
                <a:r>
                  <a:rPr lang="en-US" dirty="0" smtClean="0">
                    <a:solidFill>
                      <a:schemeClr val="accent6">
                        <a:lumMod val="75000"/>
                      </a:schemeClr>
                    </a:solidFill>
                  </a:rPr>
                  <a:t>Eigenvalues</a:t>
                </a:r>
                <a:r>
                  <a:rPr lang="en-US" dirty="0" smtClean="0"/>
                  <a:t> of </a:t>
                </a:r>
                <a:r>
                  <a:rPr lang="en-US" dirty="0" smtClean="0">
                    <a:solidFill>
                      <a:srgbClr val="00B0F0"/>
                    </a:solidFill>
                  </a:rPr>
                  <a:t>A</a:t>
                </a:r>
              </a:p>
              <a:p>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 </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smtClean="0"/>
                  <a:t>: </a:t>
                </a:r>
                <a:r>
                  <a:rPr lang="en-US" dirty="0" smtClean="0">
                    <a:solidFill>
                      <a:schemeClr val="accent6">
                        <a:lumMod val="75000"/>
                      </a:schemeClr>
                    </a:solidFill>
                  </a:rPr>
                  <a:t>Eigenvectors</a:t>
                </a:r>
                <a:r>
                  <a:rPr lang="en-US" dirty="0" smtClean="0"/>
                  <a:t> of </a:t>
                </a:r>
                <a:r>
                  <a:rPr lang="en-US" dirty="0" smtClean="0">
                    <a:solidFill>
                      <a:srgbClr val="00B0F0"/>
                    </a:solidFill>
                  </a:rPr>
                  <a:t>A</a:t>
                </a:r>
                <a:endParaRPr lang="en-US" dirty="0">
                  <a:solidFill>
                    <a:srgbClr val="00B0F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752"/>
                </a:stretch>
              </a:blipFill>
            </p:spPr>
            <p:txBody>
              <a:bodyPr/>
              <a:lstStyle/>
              <a:p>
                <a:r>
                  <a:rPr lang="en-US">
                    <a:noFill/>
                  </a:rPr>
                  <a:t> </a:t>
                </a:r>
              </a:p>
            </p:txBody>
          </p:sp>
        </mc:Fallback>
      </mc:AlternateContent>
    </p:spTree>
    <p:extLst>
      <p:ext uri="{BB962C8B-B14F-4D97-AF65-F5344CB8AC3E}">
        <p14:creationId xmlns:p14="http://schemas.microsoft.com/office/powerpoint/2010/main" val="2030237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81000"/>
            <a:ext cx="8229600" cy="990600"/>
          </a:xfrm>
        </p:spPr>
        <p:txBody>
          <a:bodyPr/>
          <a:lstStyle/>
          <a:p>
            <a:r>
              <a:rPr lang="en-US" dirty="0">
                <a:hlinkClick r:id="rId3"/>
              </a:rPr>
              <a:t>The Long Tail</a:t>
            </a:r>
            <a:endParaRPr lang="en-US" dirty="0"/>
          </a:p>
        </p:txBody>
      </p:sp>
      <p:pic>
        <p:nvPicPr>
          <p:cNvPr id="26628" name="Picture 4" descr="Anatomy 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6025"/>
            <a:ext cx="7467600" cy="5565775"/>
          </a:xfrm>
          <a:prstGeom prst="rect">
            <a:avLst/>
          </a:prstGeom>
          <a:noFill/>
          <a:extLst>
            <a:ext uri="{909E8E84-426E-40DD-AFC4-6F175D3DCCD1}">
              <a14:hiddenFill xmlns:a14="http://schemas.microsoft.com/office/drawing/2010/main">
                <a:solidFill>
                  <a:srgbClr val="FFFFFF"/>
                </a:solidFill>
              </a14:hiddenFill>
            </a:ext>
          </a:extLst>
        </p:spPr>
      </p:pic>
      <p:sp>
        <p:nvSpPr>
          <p:cNvPr id="26629" name="Text Box 5"/>
          <p:cNvSpPr txBox="1">
            <a:spLocks noChangeArrowheads="1"/>
          </p:cNvSpPr>
          <p:nvPr/>
        </p:nvSpPr>
        <p:spPr bwMode="auto">
          <a:xfrm>
            <a:off x="609600" y="6248400"/>
            <a:ext cx="2576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bg1"/>
                </a:solidFill>
              </a:rPr>
              <a:t>Source: Chris Anderson (2004)</a:t>
            </a:r>
          </a:p>
        </p:txBody>
      </p:sp>
    </p:spTree>
    <p:extLst>
      <p:ext uri="{BB962C8B-B14F-4D97-AF65-F5344CB8AC3E}">
        <p14:creationId xmlns:p14="http://schemas.microsoft.com/office/powerpoint/2010/main" val="177072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(extreme) example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4925144"/>
              </a:xfrm>
            </p:spPr>
            <p:txBody>
              <a:bodyPr>
                <a:normAutofit fontScale="70000" lnSpcReduction="20000"/>
              </a:bodyPr>
              <a:lstStyle/>
              <a:p>
                <a:r>
                  <a:rPr lang="en-US" dirty="0" smtClean="0"/>
                  <a:t>User-Movie matrix</a:t>
                </a:r>
              </a:p>
              <a:p>
                <a:pPr lvl="1"/>
                <a:r>
                  <a:rPr lang="en-US" dirty="0" smtClean="0"/>
                  <a:t>Blue and Red rows (</a:t>
                </a:r>
                <a:r>
                  <a:rPr lang="en-US" dirty="0" err="1" smtClean="0"/>
                  <a:t>colums</a:t>
                </a:r>
                <a:r>
                  <a:rPr lang="en-US" dirty="0" smtClean="0"/>
                  <a:t>) are </a:t>
                </a:r>
                <a:r>
                  <a:rPr lang="en-US" dirty="0" smtClean="0">
                    <a:solidFill>
                      <a:schemeClr val="accent6">
                        <a:lumMod val="75000"/>
                      </a:schemeClr>
                    </a:solidFill>
                  </a:rPr>
                  <a:t>linearly dependent </a:t>
                </a:r>
              </a:p>
              <a:p>
                <a:endParaRPr lang="en-US" dirty="0"/>
              </a:p>
              <a:p>
                <a:endParaRPr lang="en-US" dirty="0" smtClean="0"/>
              </a:p>
              <a:p>
                <a:endParaRPr lang="en-US" dirty="0"/>
              </a:p>
              <a:p>
                <a:endParaRPr lang="en-US" dirty="0" smtClean="0"/>
              </a:p>
              <a:p>
                <a:endParaRPr lang="en-US" dirty="0" smtClean="0"/>
              </a:p>
              <a:p>
                <a:r>
                  <a:rPr lang="en-US" dirty="0" smtClean="0"/>
                  <a:t>There are two </a:t>
                </a:r>
                <a:r>
                  <a:rPr lang="en-US" dirty="0" smtClean="0">
                    <a:solidFill>
                      <a:srgbClr val="0070C0"/>
                    </a:solidFill>
                  </a:rPr>
                  <a:t>prototype</a:t>
                </a:r>
                <a:r>
                  <a:rPr lang="en-US" dirty="0" smtClean="0"/>
                  <a:t> users (vectors of movies): blue and red</a:t>
                </a:r>
              </a:p>
              <a:p>
                <a:pPr lvl="1"/>
                <a:r>
                  <a:rPr lang="en-US" dirty="0" smtClean="0"/>
                  <a:t>To describe the data is enough to describe the two </a:t>
                </a:r>
                <a:r>
                  <a:rPr lang="en-US" dirty="0" smtClean="0">
                    <a:solidFill>
                      <a:srgbClr val="0070C0"/>
                    </a:solidFill>
                  </a:rPr>
                  <a:t>prototypes</a:t>
                </a:r>
                <a:r>
                  <a:rPr lang="en-US" dirty="0" smtClean="0"/>
                  <a:t>, and the </a:t>
                </a:r>
                <a:r>
                  <a:rPr lang="en-US" dirty="0" smtClean="0">
                    <a:solidFill>
                      <a:schemeClr val="accent6">
                        <a:lumMod val="75000"/>
                      </a:schemeClr>
                    </a:solidFill>
                  </a:rPr>
                  <a:t>projection weights </a:t>
                </a:r>
                <a:r>
                  <a:rPr lang="en-US" dirty="0" smtClean="0"/>
                  <a:t>for each row</a:t>
                </a:r>
              </a:p>
              <a:p>
                <a:endParaRPr lang="en-US" dirty="0" smtClean="0">
                  <a:solidFill>
                    <a:srgbClr val="00B0F0"/>
                  </a:solidFill>
                </a:endParaRPr>
              </a:p>
              <a:p>
                <a:r>
                  <a:rPr lang="en-US" dirty="0" smtClean="0">
                    <a:solidFill>
                      <a:srgbClr val="00B0F0"/>
                    </a:solidFill>
                  </a:rPr>
                  <a:t>A</a:t>
                </a:r>
                <a:r>
                  <a:rPr lang="en-US" dirty="0" smtClean="0"/>
                  <a:t> is a </a:t>
                </a:r>
                <a:r>
                  <a:rPr lang="en-US" dirty="0" smtClean="0">
                    <a:solidFill>
                      <a:schemeClr val="accent6">
                        <a:lumMod val="75000"/>
                      </a:schemeClr>
                    </a:solidFill>
                  </a:rPr>
                  <a:t>rank-2</a:t>
                </a:r>
                <a:r>
                  <a:rPr lang="en-US" dirty="0" smtClean="0"/>
                  <a:t> matrix</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2</m:t>
                              </m:r>
                            </m:sub>
                          </m:sSub>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m:rPr>
                                        <m:brk m:alnAt="7"/>
                                      </m:rPr>
                                      <a:rPr lang="en-US" b="0" i="1" smtClean="0">
                                        <a:latin typeface="Cambria Math"/>
                                      </a:rPr>
                                      <m:t>𝑑</m:t>
                                    </m:r>
                                  </m:e>
                                  <m:sub>
                                    <m:r>
                                      <m:rPr>
                                        <m:brk m:alnAt="7"/>
                                      </m:rPr>
                                      <a:rPr lang="en-US" b="0" i="1" smtClean="0">
                                        <a:latin typeface="Cambria Math"/>
                                      </a:rPr>
                                      <m:t>1</m:t>
                                    </m:r>
                                  </m:sub>
                                  <m:sup>
                                    <m:r>
                                      <m:rPr>
                                        <m:brk m:alnAt="7"/>
                                      </m:rPr>
                                      <a:rPr lang="en-US" b="0" i="1" smtClean="0">
                                        <a:latin typeface="Cambria Math"/>
                                      </a:rPr>
                                      <m:t>𝑇</m:t>
                                    </m:r>
                                  </m:sup>
                                </m:sSubSup>
                              </m:e>
                            </m:mr>
                            <m:mr>
                              <m:e>
                                <m:sSubSup>
                                  <m:sSubSupPr>
                                    <m:ctrlPr>
                                      <a:rPr lang="en-US" b="0" i="1" smtClean="0">
                                        <a:latin typeface="Cambria Math" panose="02040503050406030204" pitchFamily="18" charset="0"/>
                                      </a:rPr>
                                    </m:ctrlPr>
                                  </m:sSubSupPr>
                                  <m:e>
                                    <m:r>
                                      <a:rPr lang="en-US" b="0" i="1" smtClean="0">
                                        <a:latin typeface="Cambria Math"/>
                                      </a:rPr>
                                      <m:t>𝑑</m:t>
                                    </m:r>
                                  </m:e>
                                  <m:sub>
                                    <m:r>
                                      <a:rPr lang="en-US" b="0" i="1" smtClean="0">
                                        <a:latin typeface="Cambria Math"/>
                                      </a:rPr>
                                      <m:t>2</m:t>
                                    </m:r>
                                  </m:sub>
                                  <m:sup>
                                    <m:r>
                                      <a:rPr lang="en-US" b="0" i="1" smtClean="0">
                                        <a:latin typeface="Cambria Math"/>
                                      </a:rPr>
                                      <m:t>𝑇</m:t>
                                    </m:r>
                                  </m:sup>
                                </m:sSubSup>
                              </m:e>
                            </m:mr>
                          </m:m>
                        </m:e>
                      </m:d>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25144"/>
              </a:xfrm>
              <a:blipFill rotWithShape="0">
                <a:blip r:embed="rId2"/>
                <a:stretch>
                  <a:fillRect l="-815" t="-2107"/>
                </a:stretch>
              </a:blipFill>
            </p:spPr>
            <p:txBody>
              <a:bodyPr/>
              <a:lstStyle/>
              <a:p>
                <a:r>
                  <a:rPr lang="en-US">
                    <a:noFill/>
                  </a:rPr>
                  <a:t> </a:t>
                </a:r>
              </a:p>
            </p:txBody>
          </p:sp>
        </mc:Fallback>
      </mc:AlternateContent>
      <p:grpSp>
        <p:nvGrpSpPr>
          <p:cNvPr id="4" name="Group 3"/>
          <p:cNvGrpSpPr/>
          <p:nvPr/>
        </p:nvGrpSpPr>
        <p:grpSpPr>
          <a:xfrm>
            <a:off x="3591197" y="2438400"/>
            <a:ext cx="2057400" cy="12954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solidFill>
              <a:srgbClr val="FF3B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882917" y="2811877"/>
            <a:ext cx="736740" cy="523220"/>
          </a:xfrm>
          <a:prstGeom prst="rect">
            <a:avLst/>
          </a:prstGeom>
          <a:noFill/>
        </p:spPr>
        <p:txBody>
          <a:bodyPr wrap="none" rtlCol="0">
            <a:spAutoFit/>
          </a:bodyPr>
          <a:lstStyle/>
          <a:p>
            <a:r>
              <a:rPr lang="en-US" sz="2400" dirty="0" smtClean="0"/>
              <a:t>A =</a:t>
            </a:r>
            <a:r>
              <a:rPr lang="en-US" sz="2800" dirty="0" smtClean="0"/>
              <a:t> </a:t>
            </a:r>
            <a:endParaRPr lang="en-US" sz="2800" dirty="0"/>
          </a:p>
        </p:txBody>
      </p:sp>
    </p:spTree>
    <p:extLst>
      <p:ext uri="{BB962C8B-B14F-4D97-AF65-F5344CB8AC3E}">
        <p14:creationId xmlns:p14="http://schemas.microsoft.com/office/powerpoint/2010/main" val="2834787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5612"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31</a:t>
            </a:fld>
            <a:endParaRPr lang="en-US"/>
          </a:p>
        </p:txBody>
      </p:sp>
      <p:sp>
        <p:nvSpPr>
          <p:cNvPr id="1404936" name="Freeform 8"/>
          <p:cNvSpPr>
            <a:spLocks/>
          </p:cNvSpPr>
          <p:nvPr/>
        </p:nvSpPr>
        <p:spPr bwMode="auto">
          <a:xfrm>
            <a:off x="89457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55573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778517" y="41700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2471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8406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242407"/>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3139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7711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609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1163312" y="16758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857997" y="32471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4277625" y="36830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4274450" y="40401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56" name="Group 11"/>
          <p:cNvGrpSpPr>
            <a:grpSpLocks/>
          </p:cNvGrpSpPr>
          <p:nvPr/>
        </p:nvGrpSpPr>
        <p:grpSpPr bwMode="auto">
          <a:xfrm>
            <a:off x="3299725" y="36766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59" name="Group 14"/>
          <p:cNvGrpSpPr>
            <a:grpSpLocks/>
          </p:cNvGrpSpPr>
          <p:nvPr/>
        </p:nvGrpSpPr>
        <p:grpSpPr bwMode="auto">
          <a:xfrm>
            <a:off x="4769750" y="29781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3809312" y="54244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63" name="AutoShape 18"/>
          <p:cNvSpPr>
            <a:spLocks noChangeArrowheads="1"/>
          </p:cNvSpPr>
          <p:nvPr/>
        </p:nvSpPr>
        <p:spPr bwMode="auto">
          <a:xfrm rot="16200000">
            <a:off x="3011594" y="45092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64" name="AutoShape 19"/>
          <p:cNvSpPr>
            <a:spLocks noChangeArrowheads="1"/>
          </p:cNvSpPr>
          <p:nvPr/>
        </p:nvSpPr>
        <p:spPr bwMode="auto">
          <a:xfrm rot="16200000">
            <a:off x="4266512" y="36877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65" name="Rectangle 20"/>
          <p:cNvSpPr>
            <a:spLocks noChangeArrowheads="1"/>
          </p:cNvSpPr>
          <p:nvPr/>
        </p:nvSpPr>
        <p:spPr bwMode="auto">
          <a:xfrm>
            <a:off x="5039625" y="40020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66" name="Rectangle 22"/>
          <p:cNvSpPr>
            <a:spLocks noChangeArrowheads="1"/>
          </p:cNvSpPr>
          <p:nvPr/>
        </p:nvSpPr>
        <p:spPr bwMode="auto">
          <a:xfrm>
            <a:off x="4002987" y="36734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4442725" y="38528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4726887" y="36941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69" name="Rectangle 25"/>
          <p:cNvSpPr>
            <a:spLocks noChangeArrowheads="1"/>
          </p:cNvSpPr>
          <p:nvPr/>
        </p:nvSpPr>
        <p:spPr bwMode="auto">
          <a:xfrm>
            <a:off x="4725300" y="38623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5481098" y="5629870"/>
            <a:ext cx="2536272" cy="923330"/>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“Concepts” </a:t>
            </a:r>
            <a:br>
              <a:rPr lang="en-US" b="1" dirty="0" smtClean="0">
                <a:solidFill>
                  <a:srgbClr val="0000FF"/>
                </a:solidFill>
              </a:rPr>
            </a:br>
            <a:r>
              <a:rPr lang="en-US" b="1" dirty="0" smtClean="0">
                <a:solidFill>
                  <a:srgbClr val="0000FF"/>
                </a:solidFill>
              </a:rPr>
              <a:t>AKA</a:t>
            </a:r>
            <a:r>
              <a:rPr lang="en-US" b="1" dirty="0">
                <a:solidFill>
                  <a:srgbClr val="0000FF"/>
                </a:solidFill>
              </a:rPr>
              <a:t> </a:t>
            </a:r>
            <a:r>
              <a:rPr lang="en-US" b="1" dirty="0" smtClean="0">
                <a:solidFill>
                  <a:srgbClr val="0000FF"/>
                </a:solidFill>
              </a:rPr>
              <a:t>Latent dimensions</a:t>
            </a:r>
            <a:br>
              <a:rPr lang="en-US" b="1" dirty="0" smtClean="0">
                <a:solidFill>
                  <a:srgbClr val="0000FF"/>
                </a:solidFill>
              </a:rPr>
            </a:br>
            <a:r>
              <a:rPr lang="en-US" b="1" dirty="0" smtClean="0">
                <a:solidFill>
                  <a:srgbClr val="0000FF"/>
                </a:solidFill>
              </a:rPr>
              <a:t>AKA Latent factors</a:t>
            </a:r>
            <a:endParaRPr lang="en-US" b="1" dirty="0">
              <a:solidFill>
                <a:srgbClr val="0000FF"/>
              </a:solidFill>
            </a:endParaRPr>
          </a:p>
        </p:txBody>
      </p:sp>
      <p:sp>
        <p:nvSpPr>
          <p:cNvPr id="71" name="Line 33"/>
          <p:cNvSpPr>
            <a:spLocks noChangeShapeType="1"/>
          </p:cNvSpPr>
          <p:nvPr/>
        </p:nvSpPr>
        <p:spPr bwMode="auto">
          <a:xfrm flipH="1" flipV="1">
            <a:off x="4249050" y="48768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5738125" y="40401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6347725" y="3430251"/>
            <a:ext cx="2796275" cy="1960712"/>
          </a:xfrm>
          <a:prstGeom prst="rect">
            <a:avLst/>
          </a:prstGeom>
          <a:noFill/>
          <a:ln w="9525">
            <a:noFill/>
            <a:miter lim="800000"/>
            <a:headEnd/>
            <a:tailEnd/>
          </a:ln>
        </p:spPr>
      </p:pic>
      <p:sp>
        <p:nvSpPr>
          <p:cNvPr id="74" name="Line 33"/>
          <p:cNvSpPr>
            <a:spLocks noChangeShapeType="1"/>
          </p:cNvSpPr>
          <p:nvPr/>
        </p:nvSpPr>
        <p:spPr bwMode="auto">
          <a:xfrm flipV="1">
            <a:off x="6347725" y="44282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7185925" y="5096619"/>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4092942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32</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smtClean="0">
                <a:latin typeface="Times New Roman" pitchFamily="18" charset="0"/>
                <a:cs typeface="Times New Roman" pitchFamily="18" charset="0"/>
              </a:rPr>
              <a:t>   0.00    0.00</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0.00   0.00  0.00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1579678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33</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smtClean="0">
                <a:latin typeface="Times New Roman" pitchFamily="18" charset="0"/>
                <a:cs typeface="Times New Roman" pitchFamily="18" charset="0"/>
              </a:rPr>
              <a:t>   0.00    0.00</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0.00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0.00  0.00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6535474" y="2964231"/>
            <a:ext cx="2608526"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smtClean="0">
                <a:solidFill>
                  <a:srgbClr val="FF0000"/>
                </a:solidFill>
              </a:rPr>
              <a:t>U</a:t>
            </a:r>
            <a:r>
              <a:rPr lang="en-US" dirty="0" smtClean="0"/>
              <a:t> is “user-to-concept” </a:t>
            </a:r>
            <a:endParaRPr lang="en-US" dirty="0"/>
          </a:p>
          <a:p>
            <a:pPr algn="l"/>
            <a:r>
              <a:rPr lang="en-US" dirty="0"/>
              <a:t>similarity </a:t>
            </a:r>
            <a:r>
              <a:rPr lang="en-US" dirty="0" smtClean="0"/>
              <a:t>matrix</a:t>
            </a:r>
          </a:p>
        </p:txBody>
      </p:sp>
      <p:sp>
        <p:nvSpPr>
          <p:cNvPr id="2" name="Oval 1"/>
          <p:cNvSpPr/>
          <p:nvPr/>
        </p:nvSpPr>
        <p:spPr>
          <a:xfrm>
            <a:off x="3215647" y="3304683"/>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36131" y="5033262"/>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07839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34</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smtClean="0">
                <a:latin typeface="Times New Roman" pitchFamily="18" charset="0"/>
                <a:cs typeface="Times New Roman" pitchFamily="18" charset="0"/>
              </a:rPr>
              <a:t>   0.00   0.00</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0.00   0.00  0.00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6566688" y="3028672"/>
            <a:ext cx="2608526"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smtClean="0">
                <a:solidFill>
                  <a:srgbClr val="FF0000"/>
                </a:solidFill>
              </a:rPr>
              <a:t>V</a:t>
            </a:r>
            <a:r>
              <a:rPr lang="en-US" dirty="0" smtClean="0"/>
              <a:t> is “movie to concept” similarity matrix</a:t>
            </a:r>
            <a:endParaRPr lang="en-US" dirty="0"/>
          </a:p>
        </p:txBody>
      </p:sp>
      <p:sp>
        <p:nvSpPr>
          <p:cNvPr id="36" name="Oval 35"/>
          <p:cNvSpPr/>
          <p:nvPr/>
        </p:nvSpPr>
        <p:spPr>
          <a:xfrm>
            <a:off x="7527199" y="5823734"/>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833586" y="543221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248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35</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41209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0.00  </a:t>
            </a:r>
            <a:r>
              <a:rPr lang="en-US" sz="2400" dirty="0">
                <a:latin typeface="Times New Roman" pitchFamily="18" charset="0"/>
                <a:cs typeface="Times New Roman" pitchFamily="18" charset="0"/>
              </a:rPr>
              <a:t>0.00 </a:t>
            </a:r>
          </a:p>
          <a:p>
            <a:r>
              <a:rPr lang="en-US" sz="2400" dirty="0">
                <a:latin typeface="Times New Roman" pitchFamily="18" charset="0"/>
                <a:cs typeface="Times New Roman" pitchFamily="18" charset="0"/>
              </a:rPr>
              <a:t>0.00   0.00  0.00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6248400" y="3028672"/>
            <a:ext cx="2926814"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smtClean="0">
                <a:solidFill>
                  <a:srgbClr val="FF0000"/>
                </a:solidFill>
              </a:rPr>
              <a:t>Σ</a:t>
            </a:r>
            <a:r>
              <a:rPr lang="en-US" dirty="0" smtClean="0"/>
              <a:t> is the “concept strength” matrix</a:t>
            </a:r>
            <a:endParaRPr lang="en-US" dirty="0"/>
          </a:p>
        </p:txBody>
      </p:sp>
      <p:sp>
        <p:nvSpPr>
          <p:cNvPr id="36" name="Oval 35"/>
          <p:cNvSpPr/>
          <p:nvPr/>
        </p:nvSpPr>
        <p:spPr>
          <a:xfrm>
            <a:off x="5343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88354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(more realistic) example</a:t>
            </a:r>
            <a:endParaRPr lang="en-US" dirty="0"/>
          </a:p>
        </p:txBody>
      </p:sp>
      <p:sp>
        <p:nvSpPr>
          <p:cNvPr id="3" name="Content Placeholder 2"/>
          <p:cNvSpPr>
            <a:spLocks noGrp="1"/>
          </p:cNvSpPr>
          <p:nvPr>
            <p:ph idx="1"/>
          </p:nvPr>
        </p:nvSpPr>
        <p:spPr>
          <a:ln>
            <a:noFill/>
          </a:ln>
        </p:spPr>
        <p:txBody>
          <a:bodyPr>
            <a:normAutofit/>
          </a:bodyPr>
          <a:lstStyle/>
          <a:p>
            <a:r>
              <a:rPr lang="en-US" dirty="0" smtClean="0"/>
              <a:t>User-Movie matrix</a:t>
            </a:r>
          </a:p>
          <a:p>
            <a:endParaRPr lang="en-US" dirty="0"/>
          </a:p>
          <a:p>
            <a:endParaRPr lang="en-US" dirty="0" smtClean="0"/>
          </a:p>
          <a:p>
            <a:endParaRPr lang="en-US" dirty="0"/>
          </a:p>
          <a:p>
            <a:endParaRPr lang="en-US" dirty="0" smtClean="0"/>
          </a:p>
          <a:p>
            <a:r>
              <a:rPr lang="en-US" dirty="0" smtClean="0"/>
              <a:t>There are two prototype users and movies but they are </a:t>
            </a:r>
            <a:r>
              <a:rPr lang="en-US" dirty="0" smtClean="0">
                <a:solidFill>
                  <a:srgbClr val="0070C0"/>
                </a:solidFill>
              </a:rPr>
              <a:t>noisy</a:t>
            </a:r>
          </a:p>
        </p:txBody>
      </p:sp>
      <p:grpSp>
        <p:nvGrpSpPr>
          <p:cNvPr id="4" name="Group 3"/>
          <p:cNvGrpSpPr/>
          <p:nvPr/>
        </p:nvGrpSpPr>
        <p:grpSpPr>
          <a:xfrm>
            <a:off x="3581400" y="2362200"/>
            <a:ext cx="2286000" cy="14478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819400" y="2901434"/>
            <a:ext cx="812467" cy="523220"/>
          </a:xfrm>
          <a:prstGeom prst="rect">
            <a:avLst/>
          </a:prstGeom>
          <a:noFill/>
        </p:spPr>
        <p:txBody>
          <a:bodyPr wrap="none" rtlCol="0">
            <a:spAutoFit/>
          </a:bodyPr>
          <a:lstStyle/>
          <a:p>
            <a:r>
              <a:rPr lang="en-US" sz="2800" dirty="0" smtClean="0"/>
              <a:t>A = </a:t>
            </a:r>
            <a:endParaRPr lang="en-US" sz="2800" dirty="0"/>
          </a:p>
        </p:txBody>
      </p:sp>
      <p:sp>
        <p:nvSpPr>
          <p:cNvPr id="9" name="Oval 8"/>
          <p:cNvSpPr/>
          <p:nvPr/>
        </p:nvSpPr>
        <p:spPr>
          <a:xfrm>
            <a:off x="4495800" y="3368049"/>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81600" y="2590800"/>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62400" y="3516085"/>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04114" y="2613659"/>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48200" y="3520449"/>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17671" y="2878574"/>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9575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12762"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511175" y="1524000"/>
            <a:ext cx="8229600" cy="533399"/>
          </a:xfrm>
        </p:spPr>
        <p:txBody>
          <a:bodyPr>
            <a:normAutofit lnSpcReduction="10000"/>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37</a:t>
            </a:fld>
            <a:endParaRPr lang="en-US"/>
          </a:p>
        </p:txBody>
      </p:sp>
      <p:sp>
        <p:nvSpPr>
          <p:cNvPr id="1404936" name="Freeform 8"/>
          <p:cNvSpPr>
            <a:spLocks/>
          </p:cNvSpPr>
          <p:nvPr/>
        </p:nvSpPr>
        <p:spPr bwMode="auto">
          <a:xfrm>
            <a:off x="79524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4322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399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977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379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1404954" name="Line 26"/>
          <p:cNvSpPr>
            <a:spLocks noChangeShapeType="1"/>
          </p:cNvSpPr>
          <p:nvPr/>
        </p:nvSpPr>
        <p:spPr bwMode="auto">
          <a:xfrm>
            <a:off x="304800" y="4466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923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761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1063987" y="1828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399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4178300" y="38354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4175125" y="41925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56" name="Group 11"/>
          <p:cNvGrpSpPr>
            <a:grpSpLocks/>
          </p:cNvGrpSpPr>
          <p:nvPr/>
        </p:nvGrpSpPr>
        <p:grpSpPr bwMode="auto">
          <a:xfrm>
            <a:off x="3200400" y="38290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59" name="Group 14"/>
          <p:cNvGrpSpPr>
            <a:grpSpLocks/>
          </p:cNvGrpSpPr>
          <p:nvPr/>
        </p:nvGrpSpPr>
        <p:grpSpPr bwMode="auto">
          <a:xfrm>
            <a:off x="4670425" y="31305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3709987" y="55768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63" name="AutoShape 18"/>
          <p:cNvSpPr>
            <a:spLocks noChangeArrowheads="1"/>
          </p:cNvSpPr>
          <p:nvPr/>
        </p:nvSpPr>
        <p:spPr bwMode="auto">
          <a:xfrm rot="16200000">
            <a:off x="2912269" y="46616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64" name="AutoShape 19"/>
          <p:cNvSpPr>
            <a:spLocks noChangeArrowheads="1"/>
          </p:cNvSpPr>
          <p:nvPr/>
        </p:nvSpPr>
        <p:spPr bwMode="auto">
          <a:xfrm rot="16200000">
            <a:off x="4167187" y="38401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65" name="Rectangle 20"/>
          <p:cNvSpPr>
            <a:spLocks noChangeArrowheads="1"/>
          </p:cNvSpPr>
          <p:nvPr/>
        </p:nvSpPr>
        <p:spPr bwMode="auto">
          <a:xfrm>
            <a:off x="4940300" y="41544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66" name="Rectangle 22"/>
          <p:cNvSpPr>
            <a:spLocks noChangeArrowheads="1"/>
          </p:cNvSpPr>
          <p:nvPr/>
        </p:nvSpPr>
        <p:spPr bwMode="auto">
          <a:xfrm>
            <a:off x="3903662" y="38258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4343400" y="40052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4627562" y="38465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69" name="Rectangle 25"/>
          <p:cNvSpPr>
            <a:spLocks noChangeArrowheads="1"/>
          </p:cNvSpPr>
          <p:nvPr/>
        </p:nvSpPr>
        <p:spPr bwMode="auto">
          <a:xfrm>
            <a:off x="4625975" y="40147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5381773" y="5782270"/>
            <a:ext cx="2536272" cy="923330"/>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“Concepts” </a:t>
            </a:r>
            <a:br>
              <a:rPr lang="en-US" b="1" dirty="0" smtClean="0">
                <a:solidFill>
                  <a:srgbClr val="0000FF"/>
                </a:solidFill>
              </a:rPr>
            </a:br>
            <a:r>
              <a:rPr lang="en-US" b="1" dirty="0" smtClean="0">
                <a:solidFill>
                  <a:srgbClr val="0000FF"/>
                </a:solidFill>
              </a:rPr>
              <a:t>AKA</a:t>
            </a:r>
            <a:r>
              <a:rPr lang="en-US" b="1" dirty="0">
                <a:solidFill>
                  <a:srgbClr val="0000FF"/>
                </a:solidFill>
              </a:rPr>
              <a:t> </a:t>
            </a:r>
            <a:r>
              <a:rPr lang="en-US" b="1" dirty="0" smtClean="0">
                <a:solidFill>
                  <a:srgbClr val="0000FF"/>
                </a:solidFill>
              </a:rPr>
              <a:t>Latent dimensions</a:t>
            </a:r>
            <a:br>
              <a:rPr lang="en-US" b="1" dirty="0" smtClean="0">
                <a:solidFill>
                  <a:srgbClr val="0000FF"/>
                </a:solidFill>
              </a:rPr>
            </a:br>
            <a:r>
              <a:rPr lang="en-US" b="1" dirty="0" smtClean="0">
                <a:solidFill>
                  <a:srgbClr val="0000FF"/>
                </a:solidFill>
              </a:rPr>
              <a:t>AKA Latent factors</a:t>
            </a:r>
            <a:endParaRPr lang="en-US" b="1" dirty="0">
              <a:solidFill>
                <a:srgbClr val="0000FF"/>
              </a:solidFill>
            </a:endParaRPr>
          </a:p>
        </p:txBody>
      </p:sp>
      <p:sp>
        <p:nvSpPr>
          <p:cNvPr id="71" name="Line 33"/>
          <p:cNvSpPr>
            <a:spLocks noChangeShapeType="1"/>
          </p:cNvSpPr>
          <p:nvPr/>
        </p:nvSpPr>
        <p:spPr bwMode="auto">
          <a:xfrm flipH="1" flipV="1">
            <a:off x="4149725" y="50292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5638800" y="41925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6248400" y="3582651"/>
            <a:ext cx="2796275" cy="1960712"/>
          </a:xfrm>
          <a:prstGeom prst="rect">
            <a:avLst/>
          </a:prstGeom>
          <a:noFill/>
          <a:ln w="9525">
            <a:noFill/>
            <a:miter lim="800000"/>
            <a:headEnd/>
            <a:tailEnd/>
          </a:ln>
        </p:spPr>
      </p:pic>
      <p:sp>
        <p:nvSpPr>
          <p:cNvPr id="74" name="Line 33"/>
          <p:cNvSpPr>
            <a:spLocks noChangeShapeType="1"/>
          </p:cNvSpPr>
          <p:nvPr/>
        </p:nvSpPr>
        <p:spPr bwMode="auto">
          <a:xfrm flipV="1">
            <a:off x="6248400" y="45806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7086600" y="5249019"/>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2" name="TextBox 1"/>
          <p:cNvSpPr txBox="1"/>
          <p:nvPr/>
        </p:nvSpPr>
        <p:spPr>
          <a:xfrm>
            <a:off x="4940300" y="2308230"/>
            <a:ext cx="2489208" cy="369332"/>
          </a:xfrm>
          <a:prstGeom prst="rect">
            <a:avLst/>
          </a:prstGeom>
          <a:solidFill>
            <a:srgbClr val="FFFF00"/>
          </a:solidFill>
        </p:spPr>
        <p:txBody>
          <a:bodyPr wrap="none" rtlCol="0">
            <a:spAutoFit/>
          </a:bodyPr>
          <a:lstStyle/>
          <a:p>
            <a:r>
              <a:rPr lang="en-US" dirty="0" smtClean="0"/>
              <a:t>A more realistic scenario</a:t>
            </a:r>
            <a:endParaRPr lang="en-US" dirty="0"/>
          </a:p>
        </p:txBody>
      </p:sp>
    </p:spTree>
    <p:extLst>
      <p:ext uri="{BB962C8B-B14F-4D97-AF65-F5344CB8AC3E}">
        <p14:creationId xmlns:p14="http://schemas.microsoft.com/office/powerpoint/2010/main" val="2936789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27507"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38</a:t>
            </a:fld>
            <a:endParaRPr lang="en-US"/>
          </a:p>
        </p:txBody>
      </p:sp>
      <p:grpSp>
        <p:nvGrpSpPr>
          <p:cNvPr id="3" name="Group 2"/>
          <p:cNvGrpSpPr/>
          <p:nvPr/>
        </p:nvGrpSpPr>
        <p:grpSpPr>
          <a:xfrm>
            <a:off x="-76200" y="1828801"/>
            <a:ext cx="9220200" cy="4934128"/>
            <a:chOff x="-76200" y="1828801"/>
            <a:chExt cx="9220200"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013807"/>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00682839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27507"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39</a:t>
            </a:fld>
            <a:endParaRPr lang="en-US"/>
          </a:p>
        </p:txBody>
      </p:sp>
      <p:grpSp>
        <p:nvGrpSpPr>
          <p:cNvPr id="3" name="Group 2"/>
          <p:cNvGrpSpPr/>
          <p:nvPr/>
        </p:nvGrpSpPr>
        <p:grpSpPr>
          <a:xfrm>
            <a:off x="-76200" y="1828801"/>
            <a:ext cx="9220200" cy="4934128"/>
            <a:chOff x="-76200" y="1828801"/>
            <a:chExt cx="9220200"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013807"/>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
        <p:nvSpPr>
          <p:cNvPr id="31" name="Text Box 31"/>
          <p:cNvSpPr txBox="1">
            <a:spLocks noChangeArrowheads="1"/>
          </p:cNvSpPr>
          <p:nvPr/>
        </p:nvSpPr>
        <p:spPr bwMode="auto">
          <a:xfrm>
            <a:off x="2815441"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8" name="Text Box 32"/>
          <p:cNvSpPr txBox="1">
            <a:spLocks noChangeArrowheads="1"/>
          </p:cNvSpPr>
          <p:nvPr/>
        </p:nvSpPr>
        <p:spPr bwMode="auto">
          <a:xfrm>
            <a:off x="4415641"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39" name="Line 33"/>
          <p:cNvSpPr>
            <a:spLocks noChangeShapeType="1"/>
          </p:cNvSpPr>
          <p:nvPr/>
        </p:nvSpPr>
        <p:spPr bwMode="auto">
          <a:xfrm>
            <a:off x="3505200"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0" name="Line 34"/>
          <p:cNvSpPr>
            <a:spLocks noChangeShapeType="1"/>
          </p:cNvSpPr>
          <p:nvPr/>
        </p:nvSpPr>
        <p:spPr bwMode="auto">
          <a:xfrm flipH="1">
            <a:off x="4267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 name="TextBox 3"/>
          <p:cNvSpPr txBox="1"/>
          <p:nvPr/>
        </p:nvSpPr>
        <p:spPr>
          <a:xfrm>
            <a:off x="5984179" y="2739947"/>
            <a:ext cx="3133197" cy="646331"/>
          </a:xfrm>
          <a:prstGeom prst="rect">
            <a:avLst/>
          </a:prstGeom>
          <a:solidFill>
            <a:srgbClr val="92D050"/>
          </a:solidFill>
        </p:spPr>
        <p:txBody>
          <a:bodyPr wrap="square" rtlCol="0">
            <a:spAutoFit/>
          </a:bodyPr>
          <a:lstStyle/>
          <a:p>
            <a:r>
              <a:rPr lang="en-US" dirty="0" smtClean="0"/>
              <a:t>The first two vectors are more or less unchanged</a:t>
            </a:r>
            <a:endParaRPr lang="en-US" dirty="0"/>
          </a:p>
        </p:txBody>
      </p:sp>
    </p:spTree>
    <p:extLst>
      <p:ext uri="{BB962C8B-B14F-4D97-AF65-F5344CB8AC3E}">
        <p14:creationId xmlns:p14="http://schemas.microsoft.com/office/powerpoint/2010/main" val="151272159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vs. Online</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a:t>
            </a:fld>
            <a:endParaRPr lang="en-US"/>
          </a:p>
        </p:txBody>
      </p:sp>
      <p:pic>
        <p:nvPicPr>
          <p:cNvPr id="7" name="Picture 4" descr="Full-size image"/>
          <p:cNvPicPr>
            <a:picLocks noChangeAspect="1" noChangeArrowheads="1"/>
          </p:cNvPicPr>
          <p:nvPr/>
        </p:nvPicPr>
        <p:blipFill>
          <a:blip r:embed="rId2" cstate="print"/>
          <a:srcRect/>
          <a:stretch>
            <a:fillRect/>
          </a:stretch>
        </p:blipFill>
        <p:spPr bwMode="auto">
          <a:xfrm>
            <a:off x="1333498" y="1104899"/>
            <a:ext cx="6477005" cy="2590803"/>
          </a:xfrm>
          <a:prstGeom prst="rect">
            <a:avLst/>
          </a:prstGeom>
          <a:noFill/>
        </p:spPr>
      </p:pic>
      <p:pic>
        <p:nvPicPr>
          <p:cNvPr id="67586" name="Picture 2" descr="Full-size image"/>
          <p:cNvPicPr>
            <a:picLocks noChangeAspect="1" noChangeArrowheads="1"/>
          </p:cNvPicPr>
          <p:nvPr/>
        </p:nvPicPr>
        <p:blipFill>
          <a:blip r:embed="rId3" cstate="print"/>
          <a:srcRect/>
          <a:stretch>
            <a:fillRect/>
          </a:stretch>
        </p:blipFill>
        <p:spPr bwMode="auto">
          <a:xfrm>
            <a:off x="1836210" y="3706853"/>
            <a:ext cx="5471581" cy="2686050"/>
          </a:xfrm>
          <a:prstGeom prst="rect">
            <a:avLst/>
          </a:prstGeom>
          <a:noFill/>
        </p:spPr>
      </p:pic>
      <p:sp>
        <p:nvSpPr>
          <p:cNvPr id="9" name="TextBox 8"/>
          <p:cNvSpPr txBox="1"/>
          <p:nvPr/>
        </p:nvSpPr>
        <p:spPr>
          <a:xfrm>
            <a:off x="152400" y="6375771"/>
            <a:ext cx="8534400" cy="369332"/>
          </a:xfrm>
          <a:prstGeom prst="rect">
            <a:avLst/>
          </a:prstGeom>
          <a:noFill/>
        </p:spPr>
        <p:txBody>
          <a:bodyPr wrap="square" rtlCol="0">
            <a:spAutoFit/>
          </a:bodyPr>
          <a:lstStyle/>
          <a:p>
            <a:pPr marL="0" lvl="2" algn="ctr"/>
            <a:r>
              <a:rPr lang="en-US" b="1" dirty="0" smtClean="0">
                <a:solidFill>
                  <a:srgbClr val="008000"/>
                </a:solidFill>
                <a:latin typeface="Arial" pitchFamily="34" charset="0"/>
                <a:cs typeface="Arial" pitchFamily="34" charset="0"/>
              </a:rPr>
              <a:t>Read </a:t>
            </a:r>
            <a:r>
              <a:rPr lang="en-US" b="1" dirty="0" smtClean="0">
                <a:solidFill>
                  <a:srgbClr val="008000"/>
                </a:solidFill>
                <a:latin typeface="Arial" pitchFamily="34" charset="0"/>
                <a:cs typeface="Arial" pitchFamily="34" charset="0"/>
                <a:hlinkClick r:id="rId4"/>
              </a:rPr>
              <a:t>http://www.wired.com/wired/archive/12.10/tail.html</a:t>
            </a:r>
            <a:r>
              <a:rPr lang="en-US" b="1" dirty="0" smtClean="0">
                <a:solidFill>
                  <a:srgbClr val="008000"/>
                </a:solidFill>
                <a:latin typeface="Arial" pitchFamily="34" charset="0"/>
                <a:cs typeface="Arial" pitchFamily="34" charset="0"/>
              </a:rPr>
              <a:t> to learn more!</a:t>
            </a:r>
            <a:endParaRPr lang="en-US" b="1"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6086399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27507"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40</a:t>
            </a:fld>
            <a:endParaRPr lang="en-US"/>
          </a:p>
        </p:txBody>
      </p:sp>
      <p:grpSp>
        <p:nvGrpSpPr>
          <p:cNvPr id="3" name="Group 2"/>
          <p:cNvGrpSpPr/>
          <p:nvPr/>
        </p:nvGrpSpPr>
        <p:grpSpPr>
          <a:xfrm>
            <a:off x="-76200" y="1828801"/>
            <a:ext cx="9220200" cy="4934128"/>
            <a:chOff x="-76200" y="1828801"/>
            <a:chExt cx="9220200"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013807"/>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
        <p:nvSpPr>
          <p:cNvPr id="5" name="TextBox 4"/>
          <p:cNvSpPr txBox="1"/>
          <p:nvPr/>
        </p:nvSpPr>
        <p:spPr>
          <a:xfrm>
            <a:off x="5867400" y="2362200"/>
            <a:ext cx="3124200" cy="646331"/>
          </a:xfrm>
          <a:prstGeom prst="rect">
            <a:avLst/>
          </a:prstGeom>
          <a:solidFill>
            <a:srgbClr val="92D050"/>
          </a:solidFill>
        </p:spPr>
        <p:txBody>
          <a:bodyPr wrap="square" rtlCol="0">
            <a:spAutoFit/>
          </a:bodyPr>
          <a:lstStyle/>
          <a:p>
            <a:r>
              <a:rPr lang="en-US" dirty="0" smtClean="0"/>
              <a:t>The third vector has a very low singular value</a:t>
            </a:r>
            <a:endParaRPr lang="en-US" dirty="0"/>
          </a:p>
        </p:txBody>
      </p:sp>
      <p:sp>
        <p:nvSpPr>
          <p:cNvPr id="38" name="Oval 37"/>
          <p:cNvSpPr/>
          <p:nvPr/>
        </p:nvSpPr>
        <p:spPr>
          <a:xfrm>
            <a:off x="7161096" y="442908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31384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31DA76BA-728A-4B72-824D-A8F7CD9C9268}" type="slidenum">
              <a:rPr lang="en-US"/>
              <a:pPr/>
              <a:t>41</a:t>
            </a:fld>
            <a:endParaRPr lang="en-US"/>
          </a:p>
        </p:txBody>
      </p:sp>
      <p:sp>
        <p:nvSpPr>
          <p:cNvPr id="1377282" name="Rectangle 1026"/>
          <p:cNvSpPr>
            <a:spLocks noGrp="1" noChangeArrowheads="1"/>
          </p:cNvSpPr>
          <p:nvPr>
            <p:ph type="title"/>
          </p:nvPr>
        </p:nvSpPr>
        <p:spPr/>
        <p:txBody>
          <a:bodyPr/>
          <a:lstStyle/>
          <a:p>
            <a:r>
              <a:rPr lang="en-US" dirty="0"/>
              <a:t>SVD - </a:t>
            </a:r>
            <a:r>
              <a:rPr lang="en-US" dirty="0" smtClean="0"/>
              <a:t>Interpretation</a:t>
            </a:r>
            <a:endParaRPr lang="en-US" dirty="0"/>
          </a:p>
        </p:txBody>
      </p:sp>
      <mc:AlternateContent xmlns:mc="http://schemas.openxmlformats.org/markup-compatibility/2006" xmlns:a14="http://schemas.microsoft.com/office/drawing/2010/main">
        <mc:Choice Requires="a14">
          <p:sp>
            <p:nvSpPr>
              <p:cNvPr id="1377283" name="Rectangle 1027"/>
              <p:cNvSpPr>
                <a:spLocks noGrp="1" noChangeArrowheads="1"/>
              </p:cNvSpPr>
              <p:nvPr>
                <p:ph type="body" idx="1"/>
              </p:nvPr>
            </p:nvSpPr>
            <p:spPr>
              <a:xfrm>
                <a:off x="685800" y="1752600"/>
                <a:ext cx="7772400" cy="4114800"/>
              </a:xfrm>
            </p:spPr>
            <p:txBody>
              <a:bodyPr/>
              <a:lstStyle/>
              <a:p>
                <a:pPr>
                  <a:lnSpc>
                    <a:spcPct val="90000"/>
                  </a:lnSpc>
                  <a:buFontTx/>
                  <a:buNone/>
                </a:pPr>
                <a:r>
                  <a:rPr lang="en-US" sz="3200" dirty="0" smtClean="0"/>
                  <a:t>‘</a:t>
                </a:r>
                <a:r>
                  <a:rPr lang="en-US" sz="3200" b="1" dirty="0" smtClean="0">
                    <a:solidFill>
                      <a:srgbClr val="D60093"/>
                    </a:solidFill>
                  </a:rPr>
                  <a:t>movies</a:t>
                </a:r>
                <a:r>
                  <a:rPr lang="en-US" sz="3200" dirty="0" smtClean="0"/>
                  <a:t>’, ‘</a:t>
                </a:r>
                <a:r>
                  <a:rPr lang="en-US" sz="3200" b="1" dirty="0" smtClean="0">
                    <a:solidFill>
                      <a:srgbClr val="D60093"/>
                    </a:solidFill>
                  </a:rPr>
                  <a:t>users</a:t>
                </a:r>
                <a:r>
                  <a:rPr lang="en-US" sz="3200" dirty="0" smtClean="0"/>
                  <a:t>’ </a:t>
                </a:r>
                <a:r>
                  <a:rPr lang="en-US" sz="3200" dirty="0"/>
                  <a:t>and ‘</a:t>
                </a:r>
                <a:r>
                  <a:rPr lang="en-US" sz="3200" b="1" dirty="0">
                    <a:solidFill>
                      <a:srgbClr val="D60093"/>
                    </a:solidFill>
                  </a:rPr>
                  <a:t>concepts</a:t>
                </a:r>
                <a:r>
                  <a:rPr lang="en-US" sz="3200" dirty="0" smtClean="0"/>
                  <a:t>’:</a:t>
                </a:r>
                <a:endParaRPr lang="en-US" sz="3200" dirty="0"/>
              </a:p>
              <a:p>
                <a:pPr>
                  <a:lnSpc>
                    <a:spcPct val="90000"/>
                  </a:lnSpc>
                </a:pPr>
                <a:endParaRPr lang="en-US" b="1" i="1" dirty="0" smtClean="0">
                  <a:solidFill>
                    <a:srgbClr val="0070C0"/>
                  </a:solidFill>
                  <a:latin typeface="Cambria Math"/>
                </a:endParaRPr>
              </a:p>
              <a:p>
                <a:pPr>
                  <a:lnSpc>
                    <a:spcPct val="90000"/>
                  </a:lnSpc>
                </a:pPr>
                <a14:m>
                  <m:oMath xmlns:m="http://schemas.openxmlformats.org/officeDocument/2006/math">
                    <m:r>
                      <a:rPr lang="en-US" b="1" i="1" dirty="0" smtClean="0">
                        <a:solidFill>
                          <a:srgbClr val="0070C0"/>
                        </a:solidFill>
                        <a:latin typeface="Cambria Math"/>
                      </a:rPr>
                      <m:t>𝑼</m:t>
                    </m:r>
                  </m:oMath>
                </a14:m>
                <a:r>
                  <a:rPr lang="en-US" dirty="0"/>
                  <a:t>: </a:t>
                </a:r>
                <a:r>
                  <a:rPr lang="en-US" dirty="0" smtClean="0"/>
                  <a:t>user-to-concept </a:t>
                </a:r>
                <a:r>
                  <a:rPr lang="en-US" dirty="0"/>
                  <a:t>similarity matrix</a:t>
                </a:r>
              </a:p>
              <a:p>
                <a:pPr lvl="6">
                  <a:lnSpc>
                    <a:spcPct val="90000"/>
                  </a:lnSpc>
                </a:pPr>
                <a:endParaRPr lang="en-US" b="1" i="1" dirty="0" smtClean="0"/>
              </a:p>
              <a:p>
                <a:pPr>
                  <a:lnSpc>
                    <a:spcPct val="90000"/>
                  </a:lnSpc>
                </a:pPr>
                <a14:m>
                  <m:oMath xmlns:m="http://schemas.openxmlformats.org/officeDocument/2006/math">
                    <m:r>
                      <a:rPr lang="en-US" b="1" i="1" dirty="0" smtClean="0">
                        <a:solidFill>
                          <a:srgbClr val="0070C0"/>
                        </a:solidFill>
                        <a:latin typeface="Cambria Math"/>
                      </a:rPr>
                      <m:t>𝑽</m:t>
                    </m:r>
                  </m:oMath>
                </a14:m>
                <a:r>
                  <a:rPr lang="en-US" dirty="0"/>
                  <a:t>: </a:t>
                </a:r>
                <a:r>
                  <a:rPr lang="en-US" dirty="0" smtClean="0"/>
                  <a:t>movie-to-concept similarity </a:t>
                </a:r>
                <a:r>
                  <a:rPr lang="en-US" dirty="0"/>
                  <a:t>matrix</a:t>
                </a:r>
              </a:p>
              <a:p>
                <a:pPr lvl="5">
                  <a:lnSpc>
                    <a:spcPct val="90000"/>
                  </a:lnSpc>
                </a:pPr>
                <a:endParaRPr lang="en-US" dirty="0" smtClean="0"/>
              </a:p>
              <a:p>
                <a:pPr>
                  <a:lnSpc>
                    <a:spcPct val="90000"/>
                  </a:lnSpc>
                </a:pPr>
                <a14:m>
                  <m:oMath xmlns:m="http://schemas.openxmlformats.org/officeDocument/2006/math">
                    <m:r>
                      <a:rPr lang="en-US" b="1" i="1" dirty="0" smtClean="0">
                        <a:solidFill>
                          <a:srgbClr val="0070C0"/>
                        </a:solidFill>
                        <a:latin typeface="Cambria Math"/>
                        <a:sym typeface="Symbol"/>
                      </a:rPr>
                      <m:t></m:t>
                    </m:r>
                  </m:oMath>
                </a14:m>
                <a:r>
                  <a:rPr lang="en-US" dirty="0" smtClean="0"/>
                  <a:t>: </a:t>
                </a:r>
                <a:r>
                  <a:rPr lang="en-US" dirty="0"/>
                  <a:t>its diagonal elements: </a:t>
                </a:r>
                <a:r>
                  <a:rPr lang="en-US" dirty="0" smtClean="0"/>
                  <a:t/>
                </a:r>
                <a:br>
                  <a:rPr lang="en-US" dirty="0" smtClean="0"/>
                </a:br>
                <a:r>
                  <a:rPr lang="en-US" dirty="0" smtClean="0"/>
                  <a:t>	‘</a:t>
                </a:r>
                <a:r>
                  <a:rPr lang="en-US" dirty="0">
                    <a:solidFill>
                      <a:srgbClr val="FF0000"/>
                    </a:solidFill>
                  </a:rPr>
                  <a:t>strength</a:t>
                </a:r>
                <a:r>
                  <a:rPr lang="en-US" dirty="0"/>
                  <a:t>’ of each concept</a:t>
                </a:r>
              </a:p>
              <a:p>
                <a:pPr>
                  <a:lnSpc>
                    <a:spcPct val="90000"/>
                  </a:lnSpc>
                </a:pPr>
                <a:endParaRPr lang="en-US" dirty="0"/>
              </a:p>
            </p:txBody>
          </p:sp>
        </mc:Choice>
        <mc:Fallback xmlns="">
          <p:sp>
            <p:nvSpPr>
              <p:cNvPr id="1377283" name="Rectangle 1027"/>
              <p:cNvSpPr>
                <a:spLocks noGrp="1" noRot="1" noChangeAspect="1" noMove="1" noResize="1" noEditPoints="1" noAdjustHandles="1" noChangeArrowheads="1" noChangeShapeType="1" noTextEdit="1"/>
              </p:cNvSpPr>
              <p:nvPr>
                <p:ph type="body" idx="1"/>
              </p:nvPr>
            </p:nvSpPr>
            <p:spPr>
              <a:xfrm>
                <a:off x="685800" y="1752600"/>
                <a:ext cx="7772400" cy="4114800"/>
              </a:xfrm>
              <a:blipFill rotWithShape="1">
                <a:blip r:embed="rId2"/>
                <a:stretch>
                  <a:fillRect l="-2039" t="-3111"/>
                </a:stretch>
              </a:blipFill>
            </p:spPr>
            <p:txBody>
              <a:bodyPr/>
              <a:lstStyle/>
              <a:p>
                <a:r>
                  <a:rPr lang="en-US">
                    <a:noFill/>
                  </a:rPr>
                  <a:t> </a:t>
                </a:r>
              </a:p>
            </p:txBody>
          </p:sp>
        </mc:Fallback>
      </mc:AlternateContent>
    </p:spTree>
    <p:extLst>
      <p:ext uri="{BB962C8B-B14F-4D97-AF65-F5344CB8AC3E}">
        <p14:creationId xmlns:p14="http://schemas.microsoft.com/office/powerpoint/2010/main" val="418921201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Rank-k approximation</a:t>
            </a:r>
            <a:endParaRPr lang="en-US" dirty="0"/>
          </a:p>
        </p:txBody>
      </p:sp>
      <p:sp>
        <p:nvSpPr>
          <p:cNvPr id="3" name="Content Placeholder 2"/>
          <p:cNvSpPr>
            <a:spLocks noGrp="1"/>
          </p:cNvSpPr>
          <p:nvPr>
            <p:ph idx="1"/>
          </p:nvPr>
        </p:nvSpPr>
        <p:spPr>
          <a:ln>
            <a:noFill/>
          </a:ln>
        </p:spPr>
        <p:txBody>
          <a:bodyPr>
            <a:normAutofit lnSpcReduction="10000"/>
          </a:bodyPr>
          <a:lstStyle/>
          <a:p>
            <a:r>
              <a:rPr lang="en-US" dirty="0" smtClean="0"/>
              <a:t>In the last User-Movie matrix we have more than two singular vectors, but the </a:t>
            </a:r>
            <a:r>
              <a:rPr lang="en-US" dirty="0" smtClean="0">
                <a:solidFill>
                  <a:schemeClr val="accent6">
                    <a:lumMod val="75000"/>
                  </a:schemeClr>
                </a:solidFill>
              </a:rPr>
              <a:t>strongest</a:t>
            </a:r>
            <a:r>
              <a:rPr lang="en-US" dirty="0" smtClean="0"/>
              <a:t> ones are still about the two types.</a:t>
            </a:r>
          </a:p>
          <a:p>
            <a:pPr lvl="1"/>
            <a:r>
              <a:rPr lang="en-US" dirty="0" smtClean="0"/>
              <a:t>The third models the </a:t>
            </a:r>
            <a:r>
              <a:rPr lang="en-US" dirty="0" smtClean="0">
                <a:solidFill>
                  <a:srgbClr val="FF0000"/>
                </a:solidFill>
              </a:rPr>
              <a:t>noise</a:t>
            </a:r>
            <a:r>
              <a:rPr lang="en-US" dirty="0" smtClean="0"/>
              <a:t> in the data</a:t>
            </a:r>
          </a:p>
          <a:p>
            <a:r>
              <a:rPr lang="en-US" dirty="0" smtClean="0"/>
              <a:t>By keeping the two </a:t>
            </a:r>
            <a:r>
              <a:rPr lang="en-US" dirty="0" smtClean="0">
                <a:solidFill>
                  <a:srgbClr val="0070C0"/>
                </a:solidFill>
              </a:rPr>
              <a:t>strongest singular vectors </a:t>
            </a:r>
            <a:r>
              <a:rPr lang="en-US" dirty="0" smtClean="0"/>
              <a:t>we obtain most of the information in the data.</a:t>
            </a:r>
          </a:p>
          <a:p>
            <a:pPr lvl="1"/>
            <a:r>
              <a:rPr lang="en-US" dirty="0" smtClean="0"/>
              <a:t>This is a </a:t>
            </a:r>
            <a:r>
              <a:rPr lang="en-US" dirty="0" smtClean="0">
                <a:solidFill>
                  <a:schemeClr val="accent6">
                    <a:lumMod val="75000"/>
                  </a:schemeClr>
                </a:solidFill>
              </a:rPr>
              <a:t>rank-2 approximation </a:t>
            </a:r>
            <a:r>
              <a:rPr lang="en-US" dirty="0" smtClean="0"/>
              <a:t>of the matrix A</a:t>
            </a:r>
          </a:p>
          <a:p>
            <a:pPr lvl="1"/>
            <a:r>
              <a:rPr lang="en-US" dirty="0" smtClean="0"/>
              <a:t>This is </a:t>
            </a:r>
            <a:r>
              <a:rPr lang="en-US" dirty="0" smtClean="0">
                <a:solidFill>
                  <a:srgbClr val="FF0000"/>
                </a:solidFill>
              </a:rPr>
              <a:t>the best rank-2 </a:t>
            </a:r>
            <a:r>
              <a:rPr lang="en-US" dirty="0" smtClean="0"/>
              <a:t>approximation of A</a:t>
            </a:r>
          </a:p>
          <a:p>
            <a:pPr lvl="2"/>
            <a:r>
              <a:rPr lang="en-US" dirty="0" smtClean="0"/>
              <a:t>The best two latent factors</a:t>
            </a:r>
            <a:endParaRPr lang="en-US" dirty="0"/>
          </a:p>
        </p:txBody>
      </p:sp>
    </p:spTree>
    <p:extLst>
      <p:ext uri="{BB962C8B-B14F-4D97-AF65-F5344CB8AC3E}">
        <p14:creationId xmlns:p14="http://schemas.microsoft.com/office/powerpoint/2010/main" val="2628653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SVD as an optimization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a:bodyPr>
              <a:lstStyle/>
              <a:p>
                <a:r>
                  <a:rPr lang="en-US" dirty="0" smtClean="0"/>
                  <a:t>The </a:t>
                </a:r>
                <a:r>
                  <a:rPr lang="en-US" dirty="0" smtClean="0">
                    <a:solidFill>
                      <a:schemeClr val="accent6">
                        <a:lumMod val="75000"/>
                      </a:schemeClr>
                    </a:solidFill>
                  </a:rPr>
                  <a:t>rank-k</a:t>
                </a:r>
                <a:r>
                  <a:rPr lang="en-US" dirty="0" smtClean="0"/>
                  <a:t> </a:t>
                </a:r>
                <a:r>
                  <a:rPr lang="en-US" dirty="0" smtClean="0">
                    <a:solidFill>
                      <a:schemeClr val="accent6">
                        <a:lumMod val="75000"/>
                      </a:schemeClr>
                    </a:solidFill>
                  </a:rPr>
                  <a:t>approximation</a:t>
                </a:r>
                <a:r>
                  <a:rPr lang="en-US" dirty="0" smtClean="0"/>
                  <a:t> matrix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𝐴</m:t>
                        </m:r>
                      </m:e>
                      <m:sub>
                        <m:r>
                          <a:rPr lang="en-US" b="0" i="1" smtClean="0">
                            <a:solidFill>
                              <a:srgbClr val="00B0F0"/>
                            </a:solidFill>
                            <a:latin typeface="Cambria Math"/>
                          </a:rPr>
                          <m:t>𝑘</m:t>
                        </m:r>
                      </m:sub>
                    </m:sSub>
                  </m:oMath>
                </a14:m>
                <a:r>
                  <a:rPr lang="en-US" dirty="0" smtClean="0">
                    <a:solidFill>
                      <a:srgbClr val="00B0F0"/>
                    </a:solidFill>
                  </a:rPr>
                  <a:t> </a:t>
                </a:r>
                <a:r>
                  <a:rPr lang="en-US" dirty="0" smtClean="0"/>
                  <a:t>produced by the </a:t>
                </a:r>
                <a:r>
                  <a:rPr lang="en-US" dirty="0" smtClean="0">
                    <a:solidFill>
                      <a:srgbClr val="FF0000"/>
                    </a:solidFill>
                  </a:rPr>
                  <a:t>top-k singular vectors </a:t>
                </a:r>
                <a:r>
                  <a:rPr lang="en-US" dirty="0" smtClean="0"/>
                  <a:t>of A </a:t>
                </a:r>
                <a:r>
                  <a:rPr lang="en-US" dirty="0" smtClean="0">
                    <a:solidFill>
                      <a:schemeClr val="accent6">
                        <a:lumMod val="75000"/>
                      </a:schemeClr>
                    </a:solidFill>
                  </a:rPr>
                  <a:t>minimizes</a:t>
                </a:r>
                <a:r>
                  <a:rPr lang="en-US" dirty="0" smtClean="0"/>
                  <a:t> the </a:t>
                </a:r>
                <a:r>
                  <a:rPr lang="en-US" dirty="0" smtClean="0">
                    <a:solidFill>
                      <a:srgbClr val="0070C0"/>
                    </a:solidFill>
                  </a:rPr>
                  <a:t>sum of square errors </a:t>
                </a:r>
                <a:r>
                  <a:rPr lang="en-US" dirty="0" smtClean="0"/>
                  <a:t>for the entries of matrix </a:t>
                </a:r>
                <a:r>
                  <a:rPr lang="en-US" dirty="0" smtClean="0">
                    <a:solidFill>
                      <a:srgbClr val="0070C0"/>
                    </a:solidFill>
                  </a:rPr>
                  <a:t>A</a:t>
                </a:r>
              </a:p>
              <a:p>
                <a:endParaRPr lang="en-US" dirty="0" smtClean="0">
                  <a:solidFill>
                    <a:srgbClr val="0070C0"/>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sub>
                      </m:sSub>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solidFill>
                                        <a:srgbClr val="FF0000"/>
                                      </a:solidFill>
                                      <a:latin typeface="Cambria Math"/>
                                    </a:rPr>
                                    <m:t>max</m:t>
                                  </m:r>
                                </m:e>
                                <m:lim>
                                  <m:r>
                                    <a:rPr lang="en-US" b="0" i="1" smtClean="0">
                                      <a:solidFill>
                                        <a:srgbClr val="FF0000"/>
                                      </a:solidFill>
                                      <a:latin typeface="Cambria Math"/>
                                    </a:rPr>
                                    <m:t>𝐵</m:t>
                                  </m:r>
                                  <m:r>
                                    <a:rPr lang="en-US" b="0" i="1" smtClean="0">
                                      <a:solidFill>
                                        <a:srgbClr val="FF0000"/>
                                      </a:solidFill>
                                      <a:latin typeface="Cambria Math"/>
                                    </a:rPr>
                                    <m:t>:</m:t>
                                  </m:r>
                                  <m:r>
                                    <a:rPr lang="en-US" b="0" i="1" smtClean="0">
                                      <a:solidFill>
                                        <a:srgbClr val="FF0000"/>
                                      </a:solidFill>
                                      <a:latin typeface="Cambria Math"/>
                                    </a:rPr>
                                    <m:t>𝑟𝑎𝑛𝑘</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a:rPr>
                                        <m:t>𝐵</m:t>
                                      </m:r>
                                    </m:e>
                                  </m:d>
                                  <m:r>
                                    <a:rPr lang="en-US" b="0" i="1" smtClean="0">
                                      <a:solidFill>
                                        <a:srgbClr val="FF0000"/>
                                      </a:solidFill>
                                      <a:latin typeface="Cambria Math"/>
                                    </a:rPr>
                                    <m:t>=</m:t>
                                  </m:r>
                                  <m:r>
                                    <a:rPr lang="en-US" b="0" i="1" smtClean="0">
                                      <a:solidFill>
                                        <a:srgbClr val="FF0000"/>
                                      </a:solidFill>
                                      <a:latin typeface="Cambria Math"/>
                                    </a:rPr>
                                    <m:t>𝑘</m:t>
                                  </m:r>
                                </m:lim>
                              </m:limLow>
                            </m:fName>
                            <m:e>
                              <m:nary>
                                <m:naryPr>
                                  <m:chr m:val="∑"/>
                                  <m:supHide m:val="on"/>
                                  <m:ctrlPr>
                                    <a:rPr lang="en-US" i="1">
                                      <a:latin typeface="Cambria Math" panose="02040503050406030204" pitchFamily="18" charset="0"/>
                                    </a:rPr>
                                  </m:ctrlPr>
                                </m:naryPr>
                                <m:sub>
                                  <m:r>
                                    <a:rPr lang="en-US" i="1">
                                      <a:latin typeface="Cambria Math"/>
                                    </a:rPr>
                                    <m:t>𝑖</m:t>
                                  </m:r>
                                  <m:r>
                                    <a:rPr lang="en-US" i="1">
                                      <a:latin typeface="Cambria Math"/>
                                    </a:rPr>
                                    <m:t>,</m:t>
                                  </m:r>
                                  <m:r>
                                    <a:rPr lang="en-US" i="1">
                                      <a:latin typeface="Cambria Math"/>
                                    </a:rPr>
                                    <m:t>𝑗</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𝐴</m:t>
                                              </m:r>
                                            </m:e>
                                            <m:sub>
                                              <m:r>
                                                <a:rPr lang="en-US" i="1">
                                                  <a:latin typeface="Cambria Math"/>
                                                </a:rPr>
                                                <m:t>𝑖𝑗</m:t>
                                              </m:r>
                                            </m:sub>
                                          </m:sSub>
                                          <m:r>
                                            <a:rPr lang="en-US" i="1">
                                              <a:latin typeface="Cambria Math"/>
                                            </a:rPr>
                                            <m:t>−</m:t>
                                          </m:r>
                                          <m:sSub>
                                            <m:sSubPr>
                                              <m:ctrlPr>
                                                <a:rPr lang="en-US" i="1">
                                                  <a:latin typeface="Cambria Math" panose="02040503050406030204" pitchFamily="18" charset="0"/>
                                                </a:rPr>
                                              </m:ctrlPr>
                                            </m:sSubPr>
                                            <m:e>
                                              <m:r>
                                                <a:rPr lang="en-US" i="1">
                                                  <a:latin typeface="Cambria Math"/>
                                                </a:rPr>
                                                <m:t>𝐵</m:t>
                                              </m:r>
                                            </m:e>
                                            <m:sub>
                                              <m:r>
                                                <a:rPr lang="en-US" i="1">
                                                  <a:latin typeface="Cambria Math"/>
                                                </a:rPr>
                                                <m:t>𝑖𝑗</m:t>
                                              </m:r>
                                            </m:sub>
                                          </m:sSub>
                                        </m:e>
                                      </m:d>
                                    </m:e>
                                    <m:sup>
                                      <m:r>
                                        <a:rPr lang="en-US" i="1">
                                          <a:latin typeface="Cambria Math"/>
                                        </a:rPr>
                                        <m:t>2</m:t>
                                      </m:r>
                                    </m:sup>
                                  </m:sSup>
                                </m:e>
                              </m:nary>
                            </m:e>
                          </m:func>
                        </m:e>
                      </m:func>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i="1" smtClean="0">
                                  <a:latin typeface="Cambria Math" panose="02040503050406030204" pitchFamily="18" charset="0"/>
                                </a:rPr>
                              </m:ctrlPr>
                            </m:dPr>
                            <m:e>
                              <m:r>
                                <a:rPr lang="en-US" b="0" i="1" smtClean="0">
                                  <a:latin typeface="Cambria Math"/>
                                </a:rPr>
                                <m:t>𝐴</m:t>
                              </m:r>
                              <m:r>
                                <a:rPr lang="en-US" b="0" i="1" smtClean="0">
                                  <a:latin typeface="Cambria Math"/>
                                </a:rPr>
                                <m:t>−</m:t>
                              </m:r>
                              <m:r>
                                <a:rPr lang="en-US" b="0" i="1" smtClean="0">
                                  <a:latin typeface="Cambria Math"/>
                                </a:rPr>
                                <m:t>𝐵</m:t>
                              </m:r>
                            </m:e>
                          </m:d>
                        </m:e>
                        <m:sub>
                          <m:r>
                            <a:rPr lang="en-US" b="0" i="1" smtClean="0">
                              <a:latin typeface="Cambria Math"/>
                            </a:rPr>
                            <m:t>𝐹</m:t>
                          </m:r>
                        </m:sub>
                        <m:sup>
                          <m:r>
                            <a:rPr lang="en-US" b="0" i="1" smtClean="0">
                              <a:latin typeface="Cambria Math"/>
                            </a:rPr>
                            <m:t>2</m:t>
                          </m:r>
                        </m:sup>
                      </m:sSubSup>
                      <m:r>
                        <a:rPr lang="en-US" b="0" i="1" smtClean="0">
                          <a:latin typeface="Cambria Math"/>
                        </a:rPr>
                        <m:t>=</m:t>
                      </m:r>
                      <m:nary>
                        <m:naryPr>
                          <m:chr m:val="∑"/>
                          <m:supHide m:val="on"/>
                          <m:ctrlPr>
                            <a:rPr lang="en-US" b="0" i="1" smtClean="0">
                              <a:latin typeface="Cambria Math" panose="02040503050406030204" pitchFamily="18" charset="0"/>
                            </a:rPr>
                          </m:ctrlPr>
                        </m:naryPr>
                        <m:sub>
                          <m:r>
                            <a:rPr lang="en-US" b="0" i="1" smtClean="0">
                              <a:latin typeface="Cambria Math"/>
                            </a:rPr>
                            <m:t>𝑖</m:t>
                          </m:r>
                          <m:r>
                            <a:rPr lang="en-US" b="0" i="1" smtClean="0">
                              <a:latin typeface="Cambria Math"/>
                            </a:rPr>
                            <m:t>,</m:t>
                          </m:r>
                          <m:r>
                            <a:rPr lang="en-US" b="0" i="1" smtClean="0">
                              <a:latin typeface="Cambria Math"/>
                            </a:rPr>
                            <m:t>𝑗</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𝑖𝑗</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𝐵</m:t>
                                      </m:r>
                                    </m:e>
                                    <m:sub>
                                      <m:r>
                                        <a:rPr lang="en-US" b="0" i="1" smtClean="0">
                                          <a:latin typeface="Cambria Math"/>
                                        </a:rPr>
                                        <m:t>𝑖𝑗</m:t>
                                      </m:r>
                                    </m:sub>
                                  </m:sSub>
                                </m:e>
                              </m:d>
                            </m:e>
                            <m:sup>
                              <m:r>
                                <a:rPr lang="en-US" b="0" i="1" smtClean="0">
                                  <a:latin typeface="Cambria Math"/>
                                </a:rPr>
                                <m:t>2</m:t>
                              </m:r>
                            </m:sup>
                          </m:sSup>
                        </m:e>
                      </m:nary>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1481" t="-1617" r="-1630"/>
                </a:stretch>
              </a:blipFill>
            </p:spPr>
            <p:txBody>
              <a:bodyPr/>
              <a:lstStyle/>
              <a:p>
                <a:r>
                  <a:rPr lang="en-US">
                    <a:noFill/>
                  </a:rPr>
                  <a:t> </a:t>
                </a:r>
              </a:p>
            </p:txBody>
          </p:sp>
        </mc:Fallback>
      </mc:AlternateContent>
    </p:spTree>
    <p:extLst>
      <p:ext uri="{BB962C8B-B14F-4D97-AF65-F5344CB8AC3E}">
        <p14:creationId xmlns:p14="http://schemas.microsoft.com/office/powerpoint/2010/main" val="3370690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a:xfrm>
            <a:off x="6588224" y="6237312"/>
            <a:ext cx="2133600" cy="365125"/>
          </a:xfrm>
        </p:spPr>
        <p:txBody>
          <a:bodyPr/>
          <a:lstStyle/>
          <a:p>
            <a:fld id="{288EFEB7-45B7-4865-8B6A-776BB49F2829}" type="slidenum">
              <a:rPr lang="en-US"/>
              <a:pPr/>
              <a:t>44</a:t>
            </a:fld>
            <a:endParaRPr lang="en-US"/>
          </a:p>
        </p:txBody>
      </p:sp>
      <p:grpSp>
        <p:nvGrpSpPr>
          <p:cNvPr id="41" name="Group 40"/>
          <p:cNvGrpSpPr/>
          <p:nvPr/>
        </p:nvGrpSpPr>
        <p:grpSpPr>
          <a:xfrm>
            <a:off x="6629400" y="3515112"/>
            <a:ext cx="342900" cy="424428"/>
            <a:chOff x="6629400" y="4876800"/>
            <a:chExt cx="342900" cy="424428"/>
          </a:xfrm>
        </p:grpSpPr>
        <p:sp>
          <p:nvSpPr>
            <p:cNvPr id="42"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3"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4" name="Group 43"/>
          <p:cNvGrpSpPr/>
          <p:nvPr/>
        </p:nvGrpSpPr>
        <p:grpSpPr>
          <a:xfrm>
            <a:off x="4191000" y="2244680"/>
            <a:ext cx="460528" cy="2498300"/>
            <a:chOff x="6613700" y="4876800"/>
            <a:chExt cx="533400" cy="424428"/>
          </a:xfrm>
        </p:grpSpPr>
        <p:sp>
          <p:nvSpPr>
            <p:cNvPr id="45"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6"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7" name="Group 46"/>
          <p:cNvGrpSpPr/>
          <p:nvPr/>
        </p:nvGrpSpPr>
        <p:grpSpPr>
          <a:xfrm rot="16200000">
            <a:off x="7108893" y="3310469"/>
            <a:ext cx="230265" cy="3687552"/>
            <a:chOff x="6613700" y="4876800"/>
            <a:chExt cx="533400" cy="424428"/>
          </a:xfrm>
        </p:grpSpPr>
        <p:sp>
          <p:nvSpPr>
            <p:cNvPr id="48"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9"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50" name="Group 49"/>
          <p:cNvGrpSpPr/>
          <p:nvPr/>
        </p:nvGrpSpPr>
        <p:grpSpPr>
          <a:xfrm>
            <a:off x="228600" y="2132856"/>
            <a:ext cx="8839200" cy="3202841"/>
            <a:chOff x="228600" y="3494544"/>
            <a:chExt cx="8839200" cy="3202841"/>
          </a:xfrm>
        </p:grpSpPr>
        <p:sp>
          <p:nvSpPr>
            <p:cNvPr id="51"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66" name="Text Box 21"/>
          <p:cNvSpPr txBox="1">
            <a:spLocks noChangeArrowheads="1"/>
          </p:cNvSpPr>
          <p:nvPr/>
        </p:nvSpPr>
        <p:spPr bwMode="auto">
          <a:xfrm>
            <a:off x="2096574" y="2994199"/>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32" name="Rectangle 31"/>
          <p:cNvSpPr/>
          <p:nvPr/>
        </p:nvSpPr>
        <p:spPr>
          <a:xfrm>
            <a:off x="2374444" y="2137710"/>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33" name="Rectangle 32"/>
          <p:cNvSpPr/>
          <p:nvPr/>
        </p:nvSpPr>
        <p:spPr>
          <a:xfrm>
            <a:off x="5257800" y="4200912"/>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56553574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45</a:t>
            </a:fld>
            <a:endParaRPr lang="en-US"/>
          </a:p>
        </p:txBody>
      </p:sp>
      <p:grpSp>
        <p:nvGrpSpPr>
          <p:cNvPr id="24" name="Group 23"/>
          <p:cNvGrpSpPr/>
          <p:nvPr/>
        </p:nvGrpSpPr>
        <p:grpSpPr>
          <a:xfrm>
            <a:off x="228600" y="2132856"/>
            <a:ext cx="8839200" cy="3202841"/>
            <a:chOff x="228600" y="3494544"/>
            <a:chExt cx="8839200" cy="3202841"/>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28"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9"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0"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1"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2"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3"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2499640" y="3520968"/>
              <a:ext cx="2228088" cy="2600952"/>
              <a:chOff x="3105912" y="3044952"/>
              <a:chExt cx="2228088" cy="2600952"/>
            </a:xfrm>
          </p:grpSpPr>
          <p:sp>
            <p:nvSpPr>
              <p:cNvPr id="3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36" name="Rectangle 35"/>
            <p:cNvSpPr/>
            <p:nvPr/>
          </p:nvSpPr>
          <p:spPr>
            <a:xfrm>
              <a:off x="5409618" y="4133671"/>
              <a:ext cx="1984528"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  </a:t>
              </a:r>
            </a:p>
          </p:txBody>
        </p:sp>
      </p:grpSp>
      <p:sp>
        <p:nvSpPr>
          <p:cNvPr id="41" name="Rectangle 40"/>
          <p:cNvSpPr/>
          <p:nvPr/>
        </p:nvSpPr>
        <p:spPr>
          <a:xfrm>
            <a:off x="2374444" y="2137710"/>
            <a:ext cx="1892756"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a:t>
            </a:r>
            <a:endParaRPr lang="en-US" sz="2400"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a:t>
            </a:r>
            <a:endParaRPr lang="en-US" sz="2400"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p>
          <a:p>
            <a:pPr algn="ctr"/>
            <a:r>
              <a:rPr lang="en-US" sz="2400" b="1" dirty="0" smtClean="0">
                <a:latin typeface="Times New Roman" pitchFamily="18" charset="0"/>
                <a:cs typeface="Times New Roman" pitchFamily="18" charset="0"/>
              </a:rPr>
              <a:t>0.68</a:t>
            </a:r>
            <a:r>
              <a:rPr lang="en-US" sz="2400" dirty="0" smtClean="0">
                <a:latin typeface="Times New Roman" pitchFamily="18" charset="0"/>
                <a:cs typeface="Times New Roman" pitchFamily="18" charset="0"/>
              </a:rPr>
              <a:t>  -0.11</a:t>
            </a:r>
            <a:endParaRPr lang="en-US" sz="2400"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0.07  </a:t>
            </a:r>
            <a:r>
              <a:rPr lang="en-US" sz="2400" b="1" dirty="0" smtClean="0">
                <a:latin typeface="Times New Roman" pitchFamily="18" charset="0"/>
                <a:cs typeface="Times New Roman" pitchFamily="18" charset="0"/>
              </a:rPr>
              <a:t> 0.73</a:t>
            </a:r>
            <a:endParaRPr lang="en-US" sz="2400" b="1"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endParaRPr lang="en-US" sz="2400" b="1" dirty="0">
              <a:latin typeface="Times New Roman" pitchFamily="18" charset="0"/>
              <a:cs typeface="Times New Roman" pitchFamily="18" charset="0"/>
            </a:endParaRPr>
          </a:p>
        </p:txBody>
      </p:sp>
      <p:sp>
        <p:nvSpPr>
          <p:cNvPr id="42" name="Rectangle 41"/>
          <p:cNvSpPr/>
          <p:nvPr/>
        </p:nvSpPr>
        <p:spPr>
          <a:xfrm>
            <a:off x="5257800" y="4200912"/>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5565127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46</a:t>
            </a:fld>
            <a:endParaRPr lang="en-US"/>
          </a:p>
        </p:txBody>
      </p:sp>
      <p:sp>
        <p:nvSpPr>
          <p:cNvPr id="25" name="Freeform 8"/>
          <p:cNvSpPr>
            <a:spLocks/>
          </p:cNvSpPr>
          <p:nvPr/>
        </p:nvSpPr>
        <p:spPr bwMode="auto">
          <a:xfrm>
            <a:off x="659218" y="184482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2320378" y="184482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746648" y="270616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34" name="Rectangle 33"/>
          <p:cNvSpPr/>
          <p:nvPr/>
        </p:nvSpPr>
        <p:spPr>
          <a:xfrm>
            <a:off x="622642" y="184482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3442042" y="1844824"/>
            <a:ext cx="4343400" cy="2677656"/>
            <a:chOff x="3654272" y="3018528"/>
            <a:chExt cx="4343400" cy="2677656"/>
          </a:xfrm>
        </p:grpSpPr>
        <p:sp>
          <p:nvSpPr>
            <p:cNvPr id="38" name="Freeform 19"/>
            <p:cNvSpPr>
              <a:spLocks/>
            </p:cNvSpPr>
            <p:nvPr/>
          </p:nvSpPr>
          <p:spPr bwMode="auto">
            <a:xfrm flipH="1">
              <a:off x="7311872"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657600"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654272" y="3018528"/>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0.92  0.95   0.92   </a:t>
              </a:r>
              <a:r>
                <a:rPr lang="en-US" sz="2400" dirty="0">
                  <a:latin typeface="Times New Roman" pitchFamily="18" charset="0"/>
                  <a:cs typeface="Times New Roman" pitchFamily="18" charset="0"/>
                </a:rPr>
                <a:t>0.01   </a:t>
              </a:r>
              <a:r>
                <a:rPr lang="en-US" sz="2400" dirty="0" smtClean="0">
                  <a:latin typeface="Times New Roman" pitchFamily="18" charset="0"/>
                  <a:cs typeface="Times New Roman" pitchFamily="18" charset="0"/>
                </a:rPr>
                <a:t>0.01</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2.91  3.01   2.91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0.01  </a:t>
              </a:r>
              <a:r>
                <a:rPr lang="en-US" sz="2400" dirty="0">
                  <a:latin typeface="Times New Roman" pitchFamily="18" charset="0"/>
                  <a:cs typeface="Times New Roman" pitchFamily="18" charset="0"/>
                </a:rPr>
                <a:t>-0.01</a:t>
              </a:r>
            </a:p>
            <a:p>
              <a:r>
                <a:rPr lang="en-US" sz="2400" b="1" dirty="0">
                  <a:latin typeface="Times New Roman" pitchFamily="18" charset="0"/>
                  <a:cs typeface="Times New Roman" pitchFamily="18" charset="0"/>
                </a:rPr>
                <a:t> 3.90  4.04   3.90</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4.82  5.00   4.82</a:t>
              </a:r>
              <a:r>
                <a:rPr lang="en-US" sz="2400" dirty="0">
                  <a:latin typeface="Times New Roman" pitchFamily="18" charset="0"/>
                  <a:cs typeface="Times New Roman" pitchFamily="18" charset="0"/>
                </a:rPr>
                <a:t>   0.03   0.03</a:t>
              </a:r>
            </a:p>
            <a:p>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0.70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4.11   4.11</a:t>
              </a:r>
            </a:p>
            <a:p>
              <a:r>
                <a:rPr lang="en-US" sz="2400" dirty="0">
                  <a:latin typeface="Times New Roman" pitchFamily="18" charset="0"/>
                  <a:cs typeface="Times New Roman" pitchFamily="18" charset="0"/>
                </a:rPr>
                <a:t>-0.69 </a:t>
              </a:r>
              <a:r>
                <a:rPr lang="en-US" sz="2400" dirty="0" smtClean="0">
                  <a:latin typeface="Times New Roman" pitchFamily="18" charset="0"/>
                  <a:cs typeface="Times New Roman" pitchFamily="18" charset="0"/>
                </a:rPr>
                <a:t> 1.34  </a:t>
              </a:r>
              <a:r>
                <a:rPr lang="en-US" sz="2400" dirty="0">
                  <a:latin typeface="Times New Roman" pitchFamily="18" charset="0"/>
                  <a:cs typeface="Times New Roman" pitchFamily="18" charset="0"/>
                </a:rPr>
                <a:t>-0.69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4.78   </a:t>
              </a:r>
              <a:r>
                <a:rPr lang="en-US" sz="2400" b="1" dirty="0">
                  <a:latin typeface="Times New Roman" pitchFamily="18" charset="0"/>
                  <a:cs typeface="Times New Roman" pitchFamily="18" charset="0"/>
                </a:rPr>
                <a:t>4.78</a:t>
              </a:r>
            </a:p>
            <a:p>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0.23</a:t>
              </a:r>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2.01   2.01</a:t>
              </a:r>
            </a:p>
          </p:txBody>
        </p:sp>
      </p:grpSp>
      <p:sp>
        <p:nvSpPr>
          <p:cNvPr id="41" name="TextBox 40"/>
          <p:cNvSpPr txBox="1"/>
          <p:nvPr/>
        </p:nvSpPr>
        <p:spPr>
          <a:xfrm>
            <a:off x="2596030" y="4598680"/>
            <a:ext cx="2404826" cy="830997"/>
          </a:xfrm>
          <a:prstGeom prst="rect">
            <a:avLst/>
          </a:prstGeom>
          <a:noFill/>
        </p:spPr>
        <p:txBody>
          <a:bodyPr wrap="none" rtlCol="0">
            <a:spAutoFit/>
          </a:bodyPr>
          <a:lstStyle/>
          <a:p>
            <a:r>
              <a:rPr lang="en-US" sz="2000" b="1" dirty="0" err="1" smtClean="0">
                <a:solidFill>
                  <a:srgbClr val="008000"/>
                </a:solidFill>
              </a:rPr>
              <a:t>Frobenius</a:t>
            </a:r>
            <a:r>
              <a:rPr lang="en-US" sz="2000" b="1" dirty="0" smtClean="0">
                <a:solidFill>
                  <a:srgbClr val="008000"/>
                </a:solidFill>
              </a:rPr>
              <a:t> norm:</a:t>
            </a:r>
          </a:p>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M</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smtClean="0">
                <a:solidFill>
                  <a:srgbClr val="008000"/>
                </a:solidFill>
              </a:rPr>
              <a:t>= </a:t>
            </a:r>
            <a:r>
              <a:rPr lang="en-US" sz="2800" dirty="0" smtClean="0">
                <a:solidFill>
                  <a:srgbClr val="008000"/>
                </a:solidFill>
                <a:sym typeface="Symbol"/>
              </a:rPr>
              <a:t></a:t>
            </a:r>
            <a:r>
              <a:rPr lang="el-GR" sz="2800" dirty="0" smtClean="0">
                <a:solidFill>
                  <a:srgbClr val="008000"/>
                </a:solidFill>
                <a:latin typeface="Times New Roman"/>
                <a:cs typeface="Times New Roman"/>
              </a:rPr>
              <a:t>Σ</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 M</a:t>
            </a:r>
            <a:r>
              <a:rPr lang="en-US" sz="2800" baseline="-25000" dirty="0" smtClean="0">
                <a:solidFill>
                  <a:srgbClr val="008000"/>
                </a:solidFill>
                <a:latin typeface="Times New Roman"/>
                <a:cs typeface="Times New Roman"/>
              </a:rPr>
              <a:t>ij</a:t>
            </a:r>
            <a:r>
              <a:rPr lang="en-US" sz="2800" baseline="30000" dirty="0" smtClean="0">
                <a:solidFill>
                  <a:srgbClr val="008000"/>
                </a:solidFill>
                <a:latin typeface="Times New Roman"/>
                <a:cs typeface="Times New Roman"/>
              </a:rPr>
              <a:t>2</a:t>
            </a:r>
            <a:endParaRPr lang="en-US" sz="2800" baseline="30000" dirty="0">
              <a:solidFill>
                <a:srgbClr val="008000"/>
              </a:solidFill>
            </a:endParaRPr>
          </a:p>
        </p:txBody>
      </p:sp>
      <p:sp>
        <p:nvSpPr>
          <p:cNvPr id="42" name="Rectangle 41"/>
          <p:cNvSpPr/>
          <p:nvPr/>
        </p:nvSpPr>
        <p:spPr>
          <a:xfrm>
            <a:off x="5263030" y="4598680"/>
            <a:ext cx="3395481" cy="954107"/>
          </a:xfrm>
          <a:prstGeom prst="rect">
            <a:avLst/>
          </a:prstGeom>
        </p:spPr>
        <p:txBody>
          <a:bodyPr wrap="none">
            <a:spAutoFit/>
          </a:bodyPr>
          <a:lstStyle/>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A-B</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 </a:t>
            </a:r>
            <a:r>
              <a:rPr lang="el-GR" sz="2800" dirty="0" smtClean="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a:t>
            </a:r>
            <a:r>
              <a:rPr lang="en-US" sz="2800" dirty="0" smtClean="0">
                <a:solidFill>
                  <a:srgbClr val="008000"/>
                </a:solidFill>
                <a:latin typeface="Times New Roman"/>
                <a:cs typeface="Times New Roman"/>
              </a:rPr>
              <a:t>(</a:t>
            </a:r>
            <a:r>
              <a:rPr lang="en-US" sz="2800" dirty="0" err="1" smtClean="0">
                <a:solidFill>
                  <a:srgbClr val="008000"/>
                </a:solidFill>
                <a:latin typeface="Times New Roman"/>
                <a:cs typeface="Times New Roman"/>
              </a:rPr>
              <a:t>A</a:t>
            </a:r>
            <a:r>
              <a:rPr lang="en-US" sz="2800" baseline="-25000" dirty="0" err="1" smtClean="0">
                <a:solidFill>
                  <a:srgbClr val="008000"/>
                </a:solidFill>
                <a:latin typeface="Times New Roman"/>
                <a:cs typeface="Times New Roman"/>
              </a:rPr>
              <a:t>ij</a:t>
            </a:r>
            <a:r>
              <a:rPr lang="en-US" sz="2800" dirty="0" err="1" smtClean="0">
                <a:solidFill>
                  <a:srgbClr val="008000"/>
                </a:solidFill>
                <a:latin typeface="Times New Roman"/>
                <a:cs typeface="Times New Roman"/>
              </a:rPr>
              <a:t>-B</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a:t>
            </a:r>
            <a:r>
              <a:rPr lang="en-US" sz="2800" baseline="30000" dirty="0" smtClean="0">
                <a:solidFill>
                  <a:srgbClr val="008000"/>
                </a:solidFill>
                <a:latin typeface="Times New Roman"/>
                <a:cs typeface="Times New Roman"/>
              </a:rPr>
              <a:t>2</a:t>
            </a:r>
          </a:p>
          <a:p>
            <a:r>
              <a:rPr lang="en-US" sz="2800" baseline="30000" dirty="0" smtClean="0">
                <a:solidFill>
                  <a:srgbClr val="008000"/>
                </a:solidFill>
                <a:latin typeface="Calibri" pitchFamily="34" charset="0"/>
                <a:cs typeface="Calibri" pitchFamily="34" charset="0"/>
              </a:rPr>
              <a:t>is “small”</a:t>
            </a:r>
            <a:endParaRPr lang="en-US" dirty="0">
              <a:solidFill>
                <a:srgbClr val="008000"/>
              </a:solidFill>
              <a:latin typeface="Calibri" pitchFamily="34" charset="0"/>
              <a:cs typeface="Calibri" pitchFamily="34" charset="0"/>
            </a:endParaRPr>
          </a:p>
        </p:txBody>
      </p:sp>
      <p:cxnSp>
        <p:nvCxnSpPr>
          <p:cNvPr id="3" name="Straight Connector 2"/>
          <p:cNvCxnSpPr/>
          <p:nvPr/>
        </p:nvCxnSpPr>
        <p:spPr>
          <a:xfrm>
            <a:off x="3902720" y="4979680"/>
            <a:ext cx="1010692"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6800551" y="4659640"/>
            <a:ext cx="1739079"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3738444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45068" y="44624"/>
            <a:ext cx="8229600" cy="1143000"/>
          </a:xfrm>
        </p:spPr>
        <p:txBody>
          <a:bodyPr/>
          <a:lstStyle/>
          <a:p>
            <a:r>
              <a:rPr lang="en-US" dirty="0" smtClean="0"/>
              <a:t>Latent Factor Models</a:t>
            </a:r>
            <a:endParaRPr lang="en-US" dirty="0"/>
          </a:p>
        </p:txBody>
      </p:sp>
      <p:sp>
        <p:nvSpPr>
          <p:cNvPr id="40" name="Content Placeholder 39"/>
          <p:cNvSpPr>
            <a:spLocks noGrp="1"/>
          </p:cNvSpPr>
          <p:nvPr>
            <p:ph idx="1"/>
          </p:nvPr>
        </p:nvSpPr>
        <p:spPr>
          <a:xfrm>
            <a:off x="457200" y="1143000"/>
            <a:ext cx="8502134" cy="5094312"/>
          </a:xfrm>
        </p:spPr>
        <p:txBody>
          <a:bodyPr>
            <a:normAutofit fontScale="92500" lnSpcReduction="10000"/>
          </a:bodyPr>
          <a:lstStyle/>
          <a:p>
            <a:r>
              <a:rPr lang="en-US" dirty="0" smtClean="0">
                <a:solidFill>
                  <a:srgbClr val="0000FF"/>
                </a:solidFill>
              </a:rPr>
              <a:t>“SVD” on Netflix data: </a:t>
            </a:r>
            <a:r>
              <a:rPr lang="en-US" b="1" dirty="0" smtClean="0">
                <a:solidFill>
                  <a:srgbClr val="0000FF"/>
                </a:solidFill>
              </a:rPr>
              <a:t>R ≈ </a:t>
            </a:r>
            <a:r>
              <a:rPr lang="en-US" b="1" i="1" dirty="0" smtClean="0">
                <a:solidFill>
                  <a:srgbClr val="0000FF"/>
                </a:solidFill>
              </a:rPr>
              <a:t>Q</a:t>
            </a:r>
            <a:r>
              <a:rPr lang="en-US" b="1" i="1" dirty="0">
                <a:solidFill>
                  <a:srgbClr val="0000FF"/>
                </a:solidFill>
              </a:rPr>
              <a:t> </a:t>
            </a:r>
            <a:r>
              <a:rPr lang="en-US" b="1" i="1" dirty="0" smtClean="0">
                <a:solidFill>
                  <a:srgbClr val="0000FF"/>
                </a:solidFill>
              </a:rPr>
              <a:t>· P</a:t>
            </a:r>
            <a:r>
              <a:rPr lang="en-US" b="1" i="1" baseline="30000" dirty="0" smtClean="0">
                <a:solidFill>
                  <a:srgbClr val="0000FF"/>
                </a:solidFill>
              </a:rPr>
              <a:t>T</a:t>
            </a:r>
          </a:p>
          <a:p>
            <a:endParaRPr lang="en-US" b="1" dirty="0">
              <a:solidFill>
                <a:schemeClr val="accent3"/>
              </a:solidFill>
            </a:endParaRPr>
          </a:p>
          <a:p>
            <a:endParaRPr lang="en-US" b="1" dirty="0">
              <a:solidFill>
                <a:schemeClr val="accent3"/>
              </a:solidFill>
            </a:endParaRPr>
          </a:p>
          <a:p>
            <a:pPr lvl="8"/>
            <a:endParaRPr lang="en-US" sz="1000" b="1" dirty="0" smtClean="0">
              <a:solidFill>
                <a:schemeClr val="accent3"/>
              </a:solidFill>
            </a:endParaRPr>
          </a:p>
          <a:p>
            <a:pPr lvl="8"/>
            <a:endParaRPr lang="en-US" sz="1000" b="1" dirty="0" smtClean="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a:solidFill>
                <a:schemeClr val="accent3"/>
              </a:solidFill>
            </a:endParaRPr>
          </a:p>
          <a:p>
            <a:r>
              <a:rPr lang="en-US" dirty="0" smtClean="0"/>
              <a:t>For now let’s assume we can approximate the rating matrix </a:t>
            </a:r>
            <a:r>
              <a:rPr lang="en-US" b="1" i="1" dirty="0">
                <a:solidFill>
                  <a:srgbClr val="0000FF"/>
                </a:solidFill>
              </a:rPr>
              <a:t>R</a:t>
            </a:r>
            <a:r>
              <a:rPr lang="en-US" b="1" dirty="0">
                <a:solidFill>
                  <a:schemeClr val="accent3"/>
                </a:solidFill>
              </a:rPr>
              <a:t> </a:t>
            </a:r>
            <a:r>
              <a:rPr lang="en-US" dirty="0" smtClean="0"/>
              <a:t>as a product of “thin” </a:t>
            </a:r>
            <a:r>
              <a:rPr lang="en-US" b="1" i="1" dirty="0">
                <a:solidFill>
                  <a:srgbClr val="0000FF"/>
                </a:solidFill>
              </a:rPr>
              <a:t>Q · </a:t>
            </a:r>
            <a:r>
              <a:rPr lang="en-US" b="1" i="1" dirty="0" smtClean="0">
                <a:solidFill>
                  <a:srgbClr val="0000FF"/>
                </a:solidFill>
              </a:rPr>
              <a:t>P</a:t>
            </a:r>
            <a:r>
              <a:rPr lang="en-US" b="1" baseline="30000" dirty="0" smtClean="0">
                <a:solidFill>
                  <a:srgbClr val="0000FF"/>
                </a:solidFill>
              </a:rPr>
              <a:t>T</a:t>
            </a:r>
            <a:endParaRPr lang="en-US" baseline="30000" dirty="0">
              <a:solidFill>
                <a:srgbClr val="0000FF"/>
              </a:solidFill>
            </a:endParaRPr>
          </a:p>
          <a:p>
            <a:pPr lvl="1"/>
            <a:r>
              <a:rPr lang="en-US" b="1" i="1" dirty="0" smtClean="0">
                <a:solidFill>
                  <a:schemeClr val="bg1">
                    <a:lumMod val="50000"/>
                  </a:schemeClr>
                </a:solidFill>
              </a:rPr>
              <a:t>R</a:t>
            </a:r>
            <a:r>
              <a:rPr lang="en-US" b="1" dirty="0" smtClean="0">
                <a:solidFill>
                  <a:schemeClr val="bg1">
                    <a:lumMod val="50000"/>
                  </a:schemeClr>
                </a:solidFill>
              </a:rPr>
              <a:t> </a:t>
            </a:r>
            <a:r>
              <a:rPr lang="en-US" dirty="0" smtClean="0">
                <a:solidFill>
                  <a:schemeClr val="bg1">
                    <a:lumMod val="50000"/>
                  </a:schemeClr>
                </a:solidFill>
              </a:rPr>
              <a:t>has missing entries but let’s ignore that for now!</a:t>
            </a:r>
          </a:p>
          <a:p>
            <a:pPr lvl="2"/>
            <a:r>
              <a:rPr lang="en-US" sz="2000" dirty="0" smtClean="0">
                <a:solidFill>
                  <a:schemeClr val="bg1">
                    <a:lumMod val="50000"/>
                  </a:schemeClr>
                </a:solidFill>
              </a:rPr>
              <a:t>Basically, we will want the reconstruction error to be small on known ratings and we don’t care about the values on the missing ones</a:t>
            </a:r>
            <a:endParaRPr lang="en-US" sz="2000" dirty="0">
              <a:solidFill>
                <a:schemeClr val="bg1">
                  <a:lumMod val="50000"/>
                </a:schemeClr>
              </a:solidFill>
            </a:endParaRPr>
          </a:p>
        </p:txBody>
      </p:sp>
      <p:sp>
        <p:nvSpPr>
          <p:cNvPr id="46" name="Footer Placeholder 45"/>
          <p:cNvSpPr>
            <a:spLocks noGrp="1"/>
          </p:cNvSpPr>
          <p:nvPr>
            <p:ph type="ftr" sz="quarter" idx="11"/>
          </p:nvPr>
        </p:nvSpPr>
        <p:spPr/>
        <p:txBody>
          <a:bodyPr/>
          <a:lstStyle/>
          <a:p>
            <a:r>
              <a:rPr lang="en-US" dirty="0" smtClean="0"/>
              <a:t>J. </a:t>
            </a:r>
            <a:r>
              <a:rPr lang="en-US" dirty="0" err="1" smtClean="0"/>
              <a:t>Leskovec</a:t>
            </a:r>
            <a:r>
              <a:rPr lang="en-US" dirty="0" smtClean="0"/>
              <a:t>, A. </a:t>
            </a:r>
            <a:r>
              <a:rPr lang="en-US" dirty="0" err="1" smtClean="0"/>
              <a:t>Rajaraman</a:t>
            </a:r>
            <a:r>
              <a:rPr lang="en-US" dirty="0" smtClean="0"/>
              <a:t>, J. Ullman: Mining of Massive Datasets, http://www.mmds.org</a:t>
            </a:r>
            <a:endParaRPr lang="en-US" dirty="0"/>
          </a:p>
        </p:txBody>
      </p:sp>
      <p:sp>
        <p:nvSpPr>
          <p:cNvPr id="45" name="Slide Number Placeholder 44"/>
          <p:cNvSpPr>
            <a:spLocks noGrp="1"/>
          </p:cNvSpPr>
          <p:nvPr>
            <p:ph type="sldNum" sz="quarter" idx="12"/>
          </p:nvPr>
        </p:nvSpPr>
        <p:spPr/>
        <p:txBody>
          <a:bodyPr/>
          <a:lstStyle/>
          <a:p>
            <a:fld id="{19B12225-5612-419B-A8D5-4B8EEE4C217E}" type="slidenum">
              <a:rPr lang="en-US" smtClean="0"/>
              <a:pPr/>
              <a:t>47</a:t>
            </a:fld>
            <a:endParaRPr lang="en-US"/>
          </a:p>
        </p:txBody>
      </p:sp>
      <p:graphicFrame>
        <p:nvGraphicFramePr>
          <p:cNvPr id="36" name="Group 3"/>
          <p:cNvGraphicFramePr>
            <a:graphicFrameLocks noGrp="1"/>
          </p:cNvGraphicFramePr>
          <p:nvPr>
            <p:extLst>
              <p:ext uri="{D42A27DB-BD31-4B8C-83A1-F6EECF244321}">
                <p14:modId xmlns:p14="http://schemas.microsoft.com/office/powerpoint/2010/main" val="3164437241"/>
              </p:ext>
            </p:extLst>
          </p:nvPr>
        </p:nvGraphicFramePr>
        <p:xfrm>
          <a:off x="241050" y="2005335"/>
          <a:ext cx="2499360" cy="1676400"/>
        </p:xfrm>
        <a:graphic>
          <a:graphicData uri="http://schemas.openxmlformats.org/drawingml/2006/table">
            <a:tbl>
              <a:tblPr rtl="1"/>
              <a:tblGrid>
                <a:gridCol w="208280"/>
                <a:gridCol w="208280"/>
                <a:gridCol w="208280"/>
                <a:gridCol w="208280"/>
                <a:gridCol w="208280"/>
                <a:gridCol w="208280"/>
                <a:gridCol w="208280"/>
                <a:gridCol w="208280"/>
                <a:gridCol w="208280"/>
                <a:gridCol w="208280"/>
                <a:gridCol w="208280"/>
                <a:gridCol w="208280"/>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r>
            </a:tbl>
          </a:graphicData>
        </a:graphic>
      </p:graphicFrame>
      <p:graphicFrame>
        <p:nvGraphicFramePr>
          <p:cNvPr id="37" name="Group 96"/>
          <p:cNvGraphicFramePr>
            <a:graphicFrameLocks noGrp="1"/>
          </p:cNvGraphicFramePr>
          <p:nvPr>
            <p:extLst>
              <p:ext uri="{D42A27DB-BD31-4B8C-83A1-F6EECF244321}">
                <p14:modId xmlns:p14="http://schemas.microsoft.com/office/powerpoint/2010/main" val="1588935638"/>
              </p:ext>
            </p:extLst>
          </p:nvPr>
        </p:nvGraphicFramePr>
        <p:xfrm>
          <a:off x="3161985" y="1929135"/>
          <a:ext cx="1118616" cy="1752600"/>
        </p:xfrm>
        <a:graphic>
          <a:graphicData uri="http://schemas.openxmlformats.org/drawingml/2006/table">
            <a:tbl>
              <a:tblPr rtl="1"/>
              <a:tblGrid>
                <a:gridCol w="372872"/>
                <a:gridCol w="372872"/>
                <a:gridCol w="372872"/>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8" name="Group 126"/>
          <p:cNvGraphicFramePr>
            <a:graphicFrameLocks noGrp="1"/>
          </p:cNvGraphicFramePr>
          <p:nvPr>
            <p:extLst>
              <p:ext uri="{D42A27DB-BD31-4B8C-83A1-F6EECF244321}">
                <p14:modId xmlns:p14="http://schemas.microsoft.com/office/powerpoint/2010/main" val="890350779"/>
              </p:ext>
            </p:extLst>
          </p:nvPr>
        </p:nvGraphicFramePr>
        <p:xfrm>
          <a:off x="4457387" y="2481585"/>
          <a:ext cx="4648198" cy="731520"/>
        </p:xfrm>
        <a:graphic>
          <a:graphicData uri="http://schemas.openxmlformats.org/drawingml/2006/table">
            <a:tbl>
              <a:tblPr rtl="1"/>
              <a:tblGrid>
                <a:gridCol w="387350"/>
                <a:gridCol w="385836"/>
                <a:gridCol w="390376"/>
                <a:gridCol w="387350"/>
                <a:gridCol w="385837"/>
                <a:gridCol w="384324"/>
                <a:gridCol w="397941"/>
                <a:gridCol w="378271"/>
                <a:gridCol w="387350"/>
                <a:gridCol w="390376"/>
                <a:gridCol w="385837"/>
                <a:gridCol w="387350"/>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9" name="Text Box 180"/>
          <p:cNvSpPr txBox="1">
            <a:spLocks noChangeArrowheads="1"/>
          </p:cNvSpPr>
          <p:nvPr/>
        </p:nvSpPr>
        <p:spPr bwMode="auto">
          <a:xfrm>
            <a:off x="2693673" y="2538735"/>
            <a:ext cx="468312" cy="579438"/>
          </a:xfrm>
          <a:prstGeom prst="rect">
            <a:avLst/>
          </a:prstGeom>
          <a:noFill/>
          <a:ln w="9525">
            <a:noFill/>
            <a:miter lim="800000"/>
            <a:headEnd/>
            <a:tailEnd/>
          </a:ln>
          <a:effectLst/>
        </p:spPr>
        <p:txBody>
          <a:bodyPr>
            <a:spAutoFit/>
          </a:bodyPr>
          <a:lstStyle/>
          <a:p>
            <a:pPr>
              <a:spcBef>
                <a:spcPct val="50000"/>
              </a:spcBef>
            </a:pPr>
            <a:r>
              <a:rPr lang="en-US" sz="3200" b="1" dirty="0"/>
              <a:t>≈</a:t>
            </a:r>
          </a:p>
        </p:txBody>
      </p:sp>
      <p:sp>
        <p:nvSpPr>
          <p:cNvPr id="42" name="Text Box 185"/>
          <p:cNvSpPr txBox="1">
            <a:spLocks noChangeArrowheads="1"/>
          </p:cNvSpPr>
          <p:nvPr/>
        </p:nvSpPr>
        <p:spPr bwMode="auto">
          <a:xfrm>
            <a:off x="6438585" y="2097410"/>
            <a:ext cx="869149" cy="400110"/>
          </a:xfrm>
          <a:prstGeom prst="rect">
            <a:avLst/>
          </a:prstGeom>
          <a:noFill/>
          <a:ln w="9525">
            <a:noFill/>
            <a:miter lim="800000"/>
            <a:headEnd/>
            <a:tailEnd/>
          </a:ln>
          <a:effectLst/>
        </p:spPr>
        <p:txBody>
          <a:bodyPr wrap="none">
            <a:spAutoFit/>
          </a:bodyPr>
          <a:lstStyle/>
          <a:p>
            <a:pPr algn="l"/>
            <a:r>
              <a:rPr lang="en-US" sz="2000" b="1" dirty="0">
                <a:solidFill>
                  <a:srgbClr val="008000"/>
                </a:solidFill>
                <a:latin typeface="Arial" pitchFamily="34" charset="0"/>
                <a:cs typeface="Arial" pitchFamily="34" charset="0"/>
              </a:rPr>
              <a:t>users</a:t>
            </a:r>
          </a:p>
        </p:txBody>
      </p:sp>
      <p:sp>
        <p:nvSpPr>
          <p:cNvPr id="48" name="Text Box 184"/>
          <p:cNvSpPr txBox="1">
            <a:spLocks noChangeArrowheads="1"/>
          </p:cNvSpPr>
          <p:nvPr/>
        </p:nvSpPr>
        <p:spPr bwMode="auto">
          <a:xfrm rot="16200000">
            <a:off x="2622953" y="3184564"/>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50" name="TextBox 49"/>
          <p:cNvSpPr txBox="1"/>
          <p:nvPr/>
        </p:nvSpPr>
        <p:spPr>
          <a:xfrm>
            <a:off x="6743385" y="3217812"/>
            <a:ext cx="569387"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P</a:t>
            </a:r>
            <a:r>
              <a:rPr lang="en-US" sz="2800" b="1" baseline="30000" dirty="0" smtClean="0">
                <a:solidFill>
                  <a:srgbClr val="008000"/>
                </a:solidFill>
                <a:latin typeface="Arial" pitchFamily="34" charset="0"/>
                <a:cs typeface="Arial" pitchFamily="34" charset="0"/>
              </a:rPr>
              <a:t>T</a:t>
            </a:r>
          </a:p>
        </p:txBody>
      </p:sp>
      <p:sp>
        <p:nvSpPr>
          <p:cNvPr id="51" name="TextBox 50"/>
          <p:cNvSpPr txBox="1"/>
          <p:nvPr/>
        </p:nvSpPr>
        <p:spPr>
          <a:xfrm>
            <a:off x="3619185" y="3681735"/>
            <a:ext cx="463588"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Q</a:t>
            </a:r>
          </a:p>
        </p:txBody>
      </p:sp>
      <p:sp>
        <p:nvSpPr>
          <p:cNvPr id="16" name="Text Box 96"/>
          <p:cNvSpPr txBox="1">
            <a:spLocks noChangeArrowheads="1"/>
          </p:cNvSpPr>
          <p:nvPr/>
        </p:nvSpPr>
        <p:spPr bwMode="auto">
          <a:xfrm rot="16200000">
            <a:off x="-276670" y="2534431"/>
            <a:ext cx="736099" cy="369332"/>
          </a:xfrm>
          <a:prstGeom prst="rect">
            <a:avLst/>
          </a:prstGeom>
          <a:noFill/>
          <a:ln w="9525">
            <a:noFill/>
            <a:miter lim="800000"/>
            <a:headEnd/>
            <a:tailEnd/>
          </a:ln>
          <a:effectLst/>
        </p:spPr>
        <p:txBody>
          <a:bodyPr wrap="none">
            <a:spAutoFit/>
          </a:bodyPr>
          <a:lstStyle/>
          <a:p>
            <a:pPr algn="l"/>
            <a:r>
              <a:rPr lang="en-US" dirty="0">
                <a:solidFill>
                  <a:srgbClr val="008000"/>
                </a:solidFill>
                <a:latin typeface="Arial" pitchFamily="34" charset="0"/>
                <a:cs typeface="Arial" pitchFamily="34" charset="0"/>
              </a:rPr>
              <a:t>items</a:t>
            </a:r>
          </a:p>
        </p:txBody>
      </p:sp>
      <p:sp>
        <p:nvSpPr>
          <p:cNvPr id="17" name="Text Box 187"/>
          <p:cNvSpPr txBox="1">
            <a:spLocks noChangeArrowheads="1"/>
          </p:cNvSpPr>
          <p:nvPr/>
        </p:nvSpPr>
        <p:spPr bwMode="auto">
          <a:xfrm>
            <a:off x="1183265" y="1682202"/>
            <a:ext cx="748923" cy="369332"/>
          </a:xfrm>
          <a:prstGeom prst="rect">
            <a:avLst/>
          </a:prstGeom>
          <a:noFill/>
          <a:ln w="9525">
            <a:noFill/>
            <a:miter lim="800000"/>
            <a:headEnd/>
            <a:tailEnd/>
          </a:ln>
          <a:effectLst/>
        </p:spPr>
        <p:txBody>
          <a:bodyPr wrap="none">
            <a:spAutoFit/>
          </a:bodyPr>
          <a:lstStyle/>
          <a:p>
            <a:pPr algn="l"/>
            <a:r>
              <a:rPr lang="en-US">
                <a:solidFill>
                  <a:srgbClr val="008000"/>
                </a:solidFill>
                <a:latin typeface="Arial" pitchFamily="34" charset="0"/>
                <a:cs typeface="Arial" pitchFamily="34" charset="0"/>
              </a:rPr>
              <a:t>users</a:t>
            </a:r>
          </a:p>
        </p:txBody>
      </p:sp>
      <p:sp>
        <p:nvSpPr>
          <p:cNvPr id="18" name="TextBox 17"/>
          <p:cNvSpPr txBox="1"/>
          <p:nvPr/>
        </p:nvSpPr>
        <p:spPr>
          <a:xfrm>
            <a:off x="1143000" y="3686200"/>
            <a:ext cx="444352"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R</a:t>
            </a:r>
          </a:p>
        </p:txBody>
      </p:sp>
      <p:sp>
        <p:nvSpPr>
          <p:cNvPr id="2" name="Rectangle 1"/>
          <p:cNvSpPr/>
          <p:nvPr/>
        </p:nvSpPr>
        <p:spPr>
          <a:xfrm>
            <a:off x="7153647" y="1143000"/>
            <a:ext cx="1990353" cy="369332"/>
          </a:xfrm>
          <a:prstGeom prst="rect">
            <a:avLst/>
          </a:prstGeom>
        </p:spPr>
        <p:txBody>
          <a:bodyPr wrap="none">
            <a:spAutoFit/>
          </a:bodyPr>
          <a:lstStyle/>
          <a:p>
            <a:r>
              <a:rPr lang="en-US" b="1" dirty="0" smtClean="0">
                <a:latin typeface="Arial" pitchFamily="34" charset="0"/>
                <a:cs typeface="Arial" pitchFamily="34" charset="0"/>
              </a:rPr>
              <a:t>SVD: </a:t>
            </a:r>
            <a:r>
              <a:rPr lang="en-US" i="1" dirty="0" smtClean="0">
                <a:latin typeface="Arial" pitchFamily="34" charset="0"/>
                <a:cs typeface="Arial" pitchFamily="34" charset="0"/>
              </a:rPr>
              <a:t>A </a:t>
            </a:r>
            <a:r>
              <a:rPr lang="en-US" i="1" dirty="0">
                <a:latin typeface="Arial" pitchFamily="34" charset="0"/>
                <a:cs typeface="Arial" pitchFamily="34" charset="0"/>
              </a:rPr>
              <a:t>= U </a:t>
            </a:r>
            <a:r>
              <a:rPr lang="en-US" i="1" dirty="0">
                <a:latin typeface="Arial" pitchFamily="34" charset="0"/>
                <a:cs typeface="Arial" pitchFamily="34" charset="0"/>
                <a:sym typeface="Symbol"/>
              </a:rPr>
              <a:t></a:t>
            </a:r>
            <a:r>
              <a:rPr lang="en-US" i="1" dirty="0">
                <a:latin typeface="Arial" pitchFamily="34" charset="0"/>
                <a:cs typeface="Arial" pitchFamily="34" charset="0"/>
              </a:rPr>
              <a:t> </a:t>
            </a:r>
            <a:r>
              <a:rPr lang="en-US" i="1" dirty="0" smtClean="0">
                <a:latin typeface="Arial" pitchFamily="34" charset="0"/>
                <a:cs typeface="Arial" pitchFamily="34" charset="0"/>
              </a:rPr>
              <a:t>V</a:t>
            </a:r>
            <a:r>
              <a:rPr lang="en-US" i="1" baseline="30000" dirty="0" smtClean="0">
                <a:latin typeface="Arial" pitchFamily="34" charset="0"/>
                <a:cs typeface="Arial" pitchFamily="34" charset="0"/>
              </a:rPr>
              <a:t>T</a:t>
            </a:r>
            <a:r>
              <a:rPr lang="en-US" i="1" dirty="0" smtClean="0">
                <a:latin typeface="Arial" pitchFamily="34" charset="0"/>
                <a:cs typeface="Arial" pitchFamily="34" charset="0"/>
              </a:rPr>
              <a:t> </a:t>
            </a:r>
            <a:endParaRPr lang="en-US" i="1" dirty="0">
              <a:latin typeface="Arial" pitchFamily="34" charset="0"/>
              <a:cs typeface="Arial" pitchFamily="34" charset="0"/>
            </a:endParaRPr>
          </a:p>
        </p:txBody>
      </p:sp>
      <p:sp>
        <p:nvSpPr>
          <p:cNvPr id="20" name="TextBox 19"/>
          <p:cNvSpPr txBox="1"/>
          <p:nvPr/>
        </p:nvSpPr>
        <p:spPr>
          <a:xfrm>
            <a:off x="3172773" y="1628800"/>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21" name="TextBox 20"/>
          <p:cNvSpPr txBox="1"/>
          <p:nvPr/>
        </p:nvSpPr>
        <p:spPr>
          <a:xfrm rot="5400000">
            <a:off x="8520753" y="2621913"/>
            <a:ext cx="877163" cy="369332"/>
          </a:xfrm>
          <a:prstGeom prst="rect">
            <a:avLst/>
          </a:prstGeom>
          <a:solidFill>
            <a:schemeClr val="bg1"/>
          </a:solidFill>
        </p:spPr>
        <p:txBody>
          <a:bodyPr wrap="none" rtlCol="0">
            <a:spAutoFit/>
          </a:bodyPr>
          <a:lstStyle/>
          <a:p>
            <a:r>
              <a:rPr lang="en-US" dirty="0" smtClean="0">
                <a:solidFill>
                  <a:srgbClr val="008000"/>
                </a:solidFill>
                <a:latin typeface="Arial" pitchFamily="34" charset="0"/>
                <a:cs typeface="Arial" pitchFamily="34" charset="0"/>
              </a:rPr>
              <a:t>factors</a:t>
            </a:r>
          </a:p>
        </p:txBody>
      </p:sp>
    </p:spTree>
    <p:extLst>
      <p:ext uri="{BB962C8B-B14F-4D97-AF65-F5344CB8AC3E}">
        <p14:creationId xmlns:p14="http://schemas.microsoft.com/office/powerpoint/2010/main" val="2426925426"/>
      </p:ext>
    </p:extLst>
  </p:cSld>
  <p:clrMapOvr>
    <a:masterClrMapping/>
  </p:clrMapOvr>
  <p:transition advTm="13329"/>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69661" y="116632"/>
            <a:ext cx="8229600" cy="1143000"/>
          </a:xfrm>
        </p:spPr>
        <p:txBody>
          <a:bodyPr>
            <a:normAutofit/>
          </a:bodyPr>
          <a:lstStyle/>
          <a:p>
            <a:r>
              <a:rPr lang="en-US" dirty="0" smtClean="0"/>
              <a:t>Ratings as Products of Factors</a:t>
            </a:r>
            <a:endParaRPr lang="en-US" dirty="0"/>
          </a:p>
        </p:txBody>
      </p:sp>
      <p:sp>
        <p:nvSpPr>
          <p:cNvPr id="2" name="Content Placeholder 1"/>
          <p:cNvSpPr>
            <a:spLocks noGrp="1"/>
          </p:cNvSpPr>
          <p:nvPr>
            <p:ph idx="1"/>
          </p:nvPr>
        </p:nvSpPr>
        <p:spPr>
          <a:xfrm>
            <a:off x="457200" y="1268760"/>
            <a:ext cx="8229600" cy="4857403"/>
          </a:xfrm>
        </p:spPr>
        <p:txBody>
          <a:bodyPr/>
          <a:lstStyle/>
          <a:p>
            <a:r>
              <a:rPr lang="en-US" b="1" dirty="0" smtClean="0">
                <a:solidFill>
                  <a:srgbClr val="D60093"/>
                </a:solidFill>
              </a:rPr>
              <a:t>How to estimate the missing rating of </a:t>
            </a:r>
            <a:br>
              <a:rPr lang="en-US" b="1" dirty="0" smtClean="0">
                <a:solidFill>
                  <a:srgbClr val="D60093"/>
                </a:solidFill>
              </a:rPr>
            </a:br>
            <a:r>
              <a:rPr lang="en-US" b="1" dirty="0" smtClean="0">
                <a:solidFill>
                  <a:srgbClr val="D60093"/>
                </a:solidFill>
              </a:rPr>
              <a:t>user </a:t>
            </a:r>
            <a:r>
              <a:rPr lang="en-US" b="1" i="1" dirty="0" smtClean="0">
                <a:solidFill>
                  <a:srgbClr val="D60093"/>
                </a:solidFill>
              </a:rPr>
              <a:t>x</a:t>
            </a:r>
            <a:r>
              <a:rPr lang="en-US" b="1" dirty="0" smtClean="0">
                <a:solidFill>
                  <a:srgbClr val="D60093"/>
                </a:solidFill>
              </a:rPr>
              <a:t> for item </a:t>
            </a:r>
            <a:r>
              <a:rPr lang="en-US" b="1" i="1" dirty="0" err="1" smtClean="0">
                <a:solidFill>
                  <a:srgbClr val="D60093"/>
                </a:solidFill>
              </a:rPr>
              <a:t>i</a:t>
            </a:r>
            <a:r>
              <a:rPr lang="en-US" b="1" dirty="0" smtClean="0">
                <a:solidFill>
                  <a:srgbClr val="D60093"/>
                </a:solidFill>
              </a:rPr>
              <a:t>?</a:t>
            </a:r>
            <a:endParaRPr lang="en-US" b="1" dirty="0">
              <a:solidFill>
                <a:srgbClr val="D60093"/>
              </a:solidFill>
            </a:endParaRPr>
          </a:p>
        </p:txBody>
      </p:sp>
      <p:sp>
        <p:nvSpPr>
          <p:cNvPr id="18" name="Footer Placeholder 1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7" name="Slide Number Placeholder 16"/>
          <p:cNvSpPr>
            <a:spLocks noGrp="1"/>
          </p:cNvSpPr>
          <p:nvPr>
            <p:ph type="sldNum" sz="quarter" idx="12"/>
          </p:nvPr>
        </p:nvSpPr>
        <p:spPr/>
        <p:txBody>
          <a:bodyPr/>
          <a:lstStyle/>
          <a:p>
            <a:fld id="{19B12225-5612-419B-A8D5-4B8EEE4C217E}" type="slidenum">
              <a:rPr lang="en-US" smtClean="0"/>
              <a:pPr/>
              <a:t>48</a:t>
            </a:fld>
            <a:endParaRPr lang="en-US"/>
          </a:p>
        </p:txBody>
      </p:sp>
      <p:graphicFrame>
        <p:nvGraphicFramePr>
          <p:cNvPr id="150531" name="Group 3"/>
          <p:cNvGraphicFramePr>
            <a:graphicFrameLocks noGrp="1"/>
          </p:cNvGraphicFramePr>
          <p:nvPr>
            <p:extLst>
              <p:ext uri="{D42A27DB-BD31-4B8C-83A1-F6EECF244321}">
                <p14:modId xmlns:p14="http://schemas.microsoft.com/office/powerpoint/2010/main" val="1498073431"/>
              </p:ext>
            </p:extLst>
          </p:nvPr>
        </p:nvGraphicFramePr>
        <p:xfrm>
          <a:off x="893793" y="2600322"/>
          <a:ext cx="2628900" cy="1819278"/>
        </p:xfrm>
        <a:graphic>
          <a:graphicData uri="http://schemas.openxmlformats.org/drawingml/2006/table">
            <a:tbl>
              <a:tblPr rtl="1"/>
              <a:tblGrid>
                <a:gridCol w="219075"/>
                <a:gridCol w="219075"/>
                <a:gridCol w="219075"/>
                <a:gridCol w="219075"/>
                <a:gridCol w="219075"/>
                <a:gridCol w="219075"/>
                <a:gridCol w="219075"/>
                <a:gridCol w="219075"/>
                <a:gridCol w="219075"/>
                <a:gridCol w="219075"/>
                <a:gridCol w="219075"/>
                <a:gridCol w="219075"/>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r>
            </a:tbl>
          </a:graphicData>
        </a:graphic>
      </p:graphicFrame>
      <p:sp>
        <p:nvSpPr>
          <p:cNvPr id="150624" name="Text Box 96"/>
          <p:cNvSpPr txBox="1">
            <a:spLocks noChangeArrowheads="1"/>
          </p:cNvSpPr>
          <p:nvPr/>
        </p:nvSpPr>
        <p:spPr bwMode="auto">
          <a:xfrm rot="16200000">
            <a:off x="258749" y="3192430"/>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graphicFrame>
        <p:nvGraphicFramePr>
          <p:cNvPr id="150625" name="Group 97"/>
          <p:cNvGraphicFramePr>
            <a:graphicFrameLocks noGrp="1"/>
          </p:cNvGraphicFramePr>
          <p:nvPr>
            <p:extLst>
              <p:ext uri="{D42A27DB-BD31-4B8C-83A1-F6EECF244321}">
                <p14:modId xmlns:p14="http://schemas.microsoft.com/office/powerpoint/2010/main" val="2315588086"/>
              </p:ext>
            </p:extLst>
          </p:nvPr>
        </p:nvGraphicFramePr>
        <p:xfrm>
          <a:off x="1606550" y="4519967"/>
          <a:ext cx="1404938" cy="1819278"/>
        </p:xfrm>
        <a:graphic>
          <a:graphicData uri="http://schemas.openxmlformats.org/drawingml/2006/table">
            <a:tbl>
              <a:tblPr rtl="1"/>
              <a:tblGrid>
                <a:gridCol w="468313"/>
                <a:gridCol w="468312"/>
                <a:gridCol w="468313"/>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50655" name="Group 127"/>
          <p:cNvGraphicFramePr>
            <a:graphicFrameLocks noGrp="1"/>
          </p:cNvGraphicFramePr>
          <p:nvPr>
            <p:extLst>
              <p:ext uri="{D42A27DB-BD31-4B8C-83A1-F6EECF244321}">
                <p14:modId xmlns:p14="http://schemas.microsoft.com/office/powerpoint/2010/main" val="1422564978"/>
              </p:ext>
            </p:extLst>
          </p:nvPr>
        </p:nvGraphicFramePr>
        <p:xfrm>
          <a:off x="3622675" y="4929542"/>
          <a:ext cx="5292725" cy="909639"/>
        </p:xfrm>
        <a:graphic>
          <a:graphicData uri="http://schemas.openxmlformats.org/drawingml/2006/table">
            <a:tbl>
              <a:tblPr rtl="1"/>
              <a:tblGrid>
                <a:gridCol w="441325"/>
                <a:gridCol w="439737"/>
                <a:gridCol w="444500"/>
                <a:gridCol w="439738"/>
                <a:gridCol w="439737"/>
                <a:gridCol w="438150"/>
                <a:gridCol w="452438"/>
                <a:gridCol w="431800"/>
                <a:gridCol w="439737"/>
                <a:gridCol w="444500"/>
                <a:gridCol w="439738"/>
                <a:gridCol w="441325"/>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0709" name="Oval 181"/>
          <p:cNvSpPr>
            <a:spLocks noChangeArrowheads="1"/>
          </p:cNvSpPr>
          <p:nvPr/>
        </p:nvSpPr>
        <p:spPr bwMode="auto">
          <a:xfrm>
            <a:off x="3280569" y="5434367"/>
            <a:ext cx="89694" cy="90488"/>
          </a:xfrm>
          <a:prstGeom prst="ellipse">
            <a:avLst/>
          </a:prstGeom>
          <a:solidFill>
            <a:schemeClr val="tx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50710" name="Text Box 182"/>
          <p:cNvSpPr txBox="1">
            <a:spLocks noChangeArrowheads="1"/>
          </p:cNvSpPr>
          <p:nvPr/>
        </p:nvSpPr>
        <p:spPr bwMode="auto">
          <a:xfrm>
            <a:off x="3702081" y="3141660"/>
            <a:ext cx="468312" cy="584775"/>
          </a:xfrm>
          <a:prstGeom prst="rect">
            <a:avLst/>
          </a:prstGeom>
          <a:noFill/>
          <a:ln w="9525">
            <a:noFill/>
            <a:miter lim="800000"/>
            <a:headEnd/>
            <a:tailEnd/>
          </a:ln>
          <a:effectLst/>
        </p:spPr>
        <p:txBody>
          <a:bodyPr>
            <a:spAutoFit/>
          </a:bodyPr>
          <a:lstStyle/>
          <a:p>
            <a:pPr>
              <a:spcBef>
                <a:spcPct val="50000"/>
              </a:spcBef>
            </a:pP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
        <p:nvSpPr>
          <p:cNvPr id="150712" name="Text Box 184"/>
          <p:cNvSpPr txBox="1">
            <a:spLocks noChangeArrowheads="1"/>
          </p:cNvSpPr>
          <p:nvPr/>
        </p:nvSpPr>
        <p:spPr bwMode="auto">
          <a:xfrm rot="16200000">
            <a:off x="1019131" y="5143825"/>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150713" name="Text Box 185"/>
          <p:cNvSpPr txBox="1">
            <a:spLocks noChangeArrowheads="1"/>
          </p:cNvSpPr>
          <p:nvPr/>
        </p:nvSpPr>
        <p:spPr bwMode="auto">
          <a:xfrm>
            <a:off x="5746750" y="454378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5" name="Text Box 187"/>
          <p:cNvSpPr txBox="1">
            <a:spLocks noChangeArrowheads="1"/>
          </p:cNvSpPr>
          <p:nvPr/>
        </p:nvSpPr>
        <p:spPr bwMode="auto">
          <a:xfrm>
            <a:off x="1711356" y="226689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6" name="Text Box 188"/>
          <p:cNvSpPr txBox="1">
            <a:spLocks noChangeArrowheads="1"/>
          </p:cNvSpPr>
          <p:nvPr/>
        </p:nvSpPr>
        <p:spPr bwMode="auto">
          <a:xfrm>
            <a:off x="1765730" y="2917165"/>
            <a:ext cx="275112" cy="276999"/>
          </a:xfrm>
          <a:prstGeom prst="rect">
            <a:avLst/>
          </a:prstGeom>
          <a:solidFill>
            <a:srgbClr val="FF0000"/>
          </a:solidFill>
          <a:ln w="9525">
            <a:noFill/>
            <a:miter lim="800000"/>
            <a:headEnd/>
            <a:tailEnd/>
          </a:ln>
          <a:effectLst/>
        </p:spPr>
        <p:txBody>
          <a:bodyPr wrap="square" lIns="0" tIns="0" rIns="0" bIns="0" anchor="ctr" anchorCtr="0">
            <a:spAutoFit/>
          </a:bodyPr>
          <a:lstStyle/>
          <a:p>
            <a:pPr algn="ctr">
              <a:spcBef>
                <a:spcPct val="50000"/>
              </a:spcBef>
            </a:pPr>
            <a:r>
              <a:rPr lang="en-US" b="1" dirty="0" smtClean="0">
                <a:solidFill>
                  <a:schemeClr val="bg1"/>
                </a:solidFill>
                <a:latin typeface="Arial" pitchFamily="34" charset="0"/>
                <a:cs typeface="Arial" pitchFamily="34" charset="0"/>
              </a:rPr>
              <a:t>?</a:t>
            </a:r>
            <a:endParaRPr lang="en-US" b="1" dirty="0">
              <a:solidFill>
                <a:schemeClr val="bg1"/>
              </a:solidFill>
              <a:latin typeface="Arial" pitchFamily="34" charset="0"/>
              <a:cs typeface="Arial" pitchFamily="34" charset="0"/>
            </a:endParaRPr>
          </a:p>
        </p:txBody>
      </p:sp>
      <p:sp>
        <p:nvSpPr>
          <p:cNvPr id="23" name="TextBox 22"/>
          <p:cNvSpPr txBox="1"/>
          <p:nvPr/>
        </p:nvSpPr>
        <p:spPr>
          <a:xfrm>
            <a:off x="6101521" y="5821668"/>
            <a:ext cx="569387"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P</a:t>
            </a:r>
            <a:r>
              <a:rPr lang="en-US" sz="2800" b="1" baseline="30000" dirty="0" smtClean="0">
                <a:solidFill>
                  <a:srgbClr val="008000"/>
                </a:solidFill>
                <a:latin typeface="Arial" pitchFamily="34" charset="0"/>
                <a:cs typeface="Arial" pitchFamily="34" charset="0"/>
              </a:rPr>
              <a:t>T</a:t>
            </a:r>
          </a:p>
        </p:txBody>
      </p:sp>
      <mc:AlternateContent xmlns:mc="http://schemas.openxmlformats.org/markup-compatibility/2006" xmlns:a14="http://schemas.microsoft.com/office/drawing/2010/main">
        <mc:Choice Requires="a14">
          <p:sp>
            <p:nvSpPr>
              <p:cNvPr id="24" name="TextBox 23"/>
              <p:cNvSpPr txBox="1"/>
              <p:nvPr/>
            </p:nvSpPr>
            <p:spPr>
              <a:xfrm>
                <a:off x="6380497" y="2182121"/>
                <a:ext cx="2460289" cy="16237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0000FF"/>
                              </a:solidFill>
                              <a:latin typeface="Cambria Math" panose="02040503050406030204" pitchFamily="18" charset="0"/>
                              <a:cs typeface="Arial" pitchFamily="34" charset="0"/>
                            </a:rPr>
                          </m:ctrlPr>
                        </m:sSubPr>
                        <m:e>
                          <m:acc>
                            <m:accPr>
                              <m:chr m:val="̂"/>
                              <m:ctrlPr>
                                <a:rPr lang="en-US" sz="2800" b="1" i="1" smtClean="0">
                                  <a:solidFill>
                                    <a:srgbClr val="0000FF"/>
                                  </a:solidFill>
                                  <a:latin typeface="Cambria Math" panose="02040503050406030204" pitchFamily="18" charset="0"/>
                                  <a:cs typeface="Arial" pitchFamily="34" charset="0"/>
                                </a:rPr>
                              </m:ctrlPr>
                            </m:accPr>
                            <m:e>
                              <m:r>
                                <a:rPr lang="en-US" sz="2800" b="1" i="1" smtClean="0">
                                  <a:solidFill>
                                    <a:srgbClr val="0000FF"/>
                                  </a:solidFill>
                                  <a:latin typeface="Cambria Math"/>
                                  <a:cs typeface="Arial" pitchFamily="34" charset="0"/>
                                </a:rPr>
                                <m:t>𝒓</m:t>
                              </m:r>
                            </m:e>
                          </m:acc>
                        </m:e>
                        <m:sub>
                          <m:r>
                            <a:rPr lang="en-US" sz="2800" b="1" i="1" smtClean="0">
                              <a:solidFill>
                                <a:srgbClr val="0000FF"/>
                              </a:solidFill>
                              <a:latin typeface="Cambria Math"/>
                              <a:cs typeface="Arial" pitchFamily="34" charset="0"/>
                            </a:rPr>
                            <m:t>𝒙𝒊</m:t>
                          </m:r>
                        </m:sub>
                      </m:sSub>
                      <m:r>
                        <a:rPr lang="en-US" sz="2800" b="1" i="1" smtClean="0">
                          <a:solidFill>
                            <a:srgbClr val="0000FF"/>
                          </a:solidFill>
                          <a:latin typeface="Cambria Math"/>
                          <a:cs typeface="Arial" pitchFamily="34" charset="0"/>
                        </a:rPr>
                        <m:t>=</m:t>
                      </m:r>
                      <m:sSub>
                        <m:sSubPr>
                          <m:ctrlPr>
                            <a:rPr lang="en-US" sz="2800" b="1" i="1" smtClean="0">
                              <a:solidFill>
                                <a:srgbClr val="0000FF"/>
                              </a:solidFill>
                              <a:latin typeface="Cambria Math" panose="02040503050406030204" pitchFamily="18" charset="0"/>
                              <a:cs typeface="Arial" pitchFamily="34" charset="0"/>
                            </a:rPr>
                          </m:ctrlPr>
                        </m:sSubPr>
                        <m:e>
                          <m:r>
                            <a:rPr lang="en-US" sz="2800" b="1" i="1" smtClean="0">
                              <a:solidFill>
                                <a:srgbClr val="0000FF"/>
                              </a:solidFill>
                              <a:latin typeface="Cambria Math"/>
                              <a:cs typeface="Arial" pitchFamily="34" charset="0"/>
                            </a:rPr>
                            <m:t>𝒒</m:t>
                          </m:r>
                        </m:e>
                        <m:sub>
                          <m:r>
                            <a:rPr lang="en-US" sz="2800" b="1" i="1" smtClean="0">
                              <a:solidFill>
                                <a:srgbClr val="0000FF"/>
                              </a:solidFill>
                              <a:latin typeface="Cambria Math"/>
                              <a:cs typeface="Arial" pitchFamily="34" charset="0"/>
                            </a:rPr>
                            <m:t>𝒊</m:t>
                          </m:r>
                        </m:sub>
                      </m:sSub>
                      <m:r>
                        <a:rPr lang="en-US" sz="2800" b="1" i="1" smtClean="0">
                          <a:solidFill>
                            <a:srgbClr val="0000FF"/>
                          </a:solidFill>
                          <a:latin typeface="Cambria Math"/>
                          <a:cs typeface="Arial" pitchFamily="34" charset="0"/>
                        </a:rPr>
                        <m:t>⋅</m:t>
                      </m:r>
                      <m:sSubSup>
                        <m:sSubSupPr>
                          <m:ctrlPr>
                            <a:rPr lang="en-US" sz="2800" b="1" i="1" smtClean="0">
                              <a:solidFill>
                                <a:srgbClr val="0000FF"/>
                              </a:solidFill>
                              <a:latin typeface="Cambria Math" panose="02040503050406030204" pitchFamily="18" charset="0"/>
                              <a:cs typeface="Arial" pitchFamily="34" charset="0"/>
                            </a:rPr>
                          </m:ctrlPr>
                        </m:sSubSupPr>
                        <m:e>
                          <m:r>
                            <a:rPr lang="en-US" sz="2800" b="1" i="1" smtClean="0">
                              <a:solidFill>
                                <a:srgbClr val="0000FF"/>
                              </a:solidFill>
                              <a:latin typeface="Cambria Math"/>
                              <a:cs typeface="Arial" pitchFamily="34" charset="0"/>
                            </a:rPr>
                            <m:t>𝒑</m:t>
                          </m:r>
                        </m:e>
                        <m:sub>
                          <m:r>
                            <a:rPr lang="en-US" sz="2800" b="1" i="1" smtClean="0">
                              <a:solidFill>
                                <a:srgbClr val="0000FF"/>
                              </a:solidFill>
                              <a:latin typeface="Cambria Math"/>
                              <a:cs typeface="Arial" pitchFamily="34" charset="0"/>
                            </a:rPr>
                            <m:t>𝒙</m:t>
                          </m:r>
                        </m:sub>
                        <m:sup/>
                      </m:sSubSup>
                    </m:oMath>
                    <m:oMath xmlns:m="http://schemas.openxmlformats.org/officeDocument/2006/math">
                      <m:r>
                        <a:rPr lang="en-US" sz="2800" b="1" i="1" smtClean="0">
                          <a:solidFill>
                            <a:srgbClr val="0000FF"/>
                          </a:solidFill>
                          <a:latin typeface="Cambria Math"/>
                          <a:cs typeface="Arial" pitchFamily="34" charset="0"/>
                        </a:rPr>
                        <m:t>=</m:t>
                      </m:r>
                      <m:nary>
                        <m:naryPr>
                          <m:chr m:val="∑"/>
                          <m:supHide m:val="on"/>
                          <m:ctrlPr>
                            <a:rPr lang="en-US" sz="2800" b="1" i="1" smtClean="0">
                              <a:solidFill>
                                <a:srgbClr val="0000FF"/>
                              </a:solidFill>
                              <a:latin typeface="Cambria Math" panose="02040503050406030204" pitchFamily="18" charset="0"/>
                              <a:cs typeface="Arial" pitchFamily="34" charset="0"/>
                            </a:rPr>
                          </m:ctrlPr>
                        </m:naryPr>
                        <m:sub>
                          <m:r>
                            <a:rPr lang="en-US" sz="2800" b="1" i="1" smtClean="0">
                              <a:solidFill>
                                <a:srgbClr val="0000FF"/>
                              </a:solidFill>
                              <a:latin typeface="Cambria Math"/>
                              <a:cs typeface="Arial" pitchFamily="34" charset="0"/>
                            </a:rPr>
                            <m:t>𝒇</m:t>
                          </m:r>
                        </m:sub>
                        <m:sup/>
                        <m:e>
                          <m:sSub>
                            <m:sSubPr>
                              <m:ctrlPr>
                                <a:rPr lang="en-US" sz="2800" b="1" i="1" smtClean="0">
                                  <a:solidFill>
                                    <a:srgbClr val="0000FF"/>
                                  </a:solidFill>
                                  <a:latin typeface="Cambria Math" panose="02040503050406030204" pitchFamily="18" charset="0"/>
                                  <a:cs typeface="Arial" pitchFamily="34" charset="0"/>
                                </a:rPr>
                              </m:ctrlPr>
                            </m:sSubPr>
                            <m:e>
                              <m:r>
                                <a:rPr lang="en-US" sz="2800" b="1" i="1" smtClean="0">
                                  <a:solidFill>
                                    <a:srgbClr val="0000FF"/>
                                  </a:solidFill>
                                  <a:latin typeface="Cambria Math"/>
                                  <a:cs typeface="Arial" pitchFamily="34" charset="0"/>
                                </a:rPr>
                                <m:t>𝒒</m:t>
                              </m:r>
                            </m:e>
                            <m:sub>
                              <m:r>
                                <a:rPr lang="en-US" sz="2800" b="1" i="1" smtClean="0">
                                  <a:solidFill>
                                    <a:srgbClr val="0000FF"/>
                                  </a:solidFill>
                                  <a:latin typeface="Cambria Math"/>
                                  <a:cs typeface="Arial" pitchFamily="34" charset="0"/>
                                </a:rPr>
                                <m:t>𝒊𝒇</m:t>
                              </m:r>
                            </m:sub>
                          </m:sSub>
                          <m:r>
                            <a:rPr lang="en-US" sz="2800" b="1" i="1" smtClean="0">
                              <a:solidFill>
                                <a:srgbClr val="0000FF"/>
                              </a:solidFill>
                              <a:latin typeface="Cambria Math"/>
                              <a:cs typeface="Arial" pitchFamily="34" charset="0"/>
                            </a:rPr>
                            <m:t>⋅</m:t>
                          </m:r>
                          <m:sSub>
                            <m:sSubPr>
                              <m:ctrlPr>
                                <a:rPr lang="en-US" sz="2800" b="1" i="1" smtClean="0">
                                  <a:solidFill>
                                    <a:srgbClr val="0000FF"/>
                                  </a:solidFill>
                                  <a:latin typeface="Cambria Math" panose="02040503050406030204" pitchFamily="18" charset="0"/>
                                  <a:cs typeface="Arial" pitchFamily="34" charset="0"/>
                                </a:rPr>
                              </m:ctrlPr>
                            </m:sSubPr>
                            <m:e>
                              <m:r>
                                <a:rPr lang="en-US" sz="2800" b="1" i="1" smtClean="0">
                                  <a:solidFill>
                                    <a:srgbClr val="0000FF"/>
                                  </a:solidFill>
                                  <a:latin typeface="Cambria Math"/>
                                  <a:cs typeface="Arial" pitchFamily="34" charset="0"/>
                                </a:rPr>
                                <m:t>𝒑</m:t>
                              </m:r>
                            </m:e>
                            <m:sub>
                              <m:r>
                                <a:rPr lang="en-US" sz="2800" b="1" i="1" smtClean="0">
                                  <a:solidFill>
                                    <a:srgbClr val="0000FF"/>
                                  </a:solidFill>
                                  <a:latin typeface="Cambria Math"/>
                                  <a:cs typeface="Arial" pitchFamily="34" charset="0"/>
                                </a:rPr>
                                <m:t>𝒙𝒇</m:t>
                              </m:r>
                            </m:sub>
                          </m:sSub>
                        </m:e>
                      </m:nary>
                    </m:oMath>
                  </m:oMathPara>
                </a14:m>
                <a:endParaRPr lang="en-US" sz="2800" b="1" dirty="0" smtClean="0">
                  <a:solidFill>
                    <a:srgbClr val="0000FF"/>
                  </a:solidFill>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380497" y="2182121"/>
                <a:ext cx="2460289" cy="1623714"/>
              </a:xfrm>
              <a:prstGeom prst="rect">
                <a:avLst/>
              </a:prstGeom>
              <a:blipFill rotWithShape="1">
                <a:blip r:embed="rId2"/>
                <a:stretch>
                  <a:fillRect/>
                </a:stretch>
              </a:blipFill>
            </p:spPr>
            <p:txBody>
              <a:bodyPr/>
              <a:lstStyle/>
              <a:p>
                <a:r>
                  <a:rPr lang="en-US">
                    <a:noFill/>
                  </a:rPr>
                  <a:t> </a:t>
                </a:r>
              </a:p>
            </p:txBody>
          </p:sp>
        </mc:Fallback>
      </mc:AlternateContent>
      <p:sp>
        <p:nvSpPr>
          <p:cNvPr id="3" name="TextBox 2"/>
          <p:cNvSpPr txBox="1"/>
          <p:nvPr/>
        </p:nvSpPr>
        <p:spPr>
          <a:xfrm>
            <a:off x="6702935" y="3849469"/>
            <a:ext cx="2178802" cy="646331"/>
          </a:xfrm>
          <a:prstGeom prst="rect">
            <a:avLst/>
          </a:prstGeom>
          <a:noFill/>
        </p:spPr>
        <p:txBody>
          <a:bodyPr wrap="none" rtlCol="0">
            <a:spAutoFit/>
          </a:bodyPr>
          <a:lstStyle/>
          <a:p>
            <a:r>
              <a:rPr lang="en-US" b="1" i="1" dirty="0" smtClean="0">
                <a:latin typeface="Arial" pitchFamily="34" charset="0"/>
                <a:cs typeface="Arial" pitchFamily="34" charset="0"/>
              </a:rPr>
              <a:t>q</a:t>
            </a:r>
            <a:r>
              <a:rPr lang="en-US" b="1" i="1" baseline="-25000" dirty="0" smtClean="0">
                <a:latin typeface="Arial" pitchFamily="34" charset="0"/>
                <a:cs typeface="Arial" pitchFamily="34" charset="0"/>
              </a:rPr>
              <a:t>i</a:t>
            </a:r>
            <a:r>
              <a:rPr lang="en-US" dirty="0" smtClean="0">
                <a:latin typeface="Arial" pitchFamily="34" charset="0"/>
                <a:cs typeface="Arial" pitchFamily="34" charset="0"/>
              </a:rPr>
              <a:t> = row </a:t>
            </a:r>
            <a:r>
              <a:rPr lang="en-US" b="1" i="1" dirty="0" err="1" smtClean="0">
                <a:latin typeface="Arial" pitchFamily="34" charset="0"/>
                <a:cs typeface="Arial" pitchFamily="34" charset="0"/>
              </a:rPr>
              <a:t>i</a:t>
            </a:r>
            <a:r>
              <a:rPr lang="en-US" dirty="0" smtClean="0">
                <a:latin typeface="Arial" pitchFamily="34" charset="0"/>
                <a:cs typeface="Arial" pitchFamily="34" charset="0"/>
              </a:rPr>
              <a:t> of </a:t>
            </a:r>
            <a:r>
              <a:rPr lang="en-US" b="1" i="1" dirty="0" smtClean="0">
                <a:latin typeface="Arial" pitchFamily="34" charset="0"/>
                <a:cs typeface="Arial" pitchFamily="34" charset="0"/>
              </a:rPr>
              <a:t>Q</a:t>
            </a:r>
          </a:p>
          <a:p>
            <a:r>
              <a:rPr lang="en-US" b="1" i="1" dirty="0" err="1" smtClean="0">
                <a:latin typeface="Arial" pitchFamily="34" charset="0"/>
                <a:cs typeface="Arial" pitchFamily="34" charset="0"/>
              </a:rPr>
              <a:t>p</a:t>
            </a:r>
            <a:r>
              <a:rPr lang="en-US" b="1" i="1" baseline="-25000" dirty="0" err="1" smtClean="0">
                <a:latin typeface="Arial" pitchFamily="34" charset="0"/>
                <a:cs typeface="Arial" pitchFamily="34" charset="0"/>
              </a:rPr>
              <a:t>x</a:t>
            </a:r>
            <a:r>
              <a:rPr lang="en-US" dirty="0" smtClean="0">
                <a:latin typeface="Arial" pitchFamily="34" charset="0"/>
                <a:cs typeface="Arial" pitchFamily="34" charset="0"/>
              </a:rPr>
              <a:t> = column </a:t>
            </a:r>
            <a:r>
              <a:rPr lang="en-US" b="1" i="1" dirty="0" smtClean="0">
                <a:latin typeface="Arial" pitchFamily="34" charset="0"/>
                <a:cs typeface="Arial" pitchFamily="34" charset="0"/>
              </a:rPr>
              <a:t>x</a:t>
            </a:r>
            <a:r>
              <a:rPr lang="en-US" dirty="0" smtClean="0">
                <a:latin typeface="Arial" pitchFamily="34" charset="0"/>
                <a:cs typeface="Arial" pitchFamily="34" charset="0"/>
              </a:rPr>
              <a:t> of </a:t>
            </a:r>
            <a:r>
              <a:rPr lang="en-US" b="1" i="1" dirty="0" smtClean="0">
                <a:latin typeface="Arial" pitchFamily="34" charset="0"/>
                <a:cs typeface="Arial" pitchFamily="34" charset="0"/>
              </a:rPr>
              <a:t>P</a:t>
            </a:r>
            <a:r>
              <a:rPr lang="en-US" baseline="30000" dirty="0" smtClean="0">
                <a:latin typeface="Arial" pitchFamily="34" charset="0"/>
                <a:cs typeface="Arial" pitchFamily="34" charset="0"/>
              </a:rPr>
              <a:t>T</a:t>
            </a:r>
          </a:p>
        </p:txBody>
      </p:sp>
      <p:sp>
        <p:nvSpPr>
          <p:cNvPr id="25" name="TextBox 24"/>
          <p:cNvSpPr txBox="1"/>
          <p:nvPr/>
        </p:nvSpPr>
        <p:spPr>
          <a:xfrm rot="16200000">
            <a:off x="3077363" y="5159214"/>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26" name="TextBox 25"/>
          <p:cNvSpPr txBox="1"/>
          <p:nvPr/>
        </p:nvSpPr>
        <p:spPr>
          <a:xfrm>
            <a:off x="3048775" y="6248400"/>
            <a:ext cx="463588"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Q</a:t>
            </a:r>
          </a:p>
        </p:txBody>
      </p:sp>
      <p:sp>
        <p:nvSpPr>
          <p:cNvPr id="27" name="TextBox 26"/>
          <p:cNvSpPr txBox="1"/>
          <p:nvPr/>
        </p:nvSpPr>
        <p:spPr>
          <a:xfrm>
            <a:off x="1822789" y="6283568"/>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Tree>
    <p:extLst>
      <p:ext uri="{BB962C8B-B14F-4D97-AF65-F5344CB8AC3E}">
        <p14:creationId xmlns:p14="http://schemas.microsoft.com/office/powerpoint/2010/main" val="1282049216"/>
      </p:ext>
    </p:extLst>
  </p:cSld>
  <p:clrMapOvr>
    <a:masterClrMapping/>
  </p:clrMapOvr>
  <p:transition advTm="105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50716"/>
                                        </p:tgtEl>
                                        <p:attrNameLst>
                                          <p:attrName>style.visibility</p:attrName>
                                        </p:attrNameLst>
                                      </p:cBhvr>
                                      <p:to>
                                        <p:strVal val="visible"/>
                                      </p:to>
                                    </p:set>
                                    <p:anim calcmode="lin" valueType="num">
                                      <p:cBhvr additive="base">
                                        <p:cTn id="7" dur="500" fill="hold"/>
                                        <p:tgtEl>
                                          <p:spTgt spid="150716"/>
                                        </p:tgtEl>
                                        <p:attrNameLst>
                                          <p:attrName>ppt_x</p:attrName>
                                        </p:attrNameLst>
                                      </p:cBhvr>
                                      <p:tavLst>
                                        <p:tav tm="0">
                                          <p:val>
                                            <p:strVal val="0-#ppt_w/2"/>
                                          </p:val>
                                        </p:tav>
                                        <p:tav tm="100000">
                                          <p:val>
                                            <p:strVal val="#ppt_x"/>
                                          </p:val>
                                        </p:tav>
                                      </p:tavLst>
                                    </p:anim>
                                    <p:anim calcmode="lin" valueType="num">
                                      <p:cBhvr additive="base">
                                        <p:cTn id="8" dur="500" fill="hold"/>
                                        <p:tgtEl>
                                          <p:spTgt spid="1507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7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116632"/>
            <a:ext cx="8229600" cy="1143000"/>
          </a:xfrm>
        </p:spPr>
        <p:txBody>
          <a:bodyPr>
            <a:normAutofit/>
          </a:bodyPr>
          <a:lstStyle/>
          <a:p>
            <a:r>
              <a:rPr lang="en-US" dirty="0" smtClean="0"/>
              <a:t>Ratings as Products of Factors</a:t>
            </a:r>
            <a:endParaRPr lang="en-US" dirty="0"/>
          </a:p>
        </p:txBody>
      </p:sp>
      <p:sp>
        <p:nvSpPr>
          <p:cNvPr id="2" name="Content Placeholder 1"/>
          <p:cNvSpPr>
            <a:spLocks noGrp="1"/>
          </p:cNvSpPr>
          <p:nvPr>
            <p:ph idx="1"/>
          </p:nvPr>
        </p:nvSpPr>
        <p:spPr>
          <a:xfrm>
            <a:off x="457200" y="1268760"/>
            <a:ext cx="8229600" cy="4857403"/>
          </a:xfrm>
        </p:spPr>
        <p:txBody>
          <a:bodyPr/>
          <a:lstStyle/>
          <a:p>
            <a:r>
              <a:rPr lang="en-US" b="1" dirty="0" smtClean="0">
                <a:solidFill>
                  <a:srgbClr val="D60093"/>
                </a:solidFill>
              </a:rPr>
              <a:t>How to estimate the missing rating of </a:t>
            </a:r>
            <a:br>
              <a:rPr lang="en-US" b="1" dirty="0" smtClean="0">
                <a:solidFill>
                  <a:srgbClr val="D60093"/>
                </a:solidFill>
              </a:rPr>
            </a:br>
            <a:r>
              <a:rPr lang="en-US" b="1" dirty="0" smtClean="0">
                <a:solidFill>
                  <a:srgbClr val="D60093"/>
                </a:solidFill>
              </a:rPr>
              <a:t>user </a:t>
            </a:r>
            <a:r>
              <a:rPr lang="en-US" b="1" i="1" dirty="0" smtClean="0">
                <a:solidFill>
                  <a:srgbClr val="D60093"/>
                </a:solidFill>
              </a:rPr>
              <a:t>x</a:t>
            </a:r>
            <a:r>
              <a:rPr lang="en-US" b="1" dirty="0" smtClean="0">
                <a:solidFill>
                  <a:srgbClr val="D60093"/>
                </a:solidFill>
              </a:rPr>
              <a:t> for item </a:t>
            </a:r>
            <a:r>
              <a:rPr lang="en-US" b="1" i="1" dirty="0" err="1" smtClean="0">
                <a:solidFill>
                  <a:srgbClr val="D60093"/>
                </a:solidFill>
              </a:rPr>
              <a:t>i</a:t>
            </a:r>
            <a:r>
              <a:rPr lang="en-US" b="1" dirty="0" smtClean="0">
                <a:solidFill>
                  <a:srgbClr val="D60093"/>
                </a:solidFill>
              </a:rPr>
              <a:t>?</a:t>
            </a:r>
            <a:endParaRPr lang="en-US" b="1" dirty="0">
              <a:solidFill>
                <a:srgbClr val="D60093"/>
              </a:solidFill>
            </a:endParaRPr>
          </a:p>
        </p:txBody>
      </p:sp>
      <p:sp>
        <p:nvSpPr>
          <p:cNvPr id="18" name="Footer Placeholder 1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7" name="Slide Number Placeholder 16"/>
          <p:cNvSpPr>
            <a:spLocks noGrp="1"/>
          </p:cNvSpPr>
          <p:nvPr>
            <p:ph type="sldNum" sz="quarter" idx="12"/>
          </p:nvPr>
        </p:nvSpPr>
        <p:spPr/>
        <p:txBody>
          <a:bodyPr/>
          <a:lstStyle/>
          <a:p>
            <a:fld id="{19B12225-5612-419B-A8D5-4B8EEE4C217E}" type="slidenum">
              <a:rPr lang="en-US" smtClean="0"/>
              <a:pPr/>
              <a:t>49</a:t>
            </a:fld>
            <a:endParaRPr lang="en-US"/>
          </a:p>
        </p:txBody>
      </p:sp>
      <p:graphicFrame>
        <p:nvGraphicFramePr>
          <p:cNvPr id="150531" name="Group 3"/>
          <p:cNvGraphicFramePr>
            <a:graphicFrameLocks noGrp="1"/>
          </p:cNvGraphicFramePr>
          <p:nvPr>
            <p:extLst>
              <p:ext uri="{D42A27DB-BD31-4B8C-83A1-F6EECF244321}">
                <p14:modId xmlns:p14="http://schemas.microsoft.com/office/powerpoint/2010/main" val="3583162774"/>
              </p:ext>
            </p:extLst>
          </p:nvPr>
        </p:nvGraphicFramePr>
        <p:xfrm>
          <a:off x="893793" y="2600322"/>
          <a:ext cx="2628900" cy="1819278"/>
        </p:xfrm>
        <a:graphic>
          <a:graphicData uri="http://schemas.openxmlformats.org/drawingml/2006/table">
            <a:tbl>
              <a:tblPr rtl="1"/>
              <a:tblGrid>
                <a:gridCol w="219075"/>
                <a:gridCol w="219075"/>
                <a:gridCol w="219075"/>
                <a:gridCol w="219075"/>
                <a:gridCol w="219075"/>
                <a:gridCol w="219075"/>
                <a:gridCol w="219075"/>
                <a:gridCol w="219075"/>
                <a:gridCol w="219075"/>
                <a:gridCol w="219075"/>
                <a:gridCol w="219075"/>
                <a:gridCol w="219075"/>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r>
            </a:tbl>
          </a:graphicData>
        </a:graphic>
      </p:graphicFrame>
      <p:sp>
        <p:nvSpPr>
          <p:cNvPr id="150624" name="Text Box 96"/>
          <p:cNvSpPr txBox="1">
            <a:spLocks noChangeArrowheads="1"/>
          </p:cNvSpPr>
          <p:nvPr/>
        </p:nvSpPr>
        <p:spPr bwMode="auto">
          <a:xfrm rot="16200000">
            <a:off x="258749" y="3192430"/>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graphicFrame>
        <p:nvGraphicFramePr>
          <p:cNvPr id="150625" name="Group 97"/>
          <p:cNvGraphicFramePr>
            <a:graphicFrameLocks noGrp="1"/>
          </p:cNvGraphicFramePr>
          <p:nvPr>
            <p:extLst>
              <p:ext uri="{D42A27DB-BD31-4B8C-83A1-F6EECF244321}">
                <p14:modId xmlns:p14="http://schemas.microsoft.com/office/powerpoint/2010/main" val="833998292"/>
              </p:ext>
            </p:extLst>
          </p:nvPr>
        </p:nvGraphicFramePr>
        <p:xfrm>
          <a:off x="1606550" y="4519967"/>
          <a:ext cx="1404938" cy="1819278"/>
        </p:xfrm>
        <a:graphic>
          <a:graphicData uri="http://schemas.openxmlformats.org/drawingml/2006/table">
            <a:tbl>
              <a:tblPr rtl="1"/>
              <a:tblGrid>
                <a:gridCol w="468313"/>
                <a:gridCol w="468312"/>
                <a:gridCol w="468313"/>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50655" name="Group 127"/>
          <p:cNvGraphicFramePr>
            <a:graphicFrameLocks noGrp="1"/>
          </p:cNvGraphicFramePr>
          <p:nvPr>
            <p:extLst>
              <p:ext uri="{D42A27DB-BD31-4B8C-83A1-F6EECF244321}">
                <p14:modId xmlns:p14="http://schemas.microsoft.com/office/powerpoint/2010/main" val="1521854744"/>
              </p:ext>
            </p:extLst>
          </p:nvPr>
        </p:nvGraphicFramePr>
        <p:xfrm>
          <a:off x="3622675" y="4929542"/>
          <a:ext cx="5292725" cy="909639"/>
        </p:xfrm>
        <a:graphic>
          <a:graphicData uri="http://schemas.openxmlformats.org/drawingml/2006/table">
            <a:tbl>
              <a:tblPr rtl="1"/>
              <a:tblGrid>
                <a:gridCol w="441325"/>
                <a:gridCol w="439737"/>
                <a:gridCol w="444500"/>
                <a:gridCol w="439738"/>
                <a:gridCol w="439737"/>
                <a:gridCol w="438150"/>
                <a:gridCol w="452438"/>
                <a:gridCol w="431800"/>
                <a:gridCol w="439737"/>
                <a:gridCol w="444500"/>
                <a:gridCol w="439738"/>
                <a:gridCol w="441325"/>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0709" name="Oval 181"/>
          <p:cNvSpPr>
            <a:spLocks noChangeArrowheads="1"/>
          </p:cNvSpPr>
          <p:nvPr/>
        </p:nvSpPr>
        <p:spPr bwMode="auto">
          <a:xfrm>
            <a:off x="3280569" y="5434367"/>
            <a:ext cx="89694" cy="90488"/>
          </a:xfrm>
          <a:prstGeom prst="ellipse">
            <a:avLst/>
          </a:prstGeom>
          <a:solidFill>
            <a:schemeClr val="tx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50710" name="Text Box 182"/>
          <p:cNvSpPr txBox="1">
            <a:spLocks noChangeArrowheads="1"/>
          </p:cNvSpPr>
          <p:nvPr/>
        </p:nvSpPr>
        <p:spPr bwMode="auto">
          <a:xfrm>
            <a:off x="3702081" y="3141660"/>
            <a:ext cx="468312" cy="584775"/>
          </a:xfrm>
          <a:prstGeom prst="rect">
            <a:avLst/>
          </a:prstGeom>
          <a:noFill/>
          <a:ln w="9525">
            <a:noFill/>
            <a:miter lim="800000"/>
            <a:headEnd/>
            <a:tailEnd/>
          </a:ln>
          <a:effectLst/>
        </p:spPr>
        <p:txBody>
          <a:bodyPr>
            <a:spAutoFit/>
          </a:bodyPr>
          <a:lstStyle/>
          <a:p>
            <a:pPr>
              <a:spcBef>
                <a:spcPct val="50000"/>
              </a:spcBef>
            </a:pP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
        <p:nvSpPr>
          <p:cNvPr id="150712" name="Text Box 184"/>
          <p:cNvSpPr txBox="1">
            <a:spLocks noChangeArrowheads="1"/>
          </p:cNvSpPr>
          <p:nvPr/>
        </p:nvSpPr>
        <p:spPr bwMode="auto">
          <a:xfrm rot="16200000">
            <a:off x="1019131" y="5143825"/>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150713" name="Text Box 185"/>
          <p:cNvSpPr txBox="1">
            <a:spLocks noChangeArrowheads="1"/>
          </p:cNvSpPr>
          <p:nvPr/>
        </p:nvSpPr>
        <p:spPr bwMode="auto">
          <a:xfrm>
            <a:off x="5746750" y="454378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5" name="Text Box 187"/>
          <p:cNvSpPr txBox="1">
            <a:spLocks noChangeArrowheads="1"/>
          </p:cNvSpPr>
          <p:nvPr/>
        </p:nvSpPr>
        <p:spPr bwMode="auto">
          <a:xfrm>
            <a:off x="1711356" y="226689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6" name="Text Box 188"/>
          <p:cNvSpPr txBox="1">
            <a:spLocks noChangeArrowheads="1"/>
          </p:cNvSpPr>
          <p:nvPr/>
        </p:nvSpPr>
        <p:spPr bwMode="auto">
          <a:xfrm>
            <a:off x="1734406" y="2917165"/>
            <a:ext cx="266700" cy="276999"/>
          </a:xfrm>
          <a:prstGeom prst="rect">
            <a:avLst/>
          </a:prstGeom>
          <a:solidFill>
            <a:srgbClr val="FF0000"/>
          </a:solidFill>
          <a:ln w="9525">
            <a:noFill/>
            <a:miter lim="800000"/>
            <a:headEnd/>
            <a:tailEnd/>
          </a:ln>
          <a:effectLst/>
        </p:spPr>
        <p:txBody>
          <a:bodyPr wrap="square" lIns="0" tIns="0" rIns="0" bIns="0" anchor="ctr" anchorCtr="0">
            <a:spAutoFit/>
          </a:bodyPr>
          <a:lstStyle/>
          <a:p>
            <a:pPr algn="ctr">
              <a:spcBef>
                <a:spcPct val="50000"/>
              </a:spcBef>
            </a:pPr>
            <a:r>
              <a:rPr lang="en-US" b="1" dirty="0" smtClean="0">
                <a:solidFill>
                  <a:schemeClr val="bg1"/>
                </a:solidFill>
                <a:latin typeface="Arial" pitchFamily="34" charset="0"/>
                <a:cs typeface="Arial" pitchFamily="34" charset="0"/>
              </a:rPr>
              <a:t>?</a:t>
            </a:r>
            <a:endParaRPr lang="en-US" b="1" dirty="0">
              <a:solidFill>
                <a:schemeClr val="bg1"/>
              </a:solidFill>
              <a:latin typeface="Arial" pitchFamily="34" charset="0"/>
              <a:cs typeface="Arial" pitchFamily="34" charset="0"/>
            </a:endParaRPr>
          </a:p>
        </p:txBody>
      </p:sp>
      <p:sp>
        <p:nvSpPr>
          <p:cNvPr id="23" name="TextBox 22"/>
          <p:cNvSpPr txBox="1"/>
          <p:nvPr/>
        </p:nvSpPr>
        <p:spPr>
          <a:xfrm>
            <a:off x="6101521" y="5821668"/>
            <a:ext cx="569387"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P</a:t>
            </a:r>
            <a:r>
              <a:rPr lang="en-US" sz="2800" b="1" baseline="30000" dirty="0" smtClean="0">
                <a:solidFill>
                  <a:srgbClr val="008000"/>
                </a:solidFill>
                <a:latin typeface="Arial" pitchFamily="34" charset="0"/>
                <a:cs typeface="Arial" pitchFamily="34" charset="0"/>
              </a:rPr>
              <a:t>T</a:t>
            </a:r>
          </a:p>
        </p:txBody>
      </p:sp>
      <p:sp>
        <p:nvSpPr>
          <p:cNvPr id="21" name="TextBox 20"/>
          <p:cNvSpPr txBox="1"/>
          <p:nvPr/>
        </p:nvSpPr>
        <p:spPr>
          <a:xfrm rot="16200000">
            <a:off x="3077363" y="5159214"/>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25" name="TextBox 24"/>
          <p:cNvSpPr txBox="1"/>
          <p:nvPr/>
        </p:nvSpPr>
        <p:spPr>
          <a:xfrm>
            <a:off x="3048775" y="6248400"/>
            <a:ext cx="463588"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Q</a:t>
            </a:r>
          </a:p>
        </p:txBody>
      </p:sp>
      <p:sp>
        <p:nvSpPr>
          <p:cNvPr id="26" name="TextBox 25"/>
          <p:cNvSpPr txBox="1"/>
          <p:nvPr/>
        </p:nvSpPr>
        <p:spPr>
          <a:xfrm>
            <a:off x="1822789" y="6283568"/>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mc:AlternateContent xmlns:mc="http://schemas.openxmlformats.org/markup-compatibility/2006" xmlns:a14="http://schemas.microsoft.com/office/drawing/2010/main">
        <mc:Choice Requires="a14">
          <p:sp>
            <p:nvSpPr>
              <p:cNvPr id="27" name="TextBox 26"/>
              <p:cNvSpPr txBox="1"/>
              <p:nvPr/>
            </p:nvSpPr>
            <p:spPr>
              <a:xfrm>
                <a:off x="6386214" y="2167278"/>
                <a:ext cx="2460289" cy="16237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0000FF"/>
                              </a:solidFill>
                              <a:latin typeface="Cambria Math" panose="02040503050406030204" pitchFamily="18" charset="0"/>
                              <a:cs typeface="Arial" pitchFamily="34" charset="0"/>
                            </a:rPr>
                          </m:ctrlPr>
                        </m:sSubPr>
                        <m:e>
                          <m:acc>
                            <m:accPr>
                              <m:chr m:val="̂"/>
                              <m:ctrlPr>
                                <a:rPr lang="en-US" sz="2800" b="1" i="1" smtClean="0">
                                  <a:solidFill>
                                    <a:srgbClr val="0000FF"/>
                                  </a:solidFill>
                                  <a:latin typeface="Cambria Math" panose="02040503050406030204" pitchFamily="18" charset="0"/>
                                  <a:cs typeface="Arial" pitchFamily="34" charset="0"/>
                                </a:rPr>
                              </m:ctrlPr>
                            </m:accPr>
                            <m:e>
                              <m:r>
                                <a:rPr lang="en-US" sz="2800" b="1" i="1" smtClean="0">
                                  <a:solidFill>
                                    <a:srgbClr val="0000FF"/>
                                  </a:solidFill>
                                  <a:latin typeface="Cambria Math"/>
                                  <a:cs typeface="Arial" pitchFamily="34" charset="0"/>
                                </a:rPr>
                                <m:t>𝒓</m:t>
                              </m:r>
                            </m:e>
                          </m:acc>
                        </m:e>
                        <m:sub>
                          <m:r>
                            <a:rPr lang="en-US" sz="2800" b="1" i="1" smtClean="0">
                              <a:solidFill>
                                <a:srgbClr val="0000FF"/>
                              </a:solidFill>
                              <a:latin typeface="Cambria Math"/>
                              <a:cs typeface="Arial" pitchFamily="34" charset="0"/>
                            </a:rPr>
                            <m:t>𝒙𝒊</m:t>
                          </m:r>
                        </m:sub>
                      </m:sSub>
                      <m:r>
                        <a:rPr lang="en-US" sz="2800" b="1" i="1" smtClean="0">
                          <a:solidFill>
                            <a:srgbClr val="0000FF"/>
                          </a:solidFill>
                          <a:latin typeface="Cambria Math"/>
                          <a:cs typeface="Arial" pitchFamily="34" charset="0"/>
                        </a:rPr>
                        <m:t>=</m:t>
                      </m:r>
                      <m:sSub>
                        <m:sSubPr>
                          <m:ctrlPr>
                            <a:rPr lang="en-US" sz="2800" b="1" i="1" smtClean="0">
                              <a:solidFill>
                                <a:srgbClr val="0000FF"/>
                              </a:solidFill>
                              <a:latin typeface="Cambria Math" panose="02040503050406030204" pitchFamily="18" charset="0"/>
                              <a:cs typeface="Arial" pitchFamily="34" charset="0"/>
                            </a:rPr>
                          </m:ctrlPr>
                        </m:sSubPr>
                        <m:e>
                          <m:r>
                            <a:rPr lang="en-US" sz="2800" b="1" i="1" smtClean="0">
                              <a:solidFill>
                                <a:srgbClr val="0000FF"/>
                              </a:solidFill>
                              <a:latin typeface="Cambria Math"/>
                              <a:cs typeface="Arial" pitchFamily="34" charset="0"/>
                            </a:rPr>
                            <m:t>𝒒</m:t>
                          </m:r>
                        </m:e>
                        <m:sub>
                          <m:r>
                            <a:rPr lang="en-US" sz="2800" b="1" i="1" smtClean="0">
                              <a:solidFill>
                                <a:srgbClr val="0000FF"/>
                              </a:solidFill>
                              <a:latin typeface="Cambria Math"/>
                              <a:cs typeface="Arial" pitchFamily="34" charset="0"/>
                            </a:rPr>
                            <m:t>𝒊</m:t>
                          </m:r>
                        </m:sub>
                      </m:sSub>
                      <m:r>
                        <a:rPr lang="en-US" sz="2800" b="1" i="1" smtClean="0">
                          <a:solidFill>
                            <a:srgbClr val="0000FF"/>
                          </a:solidFill>
                          <a:latin typeface="Cambria Math"/>
                          <a:cs typeface="Arial" pitchFamily="34" charset="0"/>
                        </a:rPr>
                        <m:t>⋅</m:t>
                      </m:r>
                      <m:sSubSup>
                        <m:sSubSupPr>
                          <m:ctrlPr>
                            <a:rPr lang="en-US" sz="2800" b="1" i="1" smtClean="0">
                              <a:solidFill>
                                <a:srgbClr val="0000FF"/>
                              </a:solidFill>
                              <a:latin typeface="Cambria Math" panose="02040503050406030204" pitchFamily="18" charset="0"/>
                              <a:cs typeface="Arial" pitchFamily="34" charset="0"/>
                            </a:rPr>
                          </m:ctrlPr>
                        </m:sSubSupPr>
                        <m:e>
                          <m:r>
                            <a:rPr lang="en-US" sz="2800" b="1" i="1" smtClean="0">
                              <a:solidFill>
                                <a:srgbClr val="0000FF"/>
                              </a:solidFill>
                              <a:latin typeface="Cambria Math"/>
                              <a:cs typeface="Arial" pitchFamily="34" charset="0"/>
                            </a:rPr>
                            <m:t>𝒑</m:t>
                          </m:r>
                        </m:e>
                        <m:sub>
                          <m:r>
                            <a:rPr lang="en-US" sz="2800" b="1" i="1" smtClean="0">
                              <a:solidFill>
                                <a:srgbClr val="0000FF"/>
                              </a:solidFill>
                              <a:latin typeface="Cambria Math"/>
                              <a:cs typeface="Arial" pitchFamily="34" charset="0"/>
                            </a:rPr>
                            <m:t>𝒙</m:t>
                          </m:r>
                        </m:sub>
                        <m:sup/>
                      </m:sSubSup>
                    </m:oMath>
                    <m:oMath xmlns:m="http://schemas.openxmlformats.org/officeDocument/2006/math">
                      <m:r>
                        <a:rPr lang="en-US" sz="2800" b="1" i="1" smtClean="0">
                          <a:solidFill>
                            <a:srgbClr val="0000FF"/>
                          </a:solidFill>
                          <a:latin typeface="Cambria Math"/>
                          <a:cs typeface="Arial" pitchFamily="34" charset="0"/>
                        </a:rPr>
                        <m:t>=</m:t>
                      </m:r>
                      <m:nary>
                        <m:naryPr>
                          <m:chr m:val="∑"/>
                          <m:supHide m:val="on"/>
                          <m:ctrlPr>
                            <a:rPr lang="en-US" sz="2800" b="1" i="1" smtClean="0">
                              <a:solidFill>
                                <a:srgbClr val="0000FF"/>
                              </a:solidFill>
                              <a:latin typeface="Cambria Math" panose="02040503050406030204" pitchFamily="18" charset="0"/>
                              <a:cs typeface="Arial" pitchFamily="34" charset="0"/>
                            </a:rPr>
                          </m:ctrlPr>
                        </m:naryPr>
                        <m:sub>
                          <m:r>
                            <a:rPr lang="en-US" sz="2800" b="1" i="1" smtClean="0">
                              <a:solidFill>
                                <a:srgbClr val="0000FF"/>
                              </a:solidFill>
                              <a:latin typeface="Cambria Math"/>
                              <a:cs typeface="Arial" pitchFamily="34" charset="0"/>
                            </a:rPr>
                            <m:t>𝒇</m:t>
                          </m:r>
                        </m:sub>
                        <m:sup/>
                        <m:e>
                          <m:sSub>
                            <m:sSubPr>
                              <m:ctrlPr>
                                <a:rPr lang="en-US" sz="2800" b="1" i="1" smtClean="0">
                                  <a:solidFill>
                                    <a:srgbClr val="0000FF"/>
                                  </a:solidFill>
                                  <a:latin typeface="Cambria Math" panose="02040503050406030204" pitchFamily="18" charset="0"/>
                                  <a:cs typeface="Arial" pitchFamily="34" charset="0"/>
                                </a:rPr>
                              </m:ctrlPr>
                            </m:sSubPr>
                            <m:e>
                              <m:r>
                                <a:rPr lang="en-US" sz="2800" b="1" i="1" smtClean="0">
                                  <a:solidFill>
                                    <a:srgbClr val="0000FF"/>
                                  </a:solidFill>
                                  <a:latin typeface="Cambria Math"/>
                                  <a:cs typeface="Arial" pitchFamily="34" charset="0"/>
                                </a:rPr>
                                <m:t>𝒒</m:t>
                              </m:r>
                            </m:e>
                            <m:sub>
                              <m:r>
                                <a:rPr lang="en-US" sz="2800" b="1" i="1" smtClean="0">
                                  <a:solidFill>
                                    <a:srgbClr val="0000FF"/>
                                  </a:solidFill>
                                  <a:latin typeface="Cambria Math"/>
                                  <a:cs typeface="Arial" pitchFamily="34" charset="0"/>
                                </a:rPr>
                                <m:t>𝒊𝒇</m:t>
                              </m:r>
                            </m:sub>
                          </m:sSub>
                          <m:r>
                            <a:rPr lang="en-US" sz="2800" b="1" i="1" smtClean="0">
                              <a:solidFill>
                                <a:srgbClr val="0000FF"/>
                              </a:solidFill>
                              <a:latin typeface="Cambria Math"/>
                              <a:cs typeface="Arial" pitchFamily="34" charset="0"/>
                            </a:rPr>
                            <m:t>⋅</m:t>
                          </m:r>
                          <m:sSub>
                            <m:sSubPr>
                              <m:ctrlPr>
                                <a:rPr lang="en-US" sz="2800" b="1" i="1" smtClean="0">
                                  <a:solidFill>
                                    <a:srgbClr val="0000FF"/>
                                  </a:solidFill>
                                  <a:latin typeface="Cambria Math" panose="02040503050406030204" pitchFamily="18" charset="0"/>
                                  <a:cs typeface="Arial" pitchFamily="34" charset="0"/>
                                </a:rPr>
                              </m:ctrlPr>
                            </m:sSubPr>
                            <m:e>
                              <m:r>
                                <a:rPr lang="en-US" sz="2800" b="1" i="1" smtClean="0">
                                  <a:solidFill>
                                    <a:srgbClr val="0000FF"/>
                                  </a:solidFill>
                                  <a:latin typeface="Cambria Math"/>
                                  <a:cs typeface="Arial" pitchFamily="34" charset="0"/>
                                </a:rPr>
                                <m:t>𝒑</m:t>
                              </m:r>
                            </m:e>
                            <m:sub>
                              <m:r>
                                <a:rPr lang="en-US" sz="2800" b="1" i="1" smtClean="0">
                                  <a:solidFill>
                                    <a:srgbClr val="0000FF"/>
                                  </a:solidFill>
                                  <a:latin typeface="Cambria Math"/>
                                  <a:cs typeface="Arial" pitchFamily="34" charset="0"/>
                                </a:rPr>
                                <m:t>𝒙𝒇</m:t>
                              </m:r>
                            </m:sub>
                          </m:sSub>
                        </m:e>
                      </m:nary>
                    </m:oMath>
                  </m:oMathPara>
                </a14:m>
                <a:endParaRPr lang="en-US" sz="2800" b="1" dirty="0" smtClean="0">
                  <a:solidFill>
                    <a:srgbClr val="0000FF"/>
                  </a:solidFill>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386214" y="2167278"/>
                <a:ext cx="2460289" cy="1623714"/>
              </a:xfrm>
              <a:prstGeom prst="rect">
                <a:avLst/>
              </a:prstGeom>
              <a:blipFill rotWithShape="1">
                <a:blip r:embed="rId2"/>
                <a:stretch>
                  <a:fillRect/>
                </a:stretch>
              </a:blipFill>
            </p:spPr>
            <p:txBody>
              <a:bodyPr/>
              <a:lstStyle/>
              <a:p>
                <a:r>
                  <a:rPr lang="en-US">
                    <a:noFill/>
                  </a:rPr>
                  <a:t> </a:t>
                </a:r>
              </a:p>
            </p:txBody>
          </p:sp>
        </mc:Fallback>
      </mc:AlternateContent>
      <p:sp>
        <p:nvSpPr>
          <p:cNvPr id="28" name="TextBox 27"/>
          <p:cNvSpPr txBox="1"/>
          <p:nvPr/>
        </p:nvSpPr>
        <p:spPr>
          <a:xfrm>
            <a:off x="6702935" y="3849469"/>
            <a:ext cx="2212465" cy="646331"/>
          </a:xfrm>
          <a:prstGeom prst="rect">
            <a:avLst/>
          </a:prstGeom>
          <a:noFill/>
        </p:spPr>
        <p:txBody>
          <a:bodyPr wrap="none" rtlCol="0">
            <a:spAutoFit/>
          </a:bodyPr>
          <a:lstStyle/>
          <a:p>
            <a:r>
              <a:rPr lang="en-US" b="1" i="1" dirty="0" smtClean="0">
                <a:latin typeface="Arial" pitchFamily="34" charset="0"/>
                <a:cs typeface="Arial" pitchFamily="34" charset="0"/>
              </a:rPr>
              <a:t>q</a:t>
            </a:r>
            <a:r>
              <a:rPr lang="en-US" b="1" i="1" baseline="-25000" dirty="0" smtClean="0">
                <a:latin typeface="Arial" pitchFamily="34" charset="0"/>
                <a:cs typeface="Arial" pitchFamily="34" charset="0"/>
              </a:rPr>
              <a:t>i</a:t>
            </a:r>
            <a:r>
              <a:rPr lang="en-US" dirty="0" smtClean="0">
                <a:latin typeface="Arial" pitchFamily="34" charset="0"/>
                <a:cs typeface="Arial" pitchFamily="34" charset="0"/>
              </a:rPr>
              <a:t> = row </a:t>
            </a:r>
            <a:r>
              <a:rPr lang="en-US" b="1" i="1" dirty="0" err="1" smtClean="0">
                <a:latin typeface="Arial" pitchFamily="34" charset="0"/>
                <a:cs typeface="Arial" pitchFamily="34" charset="0"/>
              </a:rPr>
              <a:t>i</a:t>
            </a:r>
            <a:r>
              <a:rPr lang="en-US" dirty="0" smtClean="0">
                <a:latin typeface="Arial" pitchFamily="34" charset="0"/>
                <a:cs typeface="Arial" pitchFamily="34" charset="0"/>
              </a:rPr>
              <a:t> of </a:t>
            </a:r>
            <a:r>
              <a:rPr lang="en-US" b="1" i="1" dirty="0" smtClean="0">
                <a:latin typeface="Arial" pitchFamily="34" charset="0"/>
                <a:cs typeface="Arial" pitchFamily="34" charset="0"/>
              </a:rPr>
              <a:t>Q</a:t>
            </a:r>
          </a:p>
          <a:p>
            <a:r>
              <a:rPr lang="en-US" b="1" i="1" dirty="0" err="1" smtClean="0">
                <a:latin typeface="Arial" pitchFamily="34" charset="0"/>
                <a:cs typeface="Arial" pitchFamily="34" charset="0"/>
              </a:rPr>
              <a:t>p</a:t>
            </a:r>
            <a:r>
              <a:rPr lang="en-US" b="1" i="1" baseline="-25000" dirty="0" err="1" smtClean="0">
                <a:latin typeface="Arial" pitchFamily="34" charset="0"/>
                <a:cs typeface="Arial" pitchFamily="34" charset="0"/>
              </a:rPr>
              <a:t>x</a:t>
            </a:r>
            <a:r>
              <a:rPr lang="en-US" dirty="0" smtClean="0">
                <a:latin typeface="Arial" pitchFamily="34" charset="0"/>
                <a:cs typeface="Arial" pitchFamily="34" charset="0"/>
              </a:rPr>
              <a:t> = column </a:t>
            </a:r>
            <a:r>
              <a:rPr lang="en-US" b="1" i="1" dirty="0" smtClean="0">
                <a:latin typeface="Arial" pitchFamily="34" charset="0"/>
                <a:cs typeface="Arial" pitchFamily="34" charset="0"/>
              </a:rPr>
              <a:t>x</a:t>
            </a:r>
            <a:r>
              <a:rPr lang="en-US" dirty="0" smtClean="0">
                <a:latin typeface="Arial" pitchFamily="34" charset="0"/>
                <a:cs typeface="Arial" pitchFamily="34" charset="0"/>
              </a:rPr>
              <a:t> of </a:t>
            </a:r>
            <a:r>
              <a:rPr lang="en-US" b="1" i="1" dirty="0" smtClean="0">
                <a:latin typeface="Arial" pitchFamily="34" charset="0"/>
                <a:cs typeface="Arial" pitchFamily="34" charset="0"/>
              </a:rPr>
              <a:t>P</a:t>
            </a:r>
            <a:r>
              <a:rPr lang="en-US" baseline="30000" dirty="0" smtClean="0">
                <a:latin typeface="Arial" pitchFamily="34" charset="0"/>
                <a:cs typeface="Arial" pitchFamily="34" charset="0"/>
              </a:rPr>
              <a:t>T</a:t>
            </a:r>
          </a:p>
        </p:txBody>
      </p:sp>
    </p:spTree>
    <p:extLst>
      <p:ext uri="{BB962C8B-B14F-4D97-AF65-F5344CB8AC3E}">
        <p14:creationId xmlns:p14="http://schemas.microsoft.com/office/powerpoint/2010/main" val="3263343654"/>
      </p:ext>
    </p:extLst>
  </p:cSld>
  <p:clrMapOvr>
    <a:masterClrMapping/>
  </p:clrMapOvr>
  <p:transition advTm="1056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(Preference) Matrix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7253741"/>
              </p:ext>
            </p:extLst>
          </p:nvPr>
        </p:nvGraphicFramePr>
        <p:xfrm>
          <a:off x="457200" y="2286000"/>
          <a:ext cx="8229600" cy="2123440"/>
        </p:xfrm>
        <a:graphic>
          <a:graphicData uri="http://schemas.openxmlformats.org/drawingml/2006/table">
            <a:tbl>
              <a:tblPr firstRow="1" bandRow="1">
                <a:tableStyleId>{5C22544A-7EE6-4342-B048-85BDC9FD1C3A}</a:tableStyleId>
              </a:tblPr>
              <a:tblGrid>
                <a:gridCol w="762000"/>
                <a:gridCol w="1066800"/>
                <a:gridCol w="1143000"/>
                <a:gridCol w="1143000"/>
                <a:gridCol w="1066800"/>
                <a:gridCol w="990600"/>
                <a:gridCol w="1028700"/>
                <a:gridCol w="1028700"/>
              </a:tblGrid>
              <a:tr h="370840">
                <a:tc>
                  <a:txBody>
                    <a:bodyPr/>
                    <a:lstStyle/>
                    <a:p>
                      <a:endParaRPr lang="en-US" dirty="0"/>
                    </a:p>
                  </a:txBody>
                  <a:tcPr/>
                </a:tc>
                <a:tc>
                  <a:txBody>
                    <a:bodyPr/>
                    <a:lstStyle/>
                    <a:p>
                      <a:r>
                        <a:rPr lang="en-US" dirty="0" smtClean="0"/>
                        <a:t>Harry Potter 1</a:t>
                      </a:r>
                      <a:endParaRPr lang="en-US" dirty="0"/>
                    </a:p>
                  </a:txBody>
                  <a:tcPr/>
                </a:tc>
                <a:tc>
                  <a:txBody>
                    <a:bodyPr/>
                    <a:lstStyle/>
                    <a:p>
                      <a:r>
                        <a:rPr lang="en-US" dirty="0" smtClean="0"/>
                        <a:t>Harry Potter</a:t>
                      </a:r>
                      <a:r>
                        <a:rPr lang="en-US" baseline="0" dirty="0" smtClean="0"/>
                        <a:t> 2</a:t>
                      </a:r>
                      <a:endParaRPr lang="en-US" dirty="0"/>
                    </a:p>
                  </a:txBody>
                  <a:tcPr/>
                </a:tc>
                <a:tc>
                  <a:txBody>
                    <a:bodyPr/>
                    <a:lstStyle/>
                    <a:p>
                      <a:r>
                        <a:rPr lang="en-US" dirty="0" smtClean="0"/>
                        <a:t>Harry Potter 3</a:t>
                      </a:r>
                      <a:endParaRPr lang="en-US" dirty="0"/>
                    </a:p>
                  </a:txBody>
                  <a:tcPr/>
                </a:tc>
                <a:tc>
                  <a:txBody>
                    <a:bodyPr/>
                    <a:lstStyle/>
                    <a:p>
                      <a:r>
                        <a:rPr lang="en-US" dirty="0" smtClean="0"/>
                        <a:t>Twilight</a:t>
                      </a:r>
                      <a:endParaRPr lang="en-US" dirty="0"/>
                    </a:p>
                  </a:txBody>
                  <a:tcPr/>
                </a:tc>
                <a:tc>
                  <a:txBody>
                    <a:bodyPr/>
                    <a:lstStyle/>
                    <a:p>
                      <a:r>
                        <a:rPr lang="en-US" dirty="0" smtClean="0"/>
                        <a:t>Star Wars</a:t>
                      </a:r>
                      <a:r>
                        <a:rPr lang="en-US" baseline="0" dirty="0" smtClean="0"/>
                        <a:t> 1</a:t>
                      </a:r>
                      <a:endParaRPr lang="en-US" dirty="0"/>
                    </a:p>
                  </a:txBody>
                  <a:tcPr/>
                </a:tc>
                <a:tc>
                  <a:txBody>
                    <a:bodyPr/>
                    <a:lstStyle/>
                    <a:p>
                      <a:r>
                        <a:rPr lang="en-US" dirty="0" smtClean="0"/>
                        <a:t>Star Wars 2</a:t>
                      </a:r>
                      <a:endParaRPr lang="en-US" dirty="0"/>
                    </a:p>
                  </a:txBody>
                  <a:tcPr/>
                </a:tc>
                <a:tc>
                  <a:txBody>
                    <a:bodyPr/>
                    <a:lstStyle/>
                    <a:p>
                      <a:r>
                        <a:rPr lang="en-US" dirty="0" smtClean="0"/>
                        <a:t>Star Wars 3</a:t>
                      </a:r>
                      <a:endParaRPr lang="en-US" dirty="0"/>
                    </a:p>
                  </a:txBody>
                  <a:tcPr/>
                </a:tc>
              </a:tr>
              <a:tr h="370840">
                <a:tc>
                  <a:txBody>
                    <a:bodyPr/>
                    <a:lstStyle/>
                    <a:p>
                      <a:r>
                        <a:rPr lang="en-US" dirty="0" smtClean="0"/>
                        <a:t>A</a:t>
                      </a:r>
                      <a:endParaRPr lang="en-US" dirty="0"/>
                    </a:p>
                  </a:txBody>
                  <a:tcPr/>
                </a:tc>
                <a:tc>
                  <a:txBody>
                    <a:bodyPr/>
                    <a:lstStyle/>
                    <a:p>
                      <a:r>
                        <a:rPr lang="en-US" dirty="0" smtClean="0"/>
                        <a:t>4</a:t>
                      </a:r>
                      <a:endParaRPr lang="en-US" dirty="0"/>
                    </a:p>
                  </a:txBody>
                  <a:tcPr/>
                </a:tc>
                <a:tc>
                  <a:txBody>
                    <a:bodyPr/>
                    <a:lstStyle/>
                    <a:p>
                      <a:endParaRPr lang="en-US"/>
                    </a:p>
                  </a:txBody>
                  <a:tcPr/>
                </a:tc>
                <a:tc>
                  <a:txBody>
                    <a:bodyPr/>
                    <a:lstStyle/>
                    <a:p>
                      <a:endParaRPr lang="en-US"/>
                    </a:p>
                  </a:txBody>
                  <a:tcPr/>
                </a:tc>
                <a:tc>
                  <a:txBody>
                    <a:bodyPr/>
                    <a:lstStyle/>
                    <a:p>
                      <a:r>
                        <a:rPr lang="en-US" dirty="0" smtClean="0"/>
                        <a:t>5</a:t>
                      </a:r>
                      <a:endParaRPr lang="en-US" dirty="0"/>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B</a:t>
                      </a:r>
                      <a:endParaRPr lang="en-US" dirty="0"/>
                    </a:p>
                  </a:txBody>
                  <a:tcPr/>
                </a:tc>
                <a:tc>
                  <a:txBody>
                    <a:bodyPr/>
                    <a:lstStyle/>
                    <a:p>
                      <a:r>
                        <a:rPr lang="en-US" dirty="0" smtClean="0"/>
                        <a:t>5</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C</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endParaRPr lang="en-US"/>
                    </a:p>
                  </a:txBody>
                  <a:tcPr/>
                </a:tc>
              </a:tr>
              <a:tr h="370840">
                <a:tc>
                  <a:txBody>
                    <a:bodyPr/>
                    <a:lstStyle/>
                    <a:p>
                      <a:r>
                        <a:rPr lang="en-US" dirty="0" smtClean="0"/>
                        <a:t>D</a:t>
                      </a:r>
                      <a:endParaRPr lang="en-US" dirty="0"/>
                    </a:p>
                  </a:txBody>
                  <a:tcPr/>
                </a:tc>
                <a:tc>
                  <a:txBody>
                    <a:bodyPr/>
                    <a:lstStyle/>
                    <a:p>
                      <a:endParaRPr lang="en-US"/>
                    </a:p>
                  </a:txBody>
                  <a:tcPr/>
                </a:tc>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3</a:t>
                      </a:r>
                      <a:endParaRPr lang="en-US" dirty="0"/>
                    </a:p>
                  </a:txBody>
                  <a:tcPr/>
                </a:tc>
              </a:tr>
            </a:tbl>
          </a:graphicData>
        </a:graphic>
      </p:graphicFrame>
      <p:sp>
        <p:nvSpPr>
          <p:cNvPr id="5" name="TextBox 4"/>
          <p:cNvSpPr txBox="1"/>
          <p:nvPr/>
        </p:nvSpPr>
        <p:spPr>
          <a:xfrm>
            <a:off x="1676400" y="5334000"/>
            <a:ext cx="6635150" cy="461665"/>
          </a:xfrm>
          <a:prstGeom prst="rect">
            <a:avLst/>
          </a:prstGeom>
          <a:noFill/>
        </p:spPr>
        <p:txBody>
          <a:bodyPr wrap="none" rtlCol="0">
            <a:spAutoFit/>
          </a:bodyPr>
          <a:lstStyle/>
          <a:p>
            <a:r>
              <a:rPr lang="en-US" sz="2400" dirty="0" smtClean="0"/>
              <a:t>How can we fill the empty entries of the matrix?</a:t>
            </a:r>
            <a:endParaRPr lang="en-US" sz="2400" dirty="0"/>
          </a:p>
        </p:txBody>
      </p:sp>
    </p:spTree>
    <p:extLst>
      <p:ext uri="{BB962C8B-B14F-4D97-AF65-F5344CB8AC3E}">
        <p14:creationId xmlns:p14="http://schemas.microsoft.com/office/powerpoint/2010/main" val="15813181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44850" y="44624"/>
            <a:ext cx="8229600" cy="1143000"/>
          </a:xfrm>
        </p:spPr>
        <p:txBody>
          <a:bodyPr>
            <a:normAutofit/>
          </a:bodyPr>
          <a:lstStyle/>
          <a:p>
            <a:r>
              <a:rPr lang="en-US" dirty="0" smtClean="0"/>
              <a:t>Ratings as Products of Factors</a:t>
            </a:r>
            <a:endParaRPr lang="en-US" dirty="0"/>
          </a:p>
        </p:txBody>
      </p:sp>
      <p:sp>
        <p:nvSpPr>
          <p:cNvPr id="2" name="Content Placeholder 1"/>
          <p:cNvSpPr>
            <a:spLocks noGrp="1"/>
          </p:cNvSpPr>
          <p:nvPr>
            <p:ph idx="1"/>
          </p:nvPr>
        </p:nvSpPr>
        <p:spPr>
          <a:xfrm>
            <a:off x="457200" y="1340768"/>
            <a:ext cx="8229600" cy="4785395"/>
          </a:xfrm>
        </p:spPr>
        <p:txBody>
          <a:bodyPr/>
          <a:lstStyle/>
          <a:p>
            <a:r>
              <a:rPr lang="en-US" b="1" dirty="0" smtClean="0">
                <a:solidFill>
                  <a:srgbClr val="D60093"/>
                </a:solidFill>
              </a:rPr>
              <a:t>How to estimate the missing rating of </a:t>
            </a:r>
            <a:br>
              <a:rPr lang="en-US" b="1" dirty="0" smtClean="0">
                <a:solidFill>
                  <a:srgbClr val="D60093"/>
                </a:solidFill>
              </a:rPr>
            </a:br>
            <a:r>
              <a:rPr lang="en-US" b="1" dirty="0" smtClean="0">
                <a:solidFill>
                  <a:srgbClr val="D60093"/>
                </a:solidFill>
              </a:rPr>
              <a:t>user </a:t>
            </a:r>
            <a:r>
              <a:rPr lang="en-US" b="1" i="1" dirty="0" smtClean="0">
                <a:solidFill>
                  <a:srgbClr val="D60093"/>
                </a:solidFill>
              </a:rPr>
              <a:t>x</a:t>
            </a:r>
            <a:r>
              <a:rPr lang="en-US" b="1" dirty="0" smtClean="0">
                <a:solidFill>
                  <a:srgbClr val="D60093"/>
                </a:solidFill>
              </a:rPr>
              <a:t> for item </a:t>
            </a:r>
            <a:r>
              <a:rPr lang="en-US" b="1" i="1" dirty="0" err="1" smtClean="0">
                <a:solidFill>
                  <a:srgbClr val="D60093"/>
                </a:solidFill>
              </a:rPr>
              <a:t>i</a:t>
            </a:r>
            <a:r>
              <a:rPr lang="en-US" b="1" dirty="0" smtClean="0">
                <a:solidFill>
                  <a:srgbClr val="D60093"/>
                </a:solidFill>
              </a:rPr>
              <a:t>?</a:t>
            </a:r>
            <a:endParaRPr lang="en-US" b="1" dirty="0">
              <a:solidFill>
                <a:srgbClr val="D60093"/>
              </a:solidFill>
            </a:endParaRPr>
          </a:p>
        </p:txBody>
      </p:sp>
      <p:sp>
        <p:nvSpPr>
          <p:cNvPr id="18" name="Footer Placeholder 1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7" name="Slide Number Placeholder 16"/>
          <p:cNvSpPr>
            <a:spLocks noGrp="1"/>
          </p:cNvSpPr>
          <p:nvPr>
            <p:ph type="sldNum" sz="quarter" idx="12"/>
          </p:nvPr>
        </p:nvSpPr>
        <p:spPr/>
        <p:txBody>
          <a:bodyPr/>
          <a:lstStyle/>
          <a:p>
            <a:fld id="{19B12225-5612-419B-A8D5-4B8EEE4C217E}" type="slidenum">
              <a:rPr lang="en-US" smtClean="0"/>
              <a:pPr/>
              <a:t>50</a:t>
            </a:fld>
            <a:endParaRPr lang="en-US"/>
          </a:p>
        </p:txBody>
      </p:sp>
      <p:graphicFrame>
        <p:nvGraphicFramePr>
          <p:cNvPr id="150531" name="Group 3"/>
          <p:cNvGraphicFramePr>
            <a:graphicFrameLocks noGrp="1"/>
          </p:cNvGraphicFramePr>
          <p:nvPr>
            <p:extLst>
              <p:ext uri="{D42A27DB-BD31-4B8C-83A1-F6EECF244321}">
                <p14:modId xmlns:p14="http://schemas.microsoft.com/office/powerpoint/2010/main" val="2753737501"/>
              </p:ext>
            </p:extLst>
          </p:nvPr>
        </p:nvGraphicFramePr>
        <p:xfrm>
          <a:off x="893793" y="2600322"/>
          <a:ext cx="2628900" cy="1819278"/>
        </p:xfrm>
        <a:graphic>
          <a:graphicData uri="http://schemas.openxmlformats.org/drawingml/2006/table">
            <a:tbl>
              <a:tblPr rtl="1"/>
              <a:tblGrid>
                <a:gridCol w="219075"/>
                <a:gridCol w="219075"/>
                <a:gridCol w="219075"/>
                <a:gridCol w="219075"/>
                <a:gridCol w="219075"/>
                <a:gridCol w="219075"/>
                <a:gridCol w="219075"/>
                <a:gridCol w="219075"/>
                <a:gridCol w="219075"/>
                <a:gridCol w="219075"/>
                <a:gridCol w="219075"/>
                <a:gridCol w="219075"/>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r>
            </a:tbl>
          </a:graphicData>
        </a:graphic>
      </p:graphicFrame>
      <p:sp>
        <p:nvSpPr>
          <p:cNvPr id="150624" name="Text Box 96"/>
          <p:cNvSpPr txBox="1">
            <a:spLocks noChangeArrowheads="1"/>
          </p:cNvSpPr>
          <p:nvPr/>
        </p:nvSpPr>
        <p:spPr bwMode="auto">
          <a:xfrm rot="16200000">
            <a:off x="258749" y="3192430"/>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graphicFrame>
        <p:nvGraphicFramePr>
          <p:cNvPr id="150625" name="Group 97"/>
          <p:cNvGraphicFramePr>
            <a:graphicFrameLocks noGrp="1"/>
          </p:cNvGraphicFramePr>
          <p:nvPr>
            <p:extLst>
              <p:ext uri="{D42A27DB-BD31-4B8C-83A1-F6EECF244321}">
                <p14:modId xmlns:p14="http://schemas.microsoft.com/office/powerpoint/2010/main" val="3533221274"/>
              </p:ext>
            </p:extLst>
          </p:nvPr>
        </p:nvGraphicFramePr>
        <p:xfrm>
          <a:off x="1606550" y="4519967"/>
          <a:ext cx="1404938" cy="1819278"/>
        </p:xfrm>
        <a:graphic>
          <a:graphicData uri="http://schemas.openxmlformats.org/drawingml/2006/table">
            <a:tbl>
              <a:tblPr rtl="1"/>
              <a:tblGrid>
                <a:gridCol w="468313"/>
                <a:gridCol w="468312"/>
                <a:gridCol w="468313"/>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50655" name="Group 127"/>
          <p:cNvGraphicFramePr>
            <a:graphicFrameLocks noGrp="1"/>
          </p:cNvGraphicFramePr>
          <p:nvPr>
            <p:extLst>
              <p:ext uri="{D42A27DB-BD31-4B8C-83A1-F6EECF244321}">
                <p14:modId xmlns:p14="http://schemas.microsoft.com/office/powerpoint/2010/main" val="1233027149"/>
              </p:ext>
            </p:extLst>
          </p:nvPr>
        </p:nvGraphicFramePr>
        <p:xfrm>
          <a:off x="3622675" y="4929542"/>
          <a:ext cx="5292725" cy="909639"/>
        </p:xfrm>
        <a:graphic>
          <a:graphicData uri="http://schemas.openxmlformats.org/drawingml/2006/table">
            <a:tbl>
              <a:tblPr rtl="1"/>
              <a:tblGrid>
                <a:gridCol w="441325"/>
                <a:gridCol w="439737"/>
                <a:gridCol w="444500"/>
                <a:gridCol w="439738"/>
                <a:gridCol w="439737"/>
                <a:gridCol w="438150"/>
                <a:gridCol w="452438"/>
                <a:gridCol w="431800"/>
                <a:gridCol w="439737"/>
                <a:gridCol w="444500"/>
                <a:gridCol w="439738"/>
                <a:gridCol w="441325"/>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0709" name="Oval 181"/>
          <p:cNvSpPr>
            <a:spLocks noChangeArrowheads="1"/>
          </p:cNvSpPr>
          <p:nvPr/>
        </p:nvSpPr>
        <p:spPr bwMode="auto">
          <a:xfrm>
            <a:off x="3280569" y="5434367"/>
            <a:ext cx="89694" cy="90488"/>
          </a:xfrm>
          <a:prstGeom prst="ellipse">
            <a:avLst/>
          </a:prstGeom>
          <a:solidFill>
            <a:schemeClr val="tx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50710" name="Text Box 182"/>
          <p:cNvSpPr txBox="1">
            <a:spLocks noChangeArrowheads="1"/>
          </p:cNvSpPr>
          <p:nvPr/>
        </p:nvSpPr>
        <p:spPr bwMode="auto">
          <a:xfrm>
            <a:off x="3702081" y="3141660"/>
            <a:ext cx="468312" cy="584775"/>
          </a:xfrm>
          <a:prstGeom prst="rect">
            <a:avLst/>
          </a:prstGeom>
          <a:noFill/>
          <a:ln w="9525">
            <a:noFill/>
            <a:miter lim="800000"/>
            <a:headEnd/>
            <a:tailEnd/>
          </a:ln>
          <a:effectLst/>
        </p:spPr>
        <p:txBody>
          <a:bodyPr>
            <a:spAutoFit/>
          </a:bodyPr>
          <a:lstStyle/>
          <a:p>
            <a:pPr>
              <a:spcBef>
                <a:spcPct val="50000"/>
              </a:spcBef>
            </a:pP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
        <p:nvSpPr>
          <p:cNvPr id="150712" name="Text Box 184"/>
          <p:cNvSpPr txBox="1">
            <a:spLocks noChangeArrowheads="1"/>
          </p:cNvSpPr>
          <p:nvPr/>
        </p:nvSpPr>
        <p:spPr bwMode="auto">
          <a:xfrm rot="16200000">
            <a:off x="1019131" y="5143825"/>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150713" name="Text Box 185"/>
          <p:cNvSpPr txBox="1">
            <a:spLocks noChangeArrowheads="1"/>
          </p:cNvSpPr>
          <p:nvPr/>
        </p:nvSpPr>
        <p:spPr bwMode="auto">
          <a:xfrm>
            <a:off x="5746750" y="454378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5" name="Text Box 187"/>
          <p:cNvSpPr txBox="1">
            <a:spLocks noChangeArrowheads="1"/>
          </p:cNvSpPr>
          <p:nvPr/>
        </p:nvSpPr>
        <p:spPr bwMode="auto">
          <a:xfrm>
            <a:off x="1711356" y="226689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6" name="Text Box 188"/>
          <p:cNvSpPr txBox="1">
            <a:spLocks noChangeArrowheads="1"/>
          </p:cNvSpPr>
          <p:nvPr/>
        </p:nvSpPr>
        <p:spPr bwMode="auto">
          <a:xfrm>
            <a:off x="1734406" y="2917165"/>
            <a:ext cx="266700" cy="276999"/>
          </a:xfrm>
          <a:prstGeom prst="rect">
            <a:avLst/>
          </a:prstGeom>
          <a:solidFill>
            <a:srgbClr val="FF0000"/>
          </a:solidFill>
          <a:ln w="9525">
            <a:noFill/>
            <a:miter lim="800000"/>
            <a:headEnd/>
            <a:tailEnd/>
          </a:ln>
          <a:effectLst/>
        </p:spPr>
        <p:txBody>
          <a:bodyPr wrap="square" lIns="0" tIns="0" rIns="0" bIns="0" anchor="ctr" anchorCtr="0">
            <a:spAutoFit/>
          </a:bodyPr>
          <a:lstStyle/>
          <a:p>
            <a:pPr algn="ctr">
              <a:spcBef>
                <a:spcPct val="50000"/>
              </a:spcBef>
            </a:pPr>
            <a:r>
              <a:rPr lang="en-US" b="1" dirty="0" smtClean="0">
                <a:solidFill>
                  <a:schemeClr val="bg1"/>
                </a:solidFill>
                <a:latin typeface="Arial" pitchFamily="34" charset="0"/>
                <a:cs typeface="Arial" pitchFamily="34" charset="0"/>
              </a:rPr>
              <a:t>?</a:t>
            </a:r>
            <a:endParaRPr lang="en-US" b="1" dirty="0">
              <a:solidFill>
                <a:schemeClr val="bg1"/>
              </a:solidFill>
              <a:latin typeface="Arial" pitchFamily="34" charset="0"/>
              <a:cs typeface="Arial" pitchFamily="34" charset="0"/>
            </a:endParaRPr>
          </a:p>
        </p:txBody>
      </p:sp>
      <p:sp>
        <p:nvSpPr>
          <p:cNvPr id="22" name="TextBox 21"/>
          <p:cNvSpPr txBox="1"/>
          <p:nvPr/>
        </p:nvSpPr>
        <p:spPr>
          <a:xfrm>
            <a:off x="3048775" y="6248400"/>
            <a:ext cx="463588"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Q</a:t>
            </a:r>
          </a:p>
        </p:txBody>
      </p:sp>
      <p:sp>
        <p:nvSpPr>
          <p:cNvPr id="23" name="TextBox 22"/>
          <p:cNvSpPr txBox="1"/>
          <p:nvPr/>
        </p:nvSpPr>
        <p:spPr>
          <a:xfrm>
            <a:off x="6101521" y="5821668"/>
            <a:ext cx="569387"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P</a:t>
            </a:r>
            <a:r>
              <a:rPr lang="en-US" sz="2800" b="1" baseline="30000" dirty="0" smtClean="0">
                <a:solidFill>
                  <a:srgbClr val="008000"/>
                </a:solidFill>
                <a:latin typeface="Arial" pitchFamily="34" charset="0"/>
                <a:cs typeface="Arial" pitchFamily="34" charset="0"/>
              </a:rPr>
              <a:t>T</a:t>
            </a:r>
          </a:p>
        </p:txBody>
      </p:sp>
      <p:sp>
        <p:nvSpPr>
          <p:cNvPr id="21" name="Text Box 188"/>
          <p:cNvSpPr txBox="1">
            <a:spLocks noChangeArrowheads="1"/>
          </p:cNvSpPr>
          <p:nvPr/>
        </p:nvSpPr>
        <p:spPr bwMode="auto">
          <a:xfrm>
            <a:off x="1736857" y="2943504"/>
            <a:ext cx="264250" cy="215444"/>
          </a:xfrm>
          <a:prstGeom prst="rect">
            <a:avLst/>
          </a:prstGeom>
          <a:solidFill>
            <a:srgbClr val="FF0000"/>
          </a:solidFill>
          <a:ln w="9525">
            <a:noFill/>
            <a:miter lim="800000"/>
            <a:headEnd/>
            <a:tailEnd/>
          </a:ln>
          <a:effectLst/>
        </p:spPr>
        <p:txBody>
          <a:bodyPr wrap="square" lIns="0" tIns="0" rIns="0" bIns="0" anchor="ctr" anchorCtr="0">
            <a:spAutoFit/>
          </a:bodyPr>
          <a:lstStyle/>
          <a:p>
            <a:pPr algn="ctr">
              <a:spcBef>
                <a:spcPct val="50000"/>
              </a:spcBef>
            </a:pPr>
            <a:r>
              <a:rPr lang="en-US" sz="1400" b="1" dirty="0" smtClean="0">
                <a:solidFill>
                  <a:schemeClr val="bg1"/>
                </a:solidFill>
                <a:latin typeface="Arial" pitchFamily="34" charset="0"/>
                <a:cs typeface="Arial" pitchFamily="34" charset="0"/>
              </a:rPr>
              <a:t>2.4</a:t>
            </a:r>
            <a:endParaRPr lang="en-US" sz="1400" b="1" dirty="0">
              <a:solidFill>
                <a:schemeClr val="bg1"/>
              </a:solidFill>
              <a:latin typeface="Arial" pitchFamily="34" charset="0"/>
              <a:cs typeface="Arial" pitchFamily="34" charset="0"/>
            </a:endParaRPr>
          </a:p>
        </p:txBody>
      </p:sp>
      <p:sp>
        <p:nvSpPr>
          <p:cNvPr id="25" name="TextBox 24"/>
          <p:cNvSpPr txBox="1"/>
          <p:nvPr/>
        </p:nvSpPr>
        <p:spPr>
          <a:xfrm rot="16200000">
            <a:off x="3006831" y="5159214"/>
            <a:ext cx="1018227" cy="369332"/>
          </a:xfrm>
          <a:prstGeom prst="rect">
            <a:avLst/>
          </a:prstGeom>
          <a:noFill/>
        </p:spPr>
        <p:txBody>
          <a:bodyPr wrap="none" rtlCol="0">
            <a:spAutoFit/>
          </a:bodyPr>
          <a:lstStyle/>
          <a:p>
            <a:r>
              <a:rPr lang="en-US" b="1" i="1" dirty="0" smtClean="0">
                <a:solidFill>
                  <a:srgbClr val="008000"/>
                </a:solidFill>
                <a:latin typeface="Arial" pitchFamily="34" charset="0"/>
                <a:cs typeface="Arial" pitchFamily="34" charset="0"/>
              </a:rPr>
              <a:t>f</a:t>
            </a:r>
            <a:r>
              <a:rPr lang="en-US" dirty="0" smtClean="0">
                <a:solidFill>
                  <a:srgbClr val="008000"/>
                </a:solidFill>
                <a:latin typeface="Arial" pitchFamily="34" charset="0"/>
                <a:cs typeface="Arial" pitchFamily="34" charset="0"/>
              </a:rPr>
              <a:t> factors</a:t>
            </a:r>
          </a:p>
        </p:txBody>
      </p:sp>
      <p:sp>
        <p:nvSpPr>
          <p:cNvPr id="26" name="TextBox 25"/>
          <p:cNvSpPr txBox="1"/>
          <p:nvPr/>
        </p:nvSpPr>
        <p:spPr>
          <a:xfrm>
            <a:off x="1822789" y="6283568"/>
            <a:ext cx="1018227" cy="369332"/>
          </a:xfrm>
          <a:prstGeom prst="rect">
            <a:avLst/>
          </a:prstGeom>
          <a:noFill/>
        </p:spPr>
        <p:txBody>
          <a:bodyPr wrap="none" rtlCol="0">
            <a:spAutoFit/>
          </a:bodyPr>
          <a:lstStyle/>
          <a:p>
            <a:r>
              <a:rPr lang="en-US" b="1" i="1" dirty="0" smtClean="0">
                <a:solidFill>
                  <a:srgbClr val="008000"/>
                </a:solidFill>
                <a:latin typeface="Arial" pitchFamily="34" charset="0"/>
                <a:cs typeface="Arial" pitchFamily="34" charset="0"/>
              </a:rPr>
              <a:t>f</a:t>
            </a:r>
            <a:r>
              <a:rPr lang="en-US" dirty="0" smtClean="0">
                <a:solidFill>
                  <a:srgbClr val="008000"/>
                </a:solidFill>
                <a:latin typeface="Arial" pitchFamily="34" charset="0"/>
                <a:cs typeface="Arial" pitchFamily="34" charset="0"/>
              </a:rPr>
              <a:t> factors</a:t>
            </a:r>
          </a:p>
        </p:txBody>
      </p:sp>
      <mc:AlternateContent xmlns:mc="http://schemas.openxmlformats.org/markup-compatibility/2006" xmlns:a14="http://schemas.microsoft.com/office/drawing/2010/main">
        <mc:Choice Requires="a14">
          <p:sp>
            <p:nvSpPr>
              <p:cNvPr id="27" name="TextBox 26"/>
              <p:cNvSpPr txBox="1"/>
              <p:nvPr/>
            </p:nvSpPr>
            <p:spPr>
              <a:xfrm>
                <a:off x="6371870" y="2266890"/>
                <a:ext cx="2460289" cy="16237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0000FF"/>
                              </a:solidFill>
                              <a:latin typeface="Cambria Math" panose="02040503050406030204" pitchFamily="18" charset="0"/>
                              <a:cs typeface="Arial" pitchFamily="34" charset="0"/>
                            </a:rPr>
                          </m:ctrlPr>
                        </m:sSubPr>
                        <m:e>
                          <m:acc>
                            <m:accPr>
                              <m:chr m:val="̂"/>
                              <m:ctrlPr>
                                <a:rPr lang="en-US" sz="2800" b="1" i="1" smtClean="0">
                                  <a:solidFill>
                                    <a:srgbClr val="0000FF"/>
                                  </a:solidFill>
                                  <a:latin typeface="Cambria Math" panose="02040503050406030204" pitchFamily="18" charset="0"/>
                                  <a:cs typeface="Arial" pitchFamily="34" charset="0"/>
                                </a:rPr>
                              </m:ctrlPr>
                            </m:accPr>
                            <m:e>
                              <m:r>
                                <a:rPr lang="en-US" sz="2800" b="1" i="1" smtClean="0">
                                  <a:solidFill>
                                    <a:srgbClr val="0000FF"/>
                                  </a:solidFill>
                                  <a:latin typeface="Cambria Math"/>
                                  <a:cs typeface="Arial" pitchFamily="34" charset="0"/>
                                </a:rPr>
                                <m:t>𝒓</m:t>
                              </m:r>
                            </m:e>
                          </m:acc>
                        </m:e>
                        <m:sub>
                          <m:r>
                            <a:rPr lang="en-US" sz="2800" b="1" i="1" smtClean="0">
                              <a:solidFill>
                                <a:srgbClr val="0000FF"/>
                              </a:solidFill>
                              <a:latin typeface="Cambria Math"/>
                              <a:cs typeface="Arial" pitchFamily="34" charset="0"/>
                            </a:rPr>
                            <m:t>𝒙𝒊</m:t>
                          </m:r>
                        </m:sub>
                      </m:sSub>
                      <m:r>
                        <a:rPr lang="en-US" sz="2800" b="1" i="1" smtClean="0">
                          <a:solidFill>
                            <a:srgbClr val="0000FF"/>
                          </a:solidFill>
                          <a:latin typeface="Cambria Math"/>
                          <a:cs typeface="Arial" pitchFamily="34" charset="0"/>
                        </a:rPr>
                        <m:t>=</m:t>
                      </m:r>
                      <m:sSub>
                        <m:sSubPr>
                          <m:ctrlPr>
                            <a:rPr lang="en-US" sz="2800" b="1" i="1" smtClean="0">
                              <a:solidFill>
                                <a:srgbClr val="0000FF"/>
                              </a:solidFill>
                              <a:latin typeface="Cambria Math" panose="02040503050406030204" pitchFamily="18" charset="0"/>
                              <a:cs typeface="Arial" pitchFamily="34" charset="0"/>
                            </a:rPr>
                          </m:ctrlPr>
                        </m:sSubPr>
                        <m:e>
                          <m:r>
                            <a:rPr lang="en-US" sz="2800" b="1" i="1" smtClean="0">
                              <a:solidFill>
                                <a:srgbClr val="0000FF"/>
                              </a:solidFill>
                              <a:latin typeface="Cambria Math"/>
                              <a:cs typeface="Arial" pitchFamily="34" charset="0"/>
                            </a:rPr>
                            <m:t>𝒒</m:t>
                          </m:r>
                        </m:e>
                        <m:sub>
                          <m:r>
                            <a:rPr lang="en-US" sz="2800" b="1" i="1" smtClean="0">
                              <a:solidFill>
                                <a:srgbClr val="0000FF"/>
                              </a:solidFill>
                              <a:latin typeface="Cambria Math"/>
                              <a:cs typeface="Arial" pitchFamily="34" charset="0"/>
                            </a:rPr>
                            <m:t>𝒊</m:t>
                          </m:r>
                        </m:sub>
                      </m:sSub>
                      <m:r>
                        <a:rPr lang="en-US" sz="2800" b="1" i="1" smtClean="0">
                          <a:solidFill>
                            <a:srgbClr val="0000FF"/>
                          </a:solidFill>
                          <a:latin typeface="Cambria Math"/>
                          <a:cs typeface="Arial" pitchFamily="34" charset="0"/>
                        </a:rPr>
                        <m:t>⋅</m:t>
                      </m:r>
                      <m:sSubSup>
                        <m:sSubSupPr>
                          <m:ctrlPr>
                            <a:rPr lang="en-US" sz="2800" b="1" i="1" smtClean="0">
                              <a:solidFill>
                                <a:srgbClr val="0000FF"/>
                              </a:solidFill>
                              <a:latin typeface="Cambria Math" panose="02040503050406030204" pitchFamily="18" charset="0"/>
                              <a:cs typeface="Arial" pitchFamily="34" charset="0"/>
                            </a:rPr>
                          </m:ctrlPr>
                        </m:sSubSupPr>
                        <m:e>
                          <m:r>
                            <a:rPr lang="en-US" sz="2800" b="1" i="1" smtClean="0">
                              <a:solidFill>
                                <a:srgbClr val="0000FF"/>
                              </a:solidFill>
                              <a:latin typeface="Cambria Math"/>
                              <a:cs typeface="Arial" pitchFamily="34" charset="0"/>
                            </a:rPr>
                            <m:t>𝒑</m:t>
                          </m:r>
                        </m:e>
                        <m:sub>
                          <m:r>
                            <a:rPr lang="en-US" sz="2800" b="1" i="1" smtClean="0">
                              <a:solidFill>
                                <a:srgbClr val="0000FF"/>
                              </a:solidFill>
                              <a:latin typeface="Cambria Math"/>
                              <a:cs typeface="Arial" pitchFamily="34" charset="0"/>
                            </a:rPr>
                            <m:t>𝒙</m:t>
                          </m:r>
                        </m:sub>
                        <m:sup/>
                      </m:sSubSup>
                    </m:oMath>
                    <m:oMath xmlns:m="http://schemas.openxmlformats.org/officeDocument/2006/math">
                      <m:r>
                        <a:rPr lang="en-US" sz="2800" b="1" i="1" smtClean="0">
                          <a:solidFill>
                            <a:srgbClr val="0000FF"/>
                          </a:solidFill>
                          <a:latin typeface="Cambria Math"/>
                          <a:cs typeface="Arial" pitchFamily="34" charset="0"/>
                        </a:rPr>
                        <m:t>=</m:t>
                      </m:r>
                      <m:nary>
                        <m:naryPr>
                          <m:chr m:val="∑"/>
                          <m:supHide m:val="on"/>
                          <m:ctrlPr>
                            <a:rPr lang="en-US" sz="2800" b="1" i="1" smtClean="0">
                              <a:solidFill>
                                <a:srgbClr val="0000FF"/>
                              </a:solidFill>
                              <a:latin typeface="Cambria Math" panose="02040503050406030204" pitchFamily="18" charset="0"/>
                              <a:cs typeface="Arial" pitchFamily="34" charset="0"/>
                            </a:rPr>
                          </m:ctrlPr>
                        </m:naryPr>
                        <m:sub>
                          <m:r>
                            <a:rPr lang="en-US" sz="2800" b="1" i="1" smtClean="0">
                              <a:solidFill>
                                <a:srgbClr val="0000FF"/>
                              </a:solidFill>
                              <a:latin typeface="Cambria Math"/>
                              <a:cs typeface="Arial" pitchFamily="34" charset="0"/>
                            </a:rPr>
                            <m:t>𝒇</m:t>
                          </m:r>
                        </m:sub>
                        <m:sup/>
                        <m:e>
                          <m:sSub>
                            <m:sSubPr>
                              <m:ctrlPr>
                                <a:rPr lang="en-US" sz="2800" b="1" i="1" smtClean="0">
                                  <a:solidFill>
                                    <a:srgbClr val="0000FF"/>
                                  </a:solidFill>
                                  <a:latin typeface="Cambria Math" panose="02040503050406030204" pitchFamily="18" charset="0"/>
                                  <a:cs typeface="Arial" pitchFamily="34" charset="0"/>
                                </a:rPr>
                              </m:ctrlPr>
                            </m:sSubPr>
                            <m:e>
                              <m:r>
                                <a:rPr lang="en-US" sz="2800" b="1" i="1" smtClean="0">
                                  <a:solidFill>
                                    <a:srgbClr val="0000FF"/>
                                  </a:solidFill>
                                  <a:latin typeface="Cambria Math"/>
                                  <a:cs typeface="Arial" pitchFamily="34" charset="0"/>
                                </a:rPr>
                                <m:t>𝒒</m:t>
                              </m:r>
                            </m:e>
                            <m:sub>
                              <m:r>
                                <a:rPr lang="en-US" sz="2800" b="1" i="1" smtClean="0">
                                  <a:solidFill>
                                    <a:srgbClr val="0000FF"/>
                                  </a:solidFill>
                                  <a:latin typeface="Cambria Math"/>
                                  <a:cs typeface="Arial" pitchFamily="34" charset="0"/>
                                </a:rPr>
                                <m:t>𝒊𝒇</m:t>
                              </m:r>
                            </m:sub>
                          </m:sSub>
                          <m:r>
                            <a:rPr lang="en-US" sz="2800" b="1" i="1" smtClean="0">
                              <a:solidFill>
                                <a:srgbClr val="0000FF"/>
                              </a:solidFill>
                              <a:latin typeface="Cambria Math"/>
                              <a:cs typeface="Arial" pitchFamily="34" charset="0"/>
                            </a:rPr>
                            <m:t>⋅</m:t>
                          </m:r>
                          <m:sSub>
                            <m:sSubPr>
                              <m:ctrlPr>
                                <a:rPr lang="en-US" sz="2800" b="1" i="1" smtClean="0">
                                  <a:solidFill>
                                    <a:srgbClr val="0000FF"/>
                                  </a:solidFill>
                                  <a:latin typeface="Cambria Math" panose="02040503050406030204" pitchFamily="18" charset="0"/>
                                  <a:cs typeface="Arial" pitchFamily="34" charset="0"/>
                                </a:rPr>
                              </m:ctrlPr>
                            </m:sSubPr>
                            <m:e>
                              <m:r>
                                <a:rPr lang="en-US" sz="2800" b="1" i="1" smtClean="0">
                                  <a:solidFill>
                                    <a:srgbClr val="0000FF"/>
                                  </a:solidFill>
                                  <a:latin typeface="Cambria Math"/>
                                  <a:cs typeface="Arial" pitchFamily="34" charset="0"/>
                                </a:rPr>
                                <m:t>𝒑</m:t>
                              </m:r>
                            </m:e>
                            <m:sub>
                              <m:r>
                                <a:rPr lang="en-US" sz="2800" b="1" i="1" smtClean="0">
                                  <a:solidFill>
                                    <a:srgbClr val="0000FF"/>
                                  </a:solidFill>
                                  <a:latin typeface="Cambria Math"/>
                                  <a:cs typeface="Arial" pitchFamily="34" charset="0"/>
                                </a:rPr>
                                <m:t>𝒙𝒇</m:t>
                              </m:r>
                            </m:sub>
                          </m:sSub>
                        </m:e>
                      </m:nary>
                    </m:oMath>
                  </m:oMathPara>
                </a14:m>
                <a:endParaRPr lang="en-US" sz="2800" b="1" dirty="0" smtClean="0">
                  <a:solidFill>
                    <a:srgbClr val="0000FF"/>
                  </a:solidFill>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371870" y="2266890"/>
                <a:ext cx="2460289" cy="1623714"/>
              </a:xfrm>
              <a:prstGeom prst="rect">
                <a:avLst/>
              </a:prstGeom>
              <a:blipFill rotWithShape="1">
                <a:blip r:embed="rId2"/>
                <a:stretch>
                  <a:fillRect/>
                </a:stretch>
              </a:blipFill>
            </p:spPr>
            <p:txBody>
              <a:bodyPr/>
              <a:lstStyle/>
              <a:p>
                <a:r>
                  <a:rPr lang="en-US">
                    <a:noFill/>
                  </a:rPr>
                  <a:t> </a:t>
                </a:r>
              </a:p>
            </p:txBody>
          </p:sp>
        </mc:Fallback>
      </mc:AlternateContent>
      <p:sp>
        <p:nvSpPr>
          <p:cNvPr id="28" name="TextBox 27"/>
          <p:cNvSpPr txBox="1"/>
          <p:nvPr/>
        </p:nvSpPr>
        <p:spPr>
          <a:xfrm>
            <a:off x="6702935" y="3849469"/>
            <a:ext cx="2212465" cy="646331"/>
          </a:xfrm>
          <a:prstGeom prst="rect">
            <a:avLst/>
          </a:prstGeom>
          <a:noFill/>
        </p:spPr>
        <p:txBody>
          <a:bodyPr wrap="none" rtlCol="0">
            <a:spAutoFit/>
          </a:bodyPr>
          <a:lstStyle/>
          <a:p>
            <a:r>
              <a:rPr lang="en-US" b="1" i="1" dirty="0" smtClean="0">
                <a:latin typeface="Arial" pitchFamily="34" charset="0"/>
                <a:cs typeface="Arial" pitchFamily="34" charset="0"/>
              </a:rPr>
              <a:t>q</a:t>
            </a:r>
            <a:r>
              <a:rPr lang="en-US" b="1" i="1" baseline="-25000" dirty="0" smtClean="0">
                <a:latin typeface="Arial" pitchFamily="34" charset="0"/>
                <a:cs typeface="Arial" pitchFamily="34" charset="0"/>
              </a:rPr>
              <a:t>i</a:t>
            </a:r>
            <a:r>
              <a:rPr lang="en-US" dirty="0" smtClean="0">
                <a:latin typeface="Arial" pitchFamily="34" charset="0"/>
                <a:cs typeface="Arial" pitchFamily="34" charset="0"/>
              </a:rPr>
              <a:t> = row </a:t>
            </a:r>
            <a:r>
              <a:rPr lang="en-US" b="1" i="1" dirty="0" err="1" smtClean="0">
                <a:latin typeface="Arial" pitchFamily="34" charset="0"/>
                <a:cs typeface="Arial" pitchFamily="34" charset="0"/>
              </a:rPr>
              <a:t>i</a:t>
            </a:r>
            <a:r>
              <a:rPr lang="en-US" dirty="0" smtClean="0">
                <a:latin typeface="Arial" pitchFamily="34" charset="0"/>
                <a:cs typeface="Arial" pitchFamily="34" charset="0"/>
              </a:rPr>
              <a:t> of </a:t>
            </a:r>
            <a:r>
              <a:rPr lang="en-US" b="1" i="1" dirty="0" smtClean="0">
                <a:latin typeface="Arial" pitchFamily="34" charset="0"/>
                <a:cs typeface="Arial" pitchFamily="34" charset="0"/>
              </a:rPr>
              <a:t>Q</a:t>
            </a:r>
          </a:p>
          <a:p>
            <a:r>
              <a:rPr lang="en-US" b="1" i="1" dirty="0" err="1" smtClean="0">
                <a:latin typeface="Arial" pitchFamily="34" charset="0"/>
                <a:cs typeface="Arial" pitchFamily="34" charset="0"/>
              </a:rPr>
              <a:t>p</a:t>
            </a:r>
            <a:r>
              <a:rPr lang="en-US" b="1" i="1" baseline="-25000" dirty="0" err="1" smtClean="0">
                <a:latin typeface="Arial" pitchFamily="34" charset="0"/>
                <a:cs typeface="Arial" pitchFamily="34" charset="0"/>
              </a:rPr>
              <a:t>x</a:t>
            </a:r>
            <a:r>
              <a:rPr lang="en-US" dirty="0" smtClean="0">
                <a:latin typeface="Arial" pitchFamily="34" charset="0"/>
                <a:cs typeface="Arial" pitchFamily="34" charset="0"/>
              </a:rPr>
              <a:t> = column </a:t>
            </a:r>
            <a:r>
              <a:rPr lang="en-US" b="1" i="1" dirty="0" smtClean="0">
                <a:latin typeface="Arial" pitchFamily="34" charset="0"/>
                <a:cs typeface="Arial" pitchFamily="34" charset="0"/>
              </a:rPr>
              <a:t>x</a:t>
            </a:r>
            <a:r>
              <a:rPr lang="en-US" dirty="0" smtClean="0">
                <a:latin typeface="Arial" pitchFamily="34" charset="0"/>
                <a:cs typeface="Arial" pitchFamily="34" charset="0"/>
              </a:rPr>
              <a:t> of </a:t>
            </a:r>
            <a:r>
              <a:rPr lang="en-US" b="1" i="1" dirty="0" smtClean="0">
                <a:latin typeface="Arial" pitchFamily="34" charset="0"/>
                <a:cs typeface="Arial" pitchFamily="34" charset="0"/>
              </a:rPr>
              <a:t>P</a:t>
            </a:r>
            <a:r>
              <a:rPr lang="en-US" baseline="30000" dirty="0" smtClean="0">
                <a:latin typeface="Arial" pitchFamily="34" charset="0"/>
                <a:cs typeface="Arial" pitchFamily="34" charset="0"/>
              </a:rPr>
              <a:t>T</a:t>
            </a:r>
          </a:p>
        </p:txBody>
      </p:sp>
    </p:spTree>
    <p:extLst>
      <p:ext uri="{BB962C8B-B14F-4D97-AF65-F5344CB8AC3E}">
        <p14:creationId xmlns:p14="http://schemas.microsoft.com/office/powerpoint/2010/main" val="1919928135"/>
      </p:ext>
    </p:extLst>
  </p:cSld>
  <p:clrMapOvr>
    <a:masterClrMapping/>
  </p:clrMapOvr>
  <p:transition advTm="10563"/>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141413"/>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732213"/>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08413"/>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321050"/>
            <a:ext cx="1363662" cy="1015663"/>
          </a:xfrm>
          <a:prstGeom prst="rect">
            <a:avLst/>
          </a:prstGeom>
          <a:noFill/>
          <a:ln w="9525" algn="ctr">
            <a:noFill/>
            <a:miter lim="800000"/>
            <a:headEnd/>
            <a:tailEnd/>
          </a:ln>
          <a:effectLst/>
        </p:spPr>
        <p:txBody>
          <a:bodyPr>
            <a:spAutoFit/>
          </a:bodyPr>
          <a:lstStyle/>
          <a:p>
            <a:pPr algn="l" rtl="0" eaLnBrk="0" hangingPunct="0"/>
            <a:r>
              <a:rPr lang="en-US" sz="2000" b="1" dirty="0">
                <a:solidFill>
                  <a:srgbClr val="008000"/>
                </a:solidFill>
              </a:rPr>
              <a:t>Geared towards </a:t>
            </a:r>
          </a:p>
          <a:p>
            <a:pPr algn="l" rtl="0" eaLnBrk="0" hangingPunct="0"/>
            <a:r>
              <a:rPr lang="en-US" sz="2000" b="1" dirty="0">
                <a:solidFill>
                  <a:srgbClr val="008000"/>
                </a:solidFill>
              </a:rPr>
              <a:t>females</a:t>
            </a:r>
          </a:p>
        </p:txBody>
      </p:sp>
      <p:sp>
        <p:nvSpPr>
          <p:cNvPr id="244742" name="Text Box 6"/>
          <p:cNvSpPr txBox="1">
            <a:spLocks noChangeArrowheads="1"/>
          </p:cNvSpPr>
          <p:nvPr/>
        </p:nvSpPr>
        <p:spPr bwMode="auto">
          <a:xfrm>
            <a:off x="7559675" y="3284538"/>
            <a:ext cx="1355725" cy="1015663"/>
          </a:xfrm>
          <a:prstGeom prst="rect">
            <a:avLst/>
          </a:prstGeom>
          <a:noFill/>
          <a:ln w="9525">
            <a:noFill/>
            <a:miter lim="800000"/>
            <a:headEnd/>
            <a:tailEnd/>
          </a:ln>
          <a:effectLst/>
        </p:spPr>
        <p:txBody>
          <a:bodyPr>
            <a:spAutoFit/>
          </a:bodyPr>
          <a:lstStyle/>
          <a:p>
            <a:pPr rtl="0" eaLnBrk="0" hangingPunct="0"/>
            <a:r>
              <a:rPr lang="en-US" sz="2000" b="1" dirty="0">
                <a:solidFill>
                  <a:srgbClr val="008000"/>
                </a:solidFill>
              </a:rPr>
              <a:t>Geared towards </a:t>
            </a:r>
          </a:p>
          <a:p>
            <a:pPr rtl="0" eaLnBrk="0" hangingPunct="0"/>
            <a:r>
              <a:rPr lang="en-US" sz="2000" b="1" dirty="0">
                <a:solidFill>
                  <a:srgbClr val="008000"/>
                </a:solidFill>
              </a:rPr>
              <a:t>males</a:t>
            </a:r>
          </a:p>
        </p:txBody>
      </p:sp>
      <p:sp>
        <p:nvSpPr>
          <p:cNvPr id="244743" name="Text Box 7"/>
          <p:cNvSpPr txBox="1">
            <a:spLocks noChangeArrowheads="1"/>
          </p:cNvSpPr>
          <p:nvPr/>
        </p:nvSpPr>
        <p:spPr bwMode="auto">
          <a:xfrm>
            <a:off x="3657600" y="1157288"/>
            <a:ext cx="1008609"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Serious</a:t>
            </a:r>
            <a:endParaRPr lang="en-US" sz="2000" dirty="0">
              <a:solidFill>
                <a:srgbClr val="008000"/>
              </a:solidFill>
            </a:endParaRPr>
          </a:p>
        </p:txBody>
      </p:sp>
      <p:sp>
        <p:nvSpPr>
          <p:cNvPr id="244744" name="Text Box 8"/>
          <p:cNvSpPr txBox="1">
            <a:spLocks noChangeArrowheads="1"/>
          </p:cNvSpPr>
          <p:nvPr/>
        </p:nvSpPr>
        <p:spPr bwMode="auto">
          <a:xfrm>
            <a:off x="4192856" y="6246813"/>
            <a:ext cx="873957"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Funny</a:t>
            </a:r>
            <a:endParaRPr lang="en-US" sz="2000" b="1" dirty="0">
              <a:solidFill>
                <a:srgbClr val="008000"/>
              </a:solidFill>
            </a:endParaRPr>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Latent Factor Models</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51</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5" name="Text Box 9"/>
          <p:cNvSpPr txBox="1">
            <a:spLocks noChangeArrowheads="1"/>
          </p:cNvSpPr>
          <p:nvPr/>
        </p:nvSpPr>
        <p:spPr bwMode="auto">
          <a:xfrm>
            <a:off x="1116013" y="5300663"/>
            <a:ext cx="18002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Princess</a:t>
            </a:r>
          </a:p>
          <a:p>
            <a:pPr rtl="0" eaLnBrk="0" hangingPunct="0"/>
            <a:r>
              <a:rPr lang="en-US">
                <a:solidFill>
                  <a:srgbClr val="0000FF"/>
                </a:solidFill>
                <a:latin typeface="Lucida Bright" pitchFamily="18" charset="0"/>
              </a:rPr>
              <a:t>Diaries</a:t>
            </a:r>
          </a:p>
        </p:txBody>
      </p:sp>
      <p:sp>
        <p:nvSpPr>
          <p:cNvPr id="244746" name="Text Box 10"/>
          <p:cNvSpPr txBox="1">
            <a:spLocks noChangeArrowheads="1"/>
          </p:cNvSpPr>
          <p:nvPr/>
        </p:nvSpPr>
        <p:spPr bwMode="auto">
          <a:xfrm>
            <a:off x="3743325" y="4722813"/>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Lion King</a:t>
            </a:r>
          </a:p>
        </p:txBody>
      </p:sp>
      <p:sp>
        <p:nvSpPr>
          <p:cNvPr id="244747" name="Text Box 11"/>
          <p:cNvSpPr txBox="1">
            <a:spLocks noChangeArrowheads="1"/>
          </p:cNvSpPr>
          <p:nvPr/>
        </p:nvSpPr>
        <p:spPr bwMode="auto">
          <a:xfrm>
            <a:off x="5678488" y="1217613"/>
            <a:ext cx="1462087" cy="366712"/>
          </a:xfrm>
          <a:prstGeom prst="rect">
            <a:avLst/>
          </a:prstGeom>
          <a:noFill/>
          <a:ln w="9525">
            <a:noFill/>
            <a:miter lim="800000"/>
            <a:headEnd/>
            <a:tailEnd/>
          </a:ln>
          <a:effectLst/>
        </p:spPr>
        <p:txBody>
          <a:bodyPr>
            <a:spAutoFit/>
          </a:bodyPr>
          <a:lstStyle/>
          <a:p>
            <a:pPr rtl="0" eaLnBrk="0" hangingPunct="0"/>
            <a:r>
              <a:rPr lang="en-US" dirty="0" err="1">
                <a:solidFill>
                  <a:srgbClr val="0000FF"/>
                </a:solidFill>
                <a:latin typeface="Lucida Bright" pitchFamily="18" charset="0"/>
              </a:rPr>
              <a:t>Braveheart</a:t>
            </a:r>
            <a:endParaRPr lang="en-US" dirty="0">
              <a:solidFill>
                <a:srgbClr val="0000FF"/>
              </a:solidFill>
              <a:latin typeface="Lucida Bright" pitchFamily="18" charset="0"/>
            </a:endParaRPr>
          </a:p>
        </p:txBody>
      </p:sp>
      <p:sp>
        <p:nvSpPr>
          <p:cNvPr id="244748" name="Text Box 12"/>
          <p:cNvSpPr txBox="1">
            <a:spLocks noChangeArrowheads="1"/>
          </p:cNvSpPr>
          <p:nvPr/>
        </p:nvSpPr>
        <p:spPr bwMode="auto">
          <a:xfrm>
            <a:off x="5976938" y="2667000"/>
            <a:ext cx="17287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Lethal Weapon</a:t>
            </a:r>
          </a:p>
        </p:txBody>
      </p:sp>
      <p:sp>
        <p:nvSpPr>
          <p:cNvPr id="244749" name="Text Box 13"/>
          <p:cNvSpPr txBox="1">
            <a:spLocks noChangeArrowheads="1"/>
          </p:cNvSpPr>
          <p:nvPr/>
        </p:nvSpPr>
        <p:spPr bwMode="auto">
          <a:xfrm>
            <a:off x="4751388" y="5408613"/>
            <a:ext cx="17494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Independence Day</a:t>
            </a:r>
          </a:p>
        </p:txBody>
      </p:sp>
      <p:sp>
        <p:nvSpPr>
          <p:cNvPr id="244750" name="Text Box 14"/>
          <p:cNvSpPr txBox="1">
            <a:spLocks noChangeArrowheads="1"/>
          </p:cNvSpPr>
          <p:nvPr/>
        </p:nvSpPr>
        <p:spPr bwMode="auto">
          <a:xfrm>
            <a:off x="3697288" y="1522413"/>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Amadeus</a:t>
            </a:r>
          </a:p>
        </p:txBody>
      </p:sp>
      <p:sp>
        <p:nvSpPr>
          <p:cNvPr id="244751" name="Text Box 15"/>
          <p:cNvSpPr txBox="1">
            <a:spLocks noChangeArrowheads="1"/>
          </p:cNvSpPr>
          <p:nvPr/>
        </p:nvSpPr>
        <p:spPr bwMode="auto">
          <a:xfrm>
            <a:off x="1411288" y="1412875"/>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The Color Purple</a:t>
            </a:r>
          </a:p>
        </p:txBody>
      </p:sp>
      <p:sp>
        <p:nvSpPr>
          <p:cNvPr id="244752" name="Text Box 16"/>
          <p:cNvSpPr txBox="1">
            <a:spLocks noChangeArrowheads="1"/>
          </p:cNvSpPr>
          <p:nvPr/>
        </p:nvSpPr>
        <p:spPr bwMode="auto">
          <a:xfrm>
            <a:off x="7148513" y="5911850"/>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Dumb and Dumber</a:t>
            </a:r>
          </a:p>
        </p:txBody>
      </p:sp>
      <p:sp>
        <p:nvSpPr>
          <p:cNvPr id="244759" name="Text Box 23"/>
          <p:cNvSpPr txBox="1">
            <a:spLocks noChangeArrowheads="1"/>
          </p:cNvSpPr>
          <p:nvPr/>
        </p:nvSpPr>
        <p:spPr bwMode="auto">
          <a:xfrm>
            <a:off x="4497388" y="3275013"/>
            <a:ext cx="1462087" cy="366712"/>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Ocean’s 11</a:t>
            </a:r>
          </a:p>
        </p:txBody>
      </p:sp>
      <p:sp>
        <p:nvSpPr>
          <p:cNvPr id="244760" name="Text Box 24"/>
          <p:cNvSpPr txBox="1">
            <a:spLocks noChangeArrowheads="1"/>
          </p:cNvSpPr>
          <p:nvPr/>
        </p:nvSpPr>
        <p:spPr bwMode="auto">
          <a:xfrm>
            <a:off x="1655763" y="2895600"/>
            <a:ext cx="14620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Sense and Sensibility</a:t>
            </a:r>
          </a:p>
        </p:txBody>
      </p:sp>
      <p:sp>
        <p:nvSpPr>
          <p:cNvPr id="31" name="TextBox 30"/>
          <p:cNvSpPr txBox="1"/>
          <p:nvPr/>
        </p:nvSpPr>
        <p:spPr>
          <a:xfrm>
            <a:off x="6579314" y="3408775"/>
            <a:ext cx="1181734" cy="400110"/>
          </a:xfrm>
          <a:prstGeom prst="rect">
            <a:avLst/>
          </a:prstGeom>
          <a:noFill/>
        </p:spPr>
        <p:txBody>
          <a:bodyPr wrap="none" rtlCol="0">
            <a:spAutoFit/>
          </a:bodyPr>
          <a:lstStyle/>
          <a:p>
            <a:r>
              <a:rPr lang="en-US" sz="2000" b="1" dirty="0" smtClean="0">
                <a:solidFill>
                  <a:srgbClr val="D60093"/>
                </a:solidFill>
                <a:latin typeface="Arial" pitchFamily="34" charset="0"/>
                <a:cs typeface="Arial" pitchFamily="34" charset="0"/>
              </a:rPr>
              <a:t>Factor 1</a:t>
            </a:r>
          </a:p>
        </p:txBody>
      </p:sp>
      <p:sp>
        <p:nvSpPr>
          <p:cNvPr id="35" name="TextBox 34"/>
          <p:cNvSpPr txBox="1"/>
          <p:nvPr/>
        </p:nvSpPr>
        <p:spPr>
          <a:xfrm rot="16200000">
            <a:off x="3820766" y="5379691"/>
            <a:ext cx="1181734" cy="400110"/>
          </a:xfrm>
          <a:prstGeom prst="rect">
            <a:avLst/>
          </a:prstGeom>
          <a:noFill/>
        </p:spPr>
        <p:txBody>
          <a:bodyPr wrap="none" rtlCol="0">
            <a:spAutoFit/>
          </a:bodyPr>
          <a:lstStyle/>
          <a:p>
            <a:r>
              <a:rPr lang="en-US" sz="2000" b="1" dirty="0" smtClean="0">
                <a:solidFill>
                  <a:srgbClr val="D60093"/>
                </a:solidFill>
                <a:latin typeface="Arial" pitchFamily="34" charset="0"/>
                <a:cs typeface="Arial" pitchFamily="34" charset="0"/>
              </a:rPr>
              <a:t>Factor 2</a:t>
            </a:r>
          </a:p>
        </p:txBody>
      </p:sp>
    </p:spTree>
    <p:extLst>
      <p:ext uri="{BB962C8B-B14F-4D97-AF65-F5344CB8AC3E}">
        <p14:creationId xmlns:p14="http://schemas.microsoft.com/office/powerpoint/2010/main" val="1500365564"/>
      </p:ext>
    </p:extLst>
  </p:cSld>
  <p:clrMapOvr>
    <a:masterClrMapping/>
  </p:clrMapOvr>
  <p:transition advTm="132641"/>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141413"/>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732213"/>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08413"/>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321050"/>
            <a:ext cx="1363662" cy="1015663"/>
          </a:xfrm>
          <a:prstGeom prst="rect">
            <a:avLst/>
          </a:prstGeom>
          <a:noFill/>
          <a:ln w="9525" algn="ctr">
            <a:noFill/>
            <a:miter lim="800000"/>
            <a:headEnd/>
            <a:tailEnd/>
          </a:ln>
          <a:effectLst/>
        </p:spPr>
        <p:txBody>
          <a:bodyPr>
            <a:spAutoFit/>
          </a:bodyPr>
          <a:lstStyle/>
          <a:p>
            <a:pPr algn="l" rtl="0" eaLnBrk="0" hangingPunct="0"/>
            <a:r>
              <a:rPr lang="en-US" sz="2000" b="1" dirty="0">
                <a:solidFill>
                  <a:srgbClr val="008000"/>
                </a:solidFill>
              </a:rPr>
              <a:t>Geared towards </a:t>
            </a:r>
          </a:p>
          <a:p>
            <a:pPr algn="l" rtl="0" eaLnBrk="0" hangingPunct="0"/>
            <a:r>
              <a:rPr lang="en-US" sz="2000" b="1" dirty="0">
                <a:solidFill>
                  <a:srgbClr val="008000"/>
                </a:solidFill>
              </a:rPr>
              <a:t>females</a:t>
            </a:r>
          </a:p>
        </p:txBody>
      </p:sp>
      <p:sp>
        <p:nvSpPr>
          <p:cNvPr id="244742" name="Text Box 6"/>
          <p:cNvSpPr txBox="1">
            <a:spLocks noChangeArrowheads="1"/>
          </p:cNvSpPr>
          <p:nvPr/>
        </p:nvSpPr>
        <p:spPr bwMode="auto">
          <a:xfrm>
            <a:off x="7559675" y="3284538"/>
            <a:ext cx="1355725" cy="1015663"/>
          </a:xfrm>
          <a:prstGeom prst="rect">
            <a:avLst/>
          </a:prstGeom>
          <a:noFill/>
          <a:ln w="9525">
            <a:noFill/>
            <a:miter lim="800000"/>
            <a:headEnd/>
            <a:tailEnd/>
          </a:ln>
          <a:effectLst/>
        </p:spPr>
        <p:txBody>
          <a:bodyPr>
            <a:spAutoFit/>
          </a:bodyPr>
          <a:lstStyle/>
          <a:p>
            <a:pPr rtl="0" eaLnBrk="0" hangingPunct="0"/>
            <a:r>
              <a:rPr lang="en-US" sz="2000" b="1" dirty="0">
                <a:solidFill>
                  <a:srgbClr val="008000"/>
                </a:solidFill>
              </a:rPr>
              <a:t>Geared towards </a:t>
            </a:r>
          </a:p>
          <a:p>
            <a:pPr rtl="0" eaLnBrk="0" hangingPunct="0"/>
            <a:r>
              <a:rPr lang="en-US" sz="2000" b="1" dirty="0">
                <a:solidFill>
                  <a:srgbClr val="008000"/>
                </a:solidFill>
              </a:rPr>
              <a:t>males</a:t>
            </a:r>
          </a:p>
        </p:txBody>
      </p:sp>
      <p:sp>
        <p:nvSpPr>
          <p:cNvPr id="244743" name="Text Box 7"/>
          <p:cNvSpPr txBox="1">
            <a:spLocks noChangeArrowheads="1"/>
          </p:cNvSpPr>
          <p:nvPr/>
        </p:nvSpPr>
        <p:spPr bwMode="auto">
          <a:xfrm>
            <a:off x="3657600" y="1157288"/>
            <a:ext cx="1008609"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Serious</a:t>
            </a:r>
            <a:endParaRPr lang="en-US" sz="2000" dirty="0">
              <a:solidFill>
                <a:srgbClr val="008000"/>
              </a:solidFill>
            </a:endParaRPr>
          </a:p>
        </p:txBody>
      </p:sp>
      <p:sp>
        <p:nvSpPr>
          <p:cNvPr id="244744" name="Text Box 8"/>
          <p:cNvSpPr txBox="1">
            <a:spLocks noChangeArrowheads="1"/>
          </p:cNvSpPr>
          <p:nvPr/>
        </p:nvSpPr>
        <p:spPr bwMode="auto">
          <a:xfrm>
            <a:off x="4192856" y="6246813"/>
            <a:ext cx="873957"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Funny</a:t>
            </a:r>
            <a:endParaRPr lang="en-US" sz="2000" b="1" dirty="0">
              <a:solidFill>
                <a:srgbClr val="008000"/>
              </a:solidFill>
            </a:endParaRPr>
          </a:p>
        </p:txBody>
      </p:sp>
      <p:pic>
        <p:nvPicPr>
          <p:cNvPr id="244753" name="Picture 17" descr="girl-3-128x128"/>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809875" y="1738313"/>
            <a:ext cx="574675" cy="574675"/>
          </a:xfrm>
          <a:prstGeom prst="rect">
            <a:avLst/>
          </a:prstGeom>
          <a:noFill/>
        </p:spPr>
      </p:pic>
      <p:pic>
        <p:nvPicPr>
          <p:cNvPr id="244754" name="Picture 18" descr="boy_icon"/>
          <p:cNvPicPr>
            <a:picLocks noChangeAspect="1" noChangeArrowheads="1"/>
          </p:cNvPicPr>
          <p:nvPr/>
        </p:nvPicPr>
        <p:blipFill>
          <a:blip r:embed="rId4" cstate="print">
            <a:clrChange>
              <a:clrFrom>
                <a:srgbClr val="FEFEFC"/>
              </a:clrFrom>
              <a:clrTo>
                <a:srgbClr val="FEFEFC">
                  <a:alpha val="0"/>
                </a:srgbClr>
              </a:clrTo>
            </a:clrChange>
          </a:blip>
          <a:srcRect/>
          <a:stretch>
            <a:fillRect/>
          </a:stretch>
        </p:blipFill>
        <p:spPr bwMode="auto">
          <a:xfrm>
            <a:off x="3087688" y="2741613"/>
            <a:ext cx="514350" cy="514350"/>
          </a:xfrm>
          <a:prstGeom prst="rect">
            <a:avLst/>
          </a:prstGeom>
          <a:noFill/>
        </p:spPr>
      </p:pic>
      <p:pic>
        <p:nvPicPr>
          <p:cNvPr id="244756" name="Picture 20" descr="drew%20final"/>
          <p:cNvPicPr>
            <a:picLocks noChangeAspect="1" noChangeArrowheads="1"/>
          </p:cNvPicPr>
          <p:nvPr/>
        </p:nvPicPr>
        <p:blipFill>
          <a:blip r:embed="rId5" cstate="print">
            <a:clrChange>
              <a:clrFrom>
                <a:srgbClr val="FFFFFF"/>
              </a:clrFrom>
              <a:clrTo>
                <a:srgbClr val="FFFFFF">
                  <a:alpha val="0"/>
                </a:srgbClr>
              </a:clrTo>
            </a:clrChange>
          </a:blip>
          <a:srcRect l="20271" r="21230" b="278"/>
          <a:stretch>
            <a:fillRect/>
          </a:stretch>
        </p:blipFill>
        <p:spPr bwMode="auto">
          <a:xfrm>
            <a:off x="4611688" y="3808413"/>
            <a:ext cx="500062" cy="609600"/>
          </a:xfrm>
          <a:prstGeom prst="rect">
            <a:avLst/>
          </a:prstGeom>
          <a:noFill/>
        </p:spPr>
      </p:pic>
      <p:pic>
        <p:nvPicPr>
          <p:cNvPr id="244757" name="Picture 21"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1902141" y="4265613"/>
            <a:ext cx="576263" cy="609600"/>
          </a:xfrm>
          <a:prstGeom prst="rect">
            <a:avLst/>
          </a:prstGeom>
          <a:noFill/>
        </p:spPr>
      </p:pic>
      <p:pic>
        <p:nvPicPr>
          <p:cNvPr id="244758" name="Picture 22" descr="boy-1-128x128"/>
          <p:cNvPicPr>
            <a:picLocks noChangeAspect="1" noChangeArrowheads="1"/>
          </p:cNvPicPr>
          <p:nvPr/>
        </p:nvPicPr>
        <p:blipFill>
          <a:blip r:embed="rId7" cstate="print">
            <a:clrChange>
              <a:clrFrom>
                <a:srgbClr val="000000"/>
              </a:clrFrom>
              <a:clrTo>
                <a:srgbClr val="000000">
                  <a:alpha val="0"/>
                </a:srgbClr>
              </a:clrTo>
            </a:clrChange>
          </a:blip>
          <a:srcRect l="11812" r="14063" b="-563"/>
          <a:stretch>
            <a:fillRect/>
          </a:stretch>
        </p:blipFill>
        <p:spPr bwMode="auto">
          <a:xfrm>
            <a:off x="6440488" y="1598613"/>
            <a:ext cx="506412" cy="687387"/>
          </a:xfrm>
          <a:prstGeom prst="rect">
            <a:avLst/>
          </a:prstGeom>
          <a:solidFill>
            <a:schemeClr val="bg1"/>
          </a:solidFill>
        </p:spPr>
      </p:pic>
      <p:pic>
        <p:nvPicPr>
          <p:cNvPr id="244761" name="Picture 25"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5940426" y="3321050"/>
            <a:ext cx="576262" cy="609600"/>
          </a:xfrm>
          <a:prstGeom prst="rect">
            <a:avLst/>
          </a:prstGeom>
          <a:noFill/>
        </p:spPr>
      </p:pic>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Latent Factor Models</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52</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5" name="Text Box 9"/>
          <p:cNvSpPr txBox="1">
            <a:spLocks noChangeArrowheads="1"/>
          </p:cNvSpPr>
          <p:nvPr/>
        </p:nvSpPr>
        <p:spPr bwMode="auto">
          <a:xfrm>
            <a:off x="1116013" y="5300663"/>
            <a:ext cx="18002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Princess</a:t>
            </a:r>
          </a:p>
          <a:p>
            <a:pPr rtl="0" eaLnBrk="0" hangingPunct="0"/>
            <a:r>
              <a:rPr lang="en-US">
                <a:solidFill>
                  <a:srgbClr val="0000FF"/>
                </a:solidFill>
                <a:latin typeface="Lucida Bright" pitchFamily="18" charset="0"/>
              </a:rPr>
              <a:t>Diaries</a:t>
            </a:r>
          </a:p>
        </p:txBody>
      </p:sp>
      <p:sp>
        <p:nvSpPr>
          <p:cNvPr id="244746" name="Text Box 10"/>
          <p:cNvSpPr txBox="1">
            <a:spLocks noChangeArrowheads="1"/>
          </p:cNvSpPr>
          <p:nvPr/>
        </p:nvSpPr>
        <p:spPr bwMode="auto">
          <a:xfrm>
            <a:off x="3743325" y="4722813"/>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Lion King</a:t>
            </a:r>
          </a:p>
        </p:txBody>
      </p:sp>
      <p:sp>
        <p:nvSpPr>
          <p:cNvPr id="244747" name="Text Box 11"/>
          <p:cNvSpPr txBox="1">
            <a:spLocks noChangeArrowheads="1"/>
          </p:cNvSpPr>
          <p:nvPr/>
        </p:nvSpPr>
        <p:spPr bwMode="auto">
          <a:xfrm>
            <a:off x="5678488" y="1217613"/>
            <a:ext cx="1462087" cy="366712"/>
          </a:xfrm>
          <a:prstGeom prst="rect">
            <a:avLst/>
          </a:prstGeom>
          <a:noFill/>
          <a:ln w="9525">
            <a:noFill/>
            <a:miter lim="800000"/>
            <a:headEnd/>
            <a:tailEnd/>
          </a:ln>
          <a:effectLst/>
        </p:spPr>
        <p:txBody>
          <a:bodyPr>
            <a:spAutoFit/>
          </a:bodyPr>
          <a:lstStyle/>
          <a:p>
            <a:pPr rtl="0" eaLnBrk="0" hangingPunct="0"/>
            <a:r>
              <a:rPr lang="en-US" dirty="0" err="1">
                <a:solidFill>
                  <a:srgbClr val="0000FF"/>
                </a:solidFill>
                <a:latin typeface="Lucida Bright" pitchFamily="18" charset="0"/>
              </a:rPr>
              <a:t>Braveheart</a:t>
            </a:r>
            <a:endParaRPr lang="en-US" dirty="0">
              <a:solidFill>
                <a:srgbClr val="0000FF"/>
              </a:solidFill>
              <a:latin typeface="Lucida Bright" pitchFamily="18" charset="0"/>
            </a:endParaRPr>
          </a:p>
        </p:txBody>
      </p:sp>
      <p:sp>
        <p:nvSpPr>
          <p:cNvPr id="244748" name="Text Box 12"/>
          <p:cNvSpPr txBox="1">
            <a:spLocks noChangeArrowheads="1"/>
          </p:cNvSpPr>
          <p:nvPr/>
        </p:nvSpPr>
        <p:spPr bwMode="auto">
          <a:xfrm>
            <a:off x="5976938" y="2667000"/>
            <a:ext cx="17287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Lethal Weapon</a:t>
            </a:r>
          </a:p>
        </p:txBody>
      </p:sp>
      <p:sp>
        <p:nvSpPr>
          <p:cNvPr id="244749" name="Text Box 13"/>
          <p:cNvSpPr txBox="1">
            <a:spLocks noChangeArrowheads="1"/>
          </p:cNvSpPr>
          <p:nvPr/>
        </p:nvSpPr>
        <p:spPr bwMode="auto">
          <a:xfrm>
            <a:off x="4751388" y="5408613"/>
            <a:ext cx="17494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Independence Day</a:t>
            </a:r>
          </a:p>
        </p:txBody>
      </p:sp>
      <p:sp>
        <p:nvSpPr>
          <p:cNvPr id="244750" name="Text Box 14"/>
          <p:cNvSpPr txBox="1">
            <a:spLocks noChangeArrowheads="1"/>
          </p:cNvSpPr>
          <p:nvPr/>
        </p:nvSpPr>
        <p:spPr bwMode="auto">
          <a:xfrm>
            <a:off x="3697288" y="1522413"/>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Amadeus</a:t>
            </a:r>
          </a:p>
        </p:txBody>
      </p:sp>
      <p:sp>
        <p:nvSpPr>
          <p:cNvPr id="244751" name="Text Box 15"/>
          <p:cNvSpPr txBox="1">
            <a:spLocks noChangeArrowheads="1"/>
          </p:cNvSpPr>
          <p:nvPr/>
        </p:nvSpPr>
        <p:spPr bwMode="auto">
          <a:xfrm>
            <a:off x="1411288" y="1412875"/>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The Color Purple</a:t>
            </a:r>
          </a:p>
        </p:txBody>
      </p:sp>
      <p:sp>
        <p:nvSpPr>
          <p:cNvPr id="244752" name="Text Box 16"/>
          <p:cNvSpPr txBox="1">
            <a:spLocks noChangeArrowheads="1"/>
          </p:cNvSpPr>
          <p:nvPr/>
        </p:nvSpPr>
        <p:spPr bwMode="auto">
          <a:xfrm>
            <a:off x="7148513" y="5911850"/>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Dumb and Dumber</a:t>
            </a:r>
          </a:p>
        </p:txBody>
      </p:sp>
      <p:sp>
        <p:nvSpPr>
          <p:cNvPr id="244759" name="Text Box 23"/>
          <p:cNvSpPr txBox="1">
            <a:spLocks noChangeArrowheads="1"/>
          </p:cNvSpPr>
          <p:nvPr/>
        </p:nvSpPr>
        <p:spPr bwMode="auto">
          <a:xfrm>
            <a:off x="4497388" y="3275013"/>
            <a:ext cx="1462087" cy="366712"/>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Ocean’s 11</a:t>
            </a:r>
          </a:p>
        </p:txBody>
      </p:sp>
      <p:sp>
        <p:nvSpPr>
          <p:cNvPr id="244760" name="Text Box 24"/>
          <p:cNvSpPr txBox="1">
            <a:spLocks noChangeArrowheads="1"/>
          </p:cNvSpPr>
          <p:nvPr/>
        </p:nvSpPr>
        <p:spPr bwMode="auto">
          <a:xfrm>
            <a:off x="1655763" y="2895600"/>
            <a:ext cx="14620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Sense and Sensibility</a:t>
            </a:r>
          </a:p>
        </p:txBody>
      </p:sp>
      <p:sp>
        <p:nvSpPr>
          <p:cNvPr id="31" name="TextBox 30"/>
          <p:cNvSpPr txBox="1"/>
          <p:nvPr/>
        </p:nvSpPr>
        <p:spPr>
          <a:xfrm>
            <a:off x="6579314" y="3408775"/>
            <a:ext cx="1181734" cy="400110"/>
          </a:xfrm>
          <a:prstGeom prst="rect">
            <a:avLst/>
          </a:prstGeom>
          <a:noFill/>
        </p:spPr>
        <p:txBody>
          <a:bodyPr wrap="none" rtlCol="0">
            <a:spAutoFit/>
          </a:bodyPr>
          <a:lstStyle/>
          <a:p>
            <a:r>
              <a:rPr lang="en-US" sz="2000" b="1" dirty="0" smtClean="0">
                <a:solidFill>
                  <a:srgbClr val="D60093"/>
                </a:solidFill>
                <a:latin typeface="Arial" pitchFamily="34" charset="0"/>
                <a:cs typeface="Arial" pitchFamily="34" charset="0"/>
              </a:rPr>
              <a:t>Factor 1</a:t>
            </a:r>
          </a:p>
        </p:txBody>
      </p:sp>
      <p:sp>
        <p:nvSpPr>
          <p:cNvPr id="35" name="TextBox 34"/>
          <p:cNvSpPr txBox="1"/>
          <p:nvPr/>
        </p:nvSpPr>
        <p:spPr>
          <a:xfrm rot="16200000">
            <a:off x="3820766" y="5379691"/>
            <a:ext cx="1181734" cy="400110"/>
          </a:xfrm>
          <a:prstGeom prst="rect">
            <a:avLst/>
          </a:prstGeom>
          <a:noFill/>
        </p:spPr>
        <p:txBody>
          <a:bodyPr wrap="none" rtlCol="0">
            <a:spAutoFit/>
          </a:bodyPr>
          <a:lstStyle/>
          <a:p>
            <a:r>
              <a:rPr lang="en-US" sz="2000" b="1" dirty="0" smtClean="0">
                <a:solidFill>
                  <a:srgbClr val="D60093"/>
                </a:solidFill>
                <a:latin typeface="Arial" pitchFamily="34" charset="0"/>
                <a:cs typeface="Arial" pitchFamily="34" charset="0"/>
              </a:rPr>
              <a:t>Factor 2</a:t>
            </a:r>
          </a:p>
        </p:txBody>
      </p:sp>
      <p:pic>
        <p:nvPicPr>
          <p:cNvPr id="36" name="Picture 19" descr="boy-icon"/>
          <p:cNvPicPr>
            <a:picLocks noChangeAspect="1" noChangeArrowheads="1"/>
          </p:cNvPicPr>
          <p:nvPr/>
        </p:nvPicPr>
        <p:blipFill>
          <a:blip r:embed="rId8" cstate="print">
            <a:clrChange>
              <a:clrFrom>
                <a:srgbClr val="FFFFFF"/>
              </a:clrFrom>
              <a:clrTo>
                <a:srgbClr val="FFFFFF">
                  <a:alpha val="0"/>
                </a:srgbClr>
              </a:clrTo>
            </a:clrChange>
          </a:blip>
          <a:srcRect l="9445" r="21249" b="1563"/>
          <a:stretch>
            <a:fillRect/>
          </a:stretch>
        </p:blipFill>
        <p:spPr bwMode="auto">
          <a:xfrm>
            <a:off x="6516688" y="5083938"/>
            <a:ext cx="669925" cy="762000"/>
          </a:xfrm>
          <a:prstGeom prst="rect">
            <a:avLst/>
          </a:prstGeom>
          <a:noFill/>
          <a:ln w="57150">
            <a:solidFill>
              <a:srgbClr val="FF0066"/>
            </a:solidFill>
          </a:ln>
        </p:spPr>
      </p:pic>
    </p:spTree>
    <p:extLst>
      <p:ext uri="{BB962C8B-B14F-4D97-AF65-F5344CB8AC3E}">
        <p14:creationId xmlns:p14="http://schemas.microsoft.com/office/powerpoint/2010/main" val="1046149755"/>
      </p:ext>
    </p:extLst>
  </p:cSld>
  <p:clrMapOvr>
    <a:masterClrMapping/>
  </p:clrMapOvr>
  <p:transition advTm="132641"/>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smtClean="0">
                <a:solidFill>
                  <a:srgbClr val="0000FF"/>
                </a:solidFill>
              </a:rPr>
              <a:t>Missing ratings</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53</a:t>
            </a:fld>
            <a:endParaRPr lang="en-US"/>
          </a:p>
        </p:txBody>
      </p:sp>
      <p:grpSp>
        <p:nvGrpSpPr>
          <p:cNvPr id="41" name="Group 40"/>
          <p:cNvGrpSpPr/>
          <p:nvPr/>
        </p:nvGrpSpPr>
        <p:grpSpPr>
          <a:xfrm>
            <a:off x="152400" y="2667000"/>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smtClean="0">
                  <a:solidFill>
                    <a:srgbClr val="FF0000"/>
                  </a:solidFill>
                  <a:latin typeface="Times New Roman" pitchFamily="18" charset="0"/>
                  <a:cs typeface="Times New Roman" pitchFamily="18" charset="0"/>
                </a:rPr>
                <a:t>0</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smtClean="0">
                  <a:solidFill>
                    <a:srgbClr val="FF0000"/>
                  </a:solidFill>
                  <a:latin typeface="Times New Roman" pitchFamily="18" charset="0"/>
                  <a:cs typeface="Times New Roman" pitchFamily="18" charset="0"/>
                </a:rPr>
                <a:t>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-0.06  -0.04</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0.30</a:t>
                </a:r>
                <a:r>
                  <a:rPr lang="en-US" sz="2400" dirty="0" smtClean="0">
                    <a:latin typeface="Times New Roman" pitchFamily="18" charset="0"/>
                    <a:cs typeface="Times New Roman" pitchFamily="18" charset="0"/>
                  </a:rPr>
                  <a:t>   -0.11  -</a:t>
                </a:r>
                <a:r>
                  <a:rPr lang="en-US" sz="2400" b="1" dirty="0" smtClean="0">
                    <a:latin typeface="Times New Roman" pitchFamily="18" charset="0"/>
                    <a:cs typeface="Times New Roman" pitchFamily="18" charset="0"/>
                  </a:rPr>
                  <a:t>0.61</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0.43</a:t>
                </a:r>
                <a:r>
                  <a:rPr lang="en-US" sz="2400" dirty="0" smtClean="0">
                    <a:latin typeface="Times New Roman" pitchFamily="18" charset="0"/>
                    <a:cs typeface="Times New Roman" pitchFamily="18" charset="0"/>
                  </a:rPr>
                  <a:t>   -0.16  </a:t>
                </a:r>
                <a:r>
                  <a:rPr lang="en-US" sz="2400"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0.76</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0.74</a:t>
                </a:r>
                <a:r>
                  <a:rPr lang="en-US" sz="2400" dirty="0" smtClean="0">
                    <a:latin typeface="Times New Roman" pitchFamily="18" charset="0"/>
                    <a:cs typeface="Times New Roman" pitchFamily="18" charset="0"/>
                  </a:rPr>
                  <a:t>   -0.31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0.18</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0.15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0.53</a:t>
                </a:r>
                <a:r>
                  <a:rPr lang="en-US" sz="2400" dirty="0" smtClean="0">
                    <a:latin typeface="Times New Roman" pitchFamily="18" charset="0"/>
                    <a:cs typeface="Times New Roman" pitchFamily="18" charset="0"/>
                  </a:rPr>
                  <a:t>   0.02</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0.03</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0.27</a:t>
                </a:r>
                <a:r>
                  <a:rPr lang="en-US" sz="2400" dirty="0" smtClean="0">
                    <a:latin typeface="Times New Roman" pitchFamily="18" charset="0"/>
                    <a:cs typeface="Times New Roman" pitchFamily="18" charset="0"/>
                  </a:rPr>
                  <a:t>   0.01</a:t>
                </a:r>
                <a:endParaRPr lang="en-US" sz="2400" dirty="0">
                  <a:latin typeface="Times New Roman" pitchFamily="18" charset="0"/>
                  <a:cs typeface="Times New Roman" pitchFamily="18" charset="0"/>
                </a:endParaRP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3" name="Rectangle 22"/>
          <p:cNvSpPr/>
          <p:nvPr/>
        </p:nvSpPr>
        <p:spPr>
          <a:xfrm>
            <a:off x="5162993" y="4735393"/>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0.51  0.66   0.44</a:t>
            </a:r>
            <a:r>
              <a:rPr lang="en-US" sz="2400" dirty="0" smtClean="0">
                <a:latin typeface="Times New Roman" pitchFamily="18" charset="0"/>
                <a:cs typeface="Times New Roman" pitchFamily="18" charset="0"/>
              </a:rPr>
              <a:t>   0.23   0.23</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0.24</a:t>
            </a:r>
            <a:r>
              <a:rPr lang="en-US" sz="2400" dirty="0" smtClean="0">
                <a:latin typeface="Times New Roman" pitchFamily="18" charset="0"/>
                <a:cs typeface="Times New Roman" pitchFamily="18" charset="0"/>
              </a:rPr>
              <a:t>  -0.13  -0.21  </a:t>
            </a:r>
            <a:r>
              <a:rPr lang="en-US" sz="2400" b="1" dirty="0" smtClean="0">
                <a:latin typeface="Times New Roman" pitchFamily="18" charset="0"/>
                <a:cs typeface="Times New Roman" pitchFamily="18" charset="0"/>
              </a:rPr>
              <a:t>0.66   0.66</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0.59  0.08  </a:t>
            </a:r>
            <a:r>
              <a:rPr lang="en-US" sz="2400" b="1" dirty="0" smtClean="0">
                <a:latin typeface="Times New Roman" pitchFamily="18" charset="0"/>
                <a:cs typeface="Times New Roman" pitchFamily="18" charset="0"/>
              </a:rPr>
              <a:t>-0.80</a:t>
            </a:r>
            <a:r>
              <a:rPr lang="en-US" sz="2400" dirty="0" smtClean="0">
                <a:latin typeface="Times New Roman" pitchFamily="18" charset="0"/>
                <a:cs typeface="Times New Roman" pitchFamily="18" charset="0"/>
              </a:rPr>
              <a:t>   0.01   0.01</a:t>
            </a:r>
            <a:endParaRPr lang="en-US" sz="2400" dirty="0">
              <a:latin typeface="Times New Roman" pitchFamily="18" charset="0"/>
              <a:cs typeface="Times New Roman" pitchFamily="18" charset="0"/>
            </a:endParaRPr>
          </a:p>
        </p:txBody>
      </p:sp>
      <p:cxnSp>
        <p:nvCxnSpPr>
          <p:cNvPr id="3" name="Straight Connector 2"/>
          <p:cNvCxnSpPr/>
          <p:nvPr/>
        </p:nvCxnSpPr>
        <p:spPr>
          <a:xfrm>
            <a:off x="3962400" y="2703576"/>
            <a:ext cx="612928" cy="25542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962400" y="2819400"/>
            <a:ext cx="612928" cy="2438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0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410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629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629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7632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Reconstruction of missing ratings</a:t>
            </a:r>
            <a:endParaRPr lang="en-US" dirty="0"/>
          </a:p>
        </p:txBody>
      </p:sp>
      <p:sp>
        <p:nvSpPr>
          <p:cNvPr id="5" name="Freeform 19"/>
          <p:cNvSpPr>
            <a:spLocks/>
          </p:cNvSpPr>
          <p:nvPr/>
        </p:nvSpPr>
        <p:spPr bwMode="auto">
          <a:xfrm flipH="1">
            <a:off x="5520713" y="283874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Freeform 20"/>
          <p:cNvSpPr>
            <a:spLocks/>
          </p:cNvSpPr>
          <p:nvPr/>
        </p:nvSpPr>
        <p:spPr bwMode="auto">
          <a:xfrm>
            <a:off x="1790241" y="2828595"/>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Rectangle 6"/>
          <p:cNvSpPr/>
          <p:nvPr/>
        </p:nvSpPr>
        <p:spPr>
          <a:xfrm>
            <a:off x="1752600" y="2751891"/>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0.96  1.14   0.82   -</a:t>
            </a:r>
            <a:r>
              <a:rPr lang="en-US" sz="2400" dirty="0" smtClean="0">
                <a:latin typeface="Times New Roman" pitchFamily="18" charset="0"/>
                <a:cs typeface="Times New Roman" pitchFamily="18" charset="0"/>
              </a:rPr>
              <a:t>0.01  -0.01</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1.94</a:t>
            </a:r>
            <a:r>
              <a:rPr lang="en-US" sz="2400" b="1" dirty="0" smtClean="0">
                <a:latin typeface="Times New Roman" pitchFamily="18" charset="0"/>
                <a:cs typeface="Times New Roman" pitchFamily="18" charset="0"/>
              </a:rPr>
              <a:t>  2.32   1.66</a:t>
            </a:r>
            <a:r>
              <a:rPr lang="en-US" sz="2400" dirty="0" smtClean="0">
                <a:latin typeface="Times New Roman" pitchFamily="18" charset="0"/>
                <a:cs typeface="Times New Roman" pitchFamily="18" charset="0"/>
              </a:rPr>
              <a:t>    0.07   0.07</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2.77  3.32   </a:t>
            </a:r>
            <a:r>
              <a:rPr lang="en-US" sz="2400" b="1" dirty="0" smtClean="0">
                <a:solidFill>
                  <a:srgbClr val="FF0000"/>
                </a:solidFill>
                <a:latin typeface="Times New Roman" pitchFamily="18" charset="0"/>
                <a:cs typeface="Times New Roman" pitchFamily="18" charset="0"/>
              </a:rPr>
              <a:t>2.37</a:t>
            </a:r>
            <a:r>
              <a:rPr lang="en-US" sz="2400" dirty="0" smtClean="0">
                <a:latin typeface="Times New Roman" pitchFamily="18" charset="0"/>
                <a:cs typeface="Times New Roman" pitchFamily="18" charset="0"/>
              </a:rPr>
              <a:t>    0.08   0.08</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4.84  5.74   4.14</a:t>
            </a:r>
            <a:r>
              <a:rPr lang="en-US" sz="2400" dirty="0" smtClean="0">
                <a:latin typeface="Times New Roman" pitchFamily="18" charset="0"/>
                <a:cs typeface="Times New Roman" pitchFamily="18" charset="0"/>
              </a:rPr>
              <a:t>   -0.08   0.08</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0.40  </a:t>
            </a:r>
            <a:r>
              <a:rPr lang="en-US" sz="2400" b="1" dirty="0" smtClean="0">
                <a:latin typeface="Times New Roman" pitchFamily="18" charset="0"/>
                <a:cs typeface="Times New Roman" pitchFamily="18" charset="0"/>
              </a:rPr>
              <a:t>1.42</a:t>
            </a:r>
            <a:r>
              <a:rPr lang="en-US" sz="2400" dirty="0" smtClean="0">
                <a:latin typeface="Times New Roman" pitchFamily="18" charset="0"/>
                <a:cs typeface="Times New Roman" pitchFamily="18" charset="0"/>
              </a:rPr>
              <a:t>   0.33  </a:t>
            </a:r>
            <a:r>
              <a:rPr lang="en-US" sz="2400" b="1" dirty="0" smtClean="0">
                <a:latin typeface="Times New Roman" pitchFamily="18" charset="0"/>
                <a:cs typeface="Times New Roman" pitchFamily="18" charset="0"/>
              </a:rPr>
              <a:t> 4.06   4.06</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0.42  0.63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0.38 </a:t>
            </a:r>
            <a:r>
              <a:rPr lang="en-US" sz="2400" b="1" dirty="0" smtClean="0">
                <a:latin typeface="Times New Roman" pitchFamily="18" charset="0"/>
                <a:cs typeface="Times New Roman" pitchFamily="18" charset="0"/>
              </a:rPr>
              <a:t> 4.92   4.92</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0.20  </a:t>
            </a:r>
            <a:r>
              <a:rPr lang="en-US" sz="2400" b="1" dirty="0" smtClean="0">
                <a:latin typeface="Times New Roman" pitchFamily="18" charset="0"/>
                <a:cs typeface="Times New Roman" pitchFamily="18" charset="0"/>
              </a:rPr>
              <a:t>0.71</a:t>
            </a:r>
            <a:r>
              <a:rPr lang="en-US" sz="2400" dirty="0" smtClean="0">
                <a:latin typeface="Times New Roman" pitchFamily="18" charset="0"/>
                <a:cs typeface="Times New Roman" pitchFamily="18" charset="0"/>
              </a:rPr>
              <a:t>   0.16   </a:t>
            </a:r>
            <a:r>
              <a:rPr lang="en-US" sz="2400" b="1" dirty="0" smtClean="0">
                <a:latin typeface="Times New Roman" pitchFamily="18" charset="0"/>
                <a:cs typeface="Times New Roman" pitchFamily="18" charset="0"/>
              </a:rPr>
              <a:t>2.03   2.03</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6849810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67544" y="75527"/>
            <a:ext cx="8229600" cy="1143000"/>
          </a:xfrm>
        </p:spPr>
        <p:txBody>
          <a:bodyPr>
            <a:normAutofit/>
          </a:bodyPr>
          <a:lstStyle/>
          <a:p>
            <a:r>
              <a:rPr lang="en-US" dirty="0" smtClean="0"/>
              <a:t>Latent Factor Models</a:t>
            </a:r>
            <a:endParaRPr lang="en-US" dirty="0"/>
          </a:p>
        </p:txBody>
      </p:sp>
      <mc:AlternateContent xmlns:mc="http://schemas.openxmlformats.org/markup-compatibility/2006">
        <mc:Choice xmlns:a14="http://schemas.microsoft.com/office/drawing/2010/main" Requires="a14">
          <p:sp>
            <p:nvSpPr>
              <p:cNvPr id="153781" name="Rectangle 181"/>
              <p:cNvSpPr>
                <a:spLocks noGrp="1" noChangeArrowheads="1"/>
              </p:cNvSpPr>
              <p:nvPr>
                <p:ph idx="1"/>
              </p:nvPr>
            </p:nvSpPr>
            <p:spPr>
              <a:xfrm>
                <a:off x="457200" y="3181026"/>
                <a:ext cx="8686800" cy="3128294"/>
              </a:xfrm>
              <a:noFill/>
              <a:ln/>
            </p:spPr>
            <p:txBody>
              <a:bodyPr>
                <a:normAutofit fontScale="92500" lnSpcReduction="10000"/>
              </a:bodyPr>
              <a:lstStyle/>
              <a:p>
                <a:pPr marL="400050" indent="-400050"/>
                <a:r>
                  <a:rPr lang="en-US" b="1" dirty="0" smtClean="0">
                    <a:solidFill>
                      <a:srgbClr val="D60093"/>
                    </a:solidFill>
                    <a:sym typeface="Wingdings" pitchFamily="2" charset="2"/>
                  </a:rPr>
                  <a:t>SVD isn’t defined when entries are missing</a:t>
                </a:r>
                <a:r>
                  <a:rPr lang="en-US" b="1" dirty="0">
                    <a:solidFill>
                      <a:srgbClr val="D60093"/>
                    </a:solidFill>
                    <a:sym typeface="Wingdings" pitchFamily="2" charset="2"/>
                  </a:rPr>
                  <a:t>!</a:t>
                </a:r>
                <a:endParaRPr lang="en-US" b="1" dirty="0" smtClean="0">
                  <a:solidFill>
                    <a:srgbClr val="D60093"/>
                  </a:solidFill>
                </a:endParaRPr>
              </a:p>
              <a:p>
                <a:pPr marL="400050" indent="-400050"/>
                <a:r>
                  <a:rPr lang="en-US" b="1" dirty="0" smtClean="0">
                    <a:solidFill>
                      <a:srgbClr val="0000FF"/>
                    </a:solidFill>
                    <a:sym typeface="Wingdings" pitchFamily="2" charset="2"/>
                  </a:rPr>
                  <a:t>Use specialized methods to find </a:t>
                </a:r>
                <a:r>
                  <a:rPr lang="en-US" b="1" i="1" dirty="0" smtClean="0">
                    <a:solidFill>
                      <a:srgbClr val="0000FF"/>
                    </a:solidFill>
                    <a:sym typeface="Wingdings" pitchFamily="2" charset="2"/>
                  </a:rPr>
                  <a:t>P</a:t>
                </a:r>
                <a:r>
                  <a:rPr lang="en-US" b="1" dirty="0" smtClean="0">
                    <a:solidFill>
                      <a:srgbClr val="0000FF"/>
                    </a:solidFill>
                    <a:sym typeface="Wingdings" pitchFamily="2" charset="2"/>
                  </a:rPr>
                  <a:t>, </a:t>
                </a:r>
                <a:r>
                  <a:rPr lang="en-US" b="1" i="1" dirty="0" smtClean="0">
                    <a:solidFill>
                      <a:srgbClr val="0000FF"/>
                    </a:solidFill>
                    <a:sym typeface="Wingdings" pitchFamily="2" charset="2"/>
                  </a:rPr>
                  <a:t>Q</a:t>
                </a:r>
              </a:p>
              <a:p>
                <a:pPr marL="692658" lvl="1" indent="-400050"/>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a:rPr>
                          <m:t>min</m:t>
                        </m:r>
                      </m:e>
                      <m:lim>
                        <m:r>
                          <a:rPr lang="en-US" i="1">
                            <a:latin typeface="Cambria Math"/>
                          </a:rPr>
                          <m:t>𝑃</m:t>
                        </m:r>
                        <m:r>
                          <a:rPr lang="en-US" i="1">
                            <a:latin typeface="Cambria Math"/>
                          </a:rPr>
                          <m:t>,</m:t>
                        </m:r>
                        <m:r>
                          <a:rPr lang="en-US" i="1">
                            <a:latin typeface="Cambria Math"/>
                          </a:rPr>
                          <m:t>𝑄</m:t>
                        </m:r>
                      </m:lim>
                    </m:limLow>
                    <m:nary>
                      <m:naryPr>
                        <m:chr m:val="∑"/>
                        <m:supHide m:val="on"/>
                        <m:ctrlPr>
                          <a:rPr lang="en-US" i="1">
                            <a:latin typeface="Cambria Math" panose="02040503050406030204" pitchFamily="18" charset="0"/>
                          </a:rPr>
                        </m:ctrlPr>
                      </m:naryPr>
                      <m:sub>
                        <m:d>
                          <m:dPr>
                            <m:ctrlPr>
                              <a:rPr lang="en-US" i="1">
                                <a:latin typeface="Cambria Math" panose="02040503050406030204" pitchFamily="18" charset="0"/>
                              </a:rPr>
                            </m:ctrlPr>
                          </m:dPr>
                          <m:e>
                            <m:r>
                              <a:rPr lang="en-US" i="1">
                                <a:latin typeface="Cambria Math"/>
                              </a:rPr>
                              <m:t>𝑖</m:t>
                            </m:r>
                            <m:r>
                              <a:rPr lang="en-US" i="1">
                                <a:latin typeface="Cambria Math"/>
                              </a:rPr>
                              <m:t>,</m:t>
                            </m:r>
                            <m:r>
                              <a:rPr lang="en-US" b="0" i="1" smtClean="0">
                                <a:latin typeface="Cambria Math"/>
                              </a:rPr>
                              <m:t>𝑥</m:t>
                            </m:r>
                          </m:e>
                        </m:d>
                        <m:r>
                          <a:rPr lang="en-US" i="1">
                            <a:latin typeface="Cambria Math"/>
                          </a:rPr>
                          <m:t>∈</m:t>
                        </m:r>
                        <m:r>
                          <m:rPr>
                            <m:sty m:val="p"/>
                          </m:rPr>
                          <a:rPr lang="en-US" i="1">
                            <a:latin typeface="Cambria Math"/>
                          </a:rPr>
                          <m:t>R</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𝑟</m:t>
                                    </m:r>
                                  </m:e>
                                  <m:sub>
                                    <m:r>
                                      <a:rPr lang="en-US" b="0" i="1" smtClean="0">
                                        <a:latin typeface="Cambria Math"/>
                                      </a:rPr>
                                      <m:t>𝑥𝑖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𝑞</m:t>
                                    </m:r>
                                  </m:e>
                                  <m:sub>
                                    <m:r>
                                      <a:rPr lang="en-US" i="1">
                                        <a:latin typeface="Cambria Math"/>
                                      </a:rPr>
                                      <m:t>𝑖</m:t>
                                    </m:r>
                                  </m:sub>
                                </m:sSub>
                                <m:r>
                                  <a:rPr lang="en-US" i="1">
                                    <a:latin typeface="Cambria Math"/>
                                  </a:rPr>
                                  <m:t>⋅</m:t>
                                </m:r>
                                <m:sSubSup>
                                  <m:sSubSupPr>
                                    <m:ctrlPr>
                                      <a:rPr lang="en-US" i="1">
                                        <a:latin typeface="Cambria Math" panose="02040503050406030204" pitchFamily="18" charset="0"/>
                                        <a:cs typeface="Arial" pitchFamily="34" charset="0"/>
                                      </a:rPr>
                                    </m:ctrlPr>
                                  </m:sSubSupPr>
                                  <m:e>
                                    <m:r>
                                      <a:rPr lang="en-US" i="1">
                                        <a:latin typeface="Cambria Math"/>
                                        <a:cs typeface="Arial" pitchFamily="34" charset="0"/>
                                      </a:rPr>
                                      <m:t>𝑝</m:t>
                                    </m:r>
                                  </m:e>
                                  <m:sub>
                                    <m:r>
                                      <a:rPr lang="en-US" b="0" i="1" smtClean="0">
                                        <a:latin typeface="Cambria Math"/>
                                        <a:cs typeface="Arial" pitchFamily="34" charset="0"/>
                                      </a:rPr>
                                      <m:t>𝑥</m:t>
                                    </m:r>
                                  </m:sub>
                                  <m:sup/>
                                </m:sSubSup>
                              </m:e>
                            </m:d>
                          </m:e>
                          <m:sup>
                            <m:r>
                              <a:rPr lang="en-US" i="1">
                                <a:latin typeface="Cambria Math"/>
                              </a:rPr>
                              <m:t>2</m:t>
                            </m:r>
                          </m:sup>
                        </m:sSup>
                      </m:e>
                    </m:nary>
                  </m:oMath>
                </a14:m>
                <a:endParaRPr lang="en-US" dirty="0">
                  <a:solidFill>
                    <a:schemeClr val="accent3"/>
                  </a:solidFill>
                  <a:sym typeface="Wingdings" pitchFamily="2" charset="2"/>
                </a:endParaRPr>
              </a:p>
              <a:p>
                <a:pPr marL="692658" lvl="1" indent="-400050"/>
                <a:r>
                  <a:rPr lang="en-US" b="1" dirty="0" smtClean="0">
                    <a:sym typeface="Wingdings" pitchFamily="2" charset="2"/>
                  </a:rPr>
                  <a:t>Note:</a:t>
                </a:r>
              </a:p>
              <a:p>
                <a:pPr marL="957834" lvl="2" indent="-400050"/>
                <a:r>
                  <a:rPr lang="en-US" dirty="0" smtClean="0">
                    <a:sym typeface="Wingdings" pitchFamily="2" charset="2"/>
                  </a:rPr>
                  <a:t>We don’t require cols of </a:t>
                </a:r>
                <a:r>
                  <a:rPr lang="en-US" b="1" i="1" dirty="0" smtClean="0">
                    <a:solidFill>
                      <a:srgbClr val="0000FF"/>
                    </a:solidFill>
                  </a:rPr>
                  <a:t>P, Q</a:t>
                </a:r>
                <a:r>
                  <a:rPr lang="en-US" b="1" i="1" dirty="0" smtClean="0">
                    <a:solidFill>
                      <a:schemeClr val="accent3"/>
                    </a:solidFill>
                  </a:rPr>
                  <a:t> </a:t>
                </a:r>
                <a:r>
                  <a:rPr lang="en-US" dirty="0" smtClean="0"/>
                  <a:t>to be orthogonal/unit length</a:t>
                </a:r>
              </a:p>
              <a:p>
                <a:pPr marL="957834" lvl="2" indent="-400050"/>
                <a:r>
                  <a:rPr lang="en-US" b="1" i="1" dirty="0">
                    <a:solidFill>
                      <a:srgbClr val="0000FF"/>
                    </a:solidFill>
                  </a:rPr>
                  <a:t>P, Q</a:t>
                </a:r>
                <a:r>
                  <a:rPr lang="en-US" b="1" i="1" dirty="0">
                    <a:solidFill>
                      <a:schemeClr val="accent3"/>
                    </a:solidFill>
                  </a:rPr>
                  <a:t> </a:t>
                </a:r>
                <a:r>
                  <a:rPr lang="en-US" dirty="0" smtClean="0">
                    <a:sym typeface="Wingdings" pitchFamily="2" charset="2"/>
                  </a:rPr>
                  <a:t>map users/movies to a latent space</a:t>
                </a:r>
                <a:endParaRPr lang="en-US" dirty="0">
                  <a:sym typeface="Wingdings" pitchFamily="2" charset="2"/>
                </a:endParaRPr>
              </a:p>
            </p:txBody>
          </p:sp>
        </mc:Choice>
        <mc:Fallback>
          <p:sp>
            <p:nvSpPr>
              <p:cNvPr id="153781" name="Rectangle 181"/>
              <p:cNvSpPr>
                <a:spLocks noGrp="1" noRot="1" noChangeAspect="1" noMove="1" noResize="1" noEditPoints="1" noAdjustHandles="1" noChangeArrowheads="1" noChangeShapeType="1" noTextEdit="1"/>
              </p:cNvSpPr>
              <p:nvPr>
                <p:ph idx="1"/>
              </p:nvPr>
            </p:nvSpPr>
            <p:spPr>
              <a:xfrm>
                <a:off x="457200" y="3181026"/>
                <a:ext cx="8686800" cy="3128294"/>
              </a:xfrm>
              <a:blipFill rotWithShape="0">
                <a:blip r:embed="rId2"/>
                <a:stretch>
                  <a:fillRect l="-1404" t="-3899"/>
                </a:stretch>
              </a:blipFill>
              <a:ln/>
            </p:spPr>
            <p:txBody>
              <a:bodyPr/>
              <a:lstStyle/>
              <a:p>
                <a:r>
                  <a:rPr lang="en-US">
                    <a:noFill/>
                  </a:rPr>
                  <a:t> </a:t>
                </a:r>
              </a:p>
            </p:txBody>
          </p:sp>
        </mc:Fallback>
      </mc:AlternateContent>
      <p:sp>
        <p:nvSpPr>
          <p:cNvPr id="13" name="Footer Placeholder 1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Slide Number Placeholder 11"/>
          <p:cNvSpPr>
            <a:spLocks noGrp="1"/>
          </p:cNvSpPr>
          <p:nvPr>
            <p:ph type="sldNum" sz="quarter" idx="12"/>
          </p:nvPr>
        </p:nvSpPr>
        <p:spPr/>
        <p:txBody>
          <a:bodyPr/>
          <a:lstStyle/>
          <a:p>
            <a:fld id="{19B12225-5612-419B-A8D5-4B8EEE4C217E}" type="slidenum">
              <a:rPr lang="en-US" smtClean="0"/>
              <a:pPr/>
              <a:t>55</a:t>
            </a:fld>
            <a:endParaRPr lang="en-US"/>
          </a:p>
        </p:txBody>
      </p:sp>
      <p:graphicFrame>
        <p:nvGraphicFramePr>
          <p:cNvPr id="153603" name="Group 3"/>
          <p:cNvGraphicFramePr>
            <a:graphicFrameLocks noGrp="1"/>
          </p:cNvGraphicFramePr>
          <p:nvPr>
            <p:extLst>
              <p:ext uri="{D42A27DB-BD31-4B8C-83A1-F6EECF244321}">
                <p14:modId xmlns:p14="http://schemas.microsoft.com/office/powerpoint/2010/main" val="1271394453"/>
              </p:ext>
            </p:extLst>
          </p:nvPr>
        </p:nvGraphicFramePr>
        <p:xfrm>
          <a:off x="144379" y="1395829"/>
          <a:ext cx="2499360" cy="1676400"/>
        </p:xfrm>
        <a:graphic>
          <a:graphicData uri="http://schemas.openxmlformats.org/drawingml/2006/table">
            <a:tbl>
              <a:tblPr rtl="1"/>
              <a:tblGrid>
                <a:gridCol w="208280"/>
                <a:gridCol w="208280"/>
                <a:gridCol w="208280"/>
                <a:gridCol w="208280"/>
                <a:gridCol w="208280"/>
                <a:gridCol w="208280"/>
                <a:gridCol w="208280"/>
                <a:gridCol w="208280"/>
                <a:gridCol w="208280"/>
                <a:gridCol w="208280"/>
                <a:gridCol w="208280"/>
                <a:gridCol w="208280"/>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r>
            </a:tbl>
          </a:graphicData>
        </a:graphic>
      </p:graphicFrame>
      <p:graphicFrame>
        <p:nvGraphicFramePr>
          <p:cNvPr id="153696" name="Group 96"/>
          <p:cNvGraphicFramePr>
            <a:graphicFrameLocks noGrp="1"/>
          </p:cNvGraphicFramePr>
          <p:nvPr>
            <p:extLst>
              <p:ext uri="{D42A27DB-BD31-4B8C-83A1-F6EECF244321}">
                <p14:modId xmlns:p14="http://schemas.microsoft.com/office/powerpoint/2010/main" val="3716018012"/>
              </p:ext>
            </p:extLst>
          </p:nvPr>
        </p:nvGraphicFramePr>
        <p:xfrm>
          <a:off x="2880360" y="1319629"/>
          <a:ext cx="1143000" cy="1752600"/>
        </p:xfrm>
        <a:graphic>
          <a:graphicData uri="http://schemas.openxmlformats.org/drawingml/2006/table">
            <a:tbl>
              <a:tblPr rtl="1"/>
              <a:tblGrid>
                <a:gridCol w="381000"/>
                <a:gridCol w="381000"/>
                <a:gridCol w="381000"/>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53726" name="Group 126"/>
          <p:cNvGraphicFramePr>
            <a:graphicFrameLocks noGrp="1"/>
          </p:cNvGraphicFramePr>
          <p:nvPr>
            <p:extLst>
              <p:ext uri="{D42A27DB-BD31-4B8C-83A1-F6EECF244321}">
                <p14:modId xmlns:p14="http://schemas.microsoft.com/office/powerpoint/2010/main" val="2036992088"/>
              </p:ext>
            </p:extLst>
          </p:nvPr>
        </p:nvGraphicFramePr>
        <p:xfrm>
          <a:off x="4128263" y="1872079"/>
          <a:ext cx="4771897" cy="731520"/>
        </p:xfrm>
        <a:graphic>
          <a:graphicData uri="http://schemas.openxmlformats.org/drawingml/2006/table">
            <a:tbl>
              <a:tblPr rtl="1"/>
              <a:tblGrid>
                <a:gridCol w="397658"/>
                <a:gridCol w="396104"/>
                <a:gridCol w="400765"/>
                <a:gridCol w="397658"/>
                <a:gridCol w="396105"/>
                <a:gridCol w="394552"/>
                <a:gridCol w="408531"/>
                <a:gridCol w="388338"/>
                <a:gridCol w="397658"/>
                <a:gridCol w="400765"/>
                <a:gridCol w="396105"/>
                <a:gridCol w="397658"/>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3780" name="Text Box 180"/>
          <p:cNvSpPr txBox="1">
            <a:spLocks noChangeArrowheads="1"/>
          </p:cNvSpPr>
          <p:nvPr/>
        </p:nvSpPr>
        <p:spPr bwMode="auto">
          <a:xfrm>
            <a:off x="2544810" y="1929229"/>
            <a:ext cx="468312" cy="584775"/>
          </a:xfrm>
          <a:prstGeom prst="rect">
            <a:avLst/>
          </a:prstGeom>
          <a:noFill/>
          <a:ln w="9525">
            <a:noFill/>
            <a:miter lim="800000"/>
            <a:headEnd/>
            <a:tailEnd/>
          </a:ln>
          <a:effectLst/>
        </p:spPr>
        <p:txBody>
          <a:bodyPr>
            <a:spAutoFit/>
          </a:bodyPr>
          <a:lstStyle/>
          <a:p>
            <a:pPr>
              <a:spcBef>
                <a:spcPct val="50000"/>
              </a:spcBef>
            </a:pPr>
            <a:r>
              <a:rPr lang="en-US" sz="3200" dirty="0">
                <a:latin typeface="Symbol" pitchFamily="18" charset="2"/>
                <a:sym typeface="Symbol" pitchFamily="18" charset="2"/>
              </a:rPr>
              <a:t></a:t>
            </a:r>
            <a:endParaRPr lang="en-US" sz="3200" dirty="0"/>
          </a:p>
        </p:txBody>
      </p:sp>
      <p:sp>
        <p:nvSpPr>
          <p:cNvPr id="14" name="TextBox 13"/>
          <p:cNvSpPr txBox="1"/>
          <p:nvPr/>
        </p:nvSpPr>
        <p:spPr>
          <a:xfrm>
            <a:off x="6724115" y="2538829"/>
            <a:ext cx="514885" cy="461665"/>
          </a:xfrm>
          <a:prstGeom prst="rect">
            <a:avLst/>
          </a:prstGeom>
          <a:noFill/>
        </p:spPr>
        <p:txBody>
          <a:bodyPr wrap="none" rtlCol="0">
            <a:spAutoFit/>
          </a:bodyPr>
          <a:lstStyle/>
          <a:p>
            <a:r>
              <a:rPr lang="en-US" sz="2400" b="1" i="1" dirty="0" smtClean="0">
                <a:solidFill>
                  <a:srgbClr val="008000"/>
                </a:solidFill>
                <a:latin typeface="Arial" pitchFamily="34" charset="0"/>
                <a:cs typeface="Arial" pitchFamily="34" charset="0"/>
              </a:rPr>
              <a:t>P</a:t>
            </a:r>
            <a:r>
              <a:rPr lang="en-US" sz="2400" b="1" baseline="30000" dirty="0" smtClean="0">
                <a:solidFill>
                  <a:srgbClr val="008000"/>
                </a:solidFill>
                <a:latin typeface="Arial" pitchFamily="34" charset="0"/>
                <a:cs typeface="Arial" pitchFamily="34" charset="0"/>
              </a:rPr>
              <a:t>T</a:t>
            </a:r>
          </a:p>
        </p:txBody>
      </p:sp>
      <p:sp>
        <p:nvSpPr>
          <p:cNvPr id="15" name="TextBox 14"/>
          <p:cNvSpPr txBox="1"/>
          <p:nvPr/>
        </p:nvSpPr>
        <p:spPr>
          <a:xfrm>
            <a:off x="3980915" y="2738735"/>
            <a:ext cx="423514" cy="461665"/>
          </a:xfrm>
          <a:prstGeom prst="rect">
            <a:avLst/>
          </a:prstGeom>
          <a:noFill/>
        </p:spPr>
        <p:txBody>
          <a:bodyPr wrap="none" rtlCol="0">
            <a:spAutoFit/>
          </a:bodyPr>
          <a:lstStyle/>
          <a:p>
            <a:r>
              <a:rPr lang="en-US" sz="2400" b="1" i="1" dirty="0" smtClean="0">
                <a:solidFill>
                  <a:srgbClr val="008000"/>
                </a:solidFill>
                <a:latin typeface="Arial" pitchFamily="34" charset="0"/>
                <a:cs typeface="Arial" pitchFamily="34" charset="0"/>
              </a:rPr>
              <a:t>Q</a:t>
            </a:r>
          </a:p>
        </p:txBody>
      </p:sp>
      <p:sp>
        <p:nvSpPr>
          <p:cNvPr id="16" name="Text Box 185"/>
          <p:cNvSpPr txBox="1">
            <a:spLocks noChangeArrowheads="1"/>
          </p:cNvSpPr>
          <p:nvPr/>
        </p:nvSpPr>
        <p:spPr bwMode="auto">
          <a:xfrm>
            <a:off x="6379368" y="1452977"/>
            <a:ext cx="804863" cy="396875"/>
          </a:xfrm>
          <a:prstGeom prst="rect">
            <a:avLst/>
          </a:prstGeom>
          <a:noFill/>
          <a:ln w="9525">
            <a:noFill/>
            <a:miter lim="800000"/>
            <a:headEnd/>
            <a:tailEnd/>
          </a:ln>
          <a:effectLst/>
        </p:spPr>
        <p:txBody>
          <a:bodyPr wrap="none">
            <a:spAutoFit/>
          </a:bodyPr>
          <a:lstStyle/>
          <a:p>
            <a:pPr algn="l"/>
            <a:r>
              <a:rPr lang="en-US" sz="2000">
                <a:solidFill>
                  <a:srgbClr val="008000"/>
                </a:solidFill>
                <a:latin typeface="Arial" pitchFamily="34" charset="0"/>
                <a:cs typeface="Arial" pitchFamily="34" charset="0"/>
              </a:rPr>
              <a:t>users</a:t>
            </a:r>
          </a:p>
        </p:txBody>
      </p:sp>
      <p:sp>
        <p:nvSpPr>
          <p:cNvPr id="17" name="Text Box 184"/>
          <p:cNvSpPr txBox="1">
            <a:spLocks noChangeArrowheads="1"/>
          </p:cNvSpPr>
          <p:nvPr/>
        </p:nvSpPr>
        <p:spPr bwMode="auto">
          <a:xfrm rot="16200000">
            <a:off x="2351818" y="2587301"/>
            <a:ext cx="790575" cy="396875"/>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mc:AlternateContent xmlns:mc="http://schemas.openxmlformats.org/markup-compatibility/2006" xmlns:a14="http://schemas.microsoft.com/office/drawing/2010/main">
        <mc:Choice Requires="a14">
          <p:sp>
            <p:nvSpPr>
              <p:cNvPr id="20" name="TextBox 19"/>
              <p:cNvSpPr txBox="1"/>
              <p:nvPr/>
            </p:nvSpPr>
            <p:spPr>
              <a:xfrm>
                <a:off x="7056401" y="4267200"/>
                <a:ext cx="212250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Arial" pitchFamily="34" charset="0"/>
                            </a:rPr>
                          </m:ctrlPr>
                        </m:sSubPr>
                        <m:e>
                          <m:acc>
                            <m:accPr>
                              <m:chr m:val="̂"/>
                              <m:ctrlPr>
                                <a:rPr lang="en-US" sz="2800" i="1" smtClean="0">
                                  <a:latin typeface="Cambria Math" panose="02040503050406030204" pitchFamily="18" charset="0"/>
                                  <a:cs typeface="Arial" pitchFamily="34" charset="0"/>
                                </a:rPr>
                              </m:ctrlPr>
                            </m:accPr>
                            <m:e>
                              <m:r>
                                <a:rPr lang="en-US" sz="2800" b="0" i="1" smtClean="0">
                                  <a:latin typeface="Cambria Math"/>
                                  <a:cs typeface="Arial" pitchFamily="34" charset="0"/>
                                </a:rPr>
                                <m:t>𝑟</m:t>
                              </m:r>
                            </m:e>
                          </m:acc>
                        </m:e>
                        <m:sub>
                          <m:r>
                            <a:rPr lang="en-US" sz="2800" b="0" i="1" smtClean="0">
                              <a:latin typeface="Cambria Math"/>
                              <a:cs typeface="Arial" pitchFamily="34" charset="0"/>
                            </a:rPr>
                            <m:t>𝑥𝑖</m:t>
                          </m:r>
                        </m:sub>
                      </m:sSub>
                      <m:r>
                        <a:rPr lang="en-US" sz="2800" b="0" i="1" smtClean="0">
                          <a:latin typeface="Cambria Math"/>
                          <a:cs typeface="Arial" pitchFamily="34" charset="0"/>
                        </a:rPr>
                        <m:t>=</m:t>
                      </m:r>
                      <m:sSub>
                        <m:sSubPr>
                          <m:ctrlPr>
                            <a:rPr lang="en-US" sz="2800" i="1" smtClean="0">
                              <a:latin typeface="Cambria Math" panose="02040503050406030204" pitchFamily="18" charset="0"/>
                              <a:cs typeface="Arial" pitchFamily="34" charset="0"/>
                            </a:rPr>
                          </m:ctrlPr>
                        </m:sSubPr>
                        <m:e>
                          <m:r>
                            <a:rPr lang="en-US" sz="2800" b="0" i="1" smtClean="0">
                              <a:latin typeface="Cambria Math"/>
                              <a:cs typeface="Arial" pitchFamily="34" charset="0"/>
                            </a:rPr>
                            <m:t>𝑞</m:t>
                          </m:r>
                        </m:e>
                        <m:sub>
                          <m:r>
                            <a:rPr lang="en-US" sz="2800" b="0" i="1" smtClean="0">
                              <a:latin typeface="Cambria Math"/>
                              <a:cs typeface="Arial" pitchFamily="34" charset="0"/>
                            </a:rPr>
                            <m:t>𝑖</m:t>
                          </m:r>
                        </m:sub>
                      </m:sSub>
                      <m:r>
                        <a:rPr lang="en-US" sz="2800" b="0" i="1" smtClean="0">
                          <a:latin typeface="Cambria Math"/>
                          <a:cs typeface="Arial" pitchFamily="34" charset="0"/>
                        </a:rPr>
                        <m:t>⋅</m:t>
                      </m:r>
                      <m:sSubSup>
                        <m:sSubSupPr>
                          <m:ctrlPr>
                            <a:rPr lang="en-US" sz="2800" i="1" smtClean="0">
                              <a:latin typeface="Cambria Math" panose="02040503050406030204" pitchFamily="18" charset="0"/>
                              <a:cs typeface="Arial" pitchFamily="34" charset="0"/>
                            </a:rPr>
                          </m:ctrlPr>
                        </m:sSubSupPr>
                        <m:e>
                          <m:r>
                            <a:rPr lang="en-US" sz="2800" b="0" i="1" smtClean="0">
                              <a:latin typeface="Cambria Math"/>
                              <a:cs typeface="Arial" pitchFamily="34" charset="0"/>
                            </a:rPr>
                            <m:t>𝑝</m:t>
                          </m:r>
                        </m:e>
                        <m:sub>
                          <m:r>
                            <a:rPr lang="en-US" sz="2800" b="0" i="1" smtClean="0">
                              <a:latin typeface="Cambria Math"/>
                              <a:cs typeface="Arial" pitchFamily="34" charset="0"/>
                            </a:rPr>
                            <m:t>𝑥</m:t>
                          </m:r>
                        </m:sub>
                        <m:sup/>
                      </m:sSubSup>
                    </m:oMath>
                  </m:oMathPara>
                </a14:m>
                <a:endParaRPr lang="en-US" sz="2800" dirty="0" smtClean="0">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056401" y="4267200"/>
                <a:ext cx="2122504" cy="523220"/>
              </a:xfrm>
              <a:prstGeom prst="rect">
                <a:avLst/>
              </a:prstGeom>
              <a:blipFill rotWithShape="1">
                <a:blip r:embed="rId3"/>
                <a:stretch>
                  <a:fillRect/>
                </a:stretch>
              </a:blipFill>
            </p:spPr>
            <p:txBody>
              <a:bodyPr/>
              <a:lstStyle/>
              <a:p>
                <a:r>
                  <a:rPr lang="en-US">
                    <a:noFill/>
                  </a:rPr>
                  <a:t> </a:t>
                </a:r>
              </a:p>
            </p:txBody>
          </p:sp>
        </mc:Fallback>
      </mc:AlternateContent>
      <p:sp>
        <p:nvSpPr>
          <p:cNvPr id="2" name="TextBox 1"/>
          <p:cNvSpPr txBox="1"/>
          <p:nvPr/>
        </p:nvSpPr>
        <p:spPr>
          <a:xfrm>
            <a:off x="2956560" y="1014829"/>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18" name="TextBox 17"/>
          <p:cNvSpPr txBox="1"/>
          <p:nvPr/>
        </p:nvSpPr>
        <p:spPr>
          <a:xfrm rot="5400000">
            <a:off x="8585285" y="2036950"/>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19" name="Text Box 96"/>
          <p:cNvSpPr txBox="1">
            <a:spLocks noChangeArrowheads="1"/>
          </p:cNvSpPr>
          <p:nvPr/>
        </p:nvSpPr>
        <p:spPr bwMode="auto">
          <a:xfrm rot="16200000">
            <a:off x="-350851" y="1992238"/>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21" name="Text Box 187"/>
          <p:cNvSpPr txBox="1">
            <a:spLocks noChangeArrowheads="1"/>
          </p:cNvSpPr>
          <p:nvPr/>
        </p:nvSpPr>
        <p:spPr bwMode="auto">
          <a:xfrm>
            <a:off x="1101756" y="1066698"/>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Tree>
    <p:extLst>
      <p:ext uri="{BB962C8B-B14F-4D97-AF65-F5344CB8AC3E}">
        <p14:creationId xmlns:p14="http://schemas.microsoft.com/office/powerpoint/2010/main" val="3671317876"/>
      </p:ext>
    </p:extLst>
  </p:cSld>
  <p:clrMapOvr>
    <a:masterClrMapping/>
  </p:clrMapOvr>
  <p:transition advTm="144688"/>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Our Problem</a:t>
            </a:r>
            <a:endParaRPr lang="en-US" dirty="0"/>
          </a:p>
        </p:txBody>
      </p:sp>
      <p:sp>
        <p:nvSpPr>
          <p:cNvPr id="3" name="Content Placeholder 2"/>
          <p:cNvSpPr>
            <a:spLocks noGrp="1"/>
          </p:cNvSpPr>
          <p:nvPr>
            <p:ph idx="1"/>
          </p:nvPr>
        </p:nvSpPr>
        <p:spPr>
          <a:xfrm>
            <a:off x="484187" y="1291063"/>
            <a:ext cx="8229600" cy="5257801"/>
          </a:xfrm>
        </p:spPr>
        <p:txBody>
          <a:bodyPr>
            <a:normAutofit lnSpcReduction="10000"/>
          </a:bodyPr>
          <a:lstStyle/>
          <a:p>
            <a:r>
              <a:rPr lang="en-US" b="1" dirty="0" smtClean="0">
                <a:solidFill>
                  <a:srgbClr val="D60093"/>
                </a:solidFill>
              </a:rPr>
              <a:t>Want to minimize SSE for unseen test data</a:t>
            </a:r>
          </a:p>
          <a:p>
            <a:r>
              <a:rPr lang="en-US" b="1" dirty="0" smtClean="0"/>
              <a:t>Idea:</a:t>
            </a:r>
            <a:r>
              <a:rPr lang="en-US" dirty="0" smtClean="0">
                <a:solidFill>
                  <a:schemeClr val="accent2"/>
                </a:solidFill>
              </a:rPr>
              <a:t> </a:t>
            </a:r>
            <a:r>
              <a:rPr lang="en-US" b="1" dirty="0" smtClean="0">
                <a:solidFill>
                  <a:srgbClr val="0000FF"/>
                </a:solidFill>
              </a:rPr>
              <a:t>Minimize SSE on </a:t>
            </a:r>
            <a:r>
              <a:rPr lang="en-US" b="1" u="sng" dirty="0" smtClean="0">
                <a:solidFill>
                  <a:srgbClr val="0000FF"/>
                </a:solidFill>
              </a:rPr>
              <a:t>training</a:t>
            </a:r>
            <a:r>
              <a:rPr lang="en-US" b="1" dirty="0" smtClean="0">
                <a:solidFill>
                  <a:srgbClr val="0000FF"/>
                </a:solidFill>
              </a:rPr>
              <a:t> data</a:t>
            </a:r>
          </a:p>
          <a:p>
            <a:pPr lvl="1"/>
            <a:r>
              <a:rPr lang="en-US" dirty="0" smtClean="0"/>
              <a:t>Want large </a:t>
            </a:r>
            <a:r>
              <a:rPr lang="en-US" b="1" i="1" dirty="0" smtClean="0"/>
              <a:t>k</a:t>
            </a:r>
            <a:r>
              <a:rPr lang="en-US" dirty="0" smtClean="0"/>
              <a:t> (# of factors) to capture all the signals</a:t>
            </a:r>
          </a:p>
          <a:p>
            <a:pPr lvl="1"/>
            <a:r>
              <a:rPr lang="en-US" dirty="0" smtClean="0"/>
              <a:t>But, </a:t>
            </a:r>
            <a:r>
              <a:rPr lang="en-US" b="1" dirty="0" smtClean="0"/>
              <a:t>SSE</a:t>
            </a:r>
            <a:r>
              <a:rPr lang="en-US" dirty="0" smtClean="0"/>
              <a:t> on </a:t>
            </a:r>
            <a:r>
              <a:rPr lang="en-US" b="1" u="sng" dirty="0" smtClean="0">
                <a:solidFill>
                  <a:srgbClr val="0000FF"/>
                </a:solidFill>
              </a:rPr>
              <a:t>test</a:t>
            </a:r>
            <a:r>
              <a:rPr lang="en-US" b="1" dirty="0" smtClean="0">
                <a:solidFill>
                  <a:srgbClr val="0000FF"/>
                </a:solidFill>
              </a:rPr>
              <a:t> data</a:t>
            </a:r>
            <a:r>
              <a:rPr lang="en-US" dirty="0" smtClean="0"/>
              <a:t> begins to rise for </a:t>
            </a:r>
            <a:r>
              <a:rPr lang="en-US" b="1" i="1" dirty="0" smtClean="0"/>
              <a:t>k</a:t>
            </a:r>
            <a:r>
              <a:rPr lang="en-US" dirty="0" smtClean="0"/>
              <a:t> &gt; 2</a:t>
            </a:r>
          </a:p>
          <a:p>
            <a:pPr lvl="8"/>
            <a:endParaRPr lang="en-US" dirty="0" smtClean="0"/>
          </a:p>
          <a:p>
            <a:r>
              <a:rPr lang="en-US" dirty="0" smtClean="0"/>
              <a:t>This is a classical example of </a:t>
            </a:r>
            <a:r>
              <a:rPr lang="en-US" b="1" dirty="0" err="1" smtClean="0"/>
              <a:t>overfitting</a:t>
            </a:r>
            <a:r>
              <a:rPr lang="en-US" b="1" dirty="0" smtClean="0"/>
              <a:t>:</a:t>
            </a:r>
          </a:p>
          <a:p>
            <a:pPr lvl="1"/>
            <a:r>
              <a:rPr lang="en-US" dirty="0" smtClean="0"/>
              <a:t>With too much freedom (too many free parameters) the model starts fitting noise</a:t>
            </a:r>
          </a:p>
          <a:p>
            <a:pPr lvl="2"/>
            <a:r>
              <a:rPr lang="en-US" dirty="0" smtClean="0"/>
              <a:t>That is it fits too well the training data and thus </a:t>
            </a:r>
            <a:r>
              <a:rPr lang="en-US" b="1" dirty="0" smtClean="0"/>
              <a:t>not</a:t>
            </a:r>
            <a:r>
              <a:rPr lang="en-US" dirty="0" smtClean="0"/>
              <a:t> </a:t>
            </a:r>
            <a:r>
              <a:rPr lang="en-US" b="1" dirty="0" smtClean="0"/>
              <a:t>generalizing </a:t>
            </a:r>
            <a:r>
              <a:rPr lang="en-US" dirty="0" smtClean="0"/>
              <a:t>well to unseen test data</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56</a:t>
            </a:fld>
            <a:endParaRPr lang="en-US"/>
          </a:p>
        </p:txBody>
      </p:sp>
      <p:graphicFrame>
        <p:nvGraphicFramePr>
          <p:cNvPr id="10" name="Group 88"/>
          <p:cNvGraphicFramePr>
            <a:graphicFrameLocks/>
          </p:cNvGraphicFramePr>
          <p:nvPr>
            <p:extLst>
              <p:ext uri="{D42A27DB-BD31-4B8C-83A1-F6EECF244321}">
                <p14:modId xmlns:p14="http://schemas.microsoft.com/office/powerpoint/2010/main" val="3074780638"/>
              </p:ext>
            </p:extLst>
          </p:nvPr>
        </p:nvGraphicFramePr>
        <p:xfrm>
          <a:off x="8077200" y="3733800"/>
          <a:ext cx="906780" cy="1219200"/>
        </p:xfrm>
        <a:graphic>
          <a:graphicData uri="http://schemas.openxmlformats.org/drawingml/2006/table">
            <a:tbl>
              <a:tblPr/>
              <a:tblGrid>
                <a:gridCol w="151130"/>
                <a:gridCol w="151130"/>
                <a:gridCol w="151130"/>
                <a:gridCol w="151130"/>
                <a:gridCol w="151130"/>
                <a:gridCol w="151130"/>
              </a:tblGrid>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dirty="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9592">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2</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7665350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Missing Entries</a:t>
            </a:r>
            <a:endParaRPr lang="en-US" dirty="0"/>
          </a:p>
        </p:txBody>
      </p:sp>
      <p:sp>
        <p:nvSpPr>
          <p:cNvPr id="3" name="Content Placeholder 2"/>
          <p:cNvSpPr>
            <a:spLocks noGrp="1"/>
          </p:cNvSpPr>
          <p:nvPr>
            <p:ph idx="1"/>
          </p:nvPr>
        </p:nvSpPr>
        <p:spPr>
          <a:xfrm>
            <a:off x="457200" y="1600201"/>
            <a:ext cx="8229600" cy="4277072"/>
          </a:xfrm>
        </p:spPr>
        <p:txBody>
          <a:bodyPr/>
          <a:lstStyle/>
          <a:p>
            <a:r>
              <a:rPr lang="en-US" b="1" dirty="0" smtClean="0"/>
              <a:t>To solve </a:t>
            </a:r>
            <a:r>
              <a:rPr lang="en-US" b="1" dirty="0" err="1" smtClean="0"/>
              <a:t>overfitting</a:t>
            </a:r>
            <a:r>
              <a:rPr lang="en-US" b="1" dirty="0" smtClean="0"/>
              <a:t> we introduce </a:t>
            </a:r>
            <a:r>
              <a:rPr lang="en-US" b="1" dirty="0" smtClean="0">
                <a:solidFill>
                  <a:srgbClr val="FF0066"/>
                </a:solidFill>
              </a:rPr>
              <a:t>regularization:</a:t>
            </a:r>
          </a:p>
          <a:p>
            <a:pPr lvl="1"/>
            <a:r>
              <a:rPr lang="en-US" dirty="0" smtClean="0"/>
              <a:t>Allow rich model where there are sufficient data</a:t>
            </a:r>
          </a:p>
          <a:p>
            <a:pPr lvl="1"/>
            <a:r>
              <a:rPr lang="en-US" dirty="0" smtClean="0"/>
              <a:t>Shrink aggressively where data are scarce</a:t>
            </a:r>
          </a:p>
          <a:p>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57</a:t>
            </a:fld>
            <a:endParaRPr lang="en-US"/>
          </a:p>
        </p:txBody>
      </p:sp>
      <p:graphicFrame>
        <p:nvGraphicFramePr>
          <p:cNvPr id="4099" name="Object 6"/>
          <p:cNvGraphicFramePr>
            <a:graphicFrameLocks noChangeAspect="1"/>
          </p:cNvGraphicFramePr>
          <p:nvPr>
            <p:extLst>
              <p:ext uri="{D42A27DB-BD31-4B8C-83A1-F6EECF244321}">
                <p14:modId xmlns:p14="http://schemas.microsoft.com/office/powerpoint/2010/main" val="949442813"/>
              </p:ext>
            </p:extLst>
          </p:nvPr>
        </p:nvGraphicFramePr>
        <p:xfrm>
          <a:off x="1650407" y="3795302"/>
          <a:ext cx="6967991" cy="1061158"/>
        </p:xfrm>
        <a:graphic>
          <a:graphicData uri="http://schemas.openxmlformats.org/presentationml/2006/ole">
            <mc:AlternateContent xmlns:mc="http://schemas.openxmlformats.org/markup-compatibility/2006">
              <mc:Choice xmlns:v="urn:schemas-microsoft-com:vml" Requires="v">
                <p:oleObj spid="_x0000_s1034" name="Equation" r:id="rId3" imgW="2997000" imgH="457200" progId="Equation.3">
                  <p:embed/>
                </p:oleObj>
              </mc:Choice>
              <mc:Fallback>
                <p:oleObj name="Equation" r:id="rId3" imgW="2997000" imgH="457200" progId="Equation.3">
                  <p:embed/>
                  <p:pic>
                    <p:nvPicPr>
                      <p:cNvPr id="0" name=""/>
                      <p:cNvPicPr>
                        <a:picLocks noChangeAspect="1" noChangeArrowheads="1"/>
                      </p:cNvPicPr>
                      <p:nvPr/>
                    </p:nvPicPr>
                    <p:blipFill>
                      <a:blip r:embed="rId4"/>
                      <a:srcRect/>
                      <a:stretch>
                        <a:fillRect/>
                      </a:stretch>
                    </p:blipFill>
                    <p:spPr bwMode="auto">
                      <a:xfrm>
                        <a:off x="1650407" y="3795302"/>
                        <a:ext cx="6967991" cy="1061158"/>
                      </a:xfrm>
                      <a:prstGeom prst="rect">
                        <a:avLst/>
                      </a:prstGeom>
                      <a:noFill/>
                      <a:extLst/>
                    </p:spPr>
                  </p:pic>
                </p:oleObj>
              </mc:Fallback>
            </mc:AlternateContent>
          </a:graphicData>
        </a:graphic>
      </p:graphicFrame>
      <p:graphicFrame>
        <p:nvGraphicFramePr>
          <p:cNvPr id="10" name="Group 88"/>
          <p:cNvGraphicFramePr>
            <a:graphicFrameLocks/>
          </p:cNvGraphicFramePr>
          <p:nvPr>
            <p:extLst>
              <p:ext uri="{D42A27DB-BD31-4B8C-83A1-F6EECF244321}">
                <p14:modId xmlns:p14="http://schemas.microsoft.com/office/powerpoint/2010/main" val="1301697331"/>
              </p:ext>
            </p:extLst>
          </p:nvPr>
        </p:nvGraphicFramePr>
        <p:xfrm>
          <a:off x="8153400" y="1143000"/>
          <a:ext cx="906780" cy="1219200"/>
        </p:xfrm>
        <a:graphic>
          <a:graphicData uri="http://schemas.openxmlformats.org/drawingml/2006/table">
            <a:tbl>
              <a:tblPr/>
              <a:tblGrid>
                <a:gridCol w="151130"/>
                <a:gridCol w="151130"/>
                <a:gridCol w="151130"/>
                <a:gridCol w="151130"/>
                <a:gridCol w="151130"/>
                <a:gridCol w="151130"/>
              </a:tblGrid>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dirty="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9592">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2</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7" name="TextBox 6"/>
          <p:cNvSpPr txBox="1"/>
          <p:nvPr/>
        </p:nvSpPr>
        <p:spPr>
          <a:xfrm>
            <a:off x="914400" y="5225534"/>
            <a:ext cx="4599336" cy="400110"/>
          </a:xfrm>
          <a:prstGeom prst="rect">
            <a:avLst/>
          </a:prstGeom>
          <a:noFill/>
        </p:spPr>
        <p:txBody>
          <a:bodyPr wrap="none" rtlCol="0">
            <a:spAutoFit/>
          </a:bodyPr>
          <a:lstStyle/>
          <a:p>
            <a:r>
              <a:rPr lang="en-US" sz="2000" b="1" dirty="0" smtClean="0">
                <a:solidFill>
                  <a:srgbClr val="008000"/>
                </a:solidFill>
                <a:latin typeface="Arial" pitchFamily="34" charset="0"/>
                <a:cs typeface="Arial" pitchFamily="34" charset="0"/>
                <a:sym typeface="Symbol"/>
              </a:rPr>
              <a:t></a:t>
            </a:r>
            <a:r>
              <a:rPr lang="en-US" sz="2000" b="1" baseline="-25000" dirty="0" smtClean="0">
                <a:solidFill>
                  <a:srgbClr val="008000"/>
                </a:solidFill>
                <a:latin typeface="Arial" pitchFamily="34" charset="0"/>
                <a:cs typeface="Arial" pitchFamily="34" charset="0"/>
                <a:sym typeface="Symbol"/>
              </a:rPr>
              <a:t>1</a:t>
            </a:r>
            <a:r>
              <a:rPr lang="en-US" b="1" dirty="0" smtClean="0">
                <a:solidFill>
                  <a:srgbClr val="008000"/>
                </a:solidFill>
                <a:latin typeface="Arial" pitchFamily="34" charset="0"/>
                <a:cs typeface="Arial" pitchFamily="34" charset="0"/>
                <a:sym typeface="Symbol"/>
              </a:rPr>
              <a:t>, </a:t>
            </a:r>
            <a:r>
              <a:rPr lang="en-US" b="1" baseline="-25000" dirty="0" smtClean="0">
                <a:solidFill>
                  <a:srgbClr val="008000"/>
                </a:solidFill>
                <a:latin typeface="Arial" pitchFamily="34" charset="0"/>
                <a:cs typeface="Arial" pitchFamily="34" charset="0"/>
                <a:sym typeface="Symbol"/>
              </a:rPr>
              <a:t>2 </a:t>
            </a:r>
            <a:r>
              <a:rPr lang="en-US" dirty="0" smtClean="0">
                <a:solidFill>
                  <a:srgbClr val="008000"/>
                </a:solidFill>
                <a:latin typeface="Arial" pitchFamily="34" charset="0"/>
                <a:cs typeface="Arial" pitchFamily="34" charset="0"/>
                <a:sym typeface="Symbol"/>
              </a:rPr>
              <a:t>… user set regularization parameters</a:t>
            </a:r>
            <a:endParaRPr lang="en-US" dirty="0" smtClean="0">
              <a:solidFill>
                <a:srgbClr val="008000"/>
              </a:solidFill>
              <a:latin typeface="Arial" pitchFamily="34" charset="0"/>
              <a:cs typeface="Arial" pitchFamily="34" charset="0"/>
            </a:endParaRPr>
          </a:p>
        </p:txBody>
      </p:sp>
      <p:grpSp>
        <p:nvGrpSpPr>
          <p:cNvPr id="8" name="Group 7"/>
          <p:cNvGrpSpPr/>
          <p:nvPr/>
        </p:nvGrpSpPr>
        <p:grpSpPr>
          <a:xfrm>
            <a:off x="2433638" y="4838176"/>
            <a:ext cx="6172201" cy="572024"/>
            <a:chOff x="2133600" y="5981176"/>
            <a:chExt cx="6172201" cy="572024"/>
          </a:xfrm>
        </p:grpSpPr>
        <p:sp>
          <p:nvSpPr>
            <p:cNvPr id="11" name="Left Brace 10"/>
            <p:cNvSpPr/>
            <p:nvPr/>
          </p:nvSpPr>
          <p:spPr>
            <a:xfrm rot="16200000">
              <a:off x="3108198" y="5006578"/>
              <a:ext cx="184403" cy="2133600"/>
            </a:xfrm>
            <a:prstGeom prst="leftBrace">
              <a:avLst>
                <a:gd name="adj1" fmla="val 73476"/>
                <a:gd name="adj2" fmla="val 49707"/>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p:cNvSpPr txBox="1"/>
            <p:nvPr/>
          </p:nvSpPr>
          <p:spPr>
            <a:xfrm>
              <a:off x="2764074" y="6077712"/>
              <a:ext cx="1186134" cy="369326"/>
            </a:xfrm>
            <a:prstGeom prst="rect">
              <a:avLst/>
            </a:prstGeom>
            <a:noFill/>
          </p:spPr>
          <p:txBody>
            <a:bodyPr wrap="square" rtlCol="0">
              <a:spAutoFit/>
            </a:bodyPr>
            <a:lstStyle/>
            <a:p>
              <a:r>
                <a:rPr lang="en-US" dirty="0" smtClean="0">
                  <a:solidFill>
                    <a:srgbClr val="008000"/>
                  </a:solidFill>
                  <a:latin typeface="Arial" pitchFamily="34" charset="0"/>
                  <a:cs typeface="Arial" pitchFamily="34" charset="0"/>
                </a:rPr>
                <a:t>“error”</a:t>
              </a:r>
            </a:p>
          </p:txBody>
        </p:sp>
        <p:sp>
          <p:nvSpPr>
            <p:cNvPr id="14" name="Left Brace 13"/>
            <p:cNvSpPr/>
            <p:nvPr/>
          </p:nvSpPr>
          <p:spPr>
            <a:xfrm rot="16200000">
              <a:off x="6613398" y="4491463"/>
              <a:ext cx="184406" cy="3200401"/>
            </a:xfrm>
            <a:prstGeom prst="leftBrace">
              <a:avLst>
                <a:gd name="adj1" fmla="val 73476"/>
                <a:gd name="adj2" fmla="val 49707"/>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6248400" y="6183868"/>
              <a:ext cx="966931"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“length”</a:t>
              </a:r>
            </a:p>
          </p:txBody>
        </p:sp>
      </p:grpSp>
      <p:sp>
        <p:nvSpPr>
          <p:cNvPr id="13" name="TextBox 12"/>
          <p:cNvSpPr txBox="1"/>
          <p:nvPr/>
        </p:nvSpPr>
        <p:spPr>
          <a:xfrm>
            <a:off x="718553" y="5645204"/>
            <a:ext cx="7887287" cy="707886"/>
          </a:xfrm>
          <a:prstGeom prst="rect">
            <a:avLst/>
          </a:prstGeom>
          <a:noFill/>
        </p:spPr>
        <p:txBody>
          <a:bodyPr wrap="none" rtlCol="0">
            <a:spAutoFit/>
          </a:bodyPr>
          <a:lstStyle/>
          <a:p>
            <a:r>
              <a:rPr lang="en-US" sz="2000" b="1" dirty="0" smtClean="0">
                <a:solidFill>
                  <a:srgbClr val="008000"/>
                </a:solidFill>
                <a:latin typeface="Arial" pitchFamily="34" charset="0"/>
                <a:cs typeface="Arial" pitchFamily="34" charset="0"/>
                <a:sym typeface="Symbol"/>
              </a:rPr>
              <a:t>Note: </a:t>
            </a:r>
            <a:r>
              <a:rPr lang="en-US" sz="2000" dirty="0" smtClean="0">
                <a:solidFill>
                  <a:srgbClr val="008000"/>
                </a:solidFill>
                <a:latin typeface="Arial" pitchFamily="34" charset="0"/>
                <a:cs typeface="Arial" pitchFamily="34" charset="0"/>
                <a:sym typeface="Symbol"/>
              </a:rPr>
              <a:t>We do not care about the “raw” value of the objective function,</a:t>
            </a:r>
            <a:br>
              <a:rPr lang="en-US" sz="2000" dirty="0" smtClean="0">
                <a:solidFill>
                  <a:srgbClr val="008000"/>
                </a:solidFill>
                <a:latin typeface="Arial" pitchFamily="34" charset="0"/>
                <a:cs typeface="Arial" pitchFamily="34" charset="0"/>
                <a:sym typeface="Symbol"/>
              </a:rPr>
            </a:br>
            <a:r>
              <a:rPr lang="en-US" sz="2000" dirty="0" smtClean="0">
                <a:solidFill>
                  <a:srgbClr val="008000"/>
                </a:solidFill>
                <a:latin typeface="Arial" pitchFamily="34" charset="0"/>
                <a:cs typeface="Arial" pitchFamily="34" charset="0"/>
                <a:sym typeface="Symbol"/>
              </a:rPr>
              <a:t>but we care in P,Q that achieve the minimum of the objective</a:t>
            </a:r>
            <a:endParaRPr lang="en-US" dirty="0" smtClean="0">
              <a:solidFill>
                <a:srgbClr val="008000"/>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3321537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230868"/>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821668"/>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97868"/>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410505"/>
            <a:ext cx="1363662" cy="915988"/>
          </a:xfrm>
          <a:prstGeom prst="rect">
            <a:avLst/>
          </a:prstGeom>
          <a:noFill/>
          <a:ln w="9525" algn="ctr">
            <a:noFill/>
            <a:miter lim="800000"/>
            <a:headEnd/>
            <a:tailEnd/>
          </a:ln>
          <a:effectLst/>
        </p:spPr>
        <p:txBody>
          <a:bodyPr>
            <a:spAutoFit/>
          </a:bodyPr>
          <a:lstStyle/>
          <a:p>
            <a:pPr algn="l" rtl="0" eaLnBrk="0" hangingPunct="0"/>
            <a:r>
              <a:rPr lang="en-US" b="1"/>
              <a:t>Geared towards </a:t>
            </a:r>
          </a:p>
          <a:p>
            <a:pPr algn="l" rtl="0" eaLnBrk="0" hangingPunct="0"/>
            <a:r>
              <a:rPr lang="en-US" b="1"/>
              <a:t>females</a:t>
            </a:r>
          </a:p>
        </p:txBody>
      </p:sp>
      <p:sp>
        <p:nvSpPr>
          <p:cNvPr id="244742" name="Text Box 6"/>
          <p:cNvSpPr txBox="1">
            <a:spLocks noChangeArrowheads="1"/>
          </p:cNvSpPr>
          <p:nvPr/>
        </p:nvSpPr>
        <p:spPr bwMode="auto">
          <a:xfrm>
            <a:off x="7559675" y="3373993"/>
            <a:ext cx="1355725" cy="915987"/>
          </a:xfrm>
          <a:prstGeom prst="rect">
            <a:avLst/>
          </a:prstGeom>
          <a:noFill/>
          <a:ln w="9525">
            <a:noFill/>
            <a:miter lim="800000"/>
            <a:headEnd/>
            <a:tailEnd/>
          </a:ln>
          <a:effectLst/>
        </p:spPr>
        <p:txBody>
          <a:bodyPr>
            <a:spAutoFit/>
          </a:bodyPr>
          <a:lstStyle/>
          <a:p>
            <a:pPr rtl="0" eaLnBrk="0" hangingPunct="0"/>
            <a:r>
              <a:rPr lang="en-US" b="1" dirty="0"/>
              <a:t>Geared towards </a:t>
            </a:r>
          </a:p>
          <a:p>
            <a:pPr rtl="0" eaLnBrk="0" hangingPunct="0"/>
            <a:r>
              <a:rPr lang="en-US" b="1" dirty="0"/>
              <a:t>males</a:t>
            </a:r>
          </a:p>
        </p:txBody>
      </p:sp>
      <p:sp>
        <p:nvSpPr>
          <p:cNvPr id="244743" name="Text Box 7"/>
          <p:cNvSpPr txBox="1">
            <a:spLocks noChangeArrowheads="1"/>
          </p:cNvSpPr>
          <p:nvPr/>
        </p:nvSpPr>
        <p:spPr bwMode="auto">
          <a:xfrm>
            <a:off x="3657600" y="1246743"/>
            <a:ext cx="996950" cy="366712"/>
          </a:xfrm>
          <a:prstGeom prst="rect">
            <a:avLst/>
          </a:prstGeom>
          <a:noFill/>
          <a:ln w="9525">
            <a:noFill/>
            <a:miter lim="800000"/>
            <a:headEnd/>
            <a:tailEnd/>
          </a:ln>
          <a:effectLst/>
        </p:spPr>
        <p:txBody>
          <a:bodyPr wrap="none">
            <a:spAutoFit/>
          </a:bodyPr>
          <a:lstStyle/>
          <a:p>
            <a:pPr algn="l" rtl="0" eaLnBrk="0" hangingPunct="0"/>
            <a:r>
              <a:rPr lang="en-US" b="1"/>
              <a:t>serious</a:t>
            </a:r>
            <a:endParaRPr lang="en-US"/>
          </a:p>
        </p:txBody>
      </p:sp>
      <p:sp>
        <p:nvSpPr>
          <p:cNvPr id="244744" name="Text Box 8"/>
          <p:cNvSpPr txBox="1">
            <a:spLocks noChangeArrowheads="1"/>
          </p:cNvSpPr>
          <p:nvPr/>
        </p:nvSpPr>
        <p:spPr bwMode="auto">
          <a:xfrm>
            <a:off x="4192856" y="6336268"/>
            <a:ext cx="760144" cy="369332"/>
          </a:xfrm>
          <a:prstGeom prst="rect">
            <a:avLst/>
          </a:prstGeom>
          <a:noFill/>
          <a:ln w="9525">
            <a:noFill/>
            <a:miter lim="800000"/>
            <a:headEnd/>
            <a:tailEnd/>
          </a:ln>
          <a:effectLst/>
        </p:spPr>
        <p:txBody>
          <a:bodyPr wrap="none">
            <a:spAutoFit/>
          </a:bodyPr>
          <a:lstStyle/>
          <a:p>
            <a:pPr algn="l" rtl="0" eaLnBrk="0" hangingPunct="0"/>
            <a:r>
              <a:rPr lang="en-US" b="1" dirty="0" smtClean="0"/>
              <a:t>funny</a:t>
            </a:r>
            <a:endParaRPr lang="en-US" b="1" dirty="0"/>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The Effect of Regularization</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58</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5" name="Text Box 9"/>
          <p:cNvSpPr txBox="1">
            <a:spLocks noChangeArrowheads="1"/>
          </p:cNvSpPr>
          <p:nvPr/>
        </p:nvSpPr>
        <p:spPr bwMode="auto">
          <a:xfrm>
            <a:off x="1116013" y="4800600"/>
            <a:ext cx="18002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Princess</a:t>
            </a:r>
          </a:p>
          <a:p>
            <a:pPr rtl="0" eaLnBrk="0" hangingPunct="0"/>
            <a:r>
              <a:rPr lang="en-US" dirty="0">
                <a:solidFill>
                  <a:schemeClr val="accent2"/>
                </a:solidFill>
                <a:latin typeface="Lucida Bright" pitchFamily="18" charset="0"/>
              </a:rPr>
              <a:t>Diaries</a:t>
            </a:r>
          </a:p>
        </p:txBody>
      </p:sp>
      <p:sp>
        <p:nvSpPr>
          <p:cNvPr id="244746" name="Text Box 10"/>
          <p:cNvSpPr txBox="1">
            <a:spLocks noChangeArrowheads="1"/>
          </p:cNvSpPr>
          <p:nvPr/>
        </p:nvSpPr>
        <p:spPr bwMode="auto">
          <a:xfrm>
            <a:off x="3743325" y="4812268"/>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The Lion King</a:t>
            </a:r>
          </a:p>
        </p:txBody>
      </p:sp>
      <p:sp>
        <p:nvSpPr>
          <p:cNvPr id="244747" name="Text Box 11"/>
          <p:cNvSpPr txBox="1">
            <a:spLocks noChangeArrowheads="1"/>
          </p:cNvSpPr>
          <p:nvPr/>
        </p:nvSpPr>
        <p:spPr bwMode="auto">
          <a:xfrm>
            <a:off x="5678488" y="1307068"/>
            <a:ext cx="1462087" cy="366712"/>
          </a:xfrm>
          <a:prstGeom prst="rect">
            <a:avLst/>
          </a:prstGeom>
          <a:noFill/>
          <a:ln w="9525">
            <a:noFill/>
            <a:miter lim="800000"/>
            <a:headEnd/>
            <a:tailEnd/>
          </a:ln>
          <a:effectLst/>
        </p:spPr>
        <p:txBody>
          <a:bodyPr>
            <a:spAutoFit/>
          </a:bodyPr>
          <a:lstStyle/>
          <a:p>
            <a:pPr rtl="0" eaLnBrk="0" hangingPunct="0"/>
            <a:r>
              <a:rPr lang="en-US" dirty="0" err="1">
                <a:solidFill>
                  <a:schemeClr val="accent2"/>
                </a:solidFill>
                <a:latin typeface="Lucida Bright" pitchFamily="18" charset="0"/>
              </a:rPr>
              <a:t>Braveheart</a:t>
            </a:r>
            <a:endParaRPr lang="en-US" dirty="0">
              <a:solidFill>
                <a:schemeClr val="accent2"/>
              </a:solidFill>
              <a:latin typeface="Lucida Bright" pitchFamily="18" charset="0"/>
            </a:endParaRPr>
          </a:p>
        </p:txBody>
      </p:sp>
      <p:sp>
        <p:nvSpPr>
          <p:cNvPr id="244748" name="Text Box 12"/>
          <p:cNvSpPr txBox="1">
            <a:spLocks noChangeArrowheads="1"/>
          </p:cNvSpPr>
          <p:nvPr/>
        </p:nvSpPr>
        <p:spPr bwMode="auto">
          <a:xfrm>
            <a:off x="5976938" y="2756455"/>
            <a:ext cx="17287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Lethal Weapon</a:t>
            </a:r>
          </a:p>
        </p:txBody>
      </p:sp>
      <p:sp>
        <p:nvSpPr>
          <p:cNvPr id="244749" name="Text Box 13"/>
          <p:cNvSpPr txBox="1">
            <a:spLocks noChangeArrowheads="1"/>
          </p:cNvSpPr>
          <p:nvPr/>
        </p:nvSpPr>
        <p:spPr bwMode="auto">
          <a:xfrm>
            <a:off x="4751388" y="5498068"/>
            <a:ext cx="17494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Independence Day</a:t>
            </a:r>
          </a:p>
        </p:txBody>
      </p:sp>
      <p:sp>
        <p:nvSpPr>
          <p:cNvPr id="244750" name="Text Box 14"/>
          <p:cNvSpPr txBox="1">
            <a:spLocks noChangeArrowheads="1"/>
          </p:cNvSpPr>
          <p:nvPr/>
        </p:nvSpPr>
        <p:spPr bwMode="auto">
          <a:xfrm>
            <a:off x="3697288" y="1611868"/>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Amadeus</a:t>
            </a:r>
          </a:p>
        </p:txBody>
      </p:sp>
      <p:sp>
        <p:nvSpPr>
          <p:cNvPr id="244751" name="Text Box 15"/>
          <p:cNvSpPr txBox="1">
            <a:spLocks noChangeArrowheads="1"/>
          </p:cNvSpPr>
          <p:nvPr/>
        </p:nvSpPr>
        <p:spPr bwMode="auto">
          <a:xfrm>
            <a:off x="1411288" y="1502330"/>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Color Purple</a:t>
            </a:r>
          </a:p>
        </p:txBody>
      </p:sp>
      <p:sp>
        <p:nvSpPr>
          <p:cNvPr id="244752" name="Text Box 16"/>
          <p:cNvSpPr txBox="1">
            <a:spLocks noChangeArrowheads="1"/>
          </p:cNvSpPr>
          <p:nvPr/>
        </p:nvSpPr>
        <p:spPr bwMode="auto">
          <a:xfrm>
            <a:off x="7224713" y="4937125"/>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Dumb and Dumber</a:t>
            </a:r>
          </a:p>
        </p:txBody>
      </p:sp>
      <p:sp>
        <p:nvSpPr>
          <p:cNvPr id="244759" name="Text Box 23"/>
          <p:cNvSpPr txBox="1">
            <a:spLocks noChangeArrowheads="1"/>
          </p:cNvSpPr>
          <p:nvPr/>
        </p:nvSpPr>
        <p:spPr bwMode="auto">
          <a:xfrm>
            <a:off x="4497388" y="3364468"/>
            <a:ext cx="1462087" cy="366712"/>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Ocean’s 11</a:t>
            </a:r>
          </a:p>
        </p:txBody>
      </p:sp>
      <p:sp>
        <p:nvSpPr>
          <p:cNvPr id="244760" name="Text Box 24"/>
          <p:cNvSpPr txBox="1">
            <a:spLocks noChangeArrowheads="1"/>
          </p:cNvSpPr>
          <p:nvPr/>
        </p:nvSpPr>
        <p:spPr bwMode="auto">
          <a:xfrm>
            <a:off x="1655763" y="2985055"/>
            <a:ext cx="14620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Sense and Sensibility</a:t>
            </a:r>
          </a:p>
        </p:txBody>
      </p:sp>
      <p:sp>
        <p:nvSpPr>
          <p:cNvPr id="2" name="TextBox 1"/>
          <p:cNvSpPr txBox="1"/>
          <p:nvPr/>
        </p:nvSpPr>
        <p:spPr>
          <a:xfrm>
            <a:off x="6438582" y="382325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1</a:t>
            </a:r>
          </a:p>
        </p:txBody>
      </p:sp>
      <p:sp>
        <p:nvSpPr>
          <p:cNvPr id="35" name="TextBox 34"/>
          <p:cNvSpPr txBox="1"/>
          <p:nvPr/>
        </p:nvSpPr>
        <p:spPr>
          <a:xfrm rot="16200000">
            <a:off x="3987442" y="565146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2</a:t>
            </a:r>
          </a:p>
        </p:txBody>
      </p:sp>
      <p:pic>
        <p:nvPicPr>
          <p:cNvPr id="28"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934200" y="5486400"/>
            <a:ext cx="669925" cy="762000"/>
          </a:xfrm>
          <a:prstGeom prst="rect">
            <a:avLst/>
          </a:prstGeom>
          <a:noFill/>
          <a:ln w="57150">
            <a:solidFill>
              <a:srgbClr val="0000FF"/>
            </a:solidFill>
          </a:ln>
        </p:spPr>
      </p:pic>
      <p:sp>
        <p:nvSpPr>
          <p:cNvPr id="5" name="TextBox 4"/>
          <p:cNvSpPr txBox="1"/>
          <p:nvPr/>
        </p:nvSpPr>
        <p:spPr>
          <a:xfrm>
            <a:off x="57912" y="6251448"/>
            <a:ext cx="3262432" cy="400110"/>
          </a:xfrm>
          <a:prstGeom prst="rect">
            <a:avLst/>
          </a:prstGeom>
          <a:noFill/>
        </p:spPr>
        <p:txBody>
          <a:bodyPr wrap="none" rtlCol="0">
            <a:spAutoFit/>
          </a:bodyPr>
          <a:lstStyle/>
          <a:p>
            <a:r>
              <a:rPr lang="en-US" sz="2000" dirty="0" err="1" smtClean="0">
                <a:solidFill>
                  <a:srgbClr val="008000"/>
                </a:solidFill>
                <a:latin typeface="Arial" pitchFamily="34" charset="0"/>
                <a:cs typeface="Arial" pitchFamily="34" charset="0"/>
              </a:rPr>
              <a:t>min</a:t>
            </a:r>
            <a:r>
              <a:rPr lang="en-US" sz="2000" i="1" baseline="-25000" dirty="0" err="1" smtClean="0">
                <a:solidFill>
                  <a:srgbClr val="008000"/>
                </a:solidFill>
                <a:latin typeface="Arial" pitchFamily="34" charset="0"/>
                <a:cs typeface="Arial" pitchFamily="34" charset="0"/>
              </a:rPr>
              <a:t>factors</a:t>
            </a:r>
            <a:r>
              <a:rPr lang="en-US" sz="2000"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sym typeface="Symbol"/>
              </a:rPr>
              <a:t>“error” +  “length”</a:t>
            </a:r>
            <a:endParaRPr lang="en-US" sz="2000" dirty="0" smtClean="0">
              <a:solidFill>
                <a:srgbClr val="008000"/>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40846564"/>
              </p:ext>
            </p:extLst>
          </p:nvPr>
        </p:nvGraphicFramePr>
        <p:xfrm>
          <a:off x="65088" y="5791200"/>
          <a:ext cx="3065462" cy="498475"/>
        </p:xfrm>
        <a:graphic>
          <a:graphicData uri="http://schemas.openxmlformats.org/presentationml/2006/ole">
            <mc:AlternateContent xmlns:mc="http://schemas.openxmlformats.org/markup-compatibility/2006">
              <mc:Choice xmlns:v="urn:schemas-microsoft-com:vml" Requires="v">
                <p:oleObj spid="_x0000_s2057" name="Equation" r:id="rId5" imgW="2806560" imgH="457200" progId="Equation.3">
                  <p:embed/>
                </p:oleObj>
              </mc:Choice>
              <mc:Fallback>
                <p:oleObj name="Equation" r:id="rId5" imgW="2806560" imgH="457200" progId="Equation.3">
                  <p:embed/>
                  <p:pic>
                    <p:nvPicPr>
                      <p:cNvPr id="0" name=""/>
                      <p:cNvPicPr>
                        <a:picLocks noChangeAspect="1" noChangeArrowheads="1"/>
                      </p:cNvPicPr>
                      <p:nvPr/>
                    </p:nvPicPr>
                    <p:blipFill>
                      <a:blip r:embed="rId6"/>
                      <a:srcRect/>
                      <a:stretch>
                        <a:fillRect/>
                      </a:stretch>
                    </p:blipFill>
                    <p:spPr bwMode="auto">
                      <a:xfrm>
                        <a:off x="65088" y="5791200"/>
                        <a:ext cx="3065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91754068"/>
      </p:ext>
    </p:extLst>
  </p:cSld>
  <p:clrMapOvr>
    <a:masterClrMapping/>
  </p:clrMapOvr>
  <p:transition advTm="132641"/>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230868"/>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821668"/>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97868"/>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410505"/>
            <a:ext cx="1363662" cy="915988"/>
          </a:xfrm>
          <a:prstGeom prst="rect">
            <a:avLst/>
          </a:prstGeom>
          <a:noFill/>
          <a:ln w="9525" algn="ctr">
            <a:noFill/>
            <a:miter lim="800000"/>
            <a:headEnd/>
            <a:tailEnd/>
          </a:ln>
          <a:effectLst/>
        </p:spPr>
        <p:txBody>
          <a:bodyPr>
            <a:spAutoFit/>
          </a:bodyPr>
          <a:lstStyle/>
          <a:p>
            <a:pPr algn="l" rtl="0" eaLnBrk="0" hangingPunct="0"/>
            <a:r>
              <a:rPr lang="en-US" b="1"/>
              <a:t>Geared towards </a:t>
            </a:r>
          </a:p>
          <a:p>
            <a:pPr algn="l" rtl="0" eaLnBrk="0" hangingPunct="0"/>
            <a:r>
              <a:rPr lang="en-US" b="1"/>
              <a:t>females</a:t>
            </a:r>
          </a:p>
        </p:txBody>
      </p:sp>
      <p:sp>
        <p:nvSpPr>
          <p:cNvPr id="244742" name="Text Box 6"/>
          <p:cNvSpPr txBox="1">
            <a:spLocks noChangeArrowheads="1"/>
          </p:cNvSpPr>
          <p:nvPr/>
        </p:nvSpPr>
        <p:spPr bwMode="auto">
          <a:xfrm>
            <a:off x="7559675" y="3373993"/>
            <a:ext cx="1355725" cy="915987"/>
          </a:xfrm>
          <a:prstGeom prst="rect">
            <a:avLst/>
          </a:prstGeom>
          <a:noFill/>
          <a:ln w="9525">
            <a:noFill/>
            <a:miter lim="800000"/>
            <a:headEnd/>
            <a:tailEnd/>
          </a:ln>
          <a:effectLst/>
        </p:spPr>
        <p:txBody>
          <a:bodyPr>
            <a:spAutoFit/>
          </a:bodyPr>
          <a:lstStyle/>
          <a:p>
            <a:pPr rtl="0" eaLnBrk="0" hangingPunct="0"/>
            <a:r>
              <a:rPr lang="en-US" b="1" dirty="0"/>
              <a:t>Geared towards </a:t>
            </a:r>
          </a:p>
          <a:p>
            <a:pPr rtl="0" eaLnBrk="0" hangingPunct="0"/>
            <a:r>
              <a:rPr lang="en-US" b="1" dirty="0"/>
              <a:t>males</a:t>
            </a:r>
          </a:p>
        </p:txBody>
      </p:sp>
      <p:sp>
        <p:nvSpPr>
          <p:cNvPr id="244743" name="Text Box 7"/>
          <p:cNvSpPr txBox="1">
            <a:spLocks noChangeArrowheads="1"/>
          </p:cNvSpPr>
          <p:nvPr/>
        </p:nvSpPr>
        <p:spPr bwMode="auto">
          <a:xfrm>
            <a:off x="3657600" y="1246743"/>
            <a:ext cx="996950" cy="366712"/>
          </a:xfrm>
          <a:prstGeom prst="rect">
            <a:avLst/>
          </a:prstGeom>
          <a:noFill/>
          <a:ln w="9525">
            <a:noFill/>
            <a:miter lim="800000"/>
            <a:headEnd/>
            <a:tailEnd/>
          </a:ln>
          <a:effectLst/>
        </p:spPr>
        <p:txBody>
          <a:bodyPr wrap="none">
            <a:spAutoFit/>
          </a:bodyPr>
          <a:lstStyle/>
          <a:p>
            <a:pPr algn="l" rtl="0" eaLnBrk="0" hangingPunct="0"/>
            <a:r>
              <a:rPr lang="en-US" b="1"/>
              <a:t>serious</a:t>
            </a:r>
            <a:endParaRPr lang="en-US"/>
          </a:p>
        </p:txBody>
      </p:sp>
      <p:sp>
        <p:nvSpPr>
          <p:cNvPr id="244744" name="Text Box 8"/>
          <p:cNvSpPr txBox="1">
            <a:spLocks noChangeArrowheads="1"/>
          </p:cNvSpPr>
          <p:nvPr/>
        </p:nvSpPr>
        <p:spPr bwMode="auto">
          <a:xfrm>
            <a:off x="4192856" y="6336268"/>
            <a:ext cx="760144" cy="369332"/>
          </a:xfrm>
          <a:prstGeom prst="rect">
            <a:avLst/>
          </a:prstGeom>
          <a:noFill/>
          <a:ln w="9525">
            <a:noFill/>
            <a:miter lim="800000"/>
            <a:headEnd/>
            <a:tailEnd/>
          </a:ln>
          <a:effectLst/>
        </p:spPr>
        <p:txBody>
          <a:bodyPr wrap="none">
            <a:spAutoFit/>
          </a:bodyPr>
          <a:lstStyle/>
          <a:p>
            <a:pPr algn="l" rtl="0" eaLnBrk="0" hangingPunct="0"/>
            <a:r>
              <a:rPr lang="en-US" b="1" dirty="0" smtClean="0"/>
              <a:t>funny</a:t>
            </a:r>
            <a:endParaRPr lang="en-US" b="1" dirty="0"/>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The Effect of Regularization</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59</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6" name="Text Box 10"/>
          <p:cNvSpPr txBox="1">
            <a:spLocks noChangeArrowheads="1"/>
          </p:cNvSpPr>
          <p:nvPr/>
        </p:nvSpPr>
        <p:spPr bwMode="auto">
          <a:xfrm>
            <a:off x="3743325" y="4812268"/>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The Lion King</a:t>
            </a:r>
          </a:p>
        </p:txBody>
      </p:sp>
      <p:sp>
        <p:nvSpPr>
          <p:cNvPr id="244747" name="Text Box 11"/>
          <p:cNvSpPr txBox="1">
            <a:spLocks noChangeArrowheads="1"/>
          </p:cNvSpPr>
          <p:nvPr/>
        </p:nvSpPr>
        <p:spPr bwMode="auto">
          <a:xfrm>
            <a:off x="5678488" y="1307068"/>
            <a:ext cx="1462087" cy="366712"/>
          </a:xfrm>
          <a:prstGeom prst="rect">
            <a:avLst/>
          </a:prstGeom>
          <a:noFill/>
          <a:ln w="9525">
            <a:noFill/>
            <a:miter lim="800000"/>
            <a:headEnd/>
            <a:tailEnd/>
          </a:ln>
          <a:effectLst/>
        </p:spPr>
        <p:txBody>
          <a:bodyPr>
            <a:spAutoFit/>
          </a:bodyPr>
          <a:lstStyle/>
          <a:p>
            <a:pPr rtl="0" eaLnBrk="0" hangingPunct="0"/>
            <a:r>
              <a:rPr lang="en-US" dirty="0" err="1">
                <a:solidFill>
                  <a:schemeClr val="accent2"/>
                </a:solidFill>
                <a:latin typeface="Lucida Bright" pitchFamily="18" charset="0"/>
              </a:rPr>
              <a:t>Braveheart</a:t>
            </a:r>
            <a:endParaRPr lang="en-US" dirty="0">
              <a:solidFill>
                <a:schemeClr val="accent2"/>
              </a:solidFill>
              <a:latin typeface="Lucida Bright" pitchFamily="18" charset="0"/>
            </a:endParaRPr>
          </a:p>
        </p:txBody>
      </p:sp>
      <p:sp>
        <p:nvSpPr>
          <p:cNvPr id="244748" name="Text Box 12"/>
          <p:cNvSpPr txBox="1">
            <a:spLocks noChangeArrowheads="1"/>
          </p:cNvSpPr>
          <p:nvPr/>
        </p:nvSpPr>
        <p:spPr bwMode="auto">
          <a:xfrm>
            <a:off x="5976938" y="2756455"/>
            <a:ext cx="17287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Lethal Weapon</a:t>
            </a:r>
          </a:p>
        </p:txBody>
      </p:sp>
      <p:sp>
        <p:nvSpPr>
          <p:cNvPr id="244749" name="Text Box 13"/>
          <p:cNvSpPr txBox="1">
            <a:spLocks noChangeArrowheads="1"/>
          </p:cNvSpPr>
          <p:nvPr/>
        </p:nvSpPr>
        <p:spPr bwMode="auto">
          <a:xfrm>
            <a:off x="4751388" y="5498068"/>
            <a:ext cx="17494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Independence Day</a:t>
            </a:r>
          </a:p>
        </p:txBody>
      </p:sp>
      <p:sp>
        <p:nvSpPr>
          <p:cNvPr id="244750" name="Text Box 14"/>
          <p:cNvSpPr txBox="1">
            <a:spLocks noChangeArrowheads="1"/>
          </p:cNvSpPr>
          <p:nvPr/>
        </p:nvSpPr>
        <p:spPr bwMode="auto">
          <a:xfrm>
            <a:off x="3697288" y="1611868"/>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Amadeus</a:t>
            </a:r>
          </a:p>
        </p:txBody>
      </p:sp>
      <p:sp>
        <p:nvSpPr>
          <p:cNvPr id="244751" name="Text Box 15"/>
          <p:cNvSpPr txBox="1">
            <a:spLocks noChangeArrowheads="1"/>
          </p:cNvSpPr>
          <p:nvPr/>
        </p:nvSpPr>
        <p:spPr bwMode="auto">
          <a:xfrm>
            <a:off x="1411288" y="1502330"/>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Color Purple</a:t>
            </a:r>
          </a:p>
        </p:txBody>
      </p:sp>
      <p:sp>
        <p:nvSpPr>
          <p:cNvPr id="244752" name="Text Box 16"/>
          <p:cNvSpPr txBox="1">
            <a:spLocks noChangeArrowheads="1"/>
          </p:cNvSpPr>
          <p:nvPr/>
        </p:nvSpPr>
        <p:spPr bwMode="auto">
          <a:xfrm>
            <a:off x="7224713" y="4937125"/>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Dumb and Dumber</a:t>
            </a:r>
          </a:p>
        </p:txBody>
      </p:sp>
      <p:sp>
        <p:nvSpPr>
          <p:cNvPr id="244759" name="Text Box 23"/>
          <p:cNvSpPr txBox="1">
            <a:spLocks noChangeArrowheads="1"/>
          </p:cNvSpPr>
          <p:nvPr/>
        </p:nvSpPr>
        <p:spPr bwMode="auto">
          <a:xfrm>
            <a:off x="4497388" y="3364468"/>
            <a:ext cx="1462087" cy="366712"/>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Ocean’s 11</a:t>
            </a:r>
          </a:p>
        </p:txBody>
      </p:sp>
      <p:sp>
        <p:nvSpPr>
          <p:cNvPr id="244760" name="Text Box 24"/>
          <p:cNvSpPr txBox="1">
            <a:spLocks noChangeArrowheads="1"/>
          </p:cNvSpPr>
          <p:nvPr/>
        </p:nvSpPr>
        <p:spPr bwMode="auto">
          <a:xfrm>
            <a:off x="1655763" y="2985055"/>
            <a:ext cx="14620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Sense and Sensibility</a:t>
            </a:r>
          </a:p>
        </p:txBody>
      </p:sp>
      <p:sp>
        <p:nvSpPr>
          <p:cNvPr id="2" name="TextBox 1"/>
          <p:cNvSpPr txBox="1"/>
          <p:nvPr/>
        </p:nvSpPr>
        <p:spPr>
          <a:xfrm>
            <a:off x="6438582" y="382325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1</a:t>
            </a:r>
          </a:p>
        </p:txBody>
      </p:sp>
      <p:sp>
        <p:nvSpPr>
          <p:cNvPr id="35" name="TextBox 34"/>
          <p:cNvSpPr txBox="1"/>
          <p:nvPr/>
        </p:nvSpPr>
        <p:spPr>
          <a:xfrm rot="16200000">
            <a:off x="3987442" y="565146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2</a:t>
            </a:r>
          </a:p>
        </p:txBody>
      </p:sp>
      <p:pic>
        <p:nvPicPr>
          <p:cNvPr id="28"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934200" y="5486400"/>
            <a:ext cx="669925" cy="762000"/>
          </a:xfrm>
          <a:prstGeom prst="rect">
            <a:avLst/>
          </a:prstGeom>
          <a:noFill/>
          <a:ln w="57150">
            <a:solidFill>
              <a:srgbClr val="0000FF"/>
            </a:solidFill>
          </a:ln>
        </p:spPr>
      </p:pic>
      <p:cxnSp>
        <p:nvCxnSpPr>
          <p:cNvPr id="4" name="Straight Arrow Connector 3"/>
          <p:cNvCxnSpPr/>
          <p:nvPr/>
        </p:nvCxnSpPr>
        <p:spPr>
          <a:xfrm flipH="1" flipV="1">
            <a:off x="4654550" y="3868499"/>
            <a:ext cx="2253070" cy="1617901"/>
          </a:xfrm>
          <a:prstGeom prst="straightConnector1">
            <a:avLst/>
          </a:prstGeom>
          <a:ln w="28575">
            <a:solidFill>
              <a:srgbClr val="FF0066"/>
            </a:solidFill>
            <a:prstDash val="dash"/>
            <a:tailEnd type="arrow"/>
          </a:ln>
        </p:spPr>
        <p:style>
          <a:lnRef idx="1">
            <a:schemeClr val="dk1"/>
          </a:lnRef>
          <a:fillRef idx="0">
            <a:schemeClr val="dk1"/>
          </a:fillRef>
          <a:effectRef idx="0">
            <a:schemeClr val="dk1"/>
          </a:effectRef>
          <a:fontRef idx="minor">
            <a:schemeClr val="tx1"/>
          </a:fontRef>
        </p:style>
      </p:cxnSp>
      <p:sp>
        <p:nvSpPr>
          <p:cNvPr id="31" name="Text Box 9"/>
          <p:cNvSpPr txBox="1">
            <a:spLocks noChangeArrowheads="1"/>
          </p:cNvSpPr>
          <p:nvPr/>
        </p:nvSpPr>
        <p:spPr bwMode="auto">
          <a:xfrm>
            <a:off x="1116013" y="4800600"/>
            <a:ext cx="18002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Princess</a:t>
            </a:r>
          </a:p>
          <a:p>
            <a:pPr rtl="0" eaLnBrk="0" hangingPunct="0"/>
            <a:r>
              <a:rPr lang="en-US" dirty="0">
                <a:solidFill>
                  <a:schemeClr val="accent2"/>
                </a:solidFill>
                <a:latin typeface="Lucida Bright" pitchFamily="18" charset="0"/>
              </a:rPr>
              <a:t>Diaries</a:t>
            </a:r>
          </a:p>
        </p:txBody>
      </p:sp>
      <p:sp>
        <p:nvSpPr>
          <p:cNvPr id="36" name="TextBox 35"/>
          <p:cNvSpPr txBox="1"/>
          <p:nvPr/>
        </p:nvSpPr>
        <p:spPr>
          <a:xfrm>
            <a:off x="57912" y="6251448"/>
            <a:ext cx="3262432" cy="400110"/>
          </a:xfrm>
          <a:prstGeom prst="rect">
            <a:avLst/>
          </a:prstGeom>
          <a:noFill/>
        </p:spPr>
        <p:txBody>
          <a:bodyPr wrap="none" rtlCol="0">
            <a:spAutoFit/>
          </a:bodyPr>
          <a:lstStyle/>
          <a:p>
            <a:r>
              <a:rPr lang="en-US" sz="2000" dirty="0" err="1" smtClean="0">
                <a:solidFill>
                  <a:srgbClr val="008000"/>
                </a:solidFill>
                <a:latin typeface="Arial" pitchFamily="34" charset="0"/>
                <a:cs typeface="Arial" pitchFamily="34" charset="0"/>
              </a:rPr>
              <a:t>min</a:t>
            </a:r>
            <a:r>
              <a:rPr lang="en-US" sz="2000" i="1" baseline="-25000" dirty="0" err="1" smtClean="0">
                <a:solidFill>
                  <a:srgbClr val="008000"/>
                </a:solidFill>
                <a:latin typeface="Arial" pitchFamily="34" charset="0"/>
                <a:cs typeface="Arial" pitchFamily="34" charset="0"/>
              </a:rPr>
              <a:t>factors</a:t>
            </a:r>
            <a:r>
              <a:rPr lang="en-US" sz="2000"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sym typeface="Symbol"/>
              </a:rPr>
              <a:t>“error” +  “length”</a:t>
            </a:r>
            <a:endParaRPr lang="en-US" sz="2000" dirty="0" smtClean="0">
              <a:solidFill>
                <a:srgbClr val="008000"/>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33847318"/>
              </p:ext>
            </p:extLst>
          </p:nvPr>
        </p:nvGraphicFramePr>
        <p:xfrm>
          <a:off x="65088" y="5791200"/>
          <a:ext cx="3065462" cy="498475"/>
        </p:xfrm>
        <a:graphic>
          <a:graphicData uri="http://schemas.openxmlformats.org/presentationml/2006/ole">
            <mc:AlternateContent xmlns:mc="http://schemas.openxmlformats.org/markup-compatibility/2006">
              <mc:Choice xmlns:v="urn:schemas-microsoft-com:vml" Requires="v">
                <p:oleObj spid="_x0000_s3081" name="Equation" r:id="rId5" imgW="2806560" imgH="457200" progId="Equation.3">
                  <p:embed/>
                </p:oleObj>
              </mc:Choice>
              <mc:Fallback>
                <p:oleObj name="Equation" r:id="rId5" imgW="28065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8" y="5791200"/>
                        <a:ext cx="3065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1934041"/>
      </p:ext>
    </p:extLst>
  </p:cSld>
  <p:clrMapOvr>
    <a:masterClrMapping/>
  </p:clrMapOvr>
  <p:transition advTm="13264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Systems</a:t>
            </a:r>
            <a:endParaRPr lang="en-US" dirty="0"/>
          </a:p>
        </p:txBody>
      </p:sp>
      <p:sp>
        <p:nvSpPr>
          <p:cNvPr id="3" name="Content Placeholder 2"/>
          <p:cNvSpPr>
            <a:spLocks noGrp="1"/>
          </p:cNvSpPr>
          <p:nvPr>
            <p:ph idx="1"/>
          </p:nvPr>
        </p:nvSpPr>
        <p:spPr/>
        <p:txBody>
          <a:bodyPr/>
          <a:lstStyle/>
          <a:p>
            <a:r>
              <a:rPr lang="en-US" dirty="0" smtClean="0">
                <a:solidFill>
                  <a:srgbClr val="FF0000"/>
                </a:solidFill>
              </a:rPr>
              <a:t>Content-based</a:t>
            </a:r>
            <a:r>
              <a:rPr lang="en-US" dirty="0" smtClean="0"/>
              <a:t>:</a:t>
            </a:r>
          </a:p>
          <a:p>
            <a:pPr lvl="1"/>
            <a:r>
              <a:rPr lang="en-US" dirty="0" smtClean="0"/>
              <a:t>Represent the items into a </a:t>
            </a:r>
            <a:r>
              <a:rPr lang="en-US" dirty="0" smtClean="0">
                <a:solidFill>
                  <a:srgbClr val="0070C0"/>
                </a:solidFill>
              </a:rPr>
              <a:t>feature space </a:t>
            </a:r>
            <a:r>
              <a:rPr lang="en-US" dirty="0"/>
              <a:t>and recommend items to customer C </a:t>
            </a:r>
            <a:r>
              <a:rPr lang="en-US" dirty="0">
                <a:solidFill>
                  <a:schemeClr val="accent6">
                    <a:lumMod val="75000"/>
                  </a:schemeClr>
                </a:solidFill>
              </a:rPr>
              <a:t>similar</a:t>
            </a:r>
            <a:r>
              <a:rPr lang="en-US" dirty="0"/>
              <a:t> to previous items rated highly by </a:t>
            </a:r>
            <a:r>
              <a:rPr lang="en-US" dirty="0" smtClean="0"/>
              <a:t>C</a:t>
            </a:r>
          </a:p>
          <a:p>
            <a:pPr lvl="2"/>
            <a:r>
              <a:rPr lang="en-US" dirty="0"/>
              <a:t>Movie </a:t>
            </a:r>
            <a:r>
              <a:rPr lang="en-US" dirty="0" smtClean="0"/>
              <a:t>recommendations: recommend </a:t>
            </a:r>
            <a:r>
              <a:rPr lang="en-US" dirty="0"/>
              <a:t>movies with same actor(s), director, genre, …</a:t>
            </a:r>
          </a:p>
          <a:p>
            <a:pPr lvl="2"/>
            <a:r>
              <a:rPr lang="en-US" dirty="0"/>
              <a:t>Websites, blogs, </a:t>
            </a:r>
            <a:r>
              <a:rPr lang="en-US" dirty="0" smtClean="0"/>
              <a:t>news: recommend </a:t>
            </a:r>
            <a:r>
              <a:rPr lang="en-US" dirty="0"/>
              <a:t>other sites with “similar” content</a:t>
            </a:r>
          </a:p>
          <a:p>
            <a:pPr lvl="2"/>
            <a:endParaRPr lang="en-US" dirty="0"/>
          </a:p>
        </p:txBody>
      </p:sp>
    </p:spTree>
    <p:extLst>
      <p:ext uri="{BB962C8B-B14F-4D97-AF65-F5344CB8AC3E}">
        <p14:creationId xmlns:p14="http://schemas.microsoft.com/office/powerpoint/2010/main" val="14744256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230868"/>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821668"/>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97868"/>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410505"/>
            <a:ext cx="1363662" cy="915988"/>
          </a:xfrm>
          <a:prstGeom prst="rect">
            <a:avLst/>
          </a:prstGeom>
          <a:noFill/>
          <a:ln w="9525" algn="ctr">
            <a:noFill/>
            <a:miter lim="800000"/>
            <a:headEnd/>
            <a:tailEnd/>
          </a:ln>
          <a:effectLst/>
        </p:spPr>
        <p:txBody>
          <a:bodyPr>
            <a:spAutoFit/>
          </a:bodyPr>
          <a:lstStyle/>
          <a:p>
            <a:pPr algn="l" rtl="0" eaLnBrk="0" hangingPunct="0"/>
            <a:r>
              <a:rPr lang="en-US" b="1"/>
              <a:t>Geared towards </a:t>
            </a:r>
          </a:p>
          <a:p>
            <a:pPr algn="l" rtl="0" eaLnBrk="0" hangingPunct="0"/>
            <a:r>
              <a:rPr lang="en-US" b="1"/>
              <a:t>females</a:t>
            </a:r>
          </a:p>
        </p:txBody>
      </p:sp>
      <p:sp>
        <p:nvSpPr>
          <p:cNvPr id="244742" name="Text Box 6"/>
          <p:cNvSpPr txBox="1">
            <a:spLocks noChangeArrowheads="1"/>
          </p:cNvSpPr>
          <p:nvPr/>
        </p:nvSpPr>
        <p:spPr bwMode="auto">
          <a:xfrm>
            <a:off x="7559675" y="3373993"/>
            <a:ext cx="1355725" cy="915987"/>
          </a:xfrm>
          <a:prstGeom prst="rect">
            <a:avLst/>
          </a:prstGeom>
          <a:noFill/>
          <a:ln w="9525">
            <a:noFill/>
            <a:miter lim="800000"/>
            <a:headEnd/>
            <a:tailEnd/>
          </a:ln>
          <a:effectLst/>
        </p:spPr>
        <p:txBody>
          <a:bodyPr>
            <a:spAutoFit/>
          </a:bodyPr>
          <a:lstStyle/>
          <a:p>
            <a:pPr rtl="0" eaLnBrk="0" hangingPunct="0"/>
            <a:r>
              <a:rPr lang="en-US" b="1" dirty="0"/>
              <a:t>Geared towards </a:t>
            </a:r>
          </a:p>
          <a:p>
            <a:pPr rtl="0" eaLnBrk="0" hangingPunct="0"/>
            <a:r>
              <a:rPr lang="en-US" b="1" dirty="0"/>
              <a:t>males</a:t>
            </a:r>
          </a:p>
        </p:txBody>
      </p:sp>
      <p:sp>
        <p:nvSpPr>
          <p:cNvPr id="244743" name="Text Box 7"/>
          <p:cNvSpPr txBox="1">
            <a:spLocks noChangeArrowheads="1"/>
          </p:cNvSpPr>
          <p:nvPr/>
        </p:nvSpPr>
        <p:spPr bwMode="auto">
          <a:xfrm>
            <a:off x="3657600" y="1246743"/>
            <a:ext cx="996950" cy="366712"/>
          </a:xfrm>
          <a:prstGeom prst="rect">
            <a:avLst/>
          </a:prstGeom>
          <a:noFill/>
          <a:ln w="9525">
            <a:noFill/>
            <a:miter lim="800000"/>
            <a:headEnd/>
            <a:tailEnd/>
          </a:ln>
          <a:effectLst/>
        </p:spPr>
        <p:txBody>
          <a:bodyPr wrap="none">
            <a:spAutoFit/>
          </a:bodyPr>
          <a:lstStyle/>
          <a:p>
            <a:pPr algn="l" rtl="0" eaLnBrk="0" hangingPunct="0"/>
            <a:r>
              <a:rPr lang="en-US" b="1"/>
              <a:t>serious</a:t>
            </a:r>
            <a:endParaRPr lang="en-US"/>
          </a:p>
        </p:txBody>
      </p:sp>
      <p:sp>
        <p:nvSpPr>
          <p:cNvPr id="244744" name="Text Box 8"/>
          <p:cNvSpPr txBox="1">
            <a:spLocks noChangeArrowheads="1"/>
          </p:cNvSpPr>
          <p:nvPr/>
        </p:nvSpPr>
        <p:spPr bwMode="auto">
          <a:xfrm>
            <a:off x="4192856" y="6336268"/>
            <a:ext cx="760144" cy="369332"/>
          </a:xfrm>
          <a:prstGeom prst="rect">
            <a:avLst/>
          </a:prstGeom>
          <a:noFill/>
          <a:ln w="9525">
            <a:noFill/>
            <a:miter lim="800000"/>
            <a:headEnd/>
            <a:tailEnd/>
          </a:ln>
          <a:effectLst/>
        </p:spPr>
        <p:txBody>
          <a:bodyPr wrap="none">
            <a:spAutoFit/>
          </a:bodyPr>
          <a:lstStyle/>
          <a:p>
            <a:pPr algn="l" rtl="0" eaLnBrk="0" hangingPunct="0"/>
            <a:r>
              <a:rPr lang="en-US" b="1" dirty="0" smtClean="0"/>
              <a:t>funny</a:t>
            </a:r>
            <a:endParaRPr lang="en-US" b="1" dirty="0"/>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The Effect of Regularization</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60</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6" name="Text Box 10"/>
          <p:cNvSpPr txBox="1">
            <a:spLocks noChangeArrowheads="1"/>
          </p:cNvSpPr>
          <p:nvPr/>
        </p:nvSpPr>
        <p:spPr bwMode="auto">
          <a:xfrm>
            <a:off x="3743325" y="4812268"/>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The Lion King</a:t>
            </a:r>
          </a:p>
        </p:txBody>
      </p:sp>
      <p:sp>
        <p:nvSpPr>
          <p:cNvPr id="244747" name="Text Box 11"/>
          <p:cNvSpPr txBox="1">
            <a:spLocks noChangeArrowheads="1"/>
          </p:cNvSpPr>
          <p:nvPr/>
        </p:nvSpPr>
        <p:spPr bwMode="auto">
          <a:xfrm>
            <a:off x="5678488" y="1307068"/>
            <a:ext cx="1462087" cy="366712"/>
          </a:xfrm>
          <a:prstGeom prst="rect">
            <a:avLst/>
          </a:prstGeom>
          <a:noFill/>
          <a:ln w="9525">
            <a:noFill/>
            <a:miter lim="800000"/>
            <a:headEnd/>
            <a:tailEnd/>
          </a:ln>
          <a:effectLst/>
        </p:spPr>
        <p:txBody>
          <a:bodyPr>
            <a:spAutoFit/>
          </a:bodyPr>
          <a:lstStyle/>
          <a:p>
            <a:pPr rtl="0" eaLnBrk="0" hangingPunct="0"/>
            <a:r>
              <a:rPr lang="en-US" dirty="0" err="1">
                <a:solidFill>
                  <a:schemeClr val="accent2"/>
                </a:solidFill>
                <a:latin typeface="Lucida Bright" pitchFamily="18" charset="0"/>
              </a:rPr>
              <a:t>Braveheart</a:t>
            </a:r>
            <a:endParaRPr lang="en-US" dirty="0">
              <a:solidFill>
                <a:schemeClr val="accent2"/>
              </a:solidFill>
              <a:latin typeface="Lucida Bright" pitchFamily="18" charset="0"/>
            </a:endParaRPr>
          </a:p>
        </p:txBody>
      </p:sp>
      <p:sp>
        <p:nvSpPr>
          <p:cNvPr id="244748" name="Text Box 12"/>
          <p:cNvSpPr txBox="1">
            <a:spLocks noChangeArrowheads="1"/>
          </p:cNvSpPr>
          <p:nvPr/>
        </p:nvSpPr>
        <p:spPr bwMode="auto">
          <a:xfrm>
            <a:off x="5976938" y="2756455"/>
            <a:ext cx="17287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Lethal Weapon</a:t>
            </a:r>
          </a:p>
        </p:txBody>
      </p:sp>
      <p:sp>
        <p:nvSpPr>
          <p:cNvPr id="244749" name="Text Box 13"/>
          <p:cNvSpPr txBox="1">
            <a:spLocks noChangeArrowheads="1"/>
          </p:cNvSpPr>
          <p:nvPr/>
        </p:nvSpPr>
        <p:spPr bwMode="auto">
          <a:xfrm>
            <a:off x="4751388" y="5498068"/>
            <a:ext cx="17494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Independence Day</a:t>
            </a:r>
          </a:p>
        </p:txBody>
      </p:sp>
      <p:sp>
        <p:nvSpPr>
          <p:cNvPr id="244750" name="Text Box 14"/>
          <p:cNvSpPr txBox="1">
            <a:spLocks noChangeArrowheads="1"/>
          </p:cNvSpPr>
          <p:nvPr/>
        </p:nvSpPr>
        <p:spPr bwMode="auto">
          <a:xfrm>
            <a:off x="3697288" y="1611868"/>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Amadeus</a:t>
            </a:r>
          </a:p>
        </p:txBody>
      </p:sp>
      <p:sp>
        <p:nvSpPr>
          <p:cNvPr id="244751" name="Text Box 15"/>
          <p:cNvSpPr txBox="1">
            <a:spLocks noChangeArrowheads="1"/>
          </p:cNvSpPr>
          <p:nvPr/>
        </p:nvSpPr>
        <p:spPr bwMode="auto">
          <a:xfrm>
            <a:off x="1411288" y="1502330"/>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Color Purple</a:t>
            </a:r>
          </a:p>
        </p:txBody>
      </p:sp>
      <p:sp>
        <p:nvSpPr>
          <p:cNvPr id="244752" name="Text Box 16"/>
          <p:cNvSpPr txBox="1">
            <a:spLocks noChangeArrowheads="1"/>
          </p:cNvSpPr>
          <p:nvPr/>
        </p:nvSpPr>
        <p:spPr bwMode="auto">
          <a:xfrm>
            <a:off x="7224713" y="4937125"/>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Dumb and Dumber</a:t>
            </a:r>
          </a:p>
        </p:txBody>
      </p:sp>
      <p:sp>
        <p:nvSpPr>
          <p:cNvPr id="244759" name="Text Box 23"/>
          <p:cNvSpPr txBox="1">
            <a:spLocks noChangeArrowheads="1"/>
          </p:cNvSpPr>
          <p:nvPr/>
        </p:nvSpPr>
        <p:spPr bwMode="auto">
          <a:xfrm>
            <a:off x="4497388" y="3364468"/>
            <a:ext cx="1462087" cy="366712"/>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Ocean’s 11</a:t>
            </a:r>
          </a:p>
        </p:txBody>
      </p:sp>
      <p:sp>
        <p:nvSpPr>
          <p:cNvPr id="244760" name="Text Box 24"/>
          <p:cNvSpPr txBox="1">
            <a:spLocks noChangeArrowheads="1"/>
          </p:cNvSpPr>
          <p:nvPr/>
        </p:nvSpPr>
        <p:spPr bwMode="auto">
          <a:xfrm>
            <a:off x="1655763" y="2985055"/>
            <a:ext cx="14620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Sense and Sensibility</a:t>
            </a:r>
          </a:p>
        </p:txBody>
      </p:sp>
      <p:sp>
        <p:nvSpPr>
          <p:cNvPr id="2" name="TextBox 1"/>
          <p:cNvSpPr txBox="1"/>
          <p:nvPr/>
        </p:nvSpPr>
        <p:spPr>
          <a:xfrm>
            <a:off x="6438582" y="382325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1</a:t>
            </a:r>
          </a:p>
        </p:txBody>
      </p:sp>
      <p:sp>
        <p:nvSpPr>
          <p:cNvPr id="35" name="TextBox 34"/>
          <p:cNvSpPr txBox="1"/>
          <p:nvPr/>
        </p:nvSpPr>
        <p:spPr>
          <a:xfrm rot="16200000">
            <a:off x="3987442" y="565146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2</a:t>
            </a:r>
          </a:p>
        </p:txBody>
      </p:sp>
      <p:pic>
        <p:nvPicPr>
          <p:cNvPr id="28"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248400" y="5029200"/>
            <a:ext cx="669925" cy="762000"/>
          </a:xfrm>
          <a:prstGeom prst="rect">
            <a:avLst/>
          </a:prstGeom>
          <a:solidFill>
            <a:schemeClr val="bg1"/>
          </a:solidFill>
          <a:ln w="57150">
            <a:solidFill>
              <a:srgbClr val="0000FF"/>
            </a:solidFill>
          </a:ln>
        </p:spPr>
      </p:pic>
      <p:cxnSp>
        <p:nvCxnSpPr>
          <p:cNvPr id="4" name="Straight Arrow Connector 3"/>
          <p:cNvCxnSpPr/>
          <p:nvPr/>
        </p:nvCxnSpPr>
        <p:spPr>
          <a:xfrm flipH="1" flipV="1">
            <a:off x="4654550" y="3868500"/>
            <a:ext cx="1593850" cy="1160700"/>
          </a:xfrm>
          <a:prstGeom prst="straightConnector1">
            <a:avLst/>
          </a:prstGeom>
          <a:ln w="28575">
            <a:solidFill>
              <a:srgbClr val="FF0066"/>
            </a:solidFill>
            <a:prstDash val="dash"/>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57912" y="6251448"/>
            <a:ext cx="3262432" cy="400110"/>
          </a:xfrm>
          <a:prstGeom prst="rect">
            <a:avLst/>
          </a:prstGeom>
          <a:noFill/>
        </p:spPr>
        <p:txBody>
          <a:bodyPr wrap="none" rtlCol="0">
            <a:spAutoFit/>
          </a:bodyPr>
          <a:lstStyle/>
          <a:p>
            <a:r>
              <a:rPr lang="en-US" sz="2000" dirty="0" err="1" smtClean="0">
                <a:solidFill>
                  <a:srgbClr val="008000"/>
                </a:solidFill>
                <a:latin typeface="Arial" pitchFamily="34" charset="0"/>
                <a:cs typeface="Arial" pitchFamily="34" charset="0"/>
              </a:rPr>
              <a:t>min</a:t>
            </a:r>
            <a:r>
              <a:rPr lang="en-US" sz="2000" i="1" baseline="-25000" dirty="0" err="1" smtClean="0">
                <a:solidFill>
                  <a:srgbClr val="008000"/>
                </a:solidFill>
                <a:latin typeface="Arial" pitchFamily="34" charset="0"/>
                <a:cs typeface="Arial" pitchFamily="34" charset="0"/>
              </a:rPr>
              <a:t>factors</a:t>
            </a:r>
            <a:r>
              <a:rPr lang="en-US" sz="2000"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sym typeface="Symbol"/>
              </a:rPr>
              <a:t>“error” +  “length”</a:t>
            </a:r>
            <a:endParaRPr lang="en-US" sz="2000" dirty="0" smtClean="0">
              <a:solidFill>
                <a:srgbClr val="008000"/>
              </a:solidFill>
              <a:latin typeface="Arial" pitchFamily="34" charset="0"/>
              <a:cs typeface="Arial" pitchFamily="34" charset="0"/>
            </a:endParaRPr>
          </a:p>
        </p:txBody>
      </p:sp>
      <p:sp>
        <p:nvSpPr>
          <p:cNvPr id="38" name="Text Box 9"/>
          <p:cNvSpPr txBox="1">
            <a:spLocks noChangeArrowheads="1"/>
          </p:cNvSpPr>
          <p:nvPr/>
        </p:nvSpPr>
        <p:spPr bwMode="auto">
          <a:xfrm>
            <a:off x="1116013" y="4800600"/>
            <a:ext cx="18002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Princess</a:t>
            </a:r>
          </a:p>
          <a:p>
            <a:pPr rtl="0" eaLnBrk="0" hangingPunct="0"/>
            <a:r>
              <a:rPr lang="en-US" dirty="0">
                <a:solidFill>
                  <a:schemeClr val="accent2"/>
                </a:solidFill>
                <a:latin typeface="Lucida Bright" pitchFamily="18" charset="0"/>
              </a:rPr>
              <a:t>Diaries</a:t>
            </a:r>
          </a:p>
        </p:txBody>
      </p:sp>
      <p:graphicFrame>
        <p:nvGraphicFramePr>
          <p:cNvPr id="5" name="Object 4"/>
          <p:cNvGraphicFramePr>
            <a:graphicFrameLocks noChangeAspect="1"/>
          </p:cNvGraphicFramePr>
          <p:nvPr>
            <p:extLst>
              <p:ext uri="{D42A27DB-BD31-4B8C-83A1-F6EECF244321}">
                <p14:modId xmlns:p14="http://schemas.microsoft.com/office/powerpoint/2010/main" val="2548912172"/>
              </p:ext>
            </p:extLst>
          </p:nvPr>
        </p:nvGraphicFramePr>
        <p:xfrm>
          <a:off x="65088" y="5791200"/>
          <a:ext cx="3065462" cy="498475"/>
        </p:xfrm>
        <a:graphic>
          <a:graphicData uri="http://schemas.openxmlformats.org/presentationml/2006/ole">
            <mc:AlternateContent xmlns:mc="http://schemas.openxmlformats.org/markup-compatibility/2006">
              <mc:Choice xmlns:v="urn:schemas-microsoft-com:vml" Requires="v">
                <p:oleObj spid="_x0000_s4105" name="Equation" r:id="rId5" imgW="2806560" imgH="457200" progId="Equation.3">
                  <p:embed/>
                </p:oleObj>
              </mc:Choice>
              <mc:Fallback>
                <p:oleObj name="Equation" r:id="rId5" imgW="28065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8" y="5791200"/>
                        <a:ext cx="3065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01149345"/>
      </p:ext>
    </p:extLst>
  </p:cSld>
  <p:clrMapOvr>
    <a:masterClrMapping/>
  </p:clrMapOvr>
  <p:transition advTm="132641"/>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230868"/>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821668"/>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97868"/>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410505"/>
            <a:ext cx="1363662" cy="915988"/>
          </a:xfrm>
          <a:prstGeom prst="rect">
            <a:avLst/>
          </a:prstGeom>
          <a:noFill/>
          <a:ln w="9525" algn="ctr">
            <a:noFill/>
            <a:miter lim="800000"/>
            <a:headEnd/>
            <a:tailEnd/>
          </a:ln>
          <a:effectLst/>
        </p:spPr>
        <p:txBody>
          <a:bodyPr>
            <a:spAutoFit/>
          </a:bodyPr>
          <a:lstStyle/>
          <a:p>
            <a:pPr algn="l" rtl="0" eaLnBrk="0" hangingPunct="0"/>
            <a:r>
              <a:rPr lang="en-US" b="1"/>
              <a:t>Geared towards </a:t>
            </a:r>
          </a:p>
          <a:p>
            <a:pPr algn="l" rtl="0" eaLnBrk="0" hangingPunct="0"/>
            <a:r>
              <a:rPr lang="en-US" b="1"/>
              <a:t>females</a:t>
            </a:r>
          </a:p>
        </p:txBody>
      </p:sp>
      <p:sp>
        <p:nvSpPr>
          <p:cNvPr id="244742" name="Text Box 6"/>
          <p:cNvSpPr txBox="1">
            <a:spLocks noChangeArrowheads="1"/>
          </p:cNvSpPr>
          <p:nvPr/>
        </p:nvSpPr>
        <p:spPr bwMode="auto">
          <a:xfrm>
            <a:off x="7559675" y="3373993"/>
            <a:ext cx="1355725" cy="915987"/>
          </a:xfrm>
          <a:prstGeom prst="rect">
            <a:avLst/>
          </a:prstGeom>
          <a:noFill/>
          <a:ln w="9525">
            <a:noFill/>
            <a:miter lim="800000"/>
            <a:headEnd/>
            <a:tailEnd/>
          </a:ln>
          <a:effectLst/>
        </p:spPr>
        <p:txBody>
          <a:bodyPr>
            <a:spAutoFit/>
          </a:bodyPr>
          <a:lstStyle/>
          <a:p>
            <a:pPr rtl="0" eaLnBrk="0" hangingPunct="0"/>
            <a:r>
              <a:rPr lang="en-US" b="1" dirty="0"/>
              <a:t>Geared towards </a:t>
            </a:r>
          </a:p>
          <a:p>
            <a:pPr rtl="0" eaLnBrk="0" hangingPunct="0"/>
            <a:r>
              <a:rPr lang="en-US" b="1" dirty="0"/>
              <a:t>males</a:t>
            </a:r>
          </a:p>
        </p:txBody>
      </p:sp>
      <p:sp>
        <p:nvSpPr>
          <p:cNvPr id="244743" name="Text Box 7"/>
          <p:cNvSpPr txBox="1">
            <a:spLocks noChangeArrowheads="1"/>
          </p:cNvSpPr>
          <p:nvPr/>
        </p:nvSpPr>
        <p:spPr bwMode="auto">
          <a:xfrm>
            <a:off x="3657600" y="1246743"/>
            <a:ext cx="996950" cy="366712"/>
          </a:xfrm>
          <a:prstGeom prst="rect">
            <a:avLst/>
          </a:prstGeom>
          <a:noFill/>
          <a:ln w="9525">
            <a:noFill/>
            <a:miter lim="800000"/>
            <a:headEnd/>
            <a:tailEnd/>
          </a:ln>
          <a:effectLst/>
        </p:spPr>
        <p:txBody>
          <a:bodyPr wrap="none">
            <a:spAutoFit/>
          </a:bodyPr>
          <a:lstStyle/>
          <a:p>
            <a:pPr algn="l" rtl="0" eaLnBrk="0" hangingPunct="0"/>
            <a:r>
              <a:rPr lang="en-US" b="1"/>
              <a:t>serious</a:t>
            </a:r>
            <a:endParaRPr lang="en-US"/>
          </a:p>
        </p:txBody>
      </p:sp>
      <p:sp>
        <p:nvSpPr>
          <p:cNvPr id="244744" name="Text Box 8"/>
          <p:cNvSpPr txBox="1">
            <a:spLocks noChangeArrowheads="1"/>
          </p:cNvSpPr>
          <p:nvPr/>
        </p:nvSpPr>
        <p:spPr bwMode="auto">
          <a:xfrm>
            <a:off x="4192856" y="6336268"/>
            <a:ext cx="760144" cy="369332"/>
          </a:xfrm>
          <a:prstGeom prst="rect">
            <a:avLst/>
          </a:prstGeom>
          <a:noFill/>
          <a:ln w="9525">
            <a:noFill/>
            <a:miter lim="800000"/>
            <a:headEnd/>
            <a:tailEnd/>
          </a:ln>
          <a:effectLst/>
        </p:spPr>
        <p:txBody>
          <a:bodyPr wrap="none">
            <a:spAutoFit/>
          </a:bodyPr>
          <a:lstStyle/>
          <a:p>
            <a:pPr algn="l" rtl="0" eaLnBrk="0" hangingPunct="0"/>
            <a:r>
              <a:rPr lang="en-US" b="1" dirty="0" smtClean="0"/>
              <a:t>funny</a:t>
            </a:r>
            <a:endParaRPr lang="en-US" b="1" dirty="0"/>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The Effect of Regularization</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61</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6" name="Text Box 10"/>
          <p:cNvSpPr txBox="1">
            <a:spLocks noChangeArrowheads="1"/>
          </p:cNvSpPr>
          <p:nvPr/>
        </p:nvSpPr>
        <p:spPr bwMode="auto">
          <a:xfrm>
            <a:off x="3743325" y="4812268"/>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The Lion King</a:t>
            </a:r>
          </a:p>
        </p:txBody>
      </p:sp>
      <p:sp>
        <p:nvSpPr>
          <p:cNvPr id="244747" name="Text Box 11"/>
          <p:cNvSpPr txBox="1">
            <a:spLocks noChangeArrowheads="1"/>
          </p:cNvSpPr>
          <p:nvPr/>
        </p:nvSpPr>
        <p:spPr bwMode="auto">
          <a:xfrm>
            <a:off x="5678488" y="1307068"/>
            <a:ext cx="1462087" cy="366712"/>
          </a:xfrm>
          <a:prstGeom prst="rect">
            <a:avLst/>
          </a:prstGeom>
          <a:noFill/>
          <a:ln w="9525">
            <a:noFill/>
            <a:miter lim="800000"/>
            <a:headEnd/>
            <a:tailEnd/>
          </a:ln>
          <a:effectLst/>
        </p:spPr>
        <p:txBody>
          <a:bodyPr>
            <a:spAutoFit/>
          </a:bodyPr>
          <a:lstStyle/>
          <a:p>
            <a:pPr rtl="0" eaLnBrk="0" hangingPunct="0"/>
            <a:r>
              <a:rPr lang="en-US" dirty="0" err="1">
                <a:solidFill>
                  <a:schemeClr val="accent2"/>
                </a:solidFill>
                <a:latin typeface="Lucida Bright" pitchFamily="18" charset="0"/>
              </a:rPr>
              <a:t>Braveheart</a:t>
            </a:r>
            <a:endParaRPr lang="en-US" dirty="0">
              <a:solidFill>
                <a:schemeClr val="accent2"/>
              </a:solidFill>
              <a:latin typeface="Lucida Bright" pitchFamily="18" charset="0"/>
            </a:endParaRPr>
          </a:p>
        </p:txBody>
      </p:sp>
      <p:sp>
        <p:nvSpPr>
          <p:cNvPr id="244748" name="Text Box 12"/>
          <p:cNvSpPr txBox="1">
            <a:spLocks noChangeArrowheads="1"/>
          </p:cNvSpPr>
          <p:nvPr/>
        </p:nvSpPr>
        <p:spPr bwMode="auto">
          <a:xfrm>
            <a:off x="5976938" y="2756455"/>
            <a:ext cx="17287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Lethal Weapon</a:t>
            </a:r>
          </a:p>
        </p:txBody>
      </p:sp>
      <p:sp>
        <p:nvSpPr>
          <p:cNvPr id="244749" name="Text Box 13"/>
          <p:cNvSpPr txBox="1">
            <a:spLocks noChangeArrowheads="1"/>
          </p:cNvSpPr>
          <p:nvPr/>
        </p:nvSpPr>
        <p:spPr bwMode="auto">
          <a:xfrm>
            <a:off x="4751388" y="5498068"/>
            <a:ext cx="17494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Independence Day</a:t>
            </a:r>
          </a:p>
        </p:txBody>
      </p:sp>
      <p:sp>
        <p:nvSpPr>
          <p:cNvPr id="244750" name="Text Box 14"/>
          <p:cNvSpPr txBox="1">
            <a:spLocks noChangeArrowheads="1"/>
          </p:cNvSpPr>
          <p:nvPr/>
        </p:nvSpPr>
        <p:spPr bwMode="auto">
          <a:xfrm>
            <a:off x="3697288" y="1611868"/>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Amadeus</a:t>
            </a:r>
          </a:p>
        </p:txBody>
      </p:sp>
      <p:sp>
        <p:nvSpPr>
          <p:cNvPr id="244751" name="Text Box 15"/>
          <p:cNvSpPr txBox="1">
            <a:spLocks noChangeArrowheads="1"/>
          </p:cNvSpPr>
          <p:nvPr/>
        </p:nvSpPr>
        <p:spPr bwMode="auto">
          <a:xfrm>
            <a:off x="1411288" y="1502330"/>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Color Purple</a:t>
            </a:r>
          </a:p>
        </p:txBody>
      </p:sp>
      <p:sp>
        <p:nvSpPr>
          <p:cNvPr id="244752" name="Text Box 16"/>
          <p:cNvSpPr txBox="1">
            <a:spLocks noChangeArrowheads="1"/>
          </p:cNvSpPr>
          <p:nvPr/>
        </p:nvSpPr>
        <p:spPr bwMode="auto">
          <a:xfrm>
            <a:off x="7224713" y="4937125"/>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Dumb and Dumber</a:t>
            </a:r>
          </a:p>
        </p:txBody>
      </p:sp>
      <p:sp>
        <p:nvSpPr>
          <p:cNvPr id="244759" name="Text Box 23"/>
          <p:cNvSpPr txBox="1">
            <a:spLocks noChangeArrowheads="1"/>
          </p:cNvSpPr>
          <p:nvPr/>
        </p:nvSpPr>
        <p:spPr bwMode="auto">
          <a:xfrm>
            <a:off x="4497388" y="3364468"/>
            <a:ext cx="1462087" cy="366712"/>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Ocean’s 11</a:t>
            </a:r>
          </a:p>
        </p:txBody>
      </p:sp>
      <p:sp>
        <p:nvSpPr>
          <p:cNvPr id="244760" name="Text Box 24"/>
          <p:cNvSpPr txBox="1">
            <a:spLocks noChangeArrowheads="1"/>
          </p:cNvSpPr>
          <p:nvPr/>
        </p:nvSpPr>
        <p:spPr bwMode="auto">
          <a:xfrm>
            <a:off x="1655763" y="2985055"/>
            <a:ext cx="14620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Sense and Sensibility</a:t>
            </a:r>
          </a:p>
        </p:txBody>
      </p:sp>
      <p:sp>
        <p:nvSpPr>
          <p:cNvPr id="2" name="TextBox 1"/>
          <p:cNvSpPr txBox="1"/>
          <p:nvPr/>
        </p:nvSpPr>
        <p:spPr>
          <a:xfrm>
            <a:off x="6438582" y="382325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1</a:t>
            </a:r>
          </a:p>
        </p:txBody>
      </p:sp>
      <p:sp>
        <p:nvSpPr>
          <p:cNvPr id="35" name="TextBox 34"/>
          <p:cNvSpPr txBox="1"/>
          <p:nvPr/>
        </p:nvSpPr>
        <p:spPr>
          <a:xfrm rot="16200000">
            <a:off x="3987442" y="565146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2</a:t>
            </a:r>
          </a:p>
        </p:txBody>
      </p:sp>
      <p:pic>
        <p:nvPicPr>
          <p:cNvPr id="28"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5562600" y="4572000"/>
            <a:ext cx="669925" cy="762000"/>
          </a:xfrm>
          <a:prstGeom prst="rect">
            <a:avLst/>
          </a:prstGeom>
          <a:noFill/>
          <a:ln w="57150">
            <a:solidFill>
              <a:srgbClr val="0000FF"/>
            </a:solidFill>
          </a:ln>
        </p:spPr>
      </p:pic>
      <p:cxnSp>
        <p:nvCxnSpPr>
          <p:cNvPr id="4" name="Straight Arrow Connector 3"/>
          <p:cNvCxnSpPr/>
          <p:nvPr/>
        </p:nvCxnSpPr>
        <p:spPr>
          <a:xfrm flipH="1" flipV="1">
            <a:off x="4654551" y="3868500"/>
            <a:ext cx="895857" cy="648636"/>
          </a:xfrm>
          <a:prstGeom prst="straightConnector1">
            <a:avLst/>
          </a:prstGeom>
          <a:ln w="28575">
            <a:solidFill>
              <a:srgbClr val="FF0066"/>
            </a:solidFill>
            <a:prstDash val="dash"/>
            <a:tailEnd type="arrow"/>
          </a:ln>
        </p:spPr>
        <p:style>
          <a:lnRef idx="1">
            <a:schemeClr val="dk1"/>
          </a:lnRef>
          <a:fillRef idx="0">
            <a:schemeClr val="dk1"/>
          </a:fillRef>
          <a:effectRef idx="0">
            <a:schemeClr val="dk1"/>
          </a:effectRef>
          <a:fontRef idx="minor">
            <a:schemeClr val="tx1"/>
          </a:fontRef>
        </p:style>
      </p:cxnSp>
      <p:sp>
        <p:nvSpPr>
          <p:cNvPr id="31" name="Text Box 9"/>
          <p:cNvSpPr txBox="1">
            <a:spLocks noChangeArrowheads="1"/>
          </p:cNvSpPr>
          <p:nvPr/>
        </p:nvSpPr>
        <p:spPr bwMode="auto">
          <a:xfrm>
            <a:off x="1116013" y="4800600"/>
            <a:ext cx="18002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Princess</a:t>
            </a:r>
          </a:p>
          <a:p>
            <a:pPr rtl="0" eaLnBrk="0" hangingPunct="0"/>
            <a:r>
              <a:rPr lang="en-US" dirty="0">
                <a:solidFill>
                  <a:schemeClr val="accent2"/>
                </a:solidFill>
                <a:latin typeface="Lucida Bright" pitchFamily="18" charset="0"/>
              </a:rPr>
              <a:t>Diaries</a:t>
            </a:r>
          </a:p>
        </p:txBody>
      </p:sp>
      <p:sp>
        <p:nvSpPr>
          <p:cNvPr id="36" name="TextBox 35"/>
          <p:cNvSpPr txBox="1"/>
          <p:nvPr/>
        </p:nvSpPr>
        <p:spPr>
          <a:xfrm>
            <a:off x="57912" y="6251448"/>
            <a:ext cx="3262432" cy="400110"/>
          </a:xfrm>
          <a:prstGeom prst="rect">
            <a:avLst/>
          </a:prstGeom>
          <a:noFill/>
        </p:spPr>
        <p:txBody>
          <a:bodyPr wrap="none" rtlCol="0">
            <a:spAutoFit/>
          </a:bodyPr>
          <a:lstStyle/>
          <a:p>
            <a:r>
              <a:rPr lang="en-US" sz="2000" dirty="0" err="1" smtClean="0">
                <a:solidFill>
                  <a:srgbClr val="008000"/>
                </a:solidFill>
                <a:latin typeface="Arial" pitchFamily="34" charset="0"/>
                <a:cs typeface="Arial" pitchFamily="34" charset="0"/>
              </a:rPr>
              <a:t>min</a:t>
            </a:r>
            <a:r>
              <a:rPr lang="en-US" sz="2000" i="1" baseline="-25000" dirty="0" err="1" smtClean="0">
                <a:solidFill>
                  <a:srgbClr val="008000"/>
                </a:solidFill>
                <a:latin typeface="Arial" pitchFamily="34" charset="0"/>
                <a:cs typeface="Arial" pitchFamily="34" charset="0"/>
              </a:rPr>
              <a:t>factors</a:t>
            </a:r>
            <a:r>
              <a:rPr lang="en-US" sz="2000"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sym typeface="Symbol"/>
              </a:rPr>
              <a:t>“error” +  “length”</a:t>
            </a:r>
            <a:endParaRPr lang="en-US" sz="2000" dirty="0" smtClean="0">
              <a:solidFill>
                <a:srgbClr val="008000"/>
              </a:solidFill>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366916492"/>
              </p:ext>
            </p:extLst>
          </p:nvPr>
        </p:nvGraphicFramePr>
        <p:xfrm>
          <a:off x="65088" y="5791200"/>
          <a:ext cx="3065462" cy="498475"/>
        </p:xfrm>
        <a:graphic>
          <a:graphicData uri="http://schemas.openxmlformats.org/presentationml/2006/ole">
            <mc:AlternateContent xmlns:mc="http://schemas.openxmlformats.org/markup-compatibility/2006">
              <mc:Choice xmlns:v="urn:schemas-microsoft-com:vml" Requires="v">
                <p:oleObj spid="_x0000_s5129" name="Equation" r:id="rId5" imgW="2806560" imgH="457200" progId="Equation.3">
                  <p:embed/>
                </p:oleObj>
              </mc:Choice>
              <mc:Fallback>
                <p:oleObj name="Equation" r:id="rId5" imgW="28065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8" y="5791200"/>
                        <a:ext cx="3065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42685927"/>
      </p:ext>
    </p:extLst>
  </p:cSld>
  <p:clrMapOvr>
    <a:masterClrMapping/>
  </p:clrMapOvr>
  <p:transition advTm="132641"/>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Latent factors</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To find the P,Q that minimize the error function we can use </a:t>
            </a:r>
            <a:r>
              <a:rPr lang="en-US" dirty="0" smtClean="0">
                <a:solidFill>
                  <a:schemeClr val="accent6">
                    <a:lumMod val="75000"/>
                  </a:schemeClr>
                </a:solidFill>
              </a:rPr>
              <a:t>(stochastic) gradient descent </a:t>
            </a:r>
          </a:p>
          <a:p>
            <a:endParaRPr lang="en-US" dirty="0" smtClean="0"/>
          </a:p>
          <a:p>
            <a:r>
              <a:rPr lang="en-US" dirty="0" smtClean="0"/>
              <a:t>We can define different latent factor models that apply the same idea in different ways</a:t>
            </a:r>
          </a:p>
          <a:p>
            <a:pPr lvl="1"/>
            <a:r>
              <a:rPr lang="en-US" dirty="0" smtClean="0">
                <a:solidFill>
                  <a:srgbClr val="0070C0"/>
                </a:solidFill>
              </a:rPr>
              <a:t>Probabilistic/Generative</a:t>
            </a:r>
            <a:r>
              <a:rPr lang="en-US" dirty="0" smtClean="0"/>
              <a:t> models.</a:t>
            </a:r>
          </a:p>
          <a:p>
            <a:endParaRPr lang="en-US" dirty="0"/>
          </a:p>
          <a:p>
            <a:r>
              <a:rPr lang="en-US" dirty="0" smtClean="0"/>
              <a:t>The latent factor methods work well in practice, and they are employed by most sophisticated  recommendation systems</a:t>
            </a:r>
            <a:endParaRPr lang="en-US" dirty="0"/>
          </a:p>
        </p:txBody>
      </p:sp>
    </p:spTree>
    <p:extLst>
      <p:ext uri="{BB962C8B-B14F-4D97-AF65-F5344CB8AC3E}">
        <p14:creationId xmlns:p14="http://schemas.microsoft.com/office/powerpoint/2010/main" val="3516457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533400"/>
            <a:ext cx="8001000" cy="838200"/>
          </a:xfrm>
        </p:spPr>
        <p:txBody>
          <a:bodyPr/>
          <a:lstStyle/>
          <a:p>
            <a:r>
              <a:rPr lang="en-US" sz="3400" dirty="0"/>
              <a:t>Pros and cons of collaborative filtering</a:t>
            </a:r>
          </a:p>
        </p:txBody>
      </p:sp>
      <p:sp>
        <p:nvSpPr>
          <p:cNvPr id="39939" name="Rectangle 3"/>
          <p:cNvSpPr>
            <a:spLocks noGrp="1" noChangeArrowheads="1"/>
          </p:cNvSpPr>
          <p:nvPr>
            <p:ph type="body" idx="1"/>
          </p:nvPr>
        </p:nvSpPr>
        <p:spPr/>
        <p:txBody>
          <a:bodyPr/>
          <a:lstStyle/>
          <a:p>
            <a:r>
              <a:rPr lang="en-US" dirty="0"/>
              <a:t>Works for any kind of item</a:t>
            </a:r>
          </a:p>
          <a:p>
            <a:pPr lvl="1"/>
            <a:r>
              <a:rPr lang="en-US" dirty="0"/>
              <a:t>No feature selection needed</a:t>
            </a:r>
          </a:p>
          <a:p>
            <a:r>
              <a:rPr lang="en-US" dirty="0" smtClean="0"/>
              <a:t>Cold-Start problem:</a:t>
            </a:r>
          </a:p>
          <a:p>
            <a:pPr lvl="1"/>
            <a:r>
              <a:rPr lang="en-US" dirty="0" smtClean="0"/>
              <a:t>New </a:t>
            </a:r>
            <a:r>
              <a:rPr lang="en-US" dirty="0"/>
              <a:t>user problem</a:t>
            </a:r>
          </a:p>
          <a:p>
            <a:pPr lvl="1"/>
            <a:r>
              <a:rPr lang="en-US" dirty="0"/>
              <a:t>New item problem</a:t>
            </a:r>
          </a:p>
          <a:p>
            <a:r>
              <a:rPr lang="en-US" dirty="0" err="1"/>
              <a:t>Sparsity</a:t>
            </a:r>
            <a:r>
              <a:rPr lang="en-US" dirty="0"/>
              <a:t> of rating matrix</a:t>
            </a:r>
          </a:p>
          <a:p>
            <a:pPr lvl="1"/>
            <a:r>
              <a:rPr lang="en-US" dirty="0"/>
              <a:t>Cluster-based smoothing?</a:t>
            </a:r>
          </a:p>
        </p:txBody>
      </p:sp>
    </p:spTree>
    <p:extLst>
      <p:ext uri="{BB962C8B-B14F-4D97-AF65-F5344CB8AC3E}">
        <p14:creationId xmlns:p14="http://schemas.microsoft.com/office/powerpoint/2010/main" val="2540486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wipe(left)">
                                      <p:cBhvr>
                                        <p:cTn id="10" dur="500"/>
                                        <p:tgtEl>
                                          <p:spTgt spid="3993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Effect transition="in" filter="wipe(left)">
                                      <p:cBhvr>
                                        <p:cTn id="15" dur="500"/>
                                        <p:tgtEl>
                                          <p:spTgt spid="3993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9939">
                                            <p:txEl>
                                              <p:pRg st="3" end="3"/>
                                            </p:txEl>
                                          </p:spTgt>
                                        </p:tgtEl>
                                        <p:attrNameLst>
                                          <p:attrName>style.visibility</p:attrName>
                                        </p:attrNameLst>
                                      </p:cBhvr>
                                      <p:to>
                                        <p:strVal val="visible"/>
                                      </p:to>
                                    </p:set>
                                    <p:animEffect transition="in" filter="wipe(left)">
                                      <p:cBhvr>
                                        <p:cTn id="18" dur="500"/>
                                        <p:tgtEl>
                                          <p:spTgt spid="3993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9939">
                                            <p:txEl>
                                              <p:pRg st="4" end="4"/>
                                            </p:txEl>
                                          </p:spTgt>
                                        </p:tgtEl>
                                        <p:attrNameLst>
                                          <p:attrName>style.visibility</p:attrName>
                                        </p:attrNameLst>
                                      </p:cBhvr>
                                      <p:to>
                                        <p:strVal val="visible"/>
                                      </p:to>
                                    </p:set>
                                    <p:animEffect transition="in" filter="wipe(left)">
                                      <p:cBhvr>
                                        <p:cTn id="21" dur="500"/>
                                        <p:tgtEl>
                                          <p:spTgt spid="39939">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9939">
                                            <p:txEl>
                                              <p:pRg st="5" end="5"/>
                                            </p:txEl>
                                          </p:spTgt>
                                        </p:tgtEl>
                                        <p:attrNameLst>
                                          <p:attrName>style.visibility</p:attrName>
                                        </p:attrNameLst>
                                      </p:cBhvr>
                                      <p:to>
                                        <p:strVal val="visible"/>
                                      </p:to>
                                    </p:set>
                                    <p:animEffect transition="in" filter="wipe(left)">
                                      <p:cBhvr>
                                        <p:cTn id="26" dur="500"/>
                                        <p:tgtEl>
                                          <p:spTgt spid="39939">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9939">
                                            <p:txEl>
                                              <p:pRg st="6" end="6"/>
                                            </p:txEl>
                                          </p:spTgt>
                                        </p:tgtEl>
                                        <p:attrNameLst>
                                          <p:attrName>style.visibility</p:attrName>
                                        </p:attrNameLst>
                                      </p:cBhvr>
                                      <p:to>
                                        <p:strVal val="visible"/>
                                      </p:to>
                                    </p:set>
                                    <p:animEffect transition="in" filter="wipe(left)">
                                      <p:cBhvr>
                                        <p:cTn id="29" dur="500"/>
                                        <p:tgtEl>
                                          <p:spTgt spid="39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037" y="116632"/>
            <a:ext cx="8229600" cy="1143000"/>
          </a:xfrm>
        </p:spPr>
        <p:txBody>
          <a:bodyPr/>
          <a:lstStyle/>
          <a:p>
            <a:r>
              <a:rPr lang="en-US" dirty="0" smtClean="0"/>
              <a:t>The Netflix Challenge</a:t>
            </a:r>
            <a:endParaRPr lang="en-US" dirty="0"/>
          </a:p>
        </p:txBody>
      </p:sp>
      <p:sp>
        <p:nvSpPr>
          <p:cNvPr id="3" name="Content Placeholder 2"/>
          <p:cNvSpPr>
            <a:spLocks noGrp="1"/>
          </p:cNvSpPr>
          <p:nvPr>
            <p:ph idx="1"/>
          </p:nvPr>
        </p:nvSpPr>
        <p:spPr>
          <a:xfrm>
            <a:off x="467544" y="1340768"/>
            <a:ext cx="8229600" cy="676672"/>
          </a:xfrm>
        </p:spPr>
        <p:txBody>
          <a:bodyPr>
            <a:normAutofit fontScale="85000" lnSpcReduction="10000"/>
          </a:bodyPr>
          <a:lstStyle/>
          <a:p>
            <a:r>
              <a:rPr lang="en-US" dirty="0" smtClean="0"/>
              <a:t>1M prize to improve the prediction accuracy by 10%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916832"/>
            <a:ext cx="5000625" cy="3333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4365104"/>
            <a:ext cx="4572000" cy="2333625"/>
          </a:xfrm>
          <a:prstGeom prst="rect">
            <a:avLst/>
          </a:prstGeom>
        </p:spPr>
      </p:pic>
    </p:spTree>
    <p:extLst>
      <p:ext uri="{BB962C8B-B14F-4D97-AF65-F5344CB8AC3E}">
        <p14:creationId xmlns:p14="http://schemas.microsoft.com/office/powerpoint/2010/main" val="11681483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a:t>
            </a:r>
            <a:endParaRPr lang="en-US" dirty="0"/>
          </a:p>
        </p:txBody>
      </p:sp>
      <p:sp>
        <p:nvSpPr>
          <p:cNvPr id="3" name="Content Placeholder 2"/>
          <p:cNvSpPr>
            <a:spLocks noGrp="1"/>
          </p:cNvSpPr>
          <p:nvPr>
            <p:ph idx="1"/>
          </p:nvPr>
        </p:nvSpPr>
        <p:spPr/>
        <p:txBody>
          <a:bodyPr/>
          <a:lstStyle/>
          <a:p>
            <a:r>
              <a:rPr lang="en-US" dirty="0" smtClean="0"/>
              <a:t>Group Recommendations</a:t>
            </a:r>
          </a:p>
          <a:p>
            <a:r>
              <a:rPr lang="en-US" dirty="0" smtClean="0"/>
              <a:t>Social Recommendations</a:t>
            </a:r>
            <a:endParaRPr lang="en-US" dirty="0"/>
          </a:p>
        </p:txBody>
      </p:sp>
    </p:spTree>
    <p:extLst>
      <p:ext uri="{BB962C8B-B14F-4D97-AF65-F5344CB8AC3E}">
        <p14:creationId xmlns:p14="http://schemas.microsoft.com/office/powerpoint/2010/main" val="22514427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recommendations</a:t>
            </a:r>
            <a:endParaRPr lang="en-US" dirty="0"/>
          </a:p>
        </p:txBody>
      </p:sp>
      <p:sp>
        <p:nvSpPr>
          <p:cNvPr id="3" name="Content Placeholder 2"/>
          <p:cNvSpPr>
            <a:spLocks noGrp="1"/>
          </p:cNvSpPr>
          <p:nvPr>
            <p:ph idx="1"/>
          </p:nvPr>
        </p:nvSpPr>
        <p:spPr/>
        <p:txBody>
          <a:bodyPr/>
          <a:lstStyle/>
          <a:p>
            <a:r>
              <a:rPr lang="en-US" dirty="0" smtClean="0"/>
              <a:t>Suppose that we want to recommend a movie for a </a:t>
            </a:r>
            <a:r>
              <a:rPr lang="en-US" dirty="0" smtClean="0">
                <a:solidFill>
                  <a:schemeClr val="accent6">
                    <a:lumMod val="75000"/>
                  </a:schemeClr>
                </a:solidFill>
              </a:rPr>
              <a:t>group</a:t>
            </a:r>
            <a:r>
              <a:rPr lang="en-US" dirty="0" smtClean="0"/>
              <a:t> of people.</a:t>
            </a:r>
          </a:p>
          <a:p>
            <a:endParaRPr lang="en-US" dirty="0" smtClean="0"/>
          </a:p>
          <a:p>
            <a:r>
              <a:rPr lang="en-US" dirty="0" smtClean="0"/>
              <a:t>We can first predict the rating for each </a:t>
            </a:r>
            <a:r>
              <a:rPr lang="en-US" dirty="0" smtClean="0">
                <a:solidFill>
                  <a:srgbClr val="0070C0"/>
                </a:solidFill>
              </a:rPr>
              <a:t>individual </a:t>
            </a:r>
            <a:r>
              <a:rPr lang="en-US" dirty="0" smtClean="0"/>
              <a:t>and then </a:t>
            </a:r>
            <a:r>
              <a:rPr lang="en-US" dirty="0" smtClean="0">
                <a:solidFill>
                  <a:schemeClr val="accent6">
                    <a:lumMod val="75000"/>
                  </a:schemeClr>
                </a:solidFill>
              </a:rPr>
              <a:t>aggregate</a:t>
            </a:r>
            <a:r>
              <a:rPr lang="en-US" dirty="0" smtClean="0"/>
              <a:t> for the group.</a:t>
            </a:r>
          </a:p>
          <a:p>
            <a:endParaRPr lang="en-US" dirty="0" smtClean="0"/>
          </a:p>
          <a:p>
            <a:r>
              <a:rPr lang="en-US" dirty="0" smtClean="0"/>
              <a:t>How do we aggregate?</a:t>
            </a:r>
          </a:p>
          <a:p>
            <a:pPr lvl="1"/>
            <a:r>
              <a:rPr lang="en-US" dirty="0" smtClean="0"/>
              <a:t>i.e., how much does the group like the movie?</a:t>
            </a:r>
            <a:endParaRPr lang="en-US" dirty="0"/>
          </a:p>
        </p:txBody>
      </p:sp>
    </p:spTree>
    <p:extLst>
      <p:ext uri="{BB962C8B-B14F-4D97-AF65-F5344CB8AC3E}">
        <p14:creationId xmlns:p14="http://schemas.microsoft.com/office/powerpoint/2010/main" val="3100543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functions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smtClean="0">
                    <a:solidFill>
                      <a:schemeClr val="accent6">
                        <a:lumMod val="75000"/>
                      </a:schemeClr>
                    </a:solidFill>
                  </a:rPr>
                  <a:t>Average satisfaction</a:t>
                </a:r>
                <a:r>
                  <a:rPr lang="en-US"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𝑅</m:t>
                          </m:r>
                        </m:e>
                        <m:sub>
                          <m:r>
                            <a:rPr lang="en-US" b="0" i="1" smtClean="0">
                              <a:latin typeface="Cambria Math"/>
                            </a:rPr>
                            <m:t>𝐺𝑖</m:t>
                          </m:r>
                        </m:sub>
                      </m:sSub>
                      <m:r>
                        <a:rPr lang="en-US" b="0" i="1" smtClean="0">
                          <a:latin typeface="Cambria Math"/>
                        </a:rPr>
                        <m:t>= </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m:t>
                          </m:r>
                          <m:r>
                            <a:rPr lang="en-US" b="0" i="1" smtClean="0">
                              <a:latin typeface="Cambria Math"/>
                            </a:rPr>
                            <m:t>𝐺</m:t>
                          </m:r>
                          <m:r>
                            <a:rPr lang="en-US" b="0" i="1" smtClean="0">
                              <a:latin typeface="Cambria Math"/>
                            </a:rPr>
                            <m:t>|</m:t>
                          </m:r>
                        </m:den>
                      </m:f>
                      <m:nary>
                        <m:naryPr>
                          <m:chr m:val="∑"/>
                          <m:supHide m:val="on"/>
                          <m:ctrlPr>
                            <a:rPr lang="en-US" b="0" i="1" smtClean="0">
                              <a:latin typeface="Cambria Math" panose="02040503050406030204" pitchFamily="18" charset="0"/>
                            </a:rPr>
                          </m:ctrlPr>
                        </m:naryPr>
                        <m:sub>
                          <m:r>
                            <a:rPr lang="en-US" b="0" i="1" smtClean="0">
                              <a:latin typeface="Cambria Math"/>
                            </a:rPr>
                            <m:t>𝑣</m:t>
                          </m:r>
                          <m:r>
                            <a:rPr lang="en-US" b="0" i="1" smtClean="0">
                              <a:latin typeface="Cambria Math"/>
                            </a:rPr>
                            <m:t>∈</m:t>
                          </m:r>
                          <m:r>
                            <a:rPr lang="en-US" b="0" i="1" smtClean="0">
                              <a:latin typeface="Cambria Math"/>
                            </a:rPr>
                            <m:t>𝐺</m:t>
                          </m:r>
                        </m:sub>
                        <m:sup/>
                        <m:e>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𝑣𝑖</m:t>
                              </m:r>
                            </m:sub>
                          </m:sSub>
                        </m:e>
                      </m:nary>
                    </m:oMath>
                  </m:oMathPara>
                </a14:m>
                <a:endParaRPr lang="en-US" dirty="0" smtClean="0"/>
              </a:p>
              <a:p>
                <a:endParaRPr lang="en-US" dirty="0" smtClean="0"/>
              </a:p>
              <a:p>
                <a:r>
                  <a:rPr lang="en-US" dirty="0" smtClean="0">
                    <a:solidFill>
                      <a:schemeClr val="accent6">
                        <a:lumMod val="75000"/>
                      </a:schemeClr>
                    </a:solidFill>
                  </a:rPr>
                  <a:t>Least Misery</a:t>
                </a:r>
                <a:r>
                  <a:rPr lang="en-US"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𝑅</m:t>
                          </m:r>
                        </m:e>
                        <m:sub>
                          <m:r>
                            <a:rPr lang="en-US" i="1">
                              <a:latin typeface="Cambria Math"/>
                            </a:rPr>
                            <m:t>𝐺𝑖</m:t>
                          </m:r>
                        </m:sub>
                      </m:sSub>
                      <m:r>
                        <a:rPr lang="en-US" i="1">
                          <a:latin typeface="Cambria Math"/>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a:rPr>
                                <m:t>min</m:t>
                              </m:r>
                            </m:e>
                            <m:lim>
                              <m:r>
                                <a:rPr lang="en-US" b="0" i="1" smtClean="0">
                                  <a:latin typeface="Cambria Math"/>
                                </a:rPr>
                                <m:t>𝑣</m:t>
                              </m:r>
                              <m:r>
                                <a:rPr lang="en-US" b="0" i="1" smtClean="0">
                                  <a:latin typeface="Cambria Math"/>
                                </a:rPr>
                                <m:t>∈</m:t>
                              </m:r>
                              <m:r>
                                <a:rPr lang="en-US" b="0" i="1" smtClean="0">
                                  <a:latin typeface="Cambria Math"/>
                                </a:rPr>
                                <m:t>𝐺</m:t>
                              </m:r>
                              <m:r>
                                <a:rPr lang="en-US" b="0" i="1" smtClean="0">
                                  <a:latin typeface="Cambria Math"/>
                                </a:rPr>
                                <m:t> </m:t>
                              </m:r>
                            </m:lim>
                          </m:limLow>
                        </m:fName>
                        <m:e>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𝑣𝑖</m:t>
                              </m:r>
                            </m:sub>
                          </m:sSub>
                        </m:e>
                      </m:func>
                    </m:oMath>
                  </m:oMathPara>
                </a14:m>
                <a:endParaRPr lang="en-US" dirty="0" smtClean="0"/>
              </a:p>
              <a:p>
                <a:endParaRPr lang="en-US" dirty="0" smtClean="0"/>
              </a:p>
              <a:p>
                <a:r>
                  <a:rPr lang="en-US" dirty="0" smtClean="0">
                    <a:solidFill>
                      <a:schemeClr val="accent6">
                        <a:lumMod val="75000"/>
                      </a:schemeClr>
                    </a:solidFill>
                  </a:rPr>
                  <a:t>Most Pleasure</a:t>
                </a:r>
                <a:r>
                  <a:rPr lang="en-US"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𝑅</m:t>
                          </m:r>
                        </m:e>
                        <m:sub>
                          <m:r>
                            <a:rPr lang="en-US" i="1">
                              <a:latin typeface="Cambria Math"/>
                            </a:rPr>
                            <m:t>𝐺𝑖</m:t>
                          </m:r>
                        </m:sub>
                      </m:sSub>
                      <m:r>
                        <a:rPr lang="en-US" i="1">
                          <a:latin typeface="Cambria Math"/>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b="0" i="0" smtClean="0">
                                  <a:latin typeface="Cambria Math"/>
                                </a:rPr>
                                <m:t>max</m:t>
                              </m:r>
                            </m:e>
                            <m:lim>
                              <m:r>
                                <a:rPr lang="en-US" i="1">
                                  <a:latin typeface="Cambria Math"/>
                                </a:rPr>
                                <m:t>𝑣</m:t>
                              </m:r>
                              <m:r>
                                <a:rPr lang="en-US" i="1">
                                  <a:latin typeface="Cambria Math"/>
                                </a:rPr>
                                <m:t>∈</m:t>
                              </m:r>
                              <m:r>
                                <a:rPr lang="en-US" i="1">
                                  <a:latin typeface="Cambria Math"/>
                                </a:rPr>
                                <m:t>𝐺</m:t>
                              </m:r>
                              <m:r>
                                <a:rPr lang="en-US" i="1">
                                  <a:latin typeface="Cambria Math"/>
                                </a:rPr>
                                <m:t> </m:t>
                              </m:r>
                            </m:lim>
                          </m:limLow>
                        </m:fName>
                        <m:e>
                          <m:sSub>
                            <m:sSubPr>
                              <m:ctrlPr>
                                <a:rPr lang="en-US" i="1">
                                  <a:latin typeface="Cambria Math" panose="02040503050406030204" pitchFamily="18" charset="0"/>
                                </a:rPr>
                              </m:ctrlPr>
                            </m:sSubPr>
                            <m:e>
                              <m:r>
                                <a:rPr lang="en-US" i="1">
                                  <a:latin typeface="Cambria Math"/>
                                </a:rPr>
                                <m:t>𝑟</m:t>
                              </m:r>
                            </m:e>
                            <m:sub>
                              <m:r>
                                <a:rPr lang="en-US" i="1">
                                  <a:latin typeface="Cambria Math"/>
                                </a:rPr>
                                <m:t>𝑣𝑖</m:t>
                              </m:r>
                            </m:sub>
                          </m:sSub>
                        </m:e>
                      </m:func>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a:stretch>
              </a:blipFill>
            </p:spPr>
            <p:txBody>
              <a:bodyPr/>
              <a:lstStyle/>
              <a:p>
                <a:r>
                  <a:rPr lang="en-US">
                    <a:noFill/>
                  </a:rPr>
                  <a:t> </a:t>
                </a:r>
              </a:p>
            </p:txBody>
          </p:sp>
        </mc:Fallback>
      </mc:AlternateContent>
    </p:spTree>
    <p:extLst>
      <p:ext uri="{BB962C8B-B14F-4D97-AF65-F5344CB8AC3E}">
        <p14:creationId xmlns:p14="http://schemas.microsoft.com/office/powerpoint/2010/main" val="31272161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Recommendations</a:t>
            </a:r>
            <a:endParaRPr lang="en-US" dirty="0"/>
          </a:p>
        </p:txBody>
      </p:sp>
      <p:sp>
        <p:nvSpPr>
          <p:cNvPr id="3" name="Content Placeholder 2"/>
          <p:cNvSpPr>
            <a:spLocks noGrp="1"/>
          </p:cNvSpPr>
          <p:nvPr>
            <p:ph idx="1"/>
          </p:nvPr>
        </p:nvSpPr>
        <p:spPr/>
        <p:txBody>
          <a:bodyPr>
            <a:normAutofit lnSpcReduction="10000"/>
          </a:bodyPr>
          <a:lstStyle/>
          <a:p>
            <a:r>
              <a:rPr lang="en-US" dirty="0" smtClean="0"/>
              <a:t>Suppose that except for the rating matrix, you are also given a </a:t>
            </a:r>
            <a:r>
              <a:rPr lang="en-US" dirty="0" smtClean="0">
                <a:solidFill>
                  <a:schemeClr val="accent6">
                    <a:lumMod val="75000"/>
                  </a:schemeClr>
                </a:solidFill>
              </a:rPr>
              <a:t>social network </a:t>
            </a:r>
            <a:r>
              <a:rPr lang="en-US" dirty="0" smtClean="0"/>
              <a:t>of all the users</a:t>
            </a:r>
          </a:p>
          <a:p>
            <a:pPr lvl="1"/>
            <a:r>
              <a:rPr lang="en-US" dirty="0" smtClean="0"/>
              <a:t>Such social networks exist in sites like Yelp, Foursquare, </a:t>
            </a:r>
            <a:r>
              <a:rPr lang="en-US" dirty="0" err="1" smtClean="0"/>
              <a:t>Epinions</a:t>
            </a:r>
            <a:r>
              <a:rPr lang="en-US" dirty="0" smtClean="0"/>
              <a:t>, </a:t>
            </a:r>
            <a:r>
              <a:rPr lang="en-US" dirty="0" err="1" smtClean="0"/>
              <a:t>etc</a:t>
            </a:r>
            <a:endParaRPr lang="en-US" dirty="0" smtClean="0"/>
          </a:p>
          <a:p>
            <a:endParaRPr lang="en-US" dirty="0" smtClean="0"/>
          </a:p>
          <a:p>
            <a:r>
              <a:rPr lang="en-US" dirty="0" smtClean="0"/>
              <a:t>How can we use the social network to improve recommendations?</a:t>
            </a:r>
          </a:p>
          <a:p>
            <a:pPr lvl="1"/>
            <a:r>
              <a:rPr lang="en-US" dirty="0" err="1" smtClean="0">
                <a:solidFill>
                  <a:schemeClr val="accent6">
                    <a:lumMod val="75000"/>
                  </a:schemeClr>
                </a:solidFill>
              </a:rPr>
              <a:t>Homophily</a:t>
            </a:r>
            <a:r>
              <a:rPr lang="en-US" dirty="0" smtClean="0"/>
              <a:t>: connected users are likely to have similar ratings.</a:t>
            </a:r>
            <a:endParaRPr lang="en-US" dirty="0"/>
          </a:p>
        </p:txBody>
      </p:sp>
    </p:spTree>
    <p:extLst>
      <p:ext uri="{BB962C8B-B14F-4D97-AF65-F5344CB8AC3E}">
        <p14:creationId xmlns:p14="http://schemas.microsoft.com/office/powerpoint/2010/main" val="363223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141413"/>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732213"/>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08413"/>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321050"/>
            <a:ext cx="1363662" cy="1015663"/>
          </a:xfrm>
          <a:prstGeom prst="rect">
            <a:avLst/>
          </a:prstGeom>
          <a:noFill/>
          <a:ln w="9525" algn="ctr">
            <a:noFill/>
            <a:miter lim="800000"/>
            <a:headEnd/>
            <a:tailEnd/>
          </a:ln>
          <a:effectLst/>
        </p:spPr>
        <p:txBody>
          <a:bodyPr>
            <a:spAutoFit/>
          </a:bodyPr>
          <a:lstStyle/>
          <a:p>
            <a:pPr algn="l" rtl="0" eaLnBrk="0" hangingPunct="0"/>
            <a:r>
              <a:rPr lang="en-US" sz="2000" b="1" dirty="0">
                <a:solidFill>
                  <a:srgbClr val="008000"/>
                </a:solidFill>
              </a:rPr>
              <a:t>Geared towards </a:t>
            </a:r>
          </a:p>
          <a:p>
            <a:pPr algn="l" rtl="0" eaLnBrk="0" hangingPunct="0"/>
            <a:r>
              <a:rPr lang="en-US" sz="2000" b="1" dirty="0">
                <a:solidFill>
                  <a:srgbClr val="008000"/>
                </a:solidFill>
              </a:rPr>
              <a:t>females</a:t>
            </a:r>
          </a:p>
        </p:txBody>
      </p:sp>
      <p:sp>
        <p:nvSpPr>
          <p:cNvPr id="244742" name="Text Box 6"/>
          <p:cNvSpPr txBox="1">
            <a:spLocks noChangeArrowheads="1"/>
          </p:cNvSpPr>
          <p:nvPr/>
        </p:nvSpPr>
        <p:spPr bwMode="auto">
          <a:xfrm>
            <a:off x="7559675" y="3284538"/>
            <a:ext cx="1355725" cy="1015663"/>
          </a:xfrm>
          <a:prstGeom prst="rect">
            <a:avLst/>
          </a:prstGeom>
          <a:noFill/>
          <a:ln w="9525">
            <a:noFill/>
            <a:miter lim="800000"/>
            <a:headEnd/>
            <a:tailEnd/>
          </a:ln>
          <a:effectLst/>
        </p:spPr>
        <p:txBody>
          <a:bodyPr>
            <a:spAutoFit/>
          </a:bodyPr>
          <a:lstStyle/>
          <a:p>
            <a:pPr rtl="0" eaLnBrk="0" hangingPunct="0"/>
            <a:r>
              <a:rPr lang="en-US" sz="2000" b="1" dirty="0">
                <a:solidFill>
                  <a:srgbClr val="008000"/>
                </a:solidFill>
              </a:rPr>
              <a:t>Geared towards </a:t>
            </a:r>
          </a:p>
          <a:p>
            <a:pPr rtl="0" eaLnBrk="0" hangingPunct="0"/>
            <a:r>
              <a:rPr lang="en-US" sz="2000" b="1" dirty="0">
                <a:solidFill>
                  <a:srgbClr val="008000"/>
                </a:solidFill>
              </a:rPr>
              <a:t>males</a:t>
            </a:r>
          </a:p>
        </p:txBody>
      </p:sp>
      <p:sp>
        <p:nvSpPr>
          <p:cNvPr id="244743" name="Text Box 7"/>
          <p:cNvSpPr txBox="1">
            <a:spLocks noChangeArrowheads="1"/>
          </p:cNvSpPr>
          <p:nvPr/>
        </p:nvSpPr>
        <p:spPr bwMode="auto">
          <a:xfrm>
            <a:off x="3657600" y="1157288"/>
            <a:ext cx="1008609"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Serious</a:t>
            </a:r>
            <a:endParaRPr lang="en-US" sz="2000" dirty="0">
              <a:solidFill>
                <a:srgbClr val="008000"/>
              </a:solidFill>
            </a:endParaRPr>
          </a:p>
        </p:txBody>
      </p:sp>
      <p:sp>
        <p:nvSpPr>
          <p:cNvPr id="244744" name="Text Box 8"/>
          <p:cNvSpPr txBox="1">
            <a:spLocks noChangeArrowheads="1"/>
          </p:cNvSpPr>
          <p:nvPr/>
        </p:nvSpPr>
        <p:spPr bwMode="auto">
          <a:xfrm>
            <a:off x="4192856" y="6246813"/>
            <a:ext cx="873957"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Funny</a:t>
            </a:r>
            <a:endParaRPr lang="en-US" sz="2000" b="1" dirty="0">
              <a:solidFill>
                <a:srgbClr val="008000"/>
              </a:solidFill>
            </a:endParaRPr>
          </a:p>
        </p:txBody>
      </p:sp>
      <p:pic>
        <p:nvPicPr>
          <p:cNvPr id="244753" name="Picture 17" descr="girl-3-128x128"/>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809875" y="1738313"/>
            <a:ext cx="574675" cy="574675"/>
          </a:xfrm>
          <a:prstGeom prst="rect">
            <a:avLst/>
          </a:prstGeom>
          <a:noFill/>
        </p:spPr>
      </p:pic>
      <p:pic>
        <p:nvPicPr>
          <p:cNvPr id="244754" name="Picture 18" descr="boy_icon"/>
          <p:cNvPicPr>
            <a:picLocks noChangeAspect="1" noChangeArrowheads="1"/>
          </p:cNvPicPr>
          <p:nvPr/>
        </p:nvPicPr>
        <p:blipFill>
          <a:blip r:embed="rId3" cstate="print">
            <a:clrChange>
              <a:clrFrom>
                <a:srgbClr val="FEFEFC"/>
              </a:clrFrom>
              <a:clrTo>
                <a:srgbClr val="FEFEFC">
                  <a:alpha val="0"/>
                </a:srgbClr>
              </a:clrTo>
            </a:clrChange>
          </a:blip>
          <a:srcRect/>
          <a:stretch>
            <a:fillRect/>
          </a:stretch>
        </p:blipFill>
        <p:spPr bwMode="auto">
          <a:xfrm>
            <a:off x="3384550" y="2817380"/>
            <a:ext cx="514350" cy="514350"/>
          </a:xfrm>
          <a:prstGeom prst="rect">
            <a:avLst/>
          </a:prstGeom>
          <a:noFill/>
        </p:spPr>
      </p:pic>
      <p:pic>
        <p:nvPicPr>
          <p:cNvPr id="244755"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516688" y="5103813"/>
            <a:ext cx="669925" cy="762000"/>
          </a:xfrm>
          <a:prstGeom prst="rect">
            <a:avLst/>
          </a:prstGeom>
          <a:noFill/>
        </p:spPr>
      </p:pic>
      <p:pic>
        <p:nvPicPr>
          <p:cNvPr id="244756" name="Picture 20" descr="drew%20final"/>
          <p:cNvPicPr>
            <a:picLocks noChangeAspect="1" noChangeArrowheads="1"/>
          </p:cNvPicPr>
          <p:nvPr/>
        </p:nvPicPr>
        <p:blipFill>
          <a:blip r:embed="rId5" cstate="print">
            <a:clrChange>
              <a:clrFrom>
                <a:srgbClr val="FFFFFF"/>
              </a:clrFrom>
              <a:clrTo>
                <a:srgbClr val="FFFFFF">
                  <a:alpha val="0"/>
                </a:srgbClr>
              </a:clrTo>
            </a:clrChange>
          </a:blip>
          <a:srcRect l="20271" r="21230" b="278"/>
          <a:stretch>
            <a:fillRect/>
          </a:stretch>
        </p:blipFill>
        <p:spPr bwMode="auto">
          <a:xfrm>
            <a:off x="4611688" y="3808413"/>
            <a:ext cx="500062" cy="609600"/>
          </a:xfrm>
          <a:prstGeom prst="rect">
            <a:avLst/>
          </a:prstGeom>
          <a:noFill/>
          <a:ln w="57150">
            <a:solidFill>
              <a:srgbClr val="FF0000"/>
            </a:solidFill>
          </a:ln>
        </p:spPr>
      </p:pic>
      <p:pic>
        <p:nvPicPr>
          <p:cNvPr id="244757" name="Picture 21"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1902141" y="4265613"/>
            <a:ext cx="576263" cy="609600"/>
          </a:xfrm>
          <a:prstGeom prst="rect">
            <a:avLst/>
          </a:prstGeom>
          <a:noFill/>
        </p:spPr>
      </p:pic>
      <p:pic>
        <p:nvPicPr>
          <p:cNvPr id="244758" name="Picture 22" descr="boy-1-128x128"/>
          <p:cNvPicPr>
            <a:picLocks noChangeAspect="1" noChangeArrowheads="1"/>
          </p:cNvPicPr>
          <p:nvPr/>
        </p:nvPicPr>
        <p:blipFill>
          <a:blip r:embed="rId7" cstate="print">
            <a:clrChange>
              <a:clrFrom>
                <a:srgbClr val="000000"/>
              </a:clrFrom>
              <a:clrTo>
                <a:srgbClr val="000000">
                  <a:alpha val="0"/>
                </a:srgbClr>
              </a:clrTo>
            </a:clrChange>
          </a:blip>
          <a:srcRect l="11812" r="14063" b="-563"/>
          <a:stretch>
            <a:fillRect/>
          </a:stretch>
        </p:blipFill>
        <p:spPr bwMode="auto">
          <a:xfrm>
            <a:off x="6440488" y="1598613"/>
            <a:ext cx="506412" cy="687387"/>
          </a:xfrm>
          <a:prstGeom prst="rect">
            <a:avLst/>
          </a:prstGeom>
          <a:solidFill>
            <a:schemeClr val="bg1"/>
          </a:solidFill>
        </p:spPr>
      </p:pic>
      <p:pic>
        <p:nvPicPr>
          <p:cNvPr id="244761" name="Picture 25"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5940426" y="3321050"/>
            <a:ext cx="576262" cy="609600"/>
          </a:xfrm>
          <a:prstGeom prst="rect">
            <a:avLst/>
          </a:prstGeom>
          <a:noFill/>
        </p:spPr>
      </p:pic>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a:xfrm>
            <a:off x="496888" y="74613"/>
            <a:ext cx="8229600" cy="1143000"/>
          </a:xfrm>
        </p:spPr>
        <p:txBody>
          <a:bodyPr>
            <a:normAutofit/>
          </a:bodyPr>
          <a:lstStyle/>
          <a:p>
            <a:r>
              <a:rPr lang="en-US" dirty="0" smtClean="0"/>
              <a:t>Social Recommendations</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69</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5" name="Text Box 9"/>
          <p:cNvSpPr txBox="1">
            <a:spLocks noChangeArrowheads="1"/>
          </p:cNvSpPr>
          <p:nvPr/>
        </p:nvSpPr>
        <p:spPr bwMode="auto">
          <a:xfrm>
            <a:off x="1116013" y="5300663"/>
            <a:ext cx="18002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Princess</a:t>
            </a:r>
          </a:p>
          <a:p>
            <a:pPr rtl="0" eaLnBrk="0" hangingPunct="0"/>
            <a:r>
              <a:rPr lang="en-US">
                <a:solidFill>
                  <a:srgbClr val="0000FF"/>
                </a:solidFill>
                <a:latin typeface="Lucida Bright" pitchFamily="18" charset="0"/>
              </a:rPr>
              <a:t>Diaries</a:t>
            </a:r>
          </a:p>
        </p:txBody>
      </p:sp>
      <p:sp>
        <p:nvSpPr>
          <p:cNvPr id="244746" name="Text Box 10"/>
          <p:cNvSpPr txBox="1">
            <a:spLocks noChangeArrowheads="1"/>
          </p:cNvSpPr>
          <p:nvPr/>
        </p:nvSpPr>
        <p:spPr bwMode="auto">
          <a:xfrm>
            <a:off x="3743325" y="4722813"/>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Lion King</a:t>
            </a:r>
          </a:p>
        </p:txBody>
      </p:sp>
      <p:sp>
        <p:nvSpPr>
          <p:cNvPr id="244747" name="Text Box 11"/>
          <p:cNvSpPr txBox="1">
            <a:spLocks noChangeArrowheads="1"/>
          </p:cNvSpPr>
          <p:nvPr/>
        </p:nvSpPr>
        <p:spPr bwMode="auto">
          <a:xfrm>
            <a:off x="5678488" y="1217613"/>
            <a:ext cx="1462087" cy="366712"/>
          </a:xfrm>
          <a:prstGeom prst="rect">
            <a:avLst/>
          </a:prstGeom>
          <a:noFill/>
          <a:ln w="9525">
            <a:noFill/>
            <a:miter lim="800000"/>
            <a:headEnd/>
            <a:tailEnd/>
          </a:ln>
          <a:effectLst/>
        </p:spPr>
        <p:txBody>
          <a:bodyPr>
            <a:spAutoFit/>
          </a:bodyPr>
          <a:lstStyle/>
          <a:p>
            <a:pPr rtl="0" eaLnBrk="0" hangingPunct="0"/>
            <a:r>
              <a:rPr lang="en-US" dirty="0" err="1">
                <a:solidFill>
                  <a:srgbClr val="0000FF"/>
                </a:solidFill>
                <a:latin typeface="Lucida Bright" pitchFamily="18" charset="0"/>
              </a:rPr>
              <a:t>Braveheart</a:t>
            </a:r>
            <a:endParaRPr lang="en-US" dirty="0">
              <a:solidFill>
                <a:srgbClr val="0000FF"/>
              </a:solidFill>
              <a:latin typeface="Lucida Bright" pitchFamily="18" charset="0"/>
            </a:endParaRPr>
          </a:p>
        </p:txBody>
      </p:sp>
      <p:sp>
        <p:nvSpPr>
          <p:cNvPr id="244748" name="Text Box 12"/>
          <p:cNvSpPr txBox="1">
            <a:spLocks noChangeArrowheads="1"/>
          </p:cNvSpPr>
          <p:nvPr/>
        </p:nvSpPr>
        <p:spPr bwMode="auto">
          <a:xfrm>
            <a:off x="5976938" y="2667000"/>
            <a:ext cx="17287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Lethal Weapon</a:t>
            </a:r>
          </a:p>
        </p:txBody>
      </p:sp>
      <p:sp>
        <p:nvSpPr>
          <p:cNvPr id="244749" name="Text Box 13"/>
          <p:cNvSpPr txBox="1">
            <a:spLocks noChangeArrowheads="1"/>
          </p:cNvSpPr>
          <p:nvPr/>
        </p:nvSpPr>
        <p:spPr bwMode="auto">
          <a:xfrm>
            <a:off x="4751388" y="5408613"/>
            <a:ext cx="17494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Independence Day</a:t>
            </a:r>
          </a:p>
        </p:txBody>
      </p:sp>
      <p:sp>
        <p:nvSpPr>
          <p:cNvPr id="244750" name="Text Box 14"/>
          <p:cNvSpPr txBox="1">
            <a:spLocks noChangeArrowheads="1"/>
          </p:cNvSpPr>
          <p:nvPr/>
        </p:nvSpPr>
        <p:spPr bwMode="auto">
          <a:xfrm>
            <a:off x="3697288" y="1522413"/>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Amadeus</a:t>
            </a:r>
          </a:p>
        </p:txBody>
      </p:sp>
      <p:sp>
        <p:nvSpPr>
          <p:cNvPr id="244751" name="Text Box 15"/>
          <p:cNvSpPr txBox="1">
            <a:spLocks noChangeArrowheads="1"/>
          </p:cNvSpPr>
          <p:nvPr/>
        </p:nvSpPr>
        <p:spPr bwMode="auto">
          <a:xfrm>
            <a:off x="1411288" y="1412875"/>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The Color Purple</a:t>
            </a:r>
          </a:p>
        </p:txBody>
      </p:sp>
      <p:sp>
        <p:nvSpPr>
          <p:cNvPr id="244752" name="Text Box 16"/>
          <p:cNvSpPr txBox="1">
            <a:spLocks noChangeArrowheads="1"/>
          </p:cNvSpPr>
          <p:nvPr/>
        </p:nvSpPr>
        <p:spPr bwMode="auto">
          <a:xfrm>
            <a:off x="7148513" y="5911850"/>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Dumb and Dumber</a:t>
            </a:r>
          </a:p>
        </p:txBody>
      </p:sp>
      <p:sp>
        <p:nvSpPr>
          <p:cNvPr id="244759" name="Text Box 23"/>
          <p:cNvSpPr txBox="1">
            <a:spLocks noChangeArrowheads="1"/>
          </p:cNvSpPr>
          <p:nvPr/>
        </p:nvSpPr>
        <p:spPr bwMode="auto">
          <a:xfrm>
            <a:off x="4497388" y="3275013"/>
            <a:ext cx="1462087" cy="366712"/>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Ocean’s 11</a:t>
            </a:r>
          </a:p>
        </p:txBody>
      </p:sp>
      <p:sp>
        <p:nvSpPr>
          <p:cNvPr id="244760" name="Text Box 24"/>
          <p:cNvSpPr txBox="1">
            <a:spLocks noChangeArrowheads="1"/>
          </p:cNvSpPr>
          <p:nvPr/>
        </p:nvSpPr>
        <p:spPr bwMode="auto">
          <a:xfrm>
            <a:off x="1655763" y="2895600"/>
            <a:ext cx="14620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Sense and Sensibility</a:t>
            </a:r>
          </a:p>
        </p:txBody>
      </p:sp>
      <p:sp>
        <p:nvSpPr>
          <p:cNvPr id="2" name="TextBox 1"/>
          <p:cNvSpPr txBox="1"/>
          <p:nvPr/>
        </p:nvSpPr>
        <p:spPr>
          <a:xfrm>
            <a:off x="5981221" y="4399647"/>
            <a:ext cx="3162779" cy="646331"/>
          </a:xfrm>
          <a:prstGeom prst="rect">
            <a:avLst/>
          </a:prstGeom>
          <a:solidFill>
            <a:srgbClr val="FFFF00"/>
          </a:solidFill>
        </p:spPr>
        <p:txBody>
          <a:bodyPr wrap="square" rtlCol="0">
            <a:spAutoFit/>
          </a:bodyPr>
          <a:lstStyle/>
          <a:p>
            <a:r>
              <a:rPr lang="en-US" dirty="0" smtClean="0"/>
              <a:t>We do not have enough information for Dave to  predict</a:t>
            </a:r>
            <a:endParaRPr lang="en-US" dirty="0"/>
          </a:p>
        </p:txBody>
      </p:sp>
    </p:spTree>
    <p:extLst>
      <p:ext uri="{BB962C8B-B14F-4D97-AF65-F5344CB8AC3E}">
        <p14:creationId xmlns:p14="http://schemas.microsoft.com/office/powerpoint/2010/main" val="3275313582"/>
      </p:ext>
    </p:extLst>
  </p:cSld>
  <p:clrMapOvr>
    <a:masterClrMapping/>
  </p:clrMapOvr>
  <p:transition advTm="13264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Content-based prediction</a:t>
            </a:r>
            <a:endParaRPr lang="en-US" dirty="0"/>
          </a:p>
        </p:txBody>
      </p:sp>
      <p:graphicFrame>
        <p:nvGraphicFramePr>
          <p:cNvPr id="4" name="Content Placeholder 3"/>
          <p:cNvGraphicFramePr>
            <a:graphicFrameLocks noGrp="1"/>
          </p:cNvGraphicFramePr>
          <p:nvPr>
            <p:ph idx="1"/>
          </p:nvPr>
        </p:nvGraphicFramePr>
        <p:xfrm>
          <a:off x="457200" y="2286000"/>
          <a:ext cx="8229600" cy="2123440"/>
        </p:xfrm>
        <a:graphic>
          <a:graphicData uri="http://schemas.openxmlformats.org/drawingml/2006/table">
            <a:tbl>
              <a:tblPr firstRow="1" bandRow="1">
                <a:tableStyleId>{5C22544A-7EE6-4342-B048-85BDC9FD1C3A}</a:tableStyleId>
              </a:tblPr>
              <a:tblGrid>
                <a:gridCol w="762000"/>
                <a:gridCol w="1066800"/>
                <a:gridCol w="1143000"/>
                <a:gridCol w="1143000"/>
                <a:gridCol w="1066800"/>
                <a:gridCol w="990600"/>
                <a:gridCol w="1028700"/>
                <a:gridCol w="1028700"/>
              </a:tblGrid>
              <a:tr h="370840">
                <a:tc>
                  <a:txBody>
                    <a:bodyPr/>
                    <a:lstStyle/>
                    <a:p>
                      <a:endParaRPr lang="en-US" dirty="0"/>
                    </a:p>
                  </a:txBody>
                  <a:tcPr/>
                </a:tc>
                <a:tc>
                  <a:txBody>
                    <a:bodyPr/>
                    <a:lstStyle/>
                    <a:p>
                      <a:r>
                        <a:rPr lang="en-US" dirty="0" smtClean="0"/>
                        <a:t>Harry Potter 1</a:t>
                      </a:r>
                      <a:endParaRPr lang="en-US" dirty="0"/>
                    </a:p>
                  </a:txBody>
                  <a:tcPr/>
                </a:tc>
                <a:tc>
                  <a:txBody>
                    <a:bodyPr/>
                    <a:lstStyle/>
                    <a:p>
                      <a:r>
                        <a:rPr lang="en-US" dirty="0" smtClean="0"/>
                        <a:t>Harry Potter</a:t>
                      </a:r>
                      <a:r>
                        <a:rPr lang="en-US" baseline="0" dirty="0" smtClean="0"/>
                        <a:t> 2</a:t>
                      </a:r>
                      <a:endParaRPr lang="en-US" dirty="0"/>
                    </a:p>
                  </a:txBody>
                  <a:tcPr/>
                </a:tc>
                <a:tc>
                  <a:txBody>
                    <a:bodyPr/>
                    <a:lstStyle/>
                    <a:p>
                      <a:r>
                        <a:rPr lang="en-US" dirty="0" smtClean="0"/>
                        <a:t>Harry Potter 3</a:t>
                      </a:r>
                      <a:endParaRPr lang="en-US" dirty="0"/>
                    </a:p>
                  </a:txBody>
                  <a:tcPr/>
                </a:tc>
                <a:tc>
                  <a:txBody>
                    <a:bodyPr/>
                    <a:lstStyle/>
                    <a:p>
                      <a:r>
                        <a:rPr lang="en-US" dirty="0" smtClean="0"/>
                        <a:t>Twilight</a:t>
                      </a:r>
                      <a:endParaRPr lang="en-US" dirty="0"/>
                    </a:p>
                  </a:txBody>
                  <a:tcPr/>
                </a:tc>
                <a:tc>
                  <a:txBody>
                    <a:bodyPr/>
                    <a:lstStyle/>
                    <a:p>
                      <a:r>
                        <a:rPr lang="en-US" dirty="0" smtClean="0"/>
                        <a:t>Star Wars</a:t>
                      </a:r>
                      <a:r>
                        <a:rPr lang="en-US" baseline="0" dirty="0" smtClean="0"/>
                        <a:t> 1</a:t>
                      </a:r>
                      <a:endParaRPr lang="en-US" dirty="0"/>
                    </a:p>
                  </a:txBody>
                  <a:tcPr/>
                </a:tc>
                <a:tc>
                  <a:txBody>
                    <a:bodyPr/>
                    <a:lstStyle/>
                    <a:p>
                      <a:r>
                        <a:rPr lang="en-US" dirty="0" smtClean="0"/>
                        <a:t>Star Wars 2</a:t>
                      </a:r>
                      <a:endParaRPr lang="en-US" dirty="0"/>
                    </a:p>
                  </a:txBody>
                  <a:tcPr/>
                </a:tc>
                <a:tc>
                  <a:txBody>
                    <a:bodyPr/>
                    <a:lstStyle/>
                    <a:p>
                      <a:r>
                        <a:rPr lang="en-US" dirty="0" smtClean="0"/>
                        <a:t>Star Wars 3</a:t>
                      </a:r>
                      <a:endParaRPr lang="en-US" dirty="0"/>
                    </a:p>
                  </a:txBody>
                  <a:tcPr/>
                </a:tc>
              </a:tr>
              <a:tr h="370840">
                <a:tc>
                  <a:txBody>
                    <a:bodyPr/>
                    <a:lstStyle/>
                    <a:p>
                      <a:r>
                        <a:rPr lang="en-US" dirty="0" smtClean="0"/>
                        <a:t>A</a:t>
                      </a:r>
                      <a:endParaRPr lang="en-US" dirty="0"/>
                    </a:p>
                  </a:txBody>
                  <a:tcPr/>
                </a:tc>
                <a:tc>
                  <a:txBody>
                    <a:bodyPr/>
                    <a:lstStyle/>
                    <a:p>
                      <a:r>
                        <a:rPr lang="en-US" dirty="0" smtClean="0"/>
                        <a:t>4</a:t>
                      </a:r>
                      <a:endParaRPr lang="en-US" dirty="0"/>
                    </a:p>
                  </a:txBody>
                  <a:tcPr/>
                </a:tc>
                <a:tc>
                  <a:txBody>
                    <a:bodyPr/>
                    <a:lstStyle/>
                    <a:p>
                      <a:endParaRPr lang="en-US"/>
                    </a:p>
                  </a:txBody>
                  <a:tcPr/>
                </a:tc>
                <a:tc>
                  <a:txBody>
                    <a:bodyPr/>
                    <a:lstStyle/>
                    <a:p>
                      <a:endParaRPr lang="en-US"/>
                    </a:p>
                  </a:txBody>
                  <a:tcPr/>
                </a:tc>
                <a:tc>
                  <a:txBody>
                    <a:bodyPr/>
                    <a:lstStyle/>
                    <a:p>
                      <a:r>
                        <a:rPr lang="en-US" dirty="0" smtClean="0"/>
                        <a:t>5</a:t>
                      </a:r>
                      <a:endParaRPr lang="en-US" dirty="0"/>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B</a:t>
                      </a:r>
                      <a:endParaRPr lang="en-US" dirty="0"/>
                    </a:p>
                  </a:txBody>
                  <a:tcPr/>
                </a:tc>
                <a:tc>
                  <a:txBody>
                    <a:bodyPr/>
                    <a:lstStyle/>
                    <a:p>
                      <a:r>
                        <a:rPr lang="en-US" dirty="0" smtClean="0"/>
                        <a:t>5</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C</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endParaRPr lang="en-US"/>
                    </a:p>
                  </a:txBody>
                  <a:tcPr/>
                </a:tc>
              </a:tr>
              <a:tr h="370840">
                <a:tc>
                  <a:txBody>
                    <a:bodyPr/>
                    <a:lstStyle/>
                    <a:p>
                      <a:r>
                        <a:rPr lang="en-US" dirty="0" smtClean="0"/>
                        <a:t>D</a:t>
                      </a:r>
                      <a:endParaRPr lang="en-US" dirty="0"/>
                    </a:p>
                  </a:txBody>
                  <a:tcPr/>
                </a:tc>
                <a:tc>
                  <a:txBody>
                    <a:bodyPr/>
                    <a:lstStyle/>
                    <a:p>
                      <a:endParaRPr lang="en-US"/>
                    </a:p>
                  </a:txBody>
                  <a:tcPr/>
                </a:tc>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3</a:t>
                      </a:r>
                      <a:endParaRPr lang="en-US" dirty="0"/>
                    </a:p>
                  </a:txBody>
                  <a:tcPr/>
                </a:tc>
              </a:tr>
            </a:tbl>
          </a:graphicData>
        </a:graphic>
      </p:graphicFrame>
      <p:sp>
        <p:nvSpPr>
          <p:cNvPr id="5" name="TextBox 4"/>
          <p:cNvSpPr txBox="1"/>
          <p:nvPr/>
        </p:nvSpPr>
        <p:spPr>
          <a:xfrm>
            <a:off x="760700" y="4953000"/>
            <a:ext cx="6152069" cy="923330"/>
          </a:xfrm>
          <a:prstGeom prst="rect">
            <a:avLst/>
          </a:prstGeom>
          <a:noFill/>
        </p:spPr>
        <p:txBody>
          <a:bodyPr wrap="none" rtlCol="0">
            <a:spAutoFit/>
          </a:bodyPr>
          <a:lstStyle/>
          <a:p>
            <a:r>
              <a:rPr lang="en-US" dirty="0" smtClean="0"/>
              <a:t>Someone who likes one of the Harry Potter (or Star Wars) </a:t>
            </a:r>
          </a:p>
          <a:p>
            <a:r>
              <a:rPr lang="en-US" dirty="0" smtClean="0"/>
              <a:t>movies is likely to like the rest</a:t>
            </a:r>
          </a:p>
          <a:p>
            <a:pPr marL="742950" lvl="1" indent="-285750">
              <a:buFont typeface="Arial" panose="020B0604020202020204" pitchFamily="34" charset="0"/>
              <a:buChar char="•"/>
            </a:pPr>
            <a:r>
              <a:rPr lang="en-US" dirty="0" smtClean="0"/>
              <a:t>Same actors, similar story, same genre</a:t>
            </a:r>
            <a:endParaRPr lang="en-US" dirty="0"/>
          </a:p>
        </p:txBody>
      </p:sp>
    </p:spTree>
    <p:extLst>
      <p:ext uri="{BB962C8B-B14F-4D97-AF65-F5344CB8AC3E}">
        <p14:creationId xmlns:p14="http://schemas.microsoft.com/office/powerpoint/2010/main" val="9435672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141413"/>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732213"/>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08413"/>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321050"/>
            <a:ext cx="1363662" cy="1015663"/>
          </a:xfrm>
          <a:prstGeom prst="rect">
            <a:avLst/>
          </a:prstGeom>
          <a:noFill/>
          <a:ln w="9525" algn="ctr">
            <a:noFill/>
            <a:miter lim="800000"/>
            <a:headEnd/>
            <a:tailEnd/>
          </a:ln>
          <a:effectLst/>
        </p:spPr>
        <p:txBody>
          <a:bodyPr>
            <a:spAutoFit/>
          </a:bodyPr>
          <a:lstStyle/>
          <a:p>
            <a:pPr algn="l" rtl="0" eaLnBrk="0" hangingPunct="0"/>
            <a:r>
              <a:rPr lang="en-US" sz="2000" b="1" dirty="0">
                <a:solidFill>
                  <a:srgbClr val="008000"/>
                </a:solidFill>
              </a:rPr>
              <a:t>Geared towards </a:t>
            </a:r>
          </a:p>
          <a:p>
            <a:pPr algn="l" rtl="0" eaLnBrk="0" hangingPunct="0"/>
            <a:r>
              <a:rPr lang="en-US" sz="2000" b="1" dirty="0">
                <a:solidFill>
                  <a:srgbClr val="008000"/>
                </a:solidFill>
              </a:rPr>
              <a:t>females</a:t>
            </a:r>
          </a:p>
        </p:txBody>
      </p:sp>
      <p:sp>
        <p:nvSpPr>
          <p:cNvPr id="244742" name="Text Box 6"/>
          <p:cNvSpPr txBox="1">
            <a:spLocks noChangeArrowheads="1"/>
          </p:cNvSpPr>
          <p:nvPr/>
        </p:nvSpPr>
        <p:spPr bwMode="auto">
          <a:xfrm>
            <a:off x="7559675" y="3284538"/>
            <a:ext cx="1355725" cy="1015663"/>
          </a:xfrm>
          <a:prstGeom prst="rect">
            <a:avLst/>
          </a:prstGeom>
          <a:noFill/>
          <a:ln w="9525">
            <a:noFill/>
            <a:miter lim="800000"/>
            <a:headEnd/>
            <a:tailEnd/>
          </a:ln>
          <a:effectLst/>
        </p:spPr>
        <p:txBody>
          <a:bodyPr>
            <a:spAutoFit/>
          </a:bodyPr>
          <a:lstStyle/>
          <a:p>
            <a:pPr rtl="0" eaLnBrk="0" hangingPunct="0"/>
            <a:r>
              <a:rPr lang="en-US" sz="2000" b="1" dirty="0">
                <a:solidFill>
                  <a:srgbClr val="008000"/>
                </a:solidFill>
              </a:rPr>
              <a:t>Geared towards </a:t>
            </a:r>
          </a:p>
          <a:p>
            <a:pPr rtl="0" eaLnBrk="0" hangingPunct="0"/>
            <a:r>
              <a:rPr lang="en-US" sz="2000" b="1" dirty="0">
                <a:solidFill>
                  <a:srgbClr val="008000"/>
                </a:solidFill>
              </a:rPr>
              <a:t>males</a:t>
            </a:r>
          </a:p>
        </p:txBody>
      </p:sp>
      <p:sp>
        <p:nvSpPr>
          <p:cNvPr id="244743" name="Text Box 7"/>
          <p:cNvSpPr txBox="1">
            <a:spLocks noChangeArrowheads="1"/>
          </p:cNvSpPr>
          <p:nvPr/>
        </p:nvSpPr>
        <p:spPr bwMode="auto">
          <a:xfrm>
            <a:off x="3657600" y="1157288"/>
            <a:ext cx="1008609"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Serious</a:t>
            </a:r>
            <a:endParaRPr lang="en-US" sz="2000" dirty="0">
              <a:solidFill>
                <a:srgbClr val="008000"/>
              </a:solidFill>
            </a:endParaRPr>
          </a:p>
        </p:txBody>
      </p:sp>
      <p:sp>
        <p:nvSpPr>
          <p:cNvPr id="244744" name="Text Box 8"/>
          <p:cNvSpPr txBox="1">
            <a:spLocks noChangeArrowheads="1"/>
          </p:cNvSpPr>
          <p:nvPr/>
        </p:nvSpPr>
        <p:spPr bwMode="auto">
          <a:xfrm>
            <a:off x="4192856" y="6246813"/>
            <a:ext cx="873957"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Funny</a:t>
            </a:r>
            <a:endParaRPr lang="en-US" sz="2000" b="1" dirty="0">
              <a:solidFill>
                <a:srgbClr val="008000"/>
              </a:solidFill>
            </a:endParaRPr>
          </a:p>
        </p:txBody>
      </p:sp>
      <p:pic>
        <p:nvPicPr>
          <p:cNvPr id="244753" name="Picture 17" descr="girl-3-128x128"/>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809875" y="1738313"/>
            <a:ext cx="574675" cy="574675"/>
          </a:xfrm>
          <a:prstGeom prst="rect">
            <a:avLst/>
          </a:prstGeom>
          <a:noFill/>
        </p:spPr>
      </p:pic>
      <p:pic>
        <p:nvPicPr>
          <p:cNvPr id="244754" name="Picture 18" descr="boy_icon"/>
          <p:cNvPicPr>
            <a:picLocks noChangeAspect="1" noChangeArrowheads="1"/>
          </p:cNvPicPr>
          <p:nvPr/>
        </p:nvPicPr>
        <p:blipFill>
          <a:blip r:embed="rId3" cstate="print">
            <a:clrChange>
              <a:clrFrom>
                <a:srgbClr val="FEFEFC"/>
              </a:clrFrom>
              <a:clrTo>
                <a:srgbClr val="FEFEFC">
                  <a:alpha val="0"/>
                </a:srgbClr>
              </a:clrTo>
            </a:clrChange>
          </a:blip>
          <a:srcRect/>
          <a:stretch>
            <a:fillRect/>
          </a:stretch>
        </p:blipFill>
        <p:spPr bwMode="auto">
          <a:xfrm>
            <a:off x="3384550" y="2817380"/>
            <a:ext cx="514350" cy="514350"/>
          </a:xfrm>
          <a:prstGeom prst="rect">
            <a:avLst/>
          </a:prstGeom>
          <a:noFill/>
        </p:spPr>
      </p:pic>
      <p:pic>
        <p:nvPicPr>
          <p:cNvPr id="244755"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516688" y="5103813"/>
            <a:ext cx="669925" cy="762000"/>
          </a:xfrm>
          <a:prstGeom prst="rect">
            <a:avLst/>
          </a:prstGeom>
          <a:noFill/>
        </p:spPr>
      </p:pic>
      <p:pic>
        <p:nvPicPr>
          <p:cNvPr id="244756" name="Picture 20" descr="drew%20final"/>
          <p:cNvPicPr>
            <a:picLocks noChangeAspect="1" noChangeArrowheads="1"/>
          </p:cNvPicPr>
          <p:nvPr/>
        </p:nvPicPr>
        <p:blipFill>
          <a:blip r:embed="rId5" cstate="print">
            <a:clrChange>
              <a:clrFrom>
                <a:srgbClr val="FFFFFF"/>
              </a:clrFrom>
              <a:clrTo>
                <a:srgbClr val="FFFFFF">
                  <a:alpha val="0"/>
                </a:srgbClr>
              </a:clrTo>
            </a:clrChange>
          </a:blip>
          <a:srcRect l="20271" r="21230" b="278"/>
          <a:stretch>
            <a:fillRect/>
          </a:stretch>
        </p:blipFill>
        <p:spPr bwMode="auto">
          <a:xfrm>
            <a:off x="4611688" y="3808413"/>
            <a:ext cx="500062" cy="609600"/>
          </a:xfrm>
          <a:prstGeom prst="rect">
            <a:avLst/>
          </a:prstGeom>
          <a:noFill/>
          <a:ln w="57150">
            <a:solidFill>
              <a:srgbClr val="FF0000"/>
            </a:solidFill>
          </a:ln>
        </p:spPr>
      </p:pic>
      <p:pic>
        <p:nvPicPr>
          <p:cNvPr id="244757" name="Picture 21"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1902141" y="4265613"/>
            <a:ext cx="576263" cy="609600"/>
          </a:xfrm>
          <a:prstGeom prst="rect">
            <a:avLst/>
          </a:prstGeom>
          <a:noFill/>
        </p:spPr>
      </p:pic>
      <p:pic>
        <p:nvPicPr>
          <p:cNvPr id="244758" name="Picture 22" descr="boy-1-128x128"/>
          <p:cNvPicPr>
            <a:picLocks noChangeAspect="1" noChangeArrowheads="1"/>
          </p:cNvPicPr>
          <p:nvPr/>
        </p:nvPicPr>
        <p:blipFill>
          <a:blip r:embed="rId7" cstate="print">
            <a:clrChange>
              <a:clrFrom>
                <a:srgbClr val="000000"/>
              </a:clrFrom>
              <a:clrTo>
                <a:srgbClr val="000000">
                  <a:alpha val="0"/>
                </a:srgbClr>
              </a:clrTo>
            </a:clrChange>
          </a:blip>
          <a:srcRect l="11812" r="14063" b="-563"/>
          <a:stretch>
            <a:fillRect/>
          </a:stretch>
        </p:blipFill>
        <p:spPr bwMode="auto">
          <a:xfrm>
            <a:off x="6440488" y="1598613"/>
            <a:ext cx="506412" cy="687387"/>
          </a:xfrm>
          <a:prstGeom prst="rect">
            <a:avLst/>
          </a:prstGeom>
          <a:solidFill>
            <a:schemeClr val="bg1"/>
          </a:solidFill>
          <a:ln w="76200">
            <a:solidFill>
              <a:srgbClr val="00B0F0"/>
            </a:solidFill>
          </a:ln>
        </p:spPr>
      </p:pic>
      <p:pic>
        <p:nvPicPr>
          <p:cNvPr id="244761" name="Picture 25"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5940426" y="3321050"/>
            <a:ext cx="576262" cy="609600"/>
          </a:xfrm>
          <a:prstGeom prst="rect">
            <a:avLst/>
          </a:prstGeom>
          <a:noFill/>
        </p:spPr>
      </p:pic>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a:xfrm>
            <a:off x="496888" y="74613"/>
            <a:ext cx="8229600" cy="1143000"/>
          </a:xfrm>
        </p:spPr>
        <p:txBody>
          <a:bodyPr>
            <a:normAutofit/>
          </a:bodyPr>
          <a:lstStyle/>
          <a:p>
            <a:r>
              <a:rPr lang="en-US" dirty="0" smtClean="0"/>
              <a:t>Social Recommendations</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70</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5" name="Text Box 9"/>
          <p:cNvSpPr txBox="1">
            <a:spLocks noChangeArrowheads="1"/>
          </p:cNvSpPr>
          <p:nvPr/>
        </p:nvSpPr>
        <p:spPr bwMode="auto">
          <a:xfrm>
            <a:off x="1116013" y="5300663"/>
            <a:ext cx="18002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Princess</a:t>
            </a:r>
          </a:p>
          <a:p>
            <a:pPr rtl="0" eaLnBrk="0" hangingPunct="0"/>
            <a:r>
              <a:rPr lang="en-US">
                <a:solidFill>
                  <a:srgbClr val="0000FF"/>
                </a:solidFill>
                <a:latin typeface="Lucida Bright" pitchFamily="18" charset="0"/>
              </a:rPr>
              <a:t>Diaries</a:t>
            </a:r>
          </a:p>
        </p:txBody>
      </p:sp>
      <p:sp>
        <p:nvSpPr>
          <p:cNvPr id="244746" name="Text Box 10"/>
          <p:cNvSpPr txBox="1">
            <a:spLocks noChangeArrowheads="1"/>
          </p:cNvSpPr>
          <p:nvPr/>
        </p:nvSpPr>
        <p:spPr bwMode="auto">
          <a:xfrm>
            <a:off x="3743325" y="4722813"/>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Lion King</a:t>
            </a:r>
          </a:p>
        </p:txBody>
      </p:sp>
      <p:sp>
        <p:nvSpPr>
          <p:cNvPr id="244747" name="Text Box 11"/>
          <p:cNvSpPr txBox="1">
            <a:spLocks noChangeArrowheads="1"/>
          </p:cNvSpPr>
          <p:nvPr/>
        </p:nvSpPr>
        <p:spPr bwMode="auto">
          <a:xfrm>
            <a:off x="5678488" y="1217613"/>
            <a:ext cx="1462087" cy="366712"/>
          </a:xfrm>
          <a:prstGeom prst="rect">
            <a:avLst/>
          </a:prstGeom>
          <a:noFill/>
          <a:ln w="9525">
            <a:noFill/>
            <a:miter lim="800000"/>
            <a:headEnd/>
            <a:tailEnd/>
          </a:ln>
          <a:effectLst/>
        </p:spPr>
        <p:txBody>
          <a:bodyPr>
            <a:spAutoFit/>
          </a:bodyPr>
          <a:lstStyle/>
          <a:p>
            <a:pPr rtl="0" eaLnBrk="0" hangingPunct="0"/>
            <a:r>
              <a:rPr lang="en-US" dirty="0" err="1">
                <a:solidFill>
                  <a:srgbClr val="0000FF"/>
                </a:solidFill>
                <a:latin typeface="Lucida Bright" pitchFamily="18" charset="0"/>
              </a:rPr>
              <a:t>Braveheart</a:t>
            </a:r>
            <a:endParaRPr lang="en-US" dirty="0">
              <a:solidFill>
                <a:srgbClr val="0000FF"/>
              </a:solidFill>
              <a:latin typeface="Lucida Bright" pitchFamily="18" charset="0"/>
            </a:endParaRPr>
          </a:p>
        </p:txBody>
      </p:sp>
      <p:sp>
        <p:nvSpPr>
          <p:cNvPr id="244748" name="Text Box 12"/>
          <p:cNvSpPr txBox="1">
            <a:spLocks noChangeArrowheads="1"/>
          </p:cNvSpPr>
          <p:nvPr/>
        </p:nvSpPr>
        <p:spPr bwMode="auto">
          <a:xfrm>
            <a:off x="5976938" y="2667000"/>
            <a:ext cx="17287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Lethal Weapon</a:t>
            </a:r>
          </a:p>
        </p:txBody>
      </p:sp>
      <p:sp>
        <p:nvSpPr>
          <p:cNvPr id="244749" name="Text Box 13"/>
          <p:cNvSpPr txBox="1">
            <a:spLocks noChangeArrowheads="1"/>
          </p:cNvSpPr>
          <p:nvPr/>
        </p:nvSpPr>
        <p:spPr bwMode="auto">
          <a:xfrm>
            <a:off x="4751388" y="5408613"/>
            <a:ext cx="17494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Independence Day</a:t>
            </a:r>
          </a:p>
        </p:txBody>
      </p:sp>
      <p:sp>
        <p:nvSpPr>
          <p:cNvPr id="244750" name="Text Box 14"/>
          <p:cNvSpPr txBox="1">
            <a:spLocks noChangeArrowheads="1"/>
          </p:cNvSpPr>
          <p:nvPr/>
        </p:nvSpPr>
        <p:spPr bwMode="auto">
          <a:xfrm>
            <a:off x="3697288" y="1522413"/>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Amadeus</a:t>
            </a:r>
          </a:p>
        </p:txBody>
      </p:sp>
      <p:sp>
        <p:nvSpPr>
          <p:cNvPr id="244751" name="Text Box 15"/>
          <p:cNvSpPr txBox="1">
            <a:spLocks noChangeArrowheads="1"/>
          </p:cNvSpPr>
          <p:nvPr/>
        </p:nvSpPr>
        <p:spPr bwMode="auto">
          <a:xfrm>
            <a:off x="1411288" y="1412875"/>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The Color Purple</a:t>
            </a:r>
          </a:p>
        </p:txBody>
      </p:sp>
      <p:sp>
        <p:nvSpPr>
          <p:cNvPr id="244752" name="Text Box 16"/>
          <p:cNvSpPr txBox="1">
            <a:spLocks noChangeArrowheads="1"/>
          </p:cNvSpPr>
          <p:nvPr/>
        </p:nvSpPr>
        <p:spPr bwMode="auto">
          <a:xfrm>
            <a:off x="7148513" y="5911850"/>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Dumb and Dumber</a:t>
            </a:r>
          </a:p>
        </p:txBody>
      </p:sp>
      <p:sp>
        <p:nvSpPr>
          <p:cNvPr id="244759" name="Text Box 23"/>
          <p:cNvSpPr txBox="1">
            <a:spLocks noChangeArrowheads="1"/>
          </p:cNvSpPr>
          <p:nvPr/>
        </p:nvSpPr>
        <p:spPr bwMode="auto">
          <a:xfrm>
            <a:off x="4497388" y="3275013"/>
            <a:ext cx="1462087" cy="366712"/>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Ocean’s 11</a:t>
            </a:r>
          </a:p>
        </p:txBody>
      </p:sp>
      <p:sp>
        <p:nvSpPr>
          <p:cNvPr id="244760" name="Text Box 24"/>
          <p:cNvSpPr txBox="1">
            <a:spLocks noChangeArrowheads="1"/>
          </p:cNvSpPr>
          <p:nvPr/>
        </p:nvSpPr>
        <p:spPr bwMode="auto">
          <a:xfrm>
            <a:off x="1655763" y="2895600"/>
            <a:ext cx="14620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Sense and Sensibility</a:t>
            </a:r>
          </a:p>
        </p:txBody>
      </p:sp>
      <p:sp>
        <p:nvSpPr>
          <p:cNvPr id="2" name="TextBox 1"/>
          <p:cNvSpPr txBox="1"/>
          <p:nvPr/>
        </p:nvSpPr>
        <p:spPr>
          <a:xfrm>
            <a:off x="5760224" y="4284374"/>
            <a:ext cx="3366295" cy="923330"/>
          </a:xfrm>
          <a:prstGeom prst="rect">
            <a:avLst/>
          </a:prstGeom>
          <a:solidFill>
            <a:srgbClr val="FFFF00"/>
          </a:solidFill>
        </p:spPr>
        <p:txBody>
          <a:bodyPr wrap="square" rtlCol="0">
            <a:spAutoFit/>
          </a:bodyPr>
          <a:lstStyle/>
          <a:p>
            <a:r>
              <a:rPr lang="en-US" dirty="0" smtClean="0"/>
              <a:t>But we know that he is good friends with Charlie for whom we know what he likes</a:t>
            </a:r>
            <a:endParaRPr lang="en-US" dirty="0"/>
          </a:p>
        </p:txBody>
      </p:sp>
      <p:cxnSp>
        <p:nvCxnSpPr>
          <p:cNvPr id="4" name="Straight Connector 3"/>
          <p:cNvCxnSpPr>
            <a:stCxn id="244756" idx="0"/>
            <a:endCxn id="244758" idx="2"/>
          </p:cNvCxnSpPr>
          <p:nvPr/>
        </p:nvCxnSpPr>
        <p:spPr>
          <a:xfrm flipV="1">
            <a:off x="4861719" y="2286000"/>
            <a:ext cx="1831975" cy="1522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283812"/>
      </p:ext>
    </p:extLst>
  </p:cSld>
  <p:clrMapOvr>
    <a:masterClrMapping/>
  </p:clrMapOvr>
  <p:transition advTm="132641"/>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141413"/>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732213"/>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08413"/>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321050"/>
            <a:ext cx="1363662" cy="1015663"/>
          </a:xfrm>
          <a:prstGeom prst="rect">
            <a:avLst/>
          </a:prstGeom>
          <a:noFill/>
          <a:ln w="9525" algn="ctr">
            <a:noFill/>
            <a:miter lim="800000"/>
            <a:headEnd/>
            <a:tailEnd/>
          </a:ln>
          <a:effectLst/>
        </p:spPr>
        <p:txBody>
          <a:bodyPr>
            <a:spAutoFit/>
          </a:bodyPr>
          <a:lstStyle/>
          <a:p>
            <a:pPr algn="l" rtl="0" eaLnBrk="0" hangingPunct="0"/>
            <a:r>
              <a:rPr lang="en-US" sz="2000" b="1" dirty="0">
                <a:solidFill>
                  <a:srgbClr val="008000"/>
                </a:solidFill>
              </a:rPr>
              <a:t>Geared towards </a:t>
            </a:r>
          </a:p>
          <a:p>
            <a:pPr algn="l" rtl="0" eaLnBrk="0" hangingPunct="0"/>
            <a:r>
              <a:rPr lang="en-US" sz="2000" b="1" dirty="0">
                <a:solidFill>
                  <a:srgbClr val="008000"/>
                </a:solidFill>
              </a:rPr>
              <a:t>females</a:t>
            </a:r>
          </a:p>
        </p:txBody>
      </p:sp>
      <p:sp>
        <p:nvSpPr>
          <p:cNvPr id="244742" name="Text Box 6"/>
          <p:cNvSpPr txBox="1">
            <a:spLocks noChangeArrowheads="1"/>
          </p:cNvSpPr>
          <p:nvPr/>
        </p:nvSpPr>
        <p:spPr bwMode="auto">
          <a:xfrm>
            <a:off x="7559675" y="3284538"/>
            <a:ext cx="1355725" cy="1015663"/>
          </a:xfrm>
          <a:prstGeom prst="rect">
            <a:avLst/>
          </a:prstGeom>
          <a:noFill/>
          <a:ln w="9525">
            <a:noFill/>
            <a:miter lim="800000"/>
            <a:headEnd/>
            <a:tailEnd/>
          </a:ln>
          <a:effectLst/>
        </p:spPr>
        <p:txBody>
          <a:bodyPr>
            <a:spAutoFit/>
          </a:bodyPr>
          <a:lstStyle/>
          <a:p>
            <a:pPr rtl="0" eaLnBrk="0" hangingPunct="0"/>
            <a:r>
              <a:rPr lang="en-US" sz="2000" b="1" dirty="0">
                <a:solidFill>
                  <a:srgbClr val="008000"/>
                </a:solidFill>
              </a:rPr>
              <a:t>Geared towards </a:t>
            </a:r>
          </a:p>
          <a:p>
            <a:pPr rtl="0" eaLnBrk="0" hangingPunct="0"/>
            <a:r>
              <a:rPr lang="en-US" sz="2000" b="1" dirty="0">
                <a:solidFill>
                  <a:srgbClr val="008000"/>
                </a:solidFill>
              </a:rPr>
              <a:t>males</a:t>
            </a:r>
          </a:p>
        </p:txBody>
      </p:sp>
      <p:sp>
        <p:nvSpPr>
          <p:cNvPr id="244743" name="Text Box 7"/>
          <p:cNvSpPr txBox="1">
            <a:spLocks noChangeArrowheads="1"/>
          </p:cNvSpPr>
          <p:nvPr/>
        </p:nvSpPr>
        <p:spPr bwMode="auto">
          <a:xfrm>
            <a:off x="3657600" y="1157288"/>
            <a:ext cx="1008609"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Serious</a:t>
            </a:r>
            <a:endParaRPr lang="en-US" sz="2000" dirty="0">
              <a:solidFill>
                <a:srgbClr val="008000"/>
              </a:solidFill>
            </a:endParaRPr>
          </a:p>
        </p:txBody>
      </p:sp>
      <p:sp>
        <p:nvSpPr>
          <p:cNvPr id="244744" name="Text Box 8"/>
          <p:cNvSpPr txBox="1">
            <a:spLocks noChangeArrowheads="1"/>
          </p:cNvSpPr>
          <p:nvPr/>
        </p:nvSpPr>
        <p:spPr bwMode="auto">
          <a:xfrm>
            <a:off x="4192856" y="6246813"/>
            <a:ext cx="873957"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Funny</a:t>
            </a:r>
            <a:endParaRPr lang="en-US" sz="2000" b="1" dirty="0">
              <a:solidFill>
                <a:srgbClr val="008000"/>
              </a:solidFill>
            </a:endParaRPr>
          </a:p>
        </p:txBody>
      </p:sp>
      <p:pic>
        <p:nvPicPr>
          <p:cNvPr id="244753" name="Picture 17" descr="girl-3-128x128"/>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809875" y="1738313"/>
            <a:ext cx="574675" cy="574675"/>
          </a:xfrm>
          <a:prstGeom prst="rect">
            <a:avLst/>
          </a:prstGeom>
          <a:noFill/>
        </p:spPr>
      </p:pic>
      <p:pic>
        <p:nvPicPr>
          <p:cNvPr id="244754" name="Picture 18" descr="boy_icon"/>
          <p:cNvPicPr>
            <a:picLocks noChangeAspect="1" noChangeArrowheads="1"/>
          </p:cNvPicPr>
          <p:nvPr/>
        </p:nvPicPr>
        <p:blipFill>
          <a:blip r:embed="rId3" cstate="print">
            <a:clrChange>
              <a:clrFrom>
                <a:srgbClr val="FEFEFC"/>
              </a:clrFrom>
              <a:clrTo>
                <a:srgbClr val="FEFEFC">
                  <a:alpha val="0"/>
                </a:srgbClr>
              </a:clrTo>
            </a:clrChange>
          </a:blip>
          <a:srcRect/>
          <a:stretch>
            <a:fillRect/>
          </a:stretch>
        </p:blipFill>
        <p:spPr bwMode="auto">
          <a:xfrm>
            <a:off x="3384550" y="2817380"/>
            <a:ext cx="514350" cy="514350"/>
          </a:xfrm>
          <a:prstGeom prst="rect">
            <a:avLst/>
          </a:prstGeom>
          <a:noFill/>
        </p:spPr>
      </p:pic>
      <p:pic>
        <p:nvPicPr>
          <p:cNvPr id="244755"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516688" y="5103813"/>
            <a:ext cx="669925" cy="762000"/>
          </a:xfrm>
          <a:prstGeom prst="rect">
            <a:avLst/>
          </a:prstGeom>
          <a:noFill/>
        </p:spPr>
      </p:pic>
      <p:pic>
        <p:nvPicPr>
          <p:cNvPr id="244756" name="Picture 20" descr="drew%20final"/>
          <p:cNvPicPr>
            <a:picLocks noChangeAspect="1" noChangeArrowheads="1"/>
          </p:cNvPicPr>
          <p:nvPr/>
        </p:nvPicPr>
        <p:blipFill>
          <a:blip r:embed="rId5" cstate="print">
            <a:clrChange>
              <a:clrFrom>
                <a:srgbClr val="FFFFFF"/>
              </a:clrFrom>
              <a:clrTo>
                <a:srgbClr val="FFFFFF">
                  <a:alpha val="0"/>
                </a:srgbClr>
              </a:clrTo>
            </a:clrChange>
          </a:blip>
          <a:srcRect l="20271" r="21230" b="278"/>
          <a:stretch>
            <a:fillRect/>
          </a:stretch>
        </p:blipFill>
        <p:spPr bwMode="auto">
          <a:xfrm>
            <a:off x="5487267" y="2512580"/>
            <a:ext cx="500062" cy="609600"/>
          </a:xfrm>
          <a:prstGeom prst="rect">
            <a:avLst/>
          </a:prstGeom>
          <a:noFill/>
          <a:ln w="57150">
            <a:solidFill>
              <a:srgbClr val="FF0000"/>
            </a:solidFill>
          </a:ln>
        </p:spPr>
      </p:pic>
      <p:pic>
        <p:nvPicPr>
          <p:cNvPr id="244757" name="Picture 21"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1902141" y="4265613"/>
            <a:ext cx="576263" cy="609600"/>
          </a:xfrm>
          <a:prstGeom prst="rect">
            <a:avLst/>
          </a:prstGeom>
          <a:noFill/>
        </p:spPr>
      </p:pic>
      <p:pic>
        <p:nvPicPr>
          <p:cNvPr id="244758" name="Picture 22" descr="boy-1-128x128"/>
          <p:cNvPicPr>
            <a:picLocks noChangeAspect="1" noChangeArrowheads="1"/>
          </p:cNvPicPr>
          <p:nvPr/>
        </p:nvPicPr>
        <p:blipFill>
          <a:blip r:embed="rId7" cstate="print">
            <a:clrChange>
              <a:clrFrom>
                <a:srgbClr val="000000"/>
              </a:clrFrom>
              <a:clrTo>
                <a:srgbClr val="000000">
                  <a:alpha val="0"/>
                </a:srgbClr>
              </a:clrTo>
            </a:clrChange>
          </a:blip>
          <a:srcRect l="11812" r="14063" b="-563"/>
          <a:stretch>
            <a:fillRect/>
          </a:stretch>
        </p:blipFill>
        <p:spPr bwMode="auto">
          <a:xfrm>
            <a:off x="6440488" y="1598613"/>
            <a:ext cx="506412" cy="687387"/>
          </a:xfrm>
          <a:prstGeom prst="rect">
            <a:avLst/>
          </a:prstGeom>
          <a:solidFill>
            <a:schemeClr val="bg1"/>
          </a:solidFill>
          <a:ln w="76200">
            <a:solidFill>
              <a:srgbClr val="00B0F0"/>
            </a:solidFill>
          </a:ln>
        </p:spPr>
      </p:pic>
      <p:pic>
        <p:nvPicPr>
          <p:cNvPr id="244761" name="Picture 25"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5940426" y="3321050"/>
            <a:ext cx="576262" cy="609600"/>
          </a:xfrm>
          <a:prstGeom prst="rect">
            <a:avLst/>
          </a:prstGeom>
          <a:noFill/>
        </p:spPr>
      </p:pic>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a:xfrm>
            <a:off x="496888" y="74613"/>
            <a:ext cx="8229600" cy="1143000"/>
          </a:xfrm>
        </p:spPr>
        <p:txBody>
          <a:bodyPr>
            <a:normAutofit/>
          </a:bodyPr>
          <a:lstStyle/>
          <a:p>
            <a:r>
              <a:rPr lang="en-US" dirty="0" smtClean="0"/>
              <a:t>Social Recommendations</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71</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5" name="Text Box 9"/>
          <p:cNvSpPr txBox="1">
            <a:spLocks noChangeArrowheads="1"/>
          </p:cNvSpPr>
          <p:nvPr/>
        </p:nvSpPr>
        <p:spPr bwMode="auto">
          <a:xfrm>
            <a:off x="1116013" y="5300663"/>
            <a:ext cx="18002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Princess</a:t>
            </a:r>
          </a:p>
          <a:p>
            <a:pPr rtl="0" eaLnBrk="0" hangingPunct="0"/>
            <a:r>
              <a:rPr lang="en-US">
                <a:solidFill>
                  <a:srgbClr val="0000FF"/>
                </a:solidFill>
                <a:latin typeface="Lucida Bright" pitchFamily="18" charset="0"/>
              </a:rPr>
              <a:t>Diaries</a:t>
            </a:r>
          </a:p>
        </p:txBody>
      </p:sp>
      <p:sp>
        <p:nvSpPr>
          <p:cNvPr id="244746" name="Text Box 10"/>
          <p:cNvSpPr txBox="1">
            <a:spLocks noChangeArrowheads="1"/>
          </p:cNvSpPr>
          <p:nvPr/>
        </p:nvSpPr>
        <p:spPr bwMode="auto">
          <a:xfrm>
            <a:off x="3743325" y="4722813"/>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Lion King</a:t>
            </a:r>
          </a:p>
        </p:txBody>
      </p:sp>
      <p:sp>
        <p:nvSpPr>
          <p:cNvPr id="244747" name="Text Box 11"/>
          <p:cNvSpPr txBox="1">
            <a:spLocks noChangeArrowheads="1"/>
          </p:cNvSpPr>
          <p:nvPr/>
        </p:nvSpPr>
        <p:spPr bwMode="auto">
          <a:xfrm>
            <a:off x="5678488" y="1217613"/>
            <a:ext cx="1462087" cy="366712"/>
          </a:xfrm>
          <a:prstGeom prst="rect">
            <a:avLst/>
          </a:prstGeom>
          <a:noFill/>
          <a:ln w="9525">
            <a:noFill/>
            <a:miter lim="800000"/>
            <a:headEnd/>
            <a:tailEnd/>
          </a:ln>
          <a:effectLst/>
        </p:spPr>
        <p:txBody>
          <a:bodyPr>
            <a:spAutoFit/>
          </a:bodyPr>
          <a:lstStyle/>
          <a:p>
            <a:pPr rtl="0" eaLnBrk="0" hangingPunct="0"/>
            <a:r>
              <a:rPr lang="en-US" dirty="0" err="1">
                <a:solidFill>
                  <a:srgbClr val="0000FF"/>
                </a:solidFill>
                <a:latin typeface="Lucida Bright" pitchFamily="18" charset="0"/>
              </a:rPr>
              <a:t>Braveheart</a:t>
            </a:r>
            <a:endParaRPr lang="en-US" dirty="0">
              <a:solidFill>
                <a:srgbClr val="0000FF"/>
              </a:solidFill>
              <a:latin typeface="Lucida Bright" pitchFamily="18" charset="0"/>
            </a:endParaRPr>
          </a:p>
        </p:txBody>
      </p:sp>
      <p:sp>
        <p:nvSpPr>
          <p:cNvPr id="244748" name="Text Box 12"/>
          <p:cNvSpPr txBox="1">
            <a:spLocks noChangeArrowheads="1"/>
          </p:cNvSpPr>
          <p:nvPr/>
        </p:nvSpPr>
        <p:spPr bwMode="auto">
          <a:xfrm>
            <a:off x="5976938" y="2667000"/>
            <a:ext cx="17287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Lethal Weapon</a:t>
            </a:r>
          </a:p>
        </p:txBody>
      </p:sp>
      <p:sp>
        <p:nvSpPr>
          <p:cNvPr id="244749" name="Text Box 13"/>
          <p:cNvSpPr txBox="1">
            <a:spLocks noChangeArrowheads="1"/>
          </p:cNvSpPr>
          <p:nvPr/>
        </p:nvSpPr>
        <p:spPr bwMode="auto">
          <a:xfrm>
            <a:off x="4751388" y="5408613"/>
            <a:ext cx="17494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Independence Day</a:t>
            </a:r>
          </a:p>
        </p:txBody>
      </p:sp>
      <p:sp>
        <p:nvSpPr>
          <p:cNvPr id="244750" name="Text Box 14"/>
          <p:cNvSpPr txBox="1">
            <a:spLocks noChangeArrowheads="1"/>
          </p:cNvSpPr>
          <p:nvPr/>
        </p:nvSpPr>
        <p:spPr bwMode="auto">
          <a:xfrm>
            <a:off x="3697288" y="1522413"/>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Amadeus</a:t>
            </a:r>
          </a:p>
        </p:txBody>
      </p:sp>
      <p:sp>
        <p:nvSpPr>
          <p:cNvPr id="244751" name="Text Box 15"/>
          <p:cNvSpPr txBox="1">
            <a:spLocks noChangeArrowheads="1"/>
          </p:cNvSpPr>
          <p:nvPr/>
        </p:nvSpPr>
        <p:spPr bwMode="auto">
          <a:xfrm>
            <a:off x="1411288" y="1412875"/>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The Color Purple</a:t>
            </a:r>
          </a:p>
        </p:txBody>
      </p:sp>
      <p:sp>
        <p:nvSpPr>
          <p:cNvPr id="244752" name="Text Box 16"/>
          <p:cNvSpPr txBox="1">
            <a:spLocks noChangeArrowheads="1"/>
          </p:cNvSpPr>
          <p:nvPr/>
        </p:nvSpPr>
        <p:spPr bwMode="auto">
          <a:xfrm>
            <a:off x="7148513" y="5911850"/>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Dumb and Dumber</a:t>
            </a:r>
          </a:p>
        </p:txBody>
      </p:sp>
      <p:sp>
        <p:nvSpPr>
          <p:cNvPr id="244759" name="Text Box 23"/>
          <p:cNvSpPr txBox="1">
            <a:spLocks noChangeArrowheads="1"/>
          </p:cNvSpPr>
          <p:nvPr/>
        </p:nvSpPr>
        <p:spPr bwMode="auto">
          <a:xfrm>
            <a:off x="4497388" y="3275013"/>
            <a:ext cx="1462087" cy="366712"/>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Ocean’s 11</a:t>
            </a:r>
          </a:p>
        </p:txBody>
      </p:sp>
      <p:sp>
        <p:nvSpPr>
          <p:cNvPr id="244760" name="Text Box 24"/>
          <p:cNvSpPr txBox="1">
            <a:spLocks noChangeArrowheads="1"/>
          </p:cNvSpPr>
          <p:nvPr/>
        </p:nvSpPr>
        <p:spPr bwMode="auto">
          <a:xfrm>
            <a:off x="1655763" y="2895600"/>
            <a:ext cx="14620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Sense and Sensibility</a:t>
            </a:r>
          </a:p>
        </p:txBody>
      </p:sp>
      <p:sp>
        <p:nvSpPr>
          <p:cNvPr id="2" name="TextBox 1"/>
          <p:cNvSpPr txBox="1"/>
          <p:nvPr/>
        </p:nvSpPr>
        <p:spPr>
          <a:xfrm>
            <a:off x="5487268" y="4284374"/>
            <a:ext cx="3639252" cy="646331"/>
          </a:xfrm>
          <a:prstGeom prst="rect">
            <a:avLst/>
          </a:prstGeom>
          <a:solidFill>
            <a:srgbClr val="FFFF00"/>
          </a:solidFill>
        </p:spPr>
        <p:txBody>
          <a:bodyPr wrap="square" rtlCol="0">
            <a:spAutoFit/>
          </a:bodyPr>
          <a:lstStyle/>
          <a:p>
            <a:r>
              <a:rPr lang="en-US" dirty="0" smtClean="0"/>
              <a:t>This can help us adjust the ratings for Dave to be closer to those of Charlie</a:t>
            </a:r>
            <a:endParaRPr lang="en-US" dirty="0"/>
          </a:p>
        </p:txBody>
      </p:sp>
      <p:cxnSp>
        <p:nvCxnSpPr>
          <p:cNvPr id="4" name="Straight Connector 3"/>
          <p:cNvCxnSpPr>
            <a:stCxn id="244756" idx="0"/>
            <a:endCxn id="244758" idx="2"/>
          </p:cNvCxnSpPr>
          <p:nvPr/>
        </p:nvCxnSpPr>
        <p:spPr>
          <a:xfrm flipV="1">
            <a:off x="5737298" y="2286000"/>
            <a:ext cx="956396" cy="2265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988527"/>
      </p:ext>
    </p:extLst>
  </p:cSld>
  <p:clrMapOvr>
    <a:masterClrMapping/>
  </p:clrMapOvr>
  <p:transition advTm="132641"/>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Regularization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62500" lnSpcReduction="20000"/>
              </a:bodyPr>
              <a:lstStyle/>
              <a:p>
                <a:r>
                  <a:rPr lang="en-US" dirty="0" smtClean="0"/>
                  <a:t>Mathematically, this means that we add an additional </a:t>
                </a:r>
                <a:r>
                  <a:rPr lang="en-US" dirty="0" smtClean="0">
                    <a:solidFill>
                      <a:schemeClr val="accent6">
                        <a:lumMod val="75000"/>
                      </a:schemeClr>
                    </a:solidFill>
                  </a:rPr>
                  <a:t>regularization</a:t>
                </a:r>
                <a:r>
                  <a:rPr lang="en-US" dirty="0" smtClean="0"/>
                  <a:t> term to our optimization function:</a:t>
                </a:r>
              </a:p>
              <a:p>
                <a:endParaRPr lang="en-US" dirty="0" smtClean="0"/>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a:rPr>
                                <m:t>min</m:t>
                              </m:r>
                            </m:e>
                            <m:lim>
                              <m:r>
                                <a:rPr lang="en-US" b="0" i="1" smtClean="0">
                                  <a:latin typeface="Cambria Math"/>
                                </a:rPr>
                                <m:t>𝑃</m:t>
                              </m:r>
                              <m:r>
                                <a:rPr lang="en-US" b="0" i="1" smtClean="0">
                                  <a:latin typeface="Cambria Math"/>
                                </a:rPr>
                                <m:t>,</m:t>
                              </m:r>
                              <m:r>
                                <a:rPr lang="en-US" b="0" i="1" smtClean="0">
                                  <a:latin typeface="Cambria Math"/>
                                </a:rPr>
                                <m:t>𝑄</m:t>
                              </m:r>
                            </m:lim>
                          </m:limLow>
                        </m:fName>
                        <m:e>
                          <m:d>
                            <m:dPr>
                              <m:begChr m:val="{"/>
                              <m:endChr m:val="}"/>
                              <m:ctrlPr>
                                <a:rPr lang="en-US" b="0" i="1" smtClean="0">
                                  <a:latin typeface="Cambria Math" panose="02040503050406030204" pitchFamily="18" charset="0"/>
                                </a:rPr>
                              </m:ctrlPr>
                            </m:dPr>
                            <m:e>
                              <m:eqArr>
                                <m:eqArrPr>
                                  <m:ctrlPr>
                                    <a:rPr lang="en-US" i="1">
                                      <a:latin typeface="Cambria Math" panose="02040503050406030204" pitchFamily="18" charset="0"/>
                                    </a:rPr>
                                  </m:ctrlPr>
                                </m:eqArrPr>
                                <m:e>
                                  <m:nary>
                                    <m:naryPr>
                                      <m:chr m:val="∑"/>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m:rPr>
                                              <m:brk m:alnAt="7"/>
                                            </m:rPr>
                                            <a:rPr lang="en-US" i="1">
                                              <a:latin typeface="Cambria Math"/>
                                            </a:rPr>
                                            <m:t>𝑟</m:t>
                                          </m:r>
                                        </m:e>
                                        <m:sub>
                                          <m:r>
                                            <m:rPr>
                                              <m:brk m:alnAt="7"/>
                                            </m:rPr>
                                            <a:rPr lang="en-US" i="1">
                                              <a:latin typeface="Cambria Math"/>
                                            </a:rPr>
                                            <m:t>𝑖</m:t>
                                          </m:r>
                                          <m:r>
                                            <a:rPr lang="en-US" i="1">
                                              <a:latin typeface="Cambria Math"/>
                                            </a:rPr>
                                            <m:t>𝑥</m:t>
                                          </m:r>
                                        </m:sub>
                                      </m:sSub>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𝑟</m:t>
                                                  </m:r>
                                                </m:e>
                                                <m:sub>
                                                  <m:r>
                                                    <a:rPr lang="en-US" i="1">
                                                      <a:latin typeface="Cambria Math"/>
                                                    </a:rPr>
                                                    <m:t>𝑖𝑥</m:t>
                                                  </m:r>
                                                </m:sub>
                                              </m:sSub>
                                              <m:r>
                                                <a:rPr lang="en-US" i="1">
                                                  <a:latin typeface="Cambria Math"/>
                                                </a:rPr>
                                                <m:t>−</m:t>
                                              </m:r>
                                              <m:sSub>
                                                <m:sSubPr>
                                                  <m:ctrlPr>
                                                    <a:rPr lang="en-US" i="1">
                                                      <a:latin typeface="Cambria Math" panose="02040503050406030204" pitchFamily="18" charset="0"/>
                                                    </a:rPr>
                                                  </m:ctrlPr>
                                                </m:sSubPr>
                                                <m:e>
                                                  <m:r>
                                                    <a:rPr lang="en-US" i="1">
                                                      <a:latin typeface="Cambria Math"/>
                                                    </a:rPr>
                                                    <m:t>𝑞</m:t>
                                                  </m:r>
                                                </m:e>
                                                <m:sub>
                                                  <m:r>
                                                    <a:rPr lang="en-US" i="1">
                                                      <a:latin typeface="Cambria Math"/>
                                                    </a:rPr>
                                                    <m:t>𝑖</m:t>
                                                  </m:r>
                                                </m:sub>
                                              </m:sSub>
                                              <m:sSub>
                                                <m:sSubPr>
                                                  <m:ctrlPr>
                                                    <a:rPr lang="en-US" i="1">
                                                      <a:latin typeface="Cambria Math" panose="02040503050406030204" pitchFamily="18" charset="0"/>
                                                    </a:rPr>
                                                  </m:ctrlPr>
                                                </m:sSubPr>
                                                <m:e>
                                                  <m:r>
                                                    <a:rPr lang="en-US" i="1">
                                                      <a:latin typeface="Cambria Math"/>
                                                    </a:rPr>
                                                    <m:t>𝑝</m:t>
                                                  </m:r>
                                                </m:e>
                                                <m:sub>
                                                  <m:r>
                                                    <a:rPr lang="en-US" i="1">
                                                      <a:latin typeface="Cambria Math"/>
                                                    </a:rPr>
                                                    <m:t>𝑥</m:t>
                                                  </m:r>
                                                </m:sub>
                                              </m:sSub>
                                            </m:e>
                                          </m:d>
                                        </m:e>
                                        <m:sup>
                                          <m:r>
                                            <a:rPr lang="en-US" i="1">
                                              <a:latin typeface="Cambria Math"/>
                                            </a:rPr>
                                            <m:t>2</m:t>
                                          </m:r>
                                        </m:sup>
                                      </m:sSup>
                                    </m:e>
                                  </m:nary>
                                </m:e>
                                <m:e>
                                  <m:r>
                                    <a:rPr lang="en-US" i="1">
                                      <a:latin typeface="Cambria Math"/>
                                    </a:rPr>
                                    <m:t>+</m:t>
                                  </m:r>
                                  <m:r>
                                    <a:rPr lang="en-US" i="1">
                                      <a:latin typeface="Cambria Math"/>
                                    </a:rPr>
                                    <m:t>𝜆</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nary>
                                            <m:naryPr>
                                              <m:chr m:val="∑"/>
                                              <m:supHide m:val="on"/>
                                              <m:ctrlPr>
                                                <a:rPr lang="en-US" i="1">
                                                  <a:latin typeface="Cambria Math" panose="02040503050406030204" pitchFamily="18" charset="0"/>
                                                </a:rPr>
                                              </m:ctrlPr>
                                            </m:naryPr>
                                            <m:sub>
                                              <m:r>
                                                <m:rPr>
                                                  <m:brk m:alnAt="7"/>
                                                </m:rPr>
                                                <a:rPr lang="en-US" i="1">
                                                  <a:latin typeface="Cambria Math"/>
                                                </a:rPr>
                                                <m:t>𝑖</m:t>
                                              </m:r>
                                            </m:sub>
                                            <m:sup/>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a:rPr>
                                                        <m:t>𝑞</m:t>
                                                      </m:r>
                                                    </m:e>
                                                  </m:d>
                                                </m:e>
                                                <m:sup>
                                                  <m:r>
                                                    <a:rPr lang="en-US" i="1">
                                                      <a:latin typeface="Cambria Math"/>
                                                    </a:rPr>
                                                    <m:t>2</m:t>
                                                  </m:r>
                                                </m:sup>
                                              </m:sSup>
                                              <m:r>
                                                <a:rPr lang="en-US" i="1">
                                                  <a:latin typeface="Cambria Math"/>
                                                </a:rPr>
                                                <m:t>+</m:t>
                                              </m:r>
                                              <m:nary>
                                                <m:naryPr>
                                                  <m:chr m:val="∑"/>
                                                  <m:supHide m:val="on"/>
                                                  <m:ctrlPr>
                                                    <a:rPr lang="en-US" i="1">
                                                      <a:latin typeface="Cambria Math" panose="02040503050406030204" pitchFamily="18" charset="0"/>
                                                    </a:rPr>
                                                  </m:ctrlPr>
                                                </m:naryPr>
                                                <m:sub>
                                                  <m:r>
                                                    <a:rPr lang="en-US" i="1">
                                                      <a:latin typeface="Cambria Math"/>
                                                    </a:rPr>
                                                    <m:t>𝑥</m:t>
                                                  </m:r>
                                                </m:sub>
                                                <m:sup/>
                                                <m:e>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𝑝</m:t>
                                                              </m:r>
                                                            </m:e>
                                                            <m:sub>
                                                              <m:r>
                                                                <a:rPr lang="en-US" i="1">
                                                                  <a:latin typeface="Cambria Math"/>
                                                                </a:rPr>
                                                                <m:t>𝑥</m:t>
                                                              </m:r>
                                                            </m:sub>
                                                          </m:sSub>
                                                        </m:e>
                                                      </m:d>
                                                    </m:e>
                                                    <m:sup>
                                                      <m:r>
                                                        <a:rPr lang="en-US" b="0" i="1" smtClean="0">
                                                          <a:latin typeface="Cambria Math"/>
                                                        </a:rPr>
                                                        <m:t>2</m:t>
                                                      </m:r>
                                                    </m:sup>
                                                  </m:sSup>
                                                </m:e>
                                              </m:nary>
                                            </m:e>
                                          </m:nary>
                                        </m:e>
                                        <m:sup/>
                                      </m:sSup>
                                    </m:e>
                                  </m:d>
                                </m:e>
                                <m:e>
                                  <m:r>
                                    <a:rPr lang="en-US" i="1">
                                      <a:latin typeface="Cambria Math"/>
                                    </a:rPr>
                                    <m:t>+</m:t>
                                  </m:r>
                                  <m:r>
                                    <a:rPr lang="en-US" i="1">
                                      <a:latin typeface="Cambria Math"/>
                                    </a:rPr>
                                    <m:t>𝛽</m:t>
                                  </m:r>
                                  <m:sSup>
                                    <m:sSupPr>
                                      <m:ctrlPr>
                                        <a:rPr lang="en-US" i="1">
                                          <a:latin typeface="Cambria Math" panose="02040503050406030204" pitchFamily="18" charset="0"/>
                                        </a:rPr>
                                      </m:ctrlPr>
                                    </m:sSupPr>
                                    <m:e>
                                      <m:nary>
                                        <m:naryPr>
                                          <m:chr m:val="∑"/>
                                          <m:supHide m:val="on"/>
                                          <m:ctrlPr>
                                            <a:rPr lang="en-US" i="1">
                                              <a:latin typeface="Cambria Math" panose="02040503050406030204" pitchFamily="18" charset="0"/>
                                            </a:rPr>
                                          </m:ctrlPr>
                                        </m:naryPr>
                                        <m:sub>
                                          <m:r>
                                            <a:rPr lang="en-US" i="1">
                                              <a:latin typeface="Cambria Math"/>
                                            </a:rPr>
                                            <m:t>𝑥</m:t>
                                          </m:r>
                                          <m:r>
                                            <a:rPr lang="en-US" i="1">
                                              <a:latin typeface="Cambria Math"/>
                                            </a:rPr>
                                            <m:t>,</m:t>
                                          </m:r>
                                          <m:r>
                                            <a:rPr lang="en-US" i="1">
                                              <a:latin typeface="Cambria Math"/>
                                            </a:rPr>
                                            <m:t>𝑦</m:t>
                                          </m:r>
                                        </m:sub>
                                        <m:sup/>
                                        <m:e>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a:rPr>
                                                <m:t>𝑤</m:t>
                                              </m:r>
                                            </m:e>
                                            <m:sub>
                                              <m:r>
                                                <a:rPr lang="en-US" i="1">
                                                  <a:solidFill>
                                                    <a:srgbClr val="0070C0"/>
                                                  </a:solidFill>
                                                  <a:latin typeface="Cambria Math"/>
                                                </a:rPr>
                                                <m:t>𝑥𝑦</m:t>
                                              </m:r>
                                            </m:sub>
                                          </m:sSub>
                                          <m:sSup>
                                            <m:sSupPr>
                                              <m:ctrlPr>
                                                <a:rPr lang="en-US" b="0" i="1" smtClean="0">
                                                  <a:solidFill>
                                                    <a:srgbClr val="FF0000"/>
                                                  </a:solidFill>
                                                  <a:latin typeface="Cambria Math" panose="02040503050406030204" pitchFamily="18" charset="0"/>
                                                </a:rPr>
                                              </m:ctrlPr>
                                            </m:sSupPr>
                                            <m:e>
                                              <m:d>
                                                <m:dPr>
                                                  <m:begChr m:val="‖"/>
                                                  <m:endChr m:val="‖"/>
                                                  <m:ctrlPr>
                                                    <a:rPr lang="en-US" i="1" smtClean="0">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𝑝</m:t>
                                                      </m:r>
                                                    </m:e>
                                                    <m:sub>
                                                      <m:r>
                                                        <a:rPr lang="en-US" i="1">
                                                          <a:solidFill>
                                                            <a:srgbClr val="FF0000"/>
                                                          </a:solidFill>
                                                          <a:latin typeface="Cambria Math"/>
                                                        </a:rPr>
                                                        <m:t>𝑥</m:t>
                                                      </m:r>
                                                    </m:sub>
                                                  </m:sSub>
                                                  <m:r>
                                                    <a:rPr lang="en-US" i="1">
                                                      <a:solidFill>
                                                        <a:srgbClr val="FF0000"/>
                                                      </a:solidFill>
                                                      <a:latin typeface="Cambria Math"/>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𝑝</m:t>
                                                      </m:r>
                                                    </m:e>
                                                    <m:sub>
                                                      <m:r>
                                                        <a:rPr lang="en-US" i="1">
                                                          <a:solidFill>
                                                            <a:srgbClr val="FF0000"/>
                                                          </a:solidFill>
                                                          <a:latin typeface="Cambria Math"/>
                                                        </a:rPr>
                                                        <m:t>𝑦</m:t>
                                                      </m:r>
                                                    </m:sub>
                                                  </m:sSub>
                                                </m:e>
                                              </m:d>
                                            </m:e>
                                            <m:sup>
                                              <m:r>
                                                <a:rPr lang="en-US" b="0" i="1" smtClean="0">
                                                  <a:solidFill>
                                                    <a:srgbClr val="FF0000"/>
                                                  </a:solidFill>
                                                  <a:latin typeface="Cambria Math"/>
                                                </a:rPr>
                                                <m:t>2</m:t>
                                              </m:r>
                                            </m:sup>
                                          </m:sSup>
                                        </m:e>
                                      </m:nary>
                                    </m:e>
                                    <m:sup/>
                                  </m:sSup>
                                </m:e>
                              </m:eqArr>
                            </m:e>
                          </m:d>
                        </m:e>
                      </m:func>
                    </m:oMath>
                  </m:oMathPara>
                </a14:m>
                <a:endParaRPr lang="en-US" b="0" dirty="0" smtClean="0"/>
              </a:p>
              <a:p>
                <a:pPr lvl="1"/>
                <a:endParaRPr lang="en-US" b="0" i="1" dirty="0" smtClean="0">
                  <a:latin typeface="Cambria Math"/>
                </a:endParaRPr>
              </a:p>
              <a:p>
                <a:pPr lvl="1"/>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𝑤</m:t>
                        </m:r>
                      </m:e>
                      <m:sub>
                        <m:r>
                          <a:rPr lang="en-US" b="0" i="1" smtClean="0">
                            <a:solidFill>
                              <a:srgbClr val="0070C0"/>
                            </a:solidFill>
                            <a:latin typeface="Cambria Math"/>
                          </a:rPr>
                          <m:t>𝑥𝑦</m:t>
                        </m:r>
                      </m:sub>
                    </m:sSub>
                  </m:oMath>
                </a14:m>
                <a:r>
                  <a:rPr lang="en-US" b="0" dirty="0" smtClean="0"/>
                  <a:t>: strength of the connection between x and y</a:t>
                </a:r>
              </a:p>
              <a:p>
                <a:pPr lvl="1"/>
                <a14:m>
                  <m:oMath xmlns:m="http://schemas.openxmlformats.org/officeDocument/2006/math">
                    <m:d>
                      <m:dPr>
                        <m:begChr m:val="‖"/>
                        <m:endChr m:val="‖"/>
                        <m:ctrlPr>
                          <a:rPr lang="en-US" b="0" i="1" smtClean="0">
                            <a:solidFill>
                              <a:schemeClr val="accent6">
                                <a:lumMod val="75000"/>
                              </a:schemeClr>
                            </a:solidFill>
                            <a:latin typeface="Cambria Math" panose="02040503050406030204" pitchFamily="18" charset="0"/>
                          </a:rPr>
                        </m:ctrlPr>
                      </m:dPr>
                      <m:e>
                        <m:sSub>
                          <m:sSubPr>
                            <m:ctrlPr>
                              <a:rPr lang="en-US" b="0" i="1" smtClean="0">
                                <a:solidFill>
                                  <a:schemeClr val="accent6">
                                    <a:lumMod val="75000"/>
                                  </a:schemeClr>
                                </a:solidFill>
                                <a:latin typeface="Cambria Math" panose="02040503050406030204" pitchFamily="18" charset="0"/>
                              </a:rPr>
                            </m:ctrlPr>
                          </m:sSubPr>
                          <m:e>
                            <m:r>
                              <a:rPr lang="en-US" b="0" i="1" smtClean="0">
                                <a:solidFill>
                                  <a:schemeClr val="accent6">
                                    <a:lumMod val="75000"/>
                                  </a:schemeClr>
                                </a:solidFill>
                                <a:latin typeface="Cambria Math"/>
                              </a:rPr>
                              <m:t>𝑝</m:t>
                            </m:r>
                          </m:e>
                          <m:sub>
                            <m:r>
                              <a:rPr lang="en-US" b="0" i="1" smtClean="0">
                                <a:solidFill>
                                  <a:schemeClr val="accent6">
                                    <a:lumMod val="75000"/>
                                  </a:schemeClr>
                                </a:solidFill>
                                <a:latin typeface="Cambria Math"/>
                              </a:rPr>
                              <m:t>𝑥</m:t>
                            </m:r>
                          </m:sub>
                        </m:sSub>
                        <m:r>
                          <a:rPr lang="en-US" b="0" i="1" smtClean="0">
                            <a:solidFill>
                              <a:schemeClr val="accent6">
                                <a:lumMod val="75000"/>
                              </a:schemeClr>
                            </a:solidFill>
                            <a:latin typeface="Cambria Math"/>
                          </a:rPr>
                          <m:t>−</m:t>
                        </m:r>
                        <m:sSub>
                          <m:sSubPr>
                            <m:ctrlPr>
                              <a:rPr lang="en-US" b="0" i="1" smtClean="0">
                                <a:solidFill>
                                  <a:schemeClr val="accent6">
                                    <a:lumMod val="75000"/>
                                  </a:schemeClr>
                                </a:solidFill>
                                <a:latin typeface="Cambria Math" panose="02040503050406030204" pitchFamily="18" charset="0"/>
                              </a:rPr>
                            </m:ctrlPr>
                          </m:sSubPr>
                          <m:e>
                            <m:r>
                              <a:rPr lang="en-US" b="0" i="1" smtClean="0">
                                <a:solidFill>
                                  <a:schemeClr val="accent6">
                                    <a:lumMod val="75000"/>
                                  </a:schemeClr>
                                </a:solidFill>
                                <a:latin typeface="Cambria Math"/>
                              </a:rPr>
                              <m:t>𝑝</m:t>
                            </m:r>
                          </m:e>
                          <m:sub>
                            <m:r>
                              <a:rPr lang="en-US" b="0" i="1" smtClean="0">
                                <a:solidFill>
                                  <a:schemeClr val="accent6">
                                    <a:lumMod val="75000"/>
                                  </a:schemeClr>
                                </a:solidFill>
                                <a:latin typeface="Cambria Math"/>
                              </a:rPr>
                              <m:t>𝑦</m:t>
                            </m:r>
                          </m:sub>
                        </m:sSub>
                      </m:e>
                    </m:d>
                  </m:oMath>
                </a14:m>
                <a:r>
                  <a:rPr lang="en-US" b="0" dirty="0" smtClean="0"/>
                  <a:t>: the difference between the latent preferences of the users.</a:t>
                </a:r>
              </a:p>
              <a:p>
                <a:endParaRPr lang="en-US" b="0"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2022"/>
                </a:stretch>
              </a:blipFill>
            </p:spPr>
            <p:txBody>
              <a:bodyPr/>
              <a:lstStyle/>
              <a:p>
                <a:r>
                  <a:rPr lang="en-US">
                    <a:noFill/>
                  </a:rPr>
                  <a:t> </a:t>
                </a:r>
              </a:p>
            </p:txBody>
          </p:sp>
        </mc:Fallback>
      </mc:AlternateContent>
    </p:spTree>
    <p:extLst>
      <p:ext uri="{BB962C8B-B14F-4D97-AF65-F5344CB8AC3E}">
        <p14:creationId xmlns:p14="http://schemas.microsoft.com/office/powerpoint/2010/main" val="11379104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Regularization</a:t>
            </a:r>
            <a:endParaRPr lang="en-US" dirty="0"/>
          </a:p>
        </p:txBody>
      </p:sp>
      <p:sp>
        <p:nvSpPr>
          <p:cNvPr id="3" name="Content Placeholder 2"/>
          <p:cNvSpPr>
            <a:spLocks noGrp="1"/>
          </p:cNvSpPr>
          <p:nvPr>
            <p:ph idx="1"/>
          </p:nvPr>
        </p:nvSpPr>
        <p:spPr/>
        <p:txBody>
          <a:bodyPr/>
          <a:lstStyle/>
          <a:p>
            <a:r>
              <a:rPr lang="en-US" dirty="0" smtClean="0"/>
              <a:t>Helps in giving </a:t>
            </a:r>
            <a:r>
              <a:rPr lang="en-US" dirty="0" smtClean="0">
                <a:solidFill>
                  <a:srgbClr val="0070C0"/>
                </a:solidFill>
              </a:rPr>
              <a:t>additional information </a:t>
            </a:r>
            <a:r>
              <a:rPr lang="en-US" dirty="0" smtClean="0"/>
              <a:t>about the preferences of the users</a:t>
            </a:r>
          </a:p>
          <a:p>
            <a:r>
              <a:rPr lang="en-US" dirty="0" smtClean="0"/>
              <a:t>Helps with </a:t>
            </a:r>
            <a:r>
              <a:rPr lang="en-US" dirty="0" smtClean="0">
                <a:solidFill>
                  <a:schemeClr val="accent6">
                    <a:lumMod val="75000"/>
                  </a:schemeClr>
                </a:solidFill>
              </a:rPr>
              <a:t>sparse data </a:t>
            </a:r>
            <a:r>
              <a:rPr lang="en-US" dirty="0" smtClean="0"/>
              <a:t>since it allows us to make inferences for users for whom we have little data</a:t>
            </a:r>
            <a:r>
              <a:rPr lang="en-US" dirty="0" smtClean="0"/>
              <a:t>.</a:t>
            </a:r>
            <a:endParaRPr lang="en-US" dirty="0"/>
          </a:p>
          <a:p>
            <a:endParaRPr lang="en-US" dirty="0" smtClean="0"/>
          </a:p>
          <a:p>
            <a:r>
              <a:rPr lang="en-US" dirty="0" smtClean="0"/>
              <a:t>The same idea can be applied in different settings</a:t>
            </a:r>
            <a:endParaRPr lang="en-US" dirty="0"/>
          </a:p>
        </p:txBody>
      </p:sp>
    </p:spTree>
    <p:extLst>
      <p:ext uri="{BB962C8B-B14F-4D97-AF65-F5344CB8AC3E}">
        <p14:creationId xmlns:p14="http://schemas.microsoft.com/office/powerpoint/2010/main" val="32367296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Linear regression</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0" y="1844824"/>
            <a:ext cx="3810000" cy="2514600"/>
          </a:xfrm>
        </p:spPr>
      </p:pic>
      <mc:AlternateContent xmlns:mc="http://schemas.openxmlformats.org/markup-compatibility/2006">
        <mc:Choice xmlns:a14="http://schemas.microsoft.com/office/drawing/2010/main" Requires="a14">
          <p:sp>
            <p:nvSpPr>
              <p:cNvPr id="7" name="Content Placeholder 6"/>
              <p:cNvSpPr>
                <a:spLocks noGrp="1"/>
              </p:cNvSpPr>
              <p:nvPr>
                <p:ph sz="half" idx="2"/>
              </p:nvPr>
            </p:nvSpPr>
            <p:spPr>
              <a:xfrm>
                <a:off x="457200" y="1417638"/>
                <a:ext cx="4876800" cy="4977066"/>
              </a:xfrm>
            </p:spPr>
            <p:txBody>
              <a:bodyPr>
                <a:normAutofit fontScale="92500" lnSpcReduction="20000"/>
              </a:bodyPr>
              <a:lstStyle/>
              <a:p>
                <a:r>
                  <a:rPr lang="en-US" dirty="0" smtClean="0"/>
                  <a:t>Regression: Create a model to predict a </a:t>
                </a:r>
                <a:r>
                  <a:rPr lang="en-US" dirty="0" smtClean="0">
                    <a:solidFill>
                      <a:schemeClr val="accent6">
                        <a:lumMod val="75000"/>
                      </a:schemeClr>
                    </a:solidFill>
                  </a:rPr>
                  <a:t>continuous value</a:t>
                </a:r>
                <a:r>
                  <a:rPr lang="en-US" dirty="0" smtClean="0"/>
                  <a:t>. </a:t>
                </a:r>
              </a:p>
              <a:p>
                <a:r>
                  <a:rPr lang="en-US" dirty="0" smtClean="0"/>
                  <a:t>Given </a:t>
                </a:r>
                <a:r>
                  <a:rPr lang="en-US" dirty="0" smtClean="0"/>
                  <a:t>a dataset of the form </a:t>
                </a:r>
                <a14:m>
                  <m:oMath xmlns:m="http://schemas.openxmlformats.org/officeDocument/2006/math">
                    <m:d>
                      <m:dPr>
                        <m:begChr m:val="{"/>
                        <m:endChr m:val="}"/>
                        <m:ctrlPr>
                          <a:rPr lang="en-US" b="0" i="1" smtClean="0">
                            <a:solidFill>
                              <a:srgbClr val="0070C0"/>
                            </a:solidFill>
                            <a:latin typeface="Cambria Math" panose="02040503050406030204" pitchFamily="18" charset="0"/>
                          </a:rPr>
                        </m:ctrlPr>
                      </m:dP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m:t>
                            </m:r>
                            <m:r>
                              <a:rPr lang="en-US" b="0" i="1" smtClean="0">
                                <a:solidFill>
                                  <a:srgbClr val="0070C0"/>
                                </a:solidFill>
                                <a:latin typeface="Cambria Math"/>
                              </a:rPr>
                              <m:t>𝑥</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𝑦</m:t>
                            </m:r>
                          </m:e>
                          <m:sub>
                            <m:r>
                              <a:rPr lang="en-US" b="0" i="1" smtClean="0">
                                <a:solidFill>
                                  <a:srgbClr val="0070C0"/>
                                </a:solidFill>
                                <a:latin typeface="Cambria Math"/>
                              </a:rPr>
                              <m:t>1</m:t>
                            </m:r>
                          </m:sub>
                        </m:sSub>
                        <m:r>
                          <a:rPr lang="en-US" b="0" i="1" smtClean="0">
                            <a:solidFill>
                              <a:srgbClr val="0070C0"/>
                            </a:solidFill>
                            <a:latin typeface="Cambria Math"/>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m:t>
                            </m:r>
                            <m:r>
                              <a:rPr lang="en-US" b="0" i="1" smtClean="0">
                                <a:solidFill>
                                  <a:srgbClr val="0070C0"/>
                                </a:solidFill>
                                <a:latin typeface="Cambria Math"/>
                              </a:rPr>
                              <m:t>𝑥</m:t>
                            </m:r>
                          </m:e>
                          <m:sub>
                            <m:r>
                              <a:rPr lang="en-US" b="0" i="1" smtClean="0">
                                <a:solidFill>
                                  <a:srgbClr val="0070C0"/>
                                </a:solidFill>
                                <a:latin typeface="Cambria Math"/>
                              </a:rPr>
                              <m:t>𝑛</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𝑦</m:t>
                            </m:r>
                          </m:e>
                          <m:sub>
                            <m:r>
                              <a:rPr lang="en-US" b="0" i="1" smtClean="0">
                                <a:solidFill>
                                  <a:srgbClr val="0070C0"/>
                                </a:solidFill>
                                <a:latin typeface="Cambria Math"/>
                              </a:rPr>
                              <m:t>𝑛</m:t>
                            </m:r>
                          </m:sub>
                        </m:sSub>
                        <m:r>
                          <a:rPr lang="en-US" b="0" i="1" smtClean="0">
                            <a:solidFill>
                              <a:srgbClr val="0070C0"/>
                            </a:solidFill>
                            <a:latin typeface="Cambria Math"/>
                          </a:rPr>
                          <m:t>)</m:t>
                        </m:r>
                      </m:e>
                    </m:d>
                  </m:oMath>
                </a14:m>
                <a:r>
                  <a:rPr lang="en-US" dirty="0" smtClean="0">
                    <a:solidFill>
                      <a:srgbClr val="0070C0"/>
                    </a:solidFill>
                  </a:rPr>
                  <a:t>  </a:t>
                </a:r>
                <a:r>
                  <a:rPr lang="en-US" dirty="0" smtClean="0"/>
                  <a:t>find a linear function that </a:t>
                </a:r>
                <a:r>
                  <a:rPr lang="en-US" dirty="0"/>
                  <a:t>given </a:t>
                </a:r>
                <a:r>
                  <a:rPr lang="en-US" dirty="0" smtClean="0"/>
                  <a:t>the </a:t>
                </a:r>
                <a:r>
                  <a:rPr lang="en-US" dirty="0"/>
                  <a:t>vector</a:t>
                </a:r>
                <a:r>
                  <a:rPr lang="en-US" dirty="0" smtClean="0"/>
                  <a:t>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US" i="1" dirty="0">
                            <a:solidFill>
                              <a:srgbClr val="0070C0"/>
                            </a:solidFill>
                            <a:latin typeface="Cambria Math"/>
                          </a:rPr>
                          <m:t>𝑥</m:t>
                        </m:r>
                      </m:e>
                      <m:sub>
                        <m:r>
                          <a:rPr lang="en-US" i="1" dirty="0">
                            <a:solidFill>
                              <a:srgbClr val="0070C0"/>
                            </a:solidFill>
                            <a:latin typeface="Cambria Math"/>
                          </a:rPr>
                          <m:t>𝑖</m:t>
                        </m:r>
                      </m:sub>
                    </m:sSub>
                  </m:oMath>
                </a14:m>
                <a:r>
                  <a:rPr lang="en-US" dirty="0">
                    <a:solidFill>
                      <a:srgbClr val="0070C0"/>
                    </a:solidFill>
                  </a:rPr>
                  <a:t> </a:t>
                </a:r>
                <a:r>
                  <a:rPr lang="en-US" dirty="0" smtClean="0"/>
                  <a:t>predicts the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US" i="1" dirty="0" smtClean="0">
                            <a:solidFill>
                              <a:srgbClr val="0070C0"/>
                            </a:solidFill>
                            <a:latin typeface="Cambria Math"/>
                          </a:rPr>
                          <m:t>𝑦</m:t>
                        </m:r>
                      </m:e>
                      <m:sub>
                        <m:r>
                          <a:rPr lang="en-US" i="1" dirty="0" smtClean="0">
                            <a:solidFill>
                              <a:srgbClr val="0070C0"/>
                            </a:solidFill>
                            <a:latin typeface="Cambria Math"/>
                          </a:rPr>
                          <m:t>𝑖</m:t>
                        </m:r>
                      </m:sub>
                    </m:sSub>
                  </m:oMath>
                </a14:m>
                <a:r>
                  <a:rPr lang="en-US" dirty="0" smtClean="0"/>
                  <a:t> value as </a:t>
                </a:r>
                <a14:m>
                  <m:oMath xmlns:m="http://schemas.openxmlformats.org/officeDocument/2006/math">
                    <m:sSubSup>
                      <m:sSubSupPr>
                        <m:ctrlPr>
                          <a:rPr lang="en-US" b="0" i="1" smtClean="0">
                            <a:solidFill>
                              <a:srgbClr val="0070C0"/>
                            </a:solidFill>
                            <a:latin typeface="Cambria Math" panose="02040503050406030204" pitchFamily="18" charset="0"/>
                          </a:rPr>
                        </m:ctrlPr>
                      </m:sSubSupPr>
                      <m:e>
                        <m:r>
                          <a:rPr lang="en-US" b="0" i="1" smtClean="0">
                            <a:solidFill>
                              <a:srgbClr val="0070C0"/>
                            </a:solidFill>
                            <a:latin typeface="Cambria Math"/>
                          </a:rPr>
                          <m:t>𝑦</m:t>
                        </m:r>
                      </m:e>
                      <m:sub>
                        <m:r>
                          <a:rPr lang="en-US" b="0" i="1" smtClean="0">
                            <a:solidFill>
                              <a:srgbClr val="0070C0"/>
                            </a:solidFill>
                            <a:latin typeface="Cambria Math"/>
                          </a:rPr>
                          <m:t>𝑖</m:t>
                        </m:r>
                      </m:sub>
                      <m:sup>
                        <m:r>
                          <a:rPr lang="en-US" b="0" i="1" smtClean="0">
                            <a:solidFill>
                              <a:srgbClr val="0070C0"/>
                            </a:solidFill>
                            <a:latin typeface="Cambria Math"/>
                          </a:rPr>
                          <m:t>′</m:t>
                        </m:r>
                      </m:sup>
                    </m:sSubSup>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𝑤</m:t>
                        </m:r>
                      </m:e>
                      <m:sup>
                        <m:r>
                          <a:rPr lang="en-US" b="0" i="1" smtClean="0">
                            <a:solidFill>
                              <a:srgbClr val="0070C0"/>
                            </a:solidFill>
                            <a:latin typeface="Cambria Math"/>
                          </a:rPr>
                          <m:t>𝑇</m:t>
                        </m:r>
                      </m:sup>
                    </m:sSup>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𝑥</m:t>
                        </m:r>
                      </m:e>
                      <m:sub>
                        <m:r>
                          <a:rPr lang="en-US" b="0" i="1" smtClean="0">
                            <a:solidFill>
                              <a:srgbClr val="0070C0"/>
                            </a:solidFill>
                            <a:latin typeface="Cambria Math"/>
                          </a:rPr>
                          <m:t>𝑖</m:t>
                        </m:r>
                      </m:sub>
                    </m:sSub>
                  </m:oMath>
                </a14:m>
                <a:r>
                  <a:rPr lang="en-US" dirty="0" smtClean="0"/>
                  <a:t> </a:t>
                </a:r>
              </a:p>
              <a:p>
                <a:pPr lvl="1"/>
                <a:r>
                  <a:rPr lang="en-US" dirty="0" smtClean="0"/>
                  <a:t>Find a vector of weights </a:t>
                </a:r>
                <a14:m>
                  <m:oMath xmlns:m="http://schemas.openxmlformats.org/officeDocument/2006/math">
                    <m:r>
                      <a:rPr lang="en-US" i="1" dirty="0" smtClean="0">
                        <a:solidFill>
                          <a:srgbClr val="0070C0"/>
                        </a:solidFill>
                        <a:latin typeface="Cambria Math"/>
                      </a:rPr>
                      <m:t>𝑤</m:t>
                    </m:r>
                  </m:oMath>
                </a14:m>
                <a:r>
                  <a:rPr lang="en-US" dirty="0" smtClean="0"/>
                  <a:t> that </a:t>
                </a:r>
                <a:r>
                  <a:rPr lang="en-US" dirty="0" smtClean="0">
                    <a:solidFill>
                      <a:schemeClr val="accent6">
                        <a:lumMod val="75000"/>
                      </a:schemeClr>
                    </a:solidFill>
                  </a:rPr>
                  <a:t>minimizes the sum of square errors</a:t>
                </a:r>
              </a:p>
              <a:p>
                <a:pPr marL="274320" lvl="1" indent="0">
                  <a:buNone/>
                </a:pPr>
                <a14:m>
                  <m:oMathPara xmlns:m="http://schemas.openxmlformats.org/officeDocument/2006/math">
                    <m:oMathParaPr>
                      <m:jc m:val="centerGroup"/>
                    </m:oMathParaPr>
                    <m:oMath xmlns:m="http://schemas.openxmlformats.org/officeDocument/2006/math">
                      <m:nary>
                        <m:naryPr>
                          <m:chr m:val="∑"/>
                          <m:supHide m:val="on"/>
                          <m:ctrlPr>
                            <a:rPr lang="en-US" b="0" i="1" smtClean="0">
                              <a:solidFill>
                                <a:srgbClr val="0070C0"/>
                              </a:solidFill>
                              <a:latin typeface="Cambria Math" panose="02040503050406030204" pitchFamily="18" charset="0"/>
                            </a:rPr>
                          </m:ctrlPr>
                        </m:naryPr>
                        <m:sub>
                          <m:r>
                            <a:rPr lang="en-US" b="0" i="1" smtClean="0">
                              <a:solidFill>
                                <a:srgbClr val="0070C0"/>
                              </a:solidFill>
                              <a:latin typeface="Cambria Math"/>
                            </a:rPr>
                            <m:t>𝑖</m:t>
                          </m:r>
                        </m:sub>
                        <m:sup/>
                        <m:e>
                          <m:sSup>
                            <m:sSupPr>
                              <m:ctrlPr>
                                <a:rPr lang="en-US" b="0" i="1"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𝑤</m:t>
                                      </m:r>
                                    </m:e>
                                    <m:sup>
                                      <m:r>
                                        <a:rPr lang="en-US" b="0" i="1" smtClean="0">
                                          <a:solidFill>
                                            <a:srgbClr val="0070C0"/>
                                          </a:solidFill>
                                          <a:latin typeface="Cambria Math" panose="02040503050406030204" pitchFamily="18" charset="0"/>
                                        </a:rPr>
                                        <m:t>𝑇</m:t>
                                      </m:r>
                                    </m:sup>
                                  </m:sSup>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𝑖</m:t>
                                      </m:r>
                                    </m:sub>
                                  </m:sSub>
                                  <m:r>
                                    <a:rPr lang="en-US" b="0" i="1" smtClean="0">
                                      <a:solidFill>
                                        <a:srgbClr val="0070C0"/>
                                      </a:solidFill>
                                      <a:latin typeface="Cambria Math"/>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𝑦</m:t>
                                      </m:r>
                                    </m:e>
                                    <m:sub>
                                      <m:r>
                                        <a:rPr lang="en-US" b="0" i="1" smtClean="0">
                                          <a:solidFill>
                                            <a:srgbClr val="0070C0"/>
                                          </a:solidFill>
                                          <a:latin typeface="Cambria Math"/>
                                        </a:rPr>
                                        <m:t>𝑖</m:t>
                                      </m:r>
                                    </m:sub>
                                  </m:sSub>
                                </m:e>
                              </m:d>
                            </m:e>
                            <m:sup>
                              <m:r>
                                <a:rPr lang="en-US" b="0" i="1" smtClean="0">
                                  <a:solidFill>
                                    <a:srgbClr val="0070C0"/>
                                  </a:solidFill>
                                  <a:latin typeface="Cambria Math"/>
                                </a:rPr>
                                <m:t>2</m:t>
                              </m:r>
                            </m:sup>
                          </m:sSup>
                        </m:e>
                      </m:nary>
                    </m:oMath>
                  </m:oMathPara>
                </a14:m>
                <a:endParaRPr lang="en-US" dirty="0" smtClean="0">
                  <a:solidFill>
                    <a:srgbClr val="0070C0"/>
                  </a:solidFill>
                </a:endParaRPr>
              </a:p>
              <a:p>
                <a:pPr lvl="1"/>
                <a:r>
                  <a:rPr lang="en-US" dirty="0" smtClean="0"/>
                  <a:t>Several techniques for solving the problem</a:t>
                </a:r>
                <a:r>
                  <a:rPr lang="en-US" dirty="0" smtClean="0"/>
                  <a:t>. Closed form solution.</a:t>
                </a:r>
              </a:p>
            </p:txBody>
          </p:sp>
        </mc:Choice>
        <mc:Fallback>
          <p:sp>
            <p:nvSpPr>
              <p:cNvPr id="7" name="Content Placeholder 6"/>
              <p:cNvSpPr>
                <a:spLocks noGrp="1" noRot="1" noChangeAspect="1" noMove="1" noResize="1" noEditPoints="1" noAdjustHandles="1" noChangeArrowheads="1" noChangeShapeType="1" noTextEdit="1"/>
              </p:cNvSpPr>
              <p:nvPr>
                <p:ph sz="half" idx="2"/>
              </p:nvPr>
            </p:nvSpPr>
            <p:spPr>
              <a:xfrm>
                <a:off x="457200" y="1417638"/>
                <a:ext cx="4876800" cy="4977066"/>
              </a:xfrm>
              <a:blipFill rotWithShape="0">
                <a:blip r:embed="rId3"/>
                <a:stretch>
                  <a:fillRect l="-1875" t="-2574"/>
                </a:stretch>
              </a:blipFill>
            </p:spPr>
            <p:txBody>
              <a:bodyPr/>
              <a:lstStyle/>
              <a:p>
                <a:r>
                  <a:rPr lang="en-US">
                    <a:noFill/>
                  </a:rPr>
                  <a:t> </a:t>
                </a:r>
              </a:p>
            </p:txBody>
          </p:sp>
        </mc:Fallback>
      </mc:AlternateContent>
    </p:spTree>
    <p:extLst>
      <p:ext uri="{BB962C8B-B14F-4D97-AF65-F5344CB8AC3E}">
        <p14:creationId xmlns:p14="http://schemas.microsoft.com/office/powerpoint/2010/main" val="34367272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Linear regression task</a:t>
            </a:r>
            <a:endParaRPr lang="en-US" dirty="0"/>
          </a:p>
        </p:txBody>
      </p:sp>
      <p:sp>
        <p:nvSpPr>
          <p:cNvPr id="6" name="Content Placeholder 5"/>
          <p:cNvSpPr>
            <a:spLocks noGrp="1"/>
          </p:cNvSpPr>
          <p:nvPr>
            <p:ph idx="1"/>
          </p:nvPr>
        </p:nvSpPr>
        <p:spPr/>
        <p:txBody>
          <a:bodyPr/>
          <a:lstStyle/>
          <a:p>
            <a:r>
              <a:rPr lang="en-US" dirty="0" smtClean="0"/>
              <a:t>Example application: we want to predict the </a:t>
            </a:r>
            <a:r>
              <a:rPr lang="en-US" dirty="0" smtClean="0">
                <a:solidFill>
                  <a:schemeClr val="accent6">
                    <a:lumMod val="75000"/>
                  </a:schemeClr>
                </a:solidFill>
              </a:rPr>
              <a:t>popularity</a:t>
            </a:r>
            <a:r>
              <a:rPr lang="en-US" dirty="0" smtClean="0"/>
              <a:t> of a blogger.</a:t>
            </a:r>
          </a:p>
          <a:p>
            <a:pPr lvl="1"/>
            <a:r>
              <a:rPr lang="en-US" dirty="0" smtClean="0"/>
              <a:t>We can create </a:t>
            </a:r>
            <a:r>
              <a:rPr lang="en-US" dirty="0" smtClean="0">
                <a:solidFill>
                  <a:srgbClr val="0070C0"/>
                </a:solidFill>
              </a:rPr>
              <a:t>features</a:t>
            </a:r>
            <a:r>
              <a:rPr lang="en-US" dirty="0" smtClean="0"/>
              <a:t> about the text of the posts, length, frequency, topics, etc.</a:t>
            </a:r>
          </a:p>
          <a:p>
            <a:pPr lvl="1"/>
            <a:r>
              <a:rPr lang="en-US" dirty="0" smtClean="0"/>
              <a:t>Using training data we can find the linear function that best predicts the popularity</a:t>
            </a:r>
            <a:endParaRPr lang="en-US" dirty="0"/>
          </a:p>
        </p:txBody>
      </p:sp>
    </p:spTree>
    <p:extLst>
      <p:ext uri="{BB962C8B-B14F-4D97-AF65-F5344CB8AC3E}">
        <p14:creationId xmlns:p14="http://schemas.microsoft.com/office/powerpoint/2010/main" val="25378050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regression with social regularization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5069160"/>
              </a:xfrm>
            </p:spPr>
            <p:txBody>
              <a:bodyPr>
                <a:normAutofit fontScale="62500" lnSpcReduction="20000"/>
              </a:bodyPr>
              <a:lstStyle/>
              <a:p>
                <a:r>
                  <a:rPr lang="en-US" dirty="0" smtClean="0"/>
                  <a:t>Suppose now that we have a </a:t>
                </a:r>
                <a:r>
                  <a:rPr lang="en-US" dirty="0" smtClean="0">
                    <a:solidFill>
                      <a:schemeClr val="accent6">
                        <a:lumMod val="75000"/>
                      </a:schemeClr>
                    </a:solidFill>
                  </a:rPr>
                  <a:t>social network </a:t>
                </a:r>
                <a:r>
                  <a:rPr lang="en-US" dirty="0" smtClean="0"/>
                  <a:t>between bloggers: there is a link between two bloggers if they follow each other.</a:t>
                </a:r>
              </a:p>
              <a:p>
                <a:pPr lvl="1"/>
                <a:r>
                  <a:rPr lang="en-US" dirty="0" smtClean="0"/>
                  <a:t>Assumption: bloggers that are </a:t>
                </a:r>
                <a:r>
                  <a:rPr lang="en-US" dirty="0" smtClean="0">
                    <a:solidFill>
                      <a:schemeClr val="accent6">
                        <a:lumMod val="75000"/>
                      </a:schemeClr>
                    </a:solidFill>
                  </a:rPr>
                  <a:t>linked</a:t>
                </a:r>
                <a:r>
                  <a:rPr lang="en-US" dirty="0" smtClean="0"/>
                  <a:t> are likely to be of </a:t>
                </a:r>
                <a:r>
                  <a:rPr lang="en-US" dirty="0" smtClean="0">
                    <a:solidFill>
                      <a:schemeClr val="accent6">
                        <a:lumMod val="75000"/>
                      </a:schemeClr>
                    </a:solidFill>
                  </a:rPr>
                  <a:t>similar quality</a:t>
                </a:r>
                <a:r>
                  <a:rPr lang="en-US" dirty="0" smtClean="0"/>
                  <a:t>.</a:t>
                </a:r>
              </a:p>
              <a:p>
                <a:r>
                  <a:rPr lang="en-US" dirty="0" smtClean="0"/>
                  <a:t>Minimize:</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𝑇</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𝛼</m:t>
                          </m:r>
                          <m:nary>
                            <m:naryPr>
                              <m:chr m:val="∑"/>
                              <m:supHide m:val="on"/>
                              <m:ctrlPr>
                                <a:rPr lang="en-US" b="0" i="1" smtClean="0">
                                  <a:latin typeface="Cambria Math" panose="02040503050406030204" pitchFamily="18" charset="0"/>
                                </a:rPr>
                              </m:ctrlPr>
                            </m:naryPr>
                            <m:sub>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𝐸</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𝑇</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𝑇</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2</m:t>
                                  </m:r>
                                </m:sup>
                              </m:sSup>
                            </m:e>
                          </m:nary>
                        </m:e>
                      </m:nary>
                    </m:oMath>
                  </m:oMathPara>
                </a14:m>
                <a:endParaRPr lang="en-US" b="0" dirty="0" smtClean="0"/>
              </a:p>
              <a:p>
                <a:pPr marL="0" indent="0">
                  <a:buNone/>
                </a:pPr>
                <a:endParaRPr lang="en-US" dirty="0" smtClean="0"/>
              </a:p>
              <a:p>
                <a:endParaRPr lang="en-US" dirty="0" smtClean="0"/>
              </a:p>
              <a:p>
                <a:endParaRPr lang="en-US" dirty="0" smtClean="0"/>
              </a:p>
              <a:p>
                <a:r>
                  <a:rPr lang="en-US" dirty="0" smtClean="0"/>
                  <a:t>This can be written as: </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𝑤</m:t>
                                      </m:r>
                                    </m:e>
                                    <m:sup>
                                      <m:r>
                                        <a:rPr lang="en-US" i="1">
                                          <a:latin typeface="Cambria Math" panose="02040503050406030204" pitchFamily="18" charset="0"/>
                                        </a:rPr>
                                        <m:t>𝑇</m:t>
                                      </m:r>
                                    </m:sup>
                                  </m:s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𝛼</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𝐴</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𝑤</m:t>
                          </m:r>
                        </m:e>
                      </m:nary>
                    </m:oMath>
                  </m:oMathPara>
                </a14:m>
                <a:endParaRPr lang="en-US" dirty="0" smtClean="0"/>
              </a:p>
              <a:p>
                <a:pPr marL="0" indent="0">
                  <a:buNone/>
                </a:pPr>
                <a:endParaRPr lang="en-US" dirty="0"/>
              </a:p>
              <a:p>
                <a:endParaRPr lang="en-US" dirty="0" smtClean="0"/>
              </a:p>
              <a:p>
                <a:r>
                  <a:rPr lang="en-US" dirty="0" smtClean="0"/>
                  <a:t>There is still a closed form solution.</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69160"/>
              </a:xfrm>
              <a:blipFill rotWithShape="0">
                <a:blip r:embed="rId2"/>
                <a:stretch>
                  <a:fillRect l="-667" t="-1805"/>
                </a:stretch>
              </a:blipFill>
            </p:spPr>
            <p:txBody>
              <a:bodyPr/>
              <a:lstStyle/>
              <a:p>
                <a:r>
                  <a:rPr lang="en-US">
                    <a:noFill/>
                  </a:rPr>
                  <a:t> </a:t>
                </a:r>
              </a:p>
            </p:txBody>
          </p:sp>
        </mc:Fallback>
      </mc:AlternateContent>
      <p:sp>
        <p:nvSpPr>
          <p:cNvPr id="4" name="Left Brace 3"/>
          <p:cNvSpPr/>
          <p:nvPr/>
        </p:nvSpPr>
        <p:spPr>
          <a:xfrm rot="16200000">
            <a:off x="2949396" y="2726047"/>
            <a:ext cx="288032" cy="1872208"/>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p:cNvSpPr/>
          <p:nvPr/>
        </p:nvSpPr>
        <p:spPr>
          <a:xfrm rot="16200000">
            <a:off x="5518410" y="2379634"/>
            <a:ext cx="288032" cy="252028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180117" y="3806167"/>
            <a:ext cx="1826590" cy="400110"/>
          </a:xfrm>
          <a:prstGeom prst="rect">
            <a:avLst/>
          </a:prstGeom>
          <a:noFill/>
        </p:spPr>
        <p:txBody>
          <a:bodyPr wrap="none" rtlCol="0">
            <a:spAutoFit/>
          </a:bodyPr>
          <a:lstStyle/>
          <a:p>
            <a:r>
              <a:rPr lang="en-US" sz="2000" dirty="0" smtClean="0">
                <a:solidFill>
                  <a:srgbClr val="FF0000"/>
                </a:solidFill>
              </a:rPr>
              <a:t>Regression Cost</a:t>
            </a:r>
            <a:endParaRPr lang="en-US" sz="2000" dirty="0">
              <a:solidFill>
                <a:srgbClr val="FF0000"/>
              </a:solidFill>
            </a:endParaRPr>
          </a:p>
        </p:txBody>
      </p:sp>
      <p:sp>
        <p:nvSpPr>
          <p:cNvPr id="7" name="TextBox 6"/>
          <p:cNvSpPr txBox="1"/>
          <p:nvPr/>
        </p:nvSpPr>
        <p:spPr>
          <a:xfrm>
            <a:off x="4560131" y="3806167"/>
            <a:ext cx="2180853" cy="400110"/>
          </a:xfrm>
          <a:prstGeom prst="rect">
            <a:avLst/>
          </a:prstGeom>
          <a:noFill/>
        </p:spPr>
        <p:txBody>
          <a:bodyPr wrap="none" rtlCol="0">
            <a:spAutoFit/>
          </a:bodyPr>
          <a:lstStyle/>
          <a:p>
            <a:r>
              <a:rPr lang="en-US" sz="2000" dirty="0" smtClean="0">
                <a:solidFill>
                  <a:srgbClr val="0070C0"/>
                </a:solidFill>
              </a:rPr>
              <a:t>Regularization Cost</a:t>
            </a:r>
            <a:endParaRPr lang="en-US" sz="2000" dirty="0">
              <a:solidFill>
                <a:srgbClr val="0070C0"/>
              </a:solidFill>
            </a:endParaRPr>
          </a:p>
        </p:txBody>
      </p:sp>
      <p:sp>
        <p:nvSpPr>
          <p:cNvPr id="8" name="Left Brace 7"/>
          <p:cNvSpPr/>
          <p:nvPr/>
        </p:nvSpPr>
        <p:spPr>
          <a:xfrm rot="16200000">
            <a:off x="5518786" y="4454932"/>
            <a:ext cx="263545" cy="177450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9" name="TextBox 8"/>
              <p:cNvSpPr txBox="1"/>
              <p:nvPr/>
            </p:nvSpPr>
            <p:spPr>
              <a:xfrm>
                <a:off x="4289983" y="5473956"/>
                <a:ext cx="4495654" cy="400110"/>
              </a:xfrm>
              <a:prstGeom prst="rect">
                <a:avLst/>
              </a:prstGeom>
              <a:noFill/>
            </p:spPr>
            <p:txBody>
              <a:bodyPr wrap="none" rtlCol="0">
                <a:spAutoFit/>
              </a:bodyPr>
              <a:lstStyle/>
              <a:p>
                <a14:m>
                  <m:oMath xmlns:m="http://schemas.openxmlformats.org/officeDocument/2006/math">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𝐿</m:t>
                        </m:r>
                      </m:e>
                      <m:sub>
                        <m:r>
                          <a:rPr lang="en-US" sz="2000" b="0" i="1" smtClean="0">
                            <a:solidFill>
                              <a:srgbClr val="0070C0"/>
                            </a:solidFill>
                            <a:latin typeface="Cambria Math" panose="02040503050406030204" pitchFamily="18" charset="0"/>
                          </a:rPr>
                          <m:t>𝐴</m:t>
                        </m:r>
                      </m:sub>
                    </m:sSub>
                  </m:oMath>
                </a14:m>
                <a:r>
                  <a:rPr lang="en-US" sz="2000" dirty="0" smtClean="0">
                    <a:solidFill>
                      <a:srgbClr val="0070C0"/>
                    </a:solidFill>
                  </a:rPr>
                  <a:t>: The </a:t>
                </a:r>
                <a:r>
                  <a:rPr lang="en-US" sz="2000" dirty="0" err="1" smtClean="0">
                    <a:solidFill>
                      <a:srgbClr val="0070C0"/>
                    </a:solidFill>
                  </a:rPr>
                  <a:t>Laplacian</a:t>
                </a:r>
                <a:r>
                  <a:rPr lang="en-US" sz="2000" dirty="0" smtClean="0">
                    <a:solidFill>
                      <a:srgbClr val="0070C0"/>
                    </a:solidFill>
                  </a:rPr>
                  <a:t> of the adjacency matrix</a:t>
                </a:r>
                <a:endParaRPr lang="en-US" sz="2000" dirty="0">
                  <a:solidFill>
                    <a:srgbClr val="0070C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4289983" y="5473956"/>
                <a:ext cx="4495654" cy="400110"/>
              </a:xfrm>
              <a:prstGeom prst="rect">
                <a:avLst/>
              </a:prstGeom>
              <a:blipFill rotWithShape="0">
                <a:blip r:embed="rId3"/>
                <a:stretch>
                  <a:fillRect t="-9091" r="-678" b="-25758"/>
                </a:stretch>
              </a:blipFill>
            </p:spPr>
            <p:txBody>
              <a:bodyPr/>
              <a:lstStyle/>
              <a:p>
                <a:r>
                  <a:rPr lang="en-US">
                    <a:noFill/>
                  </a:rPr>
                  <a:t> </a:t>
                </a:r>
              </a:p>
            </p:txBody>
          </p:sp>
        </mc:Fallback>
      </mc:AlternateContent>
      <p:sp>
        <p:nvSpPr>
          <p:cNvPr id="10" name="TextBox 9"/>
          <p:cNvSpPr txBox="1"/>
          <p:nvPr/>
        </p:nvSpPr>
        <p:spPr>
          <a:xfrm>
            <a:off x="7118637" y="3806167"/>
            <a:ext cx="2025363" cy="923330"/>
          </a:xfrm>
          <a:prstGeom prst="rect">
            <a:avLst/>
          </a:prstGeom>
          <a:solidFill>
            <a:srgbClr val="92D050"/>
          </a:solidFill>
        </p:spPr>
        <p:txBody>
          <a:bodyPr wrap="square" rtlCol="0">
            <a:spAutoFit/>
          </a:bodyPr>
          <a:lstStyle/>
          <a:p>
            <a:r>
              <a:rPr lang="en-US" dirty="0" smtClean="0"/>
              <a:t>This is sometimes also called </a:t>
            </a:r>
            <a:r>
              <a:rPr lang="en-US" dirty="0" smtClean="0">
                <a:solidFill>
                  <a:srgbClr val="FF0000"/>
                </a:solidFill>
              </a:rPr>
              <a:t>network smoothing</a:t>
            </a:r>
            <a:endParaRPr lang="en-US" dirty="0">
              <a:solidFill>
                <a:srgbClr val="FF0000"/>
              </a:solidFill>
            </a:endParaRPr>
          </a:p>
        </p:txBody>
      </p:sp>
    </p:spTree>
    <p:extLst>
      <p:ext uri="{BB962C8B-B14F-4D97-AF65-F5344CB8AC3E}">
        <p14:creationId xmlns:p14="http://schemas.microsoft.com/office/powerpoint/2010/main" val="30927656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Classification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same idea can be applied to </a:t>
            </a:r>
            <a:r>
              <a:rPr lang="en-US" dirty="0" smtClean="0">
                <a:solidFill>
                  <a:srgbClr val="FF0000"/>
                </a:solidFill>
              </a:rPr>
              <a:t>classification</a:t>
            </a:r>
            <a:r>
              <a:rPr lang="en-US" dirty="0" smtClean="0"/>
              <a:t> problems:</a:t>
            </a:r>
          </a:p>
          <a:p>
            <a:pPr lvl="1"/>
            <a:r>
              <a:rPr lang="en-US" dirty="0" smtClean="0"/>
              <a:t>Classification: create a model that given a set of features predicts a </a:t>
            </a:r>
            <a:r>
              <a:rPr lang="en-US" dirty="0" smtClean="0">
                <a:solidFill>
                  <a:srgbClr val="0070C0"/>
                </a:solidFill>
              </a:rPr>
              <a:t>discrete class label</a:t>
            </a:r>
          </a:p>
          <a:p>
            <a:pPr lvl="2"/>
            <a:r>
              <a:rPr lang="en-US" dirty="0" smtClean="0"/>
              <a:t>E.g. predict what a </a:t>
            </a:r>
            <a:r>
              <a:rPr lang="en-US" dirty="0" err="1" smtClean="0"/>
              <a:t>facebook</a:t>
            </a:r>
            <a:r>
              <a:rPr lang="en-US" dirty="0" smtClean="0"/>
              <a:t> user will vote in the next election.</a:t>
            </a:r>
          </a:p>
          <a:p>
            <a:pPr lvl="2"/>
            <a:r>
              <a:rPr lang="en-US" dirty="0" smtClean="0"/>
              <a:t>We can use the postings of the user to train a model that predicts among the existing parties (independent classification)</a:t>
            </a:r>
          </a:p>
          <a:p>
            <a:r>
              <a:rPr lang="en-US" dirty="0" smtClean="0"/>
              <a:t>We also have the Facebook </a:t>
            </a:r>
            <a:r>
              <a:rPr lang="en-US" dirty="0" smtClean="0">
                <a:solidFill>
                  <a:schemeClr val="accent6">
                    <a:lumMod val="75000"/>
                  </a:schemeClr>
                </a:solidFill>
              </a:rPr>
              <a:t>social network </a:t>
            </a:r>
            <a:r>
              <a:rPr lang="en-US" dirty="0" smtClean="0"/>
              <a:t>information:</a:t>
            </a:r>
          </a:p>
          <a:p>
            <a:pPr lvl="1"/>
            <a:r>
              <a:rPr lang="en-US" dirty="0" smtClean="0"/>
              <a:t>It is reasonable to assume that people that are connected are more likely to vote the same or similar way</a:t>
            </a:r>
          </a:p>
          <a:p>
            <a:pPr lvl="1"/>
            <a:r>
              <a:rPr lang="en-US" dirty="0" smtClean="0"/>
              <a:t>We want to </a:t>
            </a:r>
            <a:r>
              <a:rPr lang="en-US" dirty="0" smtClean="0">
                <a:solidFill>
                  <a:srgbClr val="FF0000"/>
                </a:solidFill>
              </a:rPr>
              <a:t>collectively</a:t>
            </a:r>
            <a:r>
              <a:rPr lang="en-US" dirty="0" smtClean="0"/>
              <a:t> assign labels so that connected nodes are likely to get similar labels</a:t>
            </a:r>
            <a:endParaRPr lang="en-US" dirty="0"/>
          </a:p>
        </p:txBody>
      </p:sp>
    </p:spTree>
    <p:extLst>
      <p:ext uri="{BB962C8B-B14F-4D97-AF65-F5344CB8AC3E}">
        <p14:creationId xmlns:p14="http://schemas.microsoft.com/office/powerpoint/2010/main" val="27073488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Classification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4853136"/>
              </a:xfrm>
            </p:spPr>
            <p:txBody>
              <a:bodyPr>
                <a:normAutofit fontScale="70000" lnSpcReduction="20000"/>
              </a:bodyPr>
              <a:lstStyle/>
              <a:p>
                <a:r>
                  <a:rPr lang="en-US" dirty="0" smtClean="0"/>
                  <a:t>A general formulation: </a:t>
                </a:r>
              </a:p>
              <a:p>
                <a:pPr lvl="1"/>
                <a:r>
                  <a:rPr lang="en-US" dirty="0" smtClean="0"/>
                  <a:t>Given a graph </a:t>
                </a:r>
                <a14:m>
                  <m:oMath xmlns:m="http://schemas.openxmlformats.org/officeDocument/2006/math">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oMath>
                </a14:m>
                <a:r>
                  <a:rPr lang="en-US" dirty="0"/>
                  <a:t> </a:t>
                </a:r>
                <a:r>
                  <a:rPr lang="en-US" dirty="0" smtClean="0"/>
                  <a:t>find a </a:t>
                </a:r>
                <a:r>
                  <a:rPr lang="en-US" dirty="0" smtClean="0">
                    <a:solidFill>
                      <a:srgbClr val="0070C0"/>
                    </a:solidFill>
                  </a:rPr>
                  <a:t>labeling</a:t>
                </a:r>
                <a:r>
                  <a:rPr lang="en-US" dirty="0" smtClean="0"/>
                  <a: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 </m:t>
                    </m:r>
                  </m:oMath>
                </a14:m>
                <a:r>
                  <a:rPr lang="en-US" dirty="0" smtClean="0"/>
                  <a:t>of the nodes of a graph such that the following cost is minimized:</a:t>
                </a:r>
              </a:p>
              <a:p>
                <a:pPr marL="457200" lvl="1" indent="0">
                  <a:buNone/>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𝑉</m:t>
                          </m:r>
                        </m:sub>
                        <m:sup/>
                        <m:e>
                          <m:r>
                            <a:rPr lang="en-US" b="0" i="1" smtClean="0">
                              <a:latin typeface="Cambria Math" panose="02040503050406030204" pitchFamily="18" charset="0"/>
                            </a:rPr>
                            <m:t>𝑐𝑜𝑠𝑡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e>
                          </m:d>
                        </m:e>
                      </m:nary>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𝑢</m:t>
                              </m:r>
                            </m:e>
                          </m:d>
                          <m:r>
                            <a:rPr lang="en-US" b="0" i="1" smtClean="0">
                              <a:latin typeface="Cambria Math" panose="02040503050406030204" pitchFamily="18" charset="0"/>
                            </a:rPr>
                            <m:t>∈</m:t>
                          </m:r>
                          <m:r>
                            <a:rPr lang="en-US" b="0" i="1" smtClean="0">
                              <a:latin typeface="Cambria Math" panose="02040503050406030204" pitchFamily="18" charset="0"/>
                            </a:rPr>
                            <m:t>𝐸</m:t>
                          </m:r>
                        </m:sub>
                        <m:sup/>
                        <m:e>
                          <m:r>
                            <a:rPr lang="en-US" b="0" i="1" smtClean="0">
                              <a:latin typeface="Cambria Math" panose="02040503050406030204" pitchFamily="18" charset="0"/>
                            </a:rPr>
                            <m:t>𝑑𝑖𝑠𝑡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e>
                          </m:d>
                        </m:e>
                      </m:nary>
                    </m:oMath>
                  </m:oMathPara>
                </a14:m>
                <a:endParaRPr lang="en-US" dirty="0" smtClean="0"/>
              </a:p>
              <a:p>
                <a:pPr marL="457200" lvl="1" indent="0">
                  <a:buNone/>
                </a:pPr>
                <a:endParaRPr lang="en-US" dirty="0"/>
              </a:p>
              <a:p>
                <a:pPr marL="514350" indent="-457200"/>
                <a:endParaRPr lang="en-US" dirty="0" smtClean="0"/>
              </a:p>
              <a:p>
                <a:pPr marL="514350" indent="-457200"/>
                <a:endParaRPr lang="en-US" dirty="0" smtClean="0"/>
              </a:p>
              <a:p>
                <a:pPr marL="514350" indent="-457200"/>
                <a:r>
                  <a:rPr lang="en-US" dirty="0" smtClean="0"/>
                  <a:t>This idea has been studied in many different settings and has many different names</a:t>
                </a:r>
              </a:p>
              <a:p>
                <a:pPr marL="914400" lvl="1" indent="-457200"/>
                <a:r>
                  <a:rPr lang="en-US" dirty="0" err="1" smtClean="0"/>
                  <a:t>Ising</a:t>
                </a:r>
                <a:r>
                  <a:rPr lang="en-US" dirty="0" smtClean="0"/>
                  <a:t> model</a:t>
                </a:r>
              </a:p>
              <a:p>
                <a:pPr marL="914400" lvl="1" indent="-457200"/>
                <a:r>
                  <a:rPr lang="en-US" dirty="0" smtClean="0"/>
                  <a:t>Markov Random Fields</a:t>
                </a:r>
              </a:p>
              <a:p>
                <a:pPr marL="914400" lvl="1" indent="-457200"/>
                <a:r>
                  <a:rPr lang="en-US" dirty="0" smtClean="0"/>
                  <a:t>Metric Labeling</a:t>
                </a:r>
              </a:p>
              <a:p>
                <a:pPr marL="914400" lvl="1" indent="-457200"/>
                <a:r>
                  <a:rPr lang="en-US" dirty="0" smtClean="0"/>
                  <a:t>Graph Regularization</a:t>
                </a:r>
              </a:p>
              <a:p>
                <a:pPr marL="914400" lvl="1" indent="-457200"/>
                <a:r>
                  <a:rPr lang="en-US" dirty="0" smtClean="0"/>
                  <a:t>Graph Smoothing</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53136"/>
              </a:xfrm>
              <a:blipFill rotWithShape="0">
                <a:blip r:embed="rId2"/>
                <a:stretch>
                  <a:fillRect l="-815" t="-2136" b="-879"/>
                </a:stretch>
              </a:blipFill>
            </p:spPr>
            <p:txBody>
              <a:bodyPr/>
              <a:lstStyle/>
              <a:p>
                <a:r>
                  <a:rPr lang="en-US">
                    <a:noFill/>
                  </a:rPr>
                  <a:t> </a:t>
                </a:r>
              </a:p>
            </p:txBody>
          </p:sp>
        </mc:Fallback>
      </mc:AlternateContent>
      <p:sp>
        <p:nvSpPr>
          <p:cNvPr id="4" name="Left Brace 3"/>
          <p:cNvSpPr/>
          <p:nvPr/>
        </p:nvSpPr>
        <p:spPr>
          <a:xfrm rot="16200000">
            <a:off x="2748991" y="2492896"/>
            <a:ext cx="288032" cy="1872208"/>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p:cNvSpPr/>
          <p:nvPr/>
        </p:nvSpPr>
        <p:spPr>
          <a:xfrm rot="16200000">
            <a:off x="5318005" y="2146483"/>
            <a:ext cx="288032" cy="252028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863398" y="3587600"/>
            <a:ext cx="2059218" cy="400110"/>
          </a:xfrm>
          <a:prstGeom prst="rect">
            <a:avLst/>
          </a:prstGeom>
          <a:noFill/>
        </p:spPr>
        <p:txBody>
          <a:bodyPr wrap="none" rtlCol="0">
            <a:spAutoFit/>
          </a:bodyPr>
          <a:lstStyle/>
          <a:p>
            <a:r>
              <a:rPr lang="en-US" sz="2000" dirty="0" smtClean="0">
                <a:solidFill>
                  <a:srgbClr val="FF0000"/>
                </a:solidFill>
              </a:rPr>
              <a:t>Classification Cost</a:t>
            </a:r>
            <a:endParaRPr lang="en-US" sz="2000" dirty="0">
              <a:solidFill>
                <a:srgbClr val="FF0000"/>
              </a:solidFill>
            </a:endParaRPr>
          </a:p>
        </p:txBody>
      </p:sp>
      <p:sp>
        <p:nvSpPr>
          <p:cNvPr id="7" name="TextBox 6"/>
          <p:cNvSpPr txBox="1"/>
          <p:nvPr/>
        </p:nvSpPr>
        <p:spPr>
          <a:xfrm>
            <a:off x="4550200" y="3573016"/>
            <a:ext cx="1823641" cy="400110"/>
          </a:xfrm>
          <a:prstGeom prst="rect">
            <a:avLst/>
          </a:prstGeom>
          <a:noFill/>
        </p:spPr>
        <p:txBody>
          <a:bodyPr wrap="none" rtlCol="0">
            <a:spAutoFit/>
          </a:bodyPr>
          <a:lstStyle/>
          <a:p>
            <a:r>
              <a:rPr lang="en-US" sz="2000" dirty="0" smtClean="0">
                <a:solidFill>
                  <a:srgbClr val="0070C0"/>
                </a:solidFill>
              </a:rPr>
              <a:t>Separation Cost</a:t>
            </a:r>
            <a:endParaRPr lang="en-US" sz="2000" dirty="0">
              <a:solidFill>
                <a:srgbClr val="0070C0"/>
              </a:solidFill>
            </a:endParaRPr>
          </a:p>
        </p:txBody>
      </p:sp>
    </p:spTree>
    <p:extLst>
      <p:ext uri="{BB962C8B-B14F-4D97-AF65-F5344CB8AC3E}">
        <p14:creationId xmlns:p14="http://schemas.microsoft.com/office/powerpoint/2010/main" val="1251992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Intuition</a:t>
            </a:r>
            <a:endParaRPr lang="en-US" dirty="0"/>
          </a:p>
        </p:txBody>
      </p:sp>
      <p:pic>
        <p:nvPicPr>
          <p:cNvPr id="31748" name="Picture 4" descr="MCBS01705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295400"/>
            <a:ext cx="1758950" cy="1773238"/>
          </a:xfrm>
          <a:prstGeom prst="rect">
            <a:avLst/>
          </a:prstGeom>
          <a:noFill/>
          <a:extLst>
            <a:ext uri="{909E8E84-426E-40DD-AFC4-6F175D3DCCD1}">
              <a14:hiddenFill xmlns:a14="http://schemas.microsoft.com/office/drawing/2010/main">
                <a:solidFill>
                  <a:srgbClr val="FFFFFF"/>
                </a:solidFill>
              </a14:hiddenFill>
            </a:ext>
          </a:extLst>
        </p:spPr>
      </p:pic>
      <p:sp>
        <p:nvSpPr>
          <p:cNvPr id="31749" name="Oval 5"/>
          <p:cNvSpPr>
            <a:spLocks noChangeArrowheads="1"/>
          </p:cNvSpPr>
          <p:nvPr/>
        </p:nvSpPr>
        <p:spPr bwMode="auto">
          <a:xfrm>
            <a:off x="5867400" y="21336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Oval 6"/>
          <p:cNvSpPr>
            <a:spLocks noChangeArrowheads="1"/>
          </p:cNvSpPr>
          <p:nvPr/>
        </p:nvSpPr>
        <p:spPr bwMode="auto">
          <a:xfrm>
            <a:off x="2362200" y="4648200"/>
            <a:ext cx="533400" cy="5334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2" name="Rectangle 8"/>
          <p:cNvSpPr>
            <a:spLocks noChangeArrowheads="1"/>
          </p:cNvSpPr>
          <p:nvPr/>
        </p:nvSpPr>
        <p:spPr bwMode="auto">
          <a:xfrm>
            <a:off x="2362200" y="5410200"/>
            <a:ext cx="457200" cy="4572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3" name="Rectangle 9"/>
          <p:cNvSpPr>
            <a:spLocks noChangeArrowheads="1"/>
          </p:cNvSpPr>
          <p:nvPr/>
        </p:nvSpPr>
        <p:spPr bwMode="auto">
          <a:xfrm>
            <a:off x="1524000" y="5410200"/>
            <a:ext cx="457200" cy="457200"/>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4" name="AutoShape 10"/>
          <p:cNvSpPr>
            <a:spLocks noChangeArrowheads="1"/>
          </p:cNvSpPr>
          <p:nvPr/>
        </p:nvSpPr>
        <p:spPr bwMode="auto">
          <a:xfrm>
            <a:off x="6705600" y="2133600"/>
            <a:ext cx="685800" cy="533400"/>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5" name="AutoShape 11"/>
          <p:cNvSpPr>
            <a:spLocks noChangeArrowheads="1"/>
          </p:cNvSpPr>
          <p:nvPr/>
        </p:nvSpPr>
        <p:spPr bwMode="auto">
          <a:xfrm>
            <a:off x="1447800" y="4648200"/>
            <a:ext cx="685800" cy="533400"/>
          </a:xfrm>
          <a:prstGeom prst="hexagon">
            <a:avLst>
              <a:gd name="adj" fmla="val 32143"/>
              <a:gd name="vf" fmla="val 11547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6" name="AutoShape 12"/>
          <p:cNvSpPr>
            <a:spLocks noChangeArrowheads="1"/>
          </p:cNvSpPr>
          <p:nvPr/>
        </p:nvSpPr>
        <p:spPr bwMode="auto">
          <a:xfrm>
            <a:off x="3810000" y="2286000"/>
            <a:ext cx="1219200" cy="304800"/>
          </a:xfrm>
          <a:prstGeom prst="righ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7" name="Text Box 13"/>
          <p:cNvSpPr txBox="1">
            <a:spLocks noChangeArrowheads="1"/>
          </p:cNvSpPr>
          <p:nvPr/>
        </p:nvSpPr>
        <p:spPr bwMode="auto">
          <a:xfrm>
            <a:off x="3810000" y="1876425"/>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effectLst>
                  <a:outerShdw blurRad="38100" dist="38100" dir="2700000" algn="tl">
                    <a:srgbClr val="C0C0C0"/>
                  </a:outerShdw>
                </a:effectLst>
              </a:rPr>
              <a:t>likes</a:t>
            </a:r>
          </a:p>
        </p:txBody>
      </p:sp>
      <p:sp>
        <p:nvSpPr>
          <p:cNvPr id="31758" name="Text Box 14"/>
          <p:cNvSpPr txBox="1">
            <a:spLocks noChangeArrowheads="1"/>
          </p:cNvSpPr>
          <p:nvPr/>
        </p:nvSpPr>
        <p:spPr bwMode="auto">
          <a:xfrm>
            <a:off x="5334000" y="1371600"/>
            <a:ext cx="25352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effectLst>
                  <a:outerShdw blurRad="38100" dist="38100" dir="2700000" algn="tl">
                    <a:srgbClr val="C0C0C0"/>
                  </a:outerShdw>
                </a:effectLst>
              </a:rPr>
              <a:t>Item profiles</a:t>
            </a:r>
          </a:p>
        </p:txBody>
      </p:sp>
      <p:sp>
        <p:nvSpPr>
          <p:cNvPr id="31759" name="AutoShape 15"/>
          <p:cNvSpPr>
            <a:spLocks noChangeArrowheads="1"/>
          </p:cNvSpPr>
          <p:nvPr/>
        </p:nvSpPr>
        <p:spPr bwMode="auto">
          <a:xfrm>
            <a:off x="6553200" y="2971800"/>
            <a:ext cx="304800" cy="1295400"/>
          </a:xfrm>
          <a:prstGeom prst="down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0" name="Rectangle 16"/>
          <p:cNvSpPr>
            <a:spLocks noChangeArrowheads="1"/>
          </p:cNvSpPr>
          <p:nvPr/>
        </p:nvSpPr>
        <p:spPr bwMode="auto">
          <a:xfrm>
            <a:off x="5562600" y="1981200"/>
            <a:ext cx="20574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1" name="Rectangle 17"/>
          <p:cNvSpPr>
            <a:spLocks noChangeArrowheads="1"/>
          </p:cNvSpPr>
          <p:nvPr/>
        </p:nvSpPr>
        <p:spPr bwMode="auto">
          <a:xfrm>
            <a:off x="5562600" y="4648200"/>
            <a:ext cx="22098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effectLst>
                  <a:outerShdw blurRad="38100" dist="38100" dir="2700000" algn="tl">
                    <a:srgbClr val="C0C0C0"/>
                  </a:outerShdw>
                </a:effectLst>
              </a:rPr>
              <a:t>Red</a:t>
            </a:r>
          </a:p>
          <a:p>
            <a:pPr algn="ctr"/>
            <a:r>
              <a:rPr lang="en-US" sz="2400">
                <a:effectLst>
                  <a:outerShdw blurRad="38100" dist="38100" dir="2700000" algn="tl">
                    <a:srgbClr val="C0C0C0"/>
                  </a:outerShdw>
                </a:effectLst>
              </a:rPr>
              <a:t>Circles</a:t>
            </a:r>
          </a:p>
          <a:p>
            <a:pPr algn="ctr"/>
            <a:r>
              <a:rPr lang="en-US" sz="2400">
                <a:effectLst>
                  <a:outerShdw blurRad="38100" dist="38100" dir="2700000" algn="tl">
                    <a:srgbClr val="C0C0C0"/>
                  </a:outerShdw>
                </a:effectLst>
              </a:rPr>
              <a:t>Triangles</a:t>
            </a:r>
          </a:p>
        </p:txBody>
      </p:sp>
      <p:sp>
        <p:nvSpPr>
          <p:cNvPr id="31762" name="Text Box 18"/>
          <p:cNvSpPr txBox="1">
            <a:spLocks noChangeArrowheads="1"/>
          </p:cNvSpPr>
          <p:nvPr/>
        </p:nvSpPr>
        <p:spPr bwMode="auto">
          <a:xfrm>
            <a:off x="5486400" y="5791200"/>
            <a:ext cx="23923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effectLst>
                  <a:outerShdw blurRad="38100" dist="38100" dir="2700000" algn="tl">
                    <a:srgbClr val="C0C0C0"/>
                  </a:outerShdw>
                </a:effectLst>
              </a:rPr>
              <a:t>User profile</a:t>
            </a:r>
          </a:p>
        </p:txBody>
      </p:sp>
      <p:sp>
        <p:nvSpPr>
          <p:cNvPr id="31764" name="AutoShape 20"/>
          <p:cNvSpPr>
            <a:spLocks noChangeArrowheads="1"/>
          </p:cNvSpPr>
          <p:nvPr/>
        </p:nvSpPr>
        <p:spPr bwMode="auto">
          <a:xfrm>
            <a:off x="3733800" y="5105400"/>
            <a:ext cx="1219200" cy="304800"/>
          </a:xfrm>
          <a:prstGeom prst="lef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5" name="Text Box 21"/>
          <p:cNvSpPr txBox="1">
            <a:spLocks noChangeArrowheads="1"/>
          </p:cNvSpPr>
          <p:nvPr/>
        </p:nvSpPr>
        <p:spPr bwMode="auto">
          <a:xfrm>
            <a:off x="3862388" y="4724400"/>
            <a:ext cx="101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effectLst>
                  <a:outerShdw blurRad="38100" dist="38100" dir="2700000" algn="tl">
                    <a:srgbClr val="C0C0C0"/>
                  </a:outerShdw>
                </a:effectLst>
              </a:rPr>
              <a:t>match</a:t>
            </a:r>
          </a:p>
        </p:txBody>
      </p:sp>
      <p:sp>
        <p:nvSpPr>
          <p:cNvPr id="31766" name="AutoShape 22"/>
          <p:cNvSpPr>
            <a:spLocks noChangeArrowheads="1"/>
          </p:cNvSpPr>
          <p:nvPr/>
        </p:nvSpPr>
        <p:spPr bwMode="auto">
          <a:xfrm>
            <a:off x="2057400" y="3276600"/>
            <a:ext cx="228600" cy="1066800"/>
          </a:xfrm>
          <a:prstGeom prst="upArrow">
            <a:avLst>
              <a:gd name="adj1" fmla="val 50000"/>
              <a:gd name="adj2" fmla="val 1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7" name="Text Box 23"/>
          <p:cNvSpPr txBox="1">
            <a:spLocks noChangeArrowheads="1"/>
          </p:cNvSpPr>
          <p:nvPr/>
        </p:nvSpPr>
        <p:spPr bwMode="auto">
          <a:xfrm>
            <a:off x="365125" y="3544888"/>
            <a:ext cx="179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effectLst>
                  <a:outerShdw blurRad="38100" dist="38100" dir="2700000" algn="tl">
                    <a:srgbClr val="C0C0C0"/>
                  </a:outerShdw>
                </a:effectLst>
              </a:rPr>
              <a:t>recommend</a:t>
            </a:r>
          </a:p>
        </p:txBody>
      </p:sp>
      <p:sp>
        <p:nvSpPr>
          <p:cNvPr id="31768" name="Text Box 24"/>
          <p:cNvSpPr txBox="1">
            <a:spLocks noChangeArrowheads="1"/>
          </p:cNvSpPr>
          <p:nvPr/>
        </p:nvSpPr>
        <p:spPr bwMode="auto">
          <a:xfrm>
            <a:off x="6842125" y="3324225"/>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effectLst>
                  <a:outerShdw blurRad="38100" dist="38100" dir="2700000" algn="tl">
                    <a:srgbClr val="C0C0C0"/>
                  </a:outerShdw>
                </a:effectLst>
              </a:rPr>
              <a:t>build</a:t>
            </a:r>
          </a:p>
        </p:txBody>
      </p:sp>
    </p:spTree>
    <p:extLst>
      <p:ext uri="{BB962C8B-B14F-4D97-AF65-F5344CB8AC3E}">
        <p14:creationId xmlns:p14="http://schemas.microsoft.com/office/powerpoint/2010/main" val="4195438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dissolve">
                                      <p:cBhvr>
                                        <p:cTn id="7" dur="500"/>
                                        <p:tgtEl>
                                          <p:spTgt spid="317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754"/>
                                        </p:tgtEl>
                                        <p:attrNameLst>
                                          <p:attrName>style.visibility</p:attrName>
                                        </p:attrNameLst>
                                      </p:cBhvr>
                                      <p:to>
                                        <p:strVal val="visible"/>
                                      </p:to>
                                    </p:set>
                                    <p:animEffect transition="in" filter="dissolve">
                                      <p:cBhvr>
                                        <p:cTn id="10" dur="500"/>
                                        <p:tgtEl>
                                          <p:spTgt spid="3175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1756"/>
                                        </p:tgtEl>
                                        <p:attrNameLst>
                                          <p:attrName>style.visibility</p:attrName>
                                        </p:attrNameLst>
                                      </p:cBhvr>
                                      <p:to>
                                        <p:strVal val="visible"/>
                                      </p:to>
                                    </p:set>
                                    <p:animEffect transition="in" filter="dissolve">
                                      <p:cBhvr>
                                        <p:cTn id="13" dur="500"/>
                                        <p:tgtEl>
                                          <p:spTgt spid="3175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1757"/>
                                        </p:tgtEl>
                                        <p:attrNameLst>
                                          <p:attrName>style.visibility</p:attrName>
                                        </p:attrNameLst>
                                      </p:cBhvr>
                                      <p:to>
                                        <p:strVal val="visible"/>
                                      </p:to>
                                    </p:set>
                                    <p:animEffect transition="in" filter="dissolve">
                                      <p:cBhvr>
                                        <p:cTn id="16" dur="500"/>
                                        <p:tgtEl>
                                          <p:spTgt spid="3175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1758"/>
                                        </p:tgtEl>
                                        <p:attrNameLst>
                                          <p:attrName>style.visibility</p:attrName>
                                        </p:attrNameLst>
                                      </p:cBhvr>
                                      <p:to>
                                        <p:strVal val="visible"/>
                                      </p:to>
                                    </p:set>
                                    <p:animEffect transition="in" filter="dissolve">
                                      <p:cBhvr>
                                        <p:cTn id="19" dur="500"/>
                                        <p:tgtEl>
                                          <p:spTgt spid="3175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1760"/>
                                        </p:tgtEl>
                                        <p:attrNameLst>
                                          <p:attrName>style.visibility</p:attrName>
                                        </p:attrNameLst>
                                      </p:cBhvr>
                                      <p:to>
                                        <p:strVal val="visible"/>
                                      </p:to>
                                    </p:set>
                                    <p:animEffect transition="in" filter="dissolve">
                                      <p:cBhvr>
                                        <p:cTn id="22" dur="500"/>
                                        <p:tgtEl>
                                          <p:spTgt spid="317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759"/>
                                        </p:tgtEl>
                                        <p:attrNameLst>
                                          <p:attrName>style.visibility</p:attrName>
                                        </p:attrNameLst>
                                      </p:cBhvr>
                                      <p:to>
                                        <p:strVal val="visible"/>
                                      </p:to>
                                    </p:set>
                                    <p:animEffect transition="in" filter="dissolve">
                                      <p:cBhvr>
                                        <p:cTn id="27" dur="500"/>
                                        <p:tgtEl>
                                          <p:spTgt spid="3175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1761"/>
                                        </p:tgtEl>
                                        <p:attrNameLst>
                                          <p:attrName>style.visibility</p:attrName>
                                        </p:attrNameLst>
                                      </p:cBhvr>
                                      <p:to>
                                        <p:strVal val="visible"/>
                                      </p:to>
                                    </p:set>
                                    <p:animEffect transition="in" filter="dissolve">
                                      <p:cBhvr>
                                        <p:cTn id="30" dur="500"/>
                                        <p:tgtEl>
                                          <p:spTgt spid="3176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1762"/>
                                        </p:tgtEl>
                                        <p:attrNameLst>
                                          <p:attrName>style.visibility</p:attrName>
                                        </p:attrNameLst>
                                      </p:cBhvr>
                                      <p:to>
                                        <p:strVal val="visible"/>
                                      </p:to>
                                    </p:set>
                                    <p:animEffect transition="in" filter="dissolve">
                                      <p:cBhvr>
                                        <p:cTn id="33" dur="500"/>
                                        <p:tgtEl>
                                          <p:spTgt spid="3176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1768"/>
                                        </p:tgtEl>
                                        <p:attrNameLst>
                                          <p:attrName>style.visibility</p:attrName>
                                        </p:attrNameLst>
                                      </p:cBhvr>
                                      <p:to>
                                        <p:strVal val="visible"/>
                                      </p:to>
                                    </p:set>
                                    <p:animEffect transition="in" filter="dissolve">
                                      <p:cBhvr>
                                        <p:cTn id="36" dur="500"/>
                                        <p:tgtEl>
                                          <p:spTgt spid="3176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1750"/>
                                        </p:tgtEl>
                                        <p:attrNameLst>
                                          <p:attrName>style.visibility</p:attrName>
                                        </p:attrNameLst>
                                      </p:cBhvr>
                                      <p:to>
                                        <p:strVal val="visible"/>
                                      </p:to>
                                    </p:set>
                                    <p:animEffect transition="in" filter="dissolve">
                                      <p:cBhvr>
                                        <p:cTn id="41" dur="500"/>
                                        <p:tgtEl>
                                          <p:spTgt spid="3175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1752"/>
                                        </p:tgtEl>
                                        <p:attrNameLst>
                                          <p:attrName>style.visibility</p:attrName>
                                        </p:attrNameLst>
                                      </p:cBhvr>
                                      <p:to>
                                        <p:strVal val="visible"/>
                                      </p:to>
                                    </p:set>
                                    <p:animEffect transition="in" filter="dissolve">
                                      <p:cBhvr>
                                        <p:cTn id="44" dur="500"/>
                                        <p:tgtEl>
                                          <p:spTgt spid="3175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1753"/>
                                        </p:tgtEl>
                                        <p:attrNameLst>
                                          <p:attrName>style.visibility</p:attrName>
                                        </p:attrNameLst>
                                      </p:cBhvr>
                                      <p:to>
                                        <p:strVal val="visible"/>
                                      </p:to>
                                    </p:set>
                                    <p:animEffect transition="in" filter="dissolve">
                                      <p:cBhvr>
                                        <p:cTn id="47" dur="500"/>
                                        <p:tgtEl>
                                          <p:spTgt spid="3175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1755"/>
                                        </p:tgtEl>
                                        <p:attrNameLst>
                                          <p:attrName>style.visibility</p:attrName>
                                        </p:attrNameLst>
                                      </p:cBhvr>
                                      <p:to>
                                        <p:strVal val="visible"/>
                                      </p:to>
                                    </p:set>
                                    <p:animEffect transition="in" filter="dissolve">
                                      <p:cBhvr>
                                        <p:cTn id="50" dur="500"/>
                                        <p:tgtEl>
                                          <p:spTgt spid="31755"/>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1764"/>
                                        </p:tgtEl>
                                        <p:attrNameLst>
                                          <p:attrName>style.visibility</p:attrName>
                                        </p:attrNameLst>
                                      </p:cBhvr>
                                      <p:to>
                                        <p:strVal val="visible"/>
                                      </p:to>
                                    </p:set>
                                    <p:animEffect transition="in" filter="dissolve">
                                      <p:cBhvr>
                                        <p:cTn id="53" dur="500"/>
                                        <p:tgtEl>
                                          <p:spTgt spid="3176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1765"/>
                                        </p:tgtEl>
                                        <p:attrNameLst>
                                          <p:attrName>style.visibility</p:attrName>
                                        </p:attrNameLst>
                                      </p:cBhvr>
                                      <p:to>
                                        <p:strVal val="visible"/>
                                      </p:to>
                                    </p:set>
                                    <p:animEffect transition="in" filter="dissolve">
                                      <p:cBhvr>
                                        <p:cTn id="56" dur="500"/>
                                        <p:tgtEl>
                                          <p:spTgt spid="3176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1766"/>
                                        </p:tgtEl>
                                        <p:attrNameLst>
                                          <p:attrName>style.visibility</p:attrName>
                                        </p:attrNameLst>
                                      </p:cBhvr>
                                      <p:to>
                                        <p:strVal val="visible"/>
                                      </p:to>
                                    </p:set>
                                    <p:animEffect transition="in" filter="dissolve">
                                      <p:cBhvr>
                                        <p:cTn id="61" dur="500"/>
                                        <p:tgtEl>
                                          <p:spTgt spid="3176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1767"/>
                                        </p:tgtEl>
                                        <p:attrNameLst>
                                          <p:attrName>style.visibility</p:attrName>
                                        </p:attrNameLst>
                                      </p:cBhvr>
                                      <p:to>
                                        <p:strVal val="visible"/>
                                      </p:to>
                                    </p:set>
                                    <p:animEffect transition="in" filter="dissolve">
                                      <p:cBhvr>
                                        <p:cTn id="64" dur="500"/>
                                        <p:tgtEl>
                                          <p:spTgt spid="31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0" grpId="0" animBg="1"/>
      <p:bldP spid="31752" grpId="0" animBg="1"/>
      <p:bldP spid="31753" grpId="0" animBg="1"/>
      <p:bldP spid="31754" grpId="0" animBg="1"/>
      <p:bldP spid="31755" grpId="0" animBg="1"/>
      <p:bldP spid="31756" grpId="0" animBg="1"/>
      <p:bldP spid="31757" grpId="0"/>
      <p:bldP spid="31758" grpId="0"/>
      <p:bldP spid="31759" grpId="0" animBg="1"/>
      <p:bldP spid="31760" grpId="0" animBg="1"/>
      <p:bldP spid="31761" grpId="0" animBg="1"/>
      <p:bldP spid="31762" grpId="0"/>
      <p:bldP spid="31764" grpId="0" animBg="1"/>
      <p:bldP spid="31765" grpId="0"/>
      <p:bldP spid="31766" grpId="0" animBg="1"/>
      <p:bldP spid="31767" grpId="0"/>
      <p:bldP spid="317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US" dirty="0" smtClean="0"/>
              <a:t>Extracting features for Items</a:t>
            </a:r>
            <a:endParaRPr lang="en-US" dirty="0"/>
          </a:p>
        </p:txBody>
      </p:sp>
      <p:sp>
        <p:nvSpPr>
          <p:cNvPr id="3" name="Content Placeholder 2"/>
          <p:cNvSpPr>
            <a:spLocks noGrp="1"/>
          </p:cNvSpPr>
          <p:nvPr>
            <p:ph idx="1"/>
          </p:nvPr>
        </p:nvSpPr>
        <p:spPr>
          <a:xfrm>
            <a:off x="323528" y="1412776"/>
            <a:ext cx="8363272" cy="5112568"/>
          </a:xfrm>
        </p:spPr>
        <p:txBody>
          <a:bodyPr>
            <a:normAutofit fontScale="77500" lnSpcReduction="20000"/>
          </a:bodyPr>
          <a:lstStyle/>
          <a:p>
            <a:r>
              <a:rPr lang="en-US" dirty="0" smtClean="0"/>
              <a:t>Map items into a </a:t>
            </a:r>
            <a:r>
              <a:rPr lang="en-US" dirty="0" smtClean="0">
                <a:solidFill>
                  <a:schemeClr val="accent6">
                    <a:lumMod val="75000"/>
                  </a:schemeClr>
                </a:solidFill>
              </a:rPr>
              <a:t>feature space</a:t>
            </a:r>
            <a:r>
              <a:rPr lang="en-US" dirty="0" smtClean="0"/>
              <a:t>:</a:t>
            </a:r>
          </a:p>
          <a:p>
            <a:pPr lvl="1"/>
            <a:r>
              <a:rPr lang="en-US" dirty="0" smtClean="0"/>
              <a:t>For movies:</a:t>
            </a:r>
          </a:p>
          <a:p>
            <a:pPr lvl="2"/>
            <a:r>
              <a:rPr lang="en-US" dirty="0" smtClean="0"/>
              <a:t>Actors, directors, genre, rating, year,…</a:t>
            </a:r>
          </a:p>
          <a:p>
            <a:pPr lvl="1"/>
            <a:r>
              <a:rPr lang="en-US" dirty="0" smtClean="0"/>
              <a:t>For documents?</a:t>
            </a:r>
          </a:p>
          <a:p>
            <a:pPr lvl="1"/>
            <a:endParaRPr lang="en-US" dirty="0"/>
          </a:p>
          <a:p>
            <a:r>
              <a:rPr lang="en-US" dirty="0" smtClean="0"/>
              <a:t>Items are now </a:t>
            </a:r>
            <a:r>
              <a:rPr lang="en-US" dirty="0" smtClean="0">
                <a:solidFill>
                  <a:schemeClr val="accent6">
                    <a:lumMod val="75000"/>
                  </a:schemeClr>
                </a:solidFill>
              </a:rPr>
              <a:t>real vectors </a:t>
            </a:r>
            <a:r>
              <a:rPr lang="en-US" dirty="0" smtClean="0"/>
              <a:t>in a multidimensional feature space</a:t>
            </a:r>
          </a:p>
          <a:p>
            <a:endParaRPr lang="en-US" dirty="0" smtClean="0"/>
          </a:p>
          <a:p>
            <a:endParaRPr lang="en-US" dirty="0" smtClean="0"/>
          </a:p>
          <a:p>
            <a:pPr lvl="1"/>
            <a:endParaRPr lang="en-US" dirty="0" smtClean="0"/>
          </a:p>
          <a:p>
            <a:pPr lvl="1"/>
            <a:r>
              <a:rPr lang="en-US" dirty="0" smtClean="0"/>
              <a:t>Challenge: Make all feature values compatible</a:t>
            </a:r>
          </a:p>
          <a:p>
            <a:endParaRPr lang="en-US" dirty="0" smtClean="0"/>
          </a:p>
          <a:p>
            <a:r>
              <a:rPr lang="en-US" dirty="0" smtClean="0"/>
              <a:t>Alternatively we can view a movie as a </a:t>
            </a:r>
            <a:r>
              <a:rPr lang="en-US" dirty="0" smtClean="0">
                <a:solidFill>
                  <a:schemeClr val="accent6">
                    <a:lumMod val="75000"/>
                  </a:schemeClr>
                </a:solidFill>
              </a:rPr>
              <a:t>set of features</a:t>
            </a:r>
            <a:r>
              <a:rPr lang="en-US" dirty="0" smtClean="0"/>
              <a:t>:</a:t>
            </a:r>
          </a:p>
          <a:p>
            <a:pPr lvl="1"/>
            <a:r>
              <a:rPr lang="en-US" dirty="0" smtClean="0"/>
              <a:t>Star Wars = {1977, Action, Sci-Fi, Lucas, </a:t>
            </a:r>
            <a:r>
              <a:rPr lang="en-US" dirty="0" err="1" smtClean="0"/>
              <a:t>H.Ford</a:t>
            </a:r>
            <a:r>
              <a:rPr lang="en-US" dirty="0" smtClean="0"/>
              <a:t>}</a:t>
            </a:r>
          </a:p>
        </p:txBody>
      </p:sp>
      <p:graphicFrame>
        <p:nvGraphicFramePr>
          <p:cNvPr id="5" name="Table 4"/>
          <p:cNvGraphicFramePr>
            <a:graphicFrameLocks noGrp="1"/>
          </p:cNvGraphicFramePr>
          <p:nvPr>
            <p:extLst>
              <p:ext uri="{D42A27DB-BD31-4B8C-83A1-F6EECF244321}">
                <p14:modId xmlns:p14="http://schemas.microsoft.com/office/powerpoint/2010/main" val="36182060"/>
              </p:ext>
            </p:extLst>
          </p:nvPr>
        </p:nvGraphicFramePr>
        <p:xfrm>
          <a:off x="1208010" y="3947055"/>
          <a:ext cx="7778330" cy="772794"/>
        </p:xfrm>
        <a:graphic>
          <a:graphicData uri="http://schemas.openxmlformats.org/drawingml/2006/table">
            <a:tbl>
              <a:tblPr firstRow="1" bandRow="1">
                <a:tableStyleId>{5C22544A-7EE6-4342-B048-85BDC9FD1C3A}</a:tableStyleId>
              </a:tblPr>
              <a:tblGrid>
                <a:gridCol w="1111190"/>
                <a:gridCol w="1111190"/>
                <a:gridCol w="1111190"/>
                <a:gridCol w="1111190"/>
                <a:gridCol w="1111190"/>
                <a:gridCol w="1111190"/>
                <a:gridCol w="1111190"/>
              </a:tblGrid>
              <a:tr h="407034">
                <a:tc>
                  <a:txBody>
                    <a:bodyPr/>
                    <a:lstStyle/>
                    <a:p>
                      <a:pPr algn="ctr"/>
                      <a:r>
                        <a:rPr lang="en-US" sz="1800" dirty="0" smtClean="0"/>
                        <a:t>Year</a:t>
                      </a:r>
                      <a:endParaRPr lang="en-US" sz="1800" dirty="0"/>
                    </a:p>
                  </a:txBody>
                  <a:tcPr/>
                </a:tc>
                <a:tc>
                  <a:txBody>
                    <a:bodyPr/>
                    <a:lstStyle/>
                    <a:p>
                      <a:pPr algn="ctr"/>
                      <a:r>
                        <a:rPr lang="en-US" sz="1800" dirty="0" smtClean="0"/>
                        <a:t>Action</a:t>
                      </a:r>
                      <a:endParaRPr lang="en-US" sz="1800" dirty="0"/>
                    </a:p>
                  </a:txBody>
                  <a:tcPr/>
                </a:tc>
                <a:tc>
                  <a:txBody>
                    <a:bodyPr/>
                    <a:lstStyle/>
                    <a:p>
                      <a:pPr algn="ctr"/>
                      <a:r>
                        <a:rPr lang="en-US" sz="1800" dirty="0" smtClean="0"/>
                        <a:t>Sci-Fi</a:t>
                      </a:r>
                      <a:endParaRPr lang="en-US" sz="1800" dirty="0"/>
                    </a:p>
                  </a:txBody>
                  <a:tcPr/>
                </a:tc>
                <a:tc>
                  <a:txBody>
                    <a:bodyPr/>
                    <a:lstStyle/>
                    <a:p>
                      <a:pPr algn="ctr"/>
                      <a:r>
                        <a:rPr lang="en-US" sz="1800" dirty="0" smtClean="0"/>
                        <a:t>Romance</a:t>
                      </a:r>
                      <a:endParaRPr lang="en-US" sz="1800" dirty="0"/>
                    </a:p>
                  </a:txBody>
                  <a:tcPr/>
                </a:tc>
                <a:tc>
                  <a:txBody>
                    <a:bodyPr/>
                    <a:lstStyle/>
                    <a:p>
                      <a:pPr algn="ctr"/>
                      <a:r>
                        <a:rPr lang="en-US" sz="1800" dirty="0" smtClean="0"/>
                        <a:t>Lucas</a:t>
                      </a:r>
                      <a:endParaRPr lang="en-US" sz="1800" dirty="0"/>
                    </a:p>
                  </a:txBody>
                  <a:tcPr/>
                </a:tc>
                <a:tc>
                  <a:txBody>
                    <a:bodyPr/>
                    <a:lstStyle/>
                    <a:p>
                      <a:pPr algn="ctr"/>
                      <a:r>
                        <a:rPr lang="en-US" sz="1800" dirty="0" smtClean="0"/>
                        <a:t>H. Ford</a:t>
                      </a:r>
                      <a:endParaRPr lang="en-US" sz="1800" dirty="0"/>
                    </a:p>
                  </a:txBody>
                  <a:tcPr/>
                </a:tc>
                <a:tc>
                  <a:txBody>
                    <a:bodyPr/>
                    <a:lstStyle/>
                    <a:p>
                      <a:pPr algn="ctr"/>
                      <a:r>
                        <a:rPr lang="en-US" sz="1800" dirty="0" smtClean="0"/>
                        <a:t>Pacino</a:t>
                      </a:r>
                      <a:endParaRPr lang="en-US" sz="1800" dirty="0"/>
                    </a:p>
                  </a:txBody>
                  <a:tcPr/>
                </a:tc>
              </a:tr>
              <a:tr h="278079">
                <a:tc>
                  <a:txBody>
                    <a:bodyPr/>
                    <a:lstStyle/>
                    <a:p>
                      <a:pPr algn="ctr"/>
                      <a:r>
                        <a:rPr lang="en-US" sz="1800" dirty="0" smtClean="0"/>
                        <a:t>1977</a:t>
                      </a:r>
                      <a:endParaRPr lang="en-US" sz="1800" dirty="0"/>
                    </a:p>
                  </a:txBody>
                  <a:tcPr/>
                </a:tc>
                <a:tc>
                  <a:txBody>
                    <a:bodyPr/>
                    <a:lstStyle/>
                    <a:p>
                      <a:pPr algn="ctr"/>
                      <a:r>
                        <a:rPr lang="en-US" sz="1800" dirty="0" smtClean="0"/>
                        <a:t>1</a:t>
                      </a:r>
                      <a:endParaRPr lang="en-US" sz="1800" dirty="0"/>
                    </a:p>
                  </a:txBody>
                  <a:tcPr/>
                </a:tc>
                <a:tc>
                  <a:txBody>
                    <a:bodyPr/>
                    <a:lstStyle/>
                    <a:p>
                      <a:pPr algn="ctr"/>
                      <a:r>
                        <a:rPr lang="en-US" sz="1800" dirty="0" smtClean="0"/>
                        <a:t>1</a:t>
                      </a:r>
                      <a:endParaRPr lang="en-US" sz="1800" dirty="0"/>
                    </a:p>
                  </a:txBody>
                  <a:tcPr/>
                </a:tc>
                <a:tc>
                  <a:txBody>
                    <a:bodyPr/>
                    <a:lstStyle/>
                    <a:p>
                      <a:pPr algn="ctr"/>
                      <a:r>
                        <a:rPr lang="en-US" sz="1800" dirty="0" smtClean="0"/>
                        <a:t>0</a:t>
                      </a:r>
                      <a:endParaRPr lang="en-US" sz="1800" dirty="0"/>
                    </a:p>
                  </a:txBody>
                  <a:tcPr/>
                </a:tc>
                <a:tc>
                  <a:txBody>
                    <a:bodyPr/>
                    <a:lstStyle/>
                    <a:p>
                      <a:pPr algn="ctr"/>
                      <a:r>
                        <a:rPr lang="en-US" sz="1800" dirty="0" smtClean="0"/>
                        <a:t>1</a:t>
                      </a:r>
                      <a:endParaRPr lang="en-US" sz="1800" dirty="0"/>
                    </a:p>
                  </a:txBody>
                  <a:tcPr/>
                </a:tc>
                <a:tc>
                  <a:txBody>
                    <a:bodyPr/>
                    <a:lstStyle/>
                    <a:p>
                      <a:pPr algn="ctr"/>
                      <a:r>
                        <a:rPr lang="en-US" sz="1800" dirty="0" smtClean="0"/>
                        <a:t>1</a:t>
                      </a:r>
                      <a:endParaRPr lang="en-US" sz="1800" dirty="0"/>
                    </a:p>
                  </a:txBody>
                  <a:tcPr/>
                </a:tc>
                <a:tc>
                  <a:txBody>
                    <a:bodyPr/>
                    <a:lstStyle/>
                    <a:p>
                      <a:pPr algn="ctr"/>
                      <a:r>
                        <a:rPr lang="en-US" sz="1800" dirty="0" smtClean="0"/>
                        <a:t>0</a:t>
                      </a:r>
                      <a:endParaRPr lang="en-US" sz="1800" dirty="0"/>
                    </a:p>
                  </a:txBody>
                  <a:tcPr/>
                </a:tc>
              </a:tr>
            </a:tbl>
          </a:graphicData>
        </a:graphic>
      </p:graphicFrame>
      <p:sp>
        <p:nvSpPr>
          <p:cNvPr id="6" name="TextBox 5"/>
          <p:cNvSpPr txBox="1"/>
          <p:nvPr/>
        </p:nvSpPr>
        <p:spPr>
          <a:xfrm>
            <a:off x="0" y="4304213"/>
            <a:ext cx="1186159" cy="400110"/>
          </a:xfrm>
          <a:prstGeom prst="rect">
            <a:avLst/>
          </a:prstGeom>
          <a:noFill/>
        </p:spPr>
        <p:txBody>
          <a:bodyPr wrap="none" rtlCol="0">
            <a:spAutoFit/>
          </a:bodyPr>
          <a:lstStyle/>
          <a:p>
            <a:r>
              <a:rPr lang="en-US" sz="2000" dirty="0" smtClean="0"/>
              <a:t>Star Wars</a:t>
            </a:r>
            <a:endParaRPr lang="en-US" sz="2000" dirty="0"/>
          </a:p>
        </p:txBody>
      </p:sp>
    </p:spTree>
    <p:extLst>
      <p:ext uri="{BB962C8B-B14F-4D97-AF65-F5344CB8AC3E}">
        <p14:creationId xmlns:p14="http://schemas.microsoft.com/office/powerpoint/2010/main" val="685102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2705</TotalTime>
  <Words>5916</Words>
  <Application>Microsoft Office PowerPoint</Application>
  <PresentationFormat>On-screen Show (4:3)</PresentationFormat>
  <Paragraphs>1811</Paragraphs>
  <Slides>78</Slides>
  <Notes>14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91" baseType="lpstr">
      <vt:lpstr>굴림</vt:lpstr>
      <vt:lpstr>맑은 고딕</vt:lpstr>
      <vt:lpstr>Arial</vt:lpstr>
      <vt:lpstr>Calibri</vt:lpstr>
      <vt:lpstr>Cambria Math</vt:lpstr>
      <vt:lpstr>Lucida Bright</vt:lpstr>
      <vt:lpstr>Sylfaen</vt:lpstr>
      <vt:lpstr>Symbol</vt:lpstr>
      <vt:lpstr>Times</vt:lpstr>
      <vt:lpstr>Times New Roman</vt:lpstr>
      <vt:lpstr>Wingdings</vt:lpstr>
      <vt:lpstr>Office Theme</vt:lpstr>
      <vt:lpstr>Equation</vt:lpstr>
      <vt:lpstr>Online Social Networks and Media </vt:lpstr>
      <vt:lpstr>An important problem</vt:lpstr>
      <vt:lpstr>The Long Tail</vt:lpstr>
      <vt:lpstr>Physical vs. Online</vt:lpstr>
      <vt:lpstr>Utility (Preference) Matrix </vt:lpstr>
      <vt:lpstr>Recommendation Systems</vt:lpstr>
      <vt:lpstr>Content-based prediction</vt:lpstr>
      <vt:lpstr>Intuition</vt:lpstr>
      <vt:lpstr>Extracting features for Items</vt:lpstr>
      <vt:lpstr>Extracting Features for Users</vt:lpstr>
      <vt:lpstr>Similarity</vt:lpstr>
      <vt:lpstr>Classification approach</vt:lpstr>
      <vt:lpstr>Limitations of content-based approach</vt:lpstr>
      <vt:lpstr>Collaborative filtering</vt:lpstr>
      <vt:lpstr>User Similarity</vt:lpstr>
      <vt:lpstr>User Similarity</vt:lpstr>
      <vt:lpstr>User Similarity</vt:lpstr>
      <vt:lpstr>User Similarity</vt:lpstr>
      <vt:lpstr>User-User Collaborative Filtering</vt:lpstr>
      <vt:lpstr>Item-Item Collaborative Filtering</vt:lpstr>
      <vt:lpstr>Evaluation</vt:lpstr>
      <vt:lpstr>Model-Based Collaborative Filtering</vt:lpstr>
      <vt:lpstr>Latent Factor Models</vt:lpstr>
      <vt:lpstr>Linear algebra</vt:lpstr>
      <vt:lpstr>Rank</vt:lpstr>
      <vt:lpstr>Rank-1 matrices</vt:lpstr>
      <vt:lpstr>Singular Value Decomposition</vt:lpstr>
      <vt:lpstr>Singular Value Decomposition</vt:lpstr>
      <vt:lpstr>Symmetric matrices</vt:lpstr>
      <vt:lpstr>An (extreme) example</vt:lpstr>
      <vt:lpstr>SVD – Example: Users-to-Movies</vt:lpstr>
      <vt:lpstr>SVD – Example: Users-to-Movies</vt:lpstr>
      <vt:lpstr>SVD – Example: Users-to-Movies</vt:lpstr>
      <vt:lpstr>SVD – Example: Users-to-Movies</vt:lpstr>
      <vt:lpstr>SVD – Example: Users-to-Movies</vt:lpstr>
      <vt:lpstr>An (more realistic) example</vt:lpstr>
      <vt:lpstr>SVD – Example: Users-to-Movies</vt:lpstr>
      <vt:lpstr>SVD – Example: Users-to-Movies</vt:lpstr>
      <vt:lpstr>SVD – Example: Users-to-Movies</vt:lpstr>
      <vt:lpstr>SVD – Example: Users-to-Movies</vt:lpstr>
      <vt:lpstr>SVD - Interpretation</vt:lpstr>
      <vt:lpstr>Rank-k approximation</vt:lpstr>
      <vt:lpstr>SVD as an optimization</vt:lpstr>
      <vt:lpstr>Example</vt:lpstr>
      <vt:lpstr>Example</vt:lpstr>
      <vt:lpstr>Example</vt:lpstr>
      <vt:lpstr>Latent Factor Models</vt:lpstr>
      <vt:lpstr>Ratings as Products of Factors</vt:lpstr>
      <vt:lpstr>Ratings as Products of Factors</vt:lpstr>
      <vt:lpstr>Ratings as Products of Factors</vt:lpstr>
      <vt:lpstr>Latent Factor Models</vt:lpstr>
      <vt:lpstr>Latent Factor Models</vt:lpstr>
      <vt:lpstr>Example</vt:lpstr>
      <vt:lpstr>Example</vt:lpstr>
      <vt:lpstr>Latent Factor Models</vt:lpstr>
      <vt:lpstr>Back to Our Problem</vt:lpstr>
      <vt:lpstr>Dealing with Missing Entries</vt:lpstr>
      <vt:lpstr>The Effect of Regularization</vt:lpstr>
      <vt:lpstr>The Effect of Regularization</vt:lpstr>
      <vt:lpstr>The Effect of Regularization</vt:lpstr>
      <vt:lpstr>The Effect of Regularization</vt:lpstr>
      <vt:lpstr>Latent factors</vt:lpstr>
      <vt:lpstr>Pros and cons of collaborative filtering</vt:lpstr>
      <vt:lpstr>The Netflix Challenge</vt:lpstr>
      <vt:lpstr>Extensions</vt:lpstr>
      <vt:lpstr>Group recommendations</vt:lpstr>
      <vt:lpstr>Aggregation functions</vt:lpstr>
      <vt:lpstr>Social Recommendations</vt:lpstr>
      <vt:lpstr>Social Recommendations</vt:lpstr>
      <vt:lpstr>Social Recommendations</vt:lpstr>
      <vt:lpstr>Social Recommendations</vt:lpstr>
      <vt:lpstr>Social Regularization</vt:lpstr>
      <vt:lpstr>Social Regularization</vt:lpstr>
      <vt:lpstr>Example: Linear regression</vt:lpstr>
      <vt:lpstr>Linear regression task</vt:lpstr>
      <vt:lpstr>Linear regression with social regularization</vt:lpstr>
      <vt:lpstr>Collective Classification</vt:lpstr>
      <vt:lpstr>Collective Classification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pitoura</dc:creator>
  <cp:lastModifiedBy>Panayiotis Tsaparas</cp:lastModifiedBy>
  <cp:revision>277</cp:revision>
  <dcterms:created xsi:type="dcterms:W3CDTF">2012-10-10T06:53:19Z</dcterms:created>
  <dcterms:modified xsi:type="dcterms:W3CDTF">2014-12-10T23:30:51Z</dcterms:modified>
</cp:coreProperties>
</file>