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59" r:id="rId3"/>
    <p:sldId id="360" r:id="rId4"/>
    <p:sldId id="364" r:id="rId5"/>
    <p:sldId id="365" r:id="rId6"/>
    <p:sldId id="340" r:id="rId7"/>
    <p:sldId id="361" r:id="rId8"/>
    <p:sldId id="362" r:id="rId9"/>
    <p:sldId id="363" r:id="rId10"/>
    <p:sldId id="355" r:id="rId11"/>
    <p:sldId id="366" r:id="rId12"/>
    <p:sldId id="368" r:id="rId13"/>
    <p:sldId id="367" r:id="rId14"/>
    <p:sldId id="285" r:id="rId15"/>
    <p:sldId id="356" r:id="rId16"/>
    <p:sldId id="375" r:id="rId17"/>
    <p:sldId id="369" r:id="rId18"/>
    <p:sldId id="370" r:id="rId19"/>
    <p:sldId id="371" r:id="rId20"/>
    <p:sldId id="372" r:id="rId21"/>
    <p:sldId id="373" r:id="rId22"/>
    <p:sldId id="3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 III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Πολλές φορές έχουμε πολλές μεταβλητές </a:t>
            </a:r>
            <a:r>
              <a:rPr lang="el-GR" dirty="0" smtClean="0">
                <a:solidFill>
                  <a:srgbClr val="0070C0"/>
                </a:solidFill>
              </a:rPr>
              <a:t>του ίδιου τύπου </a:t>
            </a:r>
            <a:r>
              <a:rPr lang="el-GR" dirty="0" smtClean="0"/>
              <a:t>που συσχετίζονται και θέλουμε να τις βάλουμε μαζί.</a:t>
            </a:r>
          </a:p>
          <a:p>
            <a:pPr lvl="1"/>
            <a:r>
              <a:rPr lang="el-GR" dirty="0" smtClean="0"/>
              <a:t>Τα ονόματα των φοιτητών σε μία τάξη</a:t>
            </a:r>
            <a:endParaRPr lang="en-US" dirty="0" smtClean="0"/>
          </a:p>
          <a:p>
            <a:pPr lvl="1"/>
            <a:r>
              <a:rPr lang="el-GR" dirty="0" smtClean="0"/>
              <a:t>Οι βαθμοί ενός φοιτητή για όλα τα εργαστήρια.</a:t>
            </a:r>
          </a:p>
          <a:p>
            <a:endParaRPr lang="el-GR" dirty="0"/>
          </a:p>
          <a:p>
            <a:r>
              <a:rPr lang="el-GR" dirty="0" smtClean="0"/>
              <a:t>Για το σκοπό αυτό χρησιμοποιούμε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πίνακες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Ορισμός πίνακα: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[]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myArray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{10,20}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 //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αρχικοποιημένος πίνακας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 </a:t>
            </a:r>
            <a:r>
              <a:rPr lang="en-US" dirty="0" err="1" smtClean="0">
                <a:solidFill>
                  <a:srgbClr val="0070C0"/>
                </a:solidFill>
              </a:rPr>
              <a:t>myArray</a:t>
            </a:r>
            <a:r>
              <a:rPr lang="en-US" dirty="0" err="1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[]</a:t>
            </a:r>
            <a:r>
              <a:rPr lang="en-US" dirty="0" smtClean="0">
                <a:solidFill>
                  <a:srgbClr val="0070C0"/>
                </a:solidFill>
              </a:rPr>
              <a:t> = new int[</a:t>
            </a:r>
            <a:r>
              <a:rPr lang="el-GR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];</a:t>
            </a:r>
          </a:p>
          <a:p>
            <a:pPr lvl="1"/>
            <a:r>
              <a:rPr lang="el-GR" dirty="0" smtClean="0"/>
              <a:t>Δημιουργούν δύο πίνακες 2 θέσεων (</a:t>
            </a:r>
            <a:r>
              <a:rPr lang="en-US" dirty="0" smtClean="0">
                <a:solidFill>
                  <a:srgbClr val="FF0000"/>
                </a:solidFill>
              </a:rPr>
              <a:t>length 2</a:t>
            </a:r>
            <a:r>
              <a:rPr lang="en-US" dirty="0" smtClean="0"/>
              <a:t>) </a:t>
            </a:r>
            <a:r>
              <a:rPr lang="el-GR" dirty="0" smtClean="0"/>
              <a:t>που κρατάνε ακέραιους</a:t>
            </a:r>
          </a:p>
          <a:p>
            <a:r>
              <a:rPr lang="el-GR" dirty="0" smtClean="0"/>
              <a:t>Οι πίνακες ορίζονται με ένα μέγεθος (</a:t>
            </a:r>
            <a:r>
              <a:rPr lang="en-US" dirty="0" smtClean="0"/>
              <a:t>length)</a:t>
            </a:r>
            <a:r>
              <a:rPr lang="el-GR" dirty="0" smtClean="0"/>
              <a:t> και αυτό </a:t>
            </a:r>
            <a:r>
              <a:rPr lang="el-GR" dirty="0" smtClean="0">
                <a:solidFill>
                  <a:srgbClr val="0070C0"/>
                </a:solidFill>
              </a:rPr>
              <a:t>δεν αλλάζει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ένας πίνακας είναι ένα αντικείμενο και έχει </a:t>
            </a:r>
            <a:r>
              <a:rPr lang="en-US" dirty="0" smtClean="0"/>
              <a:t>properties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myArray2.length</a:t>
            </a:r>
            <a:r>
              <a:rPr lang="en-US" dirty="0" smtClean="0"/>
              <a:t>);</a:t>
            </a:r>
            <a:endParaRPr lang="el-GR" dirty="0"/>
          </a:p>
          <a:p>
            <a:pPr lvl="1"/>
            <a:r>
              <a:rPr lang="el-GR" dirty="0" smtClean="0"/>
              <a:t>Τυπώνει το μέγεθος του πίνακα.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9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Προσβαση</a:t>
            </a:r>
            <a:r>
              <a:rPr lang="el-GR" dirty="0" smtClean="0"/>
              <a:t> των στοιχείων του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Προσοχή!</a:t>
            </a:r>
            <a:r>
              <a:rPr lang="el-GR" dirty="0"/>
              <a:t> Τα στοιχεία του πίνακα αριθμούνται από το </a:t>
            </a:r>
            <a:r>
              <a:rPr lang="el-GR" dirty="0">
                <a:solidFill>
                  <a:srgbClr val="0070C0"/>
                </a:solidFill>
              </a:rPr>
              <a:t>0…</a:t>
            </a:r>
            <a:r>
              <a:rPr lang="en-US" dirty="0">
                <a:solidFill>
                  <a:srgbClr val="0070C0"/>
                </a:solidFill>
              </a:rPr>
              <a:t>length-1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OXI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1…length</a:t>
            </a:r>
            <a:r>
              <a:rPr lang="en-US" dirty="0"/>
              <a:t>)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{10,20,30,40,50}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Για </a:t>
            </a:r>
            <a:r>
              <a:rPr lang="el-GR" dirty="0"/>
              <a:t>να προσπελαύνουμε το </a:t>
            </a:r>
            <a:r>
              <a:rPr lang="el-GR" dirty="0">
                <a:solidFill>
                  <a:srgbClr val="FF0000"/>
                </a:solidFill>
              </a:rPr>
              <a:t>δεύτερο</a:t>
            </a:r>
            <a:r>
              <a:rPr lang="el-GR" dirty="0"/>
              <a:t> στοιχείο του πίνακα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+= 5;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3200400"/>
            <a:ext cx="4419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47719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41850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0120" y="40825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5299" y="40712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61672" y="40708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4038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17120" y="40490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2"/>
            <a:ext cx="8686800" cy="4530725"/>
          </a:xfrm>
        </p:spPr>
        <p:txBody>
          <a:bodyPr>
            <a:normAutofit fontScale="85000" lnSpcReduction="20000"/>
          </a:bodyPr>
          <a:lstStyle/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TestArrays1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public static void main(String 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int arr0[];  // int[]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[] = {1, 2, 3, 4};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arr1.length</a:t>
            </a:r>
            <a:r>
              <a:rPr lang="nn-NO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	System.out.println(arr1[i]);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int [10];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  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(int i = 0; i &lt; arr2.length; i ++){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arr2[i</a:t>
            </a:r>
            <a:r>
              <a:rPr lang="nn-NO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 = i+1;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</p:spTree>
    <p:extLst>
      <p:ext uri="{BB962C8B-B14F-4D97-AF65-F5344CB8AC3E}">
        <p14:creationId xmlns:p14="http://schemas.microsoft.com/office/powerpoint/2010/main" val="17445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Πολυδιάστατοι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575" y="1887301"/>
            <a:ext cx="5718408" cy="4160477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Μπορούμε να ορίσουμε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πολυδιάστατους</a:t>
            </a:r>
            <a:r>
              <a:rPr lang="el-GR" dirty="0"/>
              <a:t> πίνακες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1[][]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{{10,20},{2,3}}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= new int[2][3];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Ένας δισδιάστατος πίνακας είναι ένας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πίνακας από πίνακες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= new int[2][]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 = new int[3]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new int[3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dirty="0" smtClean="0"/>
              <a:t>O</a:t>
            </a:r>
            <a:r>
              <a:rPr lang="el-GR" dirty="0" smtClean="0"/>
              <a:t> πίνακας μπορεί να είναι ασύμμετρος</a:t>
            </a:r>
            <a:endParaRPr lang="el-GR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new int[5]</a:t>
            </a:r>
          </a:p>
          <a:p>
            <a:r>
              <a:rPr lang="el-GR" dirty="0"/>
              <a:t>Τι παίρνω για τα παρακάτω</a:t>
            </a:r>
            <a:r>
              <a:rPr lang="el-GR" dirty="0" smtClean="0"/>
              <a:t>?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myArray3.length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86571" y="3898651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480118" y="3898651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75093" y="389865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71898" y="39970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7742" y="39970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29853" y="39559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86571" y="3409968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7480118" y="3409968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75093" y="340996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71898" y="35083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547742" y="35083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129853" y="34673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43450" y="2485251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36997" y="2485251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31972" y="248525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28777" y="25836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04621" y="25836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486732" y="25425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243450" y="1996568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836997" y="1996568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31972" y="199656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8777" y="20949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04621" y="20949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486732" y="20539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210778" y="3409968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46" idx="1"/>
          </p:cNvCxnSpPr>
          <p:nvPr/>
        </p:nvCxnSpPr>
        <p:spPr>
          <a:xfrm>
            <a:off x="6210778" y="3888157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485230" y="3643815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500403" y="4143970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488338" y="5050971"/>
            <a:ext cx="2655662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7081885" y="5050971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76860" y="505097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73665" y="51493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149509" y="51493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731620" y="51083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488338" y="4562288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081885" y="4562288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676860" y="456228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573665" y="466065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149509" y="466065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731620" y="461963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812545" y="4562288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1"/>
          </p:cNvCxnSpPr>
          <p:nvPr/>
        </p:nvCxnSpPr>
        <p:spPr>
          <a:xfrm>
            <a:off x="5812545" y="5040477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086997" y="4796135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102170" y="5296290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227745" y="5070606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692186" y="505097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294898" y="51001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8751296" y="51116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28" grpId="0" animBg="1"/>
      <p:bldP spid="31" grpId="0"/>
      <p:bldP spid="32" grpId="0"/>
      <p:bldP spid="33" grpId="0"/>
      <p:bldP spid="34" grpId="0" animBg="1"/>
      <p:bldP spid="37" grpId="0"/>
      <p:bldP spid="38" grpId="0"/>
      <p:bldP spid="39" grpId="0"/>
      <p:bldP spid="40" grpId="0" animBg="1"/>
      <p:bldP spid="43" grpId="0"/>
      <p:bldP spid="44" grpId="0"/>
      <p:bldP spid="45" grpId="0"/>
      <p:bldP spid="46" grpId="0" animBg="1"/>
      <p:bldP spid="52" grpId="0" animBg="1"/>
      <p:bldP spid="55" grpId="0"/>
      <p:bldP spid="56" grpId="0"/>
      <p:bldP spid="57" grpId="0"/>
      <p:bldP spid="58" grpId="0" animBg="1"/>
      <p:bldP spid="61" grpId="0"/>
      <p:bldP spid="62" grpId="0"/>
      <p:bldP spid="63" grpId="0"/>
      <p:bldP spid="64" grpId="0" animBg="1"/>
      <p:bldP spid="86" grpId="0"/>
      <p:bldP spid="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TestArrays2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static void main(String 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arr3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[][] = {{1, 2, 3}, {3, 4, 5}};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[][] = new int [10][20];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arr3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arr3.length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" "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arr3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[0].length);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[][] = new int[2][];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= new int[3];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[1] = new int[5];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733800"/>
            <a:ext cx="15802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l-GR" dirty="0" smtClean="0"/>
              <a:t>2 3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4724400"/>
            <a:ext cx="23170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Ασύμμετρος πίνακας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</a:t>
            </a:r>
            <a:r>
              <a:rPr lang="en-US" dirty="0" smtClean="0"/>
              <a:t>strings </a:t>
            </a:r>
            <a:r>
              <a:rPr lang="el-GR" dirty="0" smtClean="0"/>
              <a:t>και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να διαβάζει γραμμές από κείμενο και να ψάχνει ένα όνομα μέσα στο 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66057"/>
            <a:ext cx="8510663" cy="6186309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LookFor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String name = "default";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1)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String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String [] words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 =0; i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words.length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(words[i])){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 + “ found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 at " + i);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8298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κάνουμε το ίδιο ακριβώς πρόγραμμα αλλά αυτή τη φορά θέλουμε «κάποιος» να πει το </a:t>
            </a:r>
            <a:r>
              <a:rPr lang="en-US" dirty="0" smtClean="0"/>
              <a:t>hello world.</a:t>
            </a:r>
          </a:p>
          <a:p>
            <a:pPr lvl="1"/>
            <a:r>
              <a:rPr lang="el-GR" dirty="0" smtClean="0"/>
              <a:t>Θέλουμε μια οντότητα που να μπορεί να πει κάτι</a:t>
            </a:r>
          </a:p>
          <a:p>
            <a:pPr lvl="1"/>
            <a:endParaRPr lang="el-GR" dirty="0"/>
          </a:p>
          <a:p>
            <a:r>
              <a:rPr lang="el-GR" dirty="0" smtClean="0"/>
              <a:t>Πως θα το κάνουμε?</a:t>
            </a:r>
          </a:p>
          <a:p>
            <a:pPr lvl="1"/>
            <a:r>
              <a:rPr lang="el-GR" dirty="0" smtClean="0"/>
              <a:t>Θα ορίσουμε μια </a:t>
            </a:r>
            <a:r>
              <a:rPr lang="el-GR" dirty="0" err="1" smtClean="0"/>
              <a:t>κλάσση</a:t>
            </a:r>
            <a:r>
              <a:rPr lang="el-GR" dirty="0" smtClean="0"/>
              <a:t> </a:t>
            </a:r>
            <a:r>
              <a:rPr lang="en-US" dirty="0" smtClean="0"/>
              <a:t>Person.</a:t>
            </a:r>
          </a:p>
          <a:p>
            <a:pPr lvl="1"/>
            <a:r>
              <a:rPr lang="el-GR" dirty="0" smtClean="0"/>
              <a:t>Τα αντικείμενα αυτής της κλάσης θα μπορούν να μιλήσουν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5116286"/>
            <a:ext cx="1752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4800600"/>
            <a:ext cx="396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0574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13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Person();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1545771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799" y="2247900"/>
            <a:ext cx="20008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4746954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312620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Ισότητα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"java";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"java";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 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String("java");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String("java");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("2. "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("3.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 +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"java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("4.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 +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"java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(“5.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(“6.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x2.equals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("java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154668"/>
            <a:ext cx="349602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τυπώσουν τα παρακάτω?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66005" y="2705066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1.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66005" y="3593068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66004" y="4080578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66005" y="4449910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003" y="4844534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66005" y="5213866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6063734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273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Πιο σύνθετο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αντικείμενο που ορίσαμε έχει μεθόδους αλλά όχι χαρακτηριστικά (πεδία)</a:t>
            </a:r>
          </a:p>
          <a:p>
            <a:r>
              <a:rPr lang="el-GR" dirty="0" err="1" smtClean="0"/>
              <a:t>Ενας</a:t>
            </a:r>
            <a:r>
              <a:rPr lang="el-GR" dirty="0" smtClean="0"/>
              <a:t> άνθρωπος έχει </a:t>
            </a:r>
            <a:r>
              <a:rPr lang="el-GR" dirty="0" err="1" smtClean="0"/>
              <a:t>χαρατηριστικά</a:t>
            </a:r>
            <a:r>
              <a:rPr lang="el-GR" dirty="0" smtClean="0"/>
              <a:t>, π.χ. ένα όνομα.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2971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061117"/>
            <a:ext cx="2514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re-revisited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748135"/>
            <a:ext cx="31242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: </a:t>
            </a:r>
            <a:r>
              <a:rPr lang="el-GR" dirty="0" smtClean="0"/>
              <a:t>Η μεταβλητή </a:t>
            </a:r>
            <a:r>
              <a:rPr lang="en-US" dirty="0" smtClean="0"/>
              <a:t>name</a:t>
            </a:r>
            <a:r>
              <a:rPr lang="el-GR" dirty="0" smtClean="0"/>
              <a:t> είναι ορατή μόνο από τις μεθόδους τις κλάσης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1" y="2857500"/>
            <a:ext cx="3352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χωρίς επιστρεφόμενη τιμή (ούτε </a:t>
            </a:r>
            <a:r>
              <a:rPr lang="en-US" dirty="0" smtClean="0"/>
              <a:t>void)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+":"+s);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6900" y="5594195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 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4" grpId="0" animBg="1"/>
      <p:bldP spid="5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που να παίρνει το ύψος και το βάρος </a:t>
            </a:r>
            <a:r>
              <a:rPr lang="el-GR" smtClean="0"/>
              <a:t>ενός άνθρωπου </a:t>
            </a:r>
            <a:r>
              <a:rPr lang="el-GR" dirty="0" smtClean="0"/>
              <a:t>κα να τυπώνει το λόγο τους.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Γιατί συμβαίνει αυτό?</a:t>
            </a:r>
          </a:p>
          <a:p>
            <a:pPr lvl="1"/>
            <a:r>
              <a:rPr lang="el-GR" dirty="0" smtClean="0"/>
              <a:t>Ο τελεστής </a:t>
            </a:r>
            <a:r>
              <a:rPr lang="el-GR" dirty="0" smtClean="0">
                <a:solidFill>
                  <a:srgbClr val="FF0000"/>
                </a:solidFill>
              </a:rPr>
              <a:t>==</a:t>
            </a:r>
            <a:r>
              <a:rPr lang="el-GR" dirty="0" smtClean="0"/>
              <a:t> μεταξύ δύο αντικειμένων εξετάζει αν πρόκειται για την </a:t>
            </a:r>
            <a:r>
              <a:rPr lang="el-GR" dirty="0" smtClean="0">
                <a:solidFill>
                  <a:srgbClr val="0070C0"/>
                </a:solidFill>
              </a:rPr>
              <a:t>ίδια θέση μνήμης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JVM g</a:t>
            </a:r>
            <a:r>
              <a:rPr lang="el-GR" dirty="0" smtClean="0"/>
              <a:t>ια κάθε </a:t>
            </a:r>
            <a:r>
              <a:rPr lang="en-US" dirty="0" smtClean="0">
                <a:solidFill>
                  <a:srgbClr val="FF0000"/>
                </a:solidFill>
              </a:rPr>
              <a:t>string value </a:t>
            </a:r>
            <a:r>
              <a:rPr lang="el-GR" dirty="0" smtClean="0"/>
              <a:t>που εμφανίζεται δημιουργείται ένα</a:t>
            </a:r>
            <a:r>
              <a:rPr lang="en-US" dirty="0" smtClean="0"/>
              <a:t> </a:t>
            </a:r>
            <a:r>
              <a:rPr lang="el-GR" dirty="0" smtClean="0"/>
              <a:t>αντικείμενο, το οποίο ονομάζεται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n-US" dirty="0" smtClean="0"/>
              <a:t>, </a:t>
            </a:r>
            <a:r>
              <a:rPr lang="el-GR" dirty="0" smtClean="0"/>
              <a:t>και το οποίο κρατάει αυτή την τιμή.</a:t>
            </a:r>
          </a:p>
          <a:p>
            <a:pPr lvl="1"/>
            <a:r>
              <a:rPr lang="el-GR" dirty="0" smtClean="0"/>
              <a:t>Η εντολή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"java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κάνει το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/>
              <a:t> </a:t>
            </a:r>
            <a:r>
              <a:rPr lang="el-GR" dirty="0" smtClean="0"/>
              <a:t>να δείχνει στη θέση που είναι αποθηκευμένη η τιμή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“java”</a:t>
            </a:r>
          </a:p>
          <a:p>
            <a:pPr lvl="1"/>
            <a:r>
              <a:rPr lang="el-GR" dirty="0" smtClean="0"/>
              <a:t>Γι αυτό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x2</a:t>
            </a:r>
            <a:r>
              <a:rPr lang="en-US" dirty="0" smtClean="0"/>
              <a:t>) </a:t>
            </a:r>
            <a:r>
              <a:rPr lang="el-GR" dirty="0" smtClean="0"/>
              <a:t>επιστρέφει </a:t>
            </a:r>
            <a:r>
              <a:rPr lang="en-US" dirty="0" smtClean="0"/>
              <a:t>true.</a:t>
            </a:r>
            <a:endParaRPr lang="en-US" dirty="0"/>
          </a:p>
          <a:p>
            <a:pPr lvl="1"/>
            <a:r>
              <a:rPr lang="el-GR" dirty="0" smtClean="0"/>
              <a:t>Όλα αυτά θα είναι πιο ξεκάθαρα όταν θα μιλήσουμε για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αναφορές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κάθε βασικό τύπο η </a:t>
            </a:r>
            <a:r>
              <a:rPr lang="en-US" dirty="0" smtClean="0"/>
              <a:t>Java </a:t>
            </a:r>
            <a:r>
              <a:rPr lang="el-GR" dirty="0" smtClean="0"/>
              <a:t>έχει και μία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wrapper class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Boolean</a:t>
            </a:r>
            <a:r>
              <a:rPr lang="en-US" dirty="0" smtClean="0"/>
              <a:t> class</a:t>
            </a:r>
          </a:p>
          <a:p>
            <a:r>
              <a:rPr lang="el-GR" dirty="0" smtClean="0"/>
              <a:t>Οι κλάσεις αυτές έχουν κάποιες μεθόδους και πεδία που μπορεί να μας είναι χρήσιμα</a:t>
            </a:r>
          </a:p>
          <a:p>
            <a:pPr lvl="1"/>
            <a:r>
              <a:rPr lang="el-GR" dirty="0" smtClean="0"/>
              <a:t>Κατά κύριο λόγο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</a:t>
            </a:r>
            <a:r>
              <a:rPr lang="el-GR" dirty="0" smtClean="0"/>
              <a:t> από και προς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</a:p>
          <a:p>
            <a:pPr lvl="1"/>
            <a:r>
              <a:rPr lang="el-GR" dirty="0" smtClean="0"/>
              <a:t>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μέγιστη</a:t>
            </a:r>
            <a:r>
              <a:rPr lang="el-GR" dirty="0" smtClean="0"/>
              <a:t> και την </a:t>
            </a:r>
            <a:r>
              <a:rPr lang="el-GR" dirty="0" smtClean="0">
                <a:solidFill>
                  <a:srgbClr val="0070C0"/>
                </a:solidFill>
              </a:rPr>
              <a:t>ελάχιστη</a:t>
            </a:r>
            <a:r>
              <a:rPr lang="el-GR" dirty="0" smtClean="0"/>
              <a:t> τιμή κάθε τύπου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WrapperTest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Integer.valueOf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("2.5");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(i*d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2.5;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0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67107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Το </a:t>
            </a:r>
            <a:r>
              <a:rPr lang="en-US" sz="2400" dirty="0" smtClean="0"/>
              <a:t>if-else statement </a:t>
            </a:r>
            <a:r>
              <a:rPr lang="el-GR" sz="2400" dirty="0" smtClean="0"/>
              <a:t>δουλεύει καλά όταν στο </a:t>
            </a:r>
            <a:r>
              <a:rPr lang="en-US" sz="2400" dirty="0" smtClean="0"/>
              <a:t>condition </a:t>
            </a:r>
            <a:r>
              <a:rPr lang="el-GR" sz="2400" dirty="0" smtClean="0"/>
              <a:t>θέλουμε να περιγράψουμε μια επιλογή 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δύο</a:t>
            </a:r>
            <a:r>
              <a:rPr lang="el-GR" sz="2400" dirty="0" smtClean="0"/>
              <a:t> πιθανά ενδεχόμενα.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Τι γίνεται αν η συνθήκη μας έχει πολλά ενδεχόμενα?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8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00200"/>
            <a:ext cx="3886200" cy="4838700"/>
          </a:xfrm>
        </p:spPr>
      </p:pic>
      <p:sp>
        <p:nvSpPr>
          <p:cNvPr id="5" name="TextBox 4"/>
          <p:cNvSpPr txBox="1"/>
          <p:nvPr/>
        </p:nvSpPr>
        <p:spPr>
          <a:xfrm>
            <a:off x="152400" y="1981200"/>
            <a:ext cx="172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Συντακτικό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65899"/>
            <a:ext cx="45961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(&lt;condition expression&gt;){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1&gt;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2&gt;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default statements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5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που να εύχεται καλημέρα σε τρεις διαφορετικές γλώσσες ανάλογα με την επιλογή του χρήστη.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 +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“Greek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English, French only");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0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910</Words>
  <Application>Microsoft Office PowerPoint</Application>
  <PresentationFormat>On-screen Show (4:3)</PresentationFormat>
  <Paragraphs>294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ΤΕΧΝΙΚΕΣ Αντικειμενοστραφουσ προγραμματισμου</vt:lpstr>
      <vt:lpstr>Ισότητα Strings </vt:lpstr>
      <vt:lpstr>String Interning</vt:lpstr>
      <vt:lpstr>Wrapper classes</vt:lpstr>
      <vt:lpstr>Παράδειγμα</vt:lpstr>
      <vt:lpstr>Το if-else statement</vt:lpstr>
      <vt:lpstr>Switch statement</vt:lpstr>
      <vt:lpstr>Παράδειγμα</vt:lpstr>
      <vt:lpstr>PowerPoint Presentation</vt:lpstr>
      <vt:lpstr>Πίνακες</vt:lpstr>
      <vt:lpstr>Προσβαση των στοιχείων του πίνακα</vt:lpstr>
      <vt:lpstr>Πίνακες </vt:lpstr>
      <vt:lpstr>Πολυδιάστατοι πίνακες</vt:lpstr>
      <vt:lpstr>Πίνακες </vt:lpstr>
      <vt:lpstr>Παράδειγμα με strings και πίνακες</vt:lpstr>
      <vt:lpstr>PowerPoint Presentation</vt:lpstr>
      <vt:lpstr>Classes and OBJECTS</vt:lpstr>
      <vt:lpstr>Hello World</vt:lpstr>
      <vt:lpstr>Hello World Revisited</vt:lpstr>
      <vt:lpstr>Πιο σύνθετο παράδειγμα</vt:lpstr>
      <vt:lpstr>Hello World re-revisited</vt:lpstr>
      <vt:lpstr>Παραδειγμα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174</cp:revision>
  <dcterms:created xsi:type="dcterms:W3CDTF">2013-02-10T16:19:38Z</dcterms:created>
  <dcterms:modified xsi:type="dcterms:W3CDTF">2013-02-27T22:08:06Z</dcterms:modified>
</cp:coreProperties>
</file>