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Graphical User Interfaces (GUI)</a:t>
            </a:r>
            <a:br>
              <a:rPr lang="en-US" dirty="0" smtClean="0"/>
            </a:br>
            <a:r>
              <a:rPr lang="en-US" dirty="0" smtClean="0"/>
              <a:t>SWING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4" y="872716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8098" y="5373216"/>
            <a:ext cx="511000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0306" y="4221088"/>
            <a:ext cx="770485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endButton.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902624" y="5553236"/>
            <a:ext cx="3241376" cy="576064"/>
          </a:xfrm>
          <a:prstGeom prst="wedgeRectCallout">
            <a:avLst>
              <a:gd name="adj1" fmla="val -29532"/>
              <a:gd name="adj2" fmla="val -112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και </a:t>
            </a:r>
            <a:r>
              <a:rPr lang="el-GR" dirty="0" smtClean="0">
                <a:solidFill>
                  <a:srgbClr val="FF0000"/>
                </a:solidFill>
              </a:rPr>
              <a:t>καταχώριση</a:t>
            </a:r>
            <a:r>
              <a:rPr lang="el-GR" dirty="0" smtClean="0"/>
              <a:t> του ακροατή στο κουμπί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37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κουμπί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408712" y="2741047"/>
            <a:ext cx="2735288" cy="594864"/>
          </a:xfrm>
          <a:prstGeom prst="wedgeRectCallout">
            <a:avLst>
              <a:gd name="adj1" fmla="val -8363"/>
              <a:gd name="adj2" fmla="val 19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κουμπιού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347864" y="6129300"/>
            <a:ext cx="2574096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Προσθήκη κουμπιού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6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26896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4559" y="3284984"/>
            <a:ext cx="66602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ακροατής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πρέπει να υλοποιεί την</a:t>
            </a:r>
            <a:r>
              <a:rPr lang="en-US" dirty="0" smtClean="0"/>
              <a:t>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FF0000"/>
                </a:solidFill>
              </a:rPr>
              <a:t>actionPerformed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ActionEvent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930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πατάμε το κουμπί στο </a:t>
            </a:r>
            <a:r>
              <a:rPr lang="en-US" dirty="0" smtClean="0"/>
              <a:t>GUI </a:t>
            </a:r>
            <a:r>
              <a:rPr lang="el-GR" dirty="0" smtClean="0"/>
              <a:t>καλείται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actionPerfomed</a:t>
            </a:r>
            <a:r>
              <a:rPr lang="en-US" dirty="0" smtClean="0"/>
              <a:t> 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καταχωρίσει</a:t>
            </a:r>
            <a:r>
              <a:rPr lang="el-GR" dirty="0" smtClean="0"/>
              <a:t> για το κουμπί</a:t>
            </a:r>
          </a:p>
          <a:p>
            <a:endParaRPr lang="el-GR" dirty="0"/>
          </a:p>
          <a:p>
            <a:r>
              <a:rPr lang="el-GR" dirty="0" smtClean="0"/>
              <a:t>Η κλήση της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τον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μέσω της βιβλιοθήκης </a:t>
            </a:r>
            <a:r>
              <a:rPr lang="en-US" dirty="0" smtClean="0"/>
              <a:t>Swing, </a:t>
            </a:r>
            <a:r>
              <a:rPr lang="el-GR" dirty="0" smtClean="0"/>
              <a:t>δεν την κάνει ο προγραμματιστής </a:t>
            </a:r>
          </a:p>
          <a:p>
            <a:endParaRPr lang="el-GR" dirty="0"/>
          </a:p>
          <a:p>
            <a:r>
              <a:rPr lang="el-GR" dirty="0" smtClean="0"/>
              <a:t>Η παράμετρος </a:t>
            </a:r>
            <a:r>
              <a:rPr lang="en-US" dirty="0" err="1" smtClean="0">
                <a:solidFill>
                  <a:srgbClr val="0070C0"/>
                </a:solidFill>
              </a:rPr>
              <a:t>ActionEvent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περιέχει πληροφορία σχετικά με το συμβάν που μπορεί να χρησιμοποιηθεί.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0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4" y="5229200"/>
            <a:ext cx="6912770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4" y="1556792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("First Window Class");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endButton.addActionListener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04664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Πιο σωστός τρόπος να ορίσουμε το παράθυρο μας ως ένα τύπο παράθυρου που επεκτείνει την κλάση </a:t>
            </a:r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814" y="5805264"/>
            <a:ext cx="67723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δημιουργία του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l-GR" dirty="0" smtClean="0"/>
              <a:t>γίνεται ως ανώνυμο </a:t>
            </a:r>
            <a:r>
              <a:rPr lang="el-GR" dirty="0" err="1" smtClean="0"/>
              <a:t>αντικειμενο</a:t>
            </a:r>
            <a:r>
              <a:rPr lang="el-GR" dirty="0" smtClean="0"/>
              <a:t> μιας και δεν θα το χρησιμοποιήσουμε ποτέ άμεσα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DemoButtonWindow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842493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Εδώ δημιουργούμε το παράθυρο μας</a:t>
            </a:r>
          </a:p>
          <a:p>
            <a:endParaRPr lang="el-GR" dirty="0"/>
          </a:p>
          <a:p>
            <a:r>
              <a:rPr lang="el-GR" dirty="0" smtClean="0"/>
              <a:t>Αυτό είναι και το σωστό σημείο να αποφασίσουμε αν το παράθυρο θα είναι </a:t>
            </a:r>
            <a:r>
              <a:rPr lang="en-US" dirty="0" smtClean="0"/>
              <a:t>visible </a:t>
            </a:r>
            <a:r>
              <a:rPr lang="el-GR" dirty="0" smtClean="0"/>
              <a:t>ή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Πολλά συστατικά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βάλουμε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πολλά</a:t>
            </a:r>
            <a:r>
              <a:rPr lang="el-GR" dirty="0" smtClean="0"/>
              <a:t> </a:t>
            </a:r>
            <a:r>
              <a:rPr lang="en-US" dirty="0" smtClean="0"/>
              <a:t>components </a:t>
            </a:r>
            <a:r>
              <a:rPr lang="el-GR" dirty="0" smtClean="0"/>
              <a:t>μέσα στο παράθυρο μας</a:t>
            </a:r>
            <a:r>
              <a:rPr lang="en-US" dirty="0" smtClean="0"/>
              <a:t> </a:t>
            </a:r>
            <a:r>
              <a:rPr lang="el-GR" dirty="0" smtClean="0"/>
              <a:t>τότε θα πρέπει να προσδιορίσουμε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που</a:t>
            </a:r>
            <a:r>
              <a:rPr lang="el-GR" dirty="0" smtClean="0"/>
              <a:t> θα τοποθετηθούν αλλιώς θα μπούνε το ένα πάνω στο άλλο.</a:t>
            </a:r>
          </a:p>
          <a:p>
            <a:r>
              <a:rPr lang="el-GR" dirty="0" smtClean="0"/>
              <a:t>Αυτό γίνεται με την εντολή </a:t>
            </a:r>
            <a:r>
              <a:rPr lang="en-US" dirty="0" err="1" smtClean="0">
                <a:solidFill>
                  <a:srgbClr val="0070C0"/>
                </a:solidFill>
              </a:rPr>
              <a:t>setLayout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καθορίζει την τοποθέτηση μέσα στο παράθυρο</a:t>
            </a:r>
          </a:p>
          <a:p>
            <a:pPr lvl="1"/>
            <a:r>
              <a:rPr lang="el-GR" dirty="0" smtClean="0"/>
              <a:t>Αυτό μπορεί να γίνει με διαφορετικούς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7787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Απλά τοποθετεί τα </a:t>
            </a:r>
            <a:r>
              <a:rPr lang="en-US" dirty="0" smtClean="0"/>
              <a:t>components </a:t>
            </a:r>
            <a:r>
              <a:rPr lang="el-GR" dirty="0" smtClean="0"/>
              <a:t>το ένα μετά το άλλο από τα αριστερά προς τα δεξιά</a:t>
            </a:r>
          </a:p>
          <a:p>
            <a:r>
              <a:rPr lang="el-GR" dirty="0" smtClean="0"/>
              <a:t>Καλούμε την εντολή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err="1" smtClean="0"/>
              <a:t>Πρεπει</a:t>
            </a:r>
            <a:r>
              <a:rPr lang="el-GR" dirty="0" smtClean="0"/>
              <a:t> 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java.awt.FlowLayout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Μετά προσθέτουμε κανονικά τα </a:t>
            </a:r>
            <a:r>
              <a:rPr lang="en-US" dirty="0" smtClean="0"/>
              <a:t>components</a:t>
            </a:r>
            <a:r>
              <a:rPr lang="el-GR" dirty="0" smtClean="0"/>
              <a:t> με την </a:t>
            </a: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BorderLayout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περίπτωση αυτή ο χώρος χωρίζεται σε πέντε περιοχές: </a:t>
            </a:r>
            <a:r>
              <a:rPr lang="en-US" dirty="0" smtClean="0"/>
              <a:t>North, South, East, West Center</a:t>
            </a:r>
            <a:endParaRPr lang="el-GR" dirty="0" smtClean="0"/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java.awt.BorderLayout</a:t>
            </a:r>
            <a:r>
              <a:rPr lang="en-US" dirty="0"/>
              <a:t>)</a:t>
            </a:r>
          </a:p>
          <a:p>
            <a:r>
              <a:rPr lang="el-GR" dirty="0"/>
              <a:t>Μετά </a:t>
            </a:r>
            <a:r>
              <a:rPr lang="el-GR" dirty="0" smtClean="0"/>
              <a:t>όταν προσθέτουμε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 smtClean="0"/>
              <a:t>add</a:t>
            </a:r>
            <a:r>
              <a:rPr lang="el-GR" dirty="0" smtClean="0"/>
              <a:t>, προσδιορίζουμε την περιοχή στην οποία θα προστεθούν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add(label,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5776" y="4509120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55776" y="4509120"/>
            <a:ext cx="42484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55776" y="6165304"/>
            <a:ext cx="424847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12160" y="5013176"/>
            <a:ext cx="792088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555776" y="5013176"/>
            <a:ext cx="792088" cy="11521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7864" y="5013176"/>
            <a:ext cx="2664296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29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Στην περίπτωση αυτή ορίζουμε ένα πλέγμα με </a:t>
            </a:r>
            <a:r>
              <a:rPr lang="en-US" dirty="0" smtClean="0"/>
              <a:t>n </a:t>
            </a:r>
            <a:r>
              <a:rPr lang="el-GR" dirty="0" smtClean="0"/>
              <a:t>γραμμές και </a:t>
            </a:r>
            <a:r>
              <a:rPr lang="en-US" dirty="0" smtClean="0"/>
              <a:t>m </a:t>
            </a:r>
            <a:r>
              <a:rPr lang="el-GR" dirty="0" smtClean="0"/>
              <a:t>στήλες και αυτό γεμίζει από τα αριστερά προς τα δεξιά και από πάνω προς τα κάτω</a:t>
            </a:r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java.awt.GridLayout</a:t>
            </a:r>
            <a:r>
              <a:rPr lang="en-US" dirty="0"/>
              <a:t>)</a:t>
            </a:r>
          </a:p>
          <a:p>
            <a:r>
              <a:rPr lang="el-GR" dirty="0"/>
              <a:t>Μετά προσθέτουμε κανονικά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9792" y="4653136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99792" y="537321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99792" y="609329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670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373216"/>
            <a:ext cx="1056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Grid 3x4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Δημιουργείστε ένα παράθυρο με τρία κουμπιά:</a:t>
            </a:r>
          </a:p>
          <a:p>
            <a:pPr lvl="1"/>
            <a:r>
              <a:rPr lang="el-GR" dirty="0" smtClean="0"/>
              <a:t>Το ένα κάνει το χρώμα του παραθύρου μπλε, το άλλο κόκκινο και το τρίτο κλείνει το παράθυρο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Κώδικας: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MultiButtonWindow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Αξιοσημείωτα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extends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implements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Μπορούμε να κάνουμε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ίδιο το παράθυρο</a:t>
            </a:r>
            <a:r>
              <a:rPr lang="el-GR" dirty="0" smtClean="0"/>
              <a:t>, αυτό θα αναλάβει να υλοποιήσει τη 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Όταν καταχωρούμε </a:t>
            </a:r>
            <a:r>
              <a:rPr lang="el-GR" smtClean="0"/>
              <a:t>τον ακροατή:</a:t>
            </a:r>
            <a:endParaRPr lang="el-GR" dirty="0" smtClean="0"/>
          </a:p>
          <a:p>
            <a:pPr marL="274320" lvl="1" indent="0">
              <a:buNone/>
            </a:pPr>
            <a:r>
              <a:rPr lang="el-GR" dirty="0" smtClean="0"/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blueButton.addActionListener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l-GR" dirty="0" smtClean="0"/>
              <a:t>Αλλάζει το </a:t>
            </a:r>
            <a:r>
              <a:rPr lang="en-US" dirty="0" smtClean="0"/>
              <a:t>background </a:t>
            </a:r>
            <a:r>
              <a:rPr lang="el-GR" dirty="0" smtClean="0"/>
              <a:t>χρώμα του παραθύρου</a:t>
            </a:r>
            <a:r>
              <a:rPr lang="en-US" dirty="0" smtClean="0"/>
              <a:t>. H </a:t>
            </a:r>
            <a:r>
              <a:rPr lang="el-GR" dirty="0" smtClean="0"/>
              <a:t>κλάση </a:t>
            </a:r>
            <a:r>
              <a:rPr lang="en-US" dirty="0" smtClean="0"/>
              <a:t>Color </a:t>
            </a:r>
            <a:r>
              <a:rPr lang="el-GR" dirty="0" smtClean="0"/>
              <a:t>μας δίνει τα χρώματα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την εντολή αυτή παίρνουμε το </a:t>
            </a:r>
            <a:r>
              <a:rPr lang="en-US" dirty="0" smtClean="0"/>
              <a:t>String </a:t>
            </a:r>
            <a:r>
              <a:rPr lang="el-GR" dirty="0" smtClean="0"/>
              <a:t>το οποίο δώσαμε σαν τίτλο στο κουμπί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0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GUIs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Graphical User Interfaces</a:t>
            </a:r>
            <a:r>
              <a:rPr lang="en-US" dirty="0" smtClean="0"/>
              <a:t>) </a:t>
            </a:r>
            <a:r>
              <a:rPr lang="el-GR" dirty="0" smtClean="0"/>
              <a:t>είναι τα συνηθισμένα </a:t>
            </a:r>
            <a:r>
              <a:rPr lang="en-US" dirty="0" smtClean="0"/>
              <a:t>interfaces </a:t>
            </a:r>
            <a:r>
              <a:rPr lang="el-GR" dirty="0" smtClean="0"/>
              <a:t>που χρησιμοποιούν παράθυρα, κουμπιά, </a:t>
            </a:r>
            <a:r>
              <a:rPr lang="en-US" dirty="0" smtClean="0"/>
              <a:t>menus, </a:t>
            </a:r>
            <a:r>
              <a:rPr lang="el-GR" dirty="0" smtClean="0"/>
              <a:t>κλπ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Swing</a:t>
            </a:r>
            <a:r>
              <a:rPr lang="en-US" dirty="0" smtClean="0"/>
              <a:t> </a:t>
            </a:r>
            <a:r>
              <a:rPr lang="el-GR" dirty="0" smtClean="0"/>
              <a:t>είναι η βιβλιοθήκη της </a:t>
            </a:r>
            <a:r>
              <a:rPr lang="en-US" dirty="0" smtClean="0"/>
              <a:t>Java </a:t>
            </a:r>
            <a:r>
              <a:rPr lang="el-GR" dirty="0" smtClean="0"/>
              <a:t>για τον προγραμματισμό τέτοιων </a:t>
            </a:r>
            <a:r>
              <a:rPr lang="en-US" dirty="0" smtClean="0"/>
              <a:t>interfaces.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μετεξέλιξη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AWT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Window Toolkit</a:t>
            </a:r>
            <a:r>
              <a:rPr lang="en-US" dirty="0" smtClean="0"/>
              <a:t>) </a:t>
            </a:r>
            <a:r>
              <a:rPr lang="el-GR" dirty="0" smtClean="0"/>
              <a:t>το οποίο ήταν το πρώτο αλλά όχι τόσο επιτυχημένο πακέτο της </a:t>
            </a:r>
            <a:r>
              <a:rPr lang="en-US" dirty="0" smtClean="0"/>
              <a:t>Java </a:t>
            </a:r>
            <a:r>
              <a:rPr lang="el-GR" dirty="0" smtClean="0"/>
              <a:t>για </a:t>
            </a:r>
            <a:r>
              <a:rPr lang="en-US" dirty="0" smtClean="0"/>
              <a:t>GUI.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003232" cy="235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panel</a:t>
            </a:r>
            <a:r>
              <a:rPr lang="en-US" dirty="0" smtClean="0"/>
              <a:t> </a:t>
            </a:r>
            <a:r>
              <a:rPr lang="el-GR" dirty="0" smtClean="0"/>
              <a:t>(τομέας) είναι ένας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</a:t>
            </a:r>
          </a:p>
          <a:p>
            <a:pPr lvl="1"/>
            <a:r>
              <a:rPr lang="el-GR" dirty="0" smtClean="0"/>
              <a:t>Μέσα σε ένα </a:t>
            </a:r>
            <a:r>
              <a:rPr lang="en-US" dirty="0" smtClean="0"/>
              <a:t>container </a:t>
            </a:r>
            <a:r>
              <a:rPr lang="el-GR" dirty="0" smtClean="0"/>
              <a:t>μπορούμε να βάλουμε </a:t>
            </a:r>
            <a:r>
              <a:rPr lang="en-US" dirty="0" smtClean="0"/>
              <a:t>components </a:t>
            </a:r>
            <a:r>
              <a:rPr lang="el-GR" dirty="0" smtClean="0"/>
              <a:t>και να ορίσουμε χειρισμό συμβάντων.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panels </a:t>
            </a:r>
            <a:r>
              <a:rPr lang="el-GR" dirty="0" smtClean="0"/>
              <a:t>κατά μία έννοια ορίζουν ένα </a:t>
            </a:r>
            <a:r>
              <a:rPr lang="el-GR" dirty="0" smtClean="0">
                <a:solidFill>
                  <a:srgbClr val="0070C0"/>
                </a:solidFill>
              </a:rPr>
              <a:t>παράθυρο μέσα στο παράθυρο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panel </a:t>
            </a:r>
            <a:r>
              <a:rPr lang="el-GR" dirty="0" smtClean="0"/>
              <a:t>έχει κι αυτό το δικό του </a:t>
            </a:r>
            <a:r>
              <a:rPr lang="en-US" dirty="0" smtClean="0"/>
              <a:t>layout</a:t>
            </a:r>
            <a:r>
              <a:rPr lang="el-GR" dirty="0" smtClean="0"/>
              <a:t> και τοποθετούμε μέσα σε αυτό συστατικά. </a:t>
            </a:r>
            <a:endParaRPr lang="en-US" dirty="0" smtClean="0"/>
          </a:p>
          <a:p>
            <a:pPr lvl="1"/>
            <a:r>
              <a:rPr lang="el-GR" dirty="0" smtClean="0"/>
              <a:t>Π.χ., ο παρακάτω κώδικας εκτελείται μέσα σε ένα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4005064"/>
            <a:ext cx="4536504" cy="27133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(“one”);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button2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(“two”);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Swing </a:t>
            </a:r>
            <a:r>
              <a:rPr lang="el-GR" dirty="0" smtClean="0"/>
              <a:t>ακολουθεί το μοντέλο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event-driven programming</a:t>
            </a:r>
          </a:p>
          <a:p>
            <a:pPr lvl="1"/>
            <a:r>
              <a:rPr lang="el-GR" dirty="0" smtClean="0"/>
              <a:t>Υπάρχουν κάποια αντικείμενα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πυροδοτούν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συμβάντα</a:t>
            </a:r>
            <a:r>
              <a:rPr lang="el-GR" dirty="0" smtClean="0"/>
              <a:t> (</a:t>
            </a:r>
            <a:r>
              <a:rPr lang="en-US" dirty="0" smtClean="0"/>
              <a:t>firing an event)</a:t>
            </a:r>
          </a:p>
          <a:p>
            <a:pPr lvl="1"/>
            <a:r>
              <a:rPr lang="el-GR" dirty="0" smtClean="0"/>
              <a:t>Υπάρχουν κάποια άλλα αντικείμενα που είναι </a:t>
            </a:r>
            <a:r>
              <a:rPr lang="el-GR" dirty="0" smtClean="0">
                <a:solidFill>
                  <a:srgbClr val="0070C0"/>
                </a:solidFill>
              </a:rPr>
              <a:t>ακροατές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listeners</a:t>
            </a:r>
            <a:r>
              <a:rPr lang="en-US" dirty="0" smtClean="0"/>
              <a:t>) </a:t>
            </a:r>
            <a:r>
              <a:rPr lang="el-GR" dirty="0" smtClean="0"/>
              <a:t>για συμβάντα.</a:t>
            </a:r>
          </a:p>
          <a:p>
            <a:pPr lvl="1"/>
            <a:r>
              <a:rPr lang="el-GR" dirty="0" smtClean="0"/>
              <a:t>Αν προκληθεί ένα συμβάν υπάρχουν ειδικοί </a:t>
            </a:r>
            <a:r>
              <a:rPr lang="el-GR" dirty="0" smtClean="0">
                <a:solidFill>
                  <a:srgbClr val="0070C0"/>
                </a:solidFill>
              </a:rPr>
              <a:t>χειριστές</a:t>
            </a:r>
            <a:r>
              <a:rPr lang="el-GR" dirty="0" smtClean="0"/>
              <a:t> του συμβάντος (</a:t>
            </a:r>
            <a:r>
              <a:rPr lang="en-US" dirty="0" smtClean="0">
                <a:solidFill>
                  <a:srgbClr val="0070C0"/>
                </a:solidFill>
              </a:rPr>
              <a:t>event handlers</a:t>
            </a:r>
            <a:r>
              <a:rPr lang="en-US" dirty="0" smtClean="0"/>
              <a:t>)</a:t>
            </a:r>
            <a:r>
              <a:rPr lang="el-GR" dirty="0" smtClean="0"/>
              <a:t> – μέθοδοι που χειρίζονται ένα συμβάν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συμβάν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event</a:t>
            </a:r>
            <a:r>
              <a:rPr lang="en-US" dirty="0" smtClean="0"/>
              <a:t>) </a:t>
            </a:r>
            <a:r>
              <a:rPr lang="el-GR" dirty="0" smtClean="0"/>
              <a:t>είναι κι αυτό ένα αντικείμενο το οποίο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μεταφέρει πληροφορία </a:t>
            </a:r>
            <a:r>
              <a:rPr lang="el-GR" dirty="0" smtClean="0"/>
              <a:t>μεταξύ του αντικειμένου που προκαλεί το συμβάν και του ακροατή.</a:t>
            </a:r>
          </a:p>
          <a:p>
            <a:r>
              <a:rPr lang="el-GR" dirty="0" smtClean="0"/>
              <a:t>Σας θυμίζουν κάτι όλα αυτά?</a:t>
            </a:r>
          </a:p>
          <a:p>
            <a:pPr lvl="1"/>
            <a:r>
              <a:rPr lang="el-GR" dirty="0" smtClean="0"/>
              <a:t>Πολύ παρόμοιες αρχές υπάρχουν στην δημιουργία και τον χειρισμό </a:t>
            </a:r>
            <a:r>
              <a:rPr lang="el-GR" dirty="0" smtClean="0">
                <a:solidFill>
                  <a:srgbClr val="0070C0"/>
                </a:solidFill>
              </a:rPr>
              <a:t>εξαιρέσεων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Swing </a:t>
            </a:r>
            <a:r>
              <a:rPr lang="el-GR" dirty="0" smtClean="0"/>
              <a:t>βιβλιοθήκη ένα </a:t>
            </a:r>
            <a:r>
              <a:rPr lang="en-US" dirty="0" smtClean="0"/>
              <a:t>GUI </a:t>
            </a:r>
            <a:r>
              <a:rPr lang="el-GR" dirty="0" smtClean="0"/>
              <a:t>αποτελείται από πολλά στοιχεία/συστατικά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dirty="0" smtClean="0"/>
              <a:t>)</a:t>
            </a:r>
            <a:r>
              <a:rPr lang="el-GR" dirty="0" smtClean="0"/>
              <a:t>  </a:t>
            </a:r>
          </a:p>
          <a:p>
            <a:pPr lvl="1"/>
            <a:r>
              <a:rPr lang="el-GR" dirty="0" smtClean="0"/>
              <a:t>π.χ. παράθυρα, κουμπιά, μενού, κουτιά εισαγωγής κειμένου, κλπ.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components </a:t>
            </a:r>
            <a:r>
              <a:rPr lang="el-GR" dirty="0" smtClean="0"/>
              <a:t>αυτά </a:t>
            </a:r>
            <a:r>
              <a:rPr lang="el-GR" dirty="0" smtClean="0">
                <a:solidFill>
                  <a:srgbClr val="0070C0"/>
                </a:solidFill>
              </a:rPr>
              <a:t>πυροδοτούν συμβάντα</a:t>
            </a:r>
          </a:p>
          <a:p>
            <a:pPr lvl="1"/>
            <a:r>
              <a:rPr lang="el-GR" dirty="0" smtClean="0"/>
              <a:t>Π.χ. το πάτημα ενός κουμπιού, η εισαγωγή κειμένου, η επιλογή σε ένα μενού, κλπ</a:t>
            </a:r>
          </a:p>
          <a:p>
            <a:r>
              <a:rPr lang="el-GR" dirty="0" smtClean="0"/>
              <a:t>Τα συμβάντα αυτά τα χειρίζονται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αντικείμενα-ακροατές</a:t>
            </a:r>
            <a:r>
              <a:rPr lang="el-GR" dirty="0" smtClean="0"/>
              <a:t>, που έχουν ειδικές μεθόδους γι αυτά</a:t>
            </a:r>
          </a:p>
          <a:p>
            <a:pPr lvl="1"/>
            <a:r>
              <a:rPr lang="el-GR" dirty="0" smtClean="0"/>
              <a:t>Τι γίνεται όταν πατάμε ένα κουμπί, όταν κάνουμε μια επιλογή κλπ</a:t>
            </a:r>
          </a:p>
          <a:p>
            <a:r>
              <a:rPr lang="el-GR" dirty="0" smtClean="0"/>
              <a:t>Όλο το πρόγραμμα κυλάει ως μια αλληλουχία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συμβάντα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χειρισμό</a:t>
            </a:r>
            <a:r>
              <a:rPr lang="el-GR" dirty="0" smtClean="0"/>
              <a:t> των ακροατών.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5373216"/>
            <a:ext cx="1368152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Component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059832" y="573325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11960" y="5445224"/>
            <a:ext cx="1152128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5364088" y="5733256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0192" y="5373216"/>
            <a:ext cx="1224136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7" y="5622899"/>
            <a:ext cx="54006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5534" y="4797152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5" y="4237216"/>
            <a:ext cx="597536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374441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727829"/>
            <a:ext cx="51574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JFrame</a:t>
            </a:r>
            <a:r>
              <a:rPr lang="en-US" dirty="0" smtClean="0"/>
              <a:t> </a:t>
            </a:r>
            <a:r>
              <a:rPr lang="el-GR" dirty="0" smtClean="0"/>
              <a:t>ορίζει </a:t>
            </a:r>
            <a:r>
              <a:rPr lang="el-GR" dirty="0" err="1" smtClean="0"/>
              <a:t>ενα</a:t>
            </a:r>
            <a:r>
              <a:rPr lang="el-GR" dirty="0" smtClean="0"/>
              <a:t> βασικό απλό παράθυρο.</a:t>
            </a:r>
          </a:p>
          <a:p>
            <a:r>
              <a:rPr lang="el-GR" dirty="0" smtClean="0"/>
              <a:t>Ο παρακάτω κώδικας δημιουργεί ένα παράθυρο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370899" y="2492896"/>
            <a:ext cx="2808312" cy="1296144"/>
          </a:xfrm>
          <a:prstGeom prst="wedgeRectCallout">
            <a:avLst>
              <a:gd name="adj1" fmla="val -50217"/>
              <a:gd name="adj2" fmla="val 84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το μέγεθος (πλάτος, ύψος) του παραθύρου μετρημένο σε </a:t>
            </a:r>
            <a:r>
              <a:rPr lang="en-US" dirty="0"/>
              <a:t>pixels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335688" y="5561856"/>
            <a:ext cx="2745678" cy="1107504"/>
          </a:xfrm>
          <a:prstGeom prst="wedgeRectCallout">
            <a:avLst>
              <a:gd name="adj1" fmla="val -41815"/>
              <a:gd name="adj2" fmla="val -65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</a:t>
            </a:r>
            <a:r>
              <a:rPr lang="el-GR" dirty="0" smtClean="0"/>
              <a:t>τι κάνει το παράθυρο όταν πατάμε το κουμπί για κλείσιμο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6093296"/>
            <a:ext cx="3024336" cy="432048"/>
          </a:xfrm>
          <a:prstGeom prst="wedgeRectCallout">
            <a:avLst>
              <a:gd name="adj1" fmla="val -8467"/>
              <a:gd name="adj2" fmla="val -96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Κάνει το παράθυρο ορατό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Επιλογές για το </a:t>
            </a:r>
            <a:r>
              <a:rPr lang="en-US" dirty="0" err="1" smtClean="0">
                <a:solidFill>
                  <a:srgbClr val="0070C0"/>
                </a:solidFill>
              </a:rPr>
              <a:t>setDefaultCloseOperation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EXIT_ON_CLOSE</a:t>
            </a:r>
            <a:r>
              <a:rPr lang="en-US" dirty="0" smtClean="0"/>
              <a:t>: </a:t>
            </a:r>
            <a:r>
              <a:rPr lang="el-GR" dirty="0" smtClean="0"/>
              <a:t>Καλεί την </a:t>
            </a:r>
            <a:r>
              <a:rPr lang="en-US" dirty="0" err="1" smtClean="0"/>
              <a:t>Sytem.exit</a:t>
            </a:r>
            <a:r>
              <a:rPr lang="en-US" dirty="0" smtClean="0"/>
              <a:t>()</a:t>
            </a:r>
            <a:r>
              <a:rPr lang="el-GR" dirty="0" smtClean="0"/>
              <a:t> και σταματάει το πρόγραμμα.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DO_NOTHING_ON_CLOSE</a:t>
            </a:r>
            <a:r>
              <a:rPr lang="en-US" dirty="0" smtClean="0"/>
              <a:t>: </a:t>
            </a:r>
            <a:r>
              <a:rPr lang="el-GR" dirty="0" smtClean="0"/>
              <a:t>δεν κάνει τίποτα, ουσιαστικά δεν μας επιτρέπει να κλείσουμε το παράθυρο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HIDE_ON_CLOSE</a:t>
            </a:r>
            <a:r>
              <a:rPr lang="en-US" dirty="0" smtClean="0"/>
              <a:t>: </a:t>
            </a:r>
            <a:r>
              <a:rPr lang="el-GR" dirty="0" smtClean="0"/>
              <a:t>Κρύβει το παράθυρο αλλά δεν σταματάει το πρόγραμμα.</a:t>
            </a:r>
          </a:p>
          <a:p>
            <a:r>
              <a:rPr lang="el-GR" dirty="0" smtClean="0"/>
              <a:t>Άλλες 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: </a:t>
            </a:r>
            <a:r>
              <a:rPr lang="el-GR" dirty="0" smtClean="0"/>
              <a:t>προσθέτει ένα συστατικό (</a:t>
            </a:r>
            <a:r>
              <a:rPr lang="en-US" dirty="0" smtClean="0"/>
              <a:t>component) </a:t>
            </a:r>
            <a:r>
              <a:rPr lang="el-GR" dirty="0" smtClean="0"/>
              <a:t>στο παράθυρο (π.χ. ένα κουμπί)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setTitle</a:t>
            </a:r>
            <a:r>
              <a:rPr lang="en-US" dirty="0" smtClean="0">
                <a:solidFill>
                  <a:srgbClr val="0070C0"/>
                </a:solidFill>
              </a:rPr>
              <a:t>(String): </a:t>
            </a:r>
            <a:r>
              <a:rPr lang="el-GR" dirty="0" smtClean="0"/>
              <a:t>δίνει ένα όνομα στο παράθυρο που δημιουργούμε.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Ετικέτες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Αφού έχουμε φτιάξει το βασικό παράθυρο μπορούμε πλέον να αρχίσουμε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προσθέτουμε</a:t>
            </a:r>
            <a:r>
              <a:rPr lang="el-GR" dirty="0" smtClean="0"/>
              <a:t> συστατικά (</a:t>
            </a:r>
            <a:r>
              <a:rPr lang="en-US" dirty="0" smtClean="0">
                <a:solidFill>
                  <a:srgbClr val="0070C0"/>
                </a:solidFill>
              </a:rPr>
              <a:t>components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Μπορούμε να προσθέσουμε ένα (σύντομο) κείμενο στο παράθυρο μας προσθέτοντας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ετικέτα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label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/>
              <a:t> class: </a:t>
            </a:r>
            <a:r>
              <a:rPr lang="el-GR" dirty="0" smtClean="0"/>
              <a:t>μας επιτρέπει να δημιουργήσουμε μια ετικέτα με συγκεκριμένο κείμενο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greeting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r>
              <a:rPr lang="el-GR" dirty="0" smtClean="0"/>
              <a:t>Αφού δημιουργήσουμε την ετικέτα θα πρέπει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προσθέσουμε</a:t>
            </a:r>
            <a:r>
              <a:rPr lang="el-GR" dirty="0" smtClean="0"/>
              <a:t> μέσα στο παράθυρο μας.</a:t>
            </a:r>
          </a:p>
          <a:p>
            <a:pPr lvl="1"/>
            <a:r>
              <a:rPr lang="el-GR" dirty="0" smtClean="0"/>
              <a:t>Καλούμε την μέθοδο </a:t>
            </a:r>
            <a:r>
              <a:rPr lang="en-US" dirty="0" smtClean="0">
                <a:solidFill>
                  <a:srgbClr val="FF0000"/>
                </a:solidFill>
              </a:rPr>
              <a:t>add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rgbClr val="FF0000"/>
                </a:solidFill>
              </a:rPr>
              <a:t>JFrame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9526" y="869834"/>
            <a:ext cx="5110006" cy="306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World!");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117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ετικέτα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779912" y="5949280"/>
            <a:ext cx="4161518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της ετικέτας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προσθήκη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Κουμπιά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 άλλο </a:t>
            </a:r>
            <a:r>
              <a:rPr lang="en-US" dirty="0" smtClean="0"/>
              <a:t>component </a:t>
            </a:r>
            <a:r>
              <a:rPr lang="el-GR" dirty="0" smtClean="0"/>
              <a:t>για ένα γραφικό περιβάλλον είναι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κουμπιά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Δημιουργούμε κουμπιά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(“click me”);</a:t>
            </a:r>
          </a:p>
          <a:p>
            <a:pPr lvl="1"/>
            <a:r>
              <a:rPr lang="el-GR" dirty="0" smtClean="0"/>
              <a:t>Το κείμενο στον </a:t>
            </a:r>
            <a:r>
              <a:rPr lang="en-US" dirty="0" smtClean="0"/>
              <a:t>constructor </a:t>
            </a:r>
            <a:r>
              <a:rPr lang="el-GR" dirty="0" smtClean="0"/>
              <a:t>είναι αυτό που εμφανίζεται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</a:t>
            </a:r>
            <a:r>
              <a:rPr lang="el-GR" dirty="0" smtClean="0"/>
              <a:t> στο κουμπί.</a:t>
            </a:r>
          </a:p>
          <a:p>
            <a:r>
              <a:rPr lang="el-GR" dirty="0" smtClean="0"/>
              <a:t>Για να ξέρουμε τι κάνει το κουμπί όταν πατηθεί θα πρέπει να συνδέσουμε το κουμπί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 ακροατής είναι ένα αντικείμενο μιας κλάσης που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η οποία έχει την μέθοδο</a:t>
            </a:r>
          </a:p>
          <a:p>
            <a:pPr lvl="2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dirty="0" smtClean="0"/>
              <a:t>: </a:t>
            </a:r>
            <a:r>
              <a:rPr lang="el-GR" dirty="0" smtClean="0"/>
              <a:t>χειρίζεται ένα συμβάν</a:t>
            </a:r>
          </a:p>
          <a:p>
            <a:pPr lvl="1"/>
            <a:r>
              <a:rPr lang="el-GR" dirty="0" smtClean="0"/>
              <a:t>Αφού δημιουργήσουμε το αντικείμενο του ακροατή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συνδέουμε (καταχωρούμε)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κουμπί</a:t>
            </a:r>
            <a:r>
              <a:rPr lang="el-GR" dirty="0" smtClean="0"/>
              <a:t> χρησιμοποιώντας την μέθοδο της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:</a:t>
            </a:r>
          </a:p>
          <a:p>
            <a:pPr lvl="2"/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4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12474</TotalTime>
  <Words>1274</Words>
  <Application>Microsoft Office PowerPoint</Application>
  <PresentationFormat>On-screen Show (4:3)</PresentationFormat>
  <Paragraphs>243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ΤΕΧΝΙΚΕΣ Αντικειμενοστραφουσ προγραμματισμου</vt:lpstr>
      <vt:lpstr>Swing</vt:lpstr>
      <vt:lpstr>Event driven programming</vt:lpstr>
      <vt:lpstr>Swing</vt:lpstr>
      <vt:lpstr>JFrame</vt:lpstr>
      <vt:lpstr>JFrame</vt:lpstr>
      <vt:lpstr>Ετικέτες</vt:lpstr>
      <vt:lpstr>PowerPoint Presentation</vt:lpstr>
      <vt:lpstr>Κουμπιά</vt:lpstr>
      <vt:lpstr>PowerPoint Presentation</vt:lpstr>
      <vt:lpstr>PowerPoint Presentation</vt:lpstr>
      <vt:lpstr>PowerPoint Presentation</vt:lpstr>
      <vt:lpstr>PowerPoint Presentation</vt:lpstr>
      <vt:lpstr>Πολλά συστατικά</vt:lpstr>
      <vt:lpstr>FlowLayout</vt:lpstr>
      <vt:lpstr>BorderLayout</vt:lpstr>
      <vt:lpstr>GridLayout</vt:lpstr>
      <vt:lpstr>Παράδειγμα</vt:lpstr>
      <vt:lpstr>Αξιοσημείωτα</vt:lpstr>
      <vt:lpstr>JPanel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649</cp:revision>
  <dcterms:created xsi:type="dcterms:W3CDTF">2013-02-10T16:19:38Z</dcterms:created>
  <dcterms:modified xsi:type="dcterms:W3CDTF">2013-05-28T10:28:20Z</dcterms:modified>
</cp:coreProperties>
</file>