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7" r:id="rId2"/>
    <p:sldId id="686" r:id="rId3"/>
    <p:sldId id="671" r:id="rId4"/>
    <p:sldId id="690" r:id="rId5"/>
    <p:sldId id="688" r:id="rId6"/>
    <p:sldId id="689" r:id="rId7"/>
    <p:sldId id="693" r:id="rId8"/>
    <p:sldId id="694" r:id="rId9"/>
    <p:sldId id="695" r:id="rId10"/>
    <p:sldId id="696" r:id="rId11"/>
    <p:sldId id="697" r:id="rId12"/>
    <p:sldId id="698" r:id="rId13"/>
    <p:sldId id="700" r:id="rId14"/>
    <p:sldId id="701" r:id="rId15"/>
    <p:sldId id="673" r:id="rId16"/>
    <p:sldId id="702" r:id="rId17"/>
    <p:sldId id="672" r:id="rId18"/>
    <p:sldId id="687" r:id="rId19"/>
    <p:sldId id="703" r:id="rId20"/>
    <p:sldId id="704" r:id="rId21"/>
    <p:sldId id="705" r:id="rId22"/>
    <p:sldId id="721" r:id="rId23"/>
    <p:sldId id="714" r:id="rId24"/>
    <p:sldId id="715" r:id="rId25"/>
    <p:sldId id="722" r:id="rId26"/>
    <p:sldId id="717" r:id="rId27"/>
    <p:sldId id="719" r:id="rId28"/>
    <p:sldId id="720" r:id="rId29"/>
    <p:sldId id="723" r:id="rId30"/>
    <p:sldId id="724" r:id="rId31"/>
    <p:sldId id="725" r:id="rId32"/>
    <p:sldId id="726" r:id="rId33"/>
    <p:sldId id="727" r:id="rId34"/>
    <p:sldId id="728" r:id="rId35"/>
    <p:sldId id="729" r:id="rId36"/>
    <p:sldId id="73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60F88-82BB-4F01-8B5A-73A7B3C8F80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12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util/regex/Pattern.html#su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1.4.2/docs/api/java/util/StringTokenizer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util/ArrayList.htm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util/HashSet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util/HashMap.html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String </a:t>
            </a:r>
            <a:r>
              <a:rPr lang="en-US" dirty="0" smtClean="0"/>
              <a:t>processing</a:t>
            </a:r>
            <a:endParaRPr lang="en-US" dirty="0" smtClean="0"/>
          </a:p>
          <a:p>
            <a:pPr algn="ctr"/>
            <a:r>
              <a:rPr lang="el-GR" dirty="0" smtClean="0"/>
              <a:t>Αρχεία</a:t>
            </a:r>
            <a:endParaRPr lang="en-US" dirty="0" smtClean="0"/>
          </a:p>
          <a:p>
            <a:pPr algn="ctr"/>
            <a:r>
              <a:rPr lang="el-GR" dirty="0" smtClean="0"/>
              <a:t>Δομές</a:t>
            </a:r>
            <a:endParaRPr lang="en-US" dirty="0" smtClean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</a:t>
            </a:r>
            <a:r>
              <a:rPr lang="el-GR" dirty="0" smtClean="0"/>
              <a:t>και </a:t>
            </a:r>
            <a:r>
              <a:rPr lang="en-US" dirty="0" smtClean="0"/>
              <a:t>Replace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Υπάρχουν περιπτώσεις που θέλουμε να σπάσουμε ή να αντικαταστήσουμε με βάση κάτι πιο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περίπλοκο</a:t>
            </a:r>
            <a:r>
              <a:rPr lang="el-GR" dirty="0" smtClean="0"/>
              <a:t> από ένα </a:t>
            </a:r>
            <a:r>
              <a:rPr lang="en-US" dirty="0" smtClean="0"/>
              <a:t>String</a:t>
            </a:r>
          </a:p>
          <a:p>
            <a:pPr lvl="1"/>
            <a:r>
              <a:rPr lang="el-GR" dirty="0" smtClean="0"/>
              <a:t>Π.χ., θέλουμε να σπάσουμε ένα </a:t>
            </a:r>
            <a:r>
              <a:rPr lang="en-US" dirty="0" smtClean="0"/>
              <a:t>String </a:t>
            </a:r>
            <a:r>
              <a:rPr lang="el-GR" dirty="0" smtClean="0"/>
              <a:t>ως προς </a:t>
            </a:r>
            <a:r>
              <a:rPr lang="en-US" dirty="0" smtClean="0">
                <a:solidFill>
                  <a:srgbClr val="0070C0"/>
                </a:solidFill>
              </a:rPr>
              <a:t>tabs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ή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κενά</a:t>
            </a:r>
          </a:p>
          <a:p>
            <a:pPr lvl="1"/>
            <a:r>
              <a:rPr lang="el-GR" dirty="0" smtClean="0"/>
              <a:t>Π.χ., θέλουμε να σβήσουμε οτιδήποτε είναι </a:t>
            </a:r>
            <a:r>
              <a:rPr lang="el-GR" dirty="0" smtClean="0">
                <a:solidFill>
                  <a:srgbClr val="0070C0"/>
                </a:solidFill>
              </a:rPr>
              <a:t>ερωτηματικό, ελληνικό </a:t>
            </a:r>
            <a:r>
              <a:rPr lang="el-GR" dirty="0" smtClean="0">
                <a:solidFill>
                  <a:srgbClr val="FF0000"/>
                </a:solidFill>
              </a:rPr>
              <a:t>ή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αγγλικό</a:t>
            </a:r>
          </a:p>
          <a:p>
            <a:pPr lvl="1"/>
            <a:r>
              <a:rPr lang="el-GR" dirty="0" smtClean="0"/>
              <a:t>Π.χ., θέλουμε να σβήσουμε τις τελείες αλλά </a:t>
            </a:r>
            <a:r>
              <a:rPr lang="el-GR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 αν είναι </a:t>
            </a:r>
            <a:r>
              <a:rPr lang="el-GR" dirty="0" smtClean="0">
                <a:solidFill>
                  <a:srgbClr val="0070C0"/>
                </a:solidFill>
              </a:rPr>
              <a:t>στο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τέλος του </a:t>
            </a:r>
            <a:r>
              <a:rPr lang="en-US" dirty="0" smtClean="0">
                <a:solidFill>
                  <a:srgbClr val="0070C0"/>
                </a:solidFill>
              </a:rPr>
              <a:t>String</a:t>
            </a:r>
            <a:r>
              <a:rPr lang="en-US" dirty="0" smtClean="0"/>
              <a:t>.</a:t>
            </a:r>
          </a:p>
          <a:p>
            <a:r>
              <a:rPr lang="el-GR" dirty="0" smtClean="0"/>
              <a:t>Για να προσδιορίσουμε τέτοιες περίπλοκες περιπτώσεις χρησιμοποιούμε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κανονικές εκφράσεις</a:t>
            </a:r>
            <a:r>
              <a:rPr lang="el-GR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regular expressions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3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Ένας τρόπος να περιγράφουμε </a:t>
            </a:r>
            <a:r>
              <a:rPr lang="en-US" dirty="0" smtClean="0"/>
              <a:t>Strings </a:t>
            </a:r>
            <a:r>
              <a:rPr lang="el-GR" dirty="0" smtClean="0"/>
              <a:t>που έχουν ακολουθούν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κοινό μοτίβο</a:t>
            </a:r>
          </a:p>
          <a:p>
            <a:pPr lvl="1"/>
            <a:r>
              <a:rPr lang="el-GR" dirty="0" smtClean="0"/>
              <a:t>Έχετε ήδη χρησιμοποιήσει κανονικές εκφράσεις. Όταν γράφετε </a:t>
            </a:r>
            <a:r>
              <a:rPr lang="en-US" dirty="0" smtClean="0">
                <a:solidFill>
                  <a:srgbClr val="0070C0"/>
                </a:solidFill>
              </a:rPr>
              <a:t>“</a:t>
            </a:r>
            <a:r>
              <a:rPr lang="en-US" dirty="0" err="1" smtClean="0">
                <a:solidFill>
                  <a:srgbClr val="0070C0"/>
                </a:solidFill>
              </a:rPr>
              <a:t>ls</a:t>
            </a:r>
            <a:r>
              <a:rPr lang="en-US" dirty="0" smtClean="0">
                <a:solidFill>
                  <a:srgbClr val="0070C0"/>
                </a:solidFill>
              </a:rPr>
              <a:t> *.txt”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rgbClr val="0070C0"/>
                </a:solidFill>
              </a:rPr>
              <a:t>“*.txt”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είναι μια κανονική έκφραση που περιγράφει όλα τα </a:t>
            </a:r>
            <a:r>
              <a:rPr lang="en-US" dirty="0" smtClean="0"/>
              <a:t>Strings </a:t>
            </a:r>
            <a:r>
              <a:rPr lang="el-GR" dirty="0" smtClean="0"/>
              <a:t>που τελειώνουν σε </a:t>
            </a:r>
            <a:r>
              <a:rPr lang="en-US" dirty="0" smtClean="0">
                <a:solidFill>
                  <a:srgbClr val="0070C0"/>
                </a:solidFill>
              </a:rPr>
              <a:t>“.</a:t>
            </a:r>
            <a:r>
              <a:rPr lang="en-US" dirty="0">
                <a:solidFill>
                  <a:srgbClr val="0070C0"/>
                </a:solidFill>
              </a:rPr>
              <a:t>txt”</a:t>
            </a:r>
            <a:r>
              <a:rPr lang="el-GR" dirty="0">
                <a:solidFill>
                  <a:srgbClr val="0070C0"/>
                </a:solidFill>
              </a:rPr>
              <a:t> </a:t>
            </a:r>
            <a:endParaRPr lang="el-GR" dirty="0" smtClean="0">
              <a:solidFill>
                <a:srgbClr val="0070C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738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Κανονικές Εκφράσεις στη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Μπορείτε να διαβάσετε μια περίληψη </a:t>
            </a:r>
            <a:r>
              <a:rPr lang="el-GR" dirty="0" smtClean="0">
                <a:hlinkClick r:id="rId2"/>
              </a:rPr>
              <a:t>στη σελίδα της </a:t>
            </a:r>
            <a:r>
              <a:rPr lang="en-US" dirty="0" smtClean="0">
                <a:hlinkClick r:id="rId2"/>
              </a:rPr>
              <a:t>Oracle</a:t>
            </a:r>
            <a:endParaRPr lang="en-US" dirty="0" smtClean="0"/>
          </a:p>
          <a:p>
            <a:r>
              <a:rPr lang="el-GR" dirty="0" smtClean="0"/>
              <a:t>Οι κανονικές εκφράσεις μπορούν να περιγράψουν πολλά πράγματα. Εμείς θα χρησιμοποιήσουμε κάποιες απλές εκφράσεις. </a:t>
            </a:r>
          </a:p>
          <a:p>
            <a:r>
              <a:rPr lang="el-GR" dirty="0" smtClean="0"/>
              <a:t>Παραδείγματα: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abc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]: </a:t>
            </a:r>
            <a:r>
              <a:rPr lang="en-US" dirty="0" smtClean="0"/>
              <a:t>a </a:t>
            </a:r>
            <a:r>
              <a:rPr lang="el-GR" dirty="0" smtClean="0"/>
              <a:t>ή </a:t>
            </a:r>
            <a:r>
              <a:rPr lang="en-US" dirty="0" smtClean="0"/>
              <a:t>b </a:t>
            </a:r>
            <a:r>
              <a:rPr lang="el-GR" dirty="0" smtClean="0"/>
              <a:t>ή </a:t>
            </a:r>
            <a:r>
              <a:rPr lang="en-US" dirty="0" smtClean="0"/>
              <a:t>c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^a</a:t>
            </a:r>
            <a:r>
              <a:rPr lang="en-US" dirty="0" smtClean="0"/>
              <a:t> : </a:t>
            </a:r>
            <a:r>
              <a:rPr lang="el-GR" dirty="0" smtClean="0"/>
              <a:t>Ξεκινάει με </a:t>
            </a:r>
            <a:r>
              <a:rPr lang="en-US" dirty="0" smtClean="0"/>
              <a:t>a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a$</a:t>
            </a:r>
            <a:r>
              <a:rPr lang="en-US" dirty="0" smtClean="0"/>
              <a:t>: </a:t>
            </a:r>
            <a:r>
              <a:rPr lang="el-GR" dirty="0" smtClean="0"/>
              <a:t>τελειώνει με </a:t>
            </a:r>
            <a:r>
              <a:rPr lang="en-US" dirty="0" smtClean="0"/>
              <a:t>a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\s </a:t>
            </a:r>
            <a:r>
              <a:rPr lang="el-GR" dirty="0" smtClean="0"/>
              <a:t>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\p{Space}</a:t>
            </a:r>
            <a:r>
              <a:rPr lang="en-US" dirty="0" smtClean="0"/>
              <a:t>: white space (</a:t>
            </a:r>
            <a:r>
              <a:rPr lang="el-GR" dirty="0" smtClean="0"/>
              <a:t>κενό, </a:t>
            </a:r>
            <a:r>
              <a:rPr lang="en-US" dirty="0" smtClean="0"/>
              <a:t>tab, </a:t>
            </a:r>
            <a:r>
              <a:rPr lang="el-GR" dirty="0" smtClean="0"/>
              <a:t>αλλαγή γραμμής)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\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p{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Punct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}</a:t>
            </a:r>
            <a:r>
              <a:rPr lang="en-US" dirty="0" smtClean="0"/>
              <a:t>: </a:t>
            </a:r>
            <a:r>
              <a:rPr lang="el-GR" dirty="0" smtClean="0"/>
              <a:t>όλα τα σημεία στίξης</a:t>
            </a:r>
          </a:p>
          <a:p>
            <a:endParaRPr lang="en-US" dirty="0" smtClean="0"/>
          </a:p>
          <a:p>
            <a:r>
              <a:rPr lang="el-GR" dirty="0" smtClean="0"/>
              <a:t>Για να </a:t>
            </a:r>
            <a:r>
              <a:rPr lang="el-GR" dirty="0" smtClean="0">
                <a:solidFill>
                  <a:srgbClr val="0070C0"/>
                </a:solidFill>
              </a:rPr>
              <a:t>χρησιμοποιήσουμε</a:t>
            </a:r>
            <a:r>
              <a:rPr lang="el-GR" dirty="0" smtClean="0"/>
              <a:t> τις κανονικές εκφράσεις τις μετατρέπουμε σε 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string</a:t>
            </a:r>
            <a:r>
              <a:rPr lang="en-US" dirty="0" smtClean="0"/>
              <a:t> </a:t>
            </a:r>
            <a:r>
              <a:rPr lang="el-GR" dirty="0" smtClean="0"/>
              <a:t>που δίνεται ως όρισμα στην </a:t>
            </a:r>
            <a:r>
              <a:rPr lang="en-US" dirty="0" smtClean="0">
                <a:solidFill>
                  <a:srgbClr val="0070C0"/>
                </a:solidFill>
              </a:rPr>
              <a:t>split</a:t>
            </a:r>
            <a:r>
              <a:rPr lang="en-US" dirty="0" smtClean="0"/>
              <a:t> </a:t>
            </a:r>
            <a:r>
              <a:rPr lang="el-GR" dirty="0" smtClean="0"/>
              <a:t>η την </a:t>
            </a:r>
            <a:r>
              <a:rPr lang="en-US" dirty="0" err="1" smtClean="0">
                <a:solidFill>
                  <a:srgbClr val="0070C0"/>
                </a:solidFill>
              </a:rPr>
              <a:t>replaceAll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Π.χ.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“[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]”</a:t>
            </a:r>
            <a:r>
              <a:rPr lang="en-US" dirty="0" smtClean="0"/>
              <a:t>, 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“^a”</a:t>
            </a:r>
            <a:r>
              <a:rPr lang="en-US" dirty="0" smtClean="0"/>
              <a:t>, 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“a$”</a:t>
            </a:r>
            <a:r>
              <a:rPr lang="en-US" dirty="0" smtClean="0"/>
              <a:t>, 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“\\s”</a:t>
            </a:r>
            <a:r>
              <a:rPr lang="en-US" dirty="0" smtClean="0"/>
              <a:t>, 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“\\p{Space}”</a:t>
            </a:r>
            <a:r>
              <a:rPr lang="en-US" dirty="0" smtClean="0"/>
              <a:t>, 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“\\p{</a:t>
            </a:r>
            <a:r>
              <a:rPr lang="en-US" sz="25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Punct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}”</a:t>
            </a:r>
          </a:p>
          <a:p>
            <a:pPr lvl="2"/>
            <a:r>
              <a:rPr lang="el-GR" dirty="0" smtClean="0"/>
              <a:t>Χρειαζόμαστε το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“\\”</a:t>
            </a:r>
            <a:r>
              <a:rPr lang="en-US" dirty="0" smtClean="0"/>
              <a:t> </a:t>
            </a:r>
            <a:r>
              <a:rPr lang="el-GR" dirty="0" smtClean="0"/>
              <a:t>ώστε να βάλουμε το </a:t>
            </a:r>
            <a:r>
              <a:rPr lang="el-GR" b="1" dirty="0" smtClean="0">
                <a:solidFill>
                  <a:srgbClr val="0070C0"/>
                </a:solidFill>
              </a:rPr>
              <a:t>\</a:t>
            </a:r>
            <a:r>
              <a:rPr lang="el-GR" dirty="0" smtClean="0"/>
              <a:t> μέσα στο </a:t>
            </a:r>
            <a:r>
              <a:rPr lang="en-US" dirty="0" smtClean="0"/>
              <a:t>string.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84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716016" y="2348880"/>
            <a:ext cx="360040" cy="216024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18457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SplitTest2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s1 = "</a:t>
            </a:r>
            <a:r>
              <a:rPr lang="en-US" sz="2700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sentense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1\</a:t>
            </a:r>
            <a:r>
              <a:rPr lang="en-US" sz="2700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tsentence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tokens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s1.split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"[\t ]"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(String t: tokens){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tokens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s1.split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"\\s"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t: tokens){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s2 =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 be or not to be? This is the question. The question we must face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sentences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s2.split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"[?.]"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s: sentences){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s.trim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265811" y="2276872"/>
            <a:ext cx="2859596" cy="576064"/>
          </a:xfrm>
          <a:prstGeom prst="wedgeRectCallout">
            <a:avLst>
              <a:gd name="adj1" fmla="val -74530"/>
              <a:gd name="adj2" fmla="val -182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Split </a:t>
            </a:r>
            <a:r>
              <a:rPr lang="el-GR" dirty="0" smtClean="0"/>
              <a:t>στο </a:t>
            </a:r>
            <a:r>
              <a:rPr lang="en-US" dirty="0" smtClean="0"/>
              <a:t>tab </a:t>
            </a:r>
            <a:r>
              <a:rPr lang="el-GR" dirty="0" smtClean="0">
                <a:solidFill>
                  <a:srgbClr val="FF0000"/>
                </a:solidFill>
              </a:rPr>
              <a:t>και</a:t>
            </a:r>
            <a:r>
              <a:rPr lang="el-GR" dirty="0" smtClean="0"/>
              <a:t> το κενό 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265811" y="3212976"/>
            <a:ext cx="2401906" cy="504056"/>
          </a:xfrm>
          <a:prstGeom prst="wedgeRectCallout">
            <a:avLst>
              <a:gd name="adj1" fmla="val -128483"/>
              <a:gd name="adj2" fmla="val -252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Split </a:t>
            </a:r>
            <a:r>
              <a:rPr lang="el-GR" dirty="0" smtClean="0"/>
              <a:t>σε οποιοδήποτε </a:t>
            </a:r>
            <a:r>
              <a:rPr lang="en-US" dirty="0" smtClean="0"/>
              <a:t>white space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6233020" y="5049180"/>
            <a:ext cx="2434698" cy="684076"/>
          </a:xfrm>
          <a:prstGeom prst="wedgeRectCallout">
            <a:avLst>
              <a:gd name="adj1" fmla="val -91915"/>
              <a:gd name="adj2" fmla="val -510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Split </a:t>
            </a:r>
            <a:r>
              <a:rPr lang="el-GR" dirty="0" smtClean="0"/>
              <a:t>στο ερωτηματικό και την τελεία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05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18457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ReplaceTest2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s = "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cost is 99.99 dollars.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"[.]$"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 = "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\"Quoted (\"quote\") text\"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"^\""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"\"$"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 = "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What?Yes!No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"[.!?]"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 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5508104" y="2492896"/>
            <a:ext cx="2859596" cy="576064"/>
          </a:xfrm>
          <a:prstGeom prst="wedgeRectCallout">
            <a:avLst>
              <a:gd name="adj1" fmla="val -74530"/>
              <a:gd name="adj2" fmla="val -182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Σβήνει την τελεία στο </a:t>
            </a:r>
            <a:r>
              <a:rPr lang="el-GR" dirty="0" smtClean="0">
                <a:solidFill>
                  <a:srgbClr val="FF0000"/>
                </a:solidFill>
              </a:rPr>
              <a:t>τέλος</a:t>
            </a:r>
            <a:r>
              <a:rPr lang="el-GR" dirty="0" smtClean="0"/>
              <a:t> του </a:t>
            </a:r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5933002" y="5229200"/>
            <a:ext cx="2434698" cy="936104"/>
          </a:xfrm>
          <a:prstGeom prst="wedgeRectCallout">
            <a:avLst>
              <a:gd name="adj1" fmla="val -91915"/>
              <a:gd name="adj2" fmla="val -510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Αντικαθιστά τελεία, θαυμαστικό και ερωτηματικό με κενό.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11960" y="995866"/>
            <a:ext cx="471601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Για να χρησιμοποιήσουμε την κανονική έκφραση χρειαζόμαστε την εντολή </a:t>
            </a:r>
            <a:r>
              <a:rPr lang="en-US" dirty="0" err="1" smtClean="0">
                <a:solidFill>
                  <a:srgbClr val="FF0000"/>
                </a:solidFill>
              </a:rPr>
              <a:t>replaceAll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5501208" y="4221088"/>
            <a:ext cx="2859596" cy="576064"/>
          </a:xfrm>
          <a:prstGeom prst="wedgeRectCallout">
            <a:avLst>
              <a:gd name="adj1" fmla="val -83499"/>
              <a:gd name="adj2" fmla="val -801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Σβήνει τ</a:t>
            </a:r>
            <a:r>
              <a:rPr lang="en-US" dirty="0" smtClean="0"/>
              <a:t>o ” </a:t>
            </a:r>
            <a:r>
              <a:rPr lang="el-GR" dirty="0" smtClean="0"/>
              <a:t>στο </a:t>
            </a:r>
            <a:r>
              <a:rPr lang="el-GR" dirty="0" smtClean="0">
                <a:solidFill>
                  <a:srgbClr val="FF0000"/>
                </a:solidFill>
              </a:rPr>
              <a:t>τέλος</a:t>
            </a:r>
            <a:r>
              <a:rPr lang="el-GR" dirty="0" smtClean="0"/>
              <a:t> του </a:t>
            </a:r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5501208" y="3284984"/>
            <a:ext cx="2859596" cy="576064"/>
          </a:xfrm>
          <a:prstGeom prst="wedgeRectCallout">
            <a:avLst>
              <a:gd name="adj1" fmla="val -81159"/>
              <a:gd name="adj2" fmla="val 398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Σβήνει τ</a:t>
            </a:r>
            <a:r>
              <a:rPr lang="en-US" dirty="0" smtClean="0"/>
              <a:t>o “ </a:t>
            </a:r>
            <a:r>
              <a:rPr lang="el-GR" dirty="0" smtClean="0"/>
              <a:t>στην </a:t>
            </a:r>
            <a:r>
              <a:rPr lang="el-GR" dirty="0" smtClean="0">
                <a:solidFill>
                  <a:srgbClr val="FF0000"/>
                </a:solidFill>
              </a:rPr>
              <a:t>αρχή</a:t>
            </a:r>
            <a:r>
              <a:rPr lang="el-GR" dirty="0" smtClean="0"/>
              <a:t> του </a:t>
            </a:r>
            <a:r>
              <a:rPr lang="en-US" dirty="0" smtClean="0"/>
              <a:t>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36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StringTokenizer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Η διαδικασία του να σπάμε ένα </a:t>
            </a:r>
            <a:r>
              <a:rPr lang="en-US" dirty="0" smtClean="0"/>
              <a:t>string </a:t>
            </a:r>
            <a:r>
              <a:rPr lang="el-GR" dirty="0" smtClean="0"/>
              <a:t>σε κομμάτια που χωρίζονται με κενά λέγεται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tokenization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και τα κομμάτια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tokens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l-GR" dirty="0" smtClean="0"/>
              <a:t>Η κλάση </a:t>
            </a:r>
            <a:r>
              <a:rPr lang="en-US" dirty="0" err="1" smtClean="0">
                <a:solidFill>
                  <a:srgbClr val="0070C0"/>
                </a:solidFill>
                <a:hlinkClick r:id="rId2"/>
              </a:rPr>
              <a:t>StringTokenizer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κάνει και το </a:t>
            </a:r>
            <a:r>
              <a:rPr lang="en-US" dirty="0" smtClean="0"/>
              <a:t>tokenization </a:t>
            </a:r>
            <a:r>
              <a:rPr lang="el-GR" dirty="0" smtClean="0"/>
              <a:t>και μας επιτρέπει να διατρέχουμε τα </a:t>
            </a:r>
            <a:r>
              <a:rPr lang="en-US" dirty="0" smtClean="0"/>
              <a:t>tokens</a:t>
            </a:r>
            <a:endParaRPr lang="el-GR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nextToken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επιστρέφει το επόμενο </a:t>
            </a:r>
            <a:r>
              <a:rPr lang="en-US" dirty="0" smtClean="0"/>
              <a:t>token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hasMoreTokens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μας λέει αν έχουμε άλλα </a:t>
            </a:r>
            <a:r>
              <a:rPr lang="en-US" dirty="0" smtClean="0"/>
              <a:t>tokens</a:t>
            </a:r>
          </a:p>
          <a:p>
            <a:pPr lvl="1"/>
            <a:endParaRPr lang="en-US" dirty="0"/>
          </a:p>
          <a:p>
            <a:r>
              <a:rPr lang="el-GR" dirty="0" smtClean="0"/>
              <a:t>Θα μπορούσαμε να χρησιμοποιήσουμε και 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split</a:t>
            </a:r>
            <a:r>
              <a:rPr lang="en-US" dirty="0" smtClean="0"/>
              <a:t> </a:t>
            </a:r>
            <a:r>
              <a:rPr lang="el-GR" dirty="0" smtClean="0"/>
              <a:t>αλλά η </a:t>
            </a:r>
            <a:r>
              <a:rPr lang="en-US" dirty="0" err="1" smtClean="0">
                <a:solidFill>
                  <a:srgbClr val="0070C0"/>
                </a:solidFill>
              </a:rPr>
              <a:t>StringTokenizer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χειρίζεται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αυτόματα </a:t>
            </a:r>
            <a:r>
              <a:rPr lang="el-GR" dirty="0" smtClean="0"/>
              <a:t>τις διάφορες περιπτώσεις με </a:t>
            </a:r>
            <a:r>
              <a:rPr lang="en-US" dirty="0" smtClean="0"/>
              <a:t>white space</a:t>
            </a:r>
          </a:p>
          <a:p>
            <a:pPr lvl="1"/>
            <a:r>
              <a:rPr lang="el-GR" dirty="0" smtClean="0"/>
              <a:t>Π.χ. πολλαπλά κενά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34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3968" y="2564904"/>
            <a:ext cx="316835" cy="21602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18457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java.util.StringTokenizer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StringTokenizerTest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s = "Line with tab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and space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("Split tokenization");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String[]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tokens1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s.split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("\\s");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(String t: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tokens1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("-"+t+"-");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		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tokenization");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tokens2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while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tokens2.hasMoreTokens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("-"+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tokens2.nextToken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()+"-");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089917" y="3453205"/>
            <a:ext cx="2859596" cy="360040"/>
          </a:xfrm>
          <a:prstGeom prst="wedgeRectCallout">
            <a:avLst>
              <a:gd name="adj1" fmla="val -74530"/>
              <a:gd name="adj2" fmla="val -182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Split </a:t>
            </a:r>
            <a:r>
              <a:rPr lang="el-GR" dirty="0" smtClean="0"/>
              <a:t>σε κενό και </a:t>
            </a:r>
            <a:r>
              <a:rPr lang="en-US" dirty="0" smtClean="0"/>
              <a:t>tab</a:t>
            </a:r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3131840" y="4293096"/>
            <a:ext cx="5040560" cy="360040"/>
          </a:xfrm>
          <a:prstGeom prst="wedgeRectCallout">
            <a:avLst>
              <a:gd name="adj1" fmla="val -18952"/>
              <a:gd name="adj2" fmla="val -654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Δημιουργεί κενό </a:t>
            </a:r>
            <a:r>
              <a:rPr lang="en-US" dirty="0" smtClean="0"/>
              <a:t>token </a:t>
            </a:r>
            <a:r>
              <a:rPr lang="el-GR" dirty="0" smtClean="0"/>
              <a:t>όταν βρει το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“\t ”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3347864" y="5949280"/>
            <a:ext cx="5040560" cy="360040"/>
          </a:xfrm>
          <a:prstGeom prst="wedgeRectCallout">
            <a:avLst>
              <a:gd name="adj1" fmla="val -18952"/>
              <a:gd name="adj2" fmla="val -654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δημιουργεί κενό </a:t>
            </a:r>
            <a:r>
              <a:rPr lang="en-US" dirty="0" smtClean="0"/>
              <a:t>token </a:t>
            </a:r>
            <a:r>
              <a:rPr lang="el-GR" dirty="0" smtClean="0"/>
              <a:t>όταν βρει το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“\t ”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02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StringBuilder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</a:t>
            </a:r>
            <a:r>
              <a:rPr lang="en-US" dirty="0" smtClean="0"/>
              <a:t>Strings </a:t>
            </a:r>
            <a:r>
              <a:rPr lang="el-GR" dirty="0" smtClean="0"/>
              <a:t>είναι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immutable objects</a:t>
            </a:r>
            <a:r>
              <a:rPr lang="el-GR" dirty="0" smtClean="0"/>
              <a:t>. Αυτό σημαίνει ότι για να αλλάξουμε ένα </a:t>
            </a:r>
            <a:r>
              <a:rPr lang="en-US" dirty="0" smtClean="0"/>
              <a:t>String </a:t>
            </a:r>
            <a:r>
              <a:rPr lang="el-GR" dirty="0" smtClean="0"/>
              <a:t>πρέπει να το </a:t>
            </a:r>
            <a:r>
              <a:rPr lang="el-GR" dirty="0" err="1" smtClean="0">
                <a:solidFill>
                  <a:srgbClr val="0070C0"/>
                </a:solidFill>
              </a:rPr>
              <a:t>ξανα</a:t>
            </a:r>
            <a:r>
              <a:rPr lang="el-GR" dirty="0" smtClean="0">
                <a:solidFill>
                  <a:srgbClr val="0070C0"/>
                </a:solidFill>
              </a:rPr>
              <a:t>-δημιουργήσουμε</a:t>
            </a:r>
            <a:r>
              <a:rPr lang="el-GR" dirty="0" smtClean="0"/>
              <a:t> και να το </a:t>
            </a:r>
            <a:r>
              <a:rPr lang="el-GR" dirty="0" smtClean="0">
                <a:solidFill>
                  <a:srgbClr val="0070C0"/>
                </a:solidFill>
              </a:rPr>
              <a:t>αντιγράψουμε</a:t>
            </a:r>
          </a:p>
          <a:p>
            <a:r>
              <a:rPr lang="el-GR" dirty="0" smtClean="0"/>
              <a:t>Για τέτοιου είδους αλλαγές είναι καλύτερα να χρησιμοποιούμε το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StringBuilder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ppend(String)</a:t>
            </a:r>
            <a:r>
              <a:rPr lang="en-US" dirty="0" smtClean="0"/>
              <a:t>: </a:t>
            </a:r>
            <a:r>
              <a:rPr lang="el-GR" dirty="0" smtClean="0"/>
              <a:t>προσθέτει ένα </a:t>
            </a:r>
            <a:r>
              <a:rPr lang="en-US" dirty="0" smtClean="0"/>
              <a:t>String </a:t>
            </a:r>
            <a:r>
              <a:rPr lang="el-GR" dirty="0" smtClean="0"/>
              <a:t>στο τέλος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toString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επιστρέφει το τελικό </a:t>
            </a:r>
            <a:r>
              <a:rPr lang="en-US" dirty="0" smtClean="0"/>
              <a:t>String</a:t>
            </a:r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Πολύ βολικό για να δημιουργούμε </a:t>
            </a:r>
            <a:r>
              <a:rPr lang="en-US" dirty="0" smtClean="0"/>
              <a:t>String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συνενώνοντας</a:t>
            </a:r>
            <a:r>
              <a:rPr lang="el-GR" dirty="0" smtClean="0"/>
              <a:t> πολλαπλά </a:t>
            </a:r>
            <a:r>
              <a:rPr lang="en-US" dirty="0" smtClean="0"/>
              <a:t>Strings.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4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759" y="4229405"/>
            <a:ext cx="8496944" cy="14401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5536" y="2348880"/>
            <a:ext cx="8496944" cy="14401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0032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java.lang.StringBuilder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StringBuilderTest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N = 100000;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for (int i = 0; i &lt; 100000;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s = s + " " +i;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StringBuilder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StringBuilder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for (int i = 0; i &lt; 100000;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sb.append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 " +i);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sb.toString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2040" y="620688"/>
            <a:ext cx="421196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Θέλουμε να δημιουργήσουμε ένα </a:t>
            </a:r>
            <a:r>
              <a:rPr lang="en-US" dirty="0" smtClean="0"/>
              <a:t>String </a:t>
            </a:r>
            <a:r>
              <a:rPr lang="el-GR" dirty="0" smtClean="0"/>
              <a:t>με τους αριθμούς από το 1 ως το Ν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53545" y="6021288"/>
            <a:ext cx="6275919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 μπλε κώδικας είναι </a:t>
            </a:r>
            <a:r>
              <a:rPr lang="el-GR" b="1" dirty="0" smtClean="0">
                <a:solidFill>
                  <a:srgbClr val="FF0000"/>
                </a:solidFill>
              </a:rPr>
              <a:t>πολύ</a:t>
            </a:r>
            <a:r>
              <a:rPr lang="el-GR" dirty="0" smtClean="0"/>
              <a:t> πιο γρήγορος από τον πράσινο </a:t>
            </a:r>
          </a:p>
          <a:p>
            <a:r>
              <a:rPr lang="el-GR" dirty="0" smtClean="0"/>
              <a:t>Ο πράσινος αντιγράφει το </a:t>
            </a:r>
            <a:r>
              <a:rPr lang="en-US" dirty="0" smtClean="0"/>
              <a:t>String </a:t>
            </a:r>
            <a:r>
              <a:rPr lang="el-GR" dirty="0" smtClean="0"/>
              <a:t>Ν φορές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823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ΑΡχεια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8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PROCESSING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Ρεύματα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Τι είναι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</a:t>
            </a:r>
            <a:r>
              <a:rPr lang="el-GR" dirty="0"/>
              <a:t> </a:t>
            </a:r>
            <a:r>
              <a:rPr lang="el-GR" dirty="0" smtClean="0"/>
              <a:t>(ροή)? </a:t>
            </a:r>
            <a:r>
              <a:rPr lang="el-GR" dirty="0"/>
              <a:t>Μια </a:t>
            </a:r>
            <a:r>
              <a:rPr lang="el-GR" dirty="0">
                <a:solidFill>
                  <a:srgbClr val="0070C0"/>
                </a:solidFill>
              </a:rPr>
              <a:t>αφαίρεση </a:t>
            </a:r>
            <a:r>
              <a:rPr lang="el-GR" dirty="0"/>
              <a:t>που αναπαριστά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ροή δεδομένων</a:t>
            </a:r>
          </a:p>
          <a:p>
            <a:pPr lvl="1"/>
            <a:r>
              <a:rPr lang="el-GR" dirty="0"/>
              <a:t>Η ροή αυτή μπορεί να είναι </a:t>
            </a:r>
            <a:r>
              <a:rPr lang="el-GR" dirty="0" smtClean="0">
                <a:solidFill>
                  <a:srgbClr val="0070C0"/>
                </a:solidFill>
              </a:rPr>
              <a:t>εισερχόμενη</a:t>
            </a:r>
            <a:r>
              <a:rPr lang="el-GR" dirty="0" smtClean="0"/>
              <a:t> προς το πρόγραμμα </a:t>
            </a:r>
            <a:r>
              <a:rPr lang="el-GR" dirty="0"/>
              <a:t>(μια </a:t>
            </a:r>
            <a:r>
              <a:rPr lang="el-GR" dirty="0" smtClean="0">
                <a:solidFill>
                  <a:srgbClr val="0070C0"/>
                </a:solidFill>
              </a:rPr>
              <a:t>πηγή</a:t>
            </a:r>
            <a:r>
              <a:rPr lang="el-GR" dirty="0" smtClean="0"/>
              <a:t> δεδομένων) οπότε 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 εισόδου.</a:t>
            </a:r>
          </a:p>
          <a:p>
            <a:pPr lvl="2"/>
            <a:r>
              <a:rPr lang="el-GR" dirty="0" smtClean="0"/>
              <a:t>Παράδειγμα: το πληκτρολόγιο, ένα αρχείο που ανοίγουμε για διάβασμα</a:t>
            </a:r>
          </a:p>
          <a:p>
            <a:pPr lvl="1"/>
            <a:r>
              <a:rPr lang="el-GR" dirty="0" smtClean="0"/>
              <a:t>Ή μπορεί να είναι </a:t>
            </a:r>
            <a:r>
              <a:rPr lang="el-GR" dirty="0" smtClean="0">
                <a:solidFill>
                  <a:srgbClr val="0070C0"/>
                </a:solidFill>
              </a:rPr>
              <a:t>εξερχόμενη</a:t>
            </a:r>
            <a:r>
              <a:rPr lang="el-GR" dirty="0" smtClean="0"/>
              <a:t> από το πρόγραμμα (ένας </a:t>
            </a:r>
            <a:r>
              <a:rPr lang="el-GR" dirty="0" smtClean="0">
                <a:solidFill>
                  <a:srgbClr val="0070C0"/>
                </a:solidFill>
              </a:rPr>
              <a:t>προορισμός</a:t>
            </a:r>
            <a:r>
              <a:rPr lang="el-GR" dirty="0" smtClean="0"/>
              <a:t> για τα δεδομένα) οπότε έχουμε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 εξόδου</a:t>
            </a:r>
            <a:r>
              <a:rPr lang="el-GR" dirty="0" smtClean="0"/>
              <a:t>. </a:t>
            </a:r>
          </a:p>
          <a:p>
            <a:pPr lvl="2"/>
            <a:r>
              <a:rPr lang="el-GR" dirty="0" smtClean="0"/>
              <a:t>Παράδειγμα: Η οθόνη, ένα αρχείο που ανοίγουμε για διάβασμα.</a:t>
            </a:r>
          </a:p>
          <a:p>
            <a:pPr lvl="1"/>
            <a:r>
              <a:rPr lang="el-GR" dirty="0" smtClean="0"/>
              <a:t>Όταν </a:t>
            </a:r>
            <a:r>
              <a:rPr lang="el-GR" dirty="0"/>
              <a:t>δημιουργούμε το ρεύμα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συνδέουμε</a:t>
            </a:r>
            <a:r>
              <a:rPr lang="el-GR" dirty="0"/>
              <a:t> με την ανάλογη πηγή, ή προορισμό.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44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Βασικά ρεύματα εισόδου/εξόδου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992216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</a:t>
            </a:r>
            <a:r>
              <a:rPr lang="el-GR" dirty="0" smtClean="0"/>
              <a:t> είναι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. Τα βασικά ρεύματα</a:t>
            </a:r>
            <a:r>
              <a:rPr lang="en-US" dirty="0" smtClean="0"/>
              <a:t> </a:t>
            </a:r>
            <a:r>
              <a:rPr lang="el-GR" dirty="0" smtClean="0"/>
              <a:t>εισόδου/εξόδου είναι έτοιμα </a:t>
            </a:r>
            <a:r>
              <a:rPr lang="el-GR" dirty="0"/>
              <a:t>αντικείμενα</a:t>
            </a:r>
            <a:r>
              <a:rPr lang="el-GR" dirty="0" smtClean="0"/>
              <a:t> τα οποία ορίζονται σαν πεδία (</a:t>
            </a:r>
            <a:r>
              <a:rPr lang="el-GR" dirty="0" smtClean="0">
                <a:solidFill>
                  <a:srgbClr val="0070C0"/>
                </a:solidFill>
              </a:rPr>
              <a:t>στατικά</a:t>
            </a:r>
            <a:r>
              <a:rPr lang="el-GR" dirty="0" smtClean="0"/>
              <a:t>) της κλάσης </a:t>
            </a:r>
            <a:r>
              <a:rPr lang="en-US" dirty="0" smtClean="0">
                <a:solidFill>
                  <a:srgbClr val="0070C0"/>
                </a:solidFill>
              </a:rPr>
              <a:t>System</a:t>
            </a:r>
            <a:endParaRPr lang="el-GR" dirty="0" smtClean="0">
              <a:solidFill>
                <a:srgbClr val="0070C0"/>
              </a:solidFill>
            </a:endParaRPr>
          </a:p>
          <a:p>
            <a:r>
              <a:rPr lang="en-US" dirty="0" err="1" smtClean="0">
                <a:solidFill>
                  <a:srgbClr val="0070C0"/>
                </a:solidFill>
              </a:rPr>
              <a:t>System.out</a:t>
            </a:r>
            <a:r>
              <a:rPr lang="el-GR" dirty="0" smtClean="0">
                <a:solidFill>
                  <a:srgbClr val="0070C0"/>
                </a:solidFill>
              </a:rPr>
              <a:t>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Το βασικό ρεύμα εξόδου </a:t>
            </a:r>
            <a:r>
              <a:rPr lang="el-GR" dirty="0"/>
              <a:t>που αναπαριστά την οθόνη.</a:t>
            </a:r>
          </a:p>
          <a:p>
            <a:pPr lvl="1"/>
            <a:r>
              <a:rPr lang="el-GR" sz="2500" dirty="0"/>
              <a:t>Έχει στατικές μεθόδους με τις οποίες μπορούμε να τυπώσουμε στην οθόνη.</a:t>
            </a:r>
            <a:endParaRPr lang="en-US" sz="2500" dirty="0"/>
          </a:p>
          <a:p>
            <a:r>
              <a:rPr lang="en-US" dirty="0" smtClean="0">
                <a:solidFill>
                  <a:srgbClr val="0070C0"/>
                </a:solidFill>
              </a:rPr>
              <a:t>System.in</a:t>
            </a:r>
            <a:r>
              <a:rPr lang="el-GR" dirty="0" smtClean="0">
                <a:solidFill>
                  <a:srgbClr val="0070C0"/>
                </a:solidFill>
              </a:rPr>
              <a:t>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βασικό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ρεύμα εξόδου </a:t>
            </a:r>
            <a:r>
              <a:rPr lang="el-GR" dirty="0"/>
              <a:t>που αναπαριστά την οθόνη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Χρησιμοποιούμε την κλάση </a:t>
            </a:r>
            <a:r>
              <a:rPr lang="en-US" dirty="0" smtClean="0"/>
              <a:t>Scanner </a:t>
            </a:r>
            <a:r>
              <a:rPr lang="el-GR" dirty="0" smtClean="0"/>
              <a:t>για να πάρουμε δεδομένα από το ρεύμα. </a:t>
            </a:r>
            <a:endParaRPr lang="en-US" dirty="0" smtClean="0"/>
          </a:p>
          <a:p>
            <a:r>
              <a:rPr lang="el-GR" dirty="0" smtClean="0"/>
              <a:t>Μια </a:t>
            </a:r>
            <a:r>
              <a:rPr lang="el-GR" dirty="0"/>
              <a:t>εντολή εισόδου/εξόδου έχει αποτέλεσμα το λειτουργικό να πάρει ή να στείλει </a:t>
            </a:r>
            <a:r>
              <a:rPr lang="el-GR" dirty="0" smtClean="0"/>
              <a:t>δεδομένα </a:t>
            </a:r>
            <a:r>
              <a:rPr lang="el-GR" dirty="0"/>
              <a:t>από/προς την αντίστοιχη πηγή/προορισμό</a:t>
            </a:r>
            <a:r>
              <a:rPr lang="el-GR" dirty="0" smtClean="0"/>
              <a:t>.</a:t>
            </a:r>
          </a:p>
          <a:p>
            <a:pPr marL="182880" lvl="1">
              <a:buClr>
                <a:schemeClr val="accent6"/>
              </a:buClr>
            </a:pPr>
            <a:r>
              <a:rPr lang="el-GR" sz="2800" dirty="0"/>
              <a:t>Ένα επιπλέον ρεύμα: </a:t>
            </a:r>
            <a:r>
              <a:rPr lang="en-US" sz="2800" dirty="0" err="1" smtClean="0">
                <a:solidFill>
                  <a:srgbClr val="0070C0"/>
                </a:solidFill>
              </a:rPr>
              <a:t>System.err</a:t>
            </a:r>
            <a:r>
              <a:rPr lang="el-GR" sz="2800" dirty="0" smtClean="0"/>
              <a:t>: Ρεύμα για την εκτύπωση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λαθών</a:t>
            </a:r>
            <a:r>
              <a:rPr lang="el-GR" sz="2800" dirty="0" smtClean="0"/>
              <a:t> στην οθόνη</a:t>
            </a:r>
          </a:p>
          <a:p>
            <a:pPr lvl="1"/>
            <a:r>
              <a:rPr lang="el-GR" sz="2500" dirty="0"/>
              <a:t>Μας επιτρέπει την ανακατεύθυνση της εξόδου.</a:t>
            </a:r>
            <a:endParaRPr lang="en-US" sz="2500" dirty="0"/>
          </a:p>
          <a:p>
            <a:pPr lvl="1"/>
            <a:endParaRPr lang="en-US" sz="2500" dirty="0">
              <a:solidFill>
                <a:schemeClr val="tx2"/>
              </a:solidFill>
            </a:endParaRPr>
          </a:p>
          <a:p>
            <a:pPr lvl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84654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896544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SystemErrTest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System.err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("Starting program");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(int i = 0; i &lt; 10;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System.err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("End of program");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55776" y="5661248"/>
            <a:ext cx="648072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Και τα δύο τυπώνουν στην οθόνη αλλά αν κάνουμε ανακατεύθυνση μόνο το </a:t>
            </a:r>
            <a:r>
              <a:rPr lang="en-US" sz="2000" dirty="0" err="1" smtClean="0"/>
              <a:t>System.out</a:t>
            </a:r>
            <a:r>
              <a:rPr lang="el-GR" sz="2000" dirty="0" smtClean="0"/>
              <a:t>  ανακατευθύνεται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657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3960440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TextFileOutputDemo2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("stuff.txt")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("Error opening the file stuff.txt.");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("Writing to file.");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outputWriter.println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"The quick brown fox"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outputWriter.println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"jumped over the lazy dog."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outputWriter.close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5148064" y="1844824"/>
            <a:ext cx="3528392" cy="557373"/>
          </a:xfrm>
          <a:prstGeom prst="wedgeRectCallout">
            <a:avLst>
              <a:gd name="adj1" fmla="val -20339"/>
              <a:gd name="adj2" fmla="val 719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Το αντικείμενο </a:t>
            </a:r>
            <a:r>
              <a:rPr lang="en-US" dirty="0" err="1" smtClean="0"/>
              <a:t>FileOutputStream</a:t>
            </a:r>
            <a:r>
              <a:rPr lang="en-US" dirty="0" smtClean="0"/>
              <a:t> </a:t>
            </a:r>
            <a:r>
              <a:rPr lang="el-GR" dirty="0" smtClean="0"/>
              <a:t>δημιουργεί το ρεύμα εξόδου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5179775" y="2924944"/>
            <a:ext cx="3528392" cy="557373"/>
          </a:xfrm>
          <a:prstGeom prst="wedgeRectCallout">
            <a:avLst>
              <a:gd name="adj1" fmla="val -69393"/>
              <a:gd name="adj2" fmla="val -6280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rgbClr val="002060"/>
                </a:solidFill>
              </a:rPr>
              <a:t>Το αντικείμενο </a:t>
            </a:r>
            <a:r>
              <a:rPr lang="en-US" dirty="0" err="1" smtClean="0">
                <a:solidFill>
                  <a:srgbClr val="002060"/>
                </a:solidFill>
              </a:rPr>
              <a:t>PrintWriter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l-GR" dirty="0" smtClean="0">
                <a:solidFill>
                  <a:srgbClr val="002060"/>
                </a:solidFill>
              </a:rPr>
              <a:t>γράφει στο ρεύμα εξόδου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271" y="3955431"/>
            <a:ext cx="482843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δημιουργία του ρεύματος σε </a:t>
            </a:r>
            <a:r>
              <a:rPr lang="en-US" dirty="0" smtClean="0"/>
              <a:t>try-catch block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5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Προσάρτηση σε αρχείο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420" y="16288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Τι γίνεται αν θέλουμε να </a:t>
            </a:r>
            <a:r>
              <a:rPr lang="el-GR" dirty="0" smtClean="0">
                <a:solidFill>
                  <a:srgbClr val="0070C0"/>
                </a:solidFill>
              </a:rPr>
              <a:t>προσθέσουμε</a:t>
            </a:r>
            <a:r>
              <a:rPr lang="el-GR" dirty="0" smtClean="0"/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append</a:t>
            </a:r>
            <a:r>
              <a:rPr lang="en-US" dirty="0" smtClean="0"/>
              <a:t>) </a:t>
            </a:r>
            <a:r>
              <a:rPr lang="el-GR" dirty="0" smtClean="0"/>
              <a:t>επιπλέον δεδομένα σε ένα </a:t>
            </a:r>
            <a:r>
              <a:rPr lang="el-GR" dirty="0" smtClean="0">
                <a:solidFill>
                  <a:srgbClr val="0070C0"/>
                </a:solidFill>
              </a:rPr>
              <a:t>υπάρχον αρχείο 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O constructor </a:t>
            </a:r>
            <a:r>
              <a:rPr lang="el-GR" dirty="0" smtClean="0"/>
              <a:t>της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FileOutputStream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που ξέρουμε θα σβήσει τα περιεχόμενα και θα το ξαναγράψουμε από την αρχή.</a:t>
            </a:r>
          </a:p>
          <a:p>
            <a:r>
              <a:rPr lang="el-GR" dirty="0" smtClean="0"/>
              <a:t>Γι αυτό το σκοπό χρησιμοποιούμε ένα άλλο </a:t>
            </a:r>
            <a:r>
              <a:rPr lang="en-US" dirty="0" smtClean="0"/>
              <a:t>constructor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Το όρισμα </a:t>
            </a:r>
            <a:r>
              <a:rPr lang="en-US" dirty="0" smtClean="0">
                <a:solidFill>
                  <a:srgbClr val="FF0000"/>
                </a:solidFill>
              </a:rPr>
              <a:t>true</a:t>
            </a:r>
            <a:r>
              <a:rPr lang="en-US" dirty="0" smtClean="0"/>
              <a:t> </a:t>
            </a:r>
            <a:r>
              <a:rPr lang="el-GR" dirty="0" smtClean="0"/>
              <a:t>υποδηλώνει ότι θέλουμε να προσθέσουμε (</a:t>
            </a:r>
            <a:r>
              <a:rPr lang="en-US" dirty="0" smtClean="0"/>
              <a:t>append) </a:t>
            </a:r>
            <a:r>
              <a:rPr lang="el-GR" dirty="0" smtClean="0"/>
              <a:t>στο αρχείο </a:t>
            </a:r>
            <a:endParaRPr lang="en-US" dirty="0" smtClean="0"/>
          </a:p>
          <a:p>
            <a:r>
              <a:rPr lang="el-GR" dirty="0" smtClean="0"/>
              <a:t>Αν </a:t>
            </a:r>
            <a:r>
              <a:rPr lang="el-GR" dirty="0" smtClean="0">
                <a:solidFill>
                  <a:srgbClr val="0070C0"/>
                </a:solidFill>
              </a:rPr>
              <a:t>δεν υπάρχει </a:t>
            </a:r>
            <a:r>
              <a:rPr lang="el-GR" dirty="0" smtClean="0"/>
              <a:t>το αρχείο τότε δημιουργείται κανονικά, κενό όπως και πριν.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3933056"/>
            <a:ext cx="6388287" cy="646331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(“stuff.txt”,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24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884368" y="2564904"/>
            <a:ext cx="72008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5536" y="404664"/>
            <a:ext cx="3960440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507288" cy="626469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TextFileOutputDemo2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stuff.txt“,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("Error opening the file stuff.txt.");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("Writing to file.");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outputWriter.println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"The quick brown fox"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outputWriter.println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"jumped over the lazy dog."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outputWriter.close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5148064" y="1844824"/>
            <a:ext cx="3528392" cy="557373"/>
          </a:xfrm>
          <a:prstGeom prst="wedgeRectCallout">
            <a:avLst>
              <a:gd name="adj1" fmla="val -20339"/>
              <a:gd name="adj2" fmla="val 719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Το αντικείμενο </a:t>
            </a:r>
            <a:r>
              <a:rPr lang="en-US" dirty="0" err="1" smtClean="0"/>
              <a:t>FileOutputStream</a:t>
            </a:r>
            <a:r>
              <a:rPr lang="en-US" dirty="0" smtClean="0"/>
              <a:t> </a:t>
            </a:r>
            <a:r>
              <a:rPr lang="el-GR" dirty="0" smtClean="0"/>
              <a:t>δημιουργεί το ρεύμα εξόδου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5179775" y="2924944"/>
            <a:ext cx="3528392" cy="557373"/>
          </a:xfrm>
          <a:prstGeom prst="wedgeRectCallout">
            <a:avLst>
              <a:gd name="adj1" fmla="val -69393"/>
              <a:gd name="adj2" fmla="val -6280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rgbClr val="002060"/>
                </a:solidFill>
              </a:rPr>
              <a:t>Το αντικείμενο </a:t>
            </a:r>
            <a:r>
              <a:rPr lang="en-US" dirty="0" err="1" smtClean="0">
                <a:solidFill>
                  <a:srgbClr val="002060"/>
                </a:solidFill>
              </a:rPr>
              <a:t>PrintWriter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l-GR" dirty="0" smtClean="0">
                <a:solidFill>
                  <a:srgbClr val="002060"/>
                </a:solidFill>
              </a:rPr>
              <a:t>γράφει στο ρεύμα εξόδου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271" y="3955431"/>
            <a:ext cx="482843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δημιουργία του ρεύματος σε </a:t>
            </a:r>
            <a:r>
              <a:rPr lang="en-US" dirty="0" smtClean="0"/>
              <a:t>try-catch block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91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3960440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TextFileScannerDemo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inputReader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null;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try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inputReader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new 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("morestuff.txt")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("File morestuff.txt was not found");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("or could not be opened.");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line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inputReader.nextLine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("The line read from the file is:");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(line);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inputStream.close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tangular Callout 1"/>
          <p:cNvSpPr/>
          <p:nvPr/>
        </p:nvSpPr>
        <p:spPr>
          <a:xfrm>
            <a:off x="4572000" y="3212976"/>
            <a:ext cx="4572000" cy="576064"/>
          </a:xfrm>
          <a:prstGeom prst="wedgeRectCallout">
            <a:avLst>
              <a:gd name="adj1" fmla="val -56506"/>
              <a:gd name="adj2" fmla="val -518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Το αντικείμενο </a:t>
            </a:r>
            <a:r>
              <a:rPr lang="en-US" dirty="0" err="1" smtClean="0"/>
              <a:t>FileInputStream</a:t>
            </a:r>
            <a:r>
              <a:rPr lang="en-US" dirty="0" smtClean="0"/>
              <a:t> </a:t>
            </a:r>
            <a:r>
              <a:rPr lang="el-GR" dirty="0" smtClean="0"/>
              <a:t>είναι το ρεύμα εισόδου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4324942" y="2132856"/>
            <a:ext cx="4572000" cy="576064"/>
          </a:xfrm>
          <a:prstGeom prst="wedgeRectCallout">
            <a:avLst>
              <a:gd name="adj1" fmla="val -82696"/>
              <a:gd name="adj2" fmla="val 6720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rgbClr val="002060"/>
                </a:solidFill>
              </a:rPr>
              <a:t>Το αντικείμενο </a:t>
            </a:r>
            <a:r>
              <a:rPr lang="en-US" dirty="0" smtClean="0">
                <a:solidFill>
                  <a:srgbClr val="002060"/>
                </a:solidFill>
              </a:rPr>
              <a:t>Scanner </a:t>
            </a:r>
            <a:r>
              <a:rPr lang="el-GR" dirty="0" smtClean="0">
                <a:solidFill>
                  <a:srgbClr val="002060"/>
                </a:solidFill>
              </a:rPr>
              <a:t>μας επιτρέπει να διαβάζουμε από το ρεύμα εισόδου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15562" y="4509120"/>
            <a:ext cx="482843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δημιουργία του ρεύματος σε </a:t>
            </a:r>
            <a:r>
              <a:rPr lang="en-US" dirty="0" smtClean="0"/>
              <a:t>try-catch block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43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71168"/>
            <a:ext cx="3960440" cy="864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45333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ReadWriteDemo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Scanner(new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("original.txt"));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("numbered.txt"));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catch(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("Problem opening files.");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String line = null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count = 0;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while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inputStream.hasNextLine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line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inputStream.nextLine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count++;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outputStream.println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(count + " " + line);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inputStream.close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outputStream.close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2041" y="657562"/>
            <a:ext cx="374441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Διαβάζουμε από ένα αρχείο και γράφουμε τις γραμμές με νούμερα.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04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71168"/>
            <a:ext cx="3960440" cy="864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45333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ReadWriteDemo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keyboard = new Scanner(System.in);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inputFilename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keyboard.next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outputFilename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keyboard.next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openedFilesOk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while (!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openedFilesOk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Scanner(new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inputFilename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outputFilname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openedFilesOk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true;</a:t>
            </a:r>
            <a:endParaRPr lang="el-GR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("Problem opening files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 Enter names again:");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inputFilename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keyboard.next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outputFilename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keyboard.next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}</a:t>
            </a:r>
          </a:p>
          <a:p>
            <a:pPr marL="0" indent="0"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&lt;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υπόλοιπος κώδικας…&gt;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2041" y="657562"/>
            <a:ext cx="374441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Χρήση των εξαιρέσεων για έλεγχο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99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ΔΟμεΣ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5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επεξεργασία αλφαριθμητικών είναι πολύ σημαντική για πολλές εφαρμογές. Θα δούμε μερικές χρήσιμες εντολές</a:t>
            </a:r>
          </a:p>
          <a:p>
            <a:r>
              <a:rPr lang="el-GR" dirty="0" smtClean="0"/>
              <a:t>Σε όλες τις εντολές για επεξεργασία των </a:t>
            </a:r>
            <a:r>
              <a:rPr lang="en-US" dirty="0" smtClean="0"/>
              <a:t>Strings </a:t>
            </a:r>
            <a:r>
              <a:rPr lang="el-GR" dirty="0" smtClean="0"/>
              <a:t>δεν πρέπει να ξεχνάμε ότι τα </a:t>
            </a:r>
            <a:r>
              <a:rPr lang="en-US" dirty="0" smtClean="0"/>
              <a:t>Strings </a:t>
            </a:r>
            <a:r>
              <a:rPr lang="el-GR" dirty="0" smtClean="0"/>
              <a:t>είναι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immutable objects</a:t>
            </a:r>
          </a:p>
          <a:p>
            <a:pPr lvl="1"/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μέθοδοι</a:t>
            </a:r>
            <a:r>
              <a:rPr lang="el-GR" dirty="0" smtClean="0"/>
              <a:t> που καλεί μια μεταβλητή </a:t>
            </a:r>
            <a:r>
              <a:rPr lang="en-US" dirty="0" smtClean="0"/>
              <a:t>String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 μπορούν να αλλάξουν</a:t>
            </a:r>
            <a:r>
              <a:rPr lang="el-GR" dirty="0" smtClean="0"/>
              <a:t> την μεταβλητή, μόνο να επιστρέψουν ένα </a:t>
            </a:r>
            <a:r>
              <a:rPr lang="el-GR" dirty="0" smtClean="0">
                <a:solidFill>
                  <a:srgbClr val="0070C0"/>
                </a:solidFill>
              </a:rPr>
              <a:t>νέο </a:t>
            </a:r>
            <a:r>
              <a:rPr lang="en-US" dirty="0" smtClean="0">
                <a:solidFill>
                  <a:srgbClr val="0070C0"/>
                </a:solidFill>
              </a:rPr>
              <a:t>String</a:t>
            </a:r>
            <a:r>
              <a:rPr lang="en-US" dirty="0" smtClean="0"/>
              <a:t>.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02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14" y="404664"/>
            <a:ext cx="8229600" cy="990600"/>
          </a:xfrm>
        </p:spPr>
        <p:txBody>
          <a:bodyPr/>
          <a:lstStyle/>
          <a:p>
            <a:r>
              <a:rPr lang="el-GR" dirty="0" smtClean="0"/>
              <a:t>Η ιεραρχία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71799" y="1124744"/>
            <a:ext cx="3403791" cy="72008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28162" y="1300118"/>
            <a:ext cx="3355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2420888"/>
            <a:ext cx="2576642" cy="72008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9905" y="2568381"/>
            <a:ext cx="2528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85373" y="2420888"/>
            <a:ext cx="2576642" cy="72008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33759" y="2596262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92838" y="2420938"/>
            <a:ext cx="2647702" cy="720725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41075" y="2596262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&lt;K,V&gt;</a:t>
            </a:r>
          </a:p>
        </p:txBody>
      </p:sp>
      <p:cxnSp>
        <p:nvCxnSpPr>
          <p:cNvPr id="13" name="Straight Arrow Connector 12"/>
          <p:cNvCxnSpPr>
            <a:stCxn id="6" idx="0"/>
          </p:cNvCxnSpPr>
          <p:nvPr/>
        </p:nvCxnSpPr>
        <p:spPr>
          <a:xfrm flipV="1">
            <a:off x="1539841" y="1844824"/>
            <a:ext cx="1952039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0"/>
            <a:endCxn id="4" idx="2"/>
          </p:cNvCxnSpPr>
          <p:nvPr/>
        </p:nvCxnSpPr>
        <p:spPr>
          <a:xfrm flipV="1">
            <a:off x="4473694" y="1844824"/>
            <a:ext cx="1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0"/>
          </p:cNvCxnSpPr>
          <p:nvPr/>
        </p:nvCxnSpPr>
        <p:spPr>
          <a:xfrm flipH="1" flipV="1">
            <a:off x="5688634" y="1844824"/>
            <a:ext cx="1828055" cy="5761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06784" y="3861048"/>
            <a:ext cx="2666113" cy="5760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06784" y="3963888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>
            <a:stCxn id="19" idx="0"/>
            <a:endCxn id="6" idx="2"/>
          </p:cNvCxnSpPr>
          <p:nvPr/>
        </p:nvCxnSpPr>
        <p:spPr>
          <a:xfrm flipV="1">
            <a:off x="1539841" y="3140968"/>
            <a:ext cx="0" cy="7200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209565" y="3855031"/>
            <a:ext cx="2528257" cy="5760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302689" y="3957871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6" name="Straight Arrow Connector 25"/>
          <p:cNvCxnSpPr>
            <a:stCxn id="24" idx="0"/>
            <a:endCxn id="8" idx="2"/>
          </p:cNvCxnSpPr>
          <p:nvPr/>
        </p:nvCxnSpPr>
        <p:spPr>
          <a:xfrm flipV="1">
            <a:off x="4473694" y="3140968"/>
            <a:ext cx="0" cy="7140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137050" y="3854505"/>
            <a:ext cx="2770139" cy="5760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164339" y="3963888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&lt;K,V&gt;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4" name="Straight Arrow Connector 33"/>
          <p:cNvCxnSpPr>
            <a:stCxn id="32" idx="0"/>
            <a:endCxn id="10" idx="2"/>
          </p:cNvCxnSpPr>
          <p:nvPr/>
        </p:nvCxnSpPr>
        <p:spPr>
          <a:xfrm flipH="1" flipV="1">
            <a:off x="7516689" y="3141663"/>
            <a:ext cx="5431" cy="71284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7504" y="4581128"/>
            <a:ext cx="2765394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Αποθηκεύει δεδομένα 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σειριακή</a:t>
            </a:r>
            <a:r>
              <a:rPr lang="el-GR" dirty="0" smtClean="0"/>
              <a:t> μορφή. Υπάρχει η έννοια της </a:t>
            </a:r>
            <a:r>
              <a:rPr lang="el-GR" dirty="0" smtClean="0">
                <a:solidFill>
                  <a:srgbClr val="0070C0"/>
                </a:solidFill>
              </a:rPr>
              <a:t>διάταξης</a:t>
            </a:r>
            <a:r>
              <a:rPr lang="en-US" dirty="0" smtClean="0">
                <a:solidFill>
                  <a:srgbClr val="0070C0"/>
                </a:solidFill>
              </a:rPr>
              <a:t>. </a:t>
            </a:r>
            <a:r>
              <a:rPr lang="el-GR" dirty="0" smtClean="0"/>
              <a:t>Καλό αν θέλουμε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διατρέχουμε</a:t>
            </a:r>
            <a:r>
              <a:rPr lang="el-GR" dirty="0" smtClean="0"/>
              <a:t> τα δεδομένα</a:t>
            </a:r>
            <a:r>
              <a:rPr lang="en-US" dirty="0" smtClean="0"/>
              <a:t> </a:t>
            </a:r>
            <a:r>
              <a:rPr lang="el-GR" dirty="0" smtClean="0"/>
              <a:t>συχνά και γρήγορα.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112314" y="4581128"/>
            <a:ext cx="2771148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Αποθηκεύει δεδομένα σαν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σύνολο</a:t>
            </a:r>
            <a:r>
              <a:rPr lang="el-GR" dirty="0" smtClean="0"/>
              <a:t> χωρίς </a:t>
            </a:r>
            <a:r>
              <a:rPr lang="el-GR" dirty="0"/>
              <a:t>διάταξη</a:t>
            </a:r>
            <a:r>
              <a:rPr lang="el-GR" dirty="0" smtClean="0">
                <a:solidFill>
                  <a:srgbClr val="0070C0"/>
                </a:solidFill>
              </a:rPr>
              <a:t>. </a:t>
            </a:r>
            <a:r>
              <a:rPr lang="el-GR" dirty="0" smtClean="0"/>
              <a:t>Καλό αν θέλουμε να βρίσκουμε γρήγορα αν ένα στοιχείο </a:t>
            </a:r>
            <a:r>
              <a:rPr lang="el-GR" dirty="0" smtClean="0">
                <a:solidFill>
                  <a:srgbClr val="0070C0"/>
                </a:solidFill>
              </a:rPr>
              <a:t>ανήκει</a:t>
            </a:r>
            <a:r>
              <a:rPr lang="el-GR" dirty="0" smtClean="0"/>
              <a:t> στο σύνολο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084168" y="4572839"/>
            <a:ext cx="3006951" cy="2031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Αποθηκεύει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key,value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ζεύγη</a:t>
            </a:r>
            <a:r>
              <a:rPr lang="el-GR" dirty="0" smtClean="0"/>
              <a:t>. Παρόμοια δομή με το </a:t>
            </a:r>
            <a:r>
              <a:rPr lang="en-US" dirty="0" err="1" smtClean="0">
                <a:solidFill>
                  <a:srgbClr val="0070C0"/>
                </a:solidFill>
              </a:rPr>
              <a:t>HashSet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για την αποθήκευση των </a:t>
            </a:r>
            <a:r>
              <a:rPr lang="el-GR" dirty="0" smtClean="0">
                <a:solidFill>
                  <a:srgbClr val="0070C0"/>
                </a:solidFill>
              </a:rPr>
              <a:t>κλειδιών</a:t>
            </a:r>
            <a:r>
              <a:rPr lang="el-GR" dirty="0" smtClean="0"/>
              <a:t>, αλλά τώρα κάθε κλειδί (</a:t>
            </a:r>
            <a:r>
              <a:rPr lang="en-US" dirty="0" smtClean="0"/>
              <a:t>key)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σχετίζεται</a:t>
            </a:r>
            <a:r>
              <a:rPr lang="el-GR" dirty="0" smtClean="0"/>
              <a:t> με μία </a:t>
            </a:r>
            <a:r>
              <a:rPr lang="el-GR" dirty="0" smtClean="0">
                <a:solidFill>
                  <a:srgbClr val="0070C0"/>
                </a:solidFill>
              </a:rPr>
              <a:t>τιμή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(value)</a:t>
            </a:r>
            <a:r>
              <a:rPr lang="el-GR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80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r>
              <a:rPr lang="en-US" dirty="0" smtClean="0"/>
              <a:t> (</a:t>
            </a:r>
            <a:r>
              <a:rPr lang="en-US" dirty="0" err="1" smtClean="0">
                <a:hlinkClick r:id="rId2"/>
              </a:rPr>
              <a:t>JavaDocs</a:t>
            </a:r>
            <a:r>
              <a:rPr lang="en-US" dirty="0" smtClean="0">
                <a:hlinkClick r:id="rId2"/>
              </a:rPr>
              <a:t> link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Constructors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 //</a:t>
            </a:r>
            <a:r>
              <a:rPr lang="el-GR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λιστα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με χωρητικότητα 10</a:t>
            </a:r>
          </a:p>
          <a:p>
            <a:r>
              <a:rPr lang="el-GR" dirty="0" smtClean="0"/>
              <a:t>Μέθοδοι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 smtClean="0"/>
              <a:t> </a:t>
            </a:r>
            <a:r>
              <a:rPr lang="el-GR" dirty="0" smtClean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</a:t>
            </a:r>
            <a:r>
              <a:rPr lang="el-GR" dirty="0" smtClean="0"/>
              <a:t>στο τέλος του πίνακα.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add(int i,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x):</a:t>
            </a:r>
            <a:r>
              <a:rPr lang="en-US" dirty="0"/>
              <a:t> </a:t>
            </a:r>
            <a:r>
              <a:rPr lang="el-GR" dirty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</a:t>
            </a:r>
            <a:r>
              <a:rPr lang="el-GR" dirty="0" smtClean="0"/>
              <a:t>στη θέση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 </a:t>
            </a:r>
            <a:r>
              <a:rPr lang="el-GR" dirty="0" smtClean="0"/>
              <a:t>και μετατοπίζει τα υπόλοιπα στοιχεία κατά μια θέση. 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remove(int i): </a:t>
            </a:r>
            <a:r>
              <a:rPr lang="el-GR" dirty="0"/>
              <a:t>αφαιρεί το στοιχείο στη θέση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 </a:t>
            </a:r>
            <a:endParaRPr lang="el-GR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set(int i,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 </a:t>
            </a:r>
            <a:r>
              <a:rPr lang="el-GR" dirty="0" smtClean="0"/>
              <a:t>αλλάζει την τιμή της θέσης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l-GR" dirty="0" smtClean="0"/>
              <a:t> με την τιμή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get(int i): </a:t>
            </a:r>
            <a:r>
              <a:rPr lang="el-GR" dirty="0" smtClean="0"/>
              <a:t>επιστρέφει την τιμή στη θέση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.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size(): </a:t>
            </a:r>
            <a:r>
              <a:rPr lang="el-GR" dirty="0" smtClean="0"/>
              <a:t>ο αριθμός των στοιχείων του πίνακα.</a:t>
            </a:r>
          </a:p>
          <a:p>
            <a:r>
              <a:rPr lang="el-GR" dirty="0" smtClean="0"/>
              <a:t>Διατρέχοντας τον πίνακα: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x: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){…}</a:t>
            </a:r>
            <a:endParaRPr lang="en-US" dirty="0"/>
          </a:p>
          <a:p>
            <a:pPr lvl="1"/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608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HashSet</a:t>
            </a:r>
            <a:r>
              <a:rPr lang="en-US" dirty="0" smtClean="0"/>
              <a:t> (</a:t>
            </a:r>
            <a:r>
              <a:rPr lang="en-US" dirty="0" err="1" smtClean="0">
                <a:hlinkClick r:id="rId2"/>
              </a:rPr>
              <a:t>JavaDocs</a:t>
            </a:r>
            <a:r>
              <a:rPr lang="en-US" dirty="0" smtClean="0">
                <a:hlinkClick r:id="rId2"/>
              </a:rPr>
              <a:t> link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Constructors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l-GR" dirty="0" smtClean="0"/>
              <a:t>Μέθοδοι</a:t>
            </a:r>
            <a:endParaRPr lang="el-GR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/>
              <a:t> </a:t>
            </a:r>
            <a:r>
              <a:rPr lang="el-GR" dirty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</a:t>
            </a:r>
            <a:r>
              <a:rPr lang="el-GR" dirty="0" smtClean="0"/>
              <a:t>αν δεν υπάρχει ήδη στο σύνολο.</a:t>
            </a:r>
            <a:endParaRPr lang="el-GR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  <a:r>
              <a:rPr lang="en-US" dirty="0"/>
              <a:t> </a:t>
            </a:r>
            <a:r>
              <a:rPr lang="el-GR" dirty="0"/>
              <a:t>αφαιρεί το στοιχείο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</a:t>
            </a:r>
            <a:r>
              <a:rPr lang="el-GR" dirty="0" smtClean="0"/>
              <a:t>το σύνολο</a:t>
            </a:r>
            <a:r>
              <a:rPr lang="en-US" dirty="0" smtClean="0"/>
              <a:t> </a:t>
            </a:r>
            <a:r>
              <a:rPr lang="el-GR" dirty="0" smtClean="0"/>
              <a:t>περιέχει το στοιχείο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ή όχι</a:t>
            </a:r>
            <a:r>
              <a:rPr lang="el-GR" dirty="0" smtClean="0"/>
              <a:t>.</a:t>
            </a:r>
            <a:endParaRPr lang="el-GR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size():</a:t>
            </a:r>
            <a:r>
              <a:rPr lang="en-US" dirty="0"/>
              <a:t> </a:t>
            </a:r>
            <a:r>
              <a:rPr lang="el-GR" dirty="0" smtClean="0"/>
              <a:t>ο </a:t>
            </a:r>
            <a:r>
              <a:rPr lang="el-GR" dirty="0"/>
              <a:t>αριθμός των στοιχείων </a:t>
            </a:r>
            <a:r>
              <a:rPr lang="el-GR" dirty="0" smtClean="0"/>
              <a:t>στο σύνολο.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l-GR" dirty="0" smtClean="0"/>
              <a:t>αν έχει στοιχεία το σύνολο ή όχι.</a:t>
            </a:r>
          </a:p>
          <a:p>
            <a:pPr lvl="1"/>
            <a:r>
              <a:rPr lang="en-US" sz="2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Object[] </a:t>
            </a:r>
            <a:r>
              <a:rPr lang="en-US" sz="2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toArray</a:t>
            </a:r>
            <a:r>
              <a:rPr lang="en-US" sz="2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 </a:t>
            </a:r>
            <a:r>
              <a:rPr lang="el-GR" dirty="0" smtClean="0"/>
              <a:t>επιστρέφει πίνακα με τα στοιχεία του συνόλου (επιστρέφει πίνακα από </a:t>
            </a:r>
            <a:r>
              <a:rPr lang="en-US" dirty="0" smtClean="0"/>
              <a:t>Objects – </a:t>
            </a:r>
            <a:r>
              <a:rPr lang="el-GR" dirty="0" smtClean="0"/>
              <a:t>χρειάζεται </a:t>
            </a:r>
            <a:r>
              <a:rPr lang="en-US" dirty="0" smtClean="0"/>
              <a:t>casting </a:t>
            </a:r>
            <a:r>
              <a:rPr lang="el-GR" dirty="0" smtClean="0"/>
              <a:t>μετά).</a:t>
            </a:r>
            <a:endParaRPr lang="el-GR" dirty="0"/>
          </a:p>
          <a:p>
            <a:r>
              <a:rPr lang="el-GR" dirty="0"/>
              <a:t>Διατρέχοντας </a:t>
            </a:r>
            <a:r>
              <a:rPr lang="el-GR" dirty="0" smtClean="0"/>
              <a:t>τα στοιχεία του συνόλου:</a:t>
            </a:r>
            <a:endParaRPr lang="el-GR" dirty="0"/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){…}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50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HashMap</a:t>
            </a:r>
            <a:r>
              <a:rPr lang="en-US" dirty="0" smtClean="0"/>
              <a:t> (</a:t>
            </a:r>
            <a:r>
              <a:rPr lang="en-US" dirty="0" err="1" smtClean="0">
                <a:hlinkClick r:id="rId2"/>
              </a:rPr>
              <a:t>JavaDocs</a:t>
            </a:r>
            <a:r>
              <a:rPr lang="en-US" dirty="0" smtClean="0">
                <a:hlinkClick r:id="rId2"/>
              </a:rPr>
              <a:t> link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Constructors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K,V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K,V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/>
              <a:t>Μέθοδοι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key,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value):</a:t>
            </a:r>
            <a:r>
              <a:rPr lang="en-US" dirty="0" smtClean="0"/>
              <a:t> </a:t>
            </a:r>
            <a:r>
              <a:rPr lang="el-GR" dirty="0"/>
              <a:t>προσθέτει </a:t>
            </a:r>
            <a:r>
              <a:rPr lang="el-GR" dirty="0" smtClean="0"/>
              <a:t>το</a:t>
            </a:r>
            <a:r>
              <a:rPr lang="en-US" dirty="0" smtClean="0"/>
              <a:t> </a:t>
            </a:r>
            <a:r>
              <a:rPr lang="el-GR" dirty="0" smtClean="0"/>
              <a:t>ζευγάρι 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dirty="0"/>
              <a:t>)</a:t>
            </a:r>
            <a:r>
              <a:rPr lang="en-US" dirty="0" smtClean="0"/>
              <a:t> (</a:t>
            </a:r>
            <a:r>
              <a:rPr lang="el-GR" dirty="0" smtClean="0"/>
              <a:t>δημιουργεί μία συσχέτιση)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get(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key):</a:t>
            </a:r>
            <a:r>
              <a:rPr lang="en-US" dirty="0"/>
              <a:t> </a:t>
            </a:r>
            <a:r>
              <a:rPr lang="el-GR" dirty="0" smtClean="0"/>
              <a:t>επιστρέφει την τιμή για το </a:t>
            </a:r>
            <a:r>
              <a:rPr lang="el-GR" dirty="0"/>
              <a:t>κλειδί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l-GR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key):</a:t>
            </a:r>
            <a:r>
              <a:rPr lang="en-US" dirty="0" smtClean="0"/>
              <a:t> </a:t>
            </a:r>
            <a:r>
              <a:rPr lang="el-GR" dirty="0"/>
              <a:t>αφαιρεί το ζευγάρι </a:t>
            </a:r>
            <a:r>
              <a:rPr lang="el-GR" dirty="0" smtClean="0"/>
              <a:t>με κλειδί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containsKey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  <a:r>
              <a:rPr lang="en-US" dirty="0" smtClean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το σύνολο</a:t>
            </a:r>
            <a:r>
              <a:rPr lang="en-US" dirty="0"/>
              <a:t> </a:t>
            </a:r>
            <a:r>
              <a:rPr lang="el-GR" dirty="0"/>
              <a:t>περιέχει το κλειδί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ή όχι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containsValue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value):</a:t>
            </a:r>
            <a:r>
              <a:rPr lang="en-US" dirty="0" smtClean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το σύνολο</a:t>
            </a:r>
            <a:r>
              <a:rPr lang="en-US" dirty="0"/>
              <a:t> </a:t>
            </a:r>
            <a:r>
              <a:rPr lang="el-GR" dirty="0" smtClean="0"/>
              <a:t>περιέχει την τιμή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ή όχι</a:t>
            </a:r>
            <a:r>
              <a:rPr lang="el-GR" dirty="0" smtClean="0"/>
              <a:t>.</a:t>
            </a:r>
            <a:r>
              <a:rPr lang="en-US" dirty="0" smtClean="0"/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αργό</a:t>
            </a:r>
            <a:r>
              <a:rPr lang="el-GR" dirty="0" smtClean="0"/>
              <a:t>)</a:t>
            </a:r>
            <a:endParaRPr lang="el-GR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size():</a:t>
            </a:r>
            <a:r>
              <a:rPr lang="en-US" dirty="0"/>
              <a:t> </a:t>
            </a:r>
            <a:r>
              <a:rPr lang="el-GR" dirty="0"/>
              <a:t>ο αριθμός των στοιχείων </a:t>
            </a:r>
            <a:r>
              <a:rPr lang="en-US" dirty="0" smtClean="0"/>
              <a:t>(</a:t>
            </a:r>
            <a:r>
              <a:rPr lang="el-GR" dirty="0" smtClean="0"/>
              <a:t>ζεύγη από κλειδιά-τιμές) στο </a:t>
            </a:r>
            <a:r>
              <a:rPr lang="en-US" dirty="0" smtClean="0"/>
              <a:t>map</a:t>
            </a:r>
            <a:r>
              <a:rPr lang="el-GR" dirty="0" smtClean="0"/>
              <a:t>.</a:t>
            </a:r>
            <a:endParaRPr lang="el-GR" dirty="0"/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: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έχει στοιχεία το </a:t>
            </a:r>
            <a:r>
              <a:rPr lang="en-US" dirty="0" smtClean="0"/>
              <a:t>map</a:t>
            </a:r>
            <a:r>
              <a:rPr lang="el-GR" dirty="0" smtClean="0"/>
              <a:t> </a:t>
            </a:r>
            <a:r>
              <a:rPr lang="el-GR" dirty="0"/>
              <a:t>ή όχι.</a:t>
            </a:r>
          </a:p>
          <a:p>
            <a:pPr lvl="1"/>
            <a:r>
              <a:rPr lang="en-US" sz="2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Set&lt;K&gt; </a:t>
            </a:r>
            <a:r>
              <a:rPr lang="en-US" sz="25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keySet</a:t>
            </a:r>
            <a:r>
              <a:rPr lang="en-US" sz="2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 </a:t>
            </a:r>
            <a:r>
              <a:rPr lang="el-GR" dirty="0" smtClean="0"/>
              <a:t>επιστρέφει</a:t>
            </a:r>
            <a:r>
              <a:rPr lang="en-US" dirty="0" smtClean="0"/>
              <a:t> </a:t>
            </a:r>
            <a:r>
              <a:rPr lang="el-GR" dirty="0" smtClean="0"/>
              <a:t>ένα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 smtClean="0"/>
              <a:t> </a:t>
            </a:r>
            <a:r>
              <a:rPr lang="el-GR" dirty="0" smtClean="0"/>
              <a:t>με </a:t>
            </a:r>
            <a:r>
              <a:rPr lang="el-GR" dirty="0"/>
              <a:t>τα </a:t>
            </a:r>
            <a:r>
              <a:rPr lang="el-GR" dirty="0" smtClean="0"/>
              <a:t>κλειδιά.</a:t>
            </a:r>
          </a:p>
          <a:p>
            <a:pPr lvl="1"/>
            <a:r>
              <a:rPr lang="en-US" sz="2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Collection&lt;V&gt; values()</a:t>
            </a:r>
            <a:r>
              <a:rPr lang="en-US" dirty="0" smtClean="0"/>
              <a:t>: </a:t>
            </a:r>
            <a:r>
              <a:rPr lang="el-GR" dirty="0" smtClean="0"/>
              <a:t>επιστρέφει ένα </a:t>
            </a:r>
            <a:r>
              <a:rPr lang="en-US" dirty="0" smtClean="0">
                <a:solidFill>
                  <a:srgbClr val="FF0000"/>
                </a:solidFill>
              </a:rPr>
              <a:t>Collection</a:t>
            </a:r>
            <a:r>
              <a:rPr lang="en-US" dirty="0" smtClean="0"/>
              <a:t> </a:t>
            </a:r>
            <a:r>
              <a:rPr lang="el-GR" dirty="0" smtClean="0"/>
              <a:t>με τις τιμές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17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Έχουμε ένα αρχείο </a:t>
            </a:r>
            <a:r>
              <a:rPr lang="en-US" dirty="0" smtClean="0">
                <a:solidFill>
                  <a:srgbClr val="0070C0"/>
                </a:solidFill>
              </a:rPr>
              <a:t>studentNames.txt</a:t>
            </a:r>
            <a:r>
              <a:rPr lang="el-GR" dirty="0" smtClean="0"/>
              <a:t> με τα ΑΜ και τα ονόματα των φοιτητών (</a:t>
            </a:r>
            <a:r>
              <a:rPr lang="en-US" dirty="0" smtClean="0"/>
              <a:t>tab-separated)</a:t>
            </a:r>
            <a:r>
              <a:rPr lang="el-GR" dirty="0" smtClean="0"/>
              <a:t> και ένα αρχείο </a:t>
            </a:r>
            <a:r>
              <a:rPr lang="en-US" dirty="0" smtClean="0">
                <a:solidFill>
                  <a:srgbClr val="0070C0"/>
                </a:solidFill>
              </a:rPr>
              <a:t>studentGrades.txt</a:t>
            </a:r>
            <a:r>
              <a:rPr lang="en-US" dirty="0" smtClean="0"/>
              <a:t> </a:t>
            </a:r>
            <a:r>
              <a:rPr lang="el-GR" dirty="0" smtClean="0"/>
              <a:t>με τα ΑΜ και βαθμό (για κάποια μαθήματα – ένα μάθημα ανά γραμμή). Τυπώστε σε ένα αρχείο ΑΜ, όνομα, βαθμό.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79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424936" cy="6165304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Join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Scanner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Scanner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gradesInputStream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Scanner(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("studentNames.txt"));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gradesInputStream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Scanner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("studentGrades.txt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("studentNamesGrades.txt"));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catch(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("Problem opening files.");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Flowchart: Manual Operation 8"/>
          <p:cNvSpPr/>
          <p:nvPr/>
        </p:nvSpPr>
        <p:spPr>
          <a:xfrm>
            <a:off x="2987824" y="6417096"/>
            <a:ext cx="2592288" cy="432048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Συνέχεια στην επόμενη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24128" y="2780928"/>
            <a:ext cx="3240359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Άνοιγμα των αρχείων εισόδου για διάβασμα και του αρχείου εξόδου για γράψιμο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40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821" y="612019"/>
            <a:ext cx="8229600" cy="6057341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line = null;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Integer,String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namesHash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Integer,String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while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nameInputStream.hasNextLine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line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nameInputStream.nextLine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fields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line.split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("\t");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Integer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AM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(fields[0]);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name = fields[1];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namesHash.put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AM,name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nameInputStream.close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while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gradesInputStream.hasNextLine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line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gradesInputStream.nextLine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fields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line.split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("\t");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Integer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AM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(fields[0]);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grade = fields[1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(!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nameHash.containsKey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(AM)){ continue;}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namesHash.get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(AM)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outputStream.println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+"\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t"+name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+"\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t"+grade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gradesInputStream.close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outputStream.close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Flowchart: Manual Operation 4"/>
          <p:cNvSpPr/>
          <p:nvPr/>
        </p:nvSpPr>
        <p:spPr>
          <a:xfrm rot="10800000">
            <a:off x="3203848" y="332656"/>
            <a:ext cx="2592288" cy="432048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78368" y="339618"/>
            <a:ext cx="1380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1200" dirty="0"/>
              <a:t>Συνέχεια </a:t>
            </a:r>
            <a:r>
              <a:rPr lang="el-GR" sz="1200" dirty="0" smtClean="0"/>
              <a:t>από </a:t>
            </a:r>
          </a:p>
          <a:p>
            <a:pPr algn="ctr"/>
            <a:r>
              <a:rPr lang="el-GR" sz="1200" dirty="0" smtClean="0"/>
              <a:t>την προηγούμενη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096771" y="1628800"/>
            <a:ext cx="2805445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Διάβασε τα ζεύγη ΑΜ, όνομα και βάλε τα σε ένα </a:t>
            </a:r>
            <a:r>
              <a:rPr lang="en-US" sz="1600" dirty="0" err="1" smtClean="0"/>
              <a:t>HashMap</a:t>
            </a:r>
            <a:r>
              <a:rPr lang="en-US" sz="1600" dirty="0" smtClean="0"/>
              <a:t> </a:t>
            </a:r>
            <a:r>
              <a:rPr lang="el-GR" sz="1600" dirty="0" smtClean="0"/>
              <a:t>με κλειδί το ΑΜ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434102" y="2740278"/>
            <a:ext cx="4527971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Υποθέτουμε ότι το κάθε ΑΜ εμφανίζεται μόνο μία φορά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372200" y="3501008"/>
            <a:ext cx="2687209" cy="206210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Διάβασε τα ζεύγη ΑΜ, βαθμός και έλεγξε αν το ΑΜ εμφανίζεται ως κλειδί στο </a:t>
            </a:r>
            <a:r>
              <a:rPr lang="en-US" sz="1600" dirty="0" err="1" smtClean="0"/>
              <a:t>HashMap</a:t>
            </a:r>
            <a:r>
              <a:rPr lang="el-GR" sz="1600" dirty="0" smtClean="0"/>
              <a:t>.</a:t>
            </a:r>
          </a:p>
          <a:p>
            <a:endParaRPr lang="el-GR" sz="1600" dirty="0" smtClean="0"/>
          </a:p>
          <a:p>
            <a:r>
              <a:rPr lang="el-GR" sz="1600" dirty="0" smtClean="0"/>
              <a:t>Αν ναι τύπωσε ΑΜ, όνομα και βαθμό στο αρχείο εξόδου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19661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toLowerCase</a:t>
            </a:r>
            <a:r>
              <a:rPr lang="en-US" dirty="0" smtClean="0"/>
              <a:t>, trim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παρακάτω εντολές είναι χρήσιμες για να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κανονικοποιούμε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το </a:t>
            </a:r>
            <a:r>
              <a:rPr lang="en-US" dirty="0" smtClean="0"/>
              <a:t>String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toLowerCase</a:t>
            </a:r>
            <a:r>
              <a:rPr lang="en-US" dirty="0">
                <a:solidFill>
                  <a:srgbClr val="0070C0"/>
                </a:solidFill>
              </a:rPr>
              <a:t>(): </a:t>
            </a:r>
            <a:r>
              <a:rPr lang="el-GR" dirty="0"/>
              <a:t>μετατρέπει όλους τους χαρακτήρες ενός </a:t>
            </a:r>
            <a:r>
              <a:rPr lang="en-US" dirty="0"/>
              <a:t>String </a:t>
            </a:r>
            <a:r>
              <a:rPr lang="el-GR" dirty="0"/>
              <a:t>σε μικρά γράμματα.</a:t>
            </a:r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trim(): </a:t>
            </a:r>
            <a:r>
              <a:rPr lang="el-GR" dirty="0"/>
              <a:t>αφαιρεί λευκούς χαρακτήρες από την αρχή και το </a:t>
            </a:r>
            <a:r>
              <a:rPr lang="el-GR" dirty="0" smtClean="0"/>
              <a:t>τέλος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l-GR" dirty="0" smtClean="0"/>
              <a:t>Χρήσιμες εντολές όταν κάνουμε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συγκρίσεις</a:t>
            </a:r>
            <a:r>
              <a:rPr lang="el-GR" dirty="0" smtClean="0"/>
              <a:t> μεταξύ </a:t>
            </a:r>
            <a:r>
              <a:rPr lang="en-US" dirty="0" smtClean="0"/>
              <a:t>Strings </a:t>
            </a:r>
            <a:r>
              <a:rPr lang="el-GR" dirty="0" smtClean="0"/>
              <a:t>και θέλουμε να τα φέρουμε σε κοινή μορφή.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39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32520"/>
            <a:ext cx="8229600" cy="4876800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StringTest1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String s1 = "this is a sentence 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String s2 = "This is a sentence";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(s2);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s1.equals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(s2));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s1.trim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s2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s2.toLowerCase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(s2);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s1.equals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(s2));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323528" y="3149083"/>
            <a:ext cx="1656184" cy="1368152"/>
          </a:xfrm>
          <a:prstGeom prst="wedgeRectCallout">
            <a:avLst>
              <a:gd name="adj1" fmla="val 72272"/>
              <a:gd name="adj2" fmla="val 407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Για να αποφεύγονται κενά στην αρχή η στο τέλος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111619" y="3981569"/>
            <a:ext cx="2952328" cy="1152128"/>
          </a:xfrm>
          <a:prstGeom prst="wedgeRectCallout">
            <a:avLst>
              <a:gd name="adj1" fmla="val -73659"/>
              <a:gd name="adj2" fmla="val 58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Χρήσιμη εντολή για συγκρίσεις λέξεων, για να μην εξαρτόμαστε αν η λέξη είναι σε μικρά ή κεφαλαία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3849" y="5805264"/>
            <a:ext cx="5965304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Πρέπει </a:t>
            </a:r>
            <a:r>
              <a:rPr lang="el-GR" b="1" dirty="0" smtClean="0">
                <a:solidFill>
                  <a:srgbClr val="FF0000"/>
                </a:solidFill>
              </a:rPr>
              <a:t>πάντα</a:t>
            </a:r>
            <a:r>
              <a:rPr lang="el-GR" dirty="0" smtClean="0"/>
              <a:t> να γίνεται ξανά ανάθεση στη μεταβλητή.</a:t>
            </a:r>
          </a:p>
          <a:p>
            <a:r>
              <a:rPr lang="el-GR" dirty="0" smtClean="0"/>
              <a:t>Η εντολή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s2.toLowerCase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δεν </a:t>
            </a:r>
            <a:r>
              <a:rPr lang="el-GR" dirty="0"/>
              <a:t>αλλάζει το </a:t>
            </a:r>
            <a:r>
              <a:rPr lang="en-US" dirty="0" smtClean="0"/>
              <a:t>s2 </a:t>
            </a:r>
            <a:r>
              <a:rPr lang="el-GR" dirty="0" smtClean="0"/>
              <a:t>επιστρέφει το αλλαγμένο </a:t>
            </a:r>
            <a:r>
              <a:rPr lang="en-US" dirty="0" smtClean="0"/>
              <a:t>String.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02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plit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εντολή </a:t>
            </a:r>
            <a:r>
              <a:rPr lang="en-US" dirty="0" smtClean="0">
                <a:solidFill>
                  <a:srgbClr val="0070C0"/>
                </a:solidFill>
              </a:rPr>
              <a:t>split </a:t>
            </a:r>
            <a:r>
              <a:rPr lang="el-GR" dirty="0" smtClean="0"/>
              <a:t>είναι χρήσιμη για να σπάμε ένα </a:t>
            </a:r>
            <a:r>
              <a:rPr lang="en-US" dirty="0" smtClean="0"/>
              <a:t>String </a:t>
            </a:r>
            <a:r>
              <a:rPr lang="el-GR" dirty="0" smtClean="0"/>
              <a:t>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που διαχωρίζονται από ένα συγκεκριμένο </a:t>
            </a:r>
            <a:r>
              <a:rPr lang="en-US" dirty="0" smtClean="0"/>
              <a:t>string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Όρισμα</a:t>
            </a:r>
            <a:r>
              <a:rPr lang="el-GR" dirty="0" smtClean="0"/>
              <a:t>: το </a:t>
            </a:r>
            <a:r>
              <a:rPr lang="en-US" dirty="0" smtClean="0">
                <a:solidFill>
                  <a:srgbClr val="0070C0"/>
                </a:solidFill>
              </a:rPr>
              <a:t>string</a:t>
            </a:r>
            <a:r>
              <a:rPr lang="en-US" dirty="0" smtClean="0"/>
              <a:t> </a:t>
            </a:r>
            <a:r>
              <a:rPr lang="el-GR" dirty="0" smtClean="0"/>
              <a:t>ως προς το οποίο θέλουμε να σπάσουμε το κείμενο.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</a:t>
            </a:r>
            <a:r>
              <a:rPr lang="el-GR" dirty="0" smtClean="0"/>
              <a:t>: πίνακα </a:t>
            </a:r>
            <a:r>
              <a:rPr lang="en-US" dirty="0" smtClean="0">
                <a:solidFill>
                  <a:srgbClr val="0070C0"/>
                </a:solidFill>
              </a:rPr>
              <a:t>String[] </a:t>
            </a:r>
            <a:r>
              <a:rPr lang="el-GR" dirty="0" smtClean="0"/>
              <a:t>με τα πεδία που δημιουργήθηκαν.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26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819" y="1863289"/>
            <a:ext cx="8229600" cy="4590047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SplitTest1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 = "Student: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Bob Marley\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111";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fields[]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s.split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("\t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studentFields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= fields[0].split(":");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studentName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studentFields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[1].trim();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AMFields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= fields[1].split(":");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studentAM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AMFields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[1].trim());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studentName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"\t"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studentAM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3203" y="409457"/>
            <a:ext cx="8285654" cy="120032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0070C0"/>
                </a:solidFill>
              </a:rPr>
              <a:t>Παράδειγμα</a:t>
            </a:r>
            <a:r>
              <a:rPr lang="el-GR" sz="2400" dirty="0" smtClean="0"/>
              <a:t>: από το </a:t>
            </a:r>
            <a:r>
              <a:rPr lang="en-US" sz="2400" dirty="0" smtClean="0"/>
              <a:t>String:</a:t>
            </a:r>
          </a:p>
          <a:p>
            <a:r>
              <a:rPr lang="en-US" sz="2400" dirty="0" smtClean="0"/>
              <a:t>“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Student: Bob Marley		AM: 111</a:t>
            </a:r>
            <a:r>
              <a:rPr lang="en-US" sz="2400" dirty="0" smtClean="0"/>
              <a:t>”</a:t>
            </a:r>
          </a:p>
          <a:p>
            <a:r>
              <a:rPr lang="el-GR" sz="2400" dirty="0" smtClean="0"/>
              <a:t>θέλουμε το όνομα του φοιτητή και το ΑΜ του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294006" y="2924944"/>
            <a:ext cx="2849994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Split </a:t>
            </a:r>
            <a:r>
              <a:rPr lang="el-GR" dirty="0" smtClean="0"/>
              <a:t>πρώτα ως προς </a:t>
            </a:r>
            <a:r>
              <a:rPr lang="en-US" dirty="0" smtClean="0"/>
              <a:t>“\t” </a:t>
            </a:r>
            <a:r>
              <a:rPr lang="el-GR" dirty="0" smtClean="0"/>
              <a:t>και μετά ως προς </a:t>
            </a:r>
            <a:r>
              <a:rPr lang="en-US" dirty="0" smtClean="0"/>
              <a:t>“:”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15808" y="4283804"/>
            <a:ext cx="172819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Χρήση της </a:t>
            </a:r>
            <a:r>
              <a:rPr lang="en-US" dirty="0" smtClean="0"/>
              <a:t>trim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52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εντολή είναι χρήσιμη αν θέλουμε να αλλάξουμε κάπως το </a:t>
            </a:r>
            <a:r>
              <a:rPr lang="en-US" dirty="0" smtClean="0"/>
              <a:t>String</a:t>
            </a:r>
          </a:p>
          <a:p>
            <a:pPr lvl="1"/>
            <a:r>
              <a:rPr lang="en-US" smtClean="0">
                <a:solidFill>
                  <a:srgbClr val="0070C0"/>
                </a:solidFill>
              </a:rPr>
              <a:t>replace(String </a:t>
            </a:r>
            <a:r>
              <a:rPr lang="en-US" dirty="0" smtClean="0">
                <a:solidFill>
                  <a:srgbClr val="0070C0"/>
                </a:solidFill>
              </a:rPr>
              <a:t>before, String after): </a:t>
            </a:r>
            <a:r>
              <a:rPr lang="el-GR" dirty="0" smtClean="0"/>
              <a:t>αντικαθιστά το </a:t>
            </a:r>
            <a:r>
              <a:rPr lang="en-US" dirty="0" smtClean="0">
                <a:solidFill>
                  <a:srgbClr val="0070C0"/>
                </a:solidFill>
              </a:rPr>
              <a:t>before</a:t>
            </a:r>
            <a:r>
              <a:rPr lang="en-US" dirty="0" smtClean="0"/>
              <a:t> </a:t>
            </a:r>
            <a:r>
              <a:rPr lang="el-GR" dirty="0" smtClean="0"/>
              <a:t>με το </a:t>
            </a:r>
            <a:r>
              <a:rPr lang="en-US" dirty="0" smtClean="0">
                <a:solidFill>
                  <a:srgbClr val="0070C0"/>
                </a:solidFill>
              </a:rPr>
              <a:t>after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</a:t>
            </a:r>
            <a:r>
              <a:rPr lang="el-GR" dirty="0" smtClean="0"/>
              <a:t> το αλλαγμένο </a:t>
            </a:r>
            <a:r>
              <a:rPr lang="en-US" dirty="0" smtClean="0"/>
              <a:t>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0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32520"/>
            <a:ext cx="8229600" cy="4876800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ReplaceTest1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s1 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"Is this a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greek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question?"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("Before:" + s1);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s1.replace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("?",";");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("After:" + s1);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s2 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"This is not a question?"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("Before:" + s2);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s2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s2.replace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("?", "");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("After:" + s2);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"20-5-2013"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("Before:"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s3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s3.replace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("-","/");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("After:"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284404" y="2276872"/>
            <a:ext cx="2859596" cy="576064"/>
          </a:xfrm>
          <a:prstGeom prst="wedgeRectCallout">
            <a:avLst>
              <a:gd name="adj1" fmla="val -109933"/>
              <a:gd name="adj2" fmla="val 27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Αντικαθιστά το </a:t>
            </a:r>
            <a:r>
              <a:rPr lang="en-US" dirty="0" smtClean="0"/>
              <a:t>“?” </a:t>
            </a:r>
            <a:r>
              <a:rPr lang="el-GR" dirty="0" smtClean="0"/>
              <a:t>με </a:t>
            </a:r>
            <a:r>
              <a:rPr lang="en-US" dirty="0" smtClean="0"/>
              <a:t>“;”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178962" y="3501008"/>
            <a:ext cx="2952328" cy="504056"/>
          </a:xfrm>
          <a:prstGeom prst="wedgeRectCallout">
            <a:avLst>
              <a:gd name="adj1" fmla="val -105369"/>
              <a:gd name="adj2" fmla="val 114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Σβήνει το </a:t>
            </a:r>
            <a:r>
              <a:rPr lang="en-US" dirty="0"/>
              <a:t>“?”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012160" y="4581128"/>
            <a:ext cx="3072764" cy="576064"/>
          </a:xfrm>
          <a:prstGeom prst="wedgeRectCallout">
            <a:avLst>
              <a:gd name="adj1" fmla="val -101431"/>
              <a:gd name="adj2" fmla="val 27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Αντικαθιστά όλα τα </a:t>
            </a:r>
            <a:r>
              <a:rPr lang="en-US" dirty="0" smtClean="0"/>
              <a:t>“</a:t>
            </a:r>
            <a:r>
              <a:rPr lang="el-GR" dirty="0" smtClean="0"/>
              <a:t>-</a:t>
            </a:r>
            <a:r>
              <a:rPr lang="en-US" dirty="0" smtClean="0"/>
              <a:t>” </a:t>
            </a:r>
            <a:r>
              <a:rPr lang="el-GR" dirty="0" smtClean="0"/>
              <a:t>με </a:t>
            </a:r>
            <a:r>
              <a:rPr lang="en-US" dirty="0" smtClean="0"/>
              <a:t>“</a:t>
            </a:r>
            <a:r>
              <a:rPr lang="el-GR" dirty="0" smtClean="0"/>
              <a:t>/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48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10950</TotalTime>
  <Words>2402</Words>
  <Application>Microsoft Office PowerPoint</Application>
  <PresentationFormat>On-screen Show (4:3)</PresentationFormat>
  <Paragraphs>567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Clarity</vt:lpstr>
      <vt:lpstr>ΤΕΧΝΙΚΕΣ Αντικειμενοστραφουσ προγραμματισμου</vt:lpstr>
      <vt:lpstr>STRING PROCESSING</vt:lpstr>
      <vt:lpstr>Strings</vt:lpstr>
      <vt:lpstr>toLowerCase, trim</vt:lpstr>
      <vt:lpstr>Παράδειγμα</vt:lpstr>
      <vt:lpstr>split</vt:lpstr>
      <vt:lpstr>PowerPoint Presentation</vt:lpstr>
      <vt:lpstr>replace</vt:lpstr>
      <vt:lpstr>Παράδειγμα</vt:lpstr>
      <vt:lpstr>Split και Replace</vt:lpstr>
      <vt:lpstr>Regular Expressions</vt:lpstr>
      <vt:lpstr>Κανονικές Εκφράσεις στη Java</vt:lpstr>
      <vt:lpstr>Παράδειγμα</vt:lpstr>
      <vt:lpstr>Παράδειγμα</vt:lpstr>
      <vt:lpstr>StringTokenizer</vt:lpstr>
      <vt:lpstr>Παράδειγμα</vt:lpstr>
      <vt:lpstr>StringBuilder</vt:lpstr>
      <vt:lpstr>PowerPoint Presentation</vt:lpstr>
      <vt:lpstr>ΑΡχεια</vt:lpstr>
      <vt:lpstr>Ρεύματα</vt:lpstr>
      <vt:lpstr>Βασικά ρεύματα εισόδου/εξόδου</vt:lpstr>
      <vt:lpstr>Παράδειγμα</vt:lpstr>
      <vt:lpstr>PowerPoint Presentation</vt:lpstr>
      <vt:lpstr>Προσάρτηση σε αρχείο</vt:lpstr>
      <vt:lpstr>PowerPoint Presentation</vt:lpstr>
      <vt:lpstr>PowerPoint Presentation</vt:lpstr>
      <vt:lpstr>PowerPoint Presentation</vt:lpstr>
      <vt:lpstr>PowerPoint Presentation</vt:lpstr>
      <vt:lpstr>ΔΟμεΣ </vt:lpstr>
      <vt:lpstr>Η ιεραρχία</vt:lpstr>
      <vt:lpstr>ArrayList (JavaDocs link)</vt:lpstr>
      <vt:lpstr>HashSet (JavaDocs link)</vt:lpstr>
      <vt:lpstr>HashMap (JavaDocs link)</vt:lpstr>
      <vt:lpstr>Παράδειγμα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581</cp:revision>
  <dcterms:created xsi:type="dcterms:W3CDTF">2013-02-10T16:19:38Z</dcterms:created>
  <dcterms:modified xsi:type="dcterms:W3CDTF">2013-05-22T20:26:30Z</dcterms:modified>
</cp:coreProperties>
</file>