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7" r:id="rId2"/>
    <p:sldId id="592" r:id="rId3"/>
    <p:sldId id="585" r:id="rId4"/>
    <p:sldId id="584" r:id="rId5"/>
    <p:sldId id="593" r:id="rId6"/>
    <p:sldId id="588" r:id="rId7"/>
    <p:sldId id="591" r:id="rId8"/>
    <p:sldId id="622" r:id="rId9"/>
    <p:sldId id="595" r:id="rId10"/>
    <p:sldId id="596" r:id="rId11"/>
    <p:sldId id="598" r:id="rId12"/>
    <p:sldId id="599" r:id="rId13"/>
    <p:sldId id="600" r:id="rId14"/>
    <p:sldId id="601" r:id="rId15"/>
    <p:sldId id="602" r:id="rId16"/>
    <p:sldId id="603" r:id="rId17"/>
    <p:sldId id="604" r:id="rId18"/>
    <p:sldId id="608" r:id="rId19"/>
    <p:sldId id="605" r:id="rId20"/>
    <p:sldId id="606" r:id="rId21"/>
    <p:sldId id="607" r:id="rId22"/>
    <p:sldId id="609" r:id="rId23"/>
    <p:sldId id="610" r:id="rId24"/>
    <p:sldId id="611" r:id="rId25"/>
    <p:sldId id="612" r:id="rId26"/>
    <p:sldId id="613" r:id="rId27"/>
    <p:sldId id="614" r:id="rId28"/>
    <p:sldId id="617" r:id="rId29"/>
    <p:sldId id="616" r:id="rId30"/>
    <p:sldId id="619" r:id="rId31"/>
    <p:sldId id="623" r:id="rId32"/>
    <p:sldId id="618" r:id="rId33"/>
    <p:sldId id="615" r:id="rId34"/>
    <p:sldId id="624" r:id="rId35"/>
    <p:sldId id="625" r:id="rId36"/>
    <p:sldId id="620" r:id="rId37"/>
    <p:sldId id="626" r:id="rId38"/>
    <p:sldId id="621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5/19/2013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5/19/2013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ArrayList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Set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6/docs/api/java/util/HashMap.htm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Γενικευμένες κλάσεις</a:t>
            </a:r>
          </a:p>
          <a:p>
            <a:pPr algn="ctr"/>
            <a:r>
              <a:rPr lang="el-GR" dirty="0" smtClean="0"/>
              <a:t>Συλλογές</a:t>
            </a:r>
            <a:endParaRPr lang="el-GR" dirty="0"/>
          </a:p>
          <a:p>
            <a:pPr algn="ctr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2726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3539430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stack = new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ObjectStack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 = new Person(“Alice”, 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 = new Integer(10);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 = “a random string”;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(s);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3688" y="4437112"/>
            <a:ext cx="7056784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Δεν μπορούμε να </a:t>
            </a:r>
            <a:r>
              <a:rPr lang="el-GR" dirty="0" smtClean="0">
                <a:solidFill>
                  <a:srgbClr val="FF0000"/>
                </a:solidFill>
              </a:rPr>
              <a:t>ελέγξουμε</a:t>
            </a:r>
            <a:r>
              <a:rPr lang="el-GR" dirty="0" smtClean="0"/>
              <a:t> τι αντικείμενα μπαίνουν στην στοίβα.</a:t>
            </a:r>
          </a:p>
          <a:p>
            <a:r>
              <a:rPr lang="el-GR" dirty="0" smtClean="0"/>
              <a:t>Κατά την εξαγωγή θα πρέπει να γίνει </a:t>
            </a:r>
            <a:r>
              <a:rPr lang="el-GR" dirty="0" smtClean="0">
                <a:solidFill>
                  <a:srgbClr val="FF0000"/>
                </a:solidFill>
              </a:rPr>
              <a:t>μετατροπή </a:t>
            </a:r>
            <a:r>
              <a:rPr lang="el-GR" dirty="0" smtClean="0"/>
              <a:t>και θέλει προσοχή να μετατρέπουμε το σωστό αντικείμενο στον σωστό τύπο.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02711" y="6000222"/>
            <a:ext cx="60272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Θέλουμε να 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50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Γενικευμένες (</a:t>
            </a:r>
            <a:r>
              <a:rPr lang="en-US" dirty="0" smtClean="0"/>
              <a:t>Generic) </a:t>
            </a:r>
            <a:r>
              <a:rPr lang="el-GR" dirty="0" smtClean="0"/>
              <a:t>κλάσεις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γενικευμένες κλάσεις περιέχουν ένα τύπο δεδομένων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που ορίζεται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παραμετρικά</a:t>
            </a:r>
          </a:p>
          <a:p>
            <a:r>
              <a:rPr lang="el-GR" dirty="0" smtClean="0"/>
              <a:t>Όταν χρησιμοποιούμε την κλάση αντικαθιστούμε την παράμετρο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τον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 δεδομένων </a:t>
            </a:r>
            <a:r>
              <a:rPr lang="el-GR" dirty="0" smtClean="0"/>
              <a:t>(την κλάση) που θέλουμε</a:t>
            </a:r>
            <a:endParaRPr lang="en-US" dirty="0" smtClean="0"/>
          </a:p>
          <a:p>
            <a:r>
              <a:rPr lang="el-GR" dirty="0" smtClean="0"/>
              <a:t>Συντακτικό: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Example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{…}</a:t>
            </a:r>
          </a:p>
          <a:p>
            <a:r>
              <a:rPr lang="el-GR" dirty="0" smtClean="0"/>
              <a:t>Ορίζει την γενικευμένη κλάση </a:t>
            </a:r>
            <a:r>
              <a:rPr lang="en-US" dirty="0" smtClean="0"/>
              <a:t>Example </a:t>
            </a:r>
            <a:r>
              <a:rPr lang="el-GR" dirty="0" smtClean="0"/>
              <a:t>με παράμετρο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Μέσα στην κλάση ο τύπος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χρησιμοποιείται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τύπος δεδομένων</a:t>
            </a:r>
          </a:p>
          <a:p>
            <a:r>
              <a:rPr lang="el-GR" dirty="0" smtClean="0"/>
              <a:t>Όταν χρησιμοποιούμε την κλάση </a:t>
            </a:r>
            <a:r>
              <a:rPr lang="en-US" dirty="0" smtClean="0"/>
              <a:t>Example</a:t>
            </a:r>
            <a:r>
              <a:rPr lang="el-GR" dirty="0" smtClean="0"/>
              <a:t> αντικαθιστούμε το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με κάποια συγκεκριμένη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 = new Example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&lt;String&gt;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31550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Ένα πολύ απλό παράδειγμα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628800"/>
            <a:ext cx="8136904" cy="5016758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&lt;T&gt;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data;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Example(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data){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=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return data;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 ex = new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&gt;(“hello world”);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ex.getData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580112" y="1916832"/>
            <a:ext cx="3456384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Όταν ορίζουμε το αντικείμενο </a:t>
            </a:r>
            <a:r>
              <a:rPr lang="en-US" dirty="0" smtClean="0">
                <a:solidFill>
                  <a:srgbClr val="0070C0"/>
                </a:solidFill>
              </a:rPr>
              <a:t>ex</a:t>
            </a:r>
            <a:r>
              <a:rPr lang="en-US" dirty="0" smtClean="0"/>
              <a:t> </a:t>
            </a:r>
            <a:r>
              <a:rPr lang="el-GR" dirty="0" smtClean="0"/>
              <a:t>η κλάση </a:t>
            </a:r>
            <a:r>
              <a:rPr lang="en-US" dirty="0" smtClean="0">
                <a:solidFill>
                  <a:srgbClr val="FF0000"/>
                </a:solidFill>
              </a:rPr>
              <a:t>String </a:t>
            </a:r>
            <a:r>
              <a:rPr lang="el-GR" dirty="0" smtClean="0"/>
              <a:t>αντικαθιστά τις εμφανίσεις του 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l-GR" dirty="0" smtClean="0"/>
              <a:t> στον κώδικα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60504" y="3232305"/>
            <a:ext cx="3456384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Ο ορισμός του </a:t>
            </a:r>
            <a:r>
              <a:rPr lang="en-US" dirty="0" smtClean="0"/>
              <a:t>constructor </a:t>
            </a:r>
            <a:r>
              <a:rPr lang="el-GR" dirty="0" smtClean="0"/>
              <a:t>γίνεται χωρίς το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l-GR" dirty="0" smtClean="0">
                <a:solidFill>
                  <a:srgbClr val="FF0000"/>
                </a:solidFill>
              </a:rPr>
              <a:t>Τ</a:t>
            </a: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l-GR" dirty="0" smtClean="0"/>
              <a:t>παρότι στην δημιουργία του αντικειμένου χρησιμοποιούμε</a:t>
            </a:r>
            <a:r>
              <a:rPr lang="en-US" dirty="0" smtClean="0"/>
              <a:t> </a:t>
            </a:r>
            <a:r>
              <a:rPr lang="el-GR" dirty="0" smtClean="0"/>
              <a:t>το </a:t>
            </a:r>
            <a:r>
              <a:rPr lang="en-US" dirty="0" smtClean="0">
                <a:solidFill>
                  <a:srgbClr val="FF0000"/>
                </a:solidFill>
              </a:rPr>
              <a:t>&lt;String&gt;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3707904" y="2708920"/>
            <a:ext cx="1952600" cy="126204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7" idx="1"/>
          </p:cNvCxnSpPr>
          <p:nvPr/>
        </p:nvCxnSpPr>
        <p:spPr>
          <a:xfrm>
            <a:off x="5660504" y="3970969"/>
            <a:ext cx="0" cy="161827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53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Γενικευμένη Στοίβα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τώρα να φτιάξουμε μια στοίβα για οποιοδήποτε τύπο δεδομένων</a:t>
            </a: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433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3756" y="476672"/>
            <a:ext cx="8659823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5051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5596" y="47667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l-GR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l-GR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&lt;Τ&gt;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05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76672"/>
            <a:ext cx="8856984" cy="5755422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StackTest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Stack&lt;Person&gt;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Person("Alice", 1));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Person("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Bob",2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personStack.pop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Stack&lt;Integer&gt;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Integer(10));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(new Integer(20));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intStack.pop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stringStack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Stack&lt;String&gt;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1");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stringStack.push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("string 2");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stringStack.pop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());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l-GR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01900" y="6184888"/>
            <a:ext cx="4804392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Δημιουργούμε στοίβες </a:t>
            </a:r>
            <a:r>
              <a:rPr lang="el-GR" dirty="0" smtClean="0">
                <a:solidFill>
                  <a:srgbClr val="FF0000"/>
                </a:solidFill>
              </a:rPr>
              <a:t>συγκεκριμένου τύπου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8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Πολλαπλές παράμετροι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έχουμε πάνω από ένα παραμετρικούς τύπους</a:t>
            </a:r>
          </a:p>
          <a:p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3140968"/>
            <a:ext cx="5899372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KeyValuePair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698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Παγίδες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Ο τύπος </a:t>
            </a:r>
            <a:r>
              <a:rPr lang="el-GR" dirty="0">
                <a:solidFill>
                  <a:srgbClr val="00B0F0"/>
                </a:solidFill>
              </a:rPr>
              <a:t>Τ</a:t>
            </a:r>
            <a:r>
              <a:rPr lang="el-GR" dirty="0"/>
              <a:t> </a:t>
            </a:r>
            <a:r>
              <a:rPr lang="el-GR" dirty="0">
                <a:solidFill>
                  <a:srgbClr val="FF0000"/>
                </a:solidFill>
              </a:rPr>
              <a:t>δεν</a:t>
            </a:r>
            <a:r>
              <a:rPr lang="el-GR" dirty="0"/>
              <a:t> μπορεί να αντικατασταθεί από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πρωταρχικό τύπο δεδομένων </a:t>
            </a:r>
            <a:r>
              <a:rPr lang="el-GR" dirty="0"/>
              <a:t>(π.χ. </a:t>
            </a:r>
            <a:r>
              <a:rPr lang="en-US" dirty="0"/>
              <a:t>int, double, </a:t>
            </a:r>
            <a:r>
              <a:rPr lang="en-US" dirty="0" err="1"/>
              <a:t>boolean</a:t>
            </a:r>
            <a:r>
              <a:rPr lang="en-US" dirty="0"/>
              <a:t> – </a:t>
            </a:r>
            <a:r>
              <a:rPr lang="el-GR" dirty="0" err="1"/>
              <a:t>πρεπει</a:t>
            </a:r>
            <a:r>
              <a:rPr lang="el-GR" dirty="0"/>
              <a:t> να χρησιμοποιήσουμε τα </a:t>
            </a:r>
            <a:r>
              <a:rPr lang="en-US" dirty="0">
                <a:solidFill>
                  <a:srgbClr val="0070C0"/>
                </a:solidFill>
              </a:rPr>
              <a:t>wrapper classes </a:t>
            </a:r>
            <a:r>
              <a:rPr lang="el-GR" dirty="0"/>
              <a:t>γι </a:t>
            </a:r>
            <a:r>
              <a:rPr lang="el-GR" dirty="0" smtClean="0"/>
              <a:t>αυτά</a:t>
            </a:r>
            <a:r>
              <a:rPr lang="en-US" dirty="0" smtClean="0"/>
              <a:t>, Integer, Boolean, Double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πίνακα</a:t>
            </a:r>
            <a:r>
              <a:rPr lang="el-GR" dirty="0" smtClean="0"/>
              <a:t> από αντικείμενα γενικευμένης κλάσης. </a:t>
            </a:r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</a:t>
            </a:r>
            <a:r>
              <a:rPr lang="el-GR" dirty="0" smtClean="0"/>
              <a:t>Π.χ.,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StackElement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&lt;String&gt;[] A; </a:t>
            </a:r>
            <a:endParaRPr lang="el-GR" sz="2800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μπορούμε να χρησιμοποιούμε τον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/>
              <a:t> όπως οποιαδήποτε άλλη κλάση.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/>
              <a:t>	</a:t>
            </a:r>
            <a:r>
              <a:rPr lang="el-GR" dirty="0" smtClean="0"/>
              <a:t>Π.χ., 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Τ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T();</a:t>
            </a:r>
          </a:p>
          <a:p>
            <a:pPr marL="274320" lvl="1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[] a = new T[10];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951075" y="4051853"/>
            <a:ext cx="218515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αποδεκτό!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25923" y="5661248"/>
            <a:ext cx="218668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l-GR" dirty="0"/>
              <a:t>Δεν είναι </a:t>
            </a:r>
            <a:r>
              <a:rPr lang="el-GR" dirty="0" smtClean="0"/>
              <a:t>αποδεκτ</a:t>
            </a:r>
            <a:r>
              <a:rPr lang="el-GR" dirty="0"/>
              <a:t>ά</a:t>
            </a:r>
            <a:r>
              <a:rPr lang="el-GR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469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Θυμηθείτε πως ορίσαμε μια </a:t>
            </a:r>
            <a:r>
              <a:rPr lang="el-GR" dirty="0" smtClean="0">
                <a:solidFill>
                  <a:srgbClr val="00B0F0"/>
                </a:solidFill>
              </a:rPr>
              <a:t>στοίβα </a:t>
            </a:r>
            <a:r>
              <a:rPr lang="el-GR" dirty="0" smtClean="0">
                <a:solidFill>
                  <a:srgbClr val="FF0000"/>
                </a:solidFill>
              </a:rPr>
              <a:t>ακεραίων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9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Ας υποθέσουμε ότι θέλουμε να ορίσουμε μία γενικευμένη κλάση </a:t>
            </a:r>
            <a:r>
              <a:rPr lang="en-US" dirty="0" smtClean="0"/>
              <a:t>Pair </a:t>
            </a:r>
            <a:r>
              <a:rPr lang="el-GR" dirty="0" smtClean="0"/>
              <a:t>η οποία κρατάει ένα ζεύγος από δυο αντικείμενα οποιουδήποτε τύπου.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23728" y="3717032"/>
            <a:ext cx="4055919" cy="1938992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Pair&lt;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&gt;{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second;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…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09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Θέλουμε επίσης να 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διατάσουμε</a:t>
            </a:r>
            <a:r>
              <a:rPr lang="el-GR" dirty="0" smtClean="0"/>
              <a:t> τα ζεύγη</a:t>
            </a:r>
          </a:p>
          <a:p>
            <a:pPr lvl="1"/>
            <a:r>
              <a:rPr lang="el-GR" dirty="0" smtClean="0"/>
              <a:t>Για να γίνει αυτό θα πρέπει να υπάρχει τρόπος να </a:t>
            </a:r>
            <a:r>
              <a:rPr lang="el-GR" dirty="0" smtClean="0">
                <a:solidFill>
                  <a:srgbClr val="0070C0"/>
                </a:solidFill>
              </a:rPr>
              <a:t>συγκρίνουμε</a:t>
            </a:r>
            <a:r>
              <a:rPr lang="el-GR" dirty="0" smtClean="0"/>
              <a:t> τα στοιχεία </a:t>
            </a:r>
            <a:r>
              <a:rPr lang="en-US" dirty="0" smtClean="0"/>
              <a:t>first </a:t>
            </a:r>
            <a:r>
              <a:rPr lang="el-GR" dirty="0" smtClean="0"/>
              <a:t>και </a:t>
            </a:r>
            <a:r>
              <a:rPr lang="en-US" dirty="0" smtClean="0"/>
              <a:t>second.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Περιορίζουμε</a:t>
            </a:r>
            <a:r>
              <a:rPr lang="el-GR" dirty="0" smtClean="0"/>
              <a:t> την Τ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υλοποιεί</a:t>
            </a:r>
            <a:r>
              <a:rPr lang="el-GR" dirty="0" smtClean="0"/>
              <a:t> το </a:t>
            </a:r>
            <a:r>
              <a:rPr lang="en-US" dirty="0" smtClean="0">
                <a:solidFill>
                  <a:srgbClr val="0070C0"/>
                </a:solidFill>
              </a:rPr>
              <a:t>interface Comparable</a:t>
            </a:r>
            <a:endParaRPr lang="el-GR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3984538"/>
            <a:ext cx="8604448" cy="2616101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16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Pair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Comparable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&gt;{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second;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void order(){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first.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(second) &gt; 0){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temp = first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first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second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 second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temp;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5148064" y="4509120"/>
            <a:ext cx="3168352" cy="504056"/>
          </a:xfrm>
          <a:prstGeom prst="wedgeRectCallout">
            <a:avLst>
              <a:gd name="adj1" fmla="val -94875"/>
              <a:gd name="adj2" fmla="val -9983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xtends</a:t>
            </a:r>
            <a:r>
              <a:rPr lang="en-US" sz="2000" dirty="0" smtClean="0"/>
              <a:t> </a:t>
            </a:r>
            <a:r>
              <a:rPr lang="el-GR" sz="2000" dirty="0" smtClean="0">
                <a:solidFill>
                  <a:schemeClr val="tx1"/>
                </a:solidFill>
              </a:rPr>
              <a:t>όχι</a:t>
            </a:r>
            <a:r>
              <a:rPr lang="el-GR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implements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43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92080" y="4725144"/>
            <a:ext cx="432048" cy="43204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Γενικευμένες κλάσεις με περιορισμούς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/>
          <a:lstStyle/>
          <a:p>
            <a:r>
              <a:rPr lang="el-GR" dirty="0" smtClean="0"/>
              <a:t>Μπορούμε να περιορίσουμε τον παραμετρικό τύπο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κληρονομεί</a:t>
            </a:r>
            <a:r>
              <a:rPr lang="el-GR" dirty="0" smtClean="0"/>
              <a:t> οποιαδήποτε </a:t>
            </a:r>
            <a:r>
              <a:rPr lang="el-GR" dirty="0" smtClean="0">
                <a:solidFill>
                  <a:srgbClr val="0070C0"/>
                </a:solidFill>
              </a:rPr>
              <a:t>κλάση</a:t>
            </a:r>
            <a:r>
              <a:rPr lang="el-GR" dirty="0" smtClean="0"/>
              <a:t>, ή οποιοδήποτε </a:t>
            </a:r>
            <a:r>
              <a:rPr lang="en-US" dirty="0" smtClean="0">
                <a:solidFill>
                  <a:srgbClr val="0070C0"/>
                </a:solidFill>
              </a:rPr>
              <a:t>interface</a:t>
            </a:r>
            <a:r>
              <a:rPr lang="en-US" dirty="0" smtClean="0"/>
              <a:t> </a:t>
            </a:r>
            <a:r>
              <a:rPr lang="el-GR" dirty="0" smtClean="0"/>
              <a:t>ή συνδυασμό από τα παραπάνω</a:t>
            </a:r>
            <a:r>
              <a:rPr lang="en-US" dirty="0" smtClean="0"/>
              <a:t>.</a:t>
            </a:r>
          </a:p>
          <a:p>
            <a:pPr lvl="1"/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Employee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{ … }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SomeClass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27432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 extends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 &amp; Comparable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 … }</a:t>
            </a:r>
          </a:p>
          <a:p>
            <a:pPr marL="27432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ular Callout 3"/>
          <p:cNvSpPr/>
          <p:nvPr/>
        </p:nvSpPr>
        <p:spPr>
          <a:xfrm>
            <a:off x="5724128" y="2996952"/>
            <a:ext cx="3096344" cy="756664"/>
          </a:xfrm>
          <a:prstGeom prst="wedgeRectCallout">
            <a:avLst>
              <a:gd name="adj1" fmla="val -70135"/>
              <a:gd name="adj2" fmla="val 67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572000" y="5661248"/>
            <a:ext cx="4248472" cy="936104"/>
          </a:xfrm>
          <a:prstGeom prst="wedgeRectCallout">
            <a:avLst>
              <a:gd name="adj1" fmla="val -73240"/>
              <a:gd name="adj2" fmla="val -104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 smtClean="0"/>
              <a:t>Δέχεται μόνο απογόνους της </a:t>
            </a:r>
            <a:r>
              <a:rPr lang="en-US" sz="2000" dirty="0" smtClean="0"/>
              <a:t>Employee </a:t>
            </a:r>
            <a:r>
              <a:rPr lang="el-GR" sz="2000" dirty="0" smtClean="0"/>
              <a:t>που υλοποιούν το </a:t>
            </a:r>
            <a:r>
              <a:rPr lang="en-US" sz="2000" dirty="0" smtClean="0"/>
              <a:t>interface Comparable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51572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Γενικευμένες κλάσεις και κληρονομικότητα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76536"/>
            <a:ext cx="8507288" cy="4876800"/>
          </a:xfrm>
        </p:spPr>
        <p:txBody>
          <a:bodyPr/>
          <a:lstStyle/>
          <a:p>
            <a:r>
              <a:rPr lang="el-GR" dirty="0" smtClean="0"/>
              <a:t>Μια </a:t>
            </a:r>
            <a:r>
              <a:rPr lang="el-GR" dirty="0" smtClean="0">
                <a:solidFill>
                  <a:srgbClr val="0070C0"/>
                </a:solidFill>
              </a:rPr>
              <a:t>γενικευμένη κλάση </a:t>
            </a:r>
            <a:r>
              <a:rPr lang="el-GR" dirty="0" smtClean="0"/>
              <a:t>μπορεί να έχει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απογόνους</a:t>
            </a:r>
            <a:r>
              <a:rPr lang="el-GR" dirty="0" smtClean="0"/>
              <a:t> άλλες </a:t>
            </a:r>
            <a:r>
              <a:rPr lang="el-GR" dirty="0" smtClean="0">
                <a:solidFill>
                  <a:srgbClr val="0070C0"/>
                </a:solidFill>
              </a:rPr>
              <a:t>γενικευμένες κλάσεις</a:t>
            </a:r>
            <a:r>
              <a:rPr lang="el-GR" dirty="0" smtClean="0"/>
              <a:t>.</a:t>
            </a:r>
          </a:p>
          <a:p>
            <a:pPr lvl="1"/>
            <a:r>
              <a:rPr lang="el-GR" dirty="0" smtClean="0"/>
              <a:t>Οι απόγονοι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κληρονομούν</a:t>
            </a:r>
            <a:r>
              <a:rPr lang="el-GR" dirty="0" smtClean="0"/>
              <a:t> και τον </a:t>
            </a:r>
            <a:r>
              <a:rPr lang="el-GR" dirty="0" smtClean="0">
                <a:solidFill>
                  <a:srgbClr val="0070C0"/>
                </a:solidFill>
              </a:rPr>
              <a:t>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  <a:r>
              <a:rPr lang="el-GR" dirty="0" smtClean="0">
                <a:solidFill>
                  <a:srgbClr val="0070C0"/>
                </a:solidFill>
              </a:rPr>
              <a:t>.</a:t>
            </a:r>
            <a:endParaRPr lang="el-GR" dirty="0">
              <a:solidFill>
                <a:srgbClr val="0070C0"/>
              </a:solidFill>
            </a:endParaRPr>
          </a:p>
          <a:p>
            <a:pPr lvl="1"/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OrderedPair</a:t>
            </a:r>
            <a:r>
              <a:rPr lang="en-US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&lt;T&gt; extends Pair&lt;T&gt;  { … }</a:t>
            </a:r>
          </a:p>
          <a:p>
            <a:pPr lvl="1"/>
            <a:endParaRPr lang="en-US" dirty="0"/>
          </a:p>
          <a:p>
            <a:r>
              <a:rPr lang="el-GR" dirty="0" smtClean="0">
                <a:solidFill>
                  <a:srgbClr val="FF0000"/>
                </a:solidFill>
              </a:rPr>
              <a:t>Δεν</a:t>
            </a:r>
            <a:r>
              <a:rPr lang="el-GR" dirty="0" smtClean="0"/>
              <a:t> ορίζεται κληρονομικότητα ως προς τον παραμετρικό τύπο </a:t>
            </a:r>
            <a:r>
              <a:rPr lang="el-GR" dirty="0" smtClean="0">
                <a:solidFill>
                  <a:srgbClr val="00B0F0"/>
                </a:solidFill>
              </a:rPr>
              <a:t>Τ</a:t>
            </a:r>
          </a:p>
          <a:p>
            <a:pPr lvl="1"/>
            <a:r>
              <a:rPr lang="el-GR" dirty="0" smtClean="0"/>
              <a:t>Δεν υπάρχει </a:t>
            </a:r>
            <a:r>
              <a:rPr lang="el-GR" dirty="0" smtClean="0">
                <a:solidFill>
                  <a:srgbClr val="FF0000"/>
                </a:solidFill>
              </a:rPr>
              <a:t>καμία σχέση </a:t>
            </a:r>
            <a:r>
              <a:rPr lang="el-GR" dirty="0" smtClean="0"/>
              <a:t>μεταξύ των κλάσεων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και 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Pair&lt;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HourlyEmployee</a:t>
            </a:r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10107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Wildcard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Αν θέλουμε να ορίσουμε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γενικό παραμετρικό τύπο</a:t>
            </a:r>
            <a:r>
              <a:rPr lang="el-GR" dirty="0" smtClean="0"/>
              <a:t> χρησιμοποιούμε την </a:t>
            </a:r>
            <a:r>
              <a:rPr lang="el-GR" dirty="0" smtClean="0">
                <a:solidFill>
                  <a:srgbClr val="FF0000"/>
                </a:solidFill>
              </a:rPr>
              <a:t>παράμετρο μπαλαντέρ ?</a:t>
            </a:r>
            <a:r>
              <a:rPr lang="el-GR" dirty="0" smtClean="0"/>
              <a:t>, η οποία αναπαριστά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οποιοδήποτε τύπο </a:t>
            </a:r>
            <a:r>
              <a:rPr lang="el-GR" dirty="0" smtClean="0">
                <a:solidFill>
                  <a:srgbClr val="0070C0"/>
                </a:solidFill>
              </a:rPr>
              <a:t>Τ</a:t>
            </a:r>
            <a:r>
              <a:rPr lang="el-GR" dirty="0" smtClean="0"/>
              <a:t>.</a:t>
            </a:r>
          </a:p>
          <a:p>
            <a:endParaRPr lang="el-GR" dirty="0"/>
          </a:p>
          <a:p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… }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l-GR" dirty="0" smtClean="0"/>
              <a:t>Μπορούμε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περιοριστούμε</a:t>
            </a:r>
            <a:r>
              <a:rPr lang="el-GR" dirty="0" smtClean="0"/>
              <a:t> σε ένα τύπο που είναι απόγονος της </a:t>
            </a:r>
            <a:r>
              <a:rPr lang="en-US" dirty="0" smtClean="0"/>
              <a:t>Employee.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someMethod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                 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Pair&lt;? extends Employee&gt;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… }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ΣΥΛΛΟΓΕΣ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010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l-GR" dirty="0" smtClean="0">
                <a:solidFill>
                  <a:srgbClr val="00B0F0"/>
                </a:solidFill>
              </a:rPr>
              <a:t>&lt;Τ&gt;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l-GR" dirty="0" smtClean="0"/>
              <a:t>είναι μια περίπτωση γενικευμένης κλάσης</a:t>
            </a:r>
          </a:p>
          <a:p>
            <a:pPr lvl="1"/>
            <a:r>
              <a:rPr lang="el-GR" dirty="0" smtClean="0"/>
              <a:t>Ένας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πίνακας </a:t>
            </a:r>
            <a:r>
              <a:rPr lang="el-GR" dirty="0" smtClean="0"/>
              <a:t>που ορίζεται με παράμετρο τον τύπο των αντικειμένων που θα κρατάει.</a:t>
            </a:r>
          </a:p>
          <a:p>
            <a:r>
              <a:rPr lang="el-GR" dirty="0" smtClean="0"/>
              <a:t>Η </a:t>
            </a:r>
            <a:r>
              <a:rPr lang="en-US" dirty="0" err="1" smtClean="0">
                <a:solidFill>
                  <a:srgbClr val="00B0F0"/>
                </a:solidFill>
              </a:rPr>
              <a:t>ArrayList</a:t>
            </a:r>
            <a:r>
              <a:rPr lang="en-US" dirty="0" smtClean="0">
                <a:solidFill>
                  <a:srgbClr val="00B0F0"/>
                </a:solidFill>
              </a:rPr>
              <a:t>&lt;T&gt;</a:t>
            </a:r>
            <a:r>
              <a:rPr lang="en-US" dirty="0" smtClean="0"/>
              <a:t> </a:t>
            </a:r>
            <a:r>
              <a:rPr lang="el-GR" dirty="0" smtClean="0"/>
              <a:t>είναι μία από τις </a:t>
            </a:r>
            <a:r>
              <a:rPr lang="el-GR" dirty="0" smtClean="0">
                <a:solidFill>
                  <a:srgbClr val="FF0000"/>
                </a:solidFill>
              </a:rPr>
              <a:t>συλλογές (</a:t>
            </a:r>
            <a:r>
              <a:rPr lang="en-US" dirty="0" smtClean="0">
                <a:solidFill>
                  <a:srgbClr val="FF0000"/>
                </a:solidFill>
              </a:rPr>
              <a:t>Collections)</a:t>
            </a:r>
            <a:r>
              <a:rPr lang="el-GR" dirty="0" smtClean="0"/>
              <a:t> που είναι ορισμένες στην </a:t>
            </a:r>
            <a:r>
              <a:rPr lang="en-US" dirty="0" smtClean="0"/>
              <a:t>Java.</a:t>
            </a:r>
          </a:p>
          <a:p>
            <a:pPr lvl="1"/>
            <a:r>
              <a:rPr lang="el-GR" dirty="0" smtClean="0"/>
              <a:t>Υπάρχουσες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δομές δεδομένων </a:t>
            </a:r>
            <a:r>
              <a:rPr lang="el-GR" dirty="0" smtClean="0"/>
              <a:t>που μας βοηθάνε στην </a:t>
            </a:r>
            <a:r>
              <a:rPr lang="el-GR" dirty="0" smtClean="0">
                <a:solidFill>
                  <a:srgbClr val="0070C0"/>
                </a:solidFill>
              </a:rPr>
              <a:t>αποθήκευση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0070C0"/>
                </a:solidFill>
              </a:rPr>
              <a:t>ανάκτηση</a:t>
            </a:r>
            <a:r>
              <a:rPr lang="el-GR" dirty="0" smtClean="0"/>
              <a:t> των </a:t>
            </a:r>
            <a:r>
              <a:rPr lang="el-GR" dirty="0" smtClean="0">
                <a:solidFill>
                  <a:srgbClr val="0070C0"/>
                </a:solidFill>
              </a:rPr>
              <a:t>δεδομένων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3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14" y="404664"/>
            <a:ext cx="8229600" cy="990600"/>
          </a:xfrm>
        </p:spPr>
        <p:txBody>
          <a:bodyPr/>
          <a:lstStyle/>
          <a:p>
            <a:r>
              <a:rPr lang="el-GR" dirty="0" smtClean="0"/>
              <a:t>Η ιεραρχία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71799" y="1124744"/>
            <a:ext cx="3403791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828162" y="1300118"/>
            <a:ext cx="3355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9905" y="2568381"/>
            <a:ext cx="252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85373" y="2420888"/>
            <a:ext cx="2576642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33759" y="2596262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92689" y="2420888"/>
            <a:ext cx="2714500" cy="720080"/>
          </a:xfrm>
          <a:prstGeom prst="rect">
            <a:avLst/>
          </a:prstGeom>
          <a:noFill/>
          <a:ln w="28575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41075" y="2596262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3" name="Straight Arrow Connector 12"/>
          <p:cNvCxnSpPr>
            <a:stCxn id="6" idx="0"/>
          </p:cNvCxnSpPr>
          <p:nvPr/>
        </p:nvCxnSpPr>
        <p:spPr>
          <a:xfrm flipV="1">
            <a:off x="1539841" y="1844824"/>
            <a:ext cx="1952039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4473694" y="1844824"/>
            <a:ext cx="1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5688635" y="1844824"/>
            <a:ext cx="1861304" cy="5760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6784" y="3861048"/>
            <a:ext cx="2666113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06784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19" idx="0"/>
            <a:endCxn id="6" idx="2"/>
          </p:cNvCxnSpPr>
          <p:nvPr/>
        </p:nvCxnSpPr>
        <p:spPr>
          <a:xfrm flipV="1">
            <a:off x="1539841" y="3140968"/>
            <a:ext cx="0" cy="7200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209565" y="3855031"/>
            <a:ext cx="2528257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02689" y="3957871"/>
            <a:ext cx="23903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&lt;T&gt;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6" name="Straight Arrow Connector 25"/>
          <p:cNvCxnSpPr>
            <a:stCxn id="24" idx="0"/>
            <a:endCxn id="8" idx="2"/>
          </p:cNvCxnSpPr>
          <p:nvPr/>
        </p:nvCxnSpPr>
        <p:spPr>
          <a:xfrm flipV="1">
            <a:off x="4473694" y="3140968"/>
            <a:ext cx="0" cy="7140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6164869" y="3854505"/>
            <a:ext cx="2770139" cy="57606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164339" y="3963888"/>
            <a:ext cx="2666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&lt;K,V&gt;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4" name="Straight Arrow Connector 33"/>
          <p:cNvCxnSpPr>
            <a:stCxn id="32" idx="0"/>
            <a:endCxn id="10" idx="2"/>
          </p:cNvCxnSpPr>
          <p:nvPr/>
        </p:nvCxnSpPr>
        <p:spPr>
          <a:xfrm flipV="1">
            <a:off x="7549939" y="3140968"/>
            <a:ext cx="0" cy="71353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7504" y="4581128"/>
            <a:ext cx="2765394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σε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σειριακή</a:t>
            </a:r>
            <a:r>
              <a:rPr lang="el-GR" dirty="0" smtClean="0"/>
              <a:t> μορφή. Υπάρχει η έννοια της </a:t>
            </a:r>
            <a:r>
              <a:rPr lang="el-GR" dirty="0" smtClean="0">
                <a:solidFill>
                  <a:srgbClr val="0070C0"/>
                </a:solidFill>
              </a:rPr>
              <a:t>διάταξης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διατρέχουμε</a:t>
            </a:r>
            <a:r>
              <a:rPr lang="el-GR" dirty="0" smtClean="0"/>
              <a:t> τα δεδομένα</a:t>
            </a:r>
            <a:r>
              <a:rPr lang="en-US" dirty="0" smtClean="0"/>
              <a:t> </a:t>
            </a:r>
            <a:r>
              <a:rPr lang="el-GR" dirty="0" smtClean="0"/>
              <a:t>συχνά και γρήγορα. 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112314" y="4581128"/>
            <a:ext cx="2771148" cy="175432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δεδομένα σαν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σύνολο</a:t>
            </a:r>
            <a:r>
              <a:rPr lang="el-GR" dirty="0" smtClean="0"/>
              <a:t> χωρίς </a:t>
            </a:r>
            <a:r>
              <a:rPr lang="el-GR" dirty="0"/>
              <a:t>διάταξη</a:t>
            </a:r>
            <a:r>
              <a:rPr lang="el-GR" dirty="0" smtClean="0">
                <a:solidFill>
                  <a:srgbClr val="0070C0"/>
                </a:solidFill>
              </a:rPr>
              <a:t>. </a:t>
            </a:r>
            <a:r>
              <a:rPr lang="el-GR" dirty="0" smtClean="0"/>
              <a:t>Καλό αν θέλουμε να βρίσκουμε γρήγορα αν ένα στοιχείο </a:t>
            </a:r>
            <a:r>
              <a:rPr lang="el-GR" dirty="0" smtClean="0">
                <a:solidFill>
                  <a:srgbClr val="0070C0"/>
                </a:solidFill>
              </a:rPr>
              <a:t>ανήκει</a:t>
            </a:r>
            <a:r>
              <a:rPr lang="el-GR" dirty="0" smtClean="0"/>
              <a:t> στο σύνολο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084168" y="4572839"/>
            <a:ext cx="3006951" cy="20313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Αποθηκεύει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key,value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ζεύγη</a:t>
            </a:r>
            <a:r>
              <a:rPr lang="el-GR" dirty="0" smtClean="0"/>
              <a:t>. Παρόμοια δομή με το </a:t>
            </a:r>
            <a:r>
              <a:rPr lang="en-US" dirty="0" err="1" smtClean="0">
                <a:solidFill>
                  <a:srgbClr val="0070C0"/>
                </a:solidFill>
              </a:rPr>
              <a:t>HashSet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l-GR" dirty="0" smtClean="0"/>
              <a:t>για την αποθήκευση των </a:t>
            </a:r>
            <a:r>
              <a:rPr lang="el-GR" dirty="0" smtClean="0">
                <a:solidFill>
                  <a:srgbClr val="0070C0"/>
                </a:solidFill>
              </a:rPr>
              <a:t>κλειδιών</a:t>
            </a:r>
            <a:r>
              <a:rPr lang="el-GR" dirty="0" smtClean="0"/>
              <a:t>, αλλά τώρα κάθε κλειδί (</a:t>
            </a:r>
            <a:r>
              <a:rPr lang="en-US" dirty="0" smtClean="0"/>
              <a:t>key)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σχετίζεται</a:t>
            </a:r>
            <a:r>
              <a:rPr lang="el-GR" dirty="0" smtClean="0"/>
              <a:t> με μία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(value)</a:t>
            </a:r>
            <a:r>
              <a:rPr lang="el-GR" dirty="0" smtClean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474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); //</a:t>
            </a:r>
            <a:r>
              <a:rPr lang="el-GR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λιστα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με χωρητικότητα 10</a:t>
            </a:r>
          </a:p>
          <a:p>
            <a:r>
              <a:rPr lang="el-GR" dirty="0" smtClean="0"/>
              <a:t>Μέθοδοι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 smtClean="0"/>
              <a:t> </a:t>
            </a:r>
            <a:r>
              <a:rPr lang="el-GR" dirty="0" smtClean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</a:t>
            </a:r>
            <a:r>
              <a:rPr lang="el-GR" dirty="0" smtClean="0"/>
              <a:t>στο τέλος του πίνακα.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add(int i,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r>
              <a:rPr lang="el-GR" dirty="0" smtClean="0"/>
              <a:t>και μετατοπίζει τα υπόλοιπα στοιχεία κατά μια θέση.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remove(int i): </a:t>
            </a:r>
            <a:r>
              <a:rPr lang="el-GR" dirty="0"/>
              <a:t>αφαιρεί το στοιχείο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 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set(int i,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 </a:t>
            </a:r>
            <a:r>
              <a:rPr lang="el-GR" dirty="0" smtClean="0"/>
              <a:t>αλλάζει την τιμή της θέσης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l-GR" dirty="0" smtClean="0"/>
              <a:t> με την τιμή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get(int i): </a:t>
            </a:r>
            <a:r>
              <a:rPr lang="el-GR" dirty="0" smtClean="0"/>
              <a:t>επιστρέφει την τιμή στη θέση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.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 </a:t>
            </a:r>
            <a:r>
              <a:rPr lang="el-GR" dirty="0" smtClean="0"/>
              <a:t>ο αριθμός των στοιχείων του πίνακα.</a:t>
            </a:r>
          </a:p>
          <a:p>
            <a:r>
              <a:rPr lang="el-GR" dirty="0" smtClean="0"/>
              <a:t>Διατρέχοντας τον πίνακα: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x: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158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HashSet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l-GR" dirty="0" smtClean="0"/>
              <a:t>Μέθοδοι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l-GR" dirty="0"/>
              <a:t>προσθέτει το στοιχειό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/>
              <a:t> </a:t>
            </a:r>
            <a:r>
              <a:rPr lang="el-GR" dirty="0" smtClean="0"/>
              <a:t>αν δεν υπάρχει ήδη στο σύνολο.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/>
              <a:t> </a:t>
            </a:r>
            <a:r>
              <a:rPr lang="el-GR" dirty="0"/>
              <a:t>αφαιρεί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x):</a:t>
            </a:r>
            <a:r>
              <a:rPr lang="en-US" dirty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l-GR" dirty="0" smtClean="0"/>
              <a:t>το σύνολο</a:t>
            </a:r>
            <a:r>
              <a:rPr lang="en-US" dirty="0" smtClean="0"/>
              <a:t> </a:t>
            </a:r>
            <a:r>
              <a:rPr lang="el-GR" dirty="0" smtClean="0"/>
              <a:t>περιέχει το στοιχείο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 smtClean="0"/>
              <a:t>ο </a:t>
            </a:r>
            <a:r>
              <a:rPr lang="el-GR" dirty="0"/>
              <a:t>αριθμός των στοιχείων </a:t>
            </a:r>
            <a:r>
              <a:rPr lang="el-GR" dirty="0" smtClean="0"/>
              <a:t>στο σύνολο.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 </a:t>
            </a:r>
            <a:r>
              <a:rPr lang="el-GR" dirty="0" smtClean="0"/>
              <a:t>αν έχει στοιχεία το σύνολο ή όχι.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Object[] </a:t>
            </a:r>
            <a:r>
              <a:rPr lang="en-US" sz="2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toArray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 πίνακα με τα στοιχεία του συνόλου (επιστρέφει πίνακα από </a:t>
            </a:r>
            <a:r>
              <a:rPr lang="en-US" dirty="0" smtClean="0"/>
              <a:t>Objects – </a:t>
            </a:r>
            <a:r>
              <a:rPr lang="el-GR" dirty="0" smtClean="0"/>
              <a:t>χρειάζεται </a:t>
            </a:r>
            <a:r>
              <a:rPr lang="en-US" dirty="0" smtClean="0"/>
              <a:t>casting </a:t>
            </a:r>
            <a:r>
              <a:rPr lang="el-GR" dirty="0" smtClean="0"/>
              <a:t>μετά).</a:t>
            </a:r>
            <a:endParaRPr lang="el-GR" dirty="0"/>
          </a:p>
          <a:p>
            <a:r>
              <a:rPr lang="el-GR" dirty="0"/>
              <a:t>Διατρέχοντας </a:t>
            </a:r>
            <a:r>
              <a:rPr lang="el-GR" dirty="0" smtClean="0"/>
              <a:t>τα στοιχεία του συνόλου: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){…}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93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49694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pop(){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if 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push(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(head);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head 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size 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775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μοναδικά </a:t>
            </a:r>
            <a:r>
              <a:rPr lang="en-US" dirty="0" smtClean="0"/>
              <a:t>Strings</a:t>
            </a:r>
            <a:endParaRPr lang="el-GR" dirty="0" smtClean="0"/>
          </a:p>
          <a:p>
            <a:pPr lvl="1"/>
            <a:r>
              <a:rPr lang="el-GR" dirty="0" smtClean="0"/>
              <a:t>Π.χ. να φτιάξουμε το λεξικό ενός βιβλίου</a:t>
            </a:r>
            <a:endParaRPr lang="en-US" dirty="0" smtClean="0"/>
          </a:p>
          <a:p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</a:p>
          <a:p>
            <a:pPr lvl="1"/>
            <a:r>
              <a:rPr lang="el-GR" dirty="0"/>
              <a:t>Με </a:t>
            </a:r>
            <a:r>
              <a:rPr lang="en-US" dirty="0" err="1"/>
              <a:t>ArrayList</a:t>
            </a:r>
            <a:r>
              <a:rPr lang="en-US" dirty="0" smtClean="0"/>
              <a:t>?</a:t>
            </a:r>
          </a:p>
          <a:p>
            <a:pPr lvl="2"/>
            <a:r>
              <a:rPr lang="el-GR" dirty="0" smtClean="0"/>
              <a:t>Πρέπει να κάνουμε πάρα πολλές συγκρίσεις</a:t>
            </a:r>
            <a:endParaRPr lang="en-US" dirty="0"/>
          </a:p>
          <a:p>
            <a:pPr lvl="1"/>
            <a:r>
              <a:rPr lang="en-US" dirty="0"/>
              <a:t>Me </a:t>
            </a:r>
            <a:r>
              <a:rPr lang="en-US" dirty="0" err="1"/>
              <a:t>HashSet</a:t>
            </a:r>
            <a:r>
              <a:rPr lang="en-US" dirty="0" smtClean="0"/>
              <a:t>?</a:t>
            </a:r>
            <a:endParaRPr lang="el-GR" dirty="0" smtClean="0"/>
          </a:p>
          <a:p>
            <a:pPr lvl="2"/>
            <a:r>
              <a:rPr lang="el-GR" dirty="0" smtClean="0"/>
              <a:t>Η αναζήτηση ενός </a:t>
            </a:r>
            <a:r>
              <a:rPr lang="en-US" dirty="0" smtClean="0"/>
              <a:t>string</a:t>
            </a:r>
            <a:r>
              <a:rPr lang="el-GR" dirty="0"/>
              <a:t> </a:t>
            </a:r>
            <a:r>
              <a:rPr lang="el-GR" dirty="0" smtClean="0"/>
              <a:t>γίνεται πολύ πιο γρήγορα.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537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HashSetExample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if 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for(String name: </a:t>
            </a:r>
            <a:r>
              <a:rPr lang="en-US" sz="1500" b="1" dirty="0" err="1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Object[] array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mySet.toArray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for (int i = 0; i &lt;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array.length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 i ++){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5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name = (String)array[i];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l-GR" sz="15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31860" y="1772816"/>
            <a:ext cx="2736304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HashSet</a:t>
            </a:r>
            <a:r>
              <a:rPr lang="en-US" dirty="0" smtClean="0"/>
              <a:t>  </a:t>
            </a:r>
            <a:r>
              <a:rPr lang="el-GR" dirty="0" smtClean="0"/>
              <a:t>από </a:t>
            </a:r>
            <a:r>
              <a:rPr lang="en-US" dirty="0" smtClean="0"/>
              <a:t>Strings</a:t>
            </a:r>
            <a:r>
              <a:rPr lang="el-GR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64088" y="2636912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Τοποθετούμε στο </a:t>
            </a:r>
            <a:r>
              <a:rPr lang="en-US" dirty="0" err="1" smtClean="0"/>
              <a:t>HashSet</a:t>
            </a:r>
            <a:r>
              <a:rPr lang="en-US" dirty="0" smtClean="0"/>
              <a:t> </a:t>
            </a:r>
            <a:r>
              <a:rPr lang="el-GR" dirty="0" smtClean="0"/>
              <a:t>μόνο τα </a:t>
            </a:r>
            <a:r>
              <a:rPr lang="en-US" dirty="0" smtClean="0"/>
              <a:t>Strings </a:t>
            </a:r>
            <a:r>
              <a:rPr lang="el-GR" dirty="0" smtClean="0"/>
              <a:t>τα οποία δεν έχουμε ήδη δει</a:t>
            </a:r>
            <a:r>
              <a:rPr lang="en-US" dirty="0" smtClean="0"/>
              <a:t> (</a:t>
            </a:r>
            <a:r>
              <a:rPr lang="el-GR" dirty="0" smtClean="0"/>
              <a:t>δεν είναι ήδη στο σύνολο)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1804" y="3789040"/>
            <a:ext cx="377991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Ένας τρόπος για να </a:t>
            </a:r>
            <a:r>
              <a:rPr lang="el-GR" dirty="0" smtClean="0">
                <a:solidFill>
                  <a:srgbClr val="FF0000"/>
                </a:solidFill>
              </a:rPr>
              <a:t>διατρέξουμε</a:t>
            </a:r>
            <a:r>
              <a:rPr lang="el-GR" dirty="0" smtClean="0"/>
              <a:t> και να τυπώσουμε τα στοιχεία του </a:t>
            </a:r>
            <a:r>
              <a:rPr lang="en-US" dirty="0" err="1" smtClean="0"/>
              <a:t>HashSet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43980" y="4869160"/>
            <a:ext cx="3300020" cy="181588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Ένας άλλος τρόπος για να διατρέξουμε το </a:t>
            </a:r>
            <a:r>
              <a:rPr lang="en-US" sz="1600" dirty="0" err="1" smtClean="0"/>
              <a:t>HashSet</a:t>
            </a:r>
            <a:r>
              <a:rPr lang="en-US" sz="1600" dirty="0" smtClean="0"/>
              <a:t> </a:t>
            </a:r>
            <a:r>
              <a:rPr lang="el-GR" sz="1600" dirty="0" smtClean="0"/>
              <a:t>χρησιμοποιώντας την εντολή </a:t>
            </a:r>
            <a:r>
              <a:rPr lang="en-US" sz="1600" dirty="0" err="1" smtClean="0">
                <a:solidFill>
                  <a:srgbClr val="FF0000"/>
                </a:solidFill>
              </a:rPr>
              <a:t>toArray</a:t>
            </a:r>
            <a:r>
              <a:rPr lang="en-US" sz="1600" dirty="0" smtClean="0">
                <a:solidFill>
                  <a:srgbClr val="FF0000"/>
                </a:solidFill>
              </a:rPr>
              <a:t>()</a:t>
            </a:r>
            <a:r>
              <a:rPr lang="el-GR" sz="1600" dirty="0" smtClean="0"/>
              <a:t>.</a:t>
            </a:r>
          </a:p>
          <a:p>
            <a:r>
              <a:rPr lang="el-GR" sz="1600" dirty="0" smtClean="0"/>
              <a:t>Ο πίνακας είναι πίνακας από </a:t>
            </a:r>
            <a:r>
              <a:rPr lang="en-US" sz="1600" dirty="0" smtClean="0"/>
              <a:t>Objects, </a:t>
            </a:r>
            <a:r>
              <a:rPr lang="el-GR" sz="1600" dirty="0" smtClean="0"/>
              <a:t>και πρέπει να κάνουμε </a:t>
            </a:r>
            <a:r>
              <a:rPr lang="en-US" sz="1600" dirty="0" err="1" smtClean="0">
                <a:solidFill>
                  <a:srgbClr val="FF0000"/>
                </a:solidFill>
              </a:rPr>
              <a:t>downcasting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52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HashMap</a:t>
            </a:r>
            <a:r>
              <a:rPr lang="en-US" dirty="0" smtClean="0"/>
              <a:t> (</a:t>
            </a:r>
            <a:r>
              <a:rPr lang="en-US" dirty="0" err="1" smtClean="0">
                <a:hlinkClick r:id="rId2"/>
              </a:rPr>
              <a:t>JavaDocs</a:t>
            </a:r>
            <a:r>
              <a:rPr lang="en-US" dirty="0" smtClean="0">
                <a:hlinkClick r:id="rId2"/>
              </a:rPr>
              <a:t> link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Constructors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K,V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  <a:endParaRPr lang="en-US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l-GR" dirty="0"/>
              <a:t>προσθέτει </a:t>
            </a:r>
            <a:r>
              <a:rPr lang="el-GR" dirty="0" smtClean="0"/>
              <a:t>το</a:t>
            </a:r>
            <a:r>
              <a:rPr lang="en-US" dirty="0" smtClean="0"/>
              <a:t> </a:t>
            </a:r>
            <a:r>
              <a:rPr lang="el-GR" dirty="0" smtClean="0"/>
              <a:t>ζευγάρι (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dirty="0"/>
              <a:t>)</a:t>
            </a:r>
            <a:r>
              <a:rPr lang="en-US" dirty="0" smtClean="0"/>
              <a:t> (</a:t>
            </a:r>
            <a:r>
              <a:rPr lang="el-GR" dirty="0" smtClean="0"/>
              <a:t>δημιουργεί μία συσχέτιση)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get(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key):</a:t>
            </a:r>
            <a:r>
              <a:rPr lang="en-US" dirty="0"/>
              <a:t> </a:t>
            </a:r>
            <a:r>
              <a:rPr lang="el-GR" dirty="0" smtClean="0"/>
              <a:t>επιστρέφει την τιμή για το </a:t>
            </a:r>
            <a:r>
              <a:rPr lang="el-GR" dirty="0"/>
              <a:t>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dirty="0"/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</a:t>
            </a:r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key):</a:t>
            </a:r>
            <a:r>
              <a:rPr lang="en-US" dirty="0" smtClean="0"/>
              <a:t> </a:t>
            </a:r>
            <a:r>
              <a:rPr lang="el-GR" dirty="0"/>
              <a:t>αφαιρεί το ζευγάρι </a:t>
            </a:r>
            <a:r>
              <a:rPr lang="el-GR" dirty="0" smtClean="0"/>
              <a:t>με κλειδί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l-GR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l-GR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Κ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key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/>
              <a:t>περιέχει το κλειδί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endParaRPr lang="en-US" dirty="0" smtClean="0"/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containsValue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value):</a:t>
            </a:r>
            <a:r>
              <a:rPr lang="en-US" dirty="0" smtClean="0"/>
              <a:t>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το σύνολο</a:t>
            </a:r>
            <a:r>
              <a:rPr lang="en-US" dirty="0"/>
              <a:t> </a:t>
            </a:r>
            <a:r>
              <a:rPr lang="el-GR" dirty="0" smtClean="0"/>
              <a:t>περιέχει την τιμή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l-GR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ή όχι</a:t>
            </a:r>
            <a:r>
              <a:rPr lang="el-GR" dirty="0" smtClean="0"/>
              <a:t>.</a:t>
            </a:r>
            <a:r>
              <a:rPr lang="en-US" dirty="0" smtClean="0"/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αργό</a:t>
            </a:r>
            <a:r>
              <a:rPr lang="el-GR" dirty="0" smtClean="0"/>
              <a:t>)</a:t>
            </a:r>
            <a:endParaRPr lang="el-GR" dirty="0"/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size():</a:t>
            </a:r>
            <a:r>
              <a:rPr lang="en-US" dirty="0"/>
              <a:t> </a:t>
            </a:r>
            <a:r>
              <a:rPr lang="el-GR" dirty="0"/>
              <a:t>ο αριθμός των στοιχείων </a:t>
            </a:r>
            <a:r>
              <a:rPr lang="en-US" dirty="0" smtClean="0"/>
              <a:t>(</a:t>
            </a:r>
            <a:r>
              <a:rPr lang="el-GR" dirty="0" smtClean="0"/>
              <a:t>κλειδιών) στο </a:t>
            </a:r>
            <a:r>
              <a:rPr lang="en-US" dirty="0" smtClean="0"/>
              <a:t>map</a:t>
            </a:r>
            <a:r>
              <a:rPr lang="el-GR" dirty="0" smtClean="0"/>
              <a:t>.</a:t>
            </a:r>
            <a:endParaRPr lang="el-GR" dirty="0"/>
          </a:p>
          <a:p>
            <a:pPr lvl="1"/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έχει στοιχεία το </a:t>
            </a:r>
            <a:r>
              <a:rPr lang="en-US" dirty="0" smtClean="0"/>
              <a:t>map</a:t>
            </a:r>
            <a:r>
              <a:rPr lang="el-GR" dirty="0" smtClean="0"/>
              <a:t> </a:t>
            </a:r>
            <a:r>
              <a:rPr lang="el-GR" dirty="0"/>
              <a:t>ή όχι.</a:t>
            </a:r>
          </a:p>
          <a:p>
            <a:pPr lvl="1"/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Set&lt;K&gt; </a:t>
            </a:r>
            <a:r>
              <a:rPr lang="en-US" sz="2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keySet</a:t>
            </a:r>
            <a:r>
              <a:rPr lang="en-US" sz="2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 </a:t>
            </a:r>
            <a:r>
              <a:rPr lang="el-GR" dirty="0" smtClean="0"/>
              <a:t>επιστρέφει</a:t>
            </a:r>
            <a:r>
              <a:rPr lang="en-US" dirty="0" smtClean="0"/>
              <a:t> </a:t>
            </a:r>
            <a:r>
              <a:rPr lang="el-GR" dirty="0" smtClean="0"/>
              <a:t>ένα </a:t>
            </a:r>
            <a:r>
              <a:rPr lang="en-US" dirty="0" smtClean="0">
                <a:solidFill>
                  <a:srgbClr val="FF0000"/>
                </a:solidFill>
              </a:rPr>
              <a:t>Set</a:t>
            </a:r>
            <a:r>
              <a:rPr lang="en-US" dirty="0" smtClean="0"/>
              <a:t> </a:t>
            </a:r>
            <a:r>
              <a:rPr lang="el-GR" dirty="0" smtClean="0"/>
              <a:t>με </a:t>
            </a:r>
            <a:r>
              <a:rPr lang="el-GR" dirty="0"/>
              <a:t>τα </a:t>
            </a:r>
            <a:r>
              <a:rPr lang="el-GR" dirty="0" smtClean="0"/>
              <a:t>κλειδιά.</a:t>
            </a:r>
          </a:p>
          <a:p>
            <a:pPr lvl="1"/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Collection&lt;V&gt; values()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>
                <a:solidFill>
                  <a:srgbClr val="FF0000"/>
                </a:solidFill>
              </a:rPr>
              <a:t>Collection</a:t>
            </a:r>
            <a:r>
              <a:rPr lang="en-US" dirty="0" smtClean="0"/>
              <a:t> </a:t>
            </a:r>
            <a:r>
              <a:rPr lang="el-GR" dirty="0" smtClean="0"/>
              <a:t>με τις τιμές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4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Ι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Διαβάζουμε μια σειρά από </a:t>
            </a:r>
            <a:r>
              <a:rPr lang="en-US" dirty="0" smtClean="0"/>
              <a:t>Strings </a:t>
            </a:r>
            <a:r>
              <a:rPr lang="el-GR" dirty="0" smtClean="0"/>
              <a:t>και θέλουμε να βρούμε όλα τα μοναδικά </a:t>
            </a:r>
            <a:r>
              <a:rPr lang="en-US" dirty="0" smtClean="0"/>
              <a:t>Strings</a:t>
            </a:r>
            <a:r>
              <a:rPr lang="el-GR" dirty="0"/>
              <a:t> </a:t>
            </a:r>
            <a:r>
              <a:rPr lang="el-GR" dirty="0" smtClean="0"/>
              <a:t>και να τους δώσουμε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μοναδικό</a:t>
            </a:r>
            <a:r>
              <a:rPr lang="el-GR" dirty="0" smtClean="0"/>
              <a:t> </a:t>
            </a:r>
            <a:r>
              <a:rPr lang="en-US" dirty="0" smtClean="0"/>
              <a:t>id.</a:t>
            </a:r>
            <a:endParaRPr lang="el-GR" dirty="0" smtClean="0"/>
          </a:p>
          <a:p>
            <a:pPr lvl="1"/>
            <a:r>
              <a:rPr lang="el-GR" dirty="0" smtClean="0"/>
              <a:t>Π.χ. να δώσουμε αριθμούς σε μία λίστα με ονόματα</a:t>
            </a:r>
            <a:endParaRPr lang="en-US" dirty="0" smtClean="0"/>
          </a:p>
          <a:p>
            <a:pPr marL="274320" lvl="1" indent="0">
              <a:buNone/>
            </a:pPr>
            <a:endParaRPr lang="en-US" dirty="0"/>
          </a:p>
          <a:p>
            <a:r>
              <a:rPr lang="el-GR" dirty="0"/>
              <a:t>Πώς θα το υλοποιήσουμε αυτό</a:t>
            </a:r>
            <a:r>
              <a:rPr lang="en-US" dirty="0"/>
              <a:t>?</a:t>
            </a:r>
            <a:endParaRPr lang="el-GR" dirty="0"/>
          </a:p>
          <a:p>
            <a:endParaRPr lang="en-US" dirty="0" smtClean="0"/>
          </a:p>
          <a:p>
            <a:r>
              <a:rPr lang="el-GR" dirty="0" smtClean="0"/>
              <a:t>Τι </a:t>
            </a:r>
            <a:r>
              <a:rPr lang="el-GR" dirty="0"/>
              <a:t>γίνεται αν θέλουμε να δημιουργήσουμε ένα αντικείμενο </a:t>
            </a:r>
            <a:r>
              <a:rPr lang="en-US" dirty="0"/>
              <a:t>Person </a:t>
            </a:r>
            <a:r>
              <a:rPr lang="el-GR" dirty="0"/>
              <a:t>για κάθε μοναδικό όνομα?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450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744086"/>
            <a:ext cx="8856984" cy="586314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HashMapExample1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String,Integer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Scanner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endParaRPr lang="el-GR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+ ":"+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55976" y="908720"/>
            <a:ext cx="4850831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Δήλωση μιας μεταβλητής </a:t>
            </a:r>
            <a:r>
              <a:rPr lang="en-US" dirty="0" err="1" smtClean="0">
                <a:solidFill>
                  <a:srgbClr val="FF0000"/>
                </a:solidFill>
              </a:rPr>
              <a:t>HashMap</a:t>
            </a:r>
            <a:r>
              <a:rPr lang="en-US" dirty="0" smtClean="0"/>
              <a:t>  </a:t>
            </a:r>
            <a:r>
              <a:rPr lang="el-GR" dirty="0" smtClean="0"/>
              <a:t>που συσχετίζει </a:t>
            </a:r>
            <a:r>
              <a:rPr lang="en-US" dirty="0" smtClean="0">
                <a:solidFill>
                  <a:srgbClr val="FF0000"/>
                </a:solidFill>
              </a:rPr>
              <a:t>Strings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(</a:t>
            </a:r>
            <a:r>
              <a:rPr lang="el-GR" dirty="0" err="1"/>
              <a:t>κλειδια</a:t>
            </a:r>
            <a:r>
              <a:rPr lang="el-GR" dirty="0"/>
              <a:t>)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Integers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dirty="0"/>
              <a:t>(τιμές)</a:t>
            </a:r>
            <a:endParaRPr lang="en-US" dirty="0"/>
          </a:p>
          <a:p>
            <a:r>
              <a:rPr lang="el-GR" dirty="0" smtClean="0"/>
              <a:t>Για κάθε όνομα (</a:t>
            </a:r>
            <a:r>
              <a:rPr lang="en-US" dirty="0" smtClean="0"/>
              <a:t>String) </a:t>
            </a:r>
            <a:r>
              <a:rPr lang="el-GR" dirty="0" smtClean="0"/>
              <a:t>το </a:t>
            </a:r>
            <a:r>
              <a:rPr lang="en-US" dirty="0" smtClean="0"/>
              <a:t>id (Integer)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57347" y="2706161"/>
            <a:ext cx="3774571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Αν το όνομα δεν είναι ήδη στο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τότε ανάθεσε στο όνομα αυτό τον επόμενο αύξοντα αριθμό και πρόσθεσε ένα νέο ζευγάρι (όνομα αριθμός) στο </a:t>
            </a:r>
            <a:r>
              <a:rPr lang="en-US" dirty="0" err="1" smtClean="0"/>
              <a:t>HashMap</a:t>
            </a:r>
            <a:r>
              <a:rPr lang="en-US" dirty="0" smtClean="0"/>
              <a:t>.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973450"/>
            <a:ext cx="3300020" cy="33855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Διατρέχοντας το </a:t>
            </a:r>
            <a:r>
              <a:rPr lang="en-US" sz="1600" dirty="0" err="1" smtClean="0"/>
              <a:t>HashMap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580112" y="4667126"/>
            <a:ext cx="3557938" cy="612648"/>
          </a:xfrm>
          <a:prstGeom prst="wedgeRectCallout">
            <a:avLst>
              <a:gd name="adj1" fmla="val -96801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Διέτρεξε το σύνολο με τα κλειδιά (ονόματα) στο </a:t>
            </a:r>
            <a:r>
              <a:rPr lang="en-US" dirty="0" err="1" smtClean="0"/>
              <a:t>HashMap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3995936" y="6093296"/>
            <a:ext cx="5141979" cy="612648"/>
          </a:xfrm>
          <a:prstGeom prst="wedgeRectCallout">
            <a:avLst>
              <a:gd name="adj1" fmla="val -34870"/>
              <a:gd name="adj2" fmla="val -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Για κάθε κλειδί (όνομα) πάρε το </a:t>
            </a:r>
            <a:r>
              <a:rPr lang="en-US" dirty="0" smtClean="0"/>
              <a:t>id </a:t>
            </a:r>
            <a:r>
              <a:rPr lang="el-GR" dirty="0" smtClean="0"/>
              <a:t>που αντιστοιχεί στο όνομα αυτό και τύπωσε το.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62690"/>
            <a:ext cx="8856984" cy="563231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HashMapExample2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HashMap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String,Person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int counter = 0;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 =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myMap.containsKey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Person p = new Person(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name,counter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myMap.put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name,p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counter ++;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for(String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name: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myMap.keySet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myMap.get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45115" y="3933056"/>
            <a:ext cx="3706255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Δημιουργούμε ένα </a:t>
            </a:r>
            <a:r>
              <a:rPr lang="en-US" sz="1600" dirty="0" err="1" smtClean="0"/>
              <a:t>HashMap</a:t>
            </a:r>
            <a:r>
              <a:rPr lang="en-US" sz="1600" dirty="0" smtClean="0"/>
              <a:t> </a:t>
            </a:r>
            <a:r>
              <a:rPr lang="el-GR" sz="1600" dirty="0" smtClean="0"/>
              <a:t>το οποίο σε κάθε διαφορετικό όνομα αντιστοιχεί ένα αντικείμενο </a:t>
            </a:r>
            <a:r>
              <a:rPr lang="en-US" sz="1600" dirty="0" smtClean="0"/>
              <a:t>Person.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2843808" y="5517232"/>
            <a:ext cx="4968552" cy="468632"/>
          </a:xfrm>
          <a:prstGeom prst="wedgeRectCallout">
            <a:avLst>
              <a:gd name="adj1" fmla="val -43562"/>
              <a:gd name="adj2" fmla="val -1004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Καλείται η </a:t>
            </a:r>
            <a:r>
              <a:rPr lang="en-US" dirty="0" err="1" smtClean="0"/>
              <a:t>toString</a:t>
            </a:r>
            <a:r>
              <a:rPr lang="en-US" dirty="0" smtClean="0"/>
              <a:t> </a:t>
            </a:r>
            <a:r>
              <a:rPr lang="el-GR" dirty="0" smtClean="0"/>
              <a:t>της κλάσης </a:t>
            </a:r>
            <a:r>
              <a:rPr lang="en-US" dirty="0" smtClean="0"/>
              <a:t>Person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1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Ένα </a:t>
            </a:r>
            <a:r>
              <a:rPr lang="en-US" dirty="0" smtClean="0"/>
              <a:t>interface </a:t>
            </a:r>
            <a:r>
              <a:rPr lang="el-GR" dirty="0" smtClean="0"/>
              <a:t>που μας δίνει τις λειτουργίες για να διατρέχουμε ένα </a:t>
            </a:r>
            <a:r>
              <a:rPr lang="en-US" dirty="0" smtClean="0"/>
              <a:t>Collection</a:t>
            </a:r>
            <a:endParaRPr lang="el-GR" dirty="0" smtClean="0"/>
          </a:p>
          <a:p>
            <a:r>
              <a:rPr lang="el-GR" dirty="0"/>
              <a:t>Μέθοδοι</a:t>
            </a:r>
          </a:p>
          <a:p>
            <a:pPr lvl="1"/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hasNext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: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l-GR" dirty="0"/>
              <a:t>αν </a:t>
            </a:r>
            <a:r>
              <a:rPr lang="en-US" dirty="0" smtClean="0"/>
              <a:t>o iterator </a:t>
            </a:r>
            <a:r>
              <a:rPr lang="el-GR" dirty="0" smtClean="0"/>
              <a:t>έχει φτάσει στο τέλος ή όχι. </a:t>
            </a:r>
          </a:p>
          <a:p>
            <a:pPr lvl="1"/>
            <a:r>
              <a:rPr lang="el-GR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next():</a:t>
            </a:r>
            <a:r>
              <a:rPr lang="en-US" dirty="0" smtClean="0"/>
              <a:t> </a:t>
            </a:r>
            <a:r>
              <a:rPr lang="el-GR" dirty="0"/>
              <a:t>επιστρέφει την τιμή </a:t>
            </a:r>
            <a:r>
              <a:rPr lang="el-GR" dirty="0" smtClean="0"/>
              <a:t>επόμενη τιμή</a:t>
            </a:r>
          </a:p>
          <a:p>
            <a:pPr lvl="1"/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remove():</a:t>
            </a:r>
            <a:r>
              <a:rPr lang="en-US" dirty="0"/>
              <a:t> </a:t>
            </a:r>
            <a:r>
              <a:rPr lang="el-GR" dirty="0"/>
              <a:t>αφαιρεί το στοιχείο το οποίο επέστρεψε η τελευταία </a:t>
            </a:r>
            <a:r>
              <a:rPr lang="en-US" dirty="0"/>
              <a:t>next</a:t>
            </a:r>
            <a:r>
              <a:rPr lang="en-US" dirty="0" smtClean="0"/>
              <a:t>()</a:t>
            </a:r>
          </a:p>
          <a:p>
            <a:pPr lvl="2"/>
            <a:r>
              <a:rPr lang="el-GR" dirty="0" smtClean="0"/>
              <a:t>Προσοχή, δεν μπορούμε να καλέσουμε την </a:t>
            </a:r>
            <a:r>
              <a:rPr lang="en-US" dirty="0" smtClean="0"/>
              <a:t>remove </a:t>
            </a:r>
            <a:r>
              <a:rPr lang="el-GR" dirty="0" smtClean="0"/>
              <a:t>ενώ συνεχίζεται το </a:t>
            </a:r>
            <a:r>
              <a:rPr lang="en-US" dirty="0" smtClean="0"/>
              <a:t>iteration.</a:t>
            </a:r>
          </a:p>
          <a:p>
            <a:r>
              <a:rPr lang="el-GR" dirty="0" smtClean="0"/>
              <a:t>Μέθοδος της </a:t>
            </a:r>
            <a:r>
              <a:rPr lang="en-US" dirty="0" smtClean="0"/>
              <a:t>Set: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iterator()</a:t>
            </a:r>
            <a:r>
              <a:rPr lang="en-US" dirty="0" smtClean="0"/>
              <a:t>: </a:t>
            </a:r>
            <a:r>
              <a:rPr lang="el-GR" dirty="0" smtClean="0"/>
              <a:t>επιστρέφει ένα </a:t>
            </a:r>
            <a:r>
              <a:rPr lang="en-US" dirty="0" smtClean="0"/>
              <a:t>iterator </a:t>
            </a:r>
            <a:r>
              <a:rPr lang="el-GR" dirty="0" smtClean="0"/>
              <a:t>για το </a:t>
            </a:r>
            <a:r>
              <a:rPr lang="en-US" dirty="0" smtClean="0"/>
              <a:t>set.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15422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659" y="416560"/>
            <a:ext cx="8856984" cy="6324808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java.util.HashSet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java.util.Iterator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java.util.Scanner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IteratorExample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static void main(String[] 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Scanner input = new Scanner(System.in);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while(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(!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mySet.contains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(name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)){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mySet.add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input.next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);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Iterator 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 = 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if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.equals("a")){ </a:t>
            </a:r>
            <a:endParaRPr lang="en-US" sz="15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it.remove</a:t>
            </a:r>
            <a:r>
              <a:rPr lang="en-US" sz="1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break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		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it 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5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mySet.iterator</a:t>
            </a:r>
            <a:r>
              <a:rPr lang="en-US" sz="1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while 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it.hasNext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b="1" dirty="0" err="1" smtClean="0">
                <a:latin typeface="Courier New" pitchFamily="49" charset="0"/>
                <a:cs typeface="Courier New" pitchFamily="49" charset="0"/>
              </a:rPr>
              <a:t>it.next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 smtClean="0">
                <a:latin typeface="Courier New" pitchFamily="49" charset="0"/>
                <a:cs typeface="Courier New" pitchFamily="49" charset="0"/>
              </a:rPr>
              <a:t>   }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5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4048" y="3496122"/>
            <a:ext cx="4133867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 smtClean="0"/>
              <a:t>Διατρέχει το σύνολο και αν βρει το </a:t>
            </a:r>
            <a:r>
              <a:rPr lang="en-US" dirty="0" smtClean="0"/>
              <a:t>String “a” </a:t>
            </a:r>
            <a:r>
              <a:rPr lang="el-GR" dirty="0" smtClean="0"/>
              <a:t>το αφαιρεί από το σύνολο.</a:t>
            </a:r>
            <a:endParaRPr lang="en-US" dirty="0"/>
          </a:p>
        </p:txBody>
      </p:sp>
      <p:sp>
        <p:nvSpPr>
          <p:cNvPr id="8" name="Rectangular Callout 7"/>
          <p:cNvSpPr/>
          <p:nvPr/>
        </p:nvSpPr>
        <p:spPr>
          <a:xfrm>
            <a:off x="4559322" y="4365104"/>
            <a:ext cx="4536504" cy="864096"/>
          </a:xfrm>
          <a:prstGeom prst="wedgeRectCallout">
            <a:avLst>
              <a:gd name="adj1" fmla="val -87604"/>
              <a:gd name="adj2" fmla="val -92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Πρέπει να κάνουμε </a:t>
            </a:r>
            <a:r>
              <a:rPr lang="en-US" dirty="0" smtClean="0">
                <a:solidFill>
                  <a:srgbClr val="FF0000"/>
                </a:solidFill>
              </a:rPr>
              <a:t>break</a:t>
            </a:r>
            <a:r>
              <a:rPr lang="en-US" dirty="0" smtClean="0"/>
              <a:t> </a:t>
            </a:r>
            <a:r>
              <a:rPr lang="el-GR" dirty="0" smtClean="0"/>
              <a:t>γιατί αν αφαιρέσουμε μία τιμή ενώ διατρέχουμε το σύνολο μπορεί να προκληθεί λάθος.</a:t>
            </a:r>
            <a:endParaRPr lang="en-US" dirty="0"/>
          </a:p>
        </p:txBody>
      </p:sp>
      <p:sp>
        <p:nvSpPr>
          <p:cNvPr id="9" name="Rectangular Callout 8"/>
          <p:cNvSpPr/>
          <p:nvPr/>
        </p:nvSpPr>
        <p:spPr>
          <a:xfrm>
            <a:off x="5058036" y="5301208"/>
            <a:ext cx="4091779" cy="1116704"/>
          </a:xfrm>
          <a:prstGeom prst="wedgeRectCallout">
            <a:avLst>
              <a:gd name="adj1" fmla="val -78235"/>
              <a:gd name="adj2" fmla="val -472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err="1" smtClean="0"/>
              <a:t>Ξανα</a:t>
            </a:r>
            <a:r>
              <a:rPr lang="el-GR" dirty="0" smtClean="0"/>
              <a:t>-διατρέχουμε τον πίνακα. </a:t>
            </a:r>
          </a:p>
          <a:p>
            <a:pPr algn="ctr"/>
            <a:r>
              <a:rPr lang="el-GR" dirty="0" smtClean="0"/>
              <a:t>Ο </a:t>
            </a:r>
            <a:r>
              <a:rPr lang="en-US" dirty="0" smtClean="0"/>
              <a:t>iterator </a:t>
            </a:r>
            <a:r>
              <a:rPr lang="el-GR" dirty="0" smtClean="0"/>
              <a:t>πρέπει να </a:t>
            </a:r>
            <a:r>
              <a:rPr lang="el-GR" dirty="0" err="1" smtClean="0"/>
              <a:t>ξανα</a:t>
            </a:r>
            <a:r>
              <a:rPr lang="el-GR" smtClean="0"/>
              <a:t>-οριστεί </a:t>
            </a:r>
            <a:r>
              <a:rPr lang="el-GR" dirty="0" smtClean="0"/>
              <a:t>για να ξεκινήσει από την αρχή του συνόλου.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539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Συλλογές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Οι τρεις συλλογές που περιγράψαμε είναι </a:t>
            </a:r>
            <a:r>
              <a:rPr lang="el-GR" dirty="0" smtClean="0">
                <a:solidFill>
                  <a:srgbClr val="FF0000"/>
                </a:solidFill>
              </a:rPr>
              <a:t>πάρα πολύ χρήσιμες </a:t>
            </a:r>
            <a:r>
              <a:rPr lang="el-GR" dirty="0" smtClean="0"/>
              <a:t>για να κάνετε γρήγορα προγράμματα</a:t>
            </a:r>
          </a:p>
          <a:p>
            <a:pPr lvl="1"/>
            <a:r>
              <a:rPr lang="el-GR" dirty="0" smtClean="0"/>
              <a:t>Συνηθίσετε να τις χρησιμοποιείτε και μάθετε πότε βολεύει να χρησιμοποιείτε την κάθε δομή</a:t>
            </a:r>
          </a:p>
          <a:p>
            <a:r>
              <a:rPr lang="el-GR" dirty="0" smtClean="0"/>
              <a:t>Το </a:t>
            </a:r>
            <a:r>
              <a:rPr lang="en-US" dirty="0" err="1" smtClean="0"/>
              <a:t>HashMap</a:t>
            </a:r>
            <a:r>
              <a:rPr lang="en-US" dirty="0" smtClean="0"/>
              <a:t> </a:t>
            </a:r>
            <a:r>
              <a:rPr lang="el-GR" dirty="0" smtClean="0"/>
              <a:t>είναι ιδιαίτερα χρήσιμο γιατί μας επιτρέπει </a:t>
            </a:r>
            <a:r>
              <a:rPr lang="el-GR" dirty="0" smtClean="0">
                <a:solidFill>
                  <a:srgbClr val="FF0000"/>
                </a:solidFill>
              </a:rPr>
              <a:t>πολύ γρήγορα </a:t>
            </a:r>
            <a:r>
              <a:rPr lang="el-GR" dirty="0" smtClean="0"/>
              <a:t>να κάνουμε </a:t>
            </a:r>
            <a:r>
              <a:rPr lang="en-US" dirty="0" smtClean="0">
                <a:solidFill>
                  <a:srgbClr val="FF0000"/>
                </a:solidFill>
              </a:rPr>
              <a:t>lookup</a:t>
            </a:r>
            <a:r>
              <a:rPr lang="en-US" dirty="0" smtClean="0"/>
              <a:t>: </a:t>
            </a:r>
            <a:r>
              <a:rPr lang="el-GR" dirty="0" smtClean="0"/>
              <a:t>να βρίσκουμε ένα </a:t>
            </a:r>
            <a:r>
              <a:rPr lang="el-GR" dirty="0" smtClean="0">
                <a:solidFill>
                  <a:srgbClr val="0070C0"/>
                </a:solidFill>
              </a:rPr>
              <a:t>κλειδί</a:t>
            </a:r>
            <a:r>
              <a:rPr lang="el-GR" dirty="0" smtClean="0"/>
              <a:t> μέσα σε ένα σύνολο και την </a:t>
            </a:r>
            <a:r>
              <a:rPr lang="el-GR" dirty="0" smtClean="0">
                <a:solidFill>
                  <a:srgbClr val="0070C0"/>
                </a:solidFill>
              </a:rPr>
              <a:t>συσχετιζόμενη τιμή</a:t>
            </a:r>
          </a:p>
          <a:p>
            <a:pPr lvl="1"/>
            <a:r>
              <a:rPr lang="el-GR" dirty="0" smtClean="0"/>
              <a:t>Π.χ., στο παράδειγμα με το τμήμα του πανεπιστημίου πως θα </a:t>
            </a:r>
            <a:r>
              <a:rPr lang="el-GR" dirty="0" smtClean="0">
                <a:solidFill>
                  <a:srgbClr val="0070C0"/>
                </a:solidFill>
              </a:rPr>
              <a:t>ανακτήσουμε</a:t>
            </a:r>
            <a:r>
              <a:rPr lang="el-GR" dirty="0" smtClean="0"/>
              <a:t> την καρτέλα ενός φοιτητή?</a:t>
            </a:r>
          </a:p>
          <a:p>
            <a:pPr lvl="1"/>
            <a:r>
              <a:rPr lang="el-GR" dirty="0" smtClean="0"/>
              <a:t>Πως μπορείτε να αποθηκεύσετε τα χαρτιά για κάθε χρώμα στο </a:t>
            </a:r>
            <a:r>
              <a:rPr lang="en-US" dirty="0" err="1" smtClean="0"/>
              <a:t>CrazyEights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490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47056" y="292494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7056" y="1844824"/>
            <a:ext cx="7776865" cy="36004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3527" y="1052736"/>
            <a:ext cx="7776865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14602" y="476672"/>
            <a:ext cx="744177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 = null;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this.value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IntStackElement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84701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θέλουμε η </a:t>
            </a:r>
            <a:r>
              <a:rPr lang="el-GR" dirty="0" smtClean="0">
                <a:solidFill>
                  <a:srgbClr val="00B0F0"/>
                </a:solidFill>
              </a:rPr>
              <a:t>στοίβα</a:t>
            </a:r>
            <a:r>
              <a:rPr lang="el-GR" dirty="0" smtClean="0"/>
              <a:t> μας να αποθηκεύει αντικείμενα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</a:t>
            </a:r>
            <a:r>
              <a:rPr lang="en-US" dirty="0" smtClean="0"/>
              <a:t> </a:t>
            </a:r>
            <a:r>
              <a:rPr lang="el-GR" dirty="0" smtClean="0"/>
              <a:t>θα πρέπει να ορίσουμε μια διαφορετική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διαφορετική </a:t>
            </a:r>
            <a:r>
              <a:rPr lang="en-US" dirty="0" err="1" smtClean="0">
                <a:solidFill>
                  <a:srgbClr val="00B0F0"/>
                </a:solidFill>
              </a:rPr>
              <a:t>StackElement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2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6195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597" y="4396815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875" y="1700808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07504" y="476672"/>
            <a:ext cx="8856984" cy="6001643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</a:t>
            </a:r>
            <a:endParaRPr lang="en-US" sz="16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head;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private int size = 0;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if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(size == 0){ // head == null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("Pop from empty stack");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(-1);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value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head.getNext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--;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value;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Person 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element = new </a:t>
            </a:r>
            <a:r>
              <a:rPr lang="en-US" sz="1600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PersonStackElement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(value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element.setNext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(head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head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element;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 size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081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Θα ήταν πιο βολικό αν μπορούσαμε να ορίσουμε </a:t>
            </a:r>
            <a:r>
              <a:rPr lang="el-GR" dirty="0" smtClean="0">
                <a:solidFill>
                  <a:srgbClr val="FF0000"/>
                </a:solidFill>
              </a:rPr>
              <a:t>μία μόνο </a:t>
            </a:r>
            <a:r>
              <a:rPr lang="el-GR" dirty="0" smtClean="0"/>
              <a:t>κλάση </a:t>
            </a:r>
            <a:r>
              <a:rPr lang="en-US" dirty="0" smtClean="0">
                <a:solidFill>
                  <a:srgbClr val="00B0F0"/>
                </a:solidFill>
              </a:rPr>
              <a:t>Stack</a:t>
            </a:r>
            <a:r>
              <a:rPr lang="en-US" dirty="0" smtClean="0"/>
              <a:t> </a:t>
            </a:r>
            <a:r>
              <a:rPr lang="el-GR" dirty="0" smtClean="0"/>
              <a:t>που να μπορεί να αποθηκεύει αντικείμενα οποιουδήποτε τύπου.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Πώς</a:t>
            </a:r>
            <a:r>
              <a:rPr lang="el-GR" dirty="0" smtClean="0"/>
              <a:t> μπορούμε να το κάνουμε αυτό?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Μια λύση: Η </a:t>
            </a:r>
            <a:r>
              <a:rPr lang="en-US" dirty="0" err="1" smtClean="0">
                <a:solidFill>
                  <a:srgbClr val="00B0F0"/>
                </a:solidFill>
              </a:rPr>
              <a:t>ObjectStack</a:t>
            </a:r>
            <a:r>
              <a:rPr lang="en-US" dirty="0" smtClean="0"/>
              <a:t> </a:t>
            </a:r>
            <a:r>
              <a:rPr lang="el-GR" dirty="0" smtClean="0"/>
              <a:t>που κρατάει αντικείμενα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</a:t>
            </a:r>
            <a:r>
              <a:rPr lang="el-GR" dirty="0" smtClean="0"/>
              <a:t>,</a:t>
            </a:r>
            <a:r>
              <a:rPr lang="en-US" dirty="0" smtClean="0"/>
              <a:t> </a:t>
            </a:r>
            <a:r>
              <a:rPr lang="el-GR" dirty="0" smtClean="0"/>
              <a:t>την πιο γενική κλάση</a:t>
            </a:r>
          </a:p>
          <a:p>
            <a:endParaRPr lang="el-GR" dirty="0"/>
          </a:p>
          <a:p>
            <a:r>
              <a:rPr lang="el-GR" dirty="0" smtClean="0"/>
              <a:t>Τι πρόβλημα μπορεί να έχει αυτό?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8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8734" y="1916832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70079" y="5229200"/>
            <a:ext cx="8659823" cy="79208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70080" y="1052736"/>
            <a:ext cx="8659823" cy="28803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51520" y="483051"/>
            <a:ext cx="8496944" cy="6186309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endParaRPr lang="en-US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setNext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element){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next = element;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ObjectStackElement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getNext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next;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	return value;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36218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9365</TotalTime>
  <Words>1810</Words>
  <Application>Microsoft Office PowerPoint</Application>
  <PresentationFormat>On-screen Show (4:3)</PresentationFormat>
  <Paragraphs>545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ΤΕΧΝΙΚΕΣ Αντικειμενοστραφουσ προγραμματισμου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Stack</vt:lpstr>
      <vt:lpstr>PowerPoint Presentation</vt:lpstr>
      <vt:lpstr>PowerPoint Presentation</vt:lpstr>
      <vt:lpstr>PowerPoint Presentation</vt:lpstr>
      <vt:lpstr>Γενικευμένες (Generic) κλάσεις</vt:lpstr>
      <vt:lpstr>Ένα πολύ απλό παράδειγμα</vt:lpstr>
      <vt:lpstr>Γενικευμένη Στοίβα</vt:lpstr>
      <vt:lpstr>PowerPoint Presentation</vt:lpstr>
      <vt:lpstr>PowerPoint Presentation</vt:lpstr>
      <vt:lpstr>PowerPoint Presentation</vt:lpstr>
      <vt:lpstr>Πολλαπλές παράμετροι</vt:lpstr>
      <vt:lpstr>Παγίδες</vt:lpstr>
      <vt:lpstr>Γενικευμένες κλάσεις με περιορισμούς</vt:lpstr>
      <vt:lpstr>Γενικευμένες κλάσεις με περιορισμούς</vt:lpstr>
      <vt:lpstr>Γενικευμένες κλάσεις με περιορισμούς</vt:lpstr>
      <vt:lpstr>Γενικευμένες κλάσεις και κληρονομικότητα</vt:lpstr>
      <vt:lpstr>Wildcard</vt:lpstr>
      <vt:lpstr>ΣΥΛΛΟΓΕΣ</vt:lpstr>
      <vt:lpstr>ArrayList</vt:lpstr>
      <vt:lpstr>Η ιεραρχία</vt:lpstr>
      <vt:lpstr>ArrayList (JavaDocs link)</vt:lpstr>
      <vt:lpstr>HashSet (JavaDocs link)</vt:lpstr>
      <vt:lpstr>Παράδειγμα I</vt:lpstr>
      <vt:lpstr>PowerPoint Presentation</vt:lpstr>
      <vt:lpstr>HashMap (JavaDocs link)</vt:lpstr>
      <vt:lpstr>Παράδειγμα ΙI</vt:lpstr>
      <vt:lpstr>PowerPoint Presentation</vt:lpstr>
      <vt:lpstr>PowerPoint Presentation</vt:lpstr>
      <vt:lpstr>Iterators</vt:lpstr>
      <vt:lpstr>PowerPoint Presentation</vt:lpstr>
      <vt:lpstr>Συλλογές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468</cp:revision>
  <dcterms:created xsi:type="dcterms:W3CDTF">2013-02-10T16:19:38Z</dcterms:created>
  <dcterms:modified xsi:type="dcterms:W3CDTF">2013-05-20T21:27:39Z</dcterms:modified>
</cp:coreProperties>
</file>