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346" r:id="rId3"/>
    <p:sldId id="347" r:id="rId4"/>
    <p:sldId id="348" r:id="rId5"/>
    <p:sldId id="349" r:id="rId6"/>
    <p:sldId id="350" r:id="rId7"/>
    <p:sldId id="332" r:id="rId8"/>
    <p:sldId id="333" r:id="rId9"/>
    <p:sldId id="343" r:id="rId10"/>
    <p:sldId id="344" r:id="rId11"/>
    <p:sldId id="334" r:id="rId12"/>
    <p:sldId id="335" r:id="rId13"/>
    <p:sldId id="338" r:id="rId14"/>
    <p:sldId id="339" r:id="rId15"/>
    <p:sldId id="341" r:id="rId16"/>
    <p:sldId id="342" r:id="rId17"/>
    <p:sldId id="351" r:id="rId18"/>
    <p:sldId id="353" r:id="rId19"/>
    <p:sldId id="352" r:id="rId20"/>
    <p:sldId id="354" r:id="rId21"/>
    <p:sldId id="35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Αφηρημένες κλάσεις</a:t>
            </a:r>
          </a:p>
          <a:p>
            <a:pPr algn="ctr"/>
            <a:r>
              <a:rPr lang="en-US" dirty="0" smtClean="0"/>
              <a:t>Interfaces (</a:t>
            </a:r>
            <a:r>
              <a:rPr lang="el-GR" dirty="0" err="1" smtClean="0"/>
              <a:t>διεπαφές</a:t>
            </a:r>
            <a:r>
              <a:rPr lang="el-GR" dirty="0" smtClean="0"/>
              <a:t>)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ComparableExample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Person[5];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array[i] = new Person();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(array[i]);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sort(Comparable[]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Comparable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(array[j])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array[j]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array[i]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967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3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5"/>
            <a:ext cx="1022412" cy="545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8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0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Έχουμε ένα σύστημα διαχείρισης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εισιτηρίων</a:t>
            </a:r>
            <a:r>
              <a:rPr lang="el-GR" dirty="0" smtClean="0"/>
              <a:t> μιας συναυλίας. Το κάθε εισιτήριο έχει ένα </a:t>
            </a:r>
            <a:r>
              <a:rPr lang="el-GR" dirty="0" smtClean="0">
                <a:solidFill>
                  <a:srgbClr val="0070C0"/>
                </a:solidFill>
              </a:rPr>
              <a:t>νούμερο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. Η τιμή του εισιτηρίου εξαρτάται αν θα αγοραστεί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είσοδο</a:t>
            </a:r>
            <a:r>
              <a:rPr lang="el-GR" dirty="0" smtClean="0"/>
              <a:t> (50 ευρώ), ή θα αγοραστεί μέχρι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10 μέρες πριν την συναυλία </a:t>
            </a:r>
            <a:r>
              <a:rPr lang="el-GR" dirty="0" smtClean="0"/>
              <a:t>(40 ευρώ), 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 από 10 μέρες πριν την συναυλία </a:t>
            </a:r>
            <a:r>
              <a:rPr lang="el-GR" dirty="0" smtClean="0"/>
              <a:t>(30 ευρώ). Τα εισιτήρια εκ των προτέρων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φοιτητική έκπτωση 50%.</a:t>
            </a:r>
          </a:p>
          <a:p>
            <a:endParaRPr lang="el-GR" dirty="0"/>
          </a:p>
          <a:p>
            <a:r>
              <a:rPr lang="el-GR" dirty="0" smtClean="0"/>
              <a:t>Θέλουμε να 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τυπώσουμε τα εισιτήρια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υπολογίσουμε τα συνολικά έσοδα </a:t>
            </a:r>
            <a:r>
              <a:rPr lang="el-GR" dirty="0" smtClean="0"/>
              <a:t>της συναυλίας.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5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309" y="347645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466" y="347645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4309" y="381777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762" y="298391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309" y="515000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2138" y="515000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697" y="475189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42722" y="547316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4706416" y="439978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4706417" y="2239610"/>
            <a:ext cx="0" cy="744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536" y="1484784"/>
            <a:ext cx="19832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  <a:endCxn id="20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5536" y="1484784"/>
            <a:ext cx="2646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άλλος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2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  <a:endCxn id="2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64280" y="5255628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12109" y="5255628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7668" y="4857519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693" y="557879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</p:cNvCxnSpPr>
          <p:nvPr/>
        </p:nvCxnSpPr>
        <p:spPr>
          <a:xfrm flipV="1">
            <a:off x="7236387" y="4505409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40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328838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669" y="532883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67015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965" y="4836303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289687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6374" y="562383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64972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718" y="4797152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459" y="1860481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1151620" y="3796253"/>
            <a:ext cx="1163149" cy="1040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2314769" y="3796253"/>
            <a:ext cx="1342127" cy="1000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2661" y="2306030"/>
            <a:ext cx="1944216" cy="149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9172" y="2318926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number</a:t>
            </a:r>
            <a:endParaRPr lang="el-GR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student: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finalPrice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42661" y="29092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87425" y="1893580"/>
            <a:ext cx="4464496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*0.5;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3801" y="2465465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/>
              <a:t>δηλώνεται σε μια γενική κλάση και ορίζεται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ορίσουμε αντικείμενα αφηρημένων κλάσεων.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2087" y="1916832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5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σε άλλες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7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Το </a:t>
            </a:r>
            <a:r>
              <a:rPr lang="en-US" dirty="0" smtClean="0"/>
              <a:t>interface 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</a:t>
            </a:r>
            <a:r>
              <a:rPr lang="en-US" dirty="0"/>
              <a:t>interface 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είναι ένα υπάρχον </a:t>
            </a:r>
            <a:r>
              <a:rPr lang="en-US" dirty="0" smtClean="0"/>
              <a:t>interface </a:t>
            </a:r>
            <a:r>
              <a:rPr lang="el-GR" dirty="0" smtClean="0"/>
              <a:t>το οποίο ορίζει </a:t>
            </a:r>
            <a:r>
              <a:rPr lang="el-GR" dirty="0" err="1" smtClean="0"/>
              <a:t>διεπαφή</a:t>
            </a:r>
            <a:r>
              <a:rPr lang="el-GR" dirty="0" smtClean="0"/>
              <a:t> για αντικείμενα τα οποία μπορούν να </a:t>
            </a:r>
            <a:r>
              <a:rPr lang="el-GR" dirty="0" smtClean="0">
                <a:solidFill>
                  <a:srgbClr val="0070C0"/>
                </a:solidFill>
              </a:rPr>
              <a:t>συγκριθούν</a:t>
            </a:r>
            <a:r>
              <a:rPr lang="el-GR" dirty="0" smtClean="0"/>
              <a:t> μεταξύ τους</a:t>
            </a:r>
          </a:p>
          <a:p>
            <a:r>
              <a:rPr lang="el-GR" dirty="0" smtClean="0"/>
              <a:t>Ορίζει την μέθοδο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(Object other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Σημασιολογία:</a:t>
            </a:r>
          </a:p>
          <a:p>
            <a:pPr lvl="1"/>
            <a:r>
              <a:rPr lang="el-GR" dirty="0" smtClean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αρνητικό αριθμό </a:t>
            </a:r>
            <a:r>
              <a:rPr lang="el-GR" dirty="0" smtClean="0"/>
              <a:t>τότε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</a:t>
            </a:r>
            <a:r>
              <a:rPr lang="el-GR" dirty="0" smtClean="0"/>
              <a:t> τότε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ίσο</a:t>
            </a:r>
            <a:r>
              <a:rPr lang="el-GR" dirty="0" smtClean="0"/>
              <a:t> με </a:t>
            </a:r>
            <a:r>
              <a:rPr lang="el-GR" dirty="0"/>
              <a:t>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θετικό αριθμό </a:t>
            </a:r>
            <a:r>
              <a:rPr lang="el-GR" dirty="0"/>
              <a:t>τότε 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μεγαλύτερο</a:t>
            </a:r>
            <a:r>
              <a:rPr lang="el-GR" dirty="0" smtClean="0"/>
              <a:t> από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μέθοδο </a:t>
            </a:r>
            <a:r>
              <a:rPr lang="en-US" dirty="0" smtClean="0">
                <a:solidFill>
                  <a:srgbClr val="0070C0"/>
                </a:solidFill>
              </a:rPr>
              <a:t>sort</a:t>
            </a:r>
            <a:r>
              <a:rPr lang="en-US" dirty="0" smtClean="0"/>
              <a:t> </a:t>
            </a:r>
            <a:r>
              <a:rPr lang="el-GR" dirty="0" smtClean="0"/>
              <a:t>η οποία να μπορεί να εφαρμοστεί σε πίνακες με οποιαδήποτε μορφής αντικείμενα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140968"/>
            <a:ext cx="8352928" cy="345638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Comparable[]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(array[j]) &gt;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Comparable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("enter name and number:");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name + " " + number;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(Person)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other;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(number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73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9486</TotalTime>
  <Words>945</Words>
  <Application>Microsoft Office PowerPoint</Application>
  <PresentationFormat>On-screen Show (4:3)</PresentationFormat>
  <Paragraphs>368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Παράδειγμα: Το interface Comparable</vt:lpstr>
      <vt:lpstr>Εφαρμογή</vt:lpstr>
      <vt:lpstr>PowerPoint Presentation</vt:lpstr>
      <vt:lpstr>PowerPoint Presentation</vt:lpstr>
      <vt:lpstr>Ένα μεγάλο παράδειγμα</vt:lpstr>
      <vt:lpstr>Λεπτομέρειες</vt:lpstr>
      <vt:lpstr>PowerPoint Presentation</vt:lpstr>
      <vt:lpstr>PowerPoint Presentation</vt:lpstr>
      <vt:lpstr>PowerPoint Presentation</vt:lpstr>
      <vt:lpstr>PowerPoint Presentation</vt:lpstr>
      <vt:lpstr>Άλλο ένα παράδειγμα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525</cp:revision>
  <dcterms:created xsi:type="dcterms:W3CDTF">2013-02-10T16:19:38Z</dcterms:created>
  <dcterms:modified xsi:type="dcterms:W3CDTF">2013-04-24T18:56:37Z</dcterms:modified>
</cp:coreProperties>
</file>