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539" r:id="rId3"/>
    <p:sldId id="540" r:id="rId4"/>
    <p:sldId id="542" r:id="rId5"/>
    <p:sldId id="543" r:id="rId6"/>
    <p:sldId id="544" r:id="rId7"/>
    <p:sldId id="545" r:id="rId8"/>
    <p:sldId id="546" r:id="rId9"/>
    <p:sldId id="547" r:id="rId10"/>
    <p:sldId id="499" r:id="rId11"/>
    <p:sldId id="509" r:id="rId12"/>
    <p:sldId id="510" r:id="rId13"/>
    <p:sldId id="511" r:id="rId14"/>
    <p:sldId id="512" r:id="rId15"/>
    <p:sldId id="513" r:id="rId16"/>
    <p:sldId id="504" r:id="rId17"/>
    <p:sldId id="516" r:id="rId18"/>
    <p:sldId id="517" r:id="rId19"/>
    <p:sldId id="518" r:id="rId20"/>
    <p:sldId id="519" r:id="rId21"/>
    <p:sldId id="522" r:id="rId22"/>
    <p:sldId id="523" r:id="rId23"/>
    <p:sldId id="524" r:id="rId24"/>
    <p:sldId id="531" r:id="rId25"/>
    <p:sldId id="532" r:id="rId26"/>
    <p:sldId id="533" r:id="rId27"/>
    <p:sldId id="534" r:id="rId28"/>
    <p:sldId id="535" r:id="rId29"/>
    <p:sldId id="536" r:id="rId30"/>
    <p:sldId id="548" r:id="rId31"/>
    <p:sldId id="538" r:id="rId32"/>
    <p:sldId id="537" r:id="rId33"/>
    <p:sldId id="549" r:id="rId34"/>
    <p:sldId id="550" r:id="rId35"/>
    <p:sldId id="551" r:id="rId36"/>
    <p:sldId id="552" r:id="rId37"/>
    <p:sldId id="553" r:id="rId38"/>
    <p:sldId id="554" r:id="rId39"/>
    <p:sldId id="555" r:id="rId40"/>
    <p:sldId id="557" r:id="rId41"/>
    <p:sldId id="558" r:id="rId42"/>
    <p:sldId id="559" r:id="rId43"/>
    <p:sldId id="560" r:id="rId44"/>
    <p:sldId id="561" r:id="rId45"/>
    <p:sldId id="56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Copy Constructor</a:t>
            </a:r>
          </a:p>
          <a:p>
            <a:pPr algn="ctr"/>
            <a:r>
              <a:rPr lang="en-US" dirty="0" smtClean="0"/>
              <a:t>Deep and Shallow Copies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522007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7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441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0024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0238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76363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28386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089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6183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248239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18030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90945"/>
              </p:ext>
            </p:extLst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005052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75885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40067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23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πρόγραμμα που είδαμε η νέα τιμή του </a:t>
            </a:r>
            <a:r>
              <a:rPr lang="en-US" dirty="0" smtClean="0">
                <a:solidFill>
                  <a:srgbClr val="00B0F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χάνεται</a:t>
            </a:r>
            <a:r>
              <a:rPr lang="el-GR" dirty="0" smtClean="0"/>
              <a:t> όταν επιστρέφουμε από την συνάρτηση και η </a:t>
            </a:r>
            <a:r>
              <a:rPr lang="en-US" dirty="0" err="1" smtClean="0">
                <a:solidFill>
                  <a:srgbClr val="00B0F0"/>
                </a:solidFill>
              </a:rPr>
              <a:t>p1</a:t>
            </a:r>
            <a:r>
              <a:rPr lang="en-US" dirty="0" smtClean="0"/>
              <a:t> </a:t>
            </a:r>
            <a:r>
              <a:rPr lang="el-GR" dirty="0" smtClean="0"/>
              <a:t>παραμένει αμετάβλητη.</a:t>
            </a:r>
          </a:p>
          <a:p>
            <a:r>
              <a:rPr lang="el-GR" dirty="0" smtClean="0"/>
              <a:t>Αυτό γιατί το πέρασμα των παραμέτρων γίνεται κατά τιμή, και η μεταβλητή </a:t>
            </a:r>
            <a:r>
              <a:rPr lang="en-US" dirty="0" smtClean="0">
                <a:solidFill>
                  <a:srgbClr val="00B0F0"/>
                </a:solidFill>
              </a:rPr>
              <a:t>other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τοπική</a:t>
            </a:r>
            <a:r>
              <a:rPr lang="el-GR" dirty="0" smtClean="0"/>
              <a:t>. Ότι αλλαγή κάνουμε στην τιμή της θα έχει εμβέλεια μόνο μέσα στην </a:t>
            </a:r>
            <a:r>
              <a:rPr lang="en-US" dirty="0" smtClean="0">
                <a:solidFill>
                  <a:srgbClr val="00B0F0"/>
                </a:solidFill>
              </a:rPr>
              <a:t>copier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νέο αντικείμενο που δημιουργήσαμε στην περίπτωση αυτή θα χαθεί άμα φύγουμε από τη μέθοδο</a:t>
            </a:r>
            <a:r>
              <a:rPr lang="en-US" dirty="0" smtClean="0"/>
              <a:t> </a:t>
            </a:r>
            <a:r>
              <a:rPr lang="el-GR" dirty="0" smtClean="0"/>
              <a:t>εφόσον δεν υπάρχει κάποια αναφορά σε αυτό.</a:t>
            </a:r>
          </a:p>
          <a:p>
            <a:r>
              <a:rPr lang="el-GR" dirty="0" smtClean="0"/>
              <a:t>Η αλλαγή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της </a:t>
            </a:r>
            <a:r>
              <a:rPr lang="en-US" dirty="0" smtClean="0"/>
              <a:t>other </a:t>
            </a:r>
            <a:r>
              <a:rPr lang="el-GR" dirty="0" smtClean="0"/>
              <a:t>είναι διαφορετική από την αλλαγή στα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της διεύθυνσης στην οποία δείχνει η </a:t>
            </a:r>
            <a:r>
              <a:rPr lang="en-US" dirty="0" smtClean="0"/>
              <a:t>other</a:t>
            </a:r>
          </a:p>
          <a:p>
            <a:pPr lvl="1"/>
            <a:r>
              <a:rPr lang="el-GR" dirty="0" smtClean="0"/>
              <a:t>Οι αλλαγές στα περιεχόμενα  αλλάζουν τον χώρο μνήμης στο σωρό (</a:t>
            </a:r>
            <a:r>
              <a:rPr lang="en-US" dirty="0" smtClean="0"/>
              <a:t>heap)</a:t>
            </a:r>
            <a:r>
              <a:rPr lang="el-GR" dirty="0" smtClean="0"/>
              <a:t>. Οι αλλαγές επηρεάζουν όλες τις αναφορές στο αντικείμενο.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41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Επιστροφή αντικειμένων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δημιουργούμε </a:t>
            </a:r>
            <a:r>
              <a:rPr lang="el-GR" dirty="0" smtClean="0">
                <a:solidFill>
                  <a:srgbClr val="0070C0"/>
                </a:solidFill>
              </a:rPr>
              <a:t>μέσα σε μία μέθοδο</a:t>
            </a:r>
            <a:r>
              <a:rPr lang="el-GR" dirty="0" smtClean="0"/>
              <a:t> μπορούμε να το διατηρήσουμε και μετά το τέλος της μεθόδου 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κρατήσουμε μια αναφορά </a:t>
            </a:r>
            <a:r>
              <a:rPr lang="el-GR" dirty="0" smtClean="0"/>
              <a:t>σε αυτό.</a:t>
            </a:r>
          </a:p>
          <a:p>
            <a:r>
              <a:rPr lang="el-GR" dirty="0" smtClean="0"/>
              <a:t>Ένας τρόπος να γίνει αυτό είναι αν η μέθοδος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/>
              <a:t> το αντικείμενο (δηλαδή την </a:t>
            </a:r>
            <a:r>
              <a:rPr lang="el-GR" dirty="0" smtClean="0">
                <a:solidFill>
                  <a:srgbClr val="00B0F0"/>
                </a:solidFill>
              </a:rPr>
              <a:t>αναφορά</a:t>
            </a:r>
            <a:r>
              <a:rPr lang="el-GR" dirty="0" smtClean="0"/>
              <a:t> σε αυτό) που δημιουργήσαμε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3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723629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42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9317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5065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53213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042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6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404664"/>
            <a:ext cx="8229600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ArrayVar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 = {1,2,3};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4;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1172" y="285293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906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85466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9678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707952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175759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31640" y="1406203"/>
            <a:ext cx="763284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94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1640" y="1700808"/>
            <a:ext cx="763284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112553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95394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56069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868327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788868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878770"/>
              </p:ext>
            </p:extLst>
          </p:nvPr>
        </p:nvGraphicFramePr>
        <p:xfrm>
          <a:off x="791580" y="43058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newPerson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6" name="Elbow Connector 15"/>
          <p:cNvCxnSpPr/>
          <p:nvPr/>
        </p:nvCxnSpPr>
        <p:spPr>
          <a:xfrm>
            <a:off x="3851922" y="4953944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31640" y="1406203"/>
            <a:ext cx="763284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629248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Elbow Connector 18"/>
          <p:cNvCxnSpPr/>
          <p:nvPr/>
        </p:nvCxnSpPr>
        <p:spPr>
          <a:xfrm flipV="1">
            <a:off x="3866729" y="3599540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1028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44170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9363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350064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279116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31640" y="1406203"/>
            <a:ext cx="763284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61047" y="6151224"/>
            <a:ext cx="26227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main </a:t>
            </a:r>
            <a:r>
              <a:rPr lang="el-GR" dirty="0" smtClean="0"/>
              <a:t>τυπώνει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70C0"/>
                </a:solidFill>
              </a:rPr>
              <a:t>Ann 2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1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241974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9049"/>
              </p:ext>
            </p:extLst>
          </p:nvPr>
        </p:nvGraphicFramePr>
        <p:xfrm>
          <a:off x="755576" y="573308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0x0030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44821" y="3520328"/>
            <a:ext cx="1216429" cy="2507359"/>
          </a:xfrm>
          <a:prstGeom prst="bentConnector3">
            <a:avLst>
              <a:gd name="adj1" fmla="val 39378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047652"/>
              </p:ext>
            </p:extLst>
          </p:nvPr>
        </p:nvGraphicFramePr>
        <p:xfrm>
          <a:off x="5068349" y="5365767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968527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860635"/>
              </p:ext>
            </p:extLst>
          </p:nvPr>
        </p:nvGraphicFramePr>
        <p:xfrm>
          <a:off x="5068349" y="4449886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852936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187624" y="2853184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 =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781923"/>
              </p:ext>
            </p:extLst>
          </p:nvPr>
        </p:nvGraphicFramePr>
        <p:xfrm>
          <a:off x="5068349" y="328498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331640" y="2006367"/>
            <a:ext cx="2664296" cy="27050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331640" y="1406203"/>
            <a:ext cx="7632848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Person(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this.name,this.number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53035" y="6335890"/>
            <a:ext cx="468423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To </a:t>
            </a:r>
            <a:r>
              <a:rPr lang="el-GR" dirty="0" smtClean="0"/>
              <a:t>προηγούμενο αντικείμενο αποδεσμεύεται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796136" y="4263719"/>
            <a:ext cx="1080120" cy="1020578"/>
            <a:chOff x="6084168" y="3356992"/>
            <a:chExt cx="1512168" cy="1446393"/>
          </a:xfrm>
        </p:grpSpPr>
        <p:cxnSp>
          <p:nvCxnSpPr>
            <p:cNvPr id="19" name="Straight Connector 18"/>
            <p:cNvCxnSpPr/>
            <p:nvPr/>
          </p:nvCxnSpPr>
          <p:spPr>
            <a:xfrm flipH="1">
              <a:off x="6084168" y="3356992"/>
              <a:ext cx="1512168" cy="144639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455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Δημιουργία αντιγράφων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copier</a:t>
            </a:r>
            <a:r>
              <a:rPr lang="en-US" dirty="0" smtClean="0"/>
              <a:t> </a:t>
            </a:r>
            <a:r>
              <a:rPr lang="el-GR" dirty="0" smtClean="0"/>
              <a:t>όπως την ορίσαμε πριν δημιουργεί ένα </a:t>
            </a:r>
            <a:r>
              <a:rPr lang="el-GR" dirty="0" smtClean="0">
                <a:solidFill>
                  <a:srgbClr val="0070C0"/>
                </a:solidFill>
              </a:rPr>
              <a:t>καινούριο αντικείμενο </a:t>
            </a:r>
            <a:r>
              <a:rPr lang="el-GR" dirty="0" smtClean="0"/>
              <a:t>που είναι </a:t>
            </a:r>
            <a:r>
              <a:rPr lang="el-GR" dirty="0" smtClean="0">
                <a:solidFill>
                  <a:srgbClr val="0070C0"/>
                </a:solidFill>
              </a:rPr>
              <a:t>αντίγραφο</a:t>
            </a:r>
            <a:r>
              <a:rPr lang="el-GR" dirty="0" smtClean="0"/>
              <a:t> αυτού που έκανε την κλήση.</a:t>
            </a:r>
          </a:p>
          <a:p>
            <a:r>
              <a:rPr lang="el-GR" dirty="0" smtClean="0"/>
              <a:t>Στην περίπτωση μας το αντικείμενο έχει μόνο πεδία που 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πρωταρχικού τύπου </a:t>
            </a:r>
            <a:r>
              <a:rPr lang="el-GR" dirty="0" smtClean="0"/>
              <a:t>ή </a:t>
            </a:r>
            <a:r>
              <a:rPr lang="el-GR" dirty="0" smtClean="0">
                <a:solidFill>
                  <a:srgbClr val="0070C0"/>
                </a:solidFill>
              </a:rPr>
              <a:t>μη </a:t>
            </a:r>
            <a:r>
              <a:rPr lang="el-GR" dirty="0" err="1" smtClean="0">
                <a:solidFill>
                  <a:srgbClr val="0070C0"/>
                </a:solidFill>
              </a:rPr>
              <a:t>μεταλλάξιμα</a:t>
            </a:r>
            <a:r>
              <a:rPr lang="el-GR" dirty="0" smtClean="0">
                <a:solidFill>
                  <a:srgbClr val="0070C0"/>
                </a:solidFill>
              </a:rPr>
              <a:t> αντικείμενα</a:t>
            </a:r>
            <a:r>
              <a:rPr lang="el-GR" dirty="0" smtClean="0"/>
              <a:t>. Γενικά ένα αντικείμενο μπορεί να έχει ως πεδία άλλα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(δηλαδή αναφορές).</a:t>
            </a:r>
          </a:p>
          <a:p>
            <a:r>
              <a:rPr lang="el-GR" dirty="0" smtClean="0"/>
              <a:t>Στην περίπτωση αυτή η </a:t>
            </a:r>
            <a:r>
              <a:rPr lang="el-GR" dirty="0" smtClean="0">
                <a:solidFill>
                  <a:srgbClr val="0070C0"/>
                </a:solidFill>
              </a:rPr>
              <a:t>δημιουργία αντιγράφου </a:t>
            </a:r>
            <a:r>
              <a:rPr lang="el-GR" dirty="0" smtClean="0"/>
              <a:t>θα πρέπει να γίνεται με πολύ </a:t>
            </a: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65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924944"/>
            <a:ext cx="856895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457200" y="404664"/>
            <a:ext cx="8229600" cy="6453336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Car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dim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d;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position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[d];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 = "";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dim;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output = output + position[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output;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	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car1 = new Car(2);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car1.move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car2 = car1.copy();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car2.move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(car1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5949280"/>
            <a:ext cx="249234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dirty="0" smtClean="0"/>
              <a:t>main?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90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551282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062035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274863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68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155547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455174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568417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650536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3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Ρηχά Αντίγραφα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n-US" dirty="0" smtClean="0"/>
              <a:t>copy </a:t>
            </a:r>
            <a:r>
              <a:rPr lang="el-GR" dirty="0" smtClean="0"/>
              <a:t>όπως την έχουμε ορίσει δημιουργεί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ρηχό αντίγραφο </a:t>
            </a:r>
            <a:r>
              <a:rPr lang="el-GR" dirty="0" smtClean="0"/>
              <a:t>του αντικειμένου</a:t>
            </a:r>
          </a:p>
          <a:p>
            <a:pPr lvl="1"/>
            <a:r>
              <a:rPr lang="el-GR" dirty="0" smtClean="0"/>
              <a:t>Αντιγράφει τις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στα αντικείμενα και όχι 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των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42308"/>
              </p:ext>
            </p:extLst>
          </p:nvPr>
        </p:nvGraphicFramePr>
        <p:xfrm>
          <a:off x="503548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Elbow Connector 5"/>
          <p:cNvCxnSpPr/>
          <p:nvPr/>
        </p:nvCxnSpPr>
        <p:spPr>
          <a:xfrm flipV="1">
            <a:off x="6948264" y="407707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1" idx="1"/>
          </p:cNvCxnSpPr>
          <p:nvPr/>
        </p:nvCxnSpPr>
        <p:spPr>
          <a:xfrm>
            <a:off x="3347864" y="4592568"/>
            <a:ext cx="1080120" cy="100239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102278"/>
              </p:ext>
            </p:extLst>
          </p:nvPr>
        </p:nvGraphicFramePr>
        <p:xfrm>
          <a:off x="4427984" y="386104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150231"/>
              </p:ext>
            </p:extLst>
          </p:nvPr>
        </p:nvGraphicFramePr>
        <p:xfrm>
          <a:off x="7740352" y="386104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3563888" y="407524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02709"/>
              </p:ext>
            </p:extLst>
          </p:nvPr>
        </p:nvGraphicFramePr>
        <p:xfrm>
          <a:off x="4427984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1" name="Elbow Connector 30"/>
          <p:cNvCxnSpPr/>
          <p:nvPr/>
        </p:nvCxnSpPr>
        <p:spPr>
          <a:xfrm flipV="1">
            <a:off x="6732240" y="4592568"/>
            <a:ext cx="1566174" cy="1140688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71600" y="571334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car2.move()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381328"/>
            <a:ext cx="577427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Μετακινείται και το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αλλά αυτό δεν είναι επιθυμητό.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1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3688" y="3046039"/>
            <a:ext cx="6112571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763688" y="2485345"/>
            <a:ext cx="6112571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for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&lt;dim;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newCar.position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newCar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20688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Τις περισσότερες φορές θέλουμε να κάνουμε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αντικειμένου, όπου για κάθε αντικείμενο μέσα στο αντίγραφο δεσμεύουμε νέα μνήμη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45888"/>
              </p:ext>
            </p:extLst>
          </p:nvPr>
        </p:nvGraphicFramePr>
        <p:xfrm>
          <a:off x="503548" y="501317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5157192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5568506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84559"/>
              </p:ext>
            </p:extLst>
          </p:nvPr>
        </p:nvGraphicFramePr>
        <p:xfrm>
          <a:off x="4427984" y="49411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298509"/>
              </p:ext>
            </p:extLst>
          </p:nvPr>
        </p:nvGraphicFramePr>
        <p:xfrm>
          <a:off x="7740352" y="49411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5155367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04722"/>
              </p:ext>
            </p:extLst>
          </p:nvPr>
        </p:nvGraphicFramePr>
        <p:xfrm>
          <a:off x="4427984" y="594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6119750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6382146"/>
            <a:ext cx="205056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car2 = car1.copy()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273200"/>
              </p:ext>
            </p:extLst>
          </p:nvPr>
        </p:nvGraphicFramePr>
        <p:xfrm>
          <a:off x="7750292" y="5971976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04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205395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78599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1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Βαθύ αντίγραφο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884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 </a:t>
            </a:r>
            <a:r>
              <a:rPr lang="el-GR" dirty="0" smtClean="0"/>
              <a:t>του </a:t>
            </a:r>
            <a:r>
              <a:rPr lang="en-US" dirty="0" err="1" smtClean="0"/>
              <a:t>car1</a:t>
            </a:r>
            <a:r>
              <a:rPr lang="en-US" dirty="0" smtClean="0"/>
              <a:t> </a:t>
            </a:r>
            <a:r>
              <a:rPr lang="el-GR" dirty="0" smtClean="0"/>
              <a:t>είναι πλέον ένα ανεξάρτητο αντικείμενο.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930469"/>
              </p:ext>
            </p:extLst>
          </p:nvPr>
        </p:nvGraphicFramePr>
        <p:xfrm>
          <a:off x="503548" y="341889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car2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6948264" y="3562906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12" idx="1"/>
          </p:cNvCxnSpPr>
          <p:nvPr/>
        </p:nvCxnSpPr>
        <p:spPr>
          <a:xfrm>
            <a:off x="3563888" y="3974220"/>
            <a:ext cx="864096" cy="740814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583837"/>
              </p:ext>
            </p:extLst>
          </p:nvPr>
        </p:nvGraphicFramePr>
        <p:xfrm>
          <a:off x="4427984" y="334688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55638"/>
              </p:ext>
            </p:extLst>
          </p:nvPr>
        </p:nvGraphicFramePr>
        <p:xfrm>
          <a:off x="7740352" y="3346882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63888" y="3561081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40107"/>
              </p:ext>
            </p:extLst>
          </p:nvPr>
        </p:nvGraphicFramePr>
        <p:xfrm>
          <a:off x="4427984" y="434927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lbow Connector 12"/>
          <p:cNvCxnSpPr/>
          <p:nvPr/>
        </p:nvCxnSpPr>
        <p:spPr>
          <a:xfrm flipV="1">
            <a:off x="6948264" y="4525464"/>
            <a:ext cx="792088" cy="447062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71600" y="4787860"/>
            <a:ext cx="146706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car2.move</a:t>
            </a:r>
            <a:r>
              <a:rPr lang="en-US" dirty="0" smtClean="0"/>
              <a:t>()</a:t>
            </a:r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423855"/>
              </p:ext>
            </p:extLst>
          </p:nvPr>
        </p:nvGraphicFramePr>
        <p:xfrm>
          <a:off x="7750292" y="4377690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B0F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39552" y="5733256"/>
            <a:ext cx="47530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μετακίνηση του </a:t>
            </a:r>
            <a:r>
              <a:rPr lang="en-US" dirty="0" err="1" smtClean="0"/>
              <a:t>car2</a:t>
            </a:r>
            <a:r>
              <a:rPr lang="en-US" dirty="0" smtClean="0"/>
              <a:t> </a:t>
            </a:r>
            <a:r>
              <a:rPr lang="el-GR" dirty="0" smtClean="0"/>
              <a:t>δεν επηρεάζει το </a:t>
            </a:r>
            <a:r>
              <a:rPr lang="en-US" dirty="0" err="1" smtClean="0"/>
              <a:t>car1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3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γίνεται αν έχουμε ένα </a:t>
            </a:r>
            <a:r>
              <a:rPr lang="en-US" dirty="0" smtClean="0"/>
              <a:t>constructor </a:t>
            </a:r>
            <a:r>
              <a:rPr lang="el-GR" dirty="0" smtClean="0"/>
              <a:t>που παίρνει όρισμα ένα πίνακα?</a:t>
            </a:r>
          </a:p>
          <a:p>
            <a:pPr lvl="1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position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Τι γίνεται αν στο ρηχό αντίγραφο κάνουμε τον πίνακα </a:t>
            </a:r>
            <a:r>
              <a:rPr lang="en-US" dirty="0" smtClean="0"/>
              <a:t>null? </a:t>
            </a:r>
            <a:r>
              <a:rPr lang="el-GR" dirty="0" smtClean="0"/>
              <a:t>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89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Ένας </a:t>
            </a:r>
            <a:r>
              <a:rPr lang="en-US" dirty="0" smtClean="0"/>
              <a:t>Constructor</a:t>
            </a:r>
            <a:r>
              <a:rPr lang="el-GR" dirty="0" smtClean="0"/>
              <a:t> που παίρνει σαν όρισμα ένα αντικείμενο του ίδιου τύπου και δημιουργεί ένα αντίγραφο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public Car(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endParaRPr lang="el-GR" dirty="0" smtClean="0"/>
          </a:p>
          <a:p>
            <a:r>
              <a:rPr lang="el-GR" dirty="0" smtClean="0"/>
              <a:t>Ο </a:t>
            </a:r>
            <a:r>
              <a:rPr lang="en-US" dirty="0" smtClean="0">
                <a:solidFill>
                  <a:srgbClr val="00B0F0"/>
                </a:solidFill>
              </a:rPr>
              <a:t>copy constructor </a:t>
            </a:r>
            <a:r>
              <a:rPr lang="el-GR" dirty="0" smtClean="0"/>
              <a:t>έχει δύο λειτουργίες: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</a:t>
            </a:r>
            <a:r>
              <a:rPr lang="el-GR" dirty="0" smtClean="0"/>
              <a:t>τη μνήμη για το αντικείμενο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Αντιγράφει</a:t>
            </a:r>
            <a:r>
              <a:rPr lang="el-GR" dirty="0" smtClean="0"/>
              <a:t> τις τιμές του αντικειμένου-ορίσματος.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Πάντα</a:t>
            </a:r>
            <a:r>
              <a:rPr lang="el-GR" dirty="0" smtClean="0"/>
              <a:t> πρέπει να δημιουργούμε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βαθύ αντίγραφο</a:t>
            </a:r>
            <a:r>
              <a:rPr lang="el-GR" dirty="0" smtClean="0"/>
              <a:t> του αντικειμένου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8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852936"/>
            <a:ext cx="9144000" cy="180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 </a:t>
            </a:r>
            <a:r>
              <a:rPr lang="el-GR" dirty="0" smtClean="0"/>
              <a:t>για την </a:t>
            </a:r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Car 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position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int[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this.dim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7546" y="4653136"/>
            <a:ext cx="6716454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Δημιουργεί </a:t>
            </a:r>
            <a:r>
              <a:rPr lang="el-GR" dirty="0" smtClean="0">
                <a:solidFill>
                  <a:srgbClr val="FF0000"/>
                </a:solidFill>
              </a:rPr>
              <a:t>βαθύ αντίγραφο</a:t>
            </a:r>
            <a:r>
              <a:rPr lang="el-GR" dirty="0" smtClean="0"/>
              <a:t>:</a:t>
            </a:r>
          </a:p>
          <a:p>
            <a:r>
              <a:rPr lang="el-GR" dirty="0" smtClean="0"/>
              <a:t>Δεσμεύουμε καινούριο πίνακα και αντιγράφουμε μία-μία τις τιμές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5373216"/>
            <a:ext cx="5554726" cy="138499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Κλήση: </a:t>
            </a:r>
            <a:endParaRPr lang="en-US" sz="2800" dirty="0" smtClean="0"/>
          </a:p>
          <a:p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= new Car(2);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 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car2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Car(</a:t>
            </a:r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car1</a:t>
            </a: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8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Φωλιασμένος </a:t>
            </a:r>
            <a:r>
              <a:rPr lang="en-US" dirty="0" smtClean="0"/>
              <a:t>Copy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 μια κλάση έχει </a:t>
            </a:r>
            <a:r>
              <a:rPr lang="el-GR" dirty="0" smtClean="0">
                <a:solidFill>
                  <a:srgbClr val="0070C0"/>
                </a:solidFill>
              </a:rPr>
              <a:t>πεδία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από μία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άλλη κλάση</a:t>
            </a:r>
            <a:r>
              <a:rPr lang="el-GR" dirty="0" smtClean="0"/>
              <a:t>, τότε όταν καλούμε τον </a:t>
            </a:r>
            <a:r>
              <a:rPr lang="en-US" dirty="0" smtClean="0"/>
              <a:t>copy constructor </a:t>
            </a:r>
            <a:r>
              <a:rPr lang="el-GR" dirty="0" smtClean="0"/>
              <a:t>θα πρέπει να έχουμε ορίσει </a:t>
            </a:r>
            <a:r>
              <a:rPr lang="en-US" dirty="0" smtClean="0">
                <a:solidFill>
                  <a:srgbClr val="0070C0"/>
                </a:solidFill>
              </a:rPr>
              <a:t>copy constructor </a:t>
            </a:r>
            <a:r>
              <a:rPr lang="el-GR" dirty="0" smtClean="0"/>
              <a:t>και για τις κλάσεις των αντικειμένων-πεδίων.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4653136"/>
            <a:ext cx="8568952" cy="468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4482" y="6021288"/>
            <a:ext cx="408355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copy constructor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68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86" y="2348880"/>
            <a:ext cx="9263406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04664"/>
            <a:ext cx="9036496" cy="638132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initName;number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this.name = other.name;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return 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this.name.equals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(other.name) 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52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4941167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3992" y="6011996"/>
            <a:ext cx="3070456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smtClean="0">
                <a:solidFill>
                  <a:srgbClr val="FF0000"/>
                </a:solidFill>
              </a:rPr>
              <a:t>equals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5657973"/>
            <a:ext cx="8568952" cy="35402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Φωλιασμένη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private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driver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CarDriver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driver.equals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&amp;&amp;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this.position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other.position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return 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driver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+ “ “ + position;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6209456"/>
            <a:ext cx="318587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την </a:t>
            </a:r>
            <a:r>
              <a:rPr lang="en-US" dirty="0" err="1" smtClean="0">
                <a:solidFill>
                  <a:srgbClr val="FF0000"/>
                </a:solidFill>
              </a:rPr>
              <a:t>toString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της </a:t>
            </a:r>
            <a:r>
              <a:rPr lang="en-US" dirty="0" smtClean="0">
                <a:solidFill>
                  <a:srgbClr val="FF0000"/>
                </a:solidFill>
              </a:rPr>
              <a:t>Person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17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αντικείμενα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Όπως ορίζουμε πίνακες από πρωταρχικούς τύπους μπορούμε να ορίσουμε και </a:t>
            </a:r>
            <a:r>
              <a:rPr lang="el-GR" dirty="0" smtClean="0">
                <a:solidFill>
                  <a:srgbClr val="0070C0"/>
                </a:solidFill>
              </a:rPr>
              <a:t>πίνακες από αντικείμενα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lvl="1"/>
            <a:r>
              <a:rPr lang="el-GR" dirty="0" smtClean="0"/>
              <a:t>Ορίζει ένα πίνακα με τρία αντικείμενα τύπου </a:t>
            </a:r>
            <a:r>
              <a:rPr lang="en-US" dirty="0" smtClean="0"/>
              <a:t>Person</a:t>
            </a:r>
          </a:p>
          <a:p>
            <a:pPr lvl="1"/>
            <a:r>
              <a:rPr lang="el-GR" dirty="0" smtClean="0"/>
              <a:t>Ουσιαστικά ένα πίνακα με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Όταν ορίζουμε ένα πίνακα από αντικείμενα πρέπει να είμαστε προσεκτικοί να δεσμεύουμε σωστά τη μνήμη.</a:t>
            </a:r>
          </a:p>
        </p:txBody>
      </p:sp>
    </p:spTree>
    <p:extLst>
      <p:ext uri="{BB962C8B-B14F-4D97-AF65-F5344CB8AC3E}">
        <p14:creationId xmlns:p14="http://schemas.microsoft.com/office/powerpoint/2010/main" val="93165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705878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773698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379754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60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αυτή θα δημιουργήσει μια μεταβλητή με το όνομα </a:t>
            </a:r>
            <a:r>
              <a:rPr lang="en-US" dirty="0">
                <a:solidFill>
                  <a:srgbClr val="0070C0"/>
                </a:solidFill>
              </a:rPr>
              <a:t>array</a:t>
            </a:r>
            <a:r>
              <a:rPr lang="en-US" dirty="0"/>
              <a:t> </a:t>
            </a:r>
            <a:r>
              <a:rPr lang="el-GR" dirty="0"/>
              <a:t>η οποία κάποια στιγμή θα δείχνει σε ένα πίνακα με </a:t>
            </a:r>
            <a:r>
              <a:rPr lang="en-US" dirty="0"/>
              <a:t>Person. </a:t>
            </a:r>
            <a:r>
              <a:rPr lang="el-GR" dirty="0"/>
              <a:t>Για την ώρα είναι </a:t>
            </a:r>
            <a:r>
              <a:rPr lang="en-US" dirty="0"/>
              <a:t>null.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507274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012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/>
              <a:t>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δύο θέσεις μνήμης στο </a:t>
            </a:r>
            <a:r>
              <a:rPr lang="en-US" dirty="0" smtClean="0"/>
              <a:t>heap </a:t>
            </a:r>
            <a:r>
              <a:rPr lang="el-GR" dirty="0" smtClean="0"/>
              <a:t>για να κρατήσουν δύο αναφορές τύπου </a:t>
            </a:r>
            <a:r>
              <a:rPr lang="en-US" dirty="0" smtClean="0"/>
              <a:t>Person. </a:t>
            </a:r>
            <a:r>
              <a:rPr lang="el-GR" dirty="0" smtClean="0"/>
              <a:t>Εφόσον δεν έχουμε δημιουργήσει τις μεταβλητές ακόμη, αυτές θα είναι </a:t>
            </a:r>
            <a:r>
              <a:rPr lang="en-US" dirty="0" smtClean="0">
                <a:solidFill>
                  <a:srgbClr val="FF0000"/>
                </a:solidFill>
              </a:rPr>
              <a:t>null</a:t>
            </a:r>
            <a:r>
              <a:rPr lang="en-US" dirty="0" smtClean="0"/>
              <a:t>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859331"/>
              </p:ext>
            </p:extLst>
          </p:nvPr>
        </p:nvGraphicFramePr>
        <p:xfrm>
          <a:off x="539552" y="3140968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356992"/>
            <a:ext cx="864096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353594"/>
              </p:ext>
            </p:extLst>
          </p:nvPr>
        </p:nvGraphicFramePr>
        <p:xfrm>
          <a:off x="4499992" y="3140968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3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πρώτη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48115"/>
              </p:ext>
            </p:extLst>
          </p:nvPr>
        </p:nvGraphicFramePr>
        <p:xfrm>
          <a:off x="539552" y="3587074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3803098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482376"/>
              </p:ext>
            </p:extLst>
          </p:nvPr>
        </p:nvGraphicFramePr>
        <p:xfrm>
          <a:off x="4499992" y="3587074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null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443058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076281"/>
              </p:ext>
            </p:extLst>
          </p:nvPr>
        </p:nvGraphicFramePr>
        <p:xfrm>
          <a:off x="6588224" y="322703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63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Person[]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array[0]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”, 1);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array[1]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(“bob”,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1);</a:t>
            </a:r>
          </a:p>
          <a:p>
            <a:pPr marL="0" indent="0">
              <a:buNone/>
            </a:pP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νέα εντολή </a:t>
            </a:r>
            <a:r>
              <a:rPr lang="en-US" dirty="0" smtClean="0"/>
              <a:t>new</a:t>
            </a:r>
            <a:r>
              <a:rPr lang="el-GR" dirty="0" smtClean="0"/>
              <a:t> </a:t>
            </a:r>
            <a:r>
              <a:rPr lang="el-GR" dirty="0"/>
              <a:t>θα </a:t>
            </a:r>
            <a:r>
              <a:rPr lang="el-GR" dirty="0" smtClean="0"/>
              <a:t>δεσμεύσει χώρο για άλλο ένα </a:t>
            </a:r>
            <a:r>
              <a:rPr lang="en-US" dirty="0" smtClean="0"/>
              <a:t>Person. </a:t>
            </a:r>
            <a:r>
              <a:rPr lang="el-GR" dirty="0" smtClean="0"/>
              <a:t>Δημιουργείται το αντικείμενο και η αναφορά αποθηκεύεται στην δεύτερη θέση του πίνακα </a:t>
            </a:r>
            <a:r>
              <a:rPr lang="en-US" dirty="0" smtClean="0"/>
              <a:t>array.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24769"/>
              </p:ext>
            </p:extLst>
          </p:nvPr>
        </p:nvGraphicFramePr>
        <p:xfrm>
          <a:off x="539552" y="3888245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0x0010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>
          <a:xfrm>
            <a:off x="3635896" y="4104269"/>
            <a:ext cx="864096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756016"/>
              </p:ext>
            </p:extLst>
          </p:nvPr>
        </p:nvGraphicFramePr>
        <p:xfrm>
          <a:off x="4499992" y="3888245"/>
          <a:ext cx="126014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0x0200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0x0300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5796136" y="3744229"/>
            <a:ext cx="792088" cy="339818"/>
          </a:xfrm>
          <a:prstGeom prst="bentConnector3">
            <a:avLst>
              <a:gd name="adj1" fmla="val 50000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1629"/>
              </p:ext>
            </p:extLst>
          </p:nvPr>
        </p:nvGraphicFramePr>
        <p:xfrm>
          <a:off x="6588224" y="3528205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Elbow Connector 8"/>
          <p:cNvCxnSpPr>
            <a:endCxn id="10" idx="1"/>
          </p:cNvCxnSpPr>
          <p:nvPr/>
        </p:nvCxnSpPr>
        <p:spPr>
          <a:xfrm>
            <a:off x="5796136" y="4450251"/>
            <a:ext cx="810344" cy="3069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051244"/>
              </p:ext>
            </p:extLst>
          </p:nvPr>
        </p:nvGraphicFramePr>
        <p:xfrm>
          <a:off x="6606480" y="4429224"/>
          <a:ext cx="1260140" cy="65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6559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94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Οι δισδιάστατοι πίνακες είναι ουσιαστικά πίνακες από αντικείμενα, όπου τα αντικείμενα είναι πάλι πίνακες</a:t>
            </a:r>
          </a:p>
          <a:p>
            <a:r>
              <a:rPr lang="el-GR" dirty="0" smtClean="0"/>
              <a:t>Π.χ., έτσι δεσμεύουμε πίνακα </a:t>
            </a:r>
            <a:r>
              <a:rPr lang="el-GR" dirty="0" smtClean="0">
                <a:sym typeface="Symbol"/>
              </a:rPr>
              <a:t>ακεραίων</a:t>
            </a:r>
            <a:r>
              <a:rPr lang="en-US" dirty="0" smtClean="0">
                <a:sym typeface="Symbol"/>
              </a:rPr>
              <a:t> </a:t>
            </a:r>
            <a:r>
              <a:rPr lang="el-GR" dirty="0" smtClean="0"/>
              <a:t>10 </a:t>
            </a:r>
            <a:r>
              <a:rPr lang="el-GR" dirty="0" smtClean="0">
                <a:sym typeface="Symbol"/>
              </a:rPr>
              <a:t> 10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i&lt;10;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7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Πίνακες από πίνακες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ym typeface="Symbol"/>
              </a:rPr>
              <a:t>Μπορεί ο δισδιάστατος μας πίνακας να είναι ασύμμετρος. </a:t>
            </a:r>
            <a:endParaRPr lang="el-GR" dirty="0">
              <a:sym typeface="Symbol"/>
            </a:endParaRPr>
          </a:p>
          <a:p>
            <a:r>
              <a:rPr lang="el-GR" dirty="0" smtClean="0">
                <a:sym typeface="Symbol"/>
              </a:rPr>
              <a:t>Π.χ., έτσι ορίζουμε ένα διαγώνιο πίνακα.</a:t>
            </a:r>
            <a:endParaRPr lang="en-US" dirty="0" smtClean="0">
              <a:sym typeface="Symbol"/>
            </a:endParaRPr>
          </a:p>
          <a:p>
            <a:endParaRPr lang="el-GR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int[][]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[10]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(int i=0; i&lt;10; i++){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array[i]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06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272717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942285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944021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46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99298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522284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οι αλλαγές στον πίνακα παραμένουν.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1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081748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44461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447843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98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615460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641188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0995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431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3605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100065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μεταβλητή </a:t>
            </a:r>
            <a:r>
              <a:rPr lang="en-US" dirty="0" smtClean="0"/>
              <a:t>x. 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51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6561</TotalTime>
  <Words>2066</Words>
  <Application>Microsoft Office PowerPoint</Application>
  <PresentationFormat>On-screen Show (4:3)</PresentationFormat>
  <Paragraphs>776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Clarity</vt:lpstr>
      <vt:lpstr>ΤΕΧΝΙΚΕΣ Αντικειμενοστραφουσ προγραμματισμου</vt:lpstr>
      <vt:lpstr>PowerPoint Presentation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PowerPoint Presentation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Αλλαγή παραμέτρων</vt:lpstr>
      <vt:lpstr>Επιστροφή αντικειμένων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Δημιουργία αντιγράφων</vt:lpstr>
      <vt:lpstr>PowerPoint Presentation</vt:lpstr>
      <vt:lpstr>Ρηχά Αντίγραφα</vt:lpstr>
      <vt:lpstr>Ρηχά Αντίγραφα</vt:lpstr>
      <vt:lpstr>Ρηχά Αντίγραφα</vt:lpstr>
      <vt:lpstr>Βαθύ αντίγραφο</vt:lpstr>
      <vt:lpstr>Βαθύ αντίγραφο</vt:lpstr>
      <vt:lpstr>Παραδείγματα</vt:lpstr>
      <vt:lpstr>Copy Constructor</vt:lpstr>
      <vt:lpstr>Copy Constructor για την Car</vt:lpstr>
      <vt:lpstr>Φωλιασμένος Copy Constructor</vt:lpstr>
      <vt:lpstr>Παράδειγμα</vt:lpstr>
      <vt:lpstr>PowerPoint Presentation</vt:lpstr>
      <vt:lpstr>Φωλιασμένη equals</vt:lpstr>
      <vt:lpstr>Φωλιασμένη toString()</vt:lpstr>
      <vt:lpstr>Πίνακες από αντικείμενα</vt:lpstr>
      <vt:lpstr>Παράδειγμα</vt:lpstr>
      <vt:lpstr>Παράδειγμα</vt:lpstr>
      <vt:lpstr>Παράδειγμα</vt:lpstr>
      <vt:lpstr>Παράδειγμα</vt:lpstr>
      <vt:lpstr>Πίνακες από πίνακες</vt:lpstr>
      <vt:lpstr>Πίνακες από πίνακες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384</cp:revision>
  <dcterms:created xsi:type="dcterms:W3CDTF">2013-02-10T16:19:38Z</dcterms:created>
  <dcterms:modified xsi:type="dcterms:W3CDTF">2013-04-03T19:41:51Z</dcterms:modified>
</cp:coreProperties>
</file>