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455" r:id="rId3"/>
    <p:sldId id="460" r:id="rId4"/>
    <p:sldId id="470" r:id="rId5"/>
    <p:sldId id="472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73" r:id="rId15"/>
    <p:sldId id="474" r:id="rId16"/>
    <p:sldId id="494" r:id="rId17"/>
    <p:sldId id="496" r:id="rId18"/>
    <p:sldId id="498" r:id="rId19"/>
    <p:sldId id="515" r:id="rId20"/>
    <p:sldId id="479" r:id="rId21"/>
    <p:sldId id="499" r:id="rId22"/>
    <p:sldId id="481" r:id="rId23"/>
    <p:sldId id="500" r:id="rId24"/>
    <p:sldId id="501" r:id="rId25"/>
    <p:sldId id="502" r:id="rId26"/>
    <p:sldId id="503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25" r:id="rId36"/>
    <p:sldId id="526" r:id="rId37"/>
    <p:sldId id="527" r:id="rId38"/>
    <p:sldId id="52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Αναφορές</a:t>
            </a:r>
            <a:endParaRPr lang="en-US" dirty="0" smtClean="0"/>
          </a:p>
          <a:p>
            <a:pPr algn="ctr"/>
            <a:r>
              <a:rPr lang="el-GR" dirty="0" smtClean="0"/>
              <a:t>Αντικείμενα </a:t>
            </a:r>
            <a:r>
              <a:rPr lang="el-GR" smtClean="0"/>
              <a:t>ως ορίσματα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bob”,1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62791"/>
              </p:ext>
            </p:extLst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90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37747"/>
              </p:ext>
            </p:extLst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49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21297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“Bob”, 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var2.set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“Ann”,2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Person(“Bob”,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var2.set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“Ann”,2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55349"/>
              </p:ext>
            </p:extLst>
          </p:nvPr>
        </p:nvGraphicFramePr>
        <p:xfrm>
          <a:off x="1547664" y="4221088"/>
          <a:ext cx="3096344" cy="2125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>
            <a:off x="4644008" y="4365104"/>
            <a:ext cx="1224136" cy="432048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32249"/>
              </p:ext>
            </p:extLst>
          </p:nvPr>
        </p:nvGraphicFramePr>
        <p:xfrm>
          <a:off x="5868144" y="443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73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72197"/>
              </p:ext>
            </p:extLst>
          </p:nvPr>
        </p:nvGraphicFramePr>
        <p:xfrm>
          <a:off x="1547664" y="4221088"/>
          <a:ext cx="3096344" cy="2125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>
            <a:off x="4644008" y="4365104"/>
            <a:ext cx="1224136" cy="432048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22818"/>
              </p:ext>
            </p:extLst>
          </p:nvPr>
        </p:nvGraphicFramePr>
        <p:xfrm>
          <a:off x="5868144" y="443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827584" y="1916832"/>
            <a:ext cx="5796136" cy="187220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“Bob”, 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var2.set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Ann”,2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464404"/>
              </p:ext>
            </p:extLst>
          </p:nvPr>
        </p:nvGraphicFramePr>
        <p:xfrm>
          <a:off x="1547664" y="4221088"/>
          <a:ext cx="3096344" cy="2125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>
            <a:off x="4644008" y="4365104"/>
            <a:ext cx="1224136" cy="21602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95252"/>
              </p:ext>
            </p:extLst>
          </p:nvPr>
        </p:nvGraphicFramePr>
        <p:xfrm>
          <a:off x="5868144" y="443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“Bob”, 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var2.set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“Ann”,2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4799320"/>
            <a:ext cx="1224136" cy="15023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2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04740"/>
              </p:ext>
            </p:extLst>
          </p:nvPr>
        </p:nvGraphicFramePr>
        <p:xfrm>
          <a:off x="1547664" y="4221088"/>
          <a:ext cx="3096344" cy="2125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>
            <a:off x="4644008" y="4365104"/>
            <a:ext cx="1224136" cy="21602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38685"/>
              </p:ext>
            </p:extLst>
          </p:nvPr>
        </p:nvGraphicFramePr>
        <p:xfrm>
          <a:off x="5868144" y="443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“Bob”, 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var2.set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4799320"/>
            <a:ext cx="1224136" cy="15023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13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474576"/>
              </p:ext>
            </p:extLst>
          </p:nvPr>
        </p:nvGraphicFramePr>
        <p:xfrm>
          <a:off x="1547664" y="4221088"/>
          <a:ext cx="3096344" cy="2125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var2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>
            <a:off x="4644008" y="4365104"/>
            <a:ext cx="1224136" cy="21602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08572"/>
              </p:ext>
            </p:extLst>
          </p:nvPr>
        </p:nvGraphicFramePr>
        <p:xfrm>
          <a:off x="5868144" y="443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“Bob”, 1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var2.set(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“Ann”,2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4799320"/>
            <a:ext cx="1224136" cy="15023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44208" y="5589240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</a:t>
            </a:r>
            <a:r>
              <a:rPr lang="el-GR" dirty="0" smtClean="0"/>
              <a:t> - </a:t>
            </a:r>
            <a:r>
              <a:rPr lang="en-US" dirty="0" smtClean="0"/>
              <a:t>RAM)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  <a:endParaRPr lang="en-US" dirty="0" smtClean="0"/>
          </a:p>
          <a:p>
            <a:r>
              <a:rPr lang="el-GR" dirty="0" smtClean="0"/>
              <a:t>Κάθε μεταβλητή πιάνει διαφορετικό χώρο στη μνήμη ανάλογα με τον τύπο της</a:t>
            </a:r>
          </a:p>
          <a:p>
            <a:pPr lvl="1"/>
            <a:r>
              <a:rPr lang="el-GR" dirty="0" smtClean="0"/>
              <a:t>Μπορούμε να προσπελάσουμε την μεταβλητή αν ξέρουμε τη διεύθυνση του πρώτου </a:t>
            </a:r>
            <a:r>
              <a:rPr lang="en-US" dirty="0" smtClean="0"/>
              <a:t>byte </a:t>
            </a:r>
            <a:r>
              <a:rPr lang="el-GR" dirty="0" smtClean="0"/>
              <a:t>και το μέγεθος της.</a:t>
            </a:r>
          </a:p>
          <a:p>
            <a:pPr lvl="1"/>
            <a:r>
              <a:rPr lang="el-GR" dirty="0"/>
              <a:t>Άρα </a:t>
            </a:r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μνήμης </a:t>
            </a:r>
            <a:r>
              <a:rPr lang="el-GR" dirty="0" smtClean="0"/>
              <a:t>της μεταβλητής αποτελείται </a:t>
            </a:r>
            <a:r>
              <a:rPr lang="el-GR" dirty="0"/>
              <a:t>από μία </a:t>
            </a:r>
            <a:r>
              <a:rPr lang="el-GR" dirty="0">
                <a:solidFill>
                  <a:srgbClr val="0070C0"/>
                </a:solidFill>
              </a:rPr>
              <a:t>διεύθυνση</a:t>
            </a:r>
            <a:r>
              <a:rPr lang="el-GR" dirty="0"/>
              <a:t> και το </a:t>
            </a:r>
            <a:r>
              <a:rPr lang="el-GR" dirty="0">
                <a:solidFill>
                  <a:srgbClr val="0070C0"/>
                </a:solidFill>
              </a:rPr>
              <a:t>μέγεθος</a:t>
            </a:r>
            <a:r>
              <a:rPr lang="el-GR" dirty="0"/>
              <a:t>.  </a:t>
            </a:r>
            <a:endParaRPr lang="el-GR" dirty="0" smtClean="0"/>
          </a:p>
          <a:p>
            <a:r>
              <a:rPr lang="el-GR" dirty="0" smtClean="0"/>
              <a:t>Από εδώ και πέρα θα χρησιμοποιούμε τον όρο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ανεξάρτητα από το μέγεθος της μεταβλητής.</a:t>
            </a:r>
            <a:endParaRPr lang="el-GR" dirty="0"/>
          </a:p>
          <a:p>
            <a:pPr lvl="1"/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3233"/>
              </p:ext>
            </p:extLst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x</a:t>
                      </a:r>
                      <a:r>
                        <a:rPr lang="el-GR" dirty="0" smtClean="0"/>
                        <a:t>000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x</a:t>
                      </a:r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</a:t>
                      </a:r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</a:t>
                      </a:r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x</a:t>
                      </a:r>
                      <a:r>
                        <a:rPr lang="el-GR" dirty="0" smtClean="0"/>
                        <a:t>100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x</a:t>
                      </a:r>
                      <a:r>
                        <a:rPr lang="el-GR" dirty="0" smtClean="0"/>
                        <a:t>111</a:t>
                      </a: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r>
                        <a:rPr lang="en-US" dirty="0" smtClean="0"/>
                        <a:t>x</a:t>
                      </a:r>
                      <a:r>
                        <a:rPr lang="el-GR" dirty="0" smtClean="0"/>
                        <a:t>111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πρωταρχικού τύπου, αλλαγές στην τιμή της παραμέτρου δεν αλλάζουν 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περιεχόμενα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4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522007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38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37288"/>
              </p:ext>
            </p:extLst>
          </p:nvPr>
        </p:nvGraphicFramePr>
        <p:xfrm>
          <a:off x="1547664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52390"/>
              </p:ext>
            </p:extLst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53863"/>
              </p:ext>
            </p:extLst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94350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44365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38988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15434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8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6043009"/>
            <a:ext cx="479238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9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37102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73732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1801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043083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1780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this.name;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6043009"/>
            <a:ext cx="479238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65065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6130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5564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227687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Ann 2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8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433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36697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5876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10399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38118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98798" y="2276329"/>
            <a:ext cx="500970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259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5369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42455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17191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16429" cy="101458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1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</a:t>
            </a:r>
            <a:r>
              <a:rPr lang="el-GR" dirty="0" smtClean="0"/>
              <a:t>των </a:t>
            </a:r>
            <a:r>
              <a:rPr lang="el-GR" dirty="0" smtClean="0">
                <a:solidFill>
                  <a:srgbClr val="0070C0"/>
                </a:solidFill>
              </a:rPr>
              <a:t>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</a:t>
            </a:r>
            <a:r>
              <a:rPr lang="el-GR" dirty="0" smtClean="0">
                <a:solidFill>
                  <a:srgbClr val="00B0F0"/>
                </a:solidFill>
              </a:rPr>
              <a:t>αποθηκεύεται</a:t>
            </a:r>
            <a:r>
              <a:rPr lang="el-GR" dirty="0" smtClean="0"/>
              <a:t>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n-US" dirty="0" smtClean="0"/>
              <a:t>O </a:t>
            </a:r>
            <a:r>
              <a:rPr lang="el-GR" dirty="0" smtClean="0"/>
              <a:t>χώρος μνήμης του αντικειμένου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dirty="0" smtClean="0"/>
              <a:t> με την εντολή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10338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66010" y="1700808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int[3];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6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43500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07037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33083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195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ακόμη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4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0024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0238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76363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28386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089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6183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248239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18030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90945"/>
              </p:ext>
            </p:extLst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05052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885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0067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2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628800"/>
            <a:ext cx="8208912" cy="496855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StringParameterDemo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“Bob“;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4337" y="5877272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350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74647"/>
              </p:ext>
            </p:extLst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2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6113"/>
              </p:ext>
            </p:extLst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26734"/>
              </p:ext>
            </p:extLst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7" idx="3"/>
          </p:cNvCxnSpPr>
          <p:nvPr/>
        </p:nvCxnSpPr>
        <p:spPr>
          <a:xfrm>
            <a:off x="3887924" y="4829641"/>
            <a:ext cx="1116124" cy="1047631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6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2636912"/>
            <a:ext cx="50405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23374"/>
              </p:ext>
            </p:extLst>
          </p:nvPr>
        </p:nvGraphicFramePr>
        <p:xfrm>
          <a:off x="791580" y="565859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5870799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589240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0701"/>
              </p:ext>
            </p:extLst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3115" y="4698773"/>
            <a:ext cx="1872208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 + Ann”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00061" y="4911215"/>
            <a:ext cx="115212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972830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μη </a:t>
            </a:r>
            <a:r>
              <a:rPr lang="el-GR" dirty="0" err="1" smtClean="0">
                <a:solidFill>
                  <a:srgbClr val="FF0000"/>
                </a:solidFill>
              </a:rPr>
              <a:t>μεταλλάξιμα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αντικείμενα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24161" y="6201394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αλλαγή</a:t>
            </a:r>
            <a:r>
              <a:rPr lang="el-GR" dirty="0" smtClean="0"/>
              <a:t> σε ένα </a:t>
            </a:r>
            <a:r>
              <a:rPr lang="en-US" dirty="0" smtClean="0"/>
              <a:t>String </a:t>
            </a:r>
            <a:r>
              <a:rPr lang="el-GR" dirty="0" smtClean="0"/>
              <a:t>έχει ως αποτέλεσμα τη </a:t>
            </a:r>
            <a:r>
              <a:rPr lang="el-GR" dirty="0" smtClean="0">
                <a:solidFill>
                  <a:srgbClr val="FF0000"/>
                </a:solidFill>
              </a:rPr>
              <a:t>δημιουργία ενός καινούριου 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0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1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Person(“Bob”,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47109"/>
              </p:ext>
            </p:extLst>
          </p:nvPr>
        </p:nvGraphicFramePr>
        <p:xfrm>
          <a:off x="3131840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321297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4319972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7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7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8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57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12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6317</TotalTime>
  <Words>1793</Words>
  <Application>Microsoft Office PowerPoint</Application>
  <PresentationFormat>On-screen Show (4:3)</PresentationFormat>
  <Paragraphs>631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ΤΕΧΝΙΚΕΣ Αντικειμενοστραφουσ προγραμματισμου</vt:lpstr>
      <vt:lpstr>Η μνήμη του υπολογιστή</vt:lpstr>
      <vt:lpstr>Αποθήκευση αντικειμένων</vt:lpstr>
      <vt:lpstr>PowerPoint Presentation</vt:lpstr>
      <vt:lpstr>Παράδειγμα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Heap</vt:lpstr>
      <vt:lpstr>Παράδειγμα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Αντικείμενα ως παράμετροι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Μια ακόμη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Άλλο ένα παράδειγμα</vt:lpstr>
      <vt:lpstr>Εξέλιξη του προγράμματος</vt:lpstr>
      <vt:lpstr>Εξέλιξη του προγράμματος</vt:lpstr>
      <vt:lpstr>Εξέλιξη του προγράμματος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367</cp:revision>
  <dcterms:created xsi:type="dcterms:W3CDTF">2013-02-10T16:19:38Z</dcterms:created>
  <dcterms:modified xsi:type="dcterms:W3CDTF">2013-03-31T23:49:29Z</dcterms:modified>
</cp:coreProperties>
</file>