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60"/>
  </p:notesMasterIdLst>
  <p:sldIdLst>
    <p:sldId id="369" r:id="rId2"/>
    <p:sldId id="418" r:id="rId3"/>
    <p:sldId id="370" r:id="rId4"/>
    <p:sldId id="372" r:id="rId5"/>
    <p:sldId id="481" r:id="rId6"/>
    <p:sldId id="484" r:id="rId7"/>
    <p:sldId id="405" r:id="rId8"/>
    <p:sldId id="483" r:id="rId9"/>
    <p:sldId id="488" r:id="rId10"/>
    <p:sldId id="489" r:id="rId11"/>
    <p:sldId id="549" r:id="rId12"/>
    <p:sldId id="487" r:id="rId13"/>
    <p:sldId id="486" r:id="rId14"/>
    <p:sldId id="550" r:id="rId15"/>
    <p:sldId id="491" r:id="rId16"/>
    <p:sldId id="389" r:id="rId17"/>
    <p:sldId id="390" r:id="rId18"/>
    <p:sldId id="394" r:id="rId19"/>
    <p:sldId id="398" r:id="rId20"/>
    <p:sldId id="397" r:id="rId21"/>
    <p:sldId id="485" r:id="rId22"/>
    <p:sldId id="493" r:id="rId23"/>
    <p:sldId id="494" r:id="rId24"/>
    <p:sldId id="406" r:id="rId25"/>
    <p:sldId id="407" r:id="rId26"/>
    <p:sldId id="492" r:id="rId27"/>
    <p:sldId id="408" r:id="rId28"/>
    <p:sldId id="410" r:id="rId29"/>
    <p:sldId id="411" r:id="rId30"/>
    <p:sldId id="417" r:id="rId31"/>
    <p:sldId id="496" r:id="rId32"/>
    <p:sldId id="552" r:id="rId33"/>
    <p:sldId id="495" r:id="rId34"/>
    <p:sldId id="553" r:id="rId35"/>
    <p:sldId id="497" r:id="rId36"/>
    <p:sldId id="554" r:id="rId37"/>
    <p:sldId id="498" r:id="rId38"/>
    <p:sldId id="555" r:id="rId39"/>
    <p:sldId id="499" r:id="rId40"/>
    <p:sldId id="556" r:id="rId41"/>
    <p:sldId id="557" r:id="rId42"/>
    <p:sldId id="558" r:id="rId43"/>
    <p:sldId id="559" r:id="rId44"/>
    <p:sldId id="560" r:id="rId45"/>
    <p:sldId id="500" r:id="rId46"/>
    <p:sldId id="561" r:id="rId47"/>
    <p:sldId id="502" r:id="rId48"/>
    <p:sldId id="551" r:id="rId49"/>
    <p:sldId id="420" r:id="rId50"/>
    <p:sldId id="503" r:id="rId51"/>
    <p:sldId id="421" r:id="rId52"/>
    <p:sldId id="422" r:id="rId53"/>
    <p:sldId id="423" r:id="rId54"/>
    <p:sldId id="424" r:id="rId55"/>
    <p:sldId id="429" r:id="rId56"/>
    <p:sldId id="425" r:id="rId57"/>
    <p:sldId id="426" r:id="rId58"/>
    <p:sldId id="504" r:id="rId5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F8511"/>
    <a:srgbClr val="0DDEE3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614" autoAdjust="0"/>
    <p:restoredTop sz="94676" autoAdjust="0"/>
  </p:normalViewPr>
  <p:slideViewPr>
    <p:cSldViewPr>
      <p:cViewPr varScale="1">
        <p:scale>
          <a:sx n="113" d="100"/>
          <a:sy n="113" d="100"/>
        </p:scale>
        <p:origin x="-121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8EA21D-F609-4883-9BF2-C2257D2F3E11}" type="datetimeFigureOut">
              <a:rPr lang="en-US" smtClean="0"/>
              <a:t>11/13/2013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2ABF5E-119C-40D0-9F75-E2458688F6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33565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F0C9ACB-7A00-4B3F-979D-E4C6E26A417C}" type="slidenum">
              <a:rPr lang="en-US"/>
              <a:pPr/>
              <a:t>37</a:t>
            </a:fld>
            <a:endParaRPr lang="en-US"/>
          </a:p>
        </p:txBody>
      </p:sp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10592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55AC3B2-67C6-4685-8FDA-F7ADC9850F2F}" type="slidenum">
              <a:rPr lang="en-US"/>
              <a:pPr/>
              <a:t>39</a:t>
            </a:fld>
            <a:endParaRPr lang="en-US"/>
          </a:p>
        </p:txBody>
      </p:sp>
      <p:sp>
        <p:nvSpPr>
          <p:cNvPr id="70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71524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18C901B-536F-470A-97BE-E6E6F0CDDCBE}" type="slidenum">
              <a:rPr lang="en-US"/>
              <a:pPr/>
              <a:t>45</a:t>
            </a:fld>
            <a:endParaRPr lang="en-US"/>
          </a:p>
        </p:txBody>
      </p:sp>
      <p:sp>
        <p:nvSpPr>
          <p:cNvPr id="71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85707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18C901B-536F-470A-97BE-E6E6F0CDDCBE}" type="slidenum">
              <a:rPr lang="en-US"/>
              <a:pPr/>
              <a:t>46</a:t>
            </a:fld>
            <a:endParaRPr lang="en-US"/>
          </a:p>
        </p:txBody>
      </p:sp>
      <p:sp>
        <p:nvSpPr>
          <p:cNvPr id="71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88970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3CC1D49-22FC-43D1-9AEF-4D339032ED74}" type="slidenum">
              <a:rPr lang="en-US"/>
              <a:pPr/>
              <a:t>47</a:t>
            </a:fld>
            <a:endParaRPr lang="en-US"/>
          </a:p>
        </p:txBody>
      </p:sp>
      <p:sp>
        <p:nvSpPr>
          <p:cNvPr id="76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96610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t>11/13/2013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t>11/13/2013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t>11/13/2013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buClr>
                <a:schemeClr val="accent1"/>
              </a:buClr>
              <a:defRPr/>
            </a:lvl2pPr>
            <a:lvl4pPr>
              <a:buClr>
                <a:schemeClr val="accent1"/>
              </a:buClr>
              <a:defRPr/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l-GR" dirty="0" smtClean="0"/>
              <a:t>Χειμώνας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CS-409: </a:t>
            </a:r>
            <a:r>
              <a:rPr lang="el-GR" dirty="0" err="1" smtClean="0"/>
              <a:t>Αντικειμενοστρεφής</a:t>
            </a:r>
            <a:r>
              <a:rPr lang="el-GR" dirty="0" smtClean="0"/>
              <a:t> </a:t>
            </a:r>
            <a:r>
              <a:rPr lang="el-GR" dirty="0" err="1" smtClean="0"/>
              <a:t>Προγραμματισμος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t>11/13/2013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t>11/13/2013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t>11/13/2013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t>11/13/2013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t>11/13/2013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t>11/13/2013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t>11/13/2013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0DD7E345-9BD5-414F-9B98-BE3DCAA5A9BF}" type="datetimeFigureOut">
              <a:rPr lang="en-US" smtClean="0"/>
              <a:t>11/13/2013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r>
              <a:rPr lang="el-GR" dirty="0" err="1" smtClean="0"/>
              <a:t>Αντικειμενοστρεφής</a:t>
            </a:r>
            <a:r>
              <a:rPr lang="el-GR" dirty="0" smtClean="0"/>
              <a:t> Προγραμματισμός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81A9E46F-7BA3-46CF-8DB8-B01995389C81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6"/>
        </a:buClr>
        <a:buSzPct val="85000"/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6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6"/>
        </a:buClr>
        <a:buSzPct val="9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6"/>
        </a:buClr>
        <a:buSzPct val="100000"/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DATA MINING</a:t>
            </a:r>
            <a:br>
              <a:rPr lang="en-US" dirty="0" smtClean="0"/>
            </a:br>
            <a:r>
              <a:rPr lang="en-US" dirty="0" smtClean="0"/>
              <a:t>LECTURE </a:t>
            </a:r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Similarity and </a:t>
            </a:r>
            <a:r>
              <a:rPr lang="en-US" dirty="0" smtClean="0"/>
              <a:t>Distance</a:t>
            </a:r>
          </a:p>
          <a:p>
            <a:r>
              <a:rPr lang="en-US" smtClean="0"/>
              <a:t>Recommendation Systems</a:t>
            </a:r>
            <a:endParaRPr lang="en-US" dirty="0" smtClean="0"/>
          </a:p>
          <a:p>
            <a:r>
              <a:rPr lang="en-US" dirty="0" smtClean="0"/>
              <a:t>Sketching, Locality Sensitive Hashing</a:t>
            </a:r>
          </a:p>
        </p:txBody>
      </p:sp>
    </p:spTree>
    <p:extLst>
      <p:ext uri="{BB962C8B-B14F-4D97-AF65-F5344CB8AC3E}">
        <p14:creationId xmlns:p14="http://schemas.microsoft.com/office/powerpoint/2010/main" val="3974019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04803" y="4448183"/>
            <a:ext cx="4878259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Documents </a:t>
            </a:r>
            <a:r>
              <a:rPr lang="en-US" dirty="0" err="1" smtClean="0"/>
              <a:t>D1</a:t>
            </a:r>
            <a:r>
              <a:rPr lang="en-US" dirty="0" smtClean="0"/>
              <a:t>, </a:t>
            </a:r>
            <a:r>
              <a:rPr lang="en-US" dirty="0" err="1" smtClean="0"/>
              <a:t>D2</a:t>
            </a:r>
            <a:r>
              <a:rPr lang="en-US" dirty="0" smtClean="0"/>
              <a:t> are in the “</a:t>
            </a:r>
            <a:r>
              <a:rPr lang="en-US" dirty="0" smtClean="0">
                <a:solidFill>
                  <a:srgbClr val="EF8511"/>
                </a:solidFill>
              </a:rPr>
              <a:t>same direction</a:t>
            </a:r>
            <a:r>
              <a:rPr lang="en-US" dirty="0" smtClean="0"/>
              <a:t>”</a:t>
            </a:r>
          </a:p>
          <a:p>
            <a:endParaRPr lang="en-US" dirty="0" smtClean="0"/>
          </a:p>
          <a:p>
            <a:r>
              <a:rPr lang="en-US" dirty="0" smtClean="0"/>
              <a:t>Document D3 is on the </a:t>
            </a:r>
            <a:r>
              <a:rPr lang="en-US" dirty="0" smtClean="0">
                <a:solidFill>
                  <a:srgbClr val="0070C0"/>
                </a:solidFill>
              </a:rPr>
              <a:t>same plane </a:t>
            </a:r>
            <a:r>
              <a:rPr lang="en-US" dirty="0" smtClean="0"/>
              <a:t>as D1, D2</a:t>
            </a:r>
          </a:p>
          <a:p>
            <a:endParaRPr lang="en-US" dirty="0"/>
          </a:p>
          <a:p>
            <a:r>
              <a:rPr lang="en-US" dirty="0" smtClean="0"/>
              <a:t>Document D3 is </a:t>
            </a:r>
            <a:r>
              <a:rPr lang="en-US" dirty="0" smtClean="0">
                <a:solidFill>
                  <a:srgbClr val="EF8511"/>
                </a:solidFill>
              </a:rPr>
              <a:t>orthogonal</a:t>
            </a:r>
            <a:r>
              <a:rPr lang="en-US" dirty="0" smtClean="0"/>
              <a:t> to the rest</a:t>
            </a:r>
            <a:endParaRPr lang="en-US" dirty="0"/>
          </a:p>
        </p:txBody>
      </p:sp>
      <p:graphicFrame>
        <p:nvGraphicFramePr>
          <p:cNvPr id="7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04541116"/>
              </p:ext>
            </p:extLst>
          </p:nvPr>
        </p:nvGraphicFramePr>
        <p:xfrm>
          <a:off x="469545" y="1981200"/>
          <a:ext cx="82296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document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Apple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Microsoft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Obama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Election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err="1" smtClean="0">
                          <a:solidFill>
                            <a:srgbClr val="00B050"/>
                          </a:solidFill>
                        </a:rPr>
                        <a:t>D1</a:t>
                      </a:r>
                      <a:endParaRPr lang="en-US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err="1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D2</a:t>
                      </a:r>
                      <a:endParaRPr lang="en-US" b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00B0F0"/>
                          </a:solidFill>
                        </a:rPr>
                        <a:t>D3</a:t>
                      </a:r>
                      <a:endParaRPr lang="en-US" b="1" dirty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D4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9" name="Straight Arrow Connector 8"/>
          <p:cNvCxnSpPr/>
          <p:nvPr/>
        </p:nvCxnSpPr>
        <p:spPr>
          <a:xfrm flipH="1" flipV="1">
            <a:off x="6248397" y="4299466"/>
            <a:ext cx="5" cy="133933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6248400" y="5638800"/>
            <a:ext cx="12954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>
            <a:off x="5562600" y="5638800"/>
            <a:ext cx="685800" cy="6096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5341268" y="4114800"/>
            <a:ext cx="7489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apple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7315200" y="5740845"/>
            <a:ext cx="11208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microsoft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4638043" y="6248400"/>
            <a:ext cx="20185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{Obama, election}</a:t>
            </a:r>
            <a:endParaRPr lang="en-US" dirty="0"/>
          </a:p>
        </p:txBody>
      </p:sp>
      <p:cxnSp>
        <p:nvCxnSpPr>
          <p:cNvPr id="22" name="Straight Arrow Connector 21"/>
          <p:cNvCxnSpPr/>
          <p:nvPr/>
        </p:nvCxnSpPr>
        <p:spPr>
          <a:xfrm flipV="1">
            <a:off x="6248400" y="5105400"/>
            <a:ext cx="1219200" cy="533400"/>
          </a:xfrm>
          <a:prstGeom prst="straightConnector1">
            <a:avLst/>
          </a:prstGeom>
          <a:ln w="28575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V="1">
            <a:off x="6248399" y="5448301"/>
            <a:ext cx="408145" cy="190499"/>
          </a:xfrm>
          <a:prstGeom prst="straightConnector1">
            <a:avLst/>
          </a:prstGeom>
          <a:ln w="28575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V="1">
            <a:off x="6248398" y="4484132"/>
            <a:ext cx="546973" cy="1154668"/>
          </a:xfrm>
          <a:prstGeom prst="straightConnector1">
            <a:avLst/>
          </a:prstGeom>
          <a:ln w="28575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 flipH="1">
            <a:off x="5951674" y="5638799"/>
            <a:ext cx="296721" cy="286712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9011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04803" y="4448183"/>
            <a:ext cx="4878259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Documents </a:t>
            </a:r>
            <a:r>
              <a:rPr lang="en-US" dirty="0" err="1" smtClean="0"/>
              <a:t>D1</a:t>
            </a:r>
            <a:r>
              <a:rPr lang="en-US" dirty="0" smtClean="0"/>
              <a:t>, </a:t>
            </a:r>
            <a:r>
              <a:rPr lang="en-US" dirty="0" err="1" smtClean="0"/>
              <a:t>D2</a:t>
            </a:r>
            <a:r>
              <a:rPr lang="en-US" dirty="0" smtClean="0"/>
              <a:t> are in the “</a:t>
            </a:r>
            <a:r>
              <a:rPr lang="en-US" dirty="0" smtClean="0">
                <a:solidFill>
                  <a:srgbClr val="EF8511"/>
                </a:solidFill>
              </a:rPr>
              <a:t>same direction</a:t>
            </a:r>
            <a:r>
              <a:rPr lang="en-US" dirty="0" smtClean="0"/>
              <a:t>”</a:t>
            </a:r>
          </a:p>
          <a:p>
            <a:endParaRPr lang="en-US" dirty="0" smtClean="0"/>
          </a:p>
          <a:p>
            <a:r>
              <a:rPr lang="en-US" dirty="0" smtClean="0"/>
              <a:t>Document D3 is on the </a:t>
            </a:r>
            <a:r>
              <a:rPr lang="en-US" dirty="0" smtClean="0">
                <a:solidFill>
                  <a:srgbClr val="0070C0"/>
                </a:solidFill>
              </a:rPr>
              <a:t>same plane </a:t>
            </a:r>
            <a:r>
              <a:rPr lang="en-US" dirty="0" smtClean="0"/>
              <a:t>as D1, D2</a:t>
            </a:r>
          </a:p>
          <a:p>
            <a:endParaRPr lang="en-US" dirty="0"/>
          </a:p>
          <a:p>
            <a:r>
              <a:rPr lang="en-US" dirty="0" smtClean="0"/>
              <a:t>Document D3 is </a:t>
            </a:r>
            <a:r>
              <a:rPr lang="en-US" dirty="0" smtClean="0">
                <a:solidFill>
                  <a:srgbClr val="EF8511"/>
                </a:solidFill>
              </a:rPr>
              <a:t>orthogonal</a:t>
            </a:r>
            <a:r>
              <a:rPr lang="en-US" dirty="0" smtClean="0"/>
              <a:t> to the rest</a:t>
            </a:r>
            <a:endParaRPr lang="en-US" dirty="0"/>
          </a:p>
        </p:txBody>
      </p:sp>
      <p:graphicFrame>
        <p:nvGraphicFramePr>
          <p:cNvPr id="7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08947735"/>
              </p:ext>
            </p:extLst>
          </p:nvPr>
        </p:nvGraphicFramePr>
        <p:xfrm>
          <a:off x="469545" y="1981200"/>
          <a:ext cx="82296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document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Apple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Microsoft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Obama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Election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err="1" smtClean="0">
                          <a:solidFill>
                            <a:srgbClr val="00B050"/>
                          </a:solidFill>
                        </a:rPr>
                        <a:t>D1</a:t>
                      </a:r>
                      <a:endParaRPr lang="en-US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1/3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2/3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err="1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D2</a:t>
                      </a:r>
                      <a:endParaRPr lang="en-US" b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1/3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2/3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00B0F0"/>
                          </a:solidFill>
                        </a:rPr>
                        <a:t>D3</a:t>
                      </a:r>
                      <a:endParaRPr lang="en-US" b="1" dirty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2/3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1/3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D4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1/3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2/3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9" name="Straight Arrow Connector 8"/>
          <p:cNvCxnSpPr/>
          <p:nvPr/>
        </p:nvCxnSpPr>
        <p:spPr>
          <a:xfrm flipH="1" flipV="1">
            <a:off x="6248397" y="4299466"/>
            <a:ext cx="5" cy="133933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6248400" y="5638800"/>
            <a:ext cx="12954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>
            <a:off x="5562600" y="5638800"/>
            <a:ext cx="685800" cy="6096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5341268" y="4114800"/>
            <a:ext cx="7489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apple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7315200" y="5740845"/>
            <a:ext cx="11208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microsoft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4638043" y="6248400"/>
            <a:ext cx="20185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{Obama, election}</a:t>
            </a:r>
            <a:endParaRPr lang="en-US" dirty="0"/>
          </a:p>
        </p:txBody>
      </p:sp>
      <p:cxnSp>
        <p:nvCxnSpPr>
          <p:cNvPr id="22" name="Straight Arrow Connector 21"/>
          <p:cNvCxnSpPr/>
          <p:nvPr/>
        </p:nvCxnSpPr>
        <p:spPr>
          <a:xfrm flipV="1">
            <a:off x="6248400" y="5448301"/>
            <a:ext cx="457200" cy="190500"/>
          </a:xfrm>
          <a:prstGeom prst="straightConnector1">
            <a:avLst/>
          </a:prstGeom>
          <a:ln w="28575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V="1">
            <a:off x="6248399" y="5448301"/>
            <a:ext cx="408145" cy="190499"/>
          </a:xfrm>
          <a:prstGeom prst="straightConnector1">
            <a:avLst/>
          </a:prstGeom>
          <a:ln w="28575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V="1">
            <a:off x="6248398" y="5257800"/>
            <a:ext cx="228602" cy="381000"/>
          </a:xfrm>
          <a:prstGeom prst="straightConnector1">
            <a:avLst/>
          </a:prstGeom>
          <a:ln w="28575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 flipH="1">
            <a:off x="5951674" y="5638799"/>
            <a:ext cx="296721" cy="286712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07974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Cosine Similarity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352800"/>
            <a:ext cx="8153400" cy="3124200"/>
          </a:xfrm>
        </p:spPr>
        <p:txBody>
          <a:bodyPr>
            <a:normAutofit fontScale="70000" lnSpcReduction="20000"/>
          </a:bodyPr>
          <a:lstStyle/>
          <a:p>
            <a:r>
              <a:rPr lang="en-US" dirty="0" err="1" smtClean="0"/>
              <a:t>Sim</a:t>
            </a:r>
            <a:r>
              <a:rPr lang="en-US" dirty="0" smtClean="0"/>
              <a:t>(X,Y) = </a:t>
            </a:r>
            <a:r>
              <a:rPr lang="en-US" dirty="0" err="1" smtClean="0"/>
              <a:t>cos</a:t>
            </a:r>
            <a:r>
              <a:rPr lang="en-US" dirty="0" smtClean="0"/>
              <a:t>(X,Y)</a:t>
            </a:r>
          </a:p>
          <a:p>
            <a:pPr lvl="1"/>
            <a:r>
              <a:rPr lang="en-US" sz="2600" dirty="0" smtClean="0"/>
              <a:t>The cosine of the angle between X and Y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If the vectors are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aligned (correlated) </a:t>
            </a:r>
            <a:r>
              <a:rPr lang="en-US" dirty="0" smtClean="0"/>
              <a:t>angle is </a:t>
            </a:r>
            <a:r>
              <a:rPr lang="en-US" dirty="0" smtClean="0">
                <a:solidFill>
                  <a:srgbClr val="0070C0"/>
                </a:solidFill>
              </a:rPr>
              <a:t>zero degrees </a:t>
            </a:r>
            <a:r>
              <a:rPr lang="en-US" dirty="0" smtClean="0"/>
              <a:t>and </a:t>
            </a:r>
            <a:r>
              <a:rPr lang="en-US" dirty="0" err="1" smtClean="0"/>
              <a:t>cos</a:t>
            </a:r>
            <a:r>
              <a:rPr lang="en-US" dirty="0" smtClean="0"/>
              <a:t>(X,Y)=1</a:t>
            </a:r>
          </a:p>
          <a:p>
            <a:r>
              <a:rPr lang="en-US" dirty="0" smtClean="0"/>
              <a:t>If the vectors are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orthogonal </a:t>
            </a:r>
            <a:r>
              <a:rPr lang="en-US" dirty="0" smtClean="0"/>
              <a:t>(no common coordinates) angle is </a:t>
            </a:r>
            <a:r>
              <a:rPr lang="en-US" dirty="0" smtClean="0">
                <a:solidFill>
                  <a:srgbClr val="0070C0"/>
                </a:solidFill>
              </a:rPr>
              <a:t>90 degrees </a:t>
            </a:r>
            <a:r>
              <a:rPr lang="en-US" dirty="0" smtClean="0"/>
              <a:t>and </a:t>
            </a:r>
            <a:r>
              <a:rPr lang="en-US" dirty="0" err="1" smtClean="0"/>
              <a:t>cos</a:t>
            </a:r>
            <a:r>
              <a:rPr lang="en-US" dirty="0" smtClean="0"/>
              <a:t>(X,Y) = 0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Cosine is commonly used for comparing </a:t>
            </a:r>
            <a:r>
              <a:rPr lang="en-US" dirty="0" smtClean="0">
                <a:solidFill>
                  <a:srgbClr val="0070C0"/>
                </a:solidFill>
              </a:rPr>
              <a:t>documents</a:t>
            </a:r>
            <a:r>
              <a:rPr lang="en-US" dirty="0" smtClean="0"/>
              <a:t>, where we assume that the vectors are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normalized </a:t>
            </a:r>
            <a:r>
              <a:rPr lang="en-US" dirty="0" smtClean="0"/>
              <a:t>by the document length.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7975" y="1219200"/>
            <a:ext cx="5026025" cy="228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97375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190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09600"/>
            <a:ext cx="8280400" cy="914400"/>
          </a:xfrm>
        </p:spPr>
        <p:txBody>
          <a:bodyPr>
            <a:normAutofit/>
          </a:bodyPr>
          <a:lstStyle/>
          <a:p>
            <a:r>
              <a:rPr lang="en-US" dirty="0"/>
              <a:t>Cosine </a:t>
            </a:r>
            <a:r>
              <a:rPr lang="en-US" dirty="0" smtClean="0"/>
              <a:t>Similarity - math</a:t>
            </a:r>
            <a:endParaRPr lang="en-US" dirty="0"/>
          </a:p>
        </p:txBody>
      </p:sp>
      <p:sp>
        <p:nvSpPr>
          <p:cNvPr id="8919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39763" y="1674812"/>
            <a:ext cx="8001000" cy="4725988"/>
          </a:xfrm>
        </p:spPr>
        <p:txBody>
          <a:bodyPr>
            <a:normAutofit lnSpcReduction="10000"/>
          </a:bodyPr>
          <a:lstStyle/>
          <a:p>
            <a:pPr marL="0" indent="0" algn="just">
              <a:lnSpc>
                <a:spcPct val="90000"/>
              </a:lnSpc>
              <a:spcBef>
                <a:spcPct val="20000"/>
              </a:spcBef>
            </a:pPr>
            <a:r>
              <a:rPr lang="en-US" sz="2000" dirty="0">
                <a:cs typeface="Times New Roman" pitchFamily="18" charset="0"/>
              </a:rPr>
              <a:t> If </a:t>
            </a:r>
            <a:r>
              <a:rPr lang="en-US" sz="2000" i="1" dirty="0" err="1">
                <a:cs typeface="Times New Roman" pitchFamily="18" charset="0"/>
              </a:rPr>
              <a:t>d</a:t>
            </a:r>
            <a:r>
              <a:rPr lang="en-US" sz="2000" i="1" baseline="-30000" dirty="0" err="1">
                <a:cs typeface="Times New Roman" pitchFamily="18" charset="0"/>
              </a:rPr>
              <a:t>1</a:t>
            </a:r>
            <a:r>
              <a:rPr lang="en-US" sz="2000" dirty="0">
                <a:cs typeface="Times New Roman" pitchFamily="18" charset="0"/>
              </a:rPr>
              <a:t> and </a:t>
            </a:r>
            <a:r>
              <a:rPr lang="en-US" sz="2000" i="1" dirty="0" err="1">
                <a:cs typeface="Times New Roman" pitchFamily="18" charset="0"/>
              </a:rPr>
              <a:t>d</a:t>
            </a:r>
            <a:r>
              <a:rPr lang="en-US" sz="2000" i="1" baseline="-30000" dirty="0" err="1">
                <a:cs typeface="Times New Roman" pitchFamily="18" charset="0"/>
              </a:rPr>
              <a:t>2</a:t>
            </a:r>
            <a:r>
              <a:rPr lang="en-US" sz="2000" dirty="0">
                <a:cs typeface="Times New Roman" pitchFamily="18" charset="0"/>
              </a:rPr>
              <a:t> are two </a:t>
            </a:r>
            <a:r>
              <a:rPr lang="en-US" sz="2000" dirty="0" smtClean="0">
                <a:cs typeface="Times New Roman" pitchFamily="18" charset="0"/>
              </a:rPr>
              <a:t>vectors</a:t>
            </a:r>
            <a:r>
              <a:rPr lang="en-US" sz="2000" dirty="0">
                <a:cs typeface="Times New Roman" pitchFamily="18" charset="0"/>
              </a:rPr>
              <a:t>, then</a:t>
            </a:r>
          </a:p>
          <a:p>
            <a:pPr marL="0" indent="0" algn="just">
              <a:lnSpc>
                <a:spcPct val="90000"/>
              </a:lnSpc>
              <a:spcBef>
                <a:spcPct val="20000"/>
              </a:spcBef>
              <a:buFont typeface="Monotype Sorts" pitchFamily="2" charset="2"/>
              <a:buNone/>
            </a:pPr>
            <a:r>
              <a:rPr lang="en-US" sz="2000" dirty="0">
                <a:cs typeface="Times New Roman" pitchFamily="18" charset="0"/>
              </a:rPr>
              <a:t>             </a:t>
            </a:r>
            <a:r>
              <a:rPr lang="en-US" sz="2000" dirty="0" err="1">
                <a:solidFill>
                  <a:srgbClr val="0070C0"/>
                </a:solidFill>
                <a:cs typeface="Times New Roman" pitchFamily="18" charset="0"/>
              </a:rPr>
              <a:t>cos</a:t>
            </a:r>
            <a:r>
              <a:rPr lang="en-US" sz="2000" dirty="0">
                <a:solidFill>
                  <a:srgbClr val="0070C0"/>
                </a:solidFill>
                <a:cs typeface="Times New Roman" pitchFamily="18" charset="0"/>
              </a:rPr>
              <a:t>( </a:t>
            </a:r>
            <a:r>
              <a:rPr lang="en-US" sz="2000" i="1" dirty="0" err="1">
                <a:solidFill>
                  <a:srgbClr val="0070C0"/>
                </a:solidFill>
                <a:cs typeface="Times New Roman" pitchFamily="18" charset="0"/>
              </a:rPr>
              <a:t>d</a:t>
            </a:r>
            <a:r>
              <a:rPr lang="en-US" sz="2000" i="1" baseline="-30000" dirty="0" err="1">
                <a:solidFill>
                  <a:srgbClr val="0070C0"/>
                </a:solidFill>
                <a:cs typeface="Times New Roman" pitchFamily="18" charset="0"/>
              </a:rPr>
              <a:t>1</a:t>
            </a:r>
            <a:r>
              <a:rPr lang="en-US" sz="2000" i="1" dirty="0">
                <a:solidFill>
                  <a:srgbClr val="0070C0"/>
                </a:solidFill>
                <a:cs typeface="Times New Roman" pitchFamily="18" charset="0"/>
              </a:rPr>
              <a:t>, </a:t>
            </a:r>
            <a:r>
              <a:rPr lang="en-US" sz="2000" i="1" dirty="0" err="1">
                <a:solidFill>
                  <a:srgbClr val="0070C0"/>
                </a:solidFill>
                <a:cs typeface="Times New Roman" pitchFamily="18" charset="0"/>
              </a:rPr>
              <a:t>d</a:t>
            </a:r>
            <a:r>
              <a:rPr lang="en-US" sz="2000" i="1" baseline="-30000" dirty="0" err="1">
                <a:solidFill>
                  <a:srgbClr val="0070C0"/>
                </a:solidFill>
                <a:cs typeface="Times New Roman" pitchFamily="18" charset="0"/>
              </a:rPr>
              <a:t>2</a:t>
            </a:r>
            <a:r>
              <a:rPr lang="en-US" sz="2000" dirty="0">
                <a:solidFill>
                  <a:srgbClr val="0070C0"/>
                </a:solidFill>
                <a:cs typeface="Times New Roman" pitchFamily="18" charset="0"/>
              </a:rPr>
              <a:t> ) =  (</a:t>
            </a:r>
            <a:r>
              <a:rPr lang="en-US" sz="2000" i="1" dirty="0" err="1">
                <a:solidFill>
                  <a:srgbClr val="0070C0"/>
                </a:solidFill>
                <a:cs typeface="Times New Roman" pitchFamily="18" charset="0"/>
              </a:rPr>
              <a:t>d</a:t>
            </a:r>
            <a:r>
              <a:rPr lang="en-US" sz="2000" i="1" baseline="-30000" dirty="0" err="1">
                <a:solidFill>
                  <a:srgbClr val="0070C0"/>
                </a:solidFill>
                <a:cs typeface="Times New Roman" pitchFamily="18" charset="0"/>
              </a:rPr>
              <a:t>1</a:t>
            </a:r>
            <a:r>
              <a:rPr lang="en-US" sz="2000" dirty="0">
                <a:solidFill>
                  <a:srgbClr val="0070C0"/>
                </a:solidFill>
                <a:cs typeface="Times New Roman" pitchFamily="18" charset="0"/>
              </a:rPr>
              <a:t> </a:t>
            </a:r>
            <a:r>
              <a:rPr lang="en-US" sz="2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</a:t>
            </a:r>
            <a:r>
              <a:rPr lang="en-US" sz="2000" dirty="0">
                <a:solidFill>
                  <a:srgbClr val="0070C0"/>
                </a:solidFill>
                <a:cs typeface="Times New Roman" pitchFamily="18" charset="0"/>
              </a:rPr>
              <a:t> </a:t>
            </a:r>
            <a:r>
              <a:rPr lang="en-US" sz="2000" i="1" dirty="0" err="1">
                <a:solidFill>
                  <a:srgbClr val="0070C0"/>
                </a:solidFill>
                <a:cs typeface="Times New Roman" pitchFamily="18" charset="0"/>
              </a:rPr>
              <a:t>d</a:t>
            </a:r>
            <a:r>
              <a:rPr lang="en-US" sz="2000" i="1" baseline="-30000" dirty="0" err="1">
                <a:solidFill>
                  <a:srgbClr val="0070C0"/>
                </a:solidFill>
                <a:cs typeface="Times New Roman" pitchFamily="18" charset="0"/>
              </a:rPr>
              <a:t>2</a:t>
            </a:r>
            <a:r>
              <a:rPr lang="en-US" sz="2000" dirty="0">
                <a:solidFill>
                  <a:srgbClr val="0070C0"/>
                </a:solidFill>
                <a:cs typeface="Times New Roman" pitchFamily="18" charset="0"/>
              </a:rPr>
              <a:t>) / ||</a:t>
            </a:r>
            <a:r>
              <a:rPr lang="en-US" sz="2000" i="1" dirty="0" err="1">
                <a:solidFill>
                  <a:srgbClr val="0070C0"/>
                </a:solidFill>
                <a:cs typeface="Times New Roman" pitchFamily="18" charset="0"/>
              </a:rPr>
              <a:t>d</a:t>
            </a:r>
            <a:r>
              <a:rPr lang="en-US" sz="2000" i="1" baseline="-30000" dirty="0" err="1">
                <a:solidFill>
                  <a:srgbClr val="0070C0"/>
                </a:solidFill>
                <a:cs typeface="Times New Roman" pitchFamily="18" charset="0"/>
              </a:rPr>
              <a:t>1</a:t>
            </a:r>
            <a:r>
              <a:rPr lang="en-US" sz="2000" dirty="0">
                <a:solidFill>
                  <a:srgbClr val="0070C0"/>
                </a:solidFill>
                <a:cs typeface="Times New Roman" pitchFamily="18" charset="0"/>
              </a:rPr>
              <a:t>|| ||</a:t>
            </a:r>
            <a:r>
              <a:rPr lang="en-US" sz="2000" i="1" dirty="0" err="1">
                <a:solidFill>
                  <a:srgbClr val="0070C0"/>
                </a:solidFill>
                <a:cs typeface="Times New Roman" pitchFamily="18" charset="0"/>
              </a:rPr>
              <a:t>d</a:t>
            </a:r>
            <a:r>
              <a:rPr lang="en-US" sz="2000" i="1" baseline="-30000" dirty="0" err="1">
                <a:solidFill>
                  <a:srgbClr val="0070C0"/>
                </a:solidFill>
                <a:cs typeface="Times New Roman" pitchFamily="18" charset="0"/>
              </a:rPr>
              <a:t>2</a:t>
            </a:r>
            <a:r>
              <a:rPr lang="en-US" sz="2000" dirty="0">
                <a:solidFill>
                  <a:srgbClr val="0070C0"/>
                </a:solidFill>
                <a:cs typeface="Times New Roman" pitchFamily="18" charset="0"/>
              </a:rPr>
              <a:t>|| </a:t>
            </a:r>
            <a:r>
              <a:rPr lang="en-US" sz="2000" dirty="0">
                <a:cs typeface="Times New Roman" pitchFamily="18" charset="0"/>
              </a:rPr>
              <a:t>, </a:t>
            </a:r>
          </a:p>
          <a:p>
            <a:pPr marL="0" indent="0" algn="just">
              <a:lnSpc>
                <a:spcPct val="90000"/>
              </a:lnSpc>
              <a:spcBef>
                <a:spcPct val="20000"/>
              </a:spcBef>
              <a:buFont typeface="Monotype Sorts" pitchFamily="2" charset="2"/>
              <a:buNone/>
            </a:pPr>
            <a:r>
              <a:rPr lang="en-US" sz="1600" dirty="0">
                <a:cs typeface="Times New Roman" pitchFamily="18" charset="0"/>
              </a:rPr>
              <a:t>   </a:t>
            </a:r>
            <a:r>
              <a:rPr lang="en-US" sz="1800" dirty="0">
                <a:cs typeface="Times New Roman" pitchFamily="18" charset="0"/>
              </a:rPr>
              <a:t>where </a:t>
            </a:r>
            <a:r>
              <a:rPr lang="en-US" sz="18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</a:t>
            </a:r>
            <a:r>
              <a:rPr lang="en-US" sz="1800" dirty="0">
                <a:cs typeface="Times New Roman" pitchFamily="18" charset="0"/>
              </a:rPr>
              <a:t> indicates vector dot product and || </a:t>
            </a:r>
            <a:r>
              <a:rPr lang="en-US" sz="1800" i="1" dirty="0">
                <a:cs typeface="Times New Roman" pitchFamily="18" charset="0"/>
              </a:rPr>
              <a:t>d </a:t>
            </a:r>
            <a:r>
              <a:rPr lang="en-US" sz="1800" dirty="0">
                <a:cs typeface="Times New Roman" pitchFamily="18" charset="0"/>
              </a:rPr>
              <a:t>|| is  the   length of vector </a:t>
            </a:r>
            <a:r>
              <a:rPr lang="en-US" sz="1800" i="1" dirty="0">
                <a:cs typeface="Times New Roman" pitchFamily="18" charset="0"/>
              </a:rPr>
              <a:t>d</a:t>
            </a:r>
            <a:r>
              <a:rPr lang="en-US" sz="1800" dirty="0">
                <a:cs typeface="Times New Roman" pitchFamily="18" charset="0"/>
              </a:rPr>
              <a:t>.</a:t>
            </a:r>
            <a:r>
              <a:rPr lang="en-US" sz="2400" dirty="0">
                <a:cs typeface="Times New Roman" pitchFamily="18" charset="0"/>
              </a:rPr>
              <a:t>  </a:t>
            </a:r>
          </a:p>
          <a:p>
            <a:pPr marL="2514600" lvl="4" indent="-342900" algn="just">
              <a:lnSpc>
                <a:spcPct val="90000"/>
              </a:lnSpc>
            </a:pPr>
            <a:endParaRPr lang="en-US" sz="1600" dirty="0">
              <a:cs typeface="Times New Roman" pitchFamily="18" charset="0"/>
            </a:endParaRPr>
          </a:p>
          <a:p>
            <a:pPr marL="0" indent="0" algn="just">
              <a:lnSpc>
                <a:spcPct val="90000"/>
              </a:lnSpc>
              <a:spcBef>
                <a:spcPct val="20000"/>
              </a:spcBef>
            </a:pPr>
            <a:r>
              <a:rPr lang="en-US" sz="2000" dirty="0">
                <a:cs typeface="Times New Roman" pitchFamily="18" charset="0"/>
              </a:rPr>
              <a:t> Example: </a:t>
            </a:r>
          </a:p>
          <a:p>
            <a:pPr marL="0" indent="0" algn="just">
              <a:lnSpc>
                <a:spcPct val="90000"/>
              </a:lnSpc>
              <a:spcBef>
                <a:spcPct val="20000"/>
              </a:spcBef>
              <a:buFont typeface="Monotype Sorts" pitchFamily="2" charset="2"/>
              <a:buNone/>
            </a:pPr>
            <a:endParaRPr lang="en-US" sz="1000" dirty="0">
              <a:cs typeface="Times New Roman" pitchFamily="18" charset="0"/>
            </a:endParaRPr>
          </a:p>
          <a:p>
            <a:pPr marL="0" indent="0">
              <a:lnSpc>
                <a:spcPct val="90000"/>
              </a:lnSpc>
              <a:spcBef>
                <a:spcPct val="20000"/>
              </a:spcBef>
              <a:buFont typeface="Monotype Sorts" pitchFamily="2" charset="2"/>
              <a:buNone/>
            </a:pPr>
            <a:r>
              <a:rPr lang="en-US" sz="2000" i="1" dirty="0">
                <a:cs typeface="Times New Roman" pitchFamily="18" charset="0"/>
              </a:rPr>
              <a:t>  	</a:t>
            </a:r>
            <a:r>
              <a:rPr lang="en-US" sz="1800" i="1" dirty="0" err="1">
                <a:solidFill>
                  <a:schemeClr val="accent6">
                    <a:lumMod val="75000"/>
                  </a:schemeClr>
                </a:solidFill>
                <a:cs typeface="Times New Roman" pitchFamily="18" charset="0"/>
              </a:rPr>
              <a:t>d</a:t>
            </a:r>
            <a:r>
              <a:rPr lang="en-US" sz="1800" i="1" baseline="-30000" dirty="0" err="1">
                <a:solidFill>
                  <a:schemeClr val="accent6">
                    <a:lumMod val="75000"/>
                  </a:schemeClr>
                </a:solidFill>
                <a:cs typeface="Times New Roman" pitchFamily="18" charset="0"/>
              </a:rPr>
              <a:t>1</a:t>
            </a:r>
            <a:r>
              <a:rPr lang="en-US" sz="1800" i="1" dirty="0">
                <a:solidFill>
                  <a:schemeClr val="accent6">
                    <a:lumMod val="75000"/>
                  </a:schemeClr>
                </a:solidFill>
                <a:cs typeface="Times New Roman" pitchFamily="18" charset="0"/>
              </a:rPr>
              <a:t> </a:t>
            </a:r>
            <a:r>
              <a:rPr lang="en-US" sz="1800" b="1" dirty="0">
                <a:solidFill>
                  <a:schemeClr val="accent6">
                    <a:lumMod val="75000"/>
                  </a:schemeClr>
                </a:solidFill>
                <a:cs typeface="Times New Roman" pitchFamily="18" charset="0"/>
              </a:rPr>
              <a:t>=  3 2 0 5 0 0 0 2 0 0 	</a:t>
            </a:r>
            <a:endParaRPr lang="en-US" sz="1800" dirty="0">
              <a:solidFill>
                <a:schemeClr val="accent6">
                  <a:lumMod val="75000"/>
                </a:schemeClr>
              </a:solidFill>
              <a:cs typeface="Times New Roman" pitchFamily="18" charset="0"/>
            </a:endParaRPr>
          </a:p>
          <a:p>
            <a:pPr marL="0" indent="0">
              <a:lnSpc>
                <a:spcPct val="90000"/>
              </a:lnSpc>
              <a:spcBef>
                <a:spcPct val="20000"/>
              </a:spcBef>
              <a:buFont typeface="Monotype Sorts" pitchFamily="2" charset="2"/>
              <a:buNone/>
            </a:pPr>
            <a:r>
              <a:rPr lang="en-US" sz="1800" i="1" dirty="0">
                <a:solidFill>
                  <a:schemeClr val="accent6">
                    <a:lumMod val="75000"/>
                  </a:schemeClr>
                </a:solidFill>
                <a:cs typeface="Times New Roman" pitchFamily="18" charset="0"/>
              </a:rPr>
              <a:t>   	</a:t>
            </a:r>
            <a:r>
              <a:rPr lang="en-US" sz="1800" i="1" dirty="0" err="1">
                <a:solidFill>
                  <a:schemeClr val="accent6">
                    <a:lumMod val="75000"/>
                  </a:schemeClr>
                </a:solidFill>
                <a:cs typeface="Times New Roman" pitchFamily="18" charset="0"/>
              </a:rPr>
              <a:t>d</a:t>
            </a:r>
            <a:r>
              <a:rPr lang="en-US" sz="1800" i="1" baseline="-30000" dirty="0" err="1">
                <a:solidFill>
                  <a:schemeClr val="accent6">
                    <a:lumMod val="75000"/>
                  </a:schemeClr>
                </a:solidFill>
                <a:cs typeface="Times New Roman" pitchFamily="18" charset="0"/>
              </a:rPr>
              <a:t>2</a:t>
            </a:r>
            <a:r>
              <a:rPr lang="en-US" sz="1800" b="1" dirty="0">
                <a:solidFill>
                  <a:schemeClr val="accent6">
                    <a:lumMod val="75000"/>
                  </a:schemeClr>
                </a:solidFill>
                <a:cs typeface="Times New Roman" pitchFamily="18" charset="0"/>
              </a:rPr>
              <a:t> =  1 0 0 0 0 0 0 1 0 2</a:t>
            </a:r>
            <a:r>
              <a:rPr lang="en-US" sz="1800" dirty="0">
                <a:solidFill>
                  <a:schemeClr val="accent6">
                    <a:lumMod val="75000"/>
                  </a:schemeClr>
                </a:solidFill>
                <a:cs typeface="Times New Roman" pitchFamily="18" charset="0"/>
              </a:rPr>
              <a:t> </a:t>
            </a:r>
          </a:p>
          <a:p>
            <a:pPr marL="0" indent="0">
              <a:lnSpc>
                <a:spcPct val="90000"/>
              </a:lnSpc>
              <a:spcBef>
                <a:spcPct val="20000"/>
              </a:spcBef>
              <a:buFont typeface="Monotype Sorts" pitchFamily="2" charset="2"/>
              <a:buNone/>
            </a:pPr>
            <a:endParaRPr lang="en-US" sz="1800" dirty="0">
              <a:cs typeface="Times New Roman" pitchFamily="18" charset="0"/>
            </a:endParaRPr>
          </a:p>
          <a:p>
            <a:pPr marL="0" indent="0">
              <a:lnSpc>
                <a:spcPct val="90000"/>
              </a:lnSpc>
              <a:spcBef>
                <a:spcPct val="20000"/>
              </a:spcBef>
              <a:buFont typeface="Monotype Sorts" pitchFamily="2" charset="2"/>
              <a:buNone/>
            </a:pPr>
            <a:r>
              <a:rPr lang="en-US" sz="1600" i="1" dirty="0">
                <a:cs typeface="Times New Roman" pitchFamily="18" charset="0"/>
              </a:rPr>
              <a:t>    </a:t>
            </a:r>
            <a:r>
              <a:rPr lang="en-US" sz="1600" i="1" dirty="0" err="1">
                <a:solidFill>
                  <a:srgbClr val="0070C0"/>
                </a:solidFill>
                <a:cs typeface="Times New Roman" pitchFamily="18" charset="0"/>
              </a:rPr>
              <a:t>d</a:t>
            </a:r>
            <a:r>
              <a:rPr lang="en-US" sz="1600" i="1" baseline="-30000" dirty="0" err="1">
                <a:solidFill>
                  <a:srgbClr val="0070C0"/>
                </a:solidFill>
                <a:cs typeface="Times New Roman" pitchFamily="18" charset="0"/>
              </a:rPr>
              <a:t>1</a:t>
            </a:r>
            <a:r>
              <a:rPr lang="en-US" sz="1600" dirty="0">
                <a:solidFill>
                  <a:srgbClr val="0070C0"/>
                </a:solidFill>
                <a:cs typeface="Times New Roman" pitchFamily="18" charset="0"/>
              </a:rPr>
              <a:t> </a:t>
            </a:r>
            <a:r>
              <a:rPr lang="en-US" sz="16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</a:t>
            </a:r>
            <a:r>
              <a:rPr lang="en-US" sz="1600" dirty="0">
                <a:solidFill>
                  <a:srgbClr val="0070C0"/>
                </a:solidFill>
                <a:cs typeface="Times New Roman" pitchFamily="18" charset="0"/>
              </a:rPr>
              <a:t> </a:t>
            </a:r>
            <a:r>
              <a:rPr lang="en-US" sz="1600" i="1" dirty="0" err="1">
                <a:solidFill>
                  <a:srgbClr val="0070C0"/>
                </a:solidFill>
                <a:cs typeface="Times New Roman" pitchFamily="18" charset="0"/>
              </a:rPr>
              <a:t>d</a:t>
            </a:r>
            <a:r>
              <a:rPr lang="en-US" sz="1600" i="1" baseline="-30000" dirty="0" err="1">
                <a:solidFill>
                  <a:srgbClr val="0070C0"/>
                </a:solidFill>
                <a:cs typeface="Times New Roman" pitchFamily="18" charset="0"/>
              </a:rPr>
              <a:t>2</a:t>
            </a:r>
            <a:r>
              <a:rPr lang="en-US" sz="1600" dirty="0">
                <a:solidFill>
                  <a:srgbClr val="0070C0"/>
                </a:solidFill>
                <a:cs typeface="Times New Roman" pitchFamily="18" charset="0"/>
              </a:rPr>
              <a:t>=  3*1 + 2*0 + 0*0 + 5*0 + 0*0 + 0*0 + 0*0 + 2*1 + 0*0 + 0*2 = 5</a:t>
            </a:r>
          </a:p>
          <a:p>
            <a:pPr marL="0" indent="0">
              <a:lnSpc>
                <a:spcPct val="90000"/>
              </a:lnSpc>
              <a:spcBef>
                <a:spcPct val="20000"/>
              </a:spcBef>
              <a:buFont typeface="Monotype Sorts" pitchFamily="2" charset="2"/>
              <a:buNone/>
            </a:pPr>
            <a:r>
              <a:rPr lang="en-US" sz="2000" dirty="0">
                <a:solidFill>
                  <a:srgbClr val="0070C0"/>
                </a:solidFill>
                <a:cs typeface="Times New Roman" pitchFamily="18" charset="0"/>
              </a:rPr>
              <a:t>   </a:t>
            </a:r>
            <a:endParaRPr lang="en-US" sz="2000" dirty="0" smtClean="0">
              <a:solidFill>
                <a:srgbClr val="0070C0"/>
              </a:solidFill>
              <a:cs typeface="Times New Roman" pitchFamily="18" charset="0"/>
            </a:endParaRPr>
          </a:p>
          <a:p>
            <a:pPr marL="0" indent="0">
              <a:lnSpc>
                <a:spcPct val="90000"/>
              </a:lnSpc>
              <a:spcBef>
                <a:spcPct val="20000"/>
              </a:spcBef>
              <a:buFont typeface="Monotype Sorts" pitchFamily="2" charset="2"/>
              <a:buNone/>
            </a:pPr>
            <a:r>
              <a:rPr lang="en-US" sz="2000" dirty="0">
                <a:solidFill>
                  <a:srgbClr val="0070C0"/>
                </a:solidFill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srgbClr val="0070C0"/>
                </a:solidFill>
                <a:cs typeface="Times New Roman" pitchFamily="18" charset="0"/>
              </a:rPr>
              <a:t>  </a:t>
            </a:r>
            <a:r>
              <a:rPr lang="en-US" sz="1600" dirty="0" smtClean="0">
                <a:solidFill>
                  <a:srgbClr val="0070C0"/>
                </a:solidFill>
                <a:cs typeface="Times New Roman" pitchFamily="18" charset="0"/>
              </a:rPr>
              <a:t>||</a:t>
            </a:r>
            <a:r>
              <a:rPr lang="en-US" sz="1600" i="1" dirty="0" err="1">
                <a:solidFill>
                  <a:srgbClr val="0070C0"/>
                </a:solidFill>
                <a:cs typeface="Times New Roman" pitchFamily="18" charset="0"/>
              </a:rPr>
              <a:t>d</a:t>
            </a:r>
            <a:r>
              <a:rPr lang="en-US" sz="1600" i="1" baseline="-30000" dirty="0" err="1">
                <a:solidFill>
                  <a:srgbClr val="0070C0"/>
                </a:solidFill>
                <a:cs typeface="Times New Roman" pitchFamily="18" charset="0"/>
              </a:rPr>
              <a:t>1</a:t>
            </a:r>
            <a:r>
              <a:rPr lang="en-US" sz="1600" dirty="0">
                <a:solidFill>
                  <a:srgbClr val="0070C0"/>
                </a:solidFill>
                <a:cs typeface="Times New Roman" pitchFamily="18" charset="0"/>
              </a:rPr>
              <a:t>|| = (3*3+2*2+0*0+5*5+0*0+0*0+0*0+2*2+0*0+0*0)</a:t>
            </a:r>
            <a:r>
              <a:rPr lang="en-US" sz="1600" b="1" baseline="30000" dirty="0">
                <a:solidFill>
                  <a:srgbClr val="0070C0"/>
                </a:solidFill>
                <a:cs typeface="Times New Roman" pitchFamily="18" charset="0"/>
              </a:rPr>
              <a:t>0.5</a:t>
            </a:r>
            <a:r>
              <a:rPr lang="en-US" sz="1600" dirty="0">
                <a:solidFill>
                  <a:srgbClr val="0070C0"/>
                </a:solidFill>
                <a:cs typeface="Times New Roman" pitchFamily="18" charset="0"/>
              </a:rPr>
              <a:t> =  (42) </a:t>
            </a:r>
            <a:r>
              <a:rPr lang="en-US" sz="1600" b="1" baseline="30000" dirty="0">
                <a:solidFill>
                  <a:srgbClr val="0070C0"/>
                </a:solidFill>
                <a:cs typeface="Times New Roman" pitchFamily="18" charset="0"/>
              </a:rPr>
              <a:t>0.5</a:t>
            </a:r>
            <a:r>
              <a:rPr lang="en-US" sz="1600" dirty="0">
                <a:solidFill>
                  <a:srgbClr val="0070C0"/>
                </a:solidFill>
                <a:cs typeface="Times New Roman" pitchFamily="18" charset="0"/>
              </a:rPr>
              <a:t> = 6.481</a:t>
            </a:r>
          </a:p>
          <a:p>
            <a:pPr marL="0" indent="0">
              <a:lnSpc>
                <a:spcPct val="90000"/>
              </a:lnSpc>
              <a:spcBef>
                <a:spcPct val="20000"/>
              </a:spcBef>
              <a:buFont typeface="Monotype Sorts" pitchFamily="2" charset="2"/>
              <a:buNone/>
            </a:pPr>
            <a:r>
              <a:rPr lang="en-US" sz="1600" dirty="0">
                <a:solidFill>
                  <a:srgbClr val="0070C0"/>
                </a:solidFill>
                <a:cs typeface="Times New Roman" pitchFamily="18" charset="0"/>
              </a:rPr>
              <a:t>    </a:t>
            </a:r>
            <a:endParaRPr lang="en-US" sz="1600" dirty="0" smtClean="0">
              <a:solidFill>
                <a:srgbClr val="0070C0"/>
              </a:solidFill>
              <a:cs typeface="Times New Roman" pitchFamily="18" charset="0"/>
            </a:endParaRPr>
          </a:p>
          <a:p>
            <a:pPr marL="0" indent="0">
              <a:lnSpc>
                <a:spcPct val="90000"/>
              </a:lnSpc>
              <a:spcBef>
                <a:spcPct val="20000"/>
              </a:spcBef>
              <a:buFont typeface="Monotype Sorts" pitchFamily="2" charset="2"/>
              <a:buNone/>
            </a:pPr>
            <a:r>
              <a:rPr lang="en-US" sz="1600" dirty="0">
                <a:solidFill>
                  <a:srgbClr val="0070C0"/>
                </a:solidFill>
                <a:cs typeface="Times New Roman" pitchFamily="18" charset="0"/>
              </a:rPr>
              <a:t> </a:t>
            </a:r>
            <a:r>
              <a:rPr lang="en-US" sz="1600" dirty="0" smtClean="0">
                <a:solidFill>
                  <a:srgbClr val="0070C0"/>
                </a:solidFill>
                <a:cs typeface="Times New Roman" pitchFamily="18" charset="0"/>
              </a:rPr>
              <a:t>   ||</a:t>
            </a:r>
            <a:r>
              <a:rPr lang="en-US" sz="1600" i="1" dirty="0" err="1">
                <a:solidFill>
                  <a:srgbClr val="0070C0"/>
                </a:solidFill>
                <a:cs typeface="Times New Roman" pitchFamily="18" charset="0"/>
              </a:rPr>
              <a:t>d</a:t>
            </a:r>
            <a:r>
              <a:rPr lang="en-US" sz="1600" i="1" baseline="-30000" dirty="0" err="1">
                <a:solidFill>
                  <a:srgbClr val="0070C0"/>
                </a:solidFill>
                <a:cs typeface="Times New Roman" pitchFamily="18" charset="0"/>
              </a:rPr>
              <a:t>2</a:t>
            </a:r>
            <a:r>
              <a:rPr lang="en-US" sz="1600" dirty="0">
                <a:solidFill>
                  <a:srgbClr val="0070C0"/>
                </a:solidFill>
                <a:cs typeface="Times New Roman" pitchFamily="18" charset="0"/>
              </a:rPr>
              <a:t>|| = (1*1+0*0+0*0+0*0+0*0+0*0+0*0+1*1+0*0+2*2)</a:t>
            </a:r>
            <a:r>
              <a:rPr lang="en-US" sz="1600" baseline="30000" dirty="0">
                <a:solidFill>
                  <a:srgbClr val="0070C0"/>
                </a:solidFill>
                <a:cs typeface="Times New Roman" pitchFamily="18" charset="0"/>
              </a:rPr>
              <a:t> </a:t>
            </a:r>
            <a:r>
              <a:rPr lang="en-US" sz="1600" b="1" baseline="30000" dirty="0">
                <a:solidFill>
                  <a:srgbClr val="0070C0"/>
                </a:solidFill>
                <a:cs typeface="Times New Roman" pitchFamily="18" charset="0"/>
              </a:rPr>
              <a:t>0.5</a:t>
            </a:r>
            <a:r>
              <a:rPr lang="en-US" sz="1600" baseline="30000" dirty="0">
                <a:solidFill>
                  <a:srgbClr val="0070C0"/>
                </a:solidFill>
                <a:cs typeface="Times New Roman" pitchFamily="18" charset="0"/>
              </a:rPr>
              <a:t> </a:t>
            </a:r>
            <a:r>
              <a:rPr lang="en-US" sz="1600" dirty="0">
                <a:solidFill>
                  <a:srgbClr val="0070C0"/>
                </a:solidFill>
                <a:cs typeface="Times New Roman" pitchFamily="18" charset="0"/>
              </a:rPr>
              <a:t>= (6) </a:t>
            </a:r>
            <a:r>
              <a:rPr lang="en-US" sz="1600" b="1" baseline="30000" dirty="0">
                <a:solidFill>
                  <a:srgbClr val="0070C0"/>
                </a:solidFill>
                <a:cs typeface="Times New Roman" pitchFamily="18" charset="0"/>
              </a:rPr>
              <a:t>0.5</a:t>
            </a:r>
            <a:r>
              <a:rPr lang="en-US" sz="1600" dirty="0">
                <a:solidFill>
                  <a:srgbClr val="0070C0"/>
                </a:solidFill>
                <a:cs typeface="Times New Roman" pitchFamily="18" charset="0"/>
              </a:rPr>
              <a:t> = 2.245</a:t>
            </a:r>
          </a:p>
          <a:p>
            <a:pPr marL="0" indent="0">
              <a:lnSpc>
                <a:spcPct val="90000"/>
              </a:lnSpc>
              <a:spcBef>
                <a:spcPct val="20000"/>
              </a:spcBef>
              <a:buFont typeface="Monotype Sorts" pitchFamily="2" charset="2"/>
              <a:buNone/>
            </a:pPr>
            <a:endParaRPr lang="en-US" sz="1600" dirty="0">
              <a:solidFill>
                <a:srgbClr val="0070C0"/>
              </a:solidFill>
              <a:cs typeface="Times New Roman" pitchFamily="18" charset="0"/>
            </a:endParaRPr>
          </a:p>
          <a:p>
            <a:pPr marL="0" indent="0">
              <a:lnSpc>
                <a:spcPct val="90000"/>
              </a:lnSpc>
              <a:spcBef>
                <a:spcPct val="20000"/>
              </a:spcBef>
              <a:buFont typeface="Monotype Sorts" pitchFamily="2" charset="2"/>
              <a:buNone/>
            </a:pPr>
            <a:r>
              <a:rPr lang="en-US" sz="1800" dirty="0">
                <a:solidFill>
                  <a:srgbClr val="0070C0"/>
                </a:solidFill>
                <a:cs typeface="Times New Roman" pitchFamily="18" charset="0"/>
              </a:rPr>
              <a:t>    	</a:t>
            </a:r>
            <a:r>
              <a:rPr lang="en-US" sz="1800" dirty="0" err="1">
                <a:solidFill>
                  <a:srgbClr val="0070C0"/>
                </a:solidFill>
                <a:cs typeface="Times New Roman" pitchFamily="18" charset="0"/>
              </a:rPr>
              <a:t>cos</a:t>
            </a:r>
            <a:r>
              <a:rPr lang="en-US" sz="1800" dirty="0">
                <a:solidFill>
                  <a:srgbClr val="0070C0"/>
                </a:solidFill>
                <a:cs typeface="Times New Roman" pitchFamily="18" charset="0"/>
              </a:rPr>
              <a:t>( </a:t>
            </a:r>
            <a:r>
              <a:rPr lang="en-US" sz="1800" i="1" dirty="0" err="1">
                <a:solidFill>
                  <a:srgbClr val="0070C0"/>
                </a:solidFill>
                <a:cs typeface="Times New Roman" pitchFamily="18" charset="0"/>
              </a:rPr>
              <a:t>d</a:t>
            </a:r>
            <a:r>
              <a:rPr lang="en-US" sz="1800" i="1" baseline="-30000" dirty="0" err="1">
                <a:solidFill>
                  <a:srgbClr val="0070C0"/>
                </a:solidFill>
                <a:cs typeface="Times New Roman" pitchFamily="18" charset="0"/>
              </a:rPr>
              <a:t>1</a:t>
            </a:r>
            <a:r>
              <a:rPr lang="en-US" sz="1800" i="1" dirty="0">
                <a:solidFill>
                  <a:srgbClr val="0070C0"/>
                </a:solidFill>
                <a:cs typeface="Times New Roman" pitchFamily="18" charset="0"/>
              </a:rPr>
              <a:t>, </a:t>
            </a:r>
            <a:r>
              <a:rPr lang="en-US" sz="1800" i="1" dirty="0" err="1">
                <a:solidFill>
                  <a:srgbClr val="0070C0"/>
                </a:solidFill>
                <a:cs typeface="Times New Roman" pitchFamily="18" charset="0"/>
              </a:rPr>
              <a:t>d</a:t>
            </a:r>
            <a:r>
              <a:rPr lang="en-US" sz="1800" i="1" baseline="-30000" dirty="0" err="1">
                <a:solidFill>
                  <a:srgbClr val="0070C0"/>
                </a:solidFill>
                <a:cs typeface="Times New Roman" pitchFamily="18" charset="0"/>
              </a:rPr>
              <a:t>2</a:t>
            </a:r>
            <a:r>
              <a:rPr lang="en-US" sz="1800" dirty="0">
                <a:solidFill>
                  <a:srgbClr val="0070C0"/>
                </a:solidFill>
                <a:cs typeface="Times New Roman" pitchFamily="18" charset="0"/>
              </a:rPr>
              <a:t> ) = .3150</a:t>
            </a:r>
          </a:p>
          <a:p>
            <a:pPr marL="0" indent="0">
              <a:lnSpc>
                <a:spcPct val="90000"/>
              </a:lnSpc>
              <a:spcBef>
                <a:spcPct val="20000"/>
              </a:spcBef>
              <a:buFont typeface="Monotype Sorts" pitchFamily="2" charset="2"/>
              <a:buNone/>
            </a:pPr>
            <a:endParaRPr lang="en-US" sz="1800" dirty="0"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808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graphicFrame>
        <p:nvGraphicFramePr>
          <p:cNvPr id="7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469545" y="1981200"/>
          <a:ext cx="82296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document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Apple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Microsoft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Obama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Election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err="1" smtClean="0">
                          <a:solidFill>
                            <a:srgbClr val="00B050"/>
                          </a:solidFill>
                        </a:rPr>
                        <a:t>D1</a:t>
                      </a:r>
                      <a:endParaRPr lang="en-US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err="1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D2</a:t>
                      </a:r>
                      <a:endParaRPr lang="en-US" b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00B0F0"/>
                          </a:solidFill>
                        </a:rPr>
                        <a:t>D3</a:t>
                      </a:r>
                      <a:endParaRPr lang="en-US" b="1" dirty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D4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9" name="Straight Arrow Connector 8"/>
          <p:cNvCxnSpPr/>
          <p:nvPr/>
        </p:nvCxnSpPr>
        <p:spPr>
          <a:xfrm flipH="1" flipV="1">
            <a:off x="6248397" y="4299466"/>
            <a:ext cx="5" cy="133933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6248400" y="5638800"/>
            <a:ext cx="12954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>
            <a:off x="5562600" y="5638800"/>
            <a:ext cx="685800" cy="6096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5341268" y="4114800"/>
            <a:ext cx="7489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apple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7315200" y="5740845"/>
            <a:ext cx="11208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microsoft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4638043" y="6248400"/>
            <a:ext cx="20185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{Obama, election}</a:t>
            </a:r>
            <a:endParaRPr lang="en-US" dirty="0"/>
          </a:p>
        </p:txBody>
      </p:sp>
      <p:cxnSp>
        <p:nvCxnSpPr>
          <p:cNvPr id="22" name="Straight Arrow Connector 21"/>
          <p:cNvCxnSpPr/>
          <p:nvPr/>
        </p:nvCxnSpPr>
        <p:spPr>
          <a:xfrm flipV="1">
            <a:off x="6248400" y="5105400"/>
            <a:ext cx="1219200" cy="533400"/>
          </a:xfrm>
          <a:prstGeom prst="straightConnector1">
            <a:avLst/>
          </a:prstGeom>
          <a:ln w="28575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V="1">
            <a:off x="6248399" y="5448301"/>
            <a:ext cx="408145" cy="190499"/>
          </a:xfrm>
          <a:prstGeom prst="straightConnector1">
            <a:avLst/>
          </a:prstGeom>
          <a:ln w="28575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V="1">
            <a:off x="6248398" y="4484132"/>
            <a:ext cx="546973" cy="1154668"/>
          </a:xfrm>
          <a:prstGeom prst="straightConnector1">
            <a:avLst/>
          </a:prstGeom>
          <a:ln w="28575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 flipH="1">
            <a:off x="5951674" y="5638799"/>
            <a:ext cx="296721" cy="286712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685800" y="4572000"/>
            <a:ext cx="4756430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Cos(D1,D2) = 1</a:t>
            </a:r>
          </a:p>
          <a:p>
            <a:endParaRPr lang="en-US" dirty="0"/>
          </a:p>
          <a:p>
            <a:r>
              <a:rPr lang="en-US" dirty="0" smtClean="0"/>
              <a:t>Cos (D3,D1) = Cos(D3,D2) = 4/5</a:t>
            </a:r>
          </a:p>
          <a:p>
            <a:endParaRPr lang="en-US" dirty="0"/>
          </a:p>
          <a:p>
            <a:r>
              <a:rPr lang="en-US" dirty="0" smtClean="0"/>
              <a:t>Cos(D4,D1) = Cos(D4,D2) = Cos(D4,D3) = 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7572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8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Distance</a:t>
            </a:r>
            <a:endParaRPr lang="en-US" dirty="0"/>
          </a:p>
        </p:txBody>
      </p:sp>
      <p:sp>
        <p:nvSpPr>
          <p:cNvPr id="878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Numerical </a:t>
            </a:r>
            <a:r>
              <a:rPr lang="en-US" dirty="0"/>
              <a:t>measure of how </a:t>
            </a:r>
            <a:r>
              <a:rPr lang="en-US" dirty="0">
                <a:solidFill>
                  <a:srgbClr val="0070C0"/>
                </a:solidFill>
              </a:rPr>
              <a:t>different</a:t>
            </a:r>
            <a:r>
              <a:rPr lang="en-US" dirty="0"/>
              <a:t> </a:t>
            </a:r>
            <a:r>
              <a:rPr lang="en-US" dirty="0" smtClean="0"/>
              <a:t>two </a:t>
            </a:r>
            <a:r>
              <a:rPr lang="en-US" dirty="0"/>
              <a:t>data </a:t>
            </a:r>
            <a:r>
              <a:rPr lang="en-US" dirty="0" smtClean="0"/>
              <a:t>objects are</a:t>
            </a:r>
          </a:p>
          <a:p>
            <a:pPr lvl="1"/>
            <a:r>
              <a:rPr lang="en-US" dirty="0"/>
              <a:t>A function that maps pairs of objects to real </a:t>
            </a:r>
            <a:r>
              <a:rPr lang="en-US" dirty="0" smtClean="0"/>
              <a:t>values</a:t>
            </a:r>
            <a:endParaRPr lang="en-US" dirty="0"/>
          </a:p>
          <a:p>
            <a:pPr lvl="1"/>
            <a:r>
              <a:rPr lang="en-US" dirty="0"/>
              <a:t>Lower when objects are more </a:t>
            </a:r>
            <a:r>
              <a:rPr lang="en-US" dirty="0" smtClean="0"/>
              <a:t>alike</a:t>
            </a:r>
          </a:p>
          <a:p>
            <a:pPr lvl="1"/>
            <a:r>
              <a:rPr lang="en-US" dirty="0" smtClean="0"/>
              <a:t>Higher when two objects are </a:t>
            </a:r>
            <a:r>
              <a:rPr lang="en-US" dirty="0" smtClean="0"/>
              <a:t>different</a:t>
            </a:r>
            <a:endParaRPr lang="en-US" dirty="0"/>
          </a:p>
          <a:p>
            <a:r>
              <a:rPr lang="en-US" dirty="0"/>
              <a:t>Minimum </a:t>
            </a:r>
            <a:r>
              <a:rPr lang="en-US" dirty="0" smtClean="0"/>
              <a:t>distance is 0, when comparing an object with itself.</a:t>
            </a:r>
            <a:endParaRPr lang="en-US" dirty="0"/>
          </a:p>
          <a:p>
            <a:r>
              <a:rPr lang="en-US" dirty="0"/>
              <a:t>Upper limit </a:t>
            </a:r>
            <a:r>
              <a:rPr lang="en-US" dirty="0" smtClean="0"/>
              <a:t>varies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4934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Distance Metric</a:t>
            </a:r>
            <a:endParaRPr lang="en-US" dirty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 distance function </a:t>
            </a:r>
            <a:r>
              <a:rPr lang="en-US" dirty="0" smtClean="0">
                <a:solidFill>
                  <a:srgbClr val="0070C0"/>
                </a:solidFill>
              </a:rPr>
              <a:t>d</a:t>
            </a:r>
            <a:r>
              <a:rPr lang="en-US" dirty="0" smtClean="0"/>
              <a:t>  </a:t>
            </a:r>
            <a:r>
              <a:rPr lang="en-US" dirty="0"/>
              <a:t>is a </a:t>
            </a:r>
            <a:r>
              <a:rPr lang="en-US" dirty="0">
                <a:solidFill>
                  <a:srgbClr val="FF0000"/>
                </a:solidFill>
              </a:rPr>
              <a:t>distance </a:t>
            </a:r>
            <a:r>
              <a:rPr lang="en-US" dirty="0" smtClean="0">
                <a:solidFill>
                  <a:srgbClr val="FF0000"/>
                </a:solidFill>
              </a:rPr>
              <a:t>metric </a:t>
            </a:r>
            <a:r>
              <a:rPr lang="en-US" dirty="0" smtClean="0"/>
              <a:t>if </a:t>
            </a:r>
            <a:r>
              <a:rPr lang="en-US" dirty="0"/>
              <a:t>it is a function from pairs of </a:t>
            </a:r>
            <a:r>
              <a:rPr lang="en-US" dirty="0" smtClean="0"/>
              <a:t>objects to </a:t>
            </a:r>
            <a:r>
              <a:rPr lang="en-US" dirty="0"/>
              <a:t>real numbers such that:</a:t>
            </a:r>
          </a:p>
          <a:p>
            <a:pPr marL="990600" lvl="1" indent="-533400">
              <a:buFont typeface="Monotype Sorts" pitchFamily="2" charset="2"/>
              <a:buAutoNum type="arabicPeriod"/>
            </a:pPr>
            <a:r>
              <a:rPr lang="en-US" dirty="0"/>
              <a:t>d(</a:t>
            </a:r>
            <a:r>
              <a:rPr lang="en-US" dirty="0" err="1"/>
              <a:t>x,y</a:t>
            </a:r>
            <a:r>
              <a:rPr lang="en-US" dirty="0"/>
              <a:t>) </a:t>
            </a:r>
            <a:r>
              <a:rPr lang="en-US" u="sng" dirty="0"/>
              <a:t>&gt;</a:t>
            </a:r>
            <a:r>
              <a:rPr lang="en-US" dirty="0"/>
              <a:t> 0. </a:t>
            </a:r>
            <a:r>
              <a:rPr lang="en-US" dirty="0" smtClean="0"/>
              <a:t>(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non-negativity</a:t>
            </a:r>
            <a:r>
              <a:rPr lang="en-US" dirty="0" smtClean="0"/>
              <a:t>)</a:t>
            </a:r>
            <a:endParaRPr lang="en-US" dirty="0"/>
          </a:p>
          <a:p>
            <a:pPr marL="990600" lvl="1" indent="-533400">
              <a:buFont typeface="Monotype Sorts" pitchFamily="2" charset="2"/>
              <a:buAutoNum type="arabicPeriod"/>
            </a:pPr>
            <a:r>
              <a:rPr lang="en-US" dirty="0"/>
              <a:t>d(</a:t>
            </a:r>
            <a:r>
              <a:rPr lang="en-US" dirty="0" err="1"/>
              <a:t>x,y</a:t>
            </a:r>
            <a:r>
              <a:rPr lang="en-US" dirty="0"/>
              <a:t>) = 0 </a:t>
            </a:r>
            <a:r>
              <a:rPr lang="en-US" dirty="0" err="1"/>
              <a:t>iff</a:t>
            </a:r>
            <a:r>
              <a:rPr lang="en-US" dirty="0"/>
              <a:t> x = y</a:t>
            </a:r>
            <a:r>
              <a:rPr lang="en-US" dirty="0" smtClean="0"/>
              <a:t>. (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identity</a:t>
            </a:r>
            <a:r>
              <a:rPr lang="en-US" dirty="0" smtClean="0"/>
              <a:t>)</a:t>
            </a:r>
            <a:endParaRPr lang="en-US" dirty="0"/>
          </a:p>
          <a:p>
            <a:pPr marL="990600" lvl="1" indent="-533400">
              <a:buFont typeface="Monotype Sorts" pitchFamily="2" charset="2"/>
              <a:buAutoNum type="arabicPeriod"/>
            </a:pPr>
            <a:r>
              <a:rPr lang="en-US" dirty="0"/>
              <a:t>d(</a:t>
            </a:r>
            <a:r>
              <a:rPr lang="en-US" dirty="0" err="1"/>
              <a:t>x,y</a:t>
            </a:r>
            <a:r>
              <a:rPr lang="en-US" dirty="0"/>
              <a:t>) = d(</a:t>
            </a:r>
            <a:r>
              <a:rPr lang="en-US" dirty="0" err="1"/>
              <a:t>y,x</a:t>
            </a:r>
            <a:r>
              <a:rPr lang="en-US" dirty="0" smtClean="0"/>
              <a:t>). (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symmetry</a:t>
            </a:r>
            <a:r>
              <a:rPr lang="en-US" dirty="0" smtClean="0"/>
              <a:t>)</a:t>
            </a:r>
            <a:endParaRPr lang="en-US" dirty="0"/>
          </a:p>
          <a:p>
            <a:pPr marL="990600" lvl="1" indent="-533400">
              <a:buFont typeface="Monotype Sorts" pitchFamily="2" charset="2"/>
              <a:buAutoNum type="arabicPeriod"/>
            </a:pPr>
            <a:r>
              <a:rPr lang="en-US" dirty="0"/>
              <a:t>d(</a:t>
            </a:r>
            <a:r>
              <a:rPr lang="en-US" dirty="0" err="1"/>
              <a:t>x,y</a:t>
            </a:r>
            <a:r>
              <a:rPr lang="en-US" dirty="0"/>
              <a:t>) </a:t>
            </a:r>
            <a:r>
              <a:rPr lang="en-US" u="sng" dirty="0"/>
              <a:t>&lt;</a:t>
            </a:r>
            <a:r>
              <a:rPr lang="en-US" dirty="0"/>
              <a:t> d(</a:t>
            </a:r>
            <a:r>
              <a:rPr lang="en-US" dirty="0" err="1"/>
              <a:t>x,z</a:t>
            </a:r>
            <a:r>
              <a:rPr lang="en-US" dirty="0"/>
              <a:t>) + d(</a:t>
            </a:r>
            <a:r>
              <a:rPr lang="en-US" dirty="0" err="1"/>
              <a:t>z,y</a:t>
            </a:r>
            <a:r>
              <a:rPr lang="en-US" dirty="0"/>
              <a:t>) (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triangle inequality </a:t>
            </a:r>
            <a:r>
              <a:rPr lang="en-US" dirty="0" smtClean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2186898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Triangle Inequality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Triangle inequality guarantees that the distance function is </a:t>
            </a:r>
            <a:r>
              <a:rPr lang="en-US" dirty="0">
                <a:solidFill>
                  <a:srgbClr val="EF8511"/>
                </a:solidFill>
              </a:rPr>
              <a:t>well-behaved</a:t>
            </a:r>
            <a:r>
              <a:rPr lang="en-US" dirty="0"/>
              <a:t>.</a:t>
            </a:r>
          </a:p>
          <a:p>
            <a:pPr lvl="1"/>
            <a:r>
              <a:rPr lang="en-US" dirty="0" smtClean="0"/>
              <a:t>The direct connection is the shortest distance</a:t>
            </a:r>
          </a:p>
          <a:p>
            <a:pPr lvl="1"/>
            <a:endParaRPr lang="en-US" dirty="0"/>
          </a:p>
          <a:p>
            <a:r>
              <a:rPr lang="en-US" dirty="0" smtClean="0"/>
              <a:t>It is useful also for proving useful </a:t>
            </a:r>
            <a:r>
              <a:rPr lang="en-US" dirty="0" smtClean="0">
                <a:solidFill>
                  <a:srgbClr val="0070C0"/>
                </a:solidFill>
              </a:rPr>
              <a:t>properties</a:t>
            </a:r>
            <a:r>
              <a:rPr lang="en-US" dirty="0" smtClean="0"/>
              <a:t> about the data.</a:t>
            </a:r>
          </a:p>
        </p:txBody>
      </p:sp>
    </p:spTree>
    <p:extLst>
      <p:ext uri="{BB962C8B-B14F-4D97-AF65-F5344CB8AC3E}">
        <p14:creationId xmlns:p14="http://schemas.microsoft.com/office/powerpoint/2010/main" val="157366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Distances for real vectors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77500" lnSpcReduction="20000"/>
              </a:bodyPr>
              <a:lstStyle/>
              <a:p>
                <a:r>
                  <a:rPr lang="en-US" dirty="0" smtClean="0"/>
                  <a:t>Vectors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1</m:t>
                            </m:r>
                          </m:sub>
                        </m:sSub>
                        <m:r>
                          <a:rPr lang="en-US" b="0" i="1" smtClean="0">
                            <a:latin typeface="Cambria Math"/>
                          </a:rPr>
                          <m:t>,…,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𝑑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dirty="0" smtClean="0"/>
                  <a:t> and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𝑦</m:t>
                    </m:r>
                    <m:r>
                      <a:rPr lang="en-US" b="0" i="1" smtClean="0">
                        <a:latin typeface="Cambria Math"/>
                      </a:rPr>
                      <m:t>=(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𝑦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,…,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𝑦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𝑑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)</m:t>
                    </m:r>
                  </m:oMath>
                </a14:m>
                <a:endParaRPr lang="en-US" b="1" dirty="0" smtClean="0">
                  <a:solidFill>
                    <a:srgbClr val="FF0000"/>
                  </a:solidFill>
                </a:endParaRPr>
              </a:p>
              <a:p>
                <a:endParaRPr lang="en-US" b="1" dirty="0" smtClean="0">
                  <a:solidFill>
                    <a:srgbClr val="FF0000"/>
                  </a:solidFill>
                </a:endParaRPr>
              </a:p>
              <a:p>
                <a:r>
                  <a:rPr lang="en-US" b="1" dirty="0" err="1" smtClean="0">
                    <a:solidFill>
                      <a:srgbClr val="FF0000"/>
                    </a:solidFill>
                  </a:rPr>
                  <a:t>L</a:t>
                </a:r>
                <a:r>
                  <a:rPr lang="en-US" b="1" baseline="-25000" dirty="0" err="1" smtClean="0">
                    <a:solidFill>
                      <a:srgbClr val="FF0000"/>
                    </a:solidFill>
                  </a:rPr>
                  <a:t>p</a:t>
                </a:r>
                <a:r>
                  <a:rPr lang="en-US" dirty="0" smtClean="0"/>
                  <a:t> </a:t>
                </a:r>
                <a:r>
                  <a:rPr lang="en-US" dirty="0"/>
                  <a:t>norms or </a:t>
                </a:r>
                <a:r>
                  <a:rPr lang="en-US" dirty="0" err="1">
                    <a:solidFill>
                      <a:schemeClr val="accent6">
                        <a:lumMod val="75000"/>
                      </a:schemeClr>
                    </a:solidFill>
                  </a:rPr>
                  <a:t>Minkowski</a:t>
                </a:r>
                <a:r>
                  <a:rPr lang="en-US" i="1" dirty="0">
                    <a:solidFill>
                      <a:schemeClr val="accent6">
                        <a:lumMod val="75000"/>
                      </a:schemeClr>
                    </a:solidFill>
                  </a:rPr>
                  <a:t> </a:t>
                </a:r>
                <a:r>
                  <a:rPr lang="en-US" dirty="0"/>
                  <a:t>distance</a:t>
                </a:r>
                <a:r>
                  <a:rPr lang="en-US" dirty="0" smtClean="0"/>
                  <a:t>:</a:t>
                </a:r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𝐿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𝑝</m:t>
                          </m:r>
                        </m:sub>
                      </m:sSub>
                      <m:d>
                        <m:dPr>
                          <m:ctrlPr>
                            <a:rPr lang="en-US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/>
                            </a:rPr>
                            <m:t>𝑥</m:t>
                          </m:r>
                          <m:r>
                            <a:rPr lang="en-US" i="1">
                              <a:latin typeface="Cambria Math"/>
                            </a:rPr>
                            <m:t>,</m:t>
                          </m:r>
                          <m:r>
                            <a:rPr lang="en-US" i="1">
                              <a:latin typeface="Cambria Math"/>
                            </a:rPr>
                            <m:t>𝑦</m:t>
                          </m:r>
                        </m:e>
                      </m:d>
                      <m:r>
                        <a:rPr lang="en-US" i="1">
                          <a:latin typeface="Cambria Math"/>
                        </a:rPr>
                        <m:t>= </m:t>
                      </m:r>
                      <m:sSup>
                        <m:sSupPr>
                          <m:ctrlPr>
                            <a:rPr lang="en-US" i="1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i="1" smtClean="0">
                                  <a:latin typeface="Cambria Math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i="1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begChr m:val="|"/>
                                      <m:endChr m:val="|"/>
                                      <m:ctrlPr>
                                        <a:rPr lang="en-US" i="1">
                                          <a:latin typeface="Cambria Math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en-US" i="1">
                                              <a:latin typeface="Cambria Math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i="1">
                                              <a:latin typeface="Cambria Math"/>
                                            </a:rPr>
                                            <m:t>𝑥</m:t>
                                          </m:r>
                                        </m:e>
                                        <m:sub>
                                          <m:r>
                                            <a:rPr lang="en-US" i="1">
                                              <a:latin typeface="Cambria Math"/>
                                            </a:rPr>
                                            <m:t>1</m:t>
                                          </m:r>
                                        </m:sub>
                                      </m:sSub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−</m:t>
                                      </m:r>
                                      <m:sSub>
                                        <m:sSubPr>
                                          <m:ctrlPr>
                                            <a:rPr lang="en-US" i="1">
                                              <a:latin typeface="Cambria Math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i="1">
                                              <a:latin typeface="Cambria Math"/>
                                            </a:rPr>
                                            <m:t>𝑦</m:t>
                                          </m:r>
                                        </m:e>
                                        <m:sub>
                                          <m:r>
                                            <a:rPr lang="en-US" i="1">
                                              <a:latin typeface="Cambria Math"/>
                                            </a:rPr>
                                            <m:t>1</m:t>
                                          </m:r>
                                        </m:sub>
                                      </m:sSub>
                                    </m:e>
                                  </m:d>
                                </m:e>
                                <m:sup>
                                  <m:r>
                                    <a:rPr lang="en-US" i="1">
                                      <a:latin typeface="Cambria Math"/>
                                    </a:rPr>
                                    <m:t>𝑝</m:t>
                                  </m:r>
                                </m:sup>
                              </m:sSup>
                              <m:r>
                                <a:rPr lang="en-US" i="1">
                                  <a:latin typeface="Cambria Math"/>
                                </a:rPr>
                                <m:t>+ ⋯+</m:t>
                              </m:r>
                              <m:sSup>
                                <m:sSupPr>
                                  <m:ctrlPr>
                                    <a:rPr lang="en-US" i="1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begChr m:val="|"/>
                                      <m:endChr m:val="|"/>
                                      <m:ctrlPr>
                                        <a:rPr lang="en-US" i="1">
                                          <a:latin typeface="Cambria Math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en-US" i="1">
                                              <a:latin typeface="Cambria Math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i="1">
                                              <a:latin typeface="Cambria Math"/>
                                            </a:rPr>
                                            <m:t>𝑥</m:t>
                                          </m:r>
                                        </m:e>
                                        <m:sub>
                                          <m:r>
                                            <a:rPr lang="en-US" i="1">
                                              <a:latin typeface="Cambria Math"/>
                                            </a:rPr>
                                            <m:t>𝑑</m:t>
                                          </m:r>
                                        </m:sub>
                                      </m:sSub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 </m:t>
                                      </m:r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−</m:t>
                                      </m:r>
                                      <m:sSub>
                                        <m:sSubPr>
                                          <m:ctrlPr>
                                            <a:rPr lang="en-US" i="1">
                                              <a:latin typeface="Cambria Math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i="1">
                                              <a:latin typeface="Cambria Math"/>
                                            </a:rPr>
                                            <m:t>𝑦</m:t>
                                          </m:r>
                                        </m:e>
                                        <m:sub>
                                          <m:r>
                                            <a:rPr lang="en-US" i="1">
                                              <a:latin typeface="Cambria Math"/>
                                            </a:rPr>
                                            <m:t>𝑑</m:t>
                                          </m:r>
                                        </m:sub>
                                      </m:sSub>
                                    </m:e>
                                  </m:d>
                                </m:e>
                                <m:sup>
                                  <m:r>
                                    <a:rPr lang="en-US" i="1">
                                      <a:latin typeface="Cambria Math"/>
                                    </a:rPr>
                                    <m:t>𝑝</m:t>
                                  </m:r>
                                </m:sup>
                              </m:sSup>
                            </m:e>
                          </m:d>
                        </m:e>
                        <m:sup>
                          <m:f>
                            <m:fPr>
                              <m:type m:val="skw"/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i="1">
                                  <a:latin typeface="Cambria Math"/>
                                </a:rPr>
                                <m:t>𝑝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en-US" dirty="0"/>
              </a:p>
              <a:p>
                <a:endParaRPr lang="en-US" b="1" dirty="0" smtClean="0">
                  <a:solidFill>
                    <a:srgbClr val="FF0000"/>
                  </a:solidFill>
                </a:endParaRPr>
              </a:p>
              <a:p>
                <a:r>
                  <a:rPr lang="en-US" b="1" dirty="0" err="1" smtClean="0">
                    <a:solidFill>
                      <a:srgbClr val="FF0000"/>
                    </a:solidFill>
                  </a:rPr>
                  <a:t>L</a:t>
                </a:r>
                <a:r>
                  <a:rPr lang="en-US" b="1" baseline="-25000" dirty="0" err="1" smtClean="0">
                    <a:solidFill>
                      <a:srgbClr val="FF0000"/>
                    </a:solidFill>
                  </a:rPr>
                  <a:t>2</a:t>
                </a:r>
                <a:r>
                  <a:rPr lang="en-US" dirty="0" smtClean="0"/>
                  <a:t> norm: </a:t>
                </a:r>
                <a:r>
                  <a:rPr lang="en-US" dirty="0" smtClean="0">
                    <a:solidFill>
                      <a:srgbClr val="0070C0"/>
                    </a:solidFill>
                  </a:rPr>
                  <a:t>Euclidean </a:t>
                </a:r>
                <a:r>
                  <a:rPr lang="en-US" dirty="0" smtClean="0"/>
                  <a:t>distance:</a:t>
                </a:r>
                <a:endParaRPr lang="en-US" dirty="0">
                  <a:solidFill>
                    <a:prstClr val="black"/>
                  </a:solidFill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𝐿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2</m:t>
                          </m:r>
                        </m:sub>
                      </m:sSub>
                      <m:d>
                        <m:dPr>
                          <m:ctrlPr>
                            <a:rPr lang="en-US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𝑥</m:t>
                          </m:r>
                          <m:r>
                            <a:rPr lang="en-US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,</m:t>
                          </m:r>
                          <m:r>
                            <a:rPr lang="en-US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𝑦</m:t>
                          </m:r>
                        </m:e>
                      </m:d>
                      <m:r>
                        <a:rPr lang="en-US" i="1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US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d>
                                <m:dPr>
                                  <m:begChr m:val="|"/>
                                  <m:endChr m:val="|"/>
                                  <m:ctrlPr>
                                    <a:rPr lang="en-US" b="0" i="1" smtClean="0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b="0" i="1" smtClean="0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b="0" i="1" smtClean="0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  <m:t>1</m:t>
                                      </m:r>
                                    </m:sub>
                                  </m:sSub>
                                  <m:r>
                                    <a:rPr lang="en-US" b="0" i="1" smtClean="0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−</m:t>
                                  </m:r>
                                  <m:sSub>
                                    <m:sSubPr>
                                      <m:ctrlPr>
                                        <a:rPr lang="en-US" b="0" i="1" smtClean="0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b="0" i="1" smtClean="0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  <m:t>𝑦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  <m:t>1</m:t>
                                      </m:r>
                                    </m:sub>
                                  </m:sSub>
                                </m:e>
                              </m:d>
                            </m:e>
                            <m:sup>
                              <m:r>
                                <a:rPr lang="en-US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+ ⋯+</m:t>
                          </m:r>
                          <m:sSup>
                            <m:sSupPr>
                              <m:ctrlPr>
                                <a:rPr lang="en-US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d>
                                <m:dPr>
                                  <m:begChr m:val="|"/>
                                  <m:endChr m:val="|"/>
                                  <m:ctrlPr>
                                    <a:rPr lang="en-US" b="0" i="1" smtClean="0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b="0" i="1" smtClean="0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b="0" i="1" smtClean="0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  <m:t>𝑑</m:t>
                                      </m:r>
                                    </m:sub>
                                  </m:sSub>
                                  <m:r>
                                    <a:rPr lang="en-US" b="0" i="1" smtClean="0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−</m:t>
                                  </m:r>
                                  <m:sSub>
                                    <m:sSubPr>
                                      <m:ctrlPr>
                                        <a:rPr lang="en-US" b="0" i="1" smtClean="0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b="0" i="1" smtClean="0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  <m:t>𝑦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  <m:t>𝑑</m:t>
                                      </m:r>
                                    </m:sub>
                                  </m:sSub>
                                </m:e>
                              </m:d>
                            </m:e>
                            <m:sup>
                              <m:r>
                                <a:rPr lang="en-US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en-US" dirty="0"/>
              </a:p>
              <a:p>
                <a:endParaRPr lang="en-US" b="1" dirty="0" smtClean="0">
                  <a:solidFill>
                    <a:srgbClr val="FF0000"/>
                  </a:solidFill>
                </a:endParaRPr>
              </a:p>
              <a:p>
                <a:r>
                  <a:rPr lang="en-US" b="1" dirty="0" err="1" smtClean="0">
                    <a:solidFill>
                      <a:srgbClr val="FF0000"/>
                    </a:solidFill>
                  </a:rPr>
                  <a:t>L</a:t>
                </a:r>
                <a:r>
                  <a:rPr lang="en-US" b="1" baseline="-25000" dirty="0" err="1" smtClean="0">
                    <a:solidFill>
                      <a:srgbClr val="FF0000"/>
                    </a:solidFill>
                  </a:rPr>
                  <a:t>1</a:t>
                </a:r>
                <a:r>
                  <a:rPr lang="en-US" dirty="0" smtClean="0"/>
                  <a:t> </a:t>
                </a:r>
                <a:r>
                  <a:rPr lang="en-US" dirty="0"/>
                  <a:t>norm: </a:t>
                </a:r>
                <a:r>
                  <a:rPr lang="en-US" dirty="0" smtClean="0">
                    <a:solidFill>
                      <a:srgbClr val="0070C0"/>
                    </a:solidFill>
                  </a:rPr>
                  <a:t>Manhattan</a:t>
                </a:r>
                <a:r>
                  <a:rPr lang="en-US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 </a:t>
                </a:r>
                <a:r>
                  <a:rPr lang="en-US" dirty="0" smtClean="0"/>
                  <a:t>distance: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𝐿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1</m:t>
                          </m:r>
                        </m:sub>
                      </m:sSub>
                      <m:d>
                        <m:dPr>
                          <m:ctrlPr>
                            <a:rPr lang="en-US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𝑥</m:t>
                          </m:r>
                          <m:r>
                            <a:rPr lang="en-US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,</m:t>
                          </m:r>
                          <m:r>
                            <a:rPr lang="en-US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𝑦</m:t>
                          </m:r>
                        </m:e>
                      </m:d>
                      <m:r>
                        <a:rPr lang="en-US" i="1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  <m:d>
                        <m:dPr>
                          <m:begChr m:val="|"/>
                          <m:endChr m:val="|"/>
                          <m:ctrlPr>
                            <a:rPr lang="en-US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US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  <m:r>
                        <a:rPr lang="en-US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+ ⋯+|</m:t>
                      </m:r>
                      <m:sSub>
                        <m:sSubPr>
                          <m:ctrlPr>
                            <a:rPr lang="en-US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𝑑</m:t>
                          </m:r>
                        </m:sub>
                      </m:sSub>
                      <m:r>
                        <a:rPr lang="en-US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−</m:t>
                      </m:r>
                      <m:sSub>
                        <m:sSubPr>
                          <m:ctrlPr>
                            <a:rPr lang="en-US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𝑦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𝑑</m:t>
                          </m:r>
                        </m:sub>
                      </m:sSub>
                      <m:r>
                        <a:rPr lang="en-US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|</m:t>
                      </m:r>
                    </m:oMath>
                  </m:oMathPara>
                </a14:m>
                <a:endParaRPr lang="en-US" dirty="0" smtClean="0">
                  <a:solidFill>
                    <a:prstClr val="black"/>
                  </a:solidFill>
                </a:endParaRPr>
              </a:p>
              <a:p>
                <a:endParaRPr lang="en-US" b="1" dirty="0" smtClean="0">
                  <a:solidFill>
                    <a:srgbClr val="FF0000"/>
                  </a:solidFill>
                </a:endParaRPr>
              </a:p>
              <a:p>
                <a:r>
                  <a:rPr lang="en-US" b="1" dirty="0" smtClean="0">
                    <a:solidFill>
                      <a:srgbClr val="FF0000"/>
                    </a:solidFill>
                  </a:rPr>
                  <a:t>L</a:t>
                </a:r>
                <a14:m>
                  <m:oMath xmlns:m="http://schemas.openxmlformats.org/officeDocument/2006/math">
                    <m:r>
                      <a:rPr lang="en-US" b="1" baseline="-25000" dirty="0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∞</m:t>
                    </m:r>
                  </m:oMath>
                </a14:m>
                <a:r>
                  <a:rPr lang="en-US" dirty="0"/>
                  <a:t> norm: </a:t>
                </a:r>
                <a:endParaRPr lang="en-US" dirty="0">
                  <a:solidFill>
                    <a:prstClr val="black"/>
                  </a:solidFill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𝐿</m:t>
                          </m:r>
                        </m:e>
                        <m:sub>
                          <m:r>
                            <a:rPr lang="en-US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∞</m:t>
                          </m:r>
                        </m:sub>
                      </m:sSub>
                      <m:d>
                        <m:dPr>
                          <m:ctrlPr>
                            <a:rPr lang="en-US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𝑥</m:t>
                          </m:r>
                          <m:r>
                            <a:rPr lang="en-US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,</m:t>
                          </m:r>
                          <m:r>
                            <a:rPr lang="en-US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𝑦</m:t>
                          </m:r>
                        </m:e>
                      </m:d>
                      <m:r>
                        <a:rPr lang="en-US" i="1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  <m:func>
                        <m:funcPr>
                          <m:ctrlPr>
                            <a:rPr lang="en-US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max</m:t>
                          </m:r>
                        </m:fName>
                        <m:e>
                          <m:d>
                            <m:dPr>
                              <m:begChr m:val="{"/>
                              <m:endChr m:val="}"/>
                              <m:ctrlPr>
                                <a:rPr lang="en-US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d>
                                <m:dPr>
                                  <m:begChr m:val="|"/>
                                  <m:endChr m:val="|"/>
                                  <m:ctrlPr>
                                    <a:rPr lang="en-US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i="1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  <m:t>1</m:t>
                                      </m:r>
                                    </m:sub>
                                  </m:sSub>
                                  <m:r>
                                    <a:rPr lang="en-US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−</m:t>
                                  </m:r>
                                  <m:sSub>
                                    <m:sSubPr>
                                      <m:ctrlPr>
                                        <a:rPr lang="en-US" i="1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  <m:t>𝑦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  <m:t>1</m:t>
                                      </m:r>
                                    </m:sub>
                                  </m:sSub>
                                </m:e>
                              </m:d>
                              <m:r>
                                <a:rPr lang="en-US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,…,|</m:t>
                              </m:r>
                              <m:sSub>
                                <m:sSubPr>
                                  <m:ctrlPr>
                                    <a:rPr lang="en-US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𝑑</m:t>
                                  </m:r>
                                </m:sub>
                              </m:sSub>
                              <m:r>
                                <a:rPr lang="en-US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en-US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𝑑</m:t>
                                  </m:r>
                                </m:sub>
                              </m:sSub>
                              <m:r>
                                <a:rPr lang="en-US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|</m:t>
                              </m:r>
                            </m:e>
                          </m:d>
                        </m:e>
                      </m:func>
                    </m:oMath>
                  </m:oMathPara>
                </a14:m>
                <a:endParaRPr lang="en-US" dirty="0"/>
              </a:p>
              <a:p>
                <a:pPr lvl="1"/>
                <a:r>
                  <a:rPr lang="en-US" dirty="0"/>
                  <a:t>The limit of </a:t>
                </a:r>
                <a:r>
                  <a:rPr lang="en-US" b="1" dirty="0" err="1">
                    <a:solidFill>
                      <a:srgbClr val="FF0000"/>
                    </a:solidFill>
                  </a:rPr>
                  <a:t>L</a:t>
                </a:r>
                <a:r>
                  <a:rPr lang="en-US" b="1" baseline="-25000" dirty="0" err="1">
                    <a:solidFill>
                      <a:srgbClr val="FF0000"/>
                    </a:solidFill>
                  </a:rPr>
                  <a:t>p</a:t>
                </a:r>
                <a:r>
                  <a:rPr lang="en-US" dirty="0"/>
                  <a:t> as </a:t>
                </a:r>
                <a:r>
                  <a:rPr lang="en-US" dirty="0">
                    <a:solidFill>
                      <a:srgbClr val="0070C0"/>
                    </a:solidFill>
                  </a:rPr>
                  <a:t>p</a:t>
                </a:r>
                <a:r>
                  <a:rPr lang="en-US" dirty="0"/>
                  <a:t> goes to infinity.</a:t>
                </a:r>
              </a:p>
              <a:p>
                <a:pPr marL="0" indent="0">
                  <a:buNone/>
                </a:pPr>
                <a:endParaRPr lang="en-US" dirty="0">
                  <a:solidFill>
                    <a:prstClr val="black"/>
                  </a:solidFill>
                </a:endParaRP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444" t="-2000" b="-162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4582465" y="5301734"/>
            <a:ext cx="4583306" cy="369332"/>
          </a:xfrm>
          <a:prstGeom prst="rect">
            <a:avLst/>
          </a:prstGeom>
          <a:solidFill>
            <a:srgbClr val="00B050"/>
          </a:solidFill>
        </p:spPr>
        <p:txBody>
          <a:bodyPr wrap="none" rtlCol="0">
            <a:spAutoFit/>
          </a:bodyPr>
          <a:lstStyle/>
          <a:p>
            <a:r>
              <a:rPr lang="en-US" dirty="0" err="1" smtClean="0"/>
              <a:t>L</a:t>
            </a:r>
            <a:r>
              <a:rPr lang="en-US" baseline="-25000" dirty="0" err="1" smtClean="0"/>
              <a:t>p</a:t>
            </a:r>
            <a:r>
              <a:rPr lang="en-US" dirty="0" smtClean="0"/>
              <a:t> norms are known to be distance metrics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9162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1405A-8A81-4511-B9EE-142060F86931}" type="slidenum">
              <a:rPr lang="en-US"/>
              <a:pPr/>
              <a:t>19</a:t>
            </a:fld>
            <a:endParaRPr lang="en-US"/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09600"/>
            <a:ext cx="9144000" cy="1143000"/>
          </a:xfrm>
        </p:spPr>
        <p:txBody>
          <a:bodyPr/>
          <a:lstStyle/>
          <a:p>
            <a:r>
              <a:rPr lang="en-US" dirty="0" smtClean="0">
                <a:solidFill>
                  <a:srgbClr val="33CC33"/>
                </a:solidFill>
              </a:rPr>
              <a:t>Example</a:t>
            </a:r>
            <a:r>
              <a:rPr lang="en-US" dirty="0" smtClean="0"/>
              <a:t> </a:t>
            </a:r>
            <a:r>
              <a:rPr lang="en-US" dirty="0"/>
              <a:t>of </a:t>
            </a:r>
            <a:r>
              <a:rPr lang="en-US" dirty="0" smtClean="0"/>
              <a:t>Distances</a:t>
            </a:r>
            <a:endParaRPr lang="en-US" dirty="0"/>
          </a:p>
        </p:txBody>
      </p:sp>
      <p:sp>
        <p:nvSpPr>
          <p:cNvPr id="13315" name="AutoShape 3"/>
          <p:cNvSpPr>
            <a:spLocks noChangeArrowheads="1"/>
          </p:cNvSpPr>
          <p:nvPr/>
        </p:nvSpPr>
        <p:spPr bwMode="auto">
          <a:xfrm flipH="1">
            <a:off x="2667000" y="2286000"/>
            <a:ext cx="2746375" cy="2284413"/>
          </a:xfrm>
          <a:prstGeom prst="rtTriangl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1812925" y="4605338"/>
            <a:ext cx="132119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dirty="0"/>
              <a:t>x</a:t>
            </a:r>
            <a:r>
              <a:rPr lang="en-US" sz="2400" dirty="0" smtClean="0"/>
              <a:t> </a:t>
            </a:r>
            <a:r>
              <a:rPr lang="en-US" sz="2400" dirty="0"/>
              <a:t>= (5,5)</a:t>
            </a:r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5241925" y="1709738"/>
            <a:ext cx="132119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dirty="0"/>
              <a:t>y</a:t>
            </a:r>
            <a:r>
              <a:rPr lang="en-US" sz="2400" dirty="0" smtClean="0"/>
              <a:t> </a:t>
            </a:r>
            <a:r>
              <a:rPr lang="en-US" sz="2400" dirty="0"/>
              <a:t>= (9,8)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318" name="Text Box 6"/>
              <p:cNvSpPr txBox="1">
                <a:spLocks noChangeArrowheads="1"/>
              </p:cNvSpPr>
              <p:nvPr/>
            </p:nvSpPr>
            <p:spPr bwMode="auto">
              <a:xfrm>
                <a:off x="457200" y="1868488"/>
                <a:ext cx="3840163" cy="90890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r>
                  <a:rPr lang="en-US" sz="2400" dirty="0" err="1">
                    <a:solidFill>
                      <a:srgbClr val="CC3300"/>
                    </a:solidFill>
                  </a:rPr>
                  <a:t>L</a:t>
                </a:r>
                <a:r>
                  <a:rPr lang="en-US" sz="2400" baseline="-25000" dirty="0" err="1">
                    <a:solidFill>
                      <a:srgbClr val="CC3300"/>
                    </a:solidFill>
                  </a:rPr>
                  <a:t>2</a:t>
                </a:r>
                <a:r>
                  <a:rPr lang="en-US" sz="2400" dirty="0">
                    <a:solidFill>
                      <a:srgbClr val="CC3300"/>
                    </a:solidFill>
                  </a:rPr>
                  <a:t>-norm</a:t>
                </a:r>
                <a:r>
                  <a:rPr lang="en-US" sz="2400" dirty="0"/>
                  <a:t>:</a:t>
                </a:r>
                <a:endParaRPr lang="en-US" sz="240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dirty="0" smtClean="0">
                          <a:latin typeface="Cambria Math"/>
                        </a:rPr>
                        <m:t>𝑑𝑖𝑠𝑡</m:t>
                      </m:r>
                      <m:r>
                        <a:rPr lang="en-US" sz="2400" i="1" dirty="0">
                          <a:latin typeface="Cambria Math"/>
                        </a:rPr>
                        <m:t>(</m:t>
                      </m:r>
                      <m:r>
                        <a:rPr lang="en-US" sz="2400" i="1" dirty="0" err="1">
                          <a:latin typeface="Cambria Math"/>
                        </a:rPr>
                        <m:t>𝑥</m:t>
                      </m:r>
                      <m:r>
                        <a:rPr lang="en-US" sz="2400" i="1" dirty="0" err="1">
                          <a:latin typeface="Cambria Math"/>
                        </a:rPr>
                        <m:t>,</m:t>
                      </m:r>
                      <m:r>
                        <a:rPr lang="en-US" sz="2400" i="1" dirty="0" err="1">
                          <a:latin typeface="Cambria Math"/>
                        </a:rPr>
                        <m:t>𝑦</m:t>
                      </m:r>
                      <m:r>
                        <a:rPr lang="en-US" sz="2400" i="1" dirty="0">
                          <a:latin typeface="Cambria Math"/>
                        </a:rPr>
                        <m:t>) =</m:t>
                      </m:r>
                      <m:rad>
                        <m:radPr>
                          <m:degHide m:val="on"/>
                          <m:ctrlPr>
                            <a:rPr lang="en-US" sz="2400" i="1" dirty="0" smtClean="0"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en-US" sz="2400" i="1" dirty="0">
                              <a:latin typeface="Cambria Math"/>
                            </a:rPr>
                            <m:t>4</m:t>
                          </m:r>
                          <m:r>
                            <a:rPr lang="en-US" sz="2400" i="1" baseline="30000" dirty="0">
                              <a:latin typeface="Cambria Math"/>
                            </a:rPr>
                            <m:t>2</m:t>
                          </m:r>
                          <m:r>
                            <a:rPr lang="en-US" sz="2400" i="1" dirty="0">
                              <a:latin typeface="Cambria Math"/>
                            </a:rPr>
                            <m:t>+3</m:t>
                          </m:r>
                          <m:r>
                            <a:rPr lang="en-US" sz="2400" i="1" baseline="30000" dirty="0">
                              <a:latin typeface="Cambria Math"/>
                            </a:rPr>
                            <m:t>2</m:t>
                          </m:r>
                        </m:e>
                      </m:rad>
                      <m:r>
                        <a:rPr lang="en-US" sz="2400" i="1" dirty="0" smtClean="0">
                          <a:latin typeface="Cambria Math"/>
                        </a:rPr>
                        <m:t>= 5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3318" name="Text 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57200" y="1868488"/>
                <a:ext cx="3840163" cy="908903"/>
              </a:xfrm>
              <a:prstGeom prst="rect">
                <a:avLst/>
              </a:prstGeom>
              <a:blipFill rotWithShape="1">
                <a:blip r:embed="rId2"/>
                <a:stretch>
                  <a:fillRect l="-2381" t="-4698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319" name="Line 7"/>
          <p:cNvSpPr>
            <a:spLocks noChangeShapeType="1"/>
          </p:cNvSpPr>
          <p:nvPr/>
        </p:nvSpPr>
        <p:spPr bwMode="auto">
          <a:xfrm flipV="1">
            <a:off x="2590800" y="2209800"/>
            <a:ext cx="2667000" cy="2209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3320" name="AutoShape 8"/>
          <p:cNvCxnSpPr>
            <a:cxnSpLocks noChangeShapeType="1"/>
          </p:cNvCxnSpPr>
          <p:nvPr/>
        </p:nvCxnSpPr>
        <p:spPr bwMode="auto">
          <a:xfrm flipV="1">
            <a:off x="2895600" y="2362200"/>
            <a:ext cx="2590800" cy="2286000"/>
          </a:xfrm>
          <a:prstGeom prst="bentConnector3">
            <a:avLst>
              <a:gd name="adj1" fmla="val 100306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3321" name="Text Box 9"/>
              <p:cNvSpPr txBox="1">
                <a:spLocks noChangeArrowheads="1"/>
              </p:cNvSpPr>
              <p:nvPr/>
            </p:nvSpPr>
            <p:spPr bwMode="auto">
              <a:xfrm>
                <a:off x="5586257" y="3690938"/>
                <a:ext cx="3481543" cy="83099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r>
                  <a:rPr lang="en-US" sz="2400" dirty="0" err="1">
                    <a:solidFill>
                      <a:srgbClr val="CC3300"/>
                    </a:solidFill>
                  </a:rPr>
                  <a:t>L</a:t>
                </a:r>
                <a:r>
                  <a:rPr lang="en-US" sz="2400" baseline="-25000" dirty="0" err="1">
                    <a:solidFill>
                      <a:srgbClr val="CC3300"/>
                    </a:solidFill>
                  </a:rPr>
                  <a:t>1</a:t>
                </a:r>
                <a:r>
                  <a:rPr lang="en-US" sz="2400" dirty="0">
                    <a:solidFill>
                      <a:srgbClr val="CC3300"/>
                    </a:solidFill>
                  </a:rPr>
                  <a:t>-norm</a:t>
                </a:r>
                <a:r>
                  <a:rPr lang="en-US" sz="2400" dirty="0"/>
                  <a:t>:</a:t>
                </a:r>
                <a:endParaRPr lang="en-US" sz="240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dirty="0" smtClean="0">
                          <a:latin typeface="Cambria Math"/>
                        </a:rPr>
                        <m:t>𝑑𝑖𝑠𝑡</m:t>
                      </m:r>
                      <m:r>
                        <a:rPr lang="en-US" sz="2400" i="1" dirty="0">
                          <a:latin typeface="Cambria Math"/>
                        </a:rPr>
                        <m:t>(</m:t>
                      </m:r>
                      <m:r>
                        <a:rPr lang="en-US" sz="2400" i="1" dirty="0" err="1">
                          <a:latin typeface="Cambria Math"/>
                        </a:rPr>
                        <m:t>𝑥</m:t>
                      </m:r>
                      <m:r>
                        <a:rPr lang="en-US" sz="2400" i="1" dirty="0" err="1">
                          <a:latin typeface="Cambria Math"/>
                        </a:rPr>
                        <m:t>,</m:t>
                      </m:r>
                      <m:r>
                        <a:rPr lang="en-US" sz="2400" i="1" dirty="0" err="1">
                          <a:latin typeface="Cambria Math"/>
                        </a:rPr>
                        <m:t>𝑦</m:t>
                      </m:r>
                      <m:r>
                        <a:rPr lang="en-US" sz="2400" i="1" dirty="0">
                          <a:latin typeface="Cambria Math"/>
                        </a:rPr>
                        <m:t>) </m:t>
                      </m:r>
                      <m:r>
                        <a:rPr lang="en-US" sz="2400" i="1" dirty="0" smtClean="0">
                          <a:latin typeface="Cambria Math"/>
                        </a:rPr>
                        <m:t>=4+3 </m:t>
                      </m:r>
                      <m:r>
                        <a:rPr lang="en-US" sz="2400" i="1" dirty="0">
                          <a:latin typeface="Cambria Math"/>
                        </a:rPr>
                        <m:t>= 7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3321" name="Text 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586257" y="3690938"/>
                <a:ext cx="3481543" cy="830997"/>
              </a:xfrm>
              <a:prstGeom prst="rect">
                <a:avLst/>
              </a:prstGeom>
              <a:blipFill rotWithShape="1">
                <a:blip r:embed="rId3"/>
                <a:stretch>
                  <a:fillRect l="-2622" t="-5109" b="-10219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322" name="Text Box 10"/>
          <p:cNvSpPr txBox="1">
            <a:spLocks noChangeArrowheads="1"/>
          </p:cNvSpPr>
          <p:nvPr/>
        </p:nvSpPr>
        <p:spPr bwMode="auto">
          <a:xfrm>
            <a:off x="4022725" y="4148138"/>
            <a:ext cx="3508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/>
              <a:t>4</a:t>
            </a:r>
          </a:p>
        </p:txBody>
      </p:sp>
      <p:sp>
        <p:nvSpPr>
          <p:cNvPr id="13323" name="Text Box 11"/>
          <p:cNvSpPr txBox="1">
            <a:spLocks noChangeArrowheads="1"/>
          </p:cNvSpPr>
          <p:nvPr/>
        </p:nvSpPr>
        <p:spPr bwMode="auto">
          <a:xfrm>
            <a:off x="5089525" y="3386138"/>
            <a:ext cx="3508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/>
              <a:t>3</a:t>
            </a:r>
          </a:p>
        </p:txBody>
      </p:sp>
      <p:sp>
        <p:nvSpPr>
          <p:cNvPr id="13324" name="Text Box 12"/>
          <p:cNvSpPr txBox="1">
            <a:spLocks noChangeArrowheads="1"/>
          </p:cNvSpPr>
          <p:nvPr/>
        </p:nvSpPr>
        <p:spPr bwMode="auto">
          <a:xfrm>
            <a:off x="3946525" y="3386138"/>
            <a:ext cx="3508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/>
              <a:t>5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 Box 9"/>
              <p:cNvSpPr txBox="1">
                <a:spLocks noChangeArrowheads="1"/>
              </p:cNvSpPr>
              <p:nvPr/>
            </p:nvSpPr>
            <p:spPr bwMode="auto">
              <a:xfrm>
                <a:off x="2667000" y="5334000"/>
                <a:ext cx="3856037" cy="83099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r>
                  <a:rPr lang="en-US" sz="2400" dirty="0" smtClean="0">
                    <a:solidFill>
                      <a:srgbClr val="CC3300"/>
                    </a:solidFill>
                  </a:rPr>
                  <a:t>L</a:t>
                </a:r>
                <a14:m>
                  <m:oMath xmlns:m="http://schemas.openxmlformats.org/officeDocument/2006/math">
                    <m:r>
                      <a:rPr lang="en-US" sz="2400" i="1" baseline="-25000" dirty="0" smtClean="0">
                        <a:solidFill>
                          <a:srgbClr val="CC3300"/>
                        </a:solidFill>
                        <a:latin typeface="Cambria Math"/>
                        <a:ea typeface="Cambria Math"/>
                      </a:rPr>
                      <m:t>∞</m:t>
                    </m:r>
                  </m:oMath>
                </a14:m>
                <a:r>
                  <a:rPr lang="en-US" sz="2400" dirty="0">
                    <a:solidFill>
                      <a:srgbClr val="CC3300"/>
                    </a:solidFill>
                  </a:rPr>
                  <a:t>-norm</a:t>
                </a:r>
                <a:r>
                  <a:rPr lang="en-US" sz="2400" dirty="0"/>
                  <a:t>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dirty="0" smtClean="0">
                          <a:latin typeface="Cambria Math"/>
                        </a:rPr>
                        <m:t>𝑑𝑖𝑠𝑡</m:t>
                      </m:r>
                      <m:r>
                        <a:rPr lang="en-US" sz="2400" i="1" dirty="0">
                          <a:latin typeface="Cambria Math"/>
                        </a:rPr>
                        <m:t>(</m:t>
                      </m:r>
                      <m:r>
                        <a:rPr lang="en-US" sz="2400" i="1" dirty="0" err="1">
                          <a:latin typeface="Cambria Math"/>
                        </a:rPr>
                        <m:t>𝑥</m:t>
                      </m:r>
                      <m:r>
                        <a:rPr lang="en-US" sz="2400" i="1" dirty="0" err="1">
                          <a:latin typeface="Cambria Math"/>
                        </a:rPr>
                        <m:t>,</m:t>
                      </m:r>
                      <m:r>
                        <a:rPr lang="en-US" sz="2400" i="1" dirty="0" err="1">
                          <a:latin typeface="Cambria Math"/>
                        </a:rPr>
                        <m:t>𝑦</m:t>
                      </m:r>
                      <m:r>
                        <a:rPr lang="en-US" sz="2400" i="1" dirty="0">
                          <a:latin typeface="Cambria Math"/>
                        </a:rPr>
                        <m:t>) </m:t>
                      </m:r>
                      <m:r>
                        <a:rPr lang="en-US" sz="2400" i="1" dirty="0" smtClean="0">
                          <a:latin typeface="Cambria Math"/>
                        </a:rPr>
                        <m:t>=</m:t>
                      </m:r>
                      <m:func>
                        <m:funcPr>
                          <m:ctrlPr>
                            <a:rPr lang="en-US" sz="2400" b="0" i="1" dirty="0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400" b="0" i="0" dirty="0" smtClean="0">
                              <a:latin typeface="Cambria Math"/>
                            </a:rPr>
                            <m:t>max</m:t>
                          </m:r>
                        </m:fName>
                        <m:e>
                          <m:d>
                            <m:dPr>
                              <m:begChr m:val="{"/>
                              <m:endChr m:val="}"/>
                              <m:ctrlPr>
                                <a:rPr lang="en-US" sz="2400" b="0" i="1" dirty="0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2400" b="0" i="1" dirty="0" smtClean="0">
                                  <a:latin typeface="Cambria Math"/>
                                </a:rPr>
                                <m:t>3,4</m:t>
                              </m:r>
                            </m:e>
                          </m:d>
                        </m:e>
                      </m:func>
                      <m:r>
                        <a:rPr lang="en-US" sz="2400" i="1" dirty="0" smtClean="0">
                          <a:latin typeface="Cambria Math"/>
                        </a:rPr>
                        <m:t>⁡= 4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5" name="Text 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667000" y="5334000"/>
                <a:ext cx="3856037" cy="830997"/>
              </a:xfrm>
              <a:prstGeom prst="rect">
                <a:avLst/>
              </a:prstGeom>
              <a:blipFill rotWithShape="1">
                <a:blip r:embed="rId4"/>
                <a:stretch>
                  <a:fillRect l="-2532" t="-5147" b="-11029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22252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SIMILARITY AND DISTANCE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Thanks to:</a:t>
            </a:r>
          </a:p>
          <a:p>
            <a:r>
              <a:rPr lang="en-US" dirty="0"/>
              <a:t>Tan, Steinbach, </a:t>
            </a:r>
            <a:r>
              <a:rPr lang="en-US" dirty="0" smtClean="0"/>
              <a:t>and Kumar, “Introduction to Data Mining”</a:t>
            </a:r>
          </a:p>
          <a:p>
            <a:r>
              <a:rPr lang="en-US" dirty="0" err="1" smtClean="0"/>
              <a:t>Rajaraman</a:t>
            </a:r>
            <a:r>
              <a:rPr lang="en-US" dirty="0" smtClean="0"/>
              <a:t> </a:t>
            </a:r>
            <a:r>
              <a:rPr lang="en-US" dirty="0"/>
              <a:t>and </a:t>
            </a:r>
            <a:r>
              <a:rPr lang="en-US" dirty="0" smtClean="0"/>
              <a:t>Ullman, “Mining Massive Datasets”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4446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4780241" y="1525417"/>
            <a:ext cx="2157501" cy="2165641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 rot="18928193">
            <a:off x="5090356" y="1842092"/>
            <a:ext cx="1520611" cy="1498327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4783277" y="1525417"/>
            <a:ext cx="2154465" cy="216564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>
            <a:stCxn id="10" idx="0"/>
            <a:endCxn id="10" idx="2"/>
          </p:cNvCxnSpPr>
          <p:nvPr/>
        </p:nvCxnSpPr>
        <p:spPr>
          <a:xfrm>
            <a:off x="5860510" y="1525417"/>
            <a:ext cx="0" cy="216564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4783277" y="2591255"/>
            <a:ext cx="2134769" cy="1698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val 14"/>
          <p:cNvSpPr/>
          <p:nvPr/>
        </p:nvSpPr>
        <p:spPr>
          <a:xfrm>
            <a:off x="5824849" y="2591737"/>
            <a:ext cx="59129" cy="7668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Arrow Connector 16"/>
          <p:cNvCxnSpPr>
            <a:stCxn id="18" idx="1"/>
            <a:endCxn id="15" idx="5"/>
          </p:cNvCxnSpPr>
          <p:nvPr/>
        </p:nvCxnSpPr>
        <p:spPr>
          <a:xfrm flipH="1" flipV="1">
            <a:off x="5875319" y="2657189"/>
            <a:ext cx="1287481" cy="6107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7162800" y="3083261"/>
                <a:ext cx="177478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= (</m:t>
                      </m:r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,…,</m:t>
                      </m:r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𝑛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62800" y="3083261"/>
                <a:ext cx="1774780" cy="369332"/>
              </a:xfrm>
              <a:prstGeom prst="rect">
                <a:avLst/>
              </a:prstGeom>
              <a:blipFill rotWithShape="1">
                <a:blip r:embed="rId2"/>
                <a:stretch>
                  <a:fillRect b="-15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TextBox 18"/>
          <p:cNvSpPr txBox="1"/>
          <p:nvPr/>
        </p:nvSpPr>
        <p:spPr>
          <a:xfrm>
            <a:off x="6129649" y="2209291"/>
            <a:ext cx="2616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838200" y="4572000"/>
            <a:ext cx="73699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B050"/>
                </a:solidFill>
              </a:rPr>
              <a:t>Green</a:t>
            </a:r>
            <a:r>
              <a:rPr lang="en-US" sz="2400" dirty="0" smtClean="0"/>
              <a:t>: All points y at distance </a:t>
            </a:r>
            <a:r>
              <a:rPr lang="en-US" sz="2400" dirty="0" err="1" smtClean="0">
                <a:solidFill>
                  <a:srgbClr val="00B050"/>
                </a:solidFill>
              </a:rPr>
              <a:t>L</a:t>
            </a:r>
            <a:r>
              <a:rPr lang="en-US" sz="2400" baseline="-25000" dirty="0" err="1" smtClean="0">
                <a:solidFill>
                  <a:srgbClr val="00B050"/>
                </a:solidFill>
              </a:rPr>
              <a:t>1</a:t>
            </a:r>
            <a:r>
              <a:rPr lang="en-US" sz="2400" dirty="0" smtClean="0">
                <a:solidFill>
                  <a:srgbClr val="00B050"/>
                </a:solidFill>
              </a:rPr>
              <a:t>(</a:t>
            </a:r>
            <a:r>
              <a:rPr lang="en-US" sz="2400" dirty="0" err="1" smtClean="0">
                <a:solidFill>
                  <a:srgbClr val="00B050"/>
                </a:solidFill>
              </a:rPr>
              <a:t>x,y</a:t>
            </a:r>
            <a:r>
              <a:rPr lang="en-US" sz="2400" dirty="0" smtClean="0">
                <a:solidFill>
                  <a:srgbClr val="00B050"/>
                </a:solidFill>
              </a:rPr>
              <a:t>) = r </a:t>
            </a:r>
            <a:r>
              <a:rPr lang="en-US" sz="2400" dirty="0" smtClean="0"/>
              <a:t>from point x</a:t>
            </a:r>
            <a:endParaRPr lang="en-US" sz="2400" dirty="0"/>
          </a:p>
        </p:txBody>
      </p:sp>
      <p:sp>
        <p:nvSpPr>
          <p:cNvPr id="24" name="TextBox 23"/>
          <p:cNvSpPr txBox="1"/>
          <p:nvPr/>
        </p:nvSpPr>
        <p:spPr>
          <a:xfrm>
            <a:off x="838200" y="5257800"/>
            <a:ext cx="71311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</a:rPr>
              <a:t>Blue</a:t>
            </a:r>
            <a:r>
              <a:rPr lang="en-US" sz="2400" dirty="0" smtClean="0"/>
              <a:t>: All points y at distance </a:t>
            </a:r>
            <a:r>
              <a:rPr lang="en-US" sz="2400" dirty="0" err="1" smtClean="0">
                <a:solidFill>
                  <a:srgbClr val="0070C0"/>
                </a:solidFill>
              </a:rPr>
              <a:t>L</a:t>
            </a:r>
            <a:r>
              <a:rPr lang="en-US" sz="2400" baseline="-25000" dirty="0" err="1" smtClean="0">
                <a:solidFill>
                  <a:srgbClr val="0070C0"/>
                </a:solidFill>
              </a:rPr>
              <a:t>2</a:t>
            </a:r>
            <a:r>
              <a:rPr lang="en-US" sz="2400" dirty="0" smtClean="0">
                <a:solidFill>
                  <a:srgbClr val="0070C0"/>
                </a:solidFill>
              </a:rPr>
              <a:t>(</a:t>
            </a:r>
            <a:r>
              <a:rPr lang="en-US" sz="2400" dirty="0" err="1" smtClean="0">
                <a:solidFill>
                  <a:srgbClr val="0070C0"/>
                </a:solidFill>
              </a:rPr>
              <a:t>x,y</a:t>
            </a:r>
            <a:r>
              <a:rPr lang="en-US" sz="2400" dirty="0" smtClean="0">
                <a:solidFill>
                  <a:srgbClr val="0070C0"/>
                </a:solidFill>
              </a:rPr>
              <a:t>) = r </a:t>
            </a:r>
            <a:r>
              <a:rPr lang="en-US" sz="2400" dirty="0" smtClean="0"/>
              <a:t>from point x</a:t>
            </a:r>
            <a:endParaRPr 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860263" y="5939135"/>
                <a:ext cx="7140737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>
                    <a:solidFill>
                      <a:srgbClr val="FF0000"/>
                    </a:solidFill>
                  </a:rPr>
                  <a:t>Red</a:t>
                </a:r>
                <a:r>
                  <a:rPr lang="en-US" sz="2400" dirty="0" smtClean="0"/>
                  <a:t>: All points y at distance </a:t>
                </a:r>
                <a:r>
                  <a:rPr lang="en-US" sz="2400" dirty="0" smtClean="0">
                    <a:solidFill>
                      <a:srgbClr val="FF0000"/>
                    </a:solidFill>
                  </a:rPr>
                  <a:t>L</a:t>
                </a:r>
                <a14:m>
                  <m:oMath xmlns:m="http://schemas.openxmlformats.org/officeDocument/2006/math">
                    <m:r>
                      <a:rPr lang="en-US" sz="2400" i="1" baseline="-25000" dirty="0" smtClean="0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∞</m:t>
                    </m:r>
                  </m:oMath>
                </a14:m>
                <a:r>
                  <a:rPr lang="en-US" sz="2400" dirty="0" smtClean="0">
                    <a:solidFill>
                      <a:srgbClr val="FF0000"/>
                    </a:solidFill>
                  </a:rPr>
                  <a:t>(</a:t>
                </a:r>
                <a:r>
                  <a:rPr lang="en-US" sz="2400" dirty="0" err="1" smtClean="0">
                    <a:solidFill>
                      <a:srgbClr val="FF0000"/>
                    </a:solidFill>
                  </a:rPr>
                  <a:t>x,y</a:t>
                </a:r>
                <a:r>
                  <a:rPr lang="en-US" sz="2400" dirty="0" smtClean="0">
                    <a:solidFill>
                      <a:srgbClr val="FF0000"/>
                    </a:solidFill>
                  </a:rPr>
                  <a:t>) = r </a:t>
                </a:r>
                <a:r>
                  <a:rPr lang="en-US" sz="2400" dirty="0" smtClean="0"/>
                  <a:t>from point x</a:t>
                </a:r>
                <a:endParaRPr lang="en-US" sz="2400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0263" y="5939135"/>
                <a:ext cx="7140737" cy="461665"/>
              </a:xfrm>
              <a:prstGeom prst="rect">
                <a:avLst/>
              </a:prstGeom>
              <a:blipFill rotWithShape="1">
                <a:blip r:embed="rId3"/>
                <a:stretch>
                  <a:fillRect l="-1280" t="-9211" r="-256" b="-302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81366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</a:t>
            </a:r>
            <a:r>
              <a:rPr lang="en-US" baseline="-25000" dirty="0" err="1" smtClean="0"/>
              <a:t>p</a:t>
            </a:r>
            <a:r>
              <a:rPr lang="en-US" dirty="0" smtClean="0"/>
              <a:t> distances for sets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876800"/>
          </a:xfrm>
        </p:spPr>
        <p:txBody>
          <a:bodyPr/>
          <a:lstStyle/>
          <a:p>
            <a:r>
              <a:rPr lang="en-US" dirty="0" smtClean="0"/>
              <a:t>We can apply all the </a:t>
            </a:r>
            <a:r>
              <a:rPr lang="en-US" dirty="0" err="1" smtClean="0"/>
              <a:t>L</a:t>
            </a:r>
            <a:r>
              <a:rPr lang="en-US" baseline="-25000" dirty="0" err="1" smtClean="0"/>
              <a:t>p</a:t>
            </a:r>
            <a:r>
              <a:rPr lang="en-US" dirty="0" smtClean="0"/>
              <a:t> distances to the cases of sets of attributes, with or without counts, if we represent the sets as vectors</a:t>
            </a:r>
          </a:p>
          <a:p>
            <a:pPr lvl="1"/>
            <a:r>
              <a:rPr lang="en-US" dirty="0" smtClean="0"/>
              <a:t>E.g., a transaction is a 0/1 vector</a:t>
            </a:r>
          </a:p>
          <a:p>
            <a:pPr lvl="1"/>
            <a:r>
              <a:rPr lang="en-US" dirty="0" smtClean="0"/>
              <a:t>E.g., a document is a vector of counts.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1181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Similarities into distances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Jaccard distance: 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 smtClean="0">
                          <a:latin typeface="Cambria Math"/>
                        </a:rPr>
                        <m:t>𝐽</m:t>
                      </m:r>
                      <m:r>
                        <a:rPr lang="en-US" b="0" i="1" dirty="0" smtClean="0">
                          <a:latin typeface="Cambria Math"/>
                        </a:rPr>
                        <m:t>𝐷</m:t>
                      </m:r>
                      <m:r>
                        <a:rPr lang="en-US" i="1" dirty="0" smtClean="0">
                          <a:latin typeface="Cambria Math"/>
                        </a:rPr>
                        <m:t>𝑖𝑠𝑡</m:t>
                      </m:r>
                      <m:r>
                        <a:rPr lang="en-US" i="1" dirty="0" smtClean="0">
                          <a:latin typeface="Cambria Math"/>
                        </a:rPr>
                        <m:t>(</m:t>
                      </m:r>
                      <m:r>
                        <a:rPr lang="en-US" i="1" dirty="0" smtClean="0">
                          <a:latin typeface="Cambria Math"/>
                        </a:rPr>
                        <m:t>𝑋</m:t>
                      </m:r>
                      <m:r>
                        <a:rPr lang="en-US" i="1" dirty="0" smtClean="0">
                          <a:latin typeface="Cambria Math"/>
                        </a:rPr>
                        <m:t>,</m:t>
                      </m:r>
                      <m:r>
                        <a:rPr lang="en-US" i="1" dirty="0" smtClean="0">
                          <a:latin typeface="Cambria Math"/>
                        </a:rPr>
                        <m:t>𝑌</m:t>
                      </m:r>
                      <m:r>
                        <a:rPr lang="en-US" i="1" dirty="0" smtClean="0">
                          <a:latin typeface="Cambria Math"/>
                        </a:rPr>
                        <m:t>) = 1 – </m:t>
                      </m:r>
                      <m:r>
                        <a:rPr lang="en-US" i="1" dirty="0" err="1" smtClean="0">
                          <a:latin typeface="Cambria Math"/>
                        </a:rPr>
                        <m:t>𝐽𝑆𝑖𝑚</m:t>
                      </m:r>
                      <m:r>
                        <a:rPr lang="en-US" i="1" dirty="0" smtClean="0">
                          <a:latin typeface="Cambria Math"/>
                        </a:rPr>
                        <m:t>(</m:t>
                      </m:r>
                      <m:r>
                        <a:rPr lang="en-US" i="1" dirty="0" smtClean="0">
                          <a:latin typeface="Cambria Math"/>
                        </a:rPr>
                        <m:t>𝑋</m:t>
                      </m:r>
                      <m:r>
                        <a:rPr lang="en-US" i="1" dirty="0" smtClean="0">
                          <a:latin typeface="Cambria Math"/>
                        </a:rPr>
                        <m:t>,</m:t>
                      </m:r>
                      <m:r>
                        <a:rPr lang="en-US" i="1" dirty="0" smtClean="0">
                          <a:latin typeface="Cambria Math"/>
                        </a:rPr>
                        <m:t>𝑌</m:t>
                      </m:r>
                      <m:r>
                        <a:rPr lang="en-US" i="1" dirty="0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dirty="0" smtClean="0"/>
              </a:p>
              <a:p>
                <a:endParaRPr lang="en-US" dirty="0" smtClean="0"/>
              </a:p>
              <a:p>
                <a:r>
                  <a:rPr lang="en-US" dirty="0" err="1" smtClean="0"/>
                  <a:t>Jaccard</a:t>
                </a:r>
                <a:r>
                  <a:rPr lang="en-US" dirty="0" smtClean="0"/>
                  <a:t> Distance is a metric</a:t>
                </a:r>
              </a:p>
              <a:p>
                <a:endParaRPr lang="en-US" dirty="0"/>
              </a:p>
              <a:p>
                <a:r>
                  <a:rPr lang="en-US" dirty="0" smtClean="0"/>
                  <a:t>Cosine distance: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 smtClean="0">
                          <a:latin typeface="Cambria Math"/>
                        </a:rPr>
                        <m:t>𝐷𝑖𝑠𝑡</m:t>
                      </m:r>
                      <m:r>
                        <a:rPr lang="en-US" i="1" dirty="0" smtClean="0">
                          <a:latin typeface="Cambria Math"/>
                        </a:rPr>
                        <m:t>(</m:t>
                      </m:r>
                      <m:r>
                        <a:rPr lang="en-US" i="1" dirty="0" smtClean="0">
                          <a:latin typeface="Cambria Math"/>
                        </a:rPr>
                        <m:t>𝑋</m:t>
                      </m:r>
                      <m:r>
                        <a:rPr lang="en-US" i="1" dirty="0" smtClean="0">
                          <a:latin typeface="Cambria Math"/>
                        </a:rPr>
                        <m:t>,</m:t>
                      </m:r>
                      <m:r>
                        <a:rPr lang="en-US" i="1" dirty="0" smtClean="0">
                          <a:latin typeface="Cambria Math"/>
                        </a:rPr>
                        <m:t>𝑌</m:t>
                      </m:r>
                      <m:r>
                        <a:rPr lang="en-US" i="1" dirty="0" smtClean="0">
                          <a:latin typeface="Cambria Math"/>
                        </a:rPr>
                        <m:t>) = 1−</m:t>
                      </m:r>
                      <m:r>
                        <m:rPr>
                          <m:sty m:val="p"/>
                        </m:rPr>
                        <a:rPr lang="en-US" i="1" dirty="0" err="1" smtClean="0">
                          <a:latin typeface="Cambria Math"/>
                        </a:rPr>
                        <m:t>cos</m:t>
                      </m:r>
                      <m:r>
                        <a:rPr lang="en-US" i="1" dirty="0" smtClean="0">
                          <a:latin typeface="Cambria Math"/>
                        </a:rPr>
                        <m:t>⁡(</m:t>
                      </m:r>
                      <m:r>
                        <a:rPr lang="en-US" i="1" dirty="0" smtClean="0">
                          <a:latin typeface="Cambria Math"/>
                        </a:rPr>
                        <m:t>𝑋</m:t>
                      </m:r>
                      <m:r>
                        <a:rPr lang="en-US" i="1" dirty="0" smtClean="0">
                          <a:latin typeface="Cambria Math"/>
                        </a:rPr>
                        <m:t>,</m:t>
                      </m:r>
                      <m:r>
                        <a:rPr lang="en-US" i="1" dirty="0" smtClean="0">
                          <a:latin typeface="Cambria Math"/>
                        </a:rPr>
                        <m:t>𝑌</m:t>
                      </m:r>
                      <m:r>
                        <a:rPr lang="en-US" i="1" dirty="0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dirty="0" smtClean="0"/>
              </a:p>
              <a:p>
                <a:r>
                  <a:rPr lang="en-US" dirty="0" smtClean="0"/>
                  <a:t>Cosine distance is a metric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963" t="-12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13829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73704-7849-4E0C-BCE2-8C7D6B79E35D}" type="slidenum">
              <a:rPr lang="en-US"/>
              <a:pPr/>
              <a:t>23</a:t>
            </a:fld>
            <a:endParaRPr lang="en-US"/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609600"/>
            <a:ext cx="7848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Why </a:t>
            </a:r>
            <a:r>
              <a:rPr lang="en-US" dirty="0" err="1" smtClean="0"/>
              <a:t>Jaccard</a:t>
            </a:r>
            <a:r>
              <a:rPr lang="en-US" dirty="0" smtClean="0"/>
              <a:t> Distance </a:t>
            </a:r>
            <a:r>
              <a:rPr lang="en-US" dirty="0"/>
              <a:t>Is a Distance </a:t>
            </a:r>
            <a:r>
              <a:rPr lang="en-US" dirty="0" smtClean="0"/>
              <a:t>Metric</a:t>
            </a:r>
            <a:endParaRPr lang="en-US" dirty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286000"/>
            <a:ext cx="7772400" cy="3962400"/>
          </a:xfrm>
        </p:spPr>
        <p:txBody>
          <a:bodyPr>
            <a:normAutofit fontScale="92500" lnSpcReduction="10000"/>
          </a:bodyPr>
          <a:lstStyle/>
          <a:p>
            <a:r>
              <a:rPr lang="en-US" dirty="0" err="1" smtClean="0"/>
              <a:t>JDist</a:t>
            </a:r>
            <a:r>
              <a:rPr lang="en-US" dirty="0" smtClean="0"/>
              <a:t>(</a:t>
            </a:r>
            <a:r>
              <a:rPr lang="en-US" dirty="0" err="1" smtClean="0"/>
              <a:t>x,x</a:t>
            </a:r>
            <a:r>
              <a:rPr lang="en-US" dirty="0"/>
              <a:t>) = 0 </a:t>
            </a:r>
            <a:endParaRPr lang="en-US" dirty="0" smtClean="0"/>
          </a:p>
          <a:p>
            <a:pPr lvl="1"/>
            <a:r>
              <a:rPr lang="en-US" dirty="0" smtClean="0"/>
              <a:t>since </a:t>
            </a:r>
            <a:r>
              <a:rPr lang="en-US" dirty="0" err="1" smtClean="0"/>
              <a:t>JSim</a:t>
            </a:r>
            <a:r>
              <a:rPr lang="en-US" dirty="0" smtClean="0"/>
              <a:t>(</a:t>
            </a:r>
            <a:r>
              <a:rPr lang="en-US" dirty="0" err="1" smtClean="0"/>
              <a:t>x,x</a:t>
            </a:r>
            <a:r>
              <a:rPr lang="en-US" dirty="0" smtClean="0"/>
              <a:t>) = 1</a:t>
            </a:r>
            <a:endParaRPr lang="en-US" dirty="0">
              <a:sym typeface="Symbol" pitchFamily="18" charset="2"/>
            </a:endParaRPr>
          </a:p>
          <a:p>
            <a:r>
              <a:rPr lang="en-US" dirty="0" err="1" smtClean="0">
                <a:sym typeface="Symbol" pitchFamily="18" charset="2"/>
              </a:rPr>
              <a:t>JDist</a:t>
            </a:r>
            <a:r>
              <a:rPr lang="en-US" dirty="0" smtClean="0">
                <a:sym typeface="Symbol" pitchFamily="18" charset="2"/>
              </a:rPr>
              <a:t>(</a:t>
            </a:r>
            <a:r>
              <a:rPr lang="en-US" dirty="0" err="1" smtClean="0">
                <a:sym typeface="Symbol" pitchFamily="18" charset="2"/>
              </a:rPr>
              <a:t>x,y</a:t>
            </a:r>
            <a:r>
              <a:rPr lang="en-US" dirty="0">
                <a:sym typeface="Symbol" pitchFamily="18" charset="2"/>
              </a:rPr>
              <a:t>) = </a:t>
            </a:r>
            <a:r>
              <a:rPr lang="en-US" dirty="0" err="1" smtClean="0">
                <a:sym typeface="Symbol" pitchFamily="18" charset="2"/>
              </a:rPr>
              <a:t>JDist</a:t>
            </a:r>
            <a:r>
              <a:rPr lang="en-US" dirty="0" smtClean="0">
                <a:sym typeface="Symbol" pitchFamily="18" charset="2"/>
              </a:rPr>
              <a:t>(</a:t>
            </a:r>
            <a:r>
              <a:rPr lang="en-US" dirty="0" err="1" smtClean="0">
                <a:sym typeface="Symbol" pitchFamily="18" charset="2"/>
              </a:rPr>
              <a:t>y,x</a:t>
            </a:r>
            <a:r>
              <a:rPr lang="en-US" dirty="0">
                <a:sym typeface="Symbol" pitchFamily="18" charset="2"/>
              </a:rPr>
              <a:t>) </a:t>
            </a:r>
            <a:endParaRPr lang="en-US" dirty="0" smtClean="0">
              <a:sym typeface="Symbol" pitchFamily="18" charset="2"/>
            </a:endParaRPr>
          </a:p>
          <a:p>
            <a:pPr lvl="1"/>
            <a:r>
              <a:rPr lang="en-US" dirty="0" smtClean="0">
                <a:sym typeface="Symbol" pitchFamily="18" charset="2"/>
              </a:rPr>
              <a:t>by </a:t>
            </a:r>
            <a:r>
              <a:rPr lang="en-US" dirty="0">
                <a:sym typeface="Symbol" pitchFamily="18" charset="2"/>
              </a:rPr>
              <a:t>symmetry of </a:t>
            </a:r>
            <a:r>
              <a:rPr lang="en-US" dirty="0" smtClean="0">
                <a:sym typeface="Symbol" pitchFamily="18" charset="2"/>
              </a:rPr>
              <a:t>intersection</a:t>
            </a:r>
          </a:p>
          <a:p>
            <a:r>
              <a:rPr lang="en-US" dirty="0" err="1" smtClean="0">
                <a:sym typeface="Symbol" pitchFamily="18" charset="2"/>
              </a:rPr>
              <a:t>JDist</a:t>
            </a:r>
            <a:r>
              <a:rPr lang="en-US" dirty="0" smtClean="0">
                <a:sym typeface="Symbol" pitchFamily="18" charset="2"/>
              </a:rPr>
              <a:t>(</a:t>
            </a:r>
            <a:r>
              <a:rPr lang="en-US" dirty="0" err="1" smtClean="0">
                <a:sym typeface="Symbol" pitchFamily="18" charset="2"/>
              </a:rPr>
              <a:t>x,y</a:t>
            </a:r>
            <a:r>
              <a:rPr lang="en-US" dirty="0">
                <a:sym typeface="Symbol" pitchFamily="18" charset="2"/>
              </a:rPr>
              <a:t>) </a:t>
            </a:r>
            <a:r>
              <a:rPr lang="en-US" u="sng" dirty="0">
                <a:sym typeface="Symbol" pitchFamily="18" charset="2"/>
              </a:rPr>
              <a:t>&gt;</a:t>
            </a:r>
            <a:r>
              <a:rPr lang="en-US" dirty="0">
                <a:sym typeface="Symbol" pitchFamily="18" charset="2"/>
              </a:rPr>
              <a:t> 0 </a:t>
            </a:r>
            <a:endParaRPr lang="en-US" dirty="0" smtClean="0">
              <a:sym typeface="Symbol" pitchFamily="18" charset="2"/>
            </a:endParaRPr>
          </a:p>
          <a:p>
            <a:pPr lvl="1"/>
            <a:r>
              <a:rPr lang="en-US" dirty="0" smtClean="0">
                <a:sym typeface="Symbol" pitchFamily="18" charset="2"/>
              </a:rPr>
              <a:t>since intersection of X,Y cannot be bigger than the union.</a:t>
            </a:r>
            <a:endParaRPr lang="en-US" dirty="0">
              <a:sym typeface="Symbol" pitchFamily="18" charset="2"/>
            </a:endParaRPr>
          </a:p>
          <a:p>
            <a:r>
              <a:rPr lang="en-US" dirty="0">
                <a:solidFill>
                  <a:srgbClr val="33CC33"/>
                </a:solidFill>
                <a:sym typeface="Symbol" pitchFamily="18" charset="2"/>
              </a:rPr>
              <a:t>Triangle inequality</a:t>
            </a:r>
            <a:r>
              <a:rPr lang="en-US" dirty="0" smtClean="0">
                <a:sym typeface="Symbol" pitchFamily="18" charset="2"/>
              </a:rPr>
              <a:t>:</a:t>
            </a:r>
          </a:p>
          <a:p>
            <a:pPr lvl="1"/>
            <a:r>
              <a:rPr lang="en-US" dirty="0" smtClean="0">
                <a:sym typeface="Symbol" pitchFamily="18" charset="2"/>
              </a:rPr>
              <a:t>Follows from the fact that </a:t>
            </a:r>
            <a:r>
              <a:rPr lang="en-US" dirty="0" err="1" smtClean="0">
                <a:sym typeface="Symbol" pitchFamily="18" charset="2"/>
              </a:rPr>
              <a:t>JSim</a:t>
            </a:r>
            <a:r>
              <a:rPr lang="en-US" dirty="0" smtClean="0">
                <a:sym typeface="Symbol" pitchFamily="18" charset="2"/>
              </a:rPr>
              <a:t>(X,Y) is the probability of randomly selected element from the union of X and Y to belong to the intersection</a:t>
            </a:r>
          </a:p>
        </p:txBody>
      </p:sp>
    </p:spTree>
    <p:extLst>
      <p:ext uri="{BB962C8B-B14F-4D97-AF65-F5344CB8AC3E}">
        <p14:creationId xmlns:p14="http://schemas.microsoft.com/office/powerpoint/2010/main" val="21250135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E1D48-1306-4584-BFBC-561347661645}" type="slidenum">
              <a:rPr lang="en-US"/>
              <a:pPr/>
              <a:t>24</a:t>
            </a:fld>
            <a:endParaRPr lang="en-US"/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457200"/>
            <a:ext cx="7467600" cy="1143000"/>
          </a:xfrm>
        </p:spPr>
        <p:txBody>
          <a:bodyPr/>
          <a:lstStyle/>
          <a:p>
            <a:r>
              <a:rPr lang="en-US" dirty="0"/>
              <a:t>Hamming Distance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8077200" cy="4800600"/>
          </a:xfrm>
        </p:spPr>
        <p:txBody>
          <a:bodyPr>
            <a:normAutofit fontScale="92500" lnSpcReduction="20000"/>
          </a:bodyPr>
          <a:lstStyle/>
          <a:p>
            <a:r>
              <a:rPr lang="en-US" dirty="0">
                <a:solidFill>
                  <a:srgbClr val="FF0000"/>
                </a:solidFill>
              </a:rPr>
              <a:t>Hamming distance  </a:t>
            </a:r>
            <a:r>
              <a:rPr lang="en-US" dirty="0"/>
              <a:t>is the number of positions in which bit-vectors differ.</a:t>
            </a:r>
          </a:p>
          <a:p>
            <a:pPr lvl="1"/>
            <a:r>
              <a:rPr lang="en-US" dirty="0">
                <a:solidFill>
                  <a:srgbClr val="33CC33"/>
                </a:solidFill>
              </a:rPr>
              <a:t>Example</a:t>
            </a:r>
            <a:r>
              <a:rPr lang="en-US" dirty="0"/>
              <a:t>: </a:t>
            </a:r>
            <a:r>
              <a:rPr lang="en-US" dirty="0" err="1"/>
              <a:t>p</a:t>
            </a:r>
            <a:r>
              <a:rPr lang="en-US" baseline="-25000" dirty="0" err="1"/>
              <a:t>1</a:t>
            </a:r>
            <a:r>
              <a:rPr lang="en-US" dirty="0"/>
              <a:t> = </a:t>
            </a:r>
            <a:r>
              <a:rPr lang="en-US" dirty="0" smtClean="0"/>
              <a:t>10101						          </a:t>
            </a:r>
            <a:r>
              <a:rPr lang="en-US" dirty="0" err="1"/>
              <a:t>p</a:t>
            </a:r>
            <a:r>
              <a:rPr lang="en-US" baseline="-25000" dirty="0" err="1"/>
              <a:t>2</a:t>
            </a:r>
            <a:r>
              <a:rPr lang="en-US" dirty="0"/>
              <a:t> = 10011.</a:t>
            </a:r>
          </a:p>
          <a:p>
            <a:pPr lvl="2"/>
            <a:r>
              <a:rPr lang="en-US" dirty="0"/>
              <a:t> </a:t>
            </a:r>
            <a:r>
              <a:rPr lang="en-US" dirty="0" smtClean="0"/>
              <a:t>d(</a:t>
            </a:r>
            <a:r>
              <a:rPr lang="en-US" dirty="0" err="1" smtClean="0"/>
              <a:t>p</a:t>
            </a:r>
            <a:r>
              <a:rPr lang="en-US" baseline="-25000" dirty="0" err="1" smtClean="0"/>
              <a:t>1</a:t>
            </a:r>
            <a:r>
              <a:rPr lang="en-US" dirty="0"/>
              <a:t>, </a:t>
            </a:r>
            <a:r>
              <a:rPr lang="en-US" dirty="0" err="1"/>
              <a:t>p</a:t>
            </a:r>
            <a:r>
              <a:rPr lang="en-US" baseline="-25000" dirty="0" err="1"/>
              <a:t>2</a:t>
            </a:r>
            <a:r>
              <a:rPr lang="en-US" dirty="0"/>
              <a:t>) = 2 because the bit-vectors differ in the 3</a:t>
            </a:r>
            <a:r>
              <a:rPr lang="en-US" baseline="30000" dirty="0"/>
              <a:t>rd</a:t>
            </a:r>
            <a:r>
              <a:rPr lang="en-US" dirty="0"/>
              <a:t> and 4</a:t>
            </a:r>
            <a:r>
              <a:rPr lang="en-US" baseline="30000" dirty="0"/>
              <a:t>th</a:t>
            </a:r>
            <a:r>
              <a:rPr lang="en-US" dirty="0"/>
              <a:t> positions</a:t>
            </a:r>
            <a:r>
              <a:rPr lang="en-US" dirty="0" smtClean="0"/>
              <a:t>.</a:t>
            </a:r>
          </a:p>
          <a:p>
            <a:pPr lvl="2"/>
            <a:r>
              <a:rPr lang="en-US" dirty="0" smtClean="0"/>
              <a:t>The </a:t>
            </a:r>
            <a:r>
              <a:rPr lang="en-US" dirty="0" err="1" smtClean="0"/>
              <a:t>L</a:t>
            </a:r>
            <a:r>
              <a:rPr lang="en-US" baseline="-25000" dirty="0" err="1" smtClean="0"/>
              <a:t>1</a:t>
            </a:r>
            <a:r>
              <a:rPr lang="en-US" dirty="0" smtClean="0"/>
              <a:t> norm for the binary vectors</a:t>
            </a:r>
          </a:p>
          <a:p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Hamming </a:t>
            </a:r>
            <a:r>
              <a:rPr lang="en-US" dirty="0">
                <a:solidFill>
                  <a:srgbClr val="FF0000"/>
                </a:solidFill>
              </a:rPr>
              <a:t>distance </a:t>
            </a:r>
            <a:r>
              <a:rPr lang="en-US" dirty="0"/>
              <a:t>between two </a:t>
            </a:r>
            <a:r>
              <a:rPr lang="en-US" dirty="0" smtClean="0"/>
              <a:t>vectors </a:t>
            </a:r>
            <a:r>
              <a:rPr lang="en-US" dirty="0"/>
              <a:t>of </a:t>
            </a:r>
            <a:r>
              <a:rPr lang="en-US" dirty="0">
                <a:solidFill>
                  <a:srgbClr val="0070C0"/>
                </a:solidFill>
              </a:rPr>
              <a:t>categorical attributes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/>
              <a:t>is the number of positions in which </a:t>
            </a:r>
            <a:r>
              <a:rPr lang="en-US" dirty="0" smtClean="0"/>
              <a:t>they differ</a:t>
            </a:r>
            <a:r>
              <a:rPr lang="en-US" dirty="0"/>
              <a:t>.</a:t>
            </a:r>
          </a:p>
          <a:p>
            <a:pPr lvl="1"/>
            <a:r>
              <a:rPr lang="en-US" dirty="0">
                <a:solidFill>
                  <a:srgbClr val="33CC33"/>
                </a:solidFill>
              </a:rPr>
              <a:t>Example</a:t>
            </a:r>
            <a:r>
              <a:rPr lang="en-US" dirty="0" smtClean="0"/>
              <a:t>: x = (married, low income, cheat),                    	          y = (single,    low income, not cheat)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               d(</a:t>
            </a:r>
            <a:r>
              <a:rPr lang="en-US" dirty="0" err="1" smtClean="0"/>
              <a:t>x,y</a:t>
            </a:r>
            <a:r>
              <a:rPr lang="en-US" dirty="0" smtClean="0"/>
              <a:t>) =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9052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73704-7849-4E0C-BCE2-8C7D6B79E35D}" type="slidenum">
              <a:rPr lang="en-US"/>
              <a:pPr/>
              <a:t>25</a:t>
            </a:fld>
            <a:endParaRPr lang="en-US"/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609600"/>
            <a:ext cx="7848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Why Hamming Distance Is a Distance </a:t>
            </a:r>
            <a:r>
              <a:rPr lang="en-US" dirty="0" smtClean="0"/>
              <a:t>Metric</a:t>
            </a:r>
            <a:endParaRPr lang="en-US" dirty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286000"/>
            <a:ext cx="7772400" cy="39624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d(</a:t>
            </a:r>
            <a:r>
              <a:rPr lang="en-US" dirty="0" err="1"/>
              <a:t>x,x</a:t>
            </a:r>
            <a:r>
              <a:rPr lang="en-US" dirty="0"/>
              <a:t>) = 0 since no positions differ.</a:t>
            </a:r>
            <a:endParaRPr lang="en-US" dirty="0">
              <a:sym typeface="Symbol" pitchFamily="18" charset="2"/>
            </a:endParaRPr>
          </a:p>
          <a:p>
            <a:r>
              <a:rPr lang="en-US" dirty="0">
                <a:sym typeface="Symbol" pitchFamily="18" charset="2"/>
              </a:rPr>
              <a:t>d(</a:t>
            </a:r>
            <a:r>
              <a:rPr lang="en-US" dirty="0" err="1">
                <a:sym typeface="Symbol" pitchFamily="18" charset="2"/>
              </a:rPr>
              <a:t>x,y</a:t>
            </a:r>
            <a:r>
              <a:rPr lang="en-US" dirty="0">
                <a:sym typeface="Symbol" pitchFamily="18" charset="2"/>
              </a:rPr>
              <a:t>) = d(</a:t>
            </a:r>
            <a:r>
              <a:rPr lang="en-US" dirty="0" err="1">
                <a:sym typeface="Symbol" pitchFamily="18" charset="2"/>
              </a:rPr>
              <a:t>y,x</a:t>
            </a:r>
            <a:r>
              <a:rPr lang="en-US" dirty="0">
                <a:sym typeface="Symbol" pitchFamily="18" charset="2"/>
              </a:rPr>
              <a:t>) by symmetry of “different from.”</a:t>
            </a:r>
          </a:p>
          <a:p>
            <a:r>
              <a:rPr lang="en-US" dirty="0">
                <a:sym typeface="Symbol" pitchFamily="18" charset="2"/>
              </a:rPr>
              <a:t>d(</a:t>
            </a:r>
            <a:r>
              <a:rPr lang="en-US" dirty="0" err="1">
                <a:sym typeface="Symbol" pitchFamily="18" charset="2"/>
              </a:rPr>
              <a:t>x,y</a:t>
            </a:r>
            <a:r>
              <a:rPr lang="en-US" dirty="0">
                <a:sym typeface="Symbol" pitchFamily="18" charset="2"/>
              </a:rPr>
              <a:t>) </a:t>
            </a:r>
            <a:r>
              <a:rPr lang="en-US" u="sng" dirty="0">
                <a:sym typeface="Symbol" pitchFamily="18" charset="2"/>
              </a:rPr>
              <a:t>&gt;</a:t>
            </a:r>
            <a:r>
              <a:rPr lang="en-US" dirty="0">
                <a:sym typeface="Symbol" pitchFamily="18" charset="2"/>
              </a:rPr>
              <a:t> 0 since strings cannot differ in a negative number of positions.</a:t>
            </a:r>
          </a:p>
          <a:p>
            <a:r>
              <a:rPr lang="en-US" dirty="0">
                <a:solidFill>
                  <a:srgbClr val="33CC33"/>
                </a:solidFill>
                <a:sym typeface="Symbol" pitchFamily="18" charset="2"/>
              </a:rPr>
              <a:t>Triangle inequality</a:t>
            </a:r>
            <a:r>
              <a:rPr lang="en-US" dirty="0">
                <a:sym typeface="Symbol" pitchFamily="18" charset="2"/>
              </a:rPr>
              <a:t>: changing</a:t>
            </a:r>
            <a:r>
              <a:rPr lang="en-US" i="1" dirty="0">
                <a:sym typeface="Symbol" pitchFamily="18" charset="2"/>
              </a:rPr>
              <a:t> x</a:t>
            </a:r>
            <a:r>
              <a:rPr lang="en-US" dirty="0">
                <a:sym typeface="Symbol" pitchFamily="18" charset="2"/>
              </a:rPr>
              <a:t>  to </a:t>
            </a:r>
            <a:r>
              <a:rPr lang="en-US" i="1" dirty="0">
                <a:sym typeface="Symbol" pitchFamily="18" charset="2"/>
              </a:rPr>
              <a:t>z</a:t>
            </a:r>
            <a:r>
              <a:rPr lang="en-US" dirty="0">
                <a:sym typeface="Symbol" pitchFamily="18" charset="2"/>
              </a:rPr>
              <a:t> and then to </a:t>
            </a:r>
            <a:r>
              <a:rPr lang="en-US" i="1" dirty="0">
                <a:sym typeface="Symbol" pitchFamily="18" charset="2"/>
              </a:rPr>
              <a:t>y</a:t>
            </a:r>
            <a:r>
              <a:rPr lang="en-US" dirty="0">
                <a:sym typeface="Symbol" pitchFamily="18" charset="2"/>
              </a:rPr>
              <a:t>  is one way to change </a:t>
            </a:r>
            <a:r>
              <a:rPr lang="en-US" i="1" dirty="0">
                <a:sym typeface="Symbol" pitchFamily="18" charset="2"/>
              </a:rPr>
              <a:t>x</a:t>
            </a:r>
            <a:r>
              <a:rPr lang="en-US" dirty="0">
                <a:sym typeface="Symbol" pitchFamily="18" charset="2"/>
              </a:rPr>
              <a:t>  to </a:t>
            </a:r>
            <a:r>
              <a:rPr lang="en-US" i="1" dirty="0">
                <a:sym typeface="Symbol" pitchFamily="18" charset="2"/>
              </a:rPr>
              <a:t>y</a:t>
            </a:r>
            <a:r>
              <a:rPr lang="en-US" dirty="0" smtClean="0">
                <a:sym typeface="Symbol" pitchFamily="18" charset="2"/>
              </a:rPr>
              <a:t>.</a:t>
            </a:r>
          </a:p>
          <a:p>
            <a:endParaRPr lang="en-US" dirty="0" smtClean="0">
              <a:sym typeface="Symbol" pitchFamily="18" charset="2"/>
            </a:endParaRPr>
          </a:p>
          <a:p>
            <a:r>
              <a:rPr lang="en-US" dirty="0" smtClean="0">
                <a:sym typeface="Symbol" pitchFamily="18" charset="2"/>
              </a:rPr>
              <a:t>For binary vectors if follows from the fact that </a:t>
            </a:r>
            <a:r>
              <a:rPr lang="en-US" dirty="0" err="1" smtClean="0">
                <a:sym typeface="Symbol" pitchFamily="18" charset="2"/>
              </a:rPr>
              <a:t>L</a:t>
            </a:r>
            <a:r>
              <a:rPr lang="en-US" baseline="-25000" dirty="0" err="1" smtClean="0">
                <a:sym typeface="Symbol" pitchFamily="18" charset="2"/>
              </a:rPr>
              <a:t>1</a:t>
            </a:r>
            <a:r>
              <a:rPr lang="en-US" dirty="0" smtClean="0">
                <a:sym typeface="Symbol" pitchFamily="18" charset="2"/>
              </a:rPr>
              <a:t> norm is a metric</a:t>
            </a:r>
            <a:endParaRPr lang="en-US" dirty="0"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172694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Distance between strings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do we define similarity between strings?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Important for recognizing and correcting typing errors and analyzing DNA sequences.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895600" y="2667000"/>
            <a:ext cx="367761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</a:rPr>
              <a:t>weird 		</a:t>
            </a:r>
            <a:r>
              <a:rPr lang="en-US" sz="2400" dirty="0" err="1" smtClean="0">
                <a:solidFill>
                  <a:srgbClr val="0070C0"/>
                </a:solidFill>
              </a:rPr>
              <a:t>wierd</a:t>
            </a:r>
            <a:endParaRPr lang="en-US" sz="2400" dirty="0" smtClean="0">
              <a:solidFill>
                <a:srgbClr val="0070C0"/>
              </a:solidFill>
            </a:endParaRPr>
          </a:p>
          <a:p>
            <a:r>
              <a:rPr lang="en-US" sz="2400" dirty="0" smtClean="0">
                <a:solidFill>
                  <a:srgbClr val="0070C0"/>
                </a:solidFill>
              </a:rPr>
              <a:t>intelligent	unintelligent</a:t>
            </a:r>
          </a:p>
          <a:p>
            <a:r>
              <a:rPr lang="en-US" sz="2400" dirty="0" smtClean="0">
                <a:solidFill>
                  <a:srgbClr val="0070C0"/>
                </a:solidFill>
              </a:rPr>
              <a:t>Athena	</a:t>
            </a:r>
            <a:r>
              <a:rPr lang="en-US" sz="2400" dirty="0" err="1" smtClean="0">
                <a:solidFill>
                  <a:srgbClr val="0070C0"/>
                </a:solidFill>
              </a:rPr>
              <a:t>Athina</a:t>
            </a:r>
            <a:endParaRPr lang="en-US" sz="2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5015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DFF6F-C6D3-4E43-8286-5FA8EAD27972}" type="slidenum">
              <a:rPr lang="en-US"/>
              <a:pPr/>
              <a:t>27</a:t>
            </a:fld>
            <a:endParaRPr lang="en-US"/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457200"/>
            <a:ext cx="7772400" cy="1143000"/>
          </a:xfrm>
        </p:spPr>
        <p:txBody>
          <a:bodyPr>
            <a:normAutofit/>
          </a:bodyPr>
          <a:lstStyle/>
          <a:p>
            <a:r>
              <a:rPr lang="en-US" dirty="0"/>
              <a:t>Edit </a:t>
            </a:r>
            <a:r>
              <a:rPr lang="en-US" dirty="0" smtClean="0"/>
              <a:t>Distance for strings</a:t>
            </a:r>
            <a:endParaRPr lang="en-US" dirty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76400"/>
            <a:ext cx="8229600" cy="45720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The </a:t>
            </a:r>
            <a:r>
              <a:rPr lang="en-US" dirty="0">
                <a:solidFill>
                  <a:srgbClr val="FF0000"/>
                </a:solidFill>
              </a:rPr>
              <a:t>edit distance  </a:t>
            </a:r>
            <a:r>
              <a:rPr lang="en-US" dirty="0"/>
              <a:t>of two strings is the number of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inserts</a:t>
            </a:r>
            <a:r>
              <a:rPr lang="en-US" dirty="0"/>
              <a:t> and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deletes</a:t>
            </a:r>
            <a:r>
              <a:rPr lang="en-US" dirty="0"/>
              <a:t> of characters needed to turn one into the other. </a:t>
            </a:r>
            <a:endParaRPr lang="en-US" dirty="0" smtClean="0"/>
          </a:p>
          <a:p>
            <a:r>
              <a:rPr lang="en-US" dirty="0" smtClean="0"/>
              <a:t>Example: x </a:t>
            </a:r>
            <a:r>
              <a:rPr lang="en-US" dirty="0"/>
              <a:t>= </a:t>
            </a:r>
            <a:r>
              <a:rPr lang="en-US" dirty="0" err="1">
                <a:solidFill>
                  <a:srgbClr val="0070C0"/>
                </a:solidFill>
              </a:rPr>
              <a:t>abcde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/>
              <a:t>; y = </a:t>
            </a:r>
            <a:r>
              <a:rPr lang="en-US" dirty="0" err="1">
                <a:solidFill>
                  <a:srgbClr val="0070C0"/>
                </a:solidFill>
              </a:rPr>
              <a:t>bcduve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Turn </a:t>
            </a:r>
            <a:r>
              <a:rPr lang="en-US" i="1" dirty="0"/>
              <a:t>x</a:t>
            </a:r>
            <a:r>
              <a:rPr lang="en-US" dirty="0"/>
              <a:t>  into </a:t>
            </a:r>
            <a:r>
              <a:rPr lang="en-US" i="1" dirty="0"/>
              <a:t>y</a:t>
            </a:r>
            <a:r>
              <a:rPr lang="en-US" dirty="0"/>
              <a:t>  by deleting </a:t>
            </a:r>
            <a:r>
              <a:rPr lang="en-US" dirty="0">
                <a:solidFill>
                  <a:srgbClr val="0070C0"/>
                </a:solidFill>
              </a:rPr>
              <a:t>a</a:t>
            </a:r>
            <a:r>
              <a:rPr lang="en-US" dirty="0"/>
              <a:t>, then inserting </a:t>
            </a:r>
            <a:r>
              <a:rPr lang="en-US" dirty="0">
                <a:solidFill>
                  <a:srgbClr val="0070C0"/>
                </a:solidFill>
              </a:rPr>
              <a:t>u</a:t>
            </a:r>
            <a:r>
              <a:rPr lang="en-US" dirty="0"/>
              <a:t>  and </a:t>
            </a:r>
            <a:r>
              <a:rPr lang="en-US" dirty="0">
                <a:solidFill>
                  <a:srgbClr val="0070C0"/>
                </a:solidFill>
              </a:rPr>
              <a:t>v</a:t>
            </a:r>
            <a:r>
              <a:rPr lang="en-US" dirty="0"/>
              <a:t>  after </a:t>
            </a:r>
            <a:r>
              <a:rPr lang="en-US" dirty="0">
                <a:solidFill>
                  <a:srgbClr val="0070C0"/>
                </a:solidFill>
              </a:rPr>
              <a:t>d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Edit distance = 3.</a:t>
            </a:r>
          </a:p>
          <a:p>
            <a:r>
              <a:rPr lang="en-US" dirty="0" smtClean="0"/>
              <a:t> Minimum number of operations can be computed using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dynamic programming</a:t>
            </a:r>
          </a:p>
          <a:p>
            <a:r>
              <a:rPr lang="en-US" dirty="0" smtClean="0"/>
              <a:t>Common distance measure for comparing DNA sequences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1752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49998-BB8C-4FA4-A228-70C1EA74A75D}" type="slidenum">
              <a:rPr lang="en-US"/>
              <a:pPr/>
              <a:t>28</a:t>
            </a:fld>
            <a:endParaRPr lang="en-US"/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685800"/>
            <a:ext cx="7848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Why Edit Distance Is a Distance </a:t>
            </a:r>
            <a:r>
              <a:rPr lang="en-US" dirty="0" smtClean="0"/>
              <a:t>Metric</a:t>
            </a:r>
            <a:endParaRPr lang="en-US" dirty="0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209800"/>
            <a:ext cx="7772400" cy="4114800"/>
          </a:xfrm>
        </p:spPr>
        <p:txBody>
          <a:bodyPr/>
          <a:lstStyle/>
          <a:p>
            <a:r>
              <a:rPr lang="en-US" dirty="0"/>
              <a:t>d(</a:t>
            </a:r>
            <a:r>
              <a:rPr lang="en-US" dirty="0" err="1"/>
              <a:t>x,x</a:t>
            </a:r>
            <a:r>
              <a:rPr lang="en-US" dirty="0"/>
              <a:t>) = 0 because 0 edits suffice.</a:t>
            </a:r>
            <a:endParaRPr lang="en-US" dirty="0">
              <a:sym typeface="Symbol" pitchFamily="18" charset="2"/>
            </a:endParaRPr>
          </a:p>
          <a:p>
            <a:r>
              <a:rPr lang="en-US" dirty="0">
                <a:sym typeface="Symbol" pitchFamily="18" charset="2"/>
              </a:rPr>
              <a:t>d(</a:t>
            </a:r>
            <a:r>
              <a:rPr lang="en-US" dirty="0" err="1">
                <a:sym typeface="Symbol" pitchFamily="18" charset="2"/>
              </a:rPr>
              <a:t>x,y</a:t>
            </a:r>
            <a:r>
              <a:rPr lang="en-US" dirty="0">
                <a:sym typeface="Symbol" pitchFamily="18" charset="2"/>
              </a:rPr>
              <a:t>) = d(</a:t>
            </a:r>
            <a:r>
              <a:rPr lang="en-US" dirty="0" err="1">
                <a:sym typeface="Symbol" pitchFamily="18" charset="2"/>
              </a:rPr>
              <a:t>y,x</a:t>
            </a:r>
            <a:r>
              <a:rPr lang="en-US" dirty="0">
                <a:sym typeface="Symbol" pitchFamily="18" charset="2"/>
              </a:rPr>
              <a:t>) because insert/delete are inverses of each other.</a:t>
            </a:r>
          </a:p>
          <a:p>
            <a:r>
              <a:rPr lang="en-US" dirty="0">
                <a:sym typeface="Symbol" pitchFamily="18" charset="2"/>
              </a:rPr>
              <a:t>d(</a:t>
            </a:r>
            <a:r>
              <a:rPr lang="en-US" dirty="0" err="1">
                <a:sym typeface="Symbol" pitchFamily="18" charset="2"/>
              </a:rPr>
              <a:t>x,y</a:t>
            </a:r>
            <a:r>
              <a:rPr lang="en-US" dirty="0">
                <a:sym typeface="Symbol" pitchFamily="18" charset="2"/>
              </a:rPr>
              <a:t>) </a:t>
            </a:r>
            <a:r>
              <a:rPr lang="en-US" u="sng" dirty="0">
                <a:sym typeface="Symbol" pitchFamily="18" charset="2"/>
              </a:rPr>
              <a:t>&gt;</a:t>
            </a:r>
            <a:r>
              <a:rPr lang="en-US" dirty="0">
                <a:sym typeface="Symbol" pitchFamily="18" charset="2"/>
              </a:rPr>
              <a:t> 0: no notion of negative edits.</a:t>
            </a:r>
          </a:p>
          <a:p>
            <a:r>
              <a:rPr lang="en-US" dirty="0">
                <a:solidFill>
                  <a:srgbClr val="33CC33"/>
                </a:solidFill>
                <a:sym typeface="Symbol" pitchFamily="18" charset="2"/>
              </a:rPr>
              <a:t>Triangle inequality</a:t>
            </a:r>
            <a:r>
              <a:rPr lang="en-US" dirty="0">
                <a:sym typeface="Symbol" pitchFamily="18" charset="2"/>
              </a:rPr>
              <a:t>: changing</a:t>
            </a:r>
            <a:r>
              <a:rPr lang="en-US" i="1" dirty="0">
                <a:sym typeface="Symbol" pitchFamily="18" charset="2"/>
              </a:rPr>
              <a:t> x</a:t>
            </a:r>
            <a:r>
              <a:rPr lang="en-US" dirty="0">
                <a:sym typeface="Symbol" pitchFamily="18" charset="2"/>
              </a:rPr>
              <a:t>  to </a:t>
            </a:r>
            <a:r>
              <a:rPr lang="en-US" i="1" dirty="0">
                <a:sym typeface="Symbol" pitchFamily="18" charset="2"/>
              </a:rPr>
              <a:t>z</a:t>
            </a:r>
            <a:r>
              <a:rPr lang="en-US" dirty="0">
                <a:sym typeface="Symbol" pitchFamily="18" charset="2"/>
              </a:rPr>
              <a:t> and then to </a:t>
            </a:r>
            <a:r>
              <a:rPr lang="en-US" i="1" dirty="0">
                <a:sym typeface="Symbol" pitchFamily="18" charset="2"/>
              </a:rPr>
              <a:t>y</a:t>
            </a:r>
            <a:r>
              <a:rPr lang="en-US" dirty="0">
                <a:sym typeface="Symbol" pitchFamily="18" charset="2"/>
              </a:rPr>
              <a:t>  is one way to change </a:t>
            </a:r>
            <a:r>
              <a:rPr lang="en-US" i="1" dirty="0">
                <a:sym typeface="Symbol" pitchFamily="18" charset="2"/>
              </a:rPr>
              <a:t>x</a:t>
            </a:r>
            <a:r>
              <a:rPr lang="en-US" dirty="0">
                <a:sym typeface="Symbol" pitchFamily="18" charset="2"/>
              </a:rPr>
              <a:t>  to </a:t>
            </a:r>
            <a:r>
              <a:rPr lang="en-US" i="1" dirty="0">
                <a:sym typeface="Symbol" pitchFamily="18" charset="2"/>
              </a:rPr>
              <a:t>y</a:t>
            </a:r>
            <a:r>
              <a:rPr lang="en-US" dirty="0" smtClean="0">
                <a:sym typeface="Symbol" pitchFamily="18" charset="2"/>
              </a:rPr>
              <a:t>. The minimum is no more than that</a:t>
            </a:r>
            <a:endParaRPr lang="en-US" dirty="0"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58888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950F1-C0C3-4D05-B569-A0059615EC90}" type="slidenum">
              <a:rPr lang="en-US"/>
              <a:pPr/>
              <a:t>29</a:t>
            </a:fld>
            <a:endParaRPr lang="en-US"/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Variant Edit Distances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001000" cy="4267200"/>
          </a:xfrm>
        </p:spPr>
        <p:txBody>
          <a:bodyPr/>
          <a:lstStyle/>
          <a:p>
            <a:r>
              <a:rPr lang="en-US" dirty="0"/>
              <a:t>Allow insert, delete, and </a:t>
            </a:r>
            <a:r>
              <a:rPr lang="en-US" dirty="0">
                <a:solidFill>
                  <a:srgbClr val="FF0000"/>
                </a:solidFill>
              </a:rPr>
              <a:t>mutate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Change one character into another.</a:t>
            </a:r>
          </a:p>
          <a:p>
            <a:r>
              <a:rPr lang="en-US" dirty="0"/>
              <a:t>Minimum number of inserts, deletes, and mutates also forms a distance measure.</a:t>
            </a:r>
          </a:p>
          <a:p>
            <a:endParaRPr lang="en-US" dirty="0" smtClean="0"/>
          </a:p>
          <a:p>
            <a:r>
              <a:rPr lang="en-US" dirty="0" smtClean="0"/>
              <a:t>Same for </a:t>
            </a:r>
            <a:r>
              <a:rPr lang="en-US" dirty="0"/>
              <a:t>any set of operations on strings.</a:t>
            </a:r>
          </a:p>
          <a:p>
            <a:pPr lvl="1"/>
            <a:r>
              <a:rPr lang="en-US" dirty="0">
                <a:solidFill>
                  <a:srgbClr val="33CC33"/>
                </a:solidFill>
              </a:rPr>
              <a:t>Example</a:t>
            </a:r>
            <a:r>
              <a:rPr lang="en-US" dirty="0"/>
              <a:t>: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substring reversal </a:t>
            </a:r>
            <a:r>
              <a:rPr lang="en-US" dirty="0" smtClean="0"/>
              <a:t>or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block transposition </a:t>
            </a:r>
            <a:r>
              <a:rPr lang="en-US" dirty="0" smtClean="0"/>
              <a:t>OK </a:t>
            </a:r>
            <a:r>
              <a:rPr lang="en-US" dirty="0"/>
              <a:t>for DNA </a:t>
            </a:r>
            <a:r>
              <a:rPr lang="en-US" dirty="0" smtClean="0"/>
              <a:t>sequences</a:t>
            </a:r>
          </a:p>
          <a:p>
            <a:pPr lvl="1"/>
            <a:r>
              <a:rPr lang="en-US" dirty="0">
                <a:solidFill>
                  <a:srgbClr val="33CC33"/>
                </a:solidFill>
              </a:rPr>
              <a:t>Example</a:t>
            </a:r>
            <a:r>
              <a:rPr lang="en-US" dirty="0" smtClean="0"/>
              <a:t>: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character transposition </a:t>
            </a:r>
            <a:r>
              <a:rPr lang="en-US" dirty="0" smtClean="0"/>
              <a:t>is used for spelling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0904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Similarity and Distance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For many different problems we need to quantify how </a:t>
            </a:r>
            <a:r>
              <a:rPr lang="en-US" dirty="0" smtClean="0">
                <a:solidFill>
                  <a:srgbClr val="FF0000"/>
                </a:solidFill>
              </a:rPr>
              <a:t>close</a:t>
            </a:r>
            <a:r>
              <a:rPr lang="en-US" dirty="0" smtClean="0"/>
              <a:t> two </a:t>
            </a:r>
            <a:r>
              <a:rPr lang="en-US" dirty="0" smtClean="0">
                <a:solidFill>
                  <a:srgbClr val="0070C0"/>
                </a:solidFill>
              </a:rPr>
              <a:t>objects</a:t>
            </a:r>
            <a:r>
              <a:rPr lang="en-US" dirty="0" smtClean="0"/>
              <a:t> are.</a:t>
            </a:r>
          </a:p>
          <a:p>
            <a:r>
              <a:rPr lang="en-US" dirty="0" smtClean="0"/>
              <a:t>Examples:</a:t>
            </a:r>
          </a:p>
          <a:p>
            <a:pPr lvl="1"/>
            <a:r>
              <a:rPr lang="en-US" dirty="0" smtClean="0"/>
              <a:t>For an item bought by a customer, find other </a:t>
            </a:r>
            <a:r>
              <a:rPr lang="en-US" dirty="0" smtClean="0">
                <a:solidFill>
                  <a:srgbClr val="0070C0"/>
                </a:solidFill>
              </a:rPr>
              <a:t>similar</a:t>
            </a:r>
            <a:r>
              <a:rPr lang="en-US" dirty="0" smtClean="0"/>
              <a:t> items</a:t>
            </a:r>
          </a:p>
          <a:p>
            <a:pPr lvl="1"/>
            <a:r>
              <a:rPr lang="en-US" dirty="0"/>
              <a:t>Group together the </a:t>
            </a:r>
            <a:r>
              <a:rPr lang="en-US" dirty="0" smtClean="0"/>
              <a:t>customers of a site so that </a:t>
            </a:r>
            <a:r>
              <a:rPr lang="en-US" dirty="0" smtClean="0">
                <a:solidFill>
                  <a:srgbClr val="0070C0"/>
                </a:solidFill>
              </a:rPr>
              <a:t>similar</a:t>
            </a:r>
            <a:r>
              <a:rPr lang="en-US" dirty="0" smtClean="0"/>
              <a:t> customers are shown the same ad.</a:t>
            </a:r>
          </a:p>
          <a:p>
            <a:pPr lvl="1"/>
            <a:r>
              <a:rPr lang="en-US" dirty="0" smtClean="0"/>
              <a:t>Group together web documents so that you can </a:t>
            </a:r>
            <a:r>
              <a:rPr lang="en-US" dirty="0" smtClean="0">
                <a:solidFill>
                  <a:srgbClr val="0070C0"/>
                </a:solidFill>
              </a:rPr>
              <a:t>separate</a:t>
            </a:r>
            <a:r>
              <a:rPr lang="en-US" dirty="0" smtClean="0"/>
              <a:t> the ones that talk about politics and the ones that talk about sports.</a:t>
            </a:r>
          </a:p>
          <a:p>
            <a:pPr lvl="1"/>
            <a:r>
              <a:rPr lang="en-US" dirty="0" smtClean="0"/>
              <a:t>Find all the </a:t>
            </a:r>
            <a:r>
              <a:rPr lang="en-US" dirty="0" smtClean="0">
                <a:solidFill>
                  <a:srgbClr val="0070C0"/>
                </a:solidFill>
              </a:rPr>
              <a:t>near-duplicate</a:t>
            </a:r>
            <a:r>
              <a:rPr lang="en-US" dirty="0" smtClean="0"/>
              <a:t> mirrored web documents.</a:t>
            </a:r>
            <a:endParaRPr lang="en-US" dirty="0"/>
          </a:p>
          <a:p>
            <a:pPr lvl="1"/>
            <a:r>
              <a:rPr lang="en-US" dirty="0" smtClean="0"/>
              <a:t>Find credit card transactions that are very </a:t>
            </a:r>
            <a:r>
              <a:rPr lang="en-US" dirty="0" smtClean="0">
                <a:solidFill>
                  <a:srgbClr val="0070C0"/>
                </a:solidFill>
              </a:rPr>
              <a:t>different</a:t>
            </a:r>
            <a:r>
              <a:rPr lang="en-US" dirty="0" smtClean="0"/>
              <a:t> from previous transactions.</a:t>
            </a:r>
          </a:p>
          <a:p>
            <a:r>
              <a:rPr lang="en-US" dirty="0" smtClean="0"/>
              <a:t>To solve these problems we need a definition of </a:t>
            </a:r>
            <a:r>
              <a:rPr lang="en-US" dirty="0" smtClean="0">
                <a:solidFill>
                  <a:srgbClr val="FF0000"/>
                </a:solidFill>
              </a:rPr>
              <a:t>similarity,</a:t>
            </a:r>
            <a:r>
              <a:rPr lang="en-US" dirty="0" smtClean="0"/>
              <a:t> or </a:t>
            </a:r>
            <a:r>
              <a:rPr lang="en-US" dirty="0" smtClean="0">
                <a:solidFill>
                  <a:srgbClr val="FF0000"/>
                </a:solidFill>
              </a:rPr>
              <a:t>distance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The definition depends on the </a:t>
            </a:r>
            <a:r>
              <a:rPr lang="en-US" dirty="0" smtClean="0">
                <a:solidFill>
                  <a:srgbClr val="0070C0"/>
                </a:solidFill>
              </a:rPr>
              <a:t>type of data </a:t>
            </a:r>
            <a:r>
              <a:rPr lang="en-US" dirty="0" smtClean="0"/>
              <a:t>that we have</a:t>
            </a:r>
          </a:p>
        </p:txBody>
      </p:sp>
    </p:spTree>
    <p:extLst>
      <p:ext uri="{BB962C8B-B14F-4D97-AF65-F5344CB8AC3E}">
        <p14:creationId xmlns:p14="http://schemas.microsoft.com/office/powerpoint/2010/main" val="2132325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Distances between distributions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524000"/>
                <a:ext cx="8229600" cy="5257800"/>
              </a:xfrm>
            </p:spPr>
            <p:txBody>
              <a:bodyPr>
                <a:normAutofit fontScale="62500" lnSpcReduction="20000"/>
              </a:bodyPr>
              <a:lstStyle/>
              <a:p>
                <a:r>
                  <a:rPr lang="en-US" dirty="0" smtClean="0"/>
                  <a:t>We can view a document as a distribution over the words</a:t>
                </a:r>
              </a:p>
              <a:p>
                <a:endParaRPr lang="en-US" dirty="0"/>
              </a:p>
              <a:p>
                <a:endParaRPr lang="en-US" dirty="0" smtClean="0"/>
              </a:p>
              <a:p>
                <a:endParaRPr lang="en-US" dirty="0"/>
              </a:p>
              <a:p>
                <a:endParaRPr lang="en-US" dirty="0" smtClean="0"/>
              </a:p>
              <a:p>
                <a:endParaRPr lang="en-US" dirty="0" smtClean="0"/>
              </a:p>
              <a:p>
                <a:endParaRPr lang="en-US" dirty="0" smtClean="0">
                  <a:solidFill>
                    <a:srgbClr val="FF0000"/>
                  </a:solidFill>
                </a:endParaRPr>
              </a:p>
              <a:p>
                <a:r>
                  <a:rPr lang="en-US" dirty="0" smtClean="0">
                    <a:solidFill>
                      <a:srgbClr val="FF0000"/>
                    </a:solidFill>
                  </a:rPr>
                  <a:t>KL-divergence (</a:t>
                </a:r>
                <a:r>
                  <a:rPr lang="en-US" dirty="0" err="1" smtClean="0">
                    <a:solidFill>
                      <a:srgbClr val="FF0000"/>
                    </a:solidFill>
                  </a:rPr>
                  <a:t>Kullback-Leibler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)</a:t>
                </a:r>
                <a:r>
                  <a:rPr lang="en-US" dirty="0" smtClean="0"/>
                  <a:t> for distributions P,Q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𝐷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𝐾𝐿</m:t>
                          </m:r>
                        </m:sub>
                      </m:sSub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𝑃</m:t>
                          </m:r>
                          <m:d>
                            <m:dPr>
                              <m:begChr m:val="‖"/>
                              <m:endChr m:val=""/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𝑄</m:t>
                              </m:r>
                            </m:e>
                          </m:d>
                        </m:e>
                      </m:d>
                      <m:r>
                        <a:rPr lang="en-US" b="0" i="0" smtClean="0">
                          <a:latin typeface="Cambria Math"/>
                        </a:rPr>
                        <m:t>=</m:t>
                      </m:r>
                      <m:nary>
                        <m:naryPr>
                          <m:chr m:val="∑"/>
                          <m:supHide m:val="on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naryPr>
                        <m:sub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sub>
                        <m:sup/>
                        <m:e>
                          <m:r>
                            <a:rPr lang="en-US" b="0" i="1" smtClean="0">
                              <a:latin typeface="Cambria Math"/>
                            </a:rPr>
                            <m:t>𝑝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  <m:func>
                            <m:func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/>
                                </a:rPr>
                                <m:t>log</m:t>
                              </m:r>
                            </m:fName>
                            <m:e>
                              <m:f>
                                <m:f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𝑝</m:t>
                                  </m:r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(</m:t>
                                  </m:r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𝑥</m:t>
                                  </m:r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)</m:t>
                                  </m:r>
                                </m:num>
                                <m:den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𝑞</m:t>
                                  </m:r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(</m:t>
                                  </m:r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𝑥</m:t>
                                  </m:r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)</m:t>
                                  </m:r>
                                </m:den>
                              </m:f>
                            </m:e>
                          </m:func>
                        </m:e>
                      </m:nary>
                    </m:oMath>
                  </m:oMathPara>
                </a14:m>
                <a:endParaRPr lang="en-US" dirty="0" smtClean="0"/>
              </a:p>
              <a:p>
                <a:r>
                  <a:rPr lang="en-US" dirty="0" smtClean="0"/>
                  <a:t>KL-divergence is </a:t>
                </a:r>
                <a:r>
                  <a:rPr lang="en-US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asymmetric</a:t>
                </a:r>
                <a:r>
                  <a:rPr lang="en-US" dirty="0" smtClean="0"/>
                  <a:t>. We can make it symmetric by taking the average of both sides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i="1">
                              <a:latin typeface="Cambria Math"/>
                            </a:rPr>
                            <m:t>2</m:t>
                          </m:r>
                        </m:den>
                      </m:f>
                      <m:sSub>
                        <m:sSubPr>
                          <m:ctrlPr>
                            <a:rPr lang="en-US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𝐷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𝐾𝐿</m:t>
                          </m:r>
                        </m:sub>
                      </m:sSub>
                      <m:d>
                        <m:dPr>
                          <m:ctrlPr>
                            <a:rPr lang="en-US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/>
                            </a:rPr>
                            <m:t>𝑃</m:t>
                          </m:r>
                          <m:d>
                            <m:dPr>
                              <m:begChr m:val="‖"/>
                              <m:endChr m:val=""/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𝑄</m:t>
                              </m:r>
                            </m:e>
                          </m:d>
                        </m:e>
                      </m:d>
                      <m:r>
                        <m:rPr>
                          <m:nor/>
                        </m:rPr>
                        <a:rPr lang="en-US" dirty="0"/>
                        <m:t> + </m:t>
                      </m:r>
                      <m:f>
                        <m:fPr>
                          <m:ctrlPr>
                            <a:rPr lang="en-US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i="1">
                              <a:latin typeface="Cambria Math"/>
                            </a:rPr>
                            <m:t>2</m:t>
                          </m:r>
                        </m:den>
                      </m:f>
                      <m:sSub>
                        <m:sSubPr>
                          <m:ctrlPr>
                            <a:rPr lang="en-US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𝐷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𝐾𝐿</m:t>
                          </m:r>
                        </m:sub>
                      </m:sSub>
                      <m:d>
                        <m:dPr>
                          <m:ctrlPr>
                            <a:rPr lang="en-US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/>
                            </a:rPr>
                            <m:t>𝑄</m:t>
                          </m:r>
                          <m:d>
                            <m:dPr>
                              <m:begChr m:val="‖"/>
                              <m:endChr m:val=""/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𝑃</m:t>
                              </m:r>
                            </m:e>
                          </m:d>
                        </m:e>
                      </m:d>
                    </m:oMath>
                  </m:oMathPara>
                </a14:m>
                <a:endParaRPr lang="en-US" dirty="0" smtClean="0"/>
              </a:p>
              <a:p>
                <a:r>
                  <a:rPr lang="en-US" dirty="0" smtClean="0">
                    <a:solidFill>
                      <a:srgbClr val="FF0000"/>
                    </a:solidFill>
                  </a:rPr>
                  <a:t>JS-divergence (Jensen-Shannon) </a:t>
                </a:r>
              </a:p>
              <a:p>
                <a:pPr marL="0" indent="0">
                  <a:buNone/>
                </a:pPr>
                <a:r>
                  <a:rPr lang="en-US" b="0" dirty="0"/>
                  <a:t> </a:t>
                </a:r>
                <a:r>
                  <a:rPr lang="en-US" b="0" dirty="0" smtClean="0"/>
                  <a:t>                    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𝐽𝑆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𝑃</m:t>
                        </m:r>
                        <m:r>
                          <a:rPr lang="en-US" b="0" i="1" smtClean="0">
                            <a:latin typeface="Cambria Math"/>
                          </a:rPr>
                          <m:t>,</m:t>
                        </m:r>
                        <m:r>
                          <a:rPr lang="en-US" b="0" i="1" smtClean="0">
                            <a:latin typeface="Cambria Math"/>
                          </a:rPr>
                          <m:t>𝑄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 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den>
                    </m:f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𝐷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𝐾𝐿</m:t>
                        </m:r>
                      </m:sub>
                    </m:sSub>
                    <m:d>
                      <m:dPr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𝑃</m:t>
                        </m:r>
                        <m:d>
                          <m:dPr>
                            <m:begChr m:val="‖"/>
                            <m:endChr m:val=""/>
                            <m:ctrlPr>
                              <a:rPr lang="en-US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𝑀</m:t>
                            </m:r>
                          </m:e>
                        </m:d>
                      </m:e>
                    </m:d>
                  </m:oMath>
                </a14:m>
                <a:r>
                  <a:rPr lang="en-US" dirty="0" smtClean="0"/>
                  <a:t>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i="1">
                            <a:latin typeface="Cambria Math"/>
                          </a:rPr>
                          <m:t>2</m:t>
                        </m:r>
                      </m:den>
                    </m:f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𝐷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𝐾𝐿</m:t>
                        </m:r>
                      </m:sub>
                    </m:sSub>
                    <m:d>
                      <m:dPr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𝑄</m:t>
                        </m:r>
                        <m:d>
                          <m:dPr>
                            <m:begChr m:val="‖"/>
                            <m:endChr m:val=""/>
                            <m:ctrlPr>
                              <a:rPr lang="en-US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𝑀</m:t>
                            </m:r>
                          </m:e>
                        </m:d>
                      </m:e>
                    </m:d>
                  </m:oMath>
                </a14:m>
                <a:endParaRPr lang="en-US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𝑀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𝑄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524000"/>
                <a:ext cx="8229600" cy="5257800"/>
              </a:xfrm>
              <a:blipFill rotWithShape="0">
                <a:blip r:embed="rId2"/>
                <a:stretch>
                  <a:fillRect l="-222" t="-16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5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15290946"/>
              </p:ext>
            </p:extLst>
          </p:nvPr>
        </p:nvGraphicFramePr>
        <p:xfrm>
          <a:off x="1066800" y="1981200"/>
          <a:ext cx="7391400" cy="1341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78280"/>
                <a:gridCol w="1478280"/>
                <a:gridCol w="1478280"/>
                <a:gridCol w="1478280"/>
                <a:gridCol w="1478280"/>
              </a:tblGrid>
              <a:tr h="28575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document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Apple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Microsoft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Obama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Election</a:t>
                      </a:r>
                      <a:endParaRPr lang="en-US" sz="1600" dirty="0"/>
                    </a:p>
                  </a:txBody>
                  <a:tcPr/>
                </a:tc>
              </a:tr>
              <a:tr h="285750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D1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0.35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0.5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0.1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0.05</a:t>
                      </a:r>
                      <a:endParaRPr lang="en-US" sz="1600" dirty="0"/>
                    </a:p>
                  </a:txBody>
                  <a:tcPr/>
                </a:tc>
              </a:tr>
              <a:tr h="285750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D2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0.4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0.4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0.1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0.1</a:t>
                      </a:r>
                      <a:endParaRPr lang="en-US" sz="1600" dirty="0"/>
                    </a:p>
                  </a:txBody>
                  <a:tcPr/>
                </a:tc>
              </a:tr>
              <a:tr h="285750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D2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0.05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0.05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0.6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0.3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6544733" y="6248400"/>
            <a:ext cx="25273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M: Average </a:t>
            </a:r>
            <a:r>
              <a:rPr lang="en-US" dirty="0" smtClean="0"/>
              <a:t>distribution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8687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is similarity important?	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saw many definitions of similarity and distance</a:t>
            </a:r>
          </a:p>
          <a:p>
            <a:r>
              <a:rPr lang="en-US" dirty="0" smtClean="0"/>
              <a:t>How do we make use of similarity in practice?</a:t>
            </a:r>
          </a:p>
          <a:p>
            <a:r>
              <a:rPr lang="en-US" dirty="0" smtClean="0"/>
              <a:t>What issues do we have to deal with?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898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Applications of Similarity:</a:t>
            </a:r>
            <a:br>
              <a:rPr lang="en-US" dirty="0" smtClean="0"/>
            </a:br>
            <a:r>
              <a:rPr lang="en-US" dirty="0" smtClean="0"/>
              <a:t>Recommendation Systems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504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important problem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Recommendation</a:t>
            </a:r>
            <a:r>
              <a:rPr lang="en-US" dirty="0" smtClean="0"/>
              <a:t> systems</a:t>
            </a:r>
          </a:p>
          <a:p>
            <a:pPr lvl="1"/>
            <a:r>
              <a:rPr lang="en-US" dirty="0" smtClean="0"/>
              <a:t>When a user buys an </a:t>
            </a:r>
            <a:r>
              <a:rPr lang="en-US" dirty="0" smtClean="0">
                <a:solidFill>
                  <a:srgbClr val="0070C0"/>
                </a:solidFill>
              </a:rPr>
              <a:t>item</a:t>
            </a:r>
            <a:r>
              <a:rPr lang="en-US" dirty="0" smtClean="0"/>
              <a:t> (initially books) we want to recommend other items that the user may like</a:t>
            </a:r>
          </a:p>
          <a:p>
            <a:pPr lvl="1"/>
            <a:r>
              <a:rPr lang="en-US" dirty="0" smtClean="0"/>
              <a:t>When a user rates a </a:t>
            </a:r>
            <a:r>
              <a:rPr lang="en-US" dirty="0" smtClean="0">
                <a:solidFill>
                  <a:srgbClr val="0070C0"/>
                </a:solidFill>
              </a:rPr>
              <a:t>movie</a:t>
            </a:r>
            <a:r>
              <a:rPr lang="en-US" dirty="0" smtClean="0"/>
              <a:t>, we want to recommend movies that the user may like</a:t>
            </a:r>
          </a:p>
          <a:p>
            <a:pPr lvl="1"/>
            <a:r>
              <a:rPr lang="en-US" dirty="0" smtClean="0"/>
              <a:t>When a user likes a </a:t>
            </a:r>
            <a:r>
              <a:rPr lang="en-US" dirty="0" smtClean="0">
                <a:solidFill>
                  <a:srgbClr val="0070C0"/>
                </a:solidFill>
              </a:rPr>
              <a:t>song</a:t>
            </a:r>
            <a:r>
              <a:rPr lang="en-US" dirty="0" smtClean="0"/>
              <a:t>, we want to recommend other songs that they may like</a:t>
            </a:r>
          </a:p>
          <a:p>
            <a:endParaRPr lang="en-US" dirty="0" smtClean="0"/>
          </a:p>
          <a:p>
            <a:r>
              <a:rPr lang="en-US" dirty="0" smtClean="0"/>
              <a:t>A big success of data mining</a:t>
            </a:r>
          </a:p>
          <a:p>
            <a:r>
              <a:rPr lang="en-US" dirty="0" smtClean="0"/>
              <a:t>Exploits the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long tail</a:t>
            </a:r>
          </a:p>
          <a:p>
            <a:pPr lvl="1"/>
            <a:r>
              <a:rPr lang="en-US" dirty="0" smtClean="0"/>
              <a:t>How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 smtClean="0">
                <a:solidFill>
                  <a:srgbClr val="0070C0"/>
                </a:solidFill>
              </a:rPr>
              <a:t>Into Thin Air </a:t>
            </a:r>
            <a:r>
              <a:rPr lang="en-US" dirty="0" smtClean="0"/>
              <a:t>made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 smtClean="0">
                <a:solidFill>
                  <a:srgbClr val="0070C0"/>
                </a:solidFill>
              </a:rPr>
              <a:t>Touching the Void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 smtClean="0"/>
              <a:t>popular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1398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Utility (Preference) Matrix 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46745689"/>
              </p:ext>
            </p:extLst>
          </p:nvPr>
        </p:nvGraphicFramePr>
        <p:xfrm>
          <a:off x="457200" y="2286000"/>
          <a:ext cx="8229600" cy="212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2000"/>
                <a:gridCol w="1066800"/>
                <a:gridCol w="1143000"/>
                <a:gridCol w="1143000"/>
                <a:gridCol w="1066800"/>
                <a:gridCol w="990600"/>
                <a:gridCol w="1028700"/>
                <a:gridCol w="10287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Harry Potter 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Harry Potter</a:t>
                      </a:r>
                      <a:r>
                        <a:rPr lang="en-US" baseline="0" dirty="0" smtClean="0"/>
                        <a:t> 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Harry Potter 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Twilight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Star Wars</a:t>
                      </a:r>
                      <a:r>
                        <a:rPr lang="en-US" baseline="0" dirty="0" smtClean="0"/>
                        <a:t> 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Star Wars 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Star Wars 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676400" y="5334000"/>
            <a:ext cx="66351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How can we fill the empty entries of the matrix?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299596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Recommendation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Content-based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Represent the items into a </a:t>
            </a:r>
            <a:r>
              <a:rPr lang="en-US" dirty="0" smtClean="0">
                <a:solidFill>
                  <a:srgbClr val="0070C0"/>
                </a:solidFill>
              </a:rPr>
              <a:t>feature space </a:t>
            </a:r>
            <a:r>
              <a:rPr lang="en-US" dirty="0"/>
              <a:t>and recommend items to customer C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similar</a:t>
            </a:r>
            <a:r>
              <a:rPr lang="en-US" dirty="0"/>
              <a:t> to previous items rated highly by </a:t>
            </a:r>
            <a:r>
              <a:rPr lang="en-US" dirty="0" smtClean="0"/>
              <a:t>C</a:t>
            </a:r>
          </a:p>
          <a:p>
            <a:pPr lvl="2"/>
            <a:r>
              <a:rPr lang="en-US" dirty="0"/>
              <a:t>Movie </a:t>
            </a:r>
            <a:r>
              <a:rPr lang="en-US" dirty="0" smtClean="0"/>
              <a:t>recommendations: recommend </a:t>
            </a:r>
            <a:r>
              <a:rPr lang="en-US" dirty="0"/>
              <a:t>movies with same actor(s), director, genre, …</a:t>
            </a:r>
          </a:p>
          <a:p>
            <a:pPr lvl="2"/>
            <a:r>
              <a:rPr lang="en-US" dirty="0"/>
              <a:t>Websites, blogs, </a:t>
            </a:r>
            <a:r>
              <a:rPr lang="en-US" dirty="0" smtClean="0"/>
              <a:t>news: recommend </a:t>
            </a:r>
            <a:r>
              <a:rPr lang="en-US" dirty="0"/>
              <a:t>other sites with “similar” content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2415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Content-based prediction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2286000"/>
          <a:ext cx="8229600" cy="212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2000"/>
                <a:gridCol w="1066800"/>
                <a:gridCol w="1143000"/>
                <a:gridCol w="1143000"/>
                <a:gridCol w="1066800"/>
                <a:gridCol w="990600"/>
                <a:gridCol w="1028700"/>
                <a:gridCol w="10287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Harry Potter 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Harry Potter</a:t>
                      </a:r>
                      <a:r>
                        <a:rPr lang="en-US" baseline="0" dirty="0" smtClean="0"/>
                        <a:t> 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Harry Potter 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Twilight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Star Wars</a:t>
                      </a:r>
                      <a:r>
                        <a:rPr lang="en-US" baseline="0" dirty="0" smtClean="0"/>
                        <a:t> 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Star Wars 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Star Wars 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60700" y="4953000"/>
            <a:ext cx="615206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Someone who likes one of the Harry Potter (or Star Wars) </a:t>
            </a:r>
          </a:p>
          <a:p>
            <a:r>
              <a:rPr lang="en-US" dirty="0" smtClean="0"/>
              <a:t>movies is likely to like the rest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Same actors, similar story, same genre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2126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Intuition</a:t>
            </a:r>
            <a:endParaRPr lang="en-US" dirty="0"/>
          </a:p>
        </p:txBody>
      </p:sp>
      <p:pic>
        <p:nvPicPr>
          <p:cNvPr id="31748" name="Picture 4" descr="MCBS01705_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1295400"/>
            <a:ext cx="1758950" cy="1773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1749" name="Oval 5"/>
          <p:cNvSpPr>
            <a:spLocks noChangeArrowheads="1"/>
          </p:cNvSpPr>
          <p:nvPr/>
        </p:nvSpPr>
        <p:spPr bwMode="auto">
          <a:xfrm>
            <a:off x="5867400" y="2133600"/>
            <a:ext cx="533400" cy="5334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50" name="Oval 6"/>
          <p:cNvSpPr>
            <a:spLocks noChangeArrowheads="1"/>
          </p:cNvSpPr>
          <p:nvPr/>
        </p:nvSpPr>
        <p:spPr bwMode="auto">
          <a:xfrm>
            <a:off x="2362200" y="4648200"/>
            <a:ext cx="533400" cy="533400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52" name="Rectangle 8"/>
          <p:cNvSpPr>
            <a:spLocks noChangeArrowheads="1"/>
          </p:cNvSpPr>
          <p:nvPr/>
        </p:nvSpPr>
        <p:spPr bwMode="auto">
          <a:xfrm>
            <a:off x="2362200" y="5410200"/>
            <a:ext cx="457200" cy="457200"/>
          </a:xfrm>
          <a:prstGeom prst="rect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53" name="Rectangle 9"/>
          <p:cNvSpPr>
            <a:spLocks noChangeArrowheads="1"/>
          </p:cNvSpPr>
          <p:nvPr/>
        </p:nvSpPr>
        <p:spPr bwMode="auto">
          <a:xfrm>
            <a:off x="1524000" y="5410200"/>
            <a:ext cx="457200" cy="457200"/>
          </a:xfrm>
          <a:prstGeom prst="rect">
            <a:avLst/>
          </a:prstGeom>
          <a:solidFill>
            <a:srgbClr val="00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54" name="AutoShape 10"/>
          <p:cNvSpPr>
            <a:spLocks noChangeArrowheads="1"/>
          </p:cNvSpPr>
          <p:nvPr/>
        </p:nvSpPr>
        <p:spPr bwMode="auto">
          <a:xfrm>
            <a:off x="6705600" y="2133600"/>
            <a:ext cx="685800" cy="53340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55" name="AutoShape 11"/>
          <p:cNvSpPr>
            <a:spLocks noChangeArrowheads="1"/>
          </p:cNvSpPr>
          <p:nvPr/>
        </p:nvSpPr>
        <p:spPr bwMode="auto">
          <a:xfrm>
            <a:off x="1447800" y="4648200"/>
            <a:ext cx="685800" cy="533400"/>
          </a:xfrm>
          <a:prstGeom prst="hexagon">
            <a:avLst>
              <a:gd name="adj" fmla="val 32143"/>
              <a:gd name="vf" fmla="val 115470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56" name="AutoShape 12"/>
          <p:cNvSpPr>
            <a:spLocks noChangeArrowheads="1"/>
          </p:cNvSpPr>
          <p:nvPr/>
        </p:nvSpPr>
        <p:spPr bwMode="auto">
          <a:xfrm>
            <a:off x="3810000" y="2286000"/>
            <a:ext cx="1219200" cy="304800"/>
          </a:xfrm>
          <a:prstGeom prst="rightArrow">
            <a:avLst>
              <a:gd name="adj1" fmla="val 50000"/>
              <a:gd name="adj2" fmla="val 10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57" name="Text Box 13"/>
          <p:cNvSpPr txBox="1">
            <a:spLocks noChangeArrowheads="1"/>
          </p:cNvSpPr>
          <p:nvPr/>
        </p:nvSpPr>
        <p:spPr bwMode="auto">
          <a:xfrm>
            <a:off x="3810000" y="1876425"/>
            <a:ext cx="79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>
                <a:effectLst>
                  <a:outerShdw blurRad="38100" dist="38100" dir="2700000" algn="tl">
                    <a:srgbClr val="C0C0C0"/>
                  </a:outerShdw>
                </a:effectLst>
              </a:rPr>
              <a:t>likes</a:t>
            </a:r>
          </a:p>
        </p:txBody>
      </p:sp>
      <p:sp>
        <p:nvSpPr>
          <p:cNvPr id="31758" name="Text Box 14"/>
          <p:cNvSpPr txBox="1">
            <a:spLocks noChangeArrowheads="1"/>
          </p:cNvSpPr>
          <p:nvPr/>
        </p:nvSpPr>
        <p:spPr bwMode="auto">
          <a:xfrm>
            <a:off x="5334000" y="1371600"/>
            <a:ext cx="2535238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effectLst>
                  <a:outerShdw blurRad="38100" dist="38100" dir="2700000" algn="tl">
                    <a:srgbClr val="C0C0C0"/>
                  </a:outerShdw>
                </a:effectLst>
              </a:rPr>
              <a:t>Item profiles</a:t>
            </a:r>
          </a:p>
        </p:txBody>
      </p:sp>
      <p:sp>
        <p:nvSpPr>
          <p:cNvPr id="31759" name="AutoShape 15"/>
          <p:cNvSpPr>
            <a:spLocks noChangeArrowheads="1"/>
          </p:cNvSpPr>
          <p:nvPr/>
        </p:nvSpPr>
        <p:spPr bwMode="auto">
          <a:xfrm>
            <a:off x="6553200" y="2971800"/>
            <a:ext cx="304800" cy="1295400"/>
          </a:xfrm>
          <a:prstGeom prst="downArrow">
            <a:avLst>
              <a:gd name="adj1" fmla="val 50000"/>
              <a:gd name="adj2" fmla="val 10625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60" name="Rectangle 16"/>
          <p:cNvSpPr>
            <a:spLocks noChangeArrowheads="1"/>
          </p:cNvSpPr>
          <p:nvPr/>
        </p:nvSpPr>
        <p:spPr bwMode="auto">
          <a:xfrm>
            <a:off x="5562600" y="1981200"/>
            <a:ext cx="2057400" cy="838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61" name="Rectangle 17"/>
          <p:cNvSpPr>
            <a:spLocks noChangeArrowheads="1"/>
          </p:cNvSpPr>
          <p:nvPr/>
        </p:nvSpPr>
        <p:spPr bwMode="auto">
          <a:xfrm>
            <a:off x="5562600" y="4648200"/>
            <a:ext cx="2209800" cy="1143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>
                <a:effectLst>
                  <a:outerShdw blurRad="38100" dist="38100" dir="2700000" algn="tl">
                    <a:srgbClr val="C0C0C0"/>
                  </a:outerShdw>
                </a:effectLst>
              </a:rPr>
              <a:t>Red</a:t>
            </a:r>
          </a:p>
          <a:p>
            <a:pPr algn="ctr"/>
            <a:r>
              <a:rPr lang="en-US" sz="2400">
                <a:effectLst>
                  <a:outerShdw blurRad="38100" dist="38100" dir="2700000" algn="tl">
                    <a:srgbClr val="C0C0C0"/>
                  </a:outerShdw>
                </a:effectLst>
              </a:rPr>
              <a:t>Circles</a:t>
            </a:r>
          </a:p>
          <a:p>
            <a:pPr algn="ctr"/>
            <a:r>
              <a:rPr lang="en-US" sz="2400">
                <a:effectLst>
                  <a:outerShdw blurRad="38100" dist="38100" dir="2700000" algn="tl">
                    <a:srgbClr val="C0C0C0"/>
                  </a:outerShdw>
                </a:effectLst>
              </a:rPr>
              <a:t>Triangles</a:t>
            </a:r>
          </a:p>
        </p:txBody>
      </p:sp>
      <p:sp>
        <p:nvSpPr>
          <p:cNvPr id="31762" name="Text Box 18"/>
          <p:cNvSpPr txBox="1">
            <a:spLocks noChangeArrowheads="1"/>
          </p:cNvSpPr>
          <p:nvPr/>
        </p:nvSpPr>
        <p:spPr bwMode="auto">
          <a:xfrm>
            <a:off x="5486400" y="5791200"/>
            <a:ext cx="2392363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effectLst>
                  <a:outerShdw blurRad="38100" dist="38100" dir="2700000" algn="tl">
                    <a:srgbClr val="C0C0C0"/>
                  </a:outerShdw>
                </a:effectLst>
              </a:rPr>
              <a:t>User profile</a:t>
            </a:r>
          </a:p>
        </p:txBody>
      </p:sp>
      <p:sp>
        <p:nvSpPr>
          <p:cNvPr id="31764" name="AutoShape 20"/>
          <p:cNvSpPr>
            <a:spLocks noChangeArrowheads="1"/>
          </p:cNvSpPr>
          <p:nvPr/>
        </p:nvSpPr>
        <p:spPr bwMode="auto">
          <a:xfrm>
            <a:off x="3733800" y="5105400"/>
            <a:ext cx="1219200" cy="304800"/>
          </a:xfrm>
          <a:prstGeom prst="leftArrow">
            <a:avLst>
              <a:gd name="adj1" fmla="val 50000"/>
              <a:gd name="adj2" fmla="val 10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65" name="Text Box 21"/>
          <p:cNvSpPr txBox="1">
            <a:spLocks noChangeArrowheads="1"/>
          </p:cNvSpPr>
          <p:nvPr/>
        </p:nvSpPr>
        <p:spPr bwMode="auto">
          <a:xfrm>
            <a:off x="3862388" y="4724400"/>
            <a:ext cx="10144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>
                <a:effectLst>
                  <a:outerShdw blurRad="38100" dist="38100" dir="2700000" algn="tl">
                    <a:srgbClr val="C0C0C0"/>
                  </a:outerShdw>
                </a:effectLst>
              </a:rPr>
              <a:t>match</a:t>
            </a:r>
          </a:p>
        </p:txBody>
      </p:sp>
      <p:sp>
        <p:nvSpPr>
          <p:cNvPr id="31766" name="AutoShape 22"/>
          <p:cNvSpPr>
            <a:spLocks noChangeArrowheads="1"/>
          </p:cNvSpPr>
          <p:nvPr/>
        </p:nvSpPr>
        <p:spPr bwMode="auto">
          <a:xfrm>
            <a:off x="2057400" y="3276600"/>
            <a:ext cx="228600" cy="1066800"/>
          </a:xfrm>
          <a:prstGeom prst="upArrow">
            <a:avLst>
              <a:gd name="adj1" fmla="val 50000"/>
              <a:gd name="adj2" fmla="val 1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67" name="Text Box 23"/>
          <p:cNvSpPr txBox="1">
            <a:spLocks noChangeArrowheads="1"/>
          </p:cNvSpPr>
          <p:nvPr/>
        </p:nvSpPr>
        <p:spPr bwMode="auto">
          <a:xfrm>
            <a:off x="365125" y="3544888"/>
            <a:ext cx="1793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>
                <a:effectLst>
                  <a:outerShdw blurRad="38100" dist="38100" dir="2700000" algn="tl">
                    <a:srgbClr val="C0C0C0"/>
                  </a:outerShdw>
                </a:effectLst>
              </a:rPr>
              <a:t>recommend</a:t>
            </a:r>
          </a:p>
        </p:txBody>
      </p:sp>
      <p:sp>
        <p:nvSpPr>
          <p:cNvPr id="31768" name="Text Box 24"/>
          <p:cNvSpPr txBox="1">
            <a:spLocks noChangeArrowheads="1"/>
          </p:cNvSpPr>
          <p:nvPr/>
        </p:nvSpPr>
        <p:spPr bwMode="auto">
          <a:xfrm>
            <a:off x="6842125" y="3324225"/>
            <a:ext cx="8286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>
                <a:effectLst>
                  <a:outerShdw blurRad="38100" dist="38100" dir="2700000" algn="tl">
                    <a:srgbClr val="C0C0C0"/>
                  </a:outerShdw>
                </a:effectLst>
              </a:rPr>
              <a:t>build</a:t>
            </a:r>
          </a:p>
        </p:txBody>
      </p:sp>
    </p:spTree>
    <p:extLst>
      <p:ext uri="{BB962C8B-B14F-4D97-AF65-F5344CB8AC3E}">
        <p14:creationId xmlns:p14="http://schemas.microsoft.com/office/powerpoint/2010/main" val="23609649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17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17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17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17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17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17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17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17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317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317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317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317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317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317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317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317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317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317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9" grpId="0" animBg="1"/>
      <p:bldP spid="31750" grpId="0" animBg="1"/>
      <p:bldP spid="31752" grpId="0" animBg="1"/>
      <p:bldP spid="31753" grpId="0" animBg="1"/>
      <p:bldP spid="31754" grpId="0" animBg="1"/>
      <p:bldP spid="31755" grpId="0" animBg="1"/>
      <p:bldP spid="31756" grpId="0" animBg="1"/>
      <p:bldP spid="31757" grpId="0"/>
      <p:bldP spid="31758" grpId="0"/>
      <p:bldP spid="31759" grpId="0" animBg="1"/>
      <p:bldP spid="31760" grpId="0" animBg="1"/>
      <p:bldP spid="31761" grpId="0" animBg="1"/>
      <p:bldP spid="31762" grpId="0"/>
      <p:bldP spid="31764" grpId="0" animBg="1"/>
      <p:bldP spid="31765" grpId="0"/>
      <p:bldP spid="31766" grpId="0" animBg="1"/>
      <p:bldP spid="31767" grpId="0"/>
      <p:bldP spid="31768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Map items into a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feature space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For </a:t>
            </a:r>
            <a:r>
              <a:rPr lang="en-US" dirty="0" err="1" smtClean="0"/>
              <a:t>mocvies</a:t>
            </a:r>
            <a:r>
              <a:rPr lang="en-US" dirty="0" smtClean="0"/>
              <a:t>:</a:t>
            </a:r>
          </a:p>
          <a:p>
            <a:pPr lvl="2"/>
            <a:r>
              <a:rPr lang="en-US" dirty="0" smtClean="0"/>
              <a:t>Actors, directors, genre, rating, year,…</a:t>
            </a:r>
          </a:p>
          <a:p>
            <a:pPr lvl="2"/>
            <a:r>
              <a:rPr lang="en-US" dirty="0" smtClean="0"/>
              <a:t>Challenge: make all features compatible.</a:t>
            </a:r>
          </a:p>
          <a:p>
            <a:pPr lvl="1"/>
            <a:r>
              <a:rPr lang="en-US" dirty="0" smtClean="0"/>
              <a:t>For documents?</a:t>
            </a:r>
          </a:p>
          <a:p>
            <a:pPr lvl="1"/>
            <a:endParaRPr lang="en-US" dirty="0"/>
          </a:p>
          <a:p>
            <a:r>
              <a:rPr lang="en-US" dirty="0" smtClean="0"/>
              <a:t>To compare items with users we need to </a:t>
            </a:r>
            <a:r>
              <a:rPr lang="en-US" dirty="0" smtClean="0">
                <a:solidFill>
                  <a:srgbClr val="0070C0"/>
                </a:solidFill>
              </a:rPr>
              <a:t>map</a:t>
            </a:r>
            <a:r>
              <a:rPr lang="en-US" dirty="0" smtClean="0"/>
              <a:t> users to the same feature space. How?</a:t>
            </a:r>
          </a:p>
          <a:p>
            <a:pPr lvl="1"/>
            <a:r>
              <a:rPr lang="en-US" dirty="0" smtClean="0"/>
              <a:t>Take all the movies that the user has seen and take the average vector</a:t>
            </a:r>
          </a:p>
          <a:p>
            <a:pPr lvl="2"/>
            <a:r>
              <a:rPr lang="en-US" dirty="0" smtClean="0"/>
              <a:t>Other aggregation functions are also possible.</a:t>
            </a:r>
          </a:p>
          <a:p>
            <a:pPr lvl="2"/>
            <a:endParaRPr lang="en-US" dirty="0"/>
          </a:p>
          <a:p>
            <a:r>
              <a:rPr lang="en-US" dirty="0" smtClean="0"/>
              <a:t>Recommend to user C the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most similar </a:t>
            </a:r>
            <a:r>
              <a:rPr lang="en-US" dirty="0" smtClean="0"/>
              <a:t>item I computing similarity in the common feature space</a:t>
            </a:r>
          </a:p>
          <a:p>
            <a:pPr lvl="1"/>
            <a:r>
              <a:rPr lang="en-US" dirty="0" smtClean="0"/>
              <a:t>Distributional distance measures also work well.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53989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001000" cy="838200"/>
          </a:xfrm>
        </p:spPr>
        <p:txBody>
          <a:bodyPr/>
          <a:lstStyle/>
          <a:p>
            <a:r>
              <a:rPr lang="en-US" sz="3400" dirty="0"/>
              <a:t>Limitations of content-based approach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Finding the appropriate features</a:t>
            </a:r>
          </a:p>
          <a:p>
            <a:pPr lvl="1"/>
            <a:r>
              <a:rPr lang="en-US"/>
              <a:t>e.g., images, movies, music</a:t>
            </a:r>
          </a:p>
          <a:p>
            <a:r>
              <a:rPr lang="en-US"/>
              <a:t>Overspecialization</a:t>
            </a:r>
          </a:p>
          <a:p>
            <a:pPr lvl="1"/>
            <a:r>
              <a:rPr lang="en-US"/>
              <a:t>Never recommends items outside user’s content profile</a:t>
            </a:r>
          </a:p>
          <a:p>
            <a:pPr lvl="1"/>
            <a:r>
              <a:rPr lang="en-US"/>
              <a:t>People might have multiple interests</a:t>
            </a:r>
          </a:p>
          <a:p>
            <a:r>
              <a:rPr lang="en-US"/>
              <a:t>Recommendations for new users</a:t>
            </a:r>
          </a:p>
          <a:p>
            <a:pPr lvl="1"/>
            <a:r>
              <a:rPr lang="en-US"/>
              <a:t>How to build a profile?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66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32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1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8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Similarity</a:t>
            </a:r>
            <a:endParaRPr lang="en-US" dirty="0"/>
          </a:p>
        </p:txBody>
      </p:sp>
      <p:sp>
        <p:nvSpPr>
          <p:cNvPr id="878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Numerical </a:t>
            </a:r>
            <a:r>
              <a:rPr lang="en-US" dirty="0"/>
              <a:t>measure of how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alike</a:t>
            </a:r>
            <a:r>
              <a:rPr lang="en-US" dirty="0"/>
              <a:t> two data objects are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A function that maps pairs of objects to real values</a:t>
            </a:r>
            <a:endParaRPr lang="en-US" dirty="0"/>
          </a:p>
          <a:p>
            <a:pPr lvl="1"/>
            <a:r>
              <a:rPr lang="en-US" dirty="0" smtClean="0"/>
              <a:t>Higher </a:t>
            </a:r>
            <a:r>
              <a:rPr lang="en-US" dirty="0"/>
              <a:t>when objects are more alike.</a:t>
            </a:r>
          </a:p>
          <a:p>
            <a:r>
              <a:rPr lang="en-US" dirty="0"/>
              <a:t>Often falls in the range [0,1</a:t>
            </a:r>
            <a:r>
              <a:rPr lang="en-US" dirty="0" smtClean="0"/>
              <a:t>], sometimes in [-1,1]</a:t>
            </a:r>
          </a:p>
          <a:p>
            <a:pPr lvl="1"/>
            <a:endParaRPr lang="en-US" dirty="0"/>
          </a:p>
          <a:p>
            <a:r>
              <a:rPr lang="en-US" dirty="0"/>
              <a:t>Desirable properties for similarity</a:t>
            </a:r>
          </a:p>
          <a:p>
            <a:pPr marL="788670" lvl="1" indent="-514350">
              <a:buFont typeface="+mj-lt"/>
              <a:buAutoNum type="arabicPeriod"/>
            </a:pPr>
            <a:r>
              <a:rPr lang="en-US" dirty="0"/>
              <a:t>s(p, q) = 1 (or maximum similarity) only if p = q.  (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Identity</a:t>
            </a:r>
            <a:r>
              <a:rPr lang="en-US" dirty="0"/>
              <a:t>)</a:t>
            </a:r>
          </a:p>
          <a:p>
            <a:pPr marL="788670" lvl="1" indent="-514350">
              <a:buFont typeface="+mj-lt"/>
              <a:buAutoNum type="arabicPeriod"/>
            </a:pPr>
            <a:r>
              <a:rPr lang="en-US" dirty="0"/>
              <a:t>s(p, q) = s(q, p)   for all p and q. (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Symmetry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351068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Collaborative filtering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2286000"/>
          <a:ext cx="8229600" cy="212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2000"/>
                <a:gridCol w="1066800"/>
                <a:gridCol w="1143000"/>
                <a:gridCol w="1143000"/>
                <a:gridCol w="1066800"/>
                <a:gridCol w="990600"/>
                <a:gridCol w="1028700"/>
                <a:gridCol w="10287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Harry Potter 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Harry Potter</a:t>
                      </a:r>
                      <a:r>
                        <a:rPr lang="en-US" baseline="0" dirty="0" smtClean="0"/>
                        <a:t> 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Harry Potter 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Twilight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Star Wars</a:t>
                      </a:r>
                      <a:r>
                        <a:rPr lang="en-US" baseline="0" dirty="0" smtClean="0"/>
                        <a:t> 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Star Wars 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Star Wars 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2309" y="5105400"/>
            <a:ext cx="89793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Two users are similar if they rate the 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</a:rPr>
              <a:t>same items </a:t>
            </a:r>
            <a:r>
              <a:rPr lang="en-US" sz="2400" dirty="0" smtClean="0"/>
              <a:t>in a </a:t>
            </a:r>
            <a:r>
              <a:rPr lang="en-US" sz="2400" dirty="0" smtClean="0">
                <a:solidFill>
                  <a:srgbClr val="0070C0"/>
                </a:solidFill>
              </a:rPr>
              <a:t>similar way</a:t>
            </a:r>
            <a:endParaRPr lang="en-US" sz="2400" dirty="0">
              <a:solidFill>
                <a:srgbClr val="0070C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14400" y="5791200"/>
            <a:ext cx="557396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Recommend to user C, the items </a:t>
            </a:r>
          </a:p>
          <a:p>
            <a:r>
              <a:rPr lang="en-US" sz="2400" dirty="0" smtClean="0"/>
              <a:t>liked by 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</a:rPr>
              <a:t>many</a:t>
            </a:r>
            <a:r>
              <a:rPr lang="en-US" sz="2400" dirty="0" smtClean="0"/>
              <a:t> of the </a:t>
            </a:r>
            <a:r>
              <a:rPr lang="en-US" sz="2400" dirty="0" smtClean="0">
                <a:solidFill>
                  <a:srgbClr val="0070C0"/>
                </a:solidFill>
              </a:rPr>
              <a:t>most similar users</a:t>
            </a:r>
            <a:r>
              <a:rPr lang="en-US" sz="2400" dirty="0" smtClean="0"/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3924463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User Similarity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2286000"/>
          <a:ext cx="8229600" cy="212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2000"/>
                <a:gridCol w="1066800"/>
                <a:gridCol w="1143000"/>
                <a:gridCol w="1143000"/>
                <a:gridCol w="1066800"/>
                <a:gridCol w="990600"/>
                <a:gridCol w="1028700"/>
                <a:gridCol w="10287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Harry Potter 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Harry Potter</a:t>
                      </a:r>
                      <a:r>
                        <a:rPr lang="en-US" baseline="0" dirty="0" smtClean="0"/>
                        <a:t> 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Harry Potter 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Twilight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Star Wars</a:t>
                      </a:r>
                      <a:r>
                        <a:rPr lang="en-US" baseline="0" dirty="0" smtClean="0"/>
                        <a:t> 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Star Wars 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Star Wars 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24543" y="5105400"/>
            <a:ext cx="790312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Which pair of users do you consider as the most similar?</a:t>
            </a:r>
          </a:p>
          <a:p>
            <a:endParaRPr lang="en-US" sz="2400" dirty="0"/>
          </a:p>
          <a:p>
            <a:r>
              <a:rPr lang="en-US" sz="2400" dirty="0" smtClean="0"/>
              <a:t>What is the right definition of similarity?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460056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User Similarity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26072833"/>
              </p:ext>
            </p:extLst>
          </p:nvPr>
        </p:nvGraphicFramePr>
        <p:xfrm>
          <a:off x="457200" y="2286000"/>
          <a:ext cx="8229600" cy="212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2000"/>
                <a:gridCol w="1066800"/>
                <a:gridCol w="1143000"/>
                <a:gridCol w="1143000"/>
                <a:gridCol w="1066800"/>
                <a:gridCol w="990600"/>
                <a:gridCol w="1028700"/>
                <a:gridCol w="10287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Harry Potter 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Harry Potter</a:t>
                      </a:r>
                      <a:r>
                        <a:rPr lang="en-US" baseline="0" dirty="0" smtClean="0"/>
                        <a:t> 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Harry Potter 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Twilight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Star Wars</a:t>
                      </a:r>
                      <a:r>
                        <a:rPr lang="en-US" baseline="0" dirty="0" smtClean="0"/>
                        <a:t> 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Star Wars 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Star Wars 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89857" y="4953000"/>
            <a:ext cx="63450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solidFill>
                  <a:srgbClr val="0070C0"/>
                </a:solidFill>
              </a:rPr>
              <a:t>Jaccard</a:t>
            </a:r>
            <a:r>
              <a:rPr lang="en-US" sz="2400" dirty="0" smtClean="0">
                <a:solidFill>
                  <a:srgbClr val="0070C0"/>
                </a:solidFill>
              </a:rPr>
              <a:t> Similarity</a:t>
            </a:r>
            <a:r>
              <a:rPr lang="en-US" sz="2400" dirty="0" smtClean="0"/>
              <a:t>: users are sets of movies</a:t>
            </a:r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609600" y="5562600"/>
            <a:ext cx="401424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Disregards the ratings.</a:t>
            </a:r>
          </a:p>
          <a:p>
            <a:r>
              <a:rPr lang="en-US" sz="2400" dirty="0" err="1" smtClean="0"/>
              <a:t>Jsim</a:t>
            </a:r>
            <a:r>
              <a:rPr lang="en-US" sz="2400" dirty="0" smtClean="0"/>
              <a:t>(A,B) = 1/5 </a:t>
            </a:r>
          </a:p>
          <a:p>
            <a:r>
              <a:rPr lang="en-US" sz="2400" dirty="0" err="1" smtClean="0"/>
              <a:t>Jsim</a:t>
            </a:r>
            <a:r>
              <a:rPr lang="en-US" sz="2400" dirty="0" smtClean="0"/>
              <a:t>(A,C) = </a:t>
            </a:r>
            <a:r>
              <a:rPr lang="en-US" sz="2400" dirty="0" err="1" smtClean="0"/>
              <a:t>Jsim</a:t>
            </a:r>
            <a:r>
              <a:rPr lang="en-US" sz="2400" dirty="0" smtClean="0"/>
              <a:t>(B,D) = 1/2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88130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User Similarity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2286000"/>
          <a:ext cx="8229600" cy="212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2000"/>
                <a:gridCol w="1066800"/>
                <a:gridCol w="1143000"/>
                <a:gridCol w="1143000"/>
                <a:gridCol w="1066800"/>
                <a:gridCol w="990600"/>
                <a:gridCol w="1028700"/>
                <a:gridCol w="10287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Harry Potter 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Harry Potter</a:t>
                      </a:r>
                      <a:r>
                        <a:rPr lang="en-US" baseline="0" dirty="0" smtClean="0"/>
                        <a:t> 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Harry Potter 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Twilight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Star Wars</a:t>
                      </a:r>
                      <a:r>
                        <a:rPr lang="en-US" baseline="0" dirty="0" smtClean="0"/>
                        <a:t> 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Star Wars 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Star Wars 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89857" y="4953000"/>
            <a:ext cx="25651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</a:rPr>
              <a:t>Cosine Similarity:</a:t>
            </a:r>
            <a:endParaRPr lang="en-US" sz="2400" dirty="0">
              <a:solidFill>
                <a:srgbClr val="0070C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09600" y="5414665"/>
            <a:ext cx="516519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Assumes zero entries are negatives:</a:t>
            </a:r>
          </a:p>
          <a:p>
            <a:r>
              <a:rPr lang="en-US" sz="2400" dirty="0" smtClean="0"/>
              <a:t>Cos(A,B) = 0.38</a:t>
            </a:r>
          </a:p>
          <a:p>
            <a:r>
              <a:rPr lang="en-US" sz="2400" dirty="0" smtClean="0"/>
              <a:t>Cos(A,C) = 0.32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401248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User Similarity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92286160"/>
              </p:ext>
            </p:extLst>
          </p:nvPr>
        </p:nvGraphicFramePr>
        <p:xfrm>
          <a:off x="457200" y="2286000"/>
          <a:ext cx="8229600" cy="212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2000"/>
                <a:gridCol w="1066800"/>
                <a:gridCol w="1143000"/>
                <a:gridCol w="1143000"/>
                <a:gridCol w="1066800"/>
                <a:gridCol w="990600"/>
                <a:gridCol w="1028700"/>
                <a:gridCol w="10287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Harry Potter 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Harry Potter</a:t>
                      </a:r>
                      <a:r>
                        <a:rPr lang="en-US" baseline="0" dirty="0" smtClean="0"/>
                        <a:t> 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Harry Potter 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Twilight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Star Wars</a:t>
                      </a:r>
                      <a:r>
                        <a:rPr lang="en-US" baseline="0" dirty="0" smtClean="0"/>
                        <a:t> 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Star Wars 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Star Wars 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2/3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5/3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-7/3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1/3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1/3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-2/3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-5/3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1/3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4/3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57200" y="4572000"/>
            <a:ext cx="710322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</a:rPr>
              <a:t>Normalized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rgbClr val="0070C0"/>
                </a:solidFill>
              </a:rPr>
              <a:t>Cosine Similarity</a:t>
            </a:r>
            <a:r>
              <a:rPr lang="en-US" sz="2400" dirty="0" smtClean="0"/>
              <a:t>: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Subtract the mean and then compute Cosine</a:t>
            </a:r>
          </a:p>
          <a:p>
            <a:r>
              <a:rPr lang="en-US" sz="2400" dirty="0"/>
              <a:t>	</a:t>
            </a:r>
            <a:r>
              <a:rPr lang="en-US" sz="2400" dirty="0" smtClean="0"/>
              <a:t>(correlation coefficient)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33400" y="5867400"/>
            <a:ext cx="267413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Corr</a:t>
            </a:r>
            <a:r>
              <a:rPr lang="en-US" sz="2400" dirty="0" smtClean="0"/>
              <a:t>(A,B) = 0.092</a:t>
            </a:r>
          </a:p>
          <a:p>
            <a:r>
              <a:rPr lang="en-US" sz="2400" dirty="0" smtClean="0"/>
              <a:t>Cos(A,C) = -0.559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793062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User-User Collaborative Filtering</a:t>
            </a:r>
            <a:endParaRPr lang="en-US" dirty="0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3200" dirty="0" smtClean="0"/>
              <a:t>Consider </a:t>
            </a:r>
            <a:r>
              <a:rPr lang="en-US" sz="3200" dirty="0"/>
              <a:t>user c</a:t>
            </a:r>
          </a:p>
          <a:p>
            <a:r>
              <a:rPr lang="en-US" sz="3200" dirty="0"/>
              <a:t>Find set D of other users whose ratings </a:t>
            </a:r>
            <a:r>
              <a:rPr lang="en-US" sz="3200" dirty="0" smtClean="0"/>
              <a:t>are most </a:t>
            </a:r>
            <a:r>
              <a:rPr lang="en-US" sz="3200" dirty="0"/>
              <a:t>“</a:t>
            </a:r>
            <a:r>
              <a:rPr lang="en-US" sz="3200" dirty="0">
                <a:solidFill>
                  <a:schemeClr val="accent6">
                    <a:lumMod val="75000"/>
                  </a:schemeClr>
                </a:solidFill>
              </a:rPr>
              <a:t>similar</a:t>
            </a:r>
            <a:r>
              <a:rPr lang="en-US" sz="3200" dirty="0"/>
              <a:t>” to c’s ratings</a:t>
            </a:r>
          </a:p>
          <a:p>
            <a:r>
              <a:rPr lang="en-US" sz="3200" dirty="0"/>
              <a:t>Estimate user’s ratings based on ratings of users in </a:t>
            </a:r>
            <a:r>
              <a:rPr lang="en-US" sz="3200" dirty="0" smtClean="0"/>
              <a:t>D using some </a:t>
            </a:r>
            <a:r>
              <a:rPr lang="en-US" sz="3200" dirty="0" smtClean="0">
                <a:solidFill>
                  <a:srgbClr val="0070C0"/>
                </a:solidFill>
              </a:rPr>
              <a:t>aggregation function</a:t>
            </a:r>
          </a:p>
          <a:p>
            <a:pPr lvl="1"/>
            <a:endParaRPr lang="en-US" sz="2800" dirty="0"/>
          </a:p>
          <a:p>
            <a:r>
              <a:rPr lang="en-US" sz="3200" dirty="0" smtClean="0"/>
              <a:t>Advantage: for each user we have small amount of computation.</a:t>
            </a:r>
            <a:endParaRPr lang="en-US" sz="3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8902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Item-Item Collaborative Filtering</a:t>
            </a:r>
            <a:endParaRPr lang="en-US" dirty="0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3200" dirty="0" smtClean="0"/>
              <a:t>We can </a:t>
            </a:r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</a:rPr>
              <a:t>transpose (flip) </a:t>
            </a:r>
            <a:r>
              <a:rPr lang="en-US" sz="3200" dirty="0" smtClean="0"/>
              <a:t>the matrix and perform the same computation as before to define similarity between items</a:t>
            </a:r>
          </a:p>
          <a:p>
            <a:pPr lvl="1"/>
            <a:r>
              <a:rPr lang="en-US" sz="2800" dirty="0" smtClean="0"/>
              <a:t>Intuition: Two items are similar if they are </a:t>
            </a:r>
            <a:r>
              <a:rPr lang="en-US" sz="2800" dirty="0" smtClean="0">
                <a:solidFill>
                  <a:srgbClr val="0070C0"/>
                </a:solidFill>
              </a:rPr>
              <a:t>rated in the same</a:t>
            </a:r>
            <a:r>
              <a:rPr lang="en-US" sz="2800" dirty="0" smtClean="0"/>
              <a:t> way 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</a:rPr>
              <a:t>by many users</a:t>
            </a:r>
            <a:r>
              <a:rPr lang="en-US" sz="2800" dirty="0" smtClean="0"/>
              <a:t>. </a:t>
            </a:r>
          </a:p>
          <a:p>
            <a:pPr lvl="1"/>
            <a:r>
              <a:rPr lang="en-US" sz="2800" dirty="0" smtClean="0"/>
              <a:t>Better defined similarity since it captures the notion of genre of an item</a:t>
            </a:r>
          </a:p>
          <a:p>
            <a:pPr lvl="2"/>
            <a:r>
              <a:rPr lang="en-US" dirty="0" smtClean="0"/>
              <a:t>Users may have multiple interests.</a:t>
            </a:r>
          </a:p>
          <a:p>
            <a:r>
              <a:rPr lang="en-US" dirty="0" smtClean="0"/>
              <a:t>Algorithm: For each user c and item </a:t>
            </a:r>
            <a:r>
              <a:rPr lang="en-US" dirty="0" err="1" smtClean="0"/>
              <a:t>i</a:t>
            </a:r>
            <a:endParaRPr lang="en-US" dirty="0"/>
          </a:p>
          <a:p>
            <a:pPr lvl="1"/>
            <a:r>
              <a:rPr lang="en-US" dirty="0" smtClean="0"/>
              <a:t>Find the set D of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most similar items </a:t>
            </a:r>
            <a:r>
              <a:rPr lang="en-US" dirty="0" smtClean="0"/>
              <a:t>to item </a:t>
            </a:r>
            <a:r>
              <a:rPr lang="en-US" dirty="0" err="1" smtClean="0"/>
              <a:t>i</a:t>
            </a:r>
            <a:r>
              <a:rPr lang="en-US" dirty="0" smtClean="0"/>
              <a:t> that have been rated by user c.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Aggregate</a:t>
            </a:r>
            <a:r>
              <a:rPr lang="en-US" dirty="0" smtClean="0"/>
              <a:t> their ratings to predict the rating for item </a:t>
            </a:r>
            <a:r>
              <a:rPr lang="en-US" dirty="0" err="1" smtClean="0"/>
              <a:t>i</a:t>
            </a:r>
            <a:r>
              <a:rPr lang="en-US" dirty="0" smtClean="0"/>
              <a:t>. </a:t>
            </a:r>
          </a:p>
          <a:p>
            <a:r>
              <a:rPr lang="en-US" dirty="0" smtClean="0"/>
              <a:t>Disadvantage: we need to consider each user-item pair separately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6932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533400"/>
            <a:ext cx="8001000" cy="838200"/>
          </a:xfrm>
        </p:spPr>
        <p:txBody>
          <a:bodyPr/>
          <a:lstStyle/>
          <a:p>
            <a:r>
              <a:rPr lang="en-US" sz="3400" dirty="0"/>
              <a:t>Pros and cons of collaborative filtering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Works for any kind of item</a:t>
            </a:r>
          </a:p>
          <a:p>
            <a:pPr lvl="1"/>
            <a:r>
              <a:rPr lang="en-US" dirty="0"/>
              <a:t>No feature selection needed</a:t>
            </a:r>
          </a:p>
          <a:p>
            <a:r>
              <a:rPr lang="en-US" dirty="0"/>
              <a:t>New user problem</a:t>
            </a:r>
          </a:p>
          <a:p>
            <a:r>
              <a:rPr lang="en-US" dirty="0"/>
              <a:t>New item problem</a:t>
            </a:r>
          </a:p>
          <a:p>
            <a:r>
              <a:rPr lang="en-US" dirty="0" err="1"/>
              <a:t>Sparsity</a:t>
            </a:r>
            <a:r>
              <a:rPr lang="en-US" dirty="0"/>
              <a:t> of rating matrix</a:t>
            </a:r>
          </a:p>
          <a:p>
            <a:pPr lvl="1"/>
            <a:r>
              <a:rPr lang="en-US" dirty="0"/>
              <a:t>Cluster-based smoothing?</a:t>
            </a:r>
          </a:p>
        </p:txBody>
      </p:sp>
    </p:spTree>
    <p:extLst>
      <p:ext uri="{BB962C8B-B14F-4D97-AF65-F5344CB8AC3E}">
        <p14:creationId xmlns:p14="http://schemas.microsoft.com/office/powerpoint/2010/main" val="12778084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399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9" grpId="0" build="p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SKETCHING </a:t>
            </a:r>
            <a:br>
              <a:rPr lang="en-US" dirty="0" smtClean="0"/>
            </a:br>
            <a:r>
              <a:rPr lang="en-US" dirty="0" smtClean="0"/>
              <a:t>AND </a:t>
            </a:r>
            <a:br>
              <a:rPr lang="en-US" dirty="0" smtClean="0"/>
            </a:br>
            <a:r>
              <a:rPr lang="en-US" dirty="0" smtClean="0"/>
              <a:t>LOCALITY SENSITIVE HASHING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Thanks to:</a:t>
            </a:r>
          </a:p>
          <a:p>
            <a:r>
              <a:rPr lang="en-US" dirty="0" err="1"/>
              <a:t>Rajaraman</a:t>
            </a:r>
            <a:r>
              <a:rPr lang="en-US" dirty="0"/>
              <a:t> and Ullman, “Mining Massive Datasets”</a:t>
            </a:r>
          </a:p>
          <a:p>
            <a:r>
              <a:rPr lang="en-US" dirty="0" err="1" smtClean="0"/>
              <a:t>Evimaria</a:t>
            </a:r>
            <a:r>
              <a:rPr lang="en-US" dirty="0" smtClean="0"/>
              <a:t> Terzi, slides for Data Mining Course.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6458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important problem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Find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duplicate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near-duplicate</a:t>
            </a:r>
            <a:r>
              <a:rPr lang="en-US" dirty="0" smtClean="0"/>
              <a:t> documents from a web crawl.</a:t>
            </a:r>
          </a:p>
          <a:p>
            <a:r>
              <a:rPr lang="en-US" dirty="0" smtClean="0"/>
              <a:t>Why is it important:</a:t>
            </a:r>
          </a:p>
          <a:p>
            <a:pPr lvl="1"/>
            <a:r>
              <a:rPr lang="en-US" dirty="0" smtClean="0"/>
              <a:t>Identify </a:t>
            </a:r>
            <a:r>
              <a:rPr lang="en-US" dirty="0" smtClean="0">
                <a:solidFill>
                  <a:srgbClr val="0070C0"/>
                </a:solidFill>
              </a:rPr>
              <a:t>mirrored web pages</a:t>
            </a:r>
            <a:r>
              <a:rPr lang="en-US" dirty="0" smtClean="0"/>
              <a:t>, and avoid indexing them, or serving them multiple times</a:t>
            </a:r>
          </a:p>
          <a:p>
            <a:pPr lvl="1"/>
            <a:r>
              <a:rPr lang="en-US" dirty="0" smtClean="0"/>
              <a:t>Find </a:t>
            </a:r>
            <a:r>
              <a:rPr lang="en-US" dirty="0" smtClean="0">
                <a:solidFill>
                  <a:srgbClr val="0070C0"/>
                </a:solidFill>
              </a:rPr>
              <a:t>replicated news stories </a:t>
            </a:r>
            <a:r>
              <a:rPr lang="en-US" dirty="0" smtClean="0"/>
              <a:t>and cluster them under a single story.</a:t>
            </a:r>
          </a:p>
          <a:p>
            <a:pPr lvl="1"/>
            <a:r>
              <a:rPr lang="en-US" dirty="0"/>
              <a:t>Identify </a:t>
            </a:r>
            <a:r>
              <a:rPr lang="en-US" dirty="0" smtClean="0"/>
              <a:t>plagiarism</a:t>
            </a:r>
          </a:p>
          <a:p>
            <a:endParaRPr lang="en-US" dirty="0" smtClean="0"/>
          </a:p>
          <a:p>
            <a:r>
              <a:rPr lang="en-US" dirty="0" smtClean="0"/>
              <a:t>What if we wanted exact duplicates?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2868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Similarity between sets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Consider the following documents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Which ones are more similar?</a:t>
            </a:r>
          </a:p>
          <a:p>
            <a:endParaRPr lang="en-US" dirty="0"/>
          </a:p>
          <a:p>
            <a:r>
              <a:rPr lang="en-US" dirty="0" smtClean="0"/>
              <a:t>How would you quantify their similarity?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371600" y="2388325"/>
            <a:ext cx="1295400" cy="1015663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apple releases new </a:t>
            </a:r>
            <a:r>
              <a:rPr lang="en-US" sz="2000" dirty="0" err="1" smtClean="0"/>
              <a:t>ipod</a:t>
            </a:r>
            <a:endParaRPr lang="en-US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3581400" y="2388325"/>
            <a:ext cx="1295400" cy="1015663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apple releases new </a:t>
            </a:r>
            <a:r>
              <a:rPr lang="en-US" sz="2000" dirty="0" err="1" smtClean="0"/>
              <a:t>ipad</a:t>
            </a:r>
            <a:endParaRPr lang="en-US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5715000" y="2388325"/>
            <a:ext cx="1219200" cy="1015663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new apple pie recipe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534448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 similar items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Both the problems we described have a common component</a:t>
            </a:r>
          </a:p>
          <a:p>
            <a:pPr lvl="1"/>
            <a:r>
              <a:rPr lang="en-US" dirty="0" smtClean="0"/>
              <a:t>We need a quick way to find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highly similar </a:t>
            </a:r>
            <a:r>
              <a:rPr lang="en-US" dirty="0" smtClean="0"/>
              <a:t>items to a </a:t>
            </a:r>
            <a:r>
              <a:rPr lang="en-US" dirty="0" smtClean="0">
                <a:solidFill>
                  <a:srgbClr val="0070C0"/>
                </a:solidFill>
              </a:rPr>
              <a:t>query</a:t>
            </a:r>
            <a:r>
              <a:rPr lang="en-US" dirty="0" smtClean="0"/>
              <a:t> item</a:t>
            </a:r>
          </a:p>
          <a:p>
            <a:pPr lvl="1"/>
            <a:r>
              <a:rPr lang="en-US" dirty="0" smtClean="0"/>
              <a:t>OR, we need a method for finding </a:t>
            </a:r>
            <a:r>
              <a:rPr lang="en-US" dirty="0" smtClean="0">
                <a:solidFill>
                  <a:srgbClr val="0070C0"/>
                </a:solidFill>
              </a:rPr>
              <a:t>all pairs </a:t>
            </a:r>
            <a:r>
              <a:rPr lang="en-US" dirty="0" smtClean="0"/>
              <a:t>of items that are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highly similar</a:t>
            </a:r>
            <a:r>
              <a:rPr lang="en-US" dirty="0" smtClean="0"/>
              <a:t>.</a:t>
            </a:r>
          </a:p>
          <a:p>
            <a:r>
              <a:rPr lang="en-US" dirty="0" smtClean="0"/>
              <a:t>Also known as the </a:t>
            </a:r>
            <a:r>
              <a:rPr lang="en-US" dirty="0" smtClean="0">
                <a:solidFill>
                  <a:srgbClr val="0070C0"/>
                </a:solidFill>
              </a:rPr>
              <a:t>Nearest Neighbor </a:t>
            </a:r>
            <a:r>
              <a:rPr lang="en-US" dirty="0" smtClean="0"/>
              <a:t>problem, or the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All Nearest Neighbors </a:t>
            </a:r>
            <a:r>
              <a:rPr lang="en-US" dirty="0" smtClean="0"/>
              <a:t>problem</a:t>
            </a:r>
          </a:p>
          <a:p>
            <a:endParaRPr lang="en-US" dirty="0"/>
          </a:p>
          <a:p>
            <a:r>
              <a:rPr lang="en-US" dirty="0" smtClean="0"/>
              <a:t>We will examine it for the case of near-duplicate web documents.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4616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the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right representation </a:t>
            </a:r>
            <a:r>
              <a:rPr lang="en-US" dirty="0" smtClean="0"/>
              <a:t>of the document when we check for similarity?</a:t>
            </a:r>
          </a:p>
          <a:p>
            <a:pPr lvl="1"/>
            <a:r>
              <a:rPr lang="en-US" dirty="0" smtClean="0"/>
              <a:t>E.g., representing a document as a set of characters will not do (why?)</a:t>
            </a:r>
          </a:p>
          <a:p>
            <a:r>
              <a:rPr lang="en-US" dirty="0" smtClean="0"/>
              <a:t>When we have billions of documents, keeping the full text in memory is not an option.</a:t>
            </a:r>
          </a:p>
          <a:p>
            <a:pPr lvl="1"/>
            <a:r>
              <a:rPr lang="en-US" dirty="0" smtClean="0"/>
              <a:t>We need to find a </a:t>
            </a:r>
            <a:r>
              <a:rPr lang="en-US" dirty="0" smtClean="0">
                <a:solidFill>
                  <a:srgbClr val="0070C0"/>
                </a:solidFill>
              </a:rPr>
              <a:t>shorter representation</a:t>
            </a:r>
          </a:p>
          <a:p>
            <a:r>
              <a:rPr lang="en-US" dirty="0" smtClean="0"/>
              <a:t>How do we do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pairwise comparisons </a:t>
            </a:r>
            <a:r>
              <a:rPr lang="en-US" dirty="0" smtClean="0"/>
              <a:t>of billions of documents?</a:t>
            </a:r>
          </a:p>
          <a:p>
            <a:pPr lvl="1"/>
            <a:r>
              <a:rPr lang="en-US" dirty="0" smtClean="0"/>
              <a:t>If we wanted exact match it would be ok, can we replicate this idea?</a:t>
            </a:r>
          </a:p>
        </p:txBody>
      </p:sp>
    </p:spTree>
    <p:extLst>
      <p:ext uri="{BB962C8B-B14F-4D97-AF65-F5344CB8AC3E}">
        <p14:creationId xmlns:p14="http://schemas.microsoft.com/office/powerpoint/2010/main" val="1233826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12BBC-9176-4F9F-835F-6F7CADEACE99}" type="slidenum">
              <a:rPr lang="en-US"/>
              <a:pPr/>
              <a:t>52</a:t>
            </a:fld>
            <a:endParaRPr lang="en-US"/>
          </a:p>
        </p:txBody>
      </p:sp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Three Essential Techniques for Similar Documents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209800"/>
            <a:ext cx="7772400" cy="4114800"/>
          </a:xfrm>
        </p:spPr>
        <p:txBody>
          <a:bodyPr/>
          <a:lstStyle/>
          <a:p>
            <a:pPr marL="609600" indent="-609600">
              <a:buFont typeface="Monotype Sorts" pitchFamily="2" charset="2"/>
              <a:buAutoNum type="arabicPeriod"/>
            </a:pPr>
            <a:r>
              <a:rPr lang="en-US" dirty="0">
                <a:solidFill>
                  <a:srgbClr val="0070C0"/>
                </a:solidFill>
              </a:rPr>
              <a:t>Shingling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: convert documents, emails, etc., to sets.</a:t>
            </a:r>
          </a:p>
          <a:p>
            <a:pPr marL="609600" indent="-609600">
              <a:buFont typeface="Monotype Sorts" pitchFamily="2" charset="2"/>
              <a:buAutoNum type="arabicPeriod"/>
            </a:pPr>
            <a:endParaRPr lang="en-US" dirty="0" smtClean="0">
              <a:solidFill>
                <a:srgbClr val="0070C0"/>
              </a:solidFill>
            </a:endParaRPr>
          </a:p>
          <a:p>
            <a:pPr marL="609600" indent="-609600">
              <a:buFont typeface="Monotype Sorts" pitchFamily="2" charset="2"/>
              <a:buAutoNum type="arabicPeriod"/>
            </a:pPr>
            <a:r>
              <a:rPr lang="en-US" dirty="0" err="1" smtClean="0">
                <a:solidFill>
                  <a:srgbClr val="0070C0"/>
                </a:solidFill>
              </a:rPr>
              <a:t>Minhashing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/>
              <a:t>: convert large sets to short signatures, while preserving similarity.</a:t>
            </a:r>
          </a:p>
          <a:p>
            <a:pPr marL="609600" indent="-609600">
              <a:buFont typeface="Monotype Sorts" pitchFamily="2" charset="2"/>
              <a:buAutoNum type="arabicPeriod"/>
            </a:pPr>
            <a:endParaRPr lang="en-US" dirty="0" smtClean="0">
              <a:solidFill>
                <a:srgbClr val="0070C0"/>
              </a:solidFill>
            </a:endParaRPr>
          </a:p>
          <a:p>
            <a:pPr marL="609600" indent="-609600">
              <a:buFont typeface="Monotype Sorts" pitchFamily="2" charset="2"/>
              <a:buAutoNum type="arabicPeriod"/>
            </a:pPr>
            <a:r>
              <a:rPr lang="en-US" dirty="0" smtClean="0">
                <a:solidFill>
                  <a:srgbClr val="0070C0"/>
                </a:solidFill>
              </a:rPr>
              <a:t>Locality-Sensitive </a:t>
            </a:r>
            <a:r>
              <a:rPr lang="en-US" dirty="0">
                <a:solidFill>
                  <a:srgbClr val="0070C0"/>
                </a:solidFill>
              </a:rPr>
              <a:t>H</a:t>
            </a:r>
            <a:r>
              <a:rPr lang="en-US" dirty="0" smtClean="0">
                <a:solidFill>
                  <a:srgbClr val="0070C0"/>
                </a:solidFill>
              </a:rPr>
              <a:t>ashing (LSH)</a:t>
            </a:r>
            <a:r>
              <a:rPr lang="en-US" dirty="0" smtClean="0"/>
              <a:t>: </a:t>
            </a:r>
            <a:r>
              <a:rPr lang="en-US" dirty="0"/>
              <a:t>focus on pairs of signatures likely to be similar.</a:t>
            </a:r>
          </a:p>
        </p:txBody>
      </p:sp>
    </p:spTree>
    <p:extLst>
      <p:ext uri="{BB962C8B-B14F-4D97-AF65-F5344CB8AC3E}">
        <p14:creationId xmlns:p14="http://schemas.microsoft.com/office/powerpoint/2010/main" val="4125132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DFE38-170A-42BE-8690-C21CE0E28940}" type="slidenum">
              <a:rPr lang="en-US"/>
              <a:pPr/>
              <a:t>53</a:t>
            </a:fld>
            <a:endParaRPr lang="en-US"/>
          </a:p>
        </p:txBody>
      </p:sp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Big Picture</a:t>
            </a:r>
          </a:p>
        </p:txBody>
      </p:sp>
      <p:sp>
        <p:nvSpPr>
          <p:cNvPr id="64515" name="AutoShape 3"/>
          <p:cNvSpPr>
            <a:spLocks noChangeArrowheads="1"/>
          </p:cNvSpPr>
          <p:nvPr/>
        </p:nvSpPr>
        <p:spPr bwMode="auto">
          <a:xfrm rot="-5394873">
            <a:off x="1257300" y="2552700"/>
            <a:ext cx="1371600" cy="990600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FFCC99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pPr algn="ctr"/>
            <a:r>
              <a:rPr lang="en-US" sz="1800"/>
              <a:t>Shingling</a:t>
            </a:r>
          </a:p>
        </p:txBody>
      </p:sp>
      <p:sp>
        <p:nvSpPr>
          <p:cNvPr id="64518" name="Text Box 6"/>
          <p:cNvSpPr txBox="1">
            <a:spLocks noChangeArrowheads="1"/>
          </p:cNvSpPr>
          <p:nvPr/>
        </p:nvSpPr>
        <p:spPr bwMode="auto">
          <a:xfrm>
            <a:off x="152400" y="2743200"/>
            <a:ext cx="77787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/>
              <a:t>Docu-</a:t>
            </a:r>
          </a:p>
          <a:p>
            <a:r>
              <a:rPr lang="en-US" sz="1800"/>
              <a:t>ment</a:t>
            </a:r>
          </a:p>
        </p:txBody>
      </p:sp>
      <p:sp>
        <p:nvSpPr>
          <p:cNvPr id="64519" name="Line 7"/>
          <p:cNvSpPr>
            <a:spLocks noChangeShapeType="1"/>
          </p:cNvSpPr>
          <p:nvPr/>
        </p:nvSpPr>
        <p:spPr bwMode="auto">
          <a:xfrm>
            <a:off x="990600" y="30480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64531" name="Group 19"/>
          <p:cNvGrpSpPr>
            <a:grpSpLocks/>
          </p:cNvGrpSpPr>
          <p:nvPr/>
        </p:nvGrpSpPr>
        <p:grpSpPr bwMode="auto">
          <a:xfrm>
            <a:off x="2362200" y="3048000"/>
            <a:ext cx="1354138" cy="2578100"/>
            <a:chOff x="1488" y="1920"/>
            <a:chExt cx="853" cy="1624"/>
          </a:xfrm>
        </p:grpSpPr>
        <p:sp>
          <p:nvSpPr>
            <p:cNvPr id="64520" name="Line 8"/>
            <p:cNvSpPr>
              <a:spLocks noChangeShapeType="1"/>
            </p:cNvSpPr>
            <p:nvPr/>
          </p:nvSpPr>
          <p:spPr bwMode="auto">
            <a:xfrm>
              <a:off x="1536" y="1920"/>
              <a:ext cx="7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521" name="Text Box 9"/>
            <p:cNvSpPr txBox="1">
              <a:spLocks noChangeArrowheads="1"/>
            </p:cNvSpPr>
            <p:nvPr/>
          </p:nvSpPr>
          <p:spPr bwMode="auto">
            <a:xfrm>
              <a:off x="1488" y="2448"/>
              <a:ext cx="853" cy="10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800"/>
                <a:t>The set</a:t>
              </a:r>
            </a:p>
            <a:p>
              <a:r>
                <a:rPr lang="en-US" sz="1800"/>
                <a:t>of strings</a:t>
              </a:r>
            </a:p>
            <a:p>
              <a:r>
                <a:rPr lang="en-US" sz="1800"/>
                <a:t>of length </a:t>
              </a:r>
              <a:r>
                <a:rPr lang="en-US" sz="1800" i="1"/>
                <a:t>k</a:t>
              </a:r>
            </a:p>
            <a:p>
              <a:r>
                <a:rPr lang="en-US" sz="1800"/>
                <a:t>that appear</a:t>
              </a:r>
            </a:p>
            <a:p>
              <a:r>
                <a:rPr lang="en-US" sz="1800"/>
                <a:t>in the doc-</a:t>
              </a:r>
            </a:p>
            <a:p>
              <a:r>
                <a:rPr lang="en-US" sz="1800"/>
                <a:t>ument</a:t>
              </a:r>
            </a:p>
          </p:txBody>
        </p:sp>
        <p:sp>
          <p:nvSpPr>
            <p:cNvPr id="64522" name="Line 10"/>
            <p:cNvSpPr>
              <a:spLocks noChangeShapeType="1"/>
            </p:cNvSpPr>
            <p:nvPr/>
          </p:nvSpPr>
          <p:spPr bwMode="auto">
            <a:xfrm flipV="1">
              <a:off x="1872" y="1920"/>
              <a:ext cx="0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4532" name="Group 20"/>
          <p:cNvGrpSpPr>
            <a:grpSpLocks/>
          </p:cNvGrpSpPr>
          <p:nvPr/>
        </p:nvGrpSpPr>
        <p:grpSpPr bwMode="auto">
          <a:xfrm>
            <a:off x="3581400" y="2362200"/>
            <a:ext cx="2376488" cy="3538538"/>
            <a:chOff x="2256" y="1488"/>
            <a:chExt cx="1497" cy="2229"/>
          </a:xfrm>
        </p:grpSpPr>
        <p:sp>
          <p:nvSpPr>
            <p:cNvPr id="64516" name="AutoShape 4"/>
            <p:cNvSpPr>
              <a:spLocks noChangeArrowheads="1"/>
            </p:cNvSpPr>
            <p:nvPr/>
          </p:nvSpPr>
          <p:spPr bwMode="auto">
            <a:xfrm rot="-5394873">
              <a:off x="2136" y="1608"/>
              <a:ext cx="864" cy="624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FF99CC">
                <a:alpha val="50000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pPr algn="ctr"/>
              <a:r>
                <a:rPr lang="en-US" sz="1800"/>
                <a:t>Minhash-</a:t>
              </a:r>
            </a:p>
            <a:p>
              <a:pPr algn="ctr"/>
              <a:r>
                <a:rPr lang="en-US" sz="1800"/>
                <a:t>ing</a:t>
              </a:r>
            </a:p>
          </p:txBody>
        </p:sp>
        <p:sp>
          <p:nvSpPr>
            <p:cNvPr id="64524" name="Line 12"/>
            <p:cNvSpPr>
              <a:spLocks noChangeShapeType="1"/>
            </p:cNvSpPr>
            <p:nvPr/>
          </p:nvSpPr>
          <p:spPr bwMode="auto">
            <a:xfrm>
              <a:off x="2880" y="1920"/>
              <a:ext cx="7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526" name="Text Box 14"/>
            <p:cNvSpPr txBox="1">
              <a:spLocks noChangeArrowheads="1"/>
            </p:cNvSpPr>
            <p:nvPr/>
          </p:nvSpPr>
          <p:spPr bwMode="auto">
            <a:xfrm>
              <a:off x="2784" y="2448"/>
              <a:ext cx="969" cy="12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800" dirty="0">
                  <a:solidFill>
                    <a:srgbClr val="FF0000"/>
                  </a:solidFill>
                </a:rPr>
                <a:t>Signatures</a:t>
              </a:r>
              <a:r>
                <a:rPr lang="en-US" sz="1800" i="1" dirty="0">
                  <a:solidFill>
                    <a:srgbClr val="FF0000"/>
                  </a:solidFill>
                </a:rPr>
                <a:t> </a:t>
              </a:r>
              <a:r>
                <a:rPr lang="en-US" sz="1800" dirty="0"/>
                <a:t>:</a:t>
              </a:r>
            </a:p>
            <a:p>
              <a:r>
                <a:rPr lang="en-US" sz="1800" dirty="0"/>
                <a:t>short integer</a:t>
              </a:r>
            </a:p>
            <a:p>
              <a:r>
                <a:rPr lang="en-US" sz="1800" dirty="0"/>
                <a:t>vectors that</a:t>
              </a:r>
            </a:p>
            <a:p>
              <a:r>
                <a:rPr lang="en-US" sz="1800" dirty="0"/>
                <a:t>represent the</a:t>
              </a:r>
            </a:p>
            <a:p>
              <a:r>
                <a:rPr lang="en-US" sz="1800" dirty="0"/>
                <a:t>sets, and</a:t>
              </a:r>
            </a:p>
            <a:p>
              <a:r>
                <a:rPr lang="en-US" sz="1800" dirty="0"/>
                <a:t>reflect their</a:t>
              </a:r>
            </a:p>
            <a:p>
              <a:r>
                <a:rPr lang="en-US" sz="1800" dirty="0"/>
                <a:t>similarity</a:t>
              </a:r>
            </a:p>
          </p:txBody>
        </p:sp>
        <p:sp>
          <p:nvSpPr>
            <p:cNvPr id="64528" name="Line 16"/>
            <p:cNvSpPr>
              <a:spLocks noChangeShapeType="1"/>
            </p:cNvSpPr>
            <p:nvPr/>
          </p:nvSpPr>
          <p:spPr bwMode="auto">
            <a:xfrm flipV="1">
              <a:off x="3216" y="1920"/>
              <a:ext cx="0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4533" name="Group 21"/>
          <p:cNvGrpSpPr>
            <a:grpSpLocks/>
          </p:cNvGrpSpPr>
          <p:nvPr/>
        </p:nvGrpSpPr>
        <p:grpSpPr bwMode="auto">
          <a:xfrm>
            <a:off x="5715000" y="2165350"/>
            <a:ext cx="3402013" cy="2014538"/>
            <a:chOff x="3600" y="1364"/>
            <a:chExt cx="2143" cy="1269"/>
          </a:xfrm>
        </p:grpSpPr>
        <p:sp>
          <p:nvSpPr>
            <p:cNvPr id="64523" name="Rectangle 11"/>
            <p:cNvSpPr>
              <a:spLocks noChangeArrowheads="1"/>
            </p:cNvSpPr>
            <p:nvPr/>
          </p:nvSpPr>
          <p:spPr bwMode="auto">
            <a:xfrm>
              <a:off x="3600" y="1536"/>
              <a:ext cx="816" cy="768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800"/>
                <a:t>Locality-</a:t>
              </a:r>
            </a:p>
            <a:p>
              <a:pPr algn="ctr"/>
              <a:r>
                <a:rPr lang="en-US" sz="1800"/>
                <a:t>sensitive</a:t>
              </a:r>
            </a:p>
            <a:p>
              <a:pPr algn="ctr"/>
              <a:r>
                <a:rPr lang="en-US" sz="1800"/>
                <a:t>Hashing</a:t>
              </a:r>
            </a:p>
          </p:txBody>
        </p:sp>
        <p:sp>
          <p:nvSpPr>
            <p:cNvPr id="64529" name="Line 17"/>
            <p:cNvSpPr>
              <a:spLocks noChangeShapeType="1"/>
            </p:cNvSpPr>
            <p:nvPr/>
          </p:nvSpPr>
          <p:spPr bwMode="auto">
            <a:xfrm>
              <a:off x="4416" y="1920"/>
              <a:ext cx="2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530" name="Text Box 18"/>
            <p:cNvSpPr txBox="1">
              <a:spLocks noChangeArrowheads="1"/>
            </p:cNvSpPr>
            <p:nvPr/>
          </p:nvSpPr>
          <p:spPr bwMode="auto">
            <a:xfrm>
              <a:off x="4790" y="1364"/>
              <a:ext cx="953" cy="12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800" dirty="0">
                  <a:solidFill>
                    <a:srgbClr val="FF0000"/>
                  </a:solidFill>
                </a:rPr>
                <a:t>Candidate</a:t>
              </a:r>
            </a:p>
            <a:p>
              <a:r>
                <a:rPr lang="en-US" sz="1800" dirty="0">
                  <a:solidFill>
                    <a:srgbClr val="FF0000"/>
                  </a:solidFill>
                </a:rPr>
                <a:t>pairs </a:t>
              </a:r>
              <a:r>
                <a:rPr lang="en-US" sz="1800" dirty="0"/>
                <a:t>:</a:t>
              </a:r>
            </a:p>
            <a:p>
              <a:r>
                <a:rPr lang="en-US" sz="1800" dirty="0"/>
                <a:t>those pairs</a:t>
              </a:r>
            </a:p>
            <a:p>
              <a:r>
                <a:rPr lang="en-US" sz="1800" dirty="0"/>
                <a:t>of signatures</a:t>
              </a:r>
            </a:p>
            <a:p>
              <a:r>
                <a:rPr lang="en-US" sz="1800" dirty="0"/>
                <a:t>that we need</a:t>
              </a:r>
            </a:p>
            <a:p>
              <a:r>
                <a:rPr lang="en-US" sz="1800" dirty="0"/>
                <a:t>to test for</a:t>
              </a:r>
            </a:p>
            <a:p>
              <a:r>
                <a:rPr lang="en-US" sz="1800" dirty="0"/>
                <a:t>similarity.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865982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44073-4AB2-4684-BF50-9C087D09C3E9}" type="slidenum">
              <a:rPr lang="en-US"/>
              <a:pPr/>
              <a:t>54</a:t>
            </a:fld>
            <a:endParaRPr lang="en-US"/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Shingles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001000" cy="4267200"/>
          </a:xfrm>
        </p:spPr>
        <p:txBody>
          <a:bodyPr/>
          <a:lstStyle/>
          <a:p>
            <a:r>
              <a:rPr lang="en-US" dirty="0"/>
              <a:t>A </a:t>
            </a:r>
            <a:r>
              <a:rPr lang="en-US" dirty="0">
                <a:solidFill>
                  <a:srgbClr val="FF0000"/>
                </a:solidFill>
              </a:rPr>
              <a:t>k -shingle </a:t>
            </a:r>
            <a:r>
              <a:rPr lang="en-US" dirty="0"/>
              <a:t>(or </a:t>
            </a:r>
            <a:r>
              <a:rPr lang="en-US" dirty="0">
                <a:solidFill>
                  <a:srgbClr val="FF0000"/>
                </a:solidFill>
              </a:rPr>
              <a:t>k -gram</a:t>
            </a:r>
            <a:r>
              <a:rPr lang="en-US" dirty="0"/>
              <a:t>) for a document is a sequence of </a:t>
            </a:r>
            <a:r>
              <a:rPr lang="en-US" dirty="0">
                <a:solidFill>
                  <a:srgbClr val="00B050"/>
                </a:solidFill>
              </a:rPr>
              <a:t>k</a:t>
            </a:r>
            <a:r>
              <a:rPr lang="en-US" i="1" dirty="0"/>
              <a:t> </a:t>
            </a:r>
            <a:r>
              <a:rPr lang="en-US" dirty="0" smtClean="0"/>
              <a:t>characters </a:t>
            </a:r>
            <a:r>
              <a:rPr lang="en-US" dirty="0"/>
              <a:t>that appears in the document.</a:t>
            </a:r>
          </a:p>
          <a:p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Example</a:t>
            </a:r>
            <a:r>
              <a:rPr lang="en-US" dirty="0"/>
              <a:t>: </a:t>
            </a:r>
            <a:r>
              <a:rPr lang="en-US" dirty="0" smtClean="0"/>
              <a:t>document </a:t>
            </a:r>
            <a:r>
              <a:rPr lang="en-US" dirty="0"/>
              <a:t>= </a:t>
            </a:r>
            <a:r>
              <a:rPr lang="en-US" dirty="0" err="1">
                <a:solidFill>
                  <a:srgbClr val="0070C0"/>
                </a:solidFill>
              </a:rPr>
              <a:t>abcab</a:t>
            </a:r>
            <a:r>
              <a:rPr lang="en-US" dirty="0" smtClean="0"/>
              <a:t>. </a:t>
            </a:r>
            <a:r>
              <a:rPr lang="en-US" dirty="0" smtClean="0">
                <a:solidFill>
                  <a:srgbClr val="00B050"/>
                </a:solidFill>
              </a:rPr>
              <a:t>k=2</a:t>
            </a:r>
            <a:r>
              <a:rPr lang="en-US" dirty="0" smtClean="0"/>
              <a:t>  </a:t>
            </a:r>
          </a:p>
          <a:p>
            <a:pPr lvl="1"/>
            <a:r>
              <a:rPr lang="en-US" dirty="0" smtClean="0"/>
              <a:t>Set </a:t>
            </a:r>
            <a:r>
              <a:rPr lang="en-US" dirty="0"/>
              <a:t>of 2-shingles = {</a:t>
            </a:r>
            <a:r>
              <a:rPr lang="en-US" dirty="0" err="1">
                <a:solidFill>
                  <a:srgbClr val="0070C0"/>
                </a:solidFill>
              </a:rPr>
              <a:t>ab</a:t>
            </a:r>
            <a:r>
              <a:rPr lang="en-US" dirty="0">
                <a:solidFill>
                  <a:srgbClr val="0070C0"/>
                </a:solidFill>
              </a:rPr>
              <a:t>, </a:t>
            </a:r>
            <a:r>
              <a:rPr lang="en-US" dirty="0" err="1">
                <a:solidFill>
                  <a:srgbClr val="0070C0"/>
                </a:solidFill>
              </a:rPr>
              <a:t>bc</a:t>
            </a:r>
            <a:r>
              <a:rPr lang="en-US" dirty="0">
                <a:solidFill>
                  <a:srgbClr val="0070C0"/>
                </a:solidFill>
              </a:rPr>
              <a:t>, </a:t>
            </a:r>
            <a:r>
              <a:rPr lang="en-US" dirty="0" err="1">
                <a:solidFill>
                  <a:srgbClr val="0070C0"/>
                </a:solidFill>
              </a:rPr>
              <a:t>ca</a:t>
            </a:r>
            <a:r>
              <a:rPr lang="en-US" dirty="0"/>
              <a:t>}.</a:t>
            </a:r>
          </a:p>
          <a:p>
            <a:pPr lvl="1"/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Option</a:t>
            </a:r>
            <a:r>
              <a:rPr lang="en-US" dirty="0"/>
              <a:t>: regard shingles as a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bag</a:t>
            </a:r>
            <a:r>
              <a:rPr lang="en-US" dirty="0"/>
              <a:t>, and count </a:t>
            </a:r>
            <a:r>
              <a:rPr lang="en-US" dirty="0" err="1">
                <a:solidFill>
                  <a:srgbClr val="0070C0"/>
                </a:solidFill>
              </a:rPr>
              <a:t>ab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/>
              <a:t>twice.</a:t>
            </a:r>
          </a:p>
          <a:p>
            <a:endParaRPr lang="en-US" dirty="0" smtClean="0"/>
          </a:p>
          <a:p>
            <a:r>
              <a:rPr lang="en-US" dirty="0" smtClean="0"/>
              <a:t>Represent </a:t>
            </a:r>
            <a:r>
              <a:rPr lang="en-US" dirty="0"/>
              <a:t>a </a:t>
            </a:r>
            <a:r>
              <a:rPr lang="en-US" dirty="0" smtClean="0"/>
              <a:t>document </a:t>
            </a:r>
            <a:r>
              <a:rPr lang="en-US" dirty="0"/>
              <a:t>by its set of </a:t>
            </a:r>
            <a:r>
              <a:rPr lang="en-US" dirty="0">
                <a:solidFill>
                  <a:srgbClr val="00B050"/>
                </a:solidFill>
              </a:rPr>
              <a:t>k</a:t>
            </a:r>
            <a:r>
              <a:rPr lang="en-US" dirty="0"/>
              <a:t>-shingles.</a:t>
            </a:r>
          </a:p>
        </p:txBody>
      </p:sp>
    </p:spTree>
    <p:extLst>
      <p:ext uri="{BB962C8B-B14F-4D97-AF65-F5344CB8AC3E}">
        <p14:creationId xmlns:p14="http://schemas.microsoft.com/office/powerpoint/2010/main" val="1744391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Shingling</a:t>
            </a:r>
          </a:p>
        </p:txBody>
      </p:sp>
      <p:sp>
        <p:nvSpPr>
          <p:cNvPr id="290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Shingle: a sequence of </a:t>
            </a:r>
            <a:r>
              <a:rPr lang="en-US" dirty="0" smtClean="0">
                <a:solidFill>
                  <a:srgbClr val="0070C0"/>
                </a:solidFill>
              </a:rPr>
              <a:t>k</a:t>
            </a:r>
            <a:r>
              <a:rPr lang="en-US" dirty="0" smtClean="0"/>
              <a:t> </a:t>
            </a:r>
            <a:r>
              <a:rPr lang="en-US" dirty="0"/>
              <a:t>contiguous </a:t>
            </a:r>
            <a:r>
              <a:rPr lang="en-US" dirty="0" smtClean="0"/>
              <a:t>characters</a:t>
            </a:r>
            <a:endParaRPr lang="en-US" dirty="0"/>
          </a:p>
        </p:txBody>
      </p:sp>
      <p:sp>
        <p:nvSpPr>
          <p:cNvPr id="290820" name="Text Box 4"/>
          <p:cNvSpPr txBox="1">
            <a:spLocks noChangeArrowheads="1"/>
          </p:cNvSpPr>
          <p:nvPr/>
        </p:nvSpPr>
        <p:spPr bwMode="auto">
          <a:xfrm>
            <a:off x="1295400" y="2209800"/>
            <a:ext cx="4977645" cy="4524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sz="2400" b="1" u="sng" dirty="0">
                <a:latin typeface="CourierPS" pitchFamily="49" charset="0"/>
              </a:rPr>
              <a:t>a rose is a rose is a rose</a:t>
            </a:r>
          </a:p>
          <a:p>
            <a:pPr eaLnBrk="0" hangingPunct="0"/>
            <a:r>
              <a:rPr lang="en-US" sz="2400" b="1" u="sng" dirty="0">
                <a:solidFill>
                  <a:srgbClr val="F2493C"/>
                </a:solidFill>
                <a:latin typeface="CourierPS" pitchFamily="49" charset="0"/>
              </a:rPr>
              <a:t>a rose </a:t>
            </a:r>
            <a:r>
              <a:rPr lang="en-US" sz="2400" b="1" u="sng" dirty="0" smtClean="0">
                <a:solidFill>
                  <a:srgbClr val="F2493C"/>
                </a:solidFill>
                <a:latin typeface="CourierPS" pitchFamily="49" charset="0"/>
              </a:rPr>
              <a:t>is </a:t>
            </a:r>
            <a:endParaRPr lang="en-US" sz="2400" b="1" u="sng" dirty="0">
              <a:solidFill>
                <a:srgbClr val="F2493C"/>
              </a:solidFill>
              <a:latin typeface="CourierPS" pitchFamily="49" charset="0"/>
            </a:endParaRPr>
          </a:p>
          <a:p>
            <a:pPr eaLnBrk="0" hangingPunct="0"/>
            <a:r>
              <a:rPr lang="en-US" sz="2400" b="1" dirty="0">
                <a:solidFill>
                  <a:schemeClr val="hlink"/>
                </a:solidFill>
                <a:latin typeface="CourierPS" pitchFamily="49" charset="0"/>
              </a:rPr>
              <a:t> </a:t>
            </a:r>
            <a:r>
              <a:rPr lang="en-US" sz="2400" b="1" u="sng" dirty="0">
                <a:solidFill>
                  <a:schemeClr val="accent2"/>
                </a:solidFill>
                <a:latin typeface="CourierPS" pitchFamily="49" charset="0"/>
              </a:rPr>
              <a:t> </a:t>
            </a:r>
            <a:r>
              <a:rPr lang="en-US" sz="2400" b="1" u="sng" dirty="0" smtClean="0">
                <a:solidFill>
                  <a:schemeClr val="accent2"/>
                </a:solidFill>
                <a:latin typeface="CourierPS" pitchFamily="49" charset="0"/>
              </a:rPr>
              <a:t>rose </a:t>
            </a:r>
            <a:r>
              <a:rPr lang="en-US" sz="2400" b="1" u="sng" dirty="0">
                <a:solidFill>
                  <a:schemeClr val="accent2"/>
                </a:solidFill>
                <a:latin typeface="CourierPS" pitchFamily="49" charset="0"/>
              </a:rPr>
              <a:t>is </a:t>
            </a:r>
            <a:r>
              <a:rPr lang="en-US" sz="2400" b="1" u="sng" dirty="0" smtClean="0">
                <a:solidFill>
                  <a:schemeClr val="accent2"/>
                </a:solidFill>
                <a:latin typeface="CourierPS" pitchFamily="49" charset="0"/>
              </a:rPr>
              <a:t>a</a:t>
            </a:r>
          </a:p>
          <a:p>
            <a:pPr eaLnBrk="0" hangingPunct="0"/>
            <a:r>
              <a:rPr lang="en-US" sz="2400" b="1" dirty="0" smtClean="0">
                <a:solidFill>
                  <a:schemeClr val="accent2"/>
                </a:solidFill>
                <a:latin typeface="CourierPS" pitchFamily="49" charset="0"/>
              </a:rPr>
              <a:t>  </a:t>
            </a:r>
            <a:r>
              <a:rPr lang="en-US" sz="2400" b="1" u="sng" dirty="0" smtClean="0">
                <a:solidFill>
                  <a:srgbClr val="00B050"/>
                </a:solidFill>
                <a:latin typeface="CourierPS" pitchFamily="49" charset="0"/>
              </a:rPr>
              <a:t>rose is a </a:t>
            </a:r>
          </a:p>
          <a:p>
            <a:pPr eaLnBrk="0" hangingPunct="0"/>
            <a:r>
              <a:rPr lang="en-US" sz="2400" b="1" dirty="0" smtClean="0">
                <a:solidFill>
                  <a:srgbClr val="00B050"/>
                </a:solidFill>
                <a:latin typeface="CourierPS" pitchFamily="49" charset="0"/>
              </a:rPr>
              <a:t>   </a:t>
            </a:r>
            <a:r>
              <a:rPr lang="en-US" sz="2400" b="1" u="sng" dirty="0" err="1" smtClean="0">
                <a:solidFill>
                  <a:srgbClr val="00B0F0"/>
                </a:solidFill>
                <a:latin typeface="CourierPS" pitchFamily="49" charset="0"/>
              </a:rPr>
              <a:t>ose</a:t>
            </a:r>
            <a:r>
              <a:rPr lang="en-US" sz="2400" b="1" u="sng" dirty="0" smtClean="0">
                <a:solidFill>
                  <a:srgbClr val="00B0F0"/>
                </a:solidFill>
                <a:latin typeface="CourierPS" pitchFamily="49" charset="0"/>
              </a:rPr>
              <a:t> is a r</a:t>
            </a:r>
          </a:p>
          <a:p>
            <a:pPr eaLnBrk="0" hangingPunct="0"/>
            <a:r>
              <a:rPr lang="en-US" sz="2400" b="1" dirty="0" smtClean="0">
                <a:solidFill>
                  <a:srgbClr val="00B0F0"/>
                </a:solidFill>
                <a:latin typeface="CourierPS" pitchFamily="49" charset="0"/>
              </a:rPr>
              <a:t>    </a:t>
            </a:r>
            <a:r>
              <a:rPr lang="en-US" sz="2400" b="1" u="sng" dirty="0" smtClean="0">
                <a:solidFill>
                  <a:schemeClr val="accent2">
                    <a:lumMod val="75000"/>
                  </a:schemeClr>
                </a:solidFill>
                <a:latin typeface="CourierPS" pitchFamily="49" charset="0"/>
              </a:rPr>
              <a:t>se is a </a:t>
            </a:r>
            <a:r>
              <a:rPr lang="en-US" sz="2400" b="1" u="sng" dirty="0" err="1" smtClean="0">
                <a:solidFill>
                  <a:schemeClr val="accent2">
                    <a:lumMod val="75000"/>
                  </a:schemeClr>
                </a:solidFill>
                <a:latin typeface="CourierPS" pitchFamily="49" charset="0"/>
              </a:rPr>
              <a:t>ro</a:t>
            </a:r>
            <a:endParaRPr lang="en-US" sz="2400" b="1" u="sng" dirty="0" smtClean="0">
              <a:solidFill>
                <a:schemeClr val="accent2">
                  <a:lumMod val="75000"/>
                </a:schemeClr>
              </a:solidFill>
              <a:latin typeface="CourierPS" pitchFamily="49" charset="0"/>
            </a:endParaRPr>
          </a:p>
          <a:p>
            <a:pPr eaLnBrk="0" hangingPunct="0"/>
            <a:r>
              <a:rPr lang="en-US" sz="2400" b="1" dirty="0">
                <a:solidFill>
                  <a:schemeClr val="accent2">
                    <a:lumMod val="75000"/>
                  </a:schemeClr>
                </a:solidFill>
                <a:latin typeface="CourierPS" pitchFamily="49" charset="0"/>
              </a:rPr>
              <a:t> </a:t>
            </a: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  <a:latin typeface="CourierPS" pitchFamily="49" charset="0"/>
              </a:rPr>
              <a:t>    </a:t>
            </a:r>
            <a:r>
              <a:rPr lang="en-US" sz="2400" b="1" u="sng" dirty="0" smtClean="0">
                <a:solidFill>
                  <a:srgbClr val="FFC000"/>
                </a:solidFill>
                <a:latin typeface="CourierPS" pitchFamily="49" charset="0"/>
              </a:rPr>
              <a:t>e is a </a:t>
            </a:r>
            <a:r>
              <a:rPr lang="en-US" sz="2400" b="1" u="sng" dirty="0" err="1" smtClean="0">
                <a:solidFill>
                  <a:srgbClr val="FFC000"/>
                </a:solidFill>
                <a:latin typeface="CourierPS" pitchFamily="49" charset="0"/>
              </a:rPr>
              <a:t>ros</a:t>
            </a:r>
            <a:endParaRPr lang="en-US" sz="2400" b="1" u="sng" dirty="0" smtClean="0">
              <a:solidFill>
                <a:srgbClr val="FFC000"/>
              </a:solidFill>
              <a:latin typeface="CourierPS" pitchFamily="49" charset="0"/>
            </a:endParaRPr>
          </a:p>
          <a:p>
            <a:pPr eaLnBrk="0" hangingPunct="0"/>
            <a:r>
              <a:rPr lang="en-US" sz="2400" b="1" dirty="0">
                <a:solidFill>
                  <a:srgbClr val="7030A0"/>
                </a:solidFill>
                <a:latin typeface="CourierPS" pitchFamily="49" charset="0"/>
              </a:rPr>
              <a:t> </a:t>
            </a:r>
            <a:r>
              <a:rPr lang="en-US" sz="2400" b="1" dirty="0" smtClean="0">
                <a:solidFill>
                  <a:srgbClr val="7030A0"/>
                </a:solidFill>
                <a:latin typeface="CourierPS" pitchFamily="49" charset="0"/>
              </a:rPr>
              <a:t>     </a:t>
            </a:r>
            <a:r>
              <a:rPr lang="en-US" sz="2400" b="1" u="sng" dirty="0" smtClean="0">
                <a:solidFill>
                  <a:srgbClr val="7030A0"/>
                </a:solidFill>
                <a:latin typeface="CourierPS" pitchFamily="49" charset="0"/>
              </a:rPr>
              <a:t> is a rose</a:t>
            </a:r>
          </a:p>
          <a:p>
            <a:pPr eaLnBrk="0" hangingPunct="0"/>
            <a:r>
              <a:rPr lang="en-US" sz="2400" b="1" dirty="0" smtClean="0">
                <a:solidFill>
                  <a:srgbClr val="7030A0"/>
                </a:solidFill>
                <a:latin typeface="CourierPS" pitchFamily="49" charset="0"/>
              </a:rPr>
              <a:t>       </a:t>
            </a:r>
            <a:r>
              <a:rPr lang="en-US" sz="2400" b="1" u="sng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CourierPS" pitchFamily="49" charset="0"/>
              </a:rPr>
              <a:t>is a rose </a:t>
            </a:r>
          </a:p>
          <a:p>
            <a:pPr eaLnBrk="0" hangingPunct="0"/>
            <a:r>
              <a:rPr lang="en-US" sz="24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CourierPS" pitchFamily="49" charset="0"/>
              </a:rPr>
              <a:t>        </a:t>
            </a:r>
            <a:r>
              <a:rPr lang="en-US" sz="2400" b="1" u="sng" dirty="0" smtClean="0">
                <a:solidFill>
                  <a:schemeClr val="accent5">
                    <a:lumMod val="75000"/>
                  </a:schemeClr>
                </a:solidFill>
                <a:latin typeface="CourierPS" pitchFamily="49" charset="0"/>
              </a:rPr>
              <a:t>s a rose i</a:t>
            </a:r>
          </a:p>
          <a:p>
            <a:pPr eaLnBrk="0" hangingPunct="0"/>
            <a:r>
              <a:rPr lang="en-US" sz="2400" b="1" dirty="0" smtClean="0">
                <a:solidFill>
                  <a:schemeClr val="accent5">
                    <a:lumMod val="75000"/>
                  </a:schemeClr>
                </a:solidFill>
                <a:latin typeface="CourierPS" pitchFamily="49" charset="0"/>
              </a:rPr>
              <a:t>	</a:t>
            </a:r>
            <a:r>
              <a:rPr lang="en-US" sz="2400" b="1" dirty="0" smtClean="0">
                <a:solidFill>
                  <a:schemeClr val="bg2">
                    <a:lumMod val="50000"/>
                  </a:schemeClr>
                </a:solidFill>
                <a:latin typeface="CourierPS" pitchFamily="49" charset="0"/>
              </a:rPr>
              <a:t>    </a:t>
            </a:r>
            <a:r>
              <a:rPr lang="en-US" sz="2400" b="1" u="sng" dirty="0" smtClean="0">
                <a:solidFill>
                  <a:schemeClr val="bg2">
                    <a:lumMod val="50000"/>
                  </a:schemeClr>
                </a:solidFill>
                <a:latin typeface="CourierPS" pitchFamily="49" charset="0"/>
              </a:rPr>
              <a:t> a rose is</a:t>
            </a:r>
          </a:p>
          <a:p>
            <a:pPr eaLnBrk="0" hangingPunct="0"/>
            <a:r>
              <a:rPr lang="en-US" sz="2400" b="1" dirty="0">
                <a:solidFill>
                  <a:schemeClr val="bg2">
                    <a:lumMod val="50000"/>
                  </a:schemeClr>
                </a:solidFill>
                <a:latin typeface="CourierPS" pitchFamily="49" charset="0"/>
              </a:rPr>
              <a:t>	</a:t>
            </a:r>
            <a:r>
              <a:rPr lang="en-US" sz="2400" b="1" dirty="0" smtClean="0">
                <a:solidFill>
                  <a:schemeClr val="bg2">
                    <a:lumMod val="50000"/>
                  </a:schemeClr>
                </a:solidFill>
                <a:latin typeface="CourierPS" pitchFamily="49" charset="0"/>
              </a:rPr>
              <a:t>	</a:t>
            </a:r>
            <a:r>
              <a:rPr lang="en-US" sz="2400" b="1" u="sng" dirty="0">
                <a:solidFill>
                  <a:srgbClr val="F2493C"/>
                </a:solidFill>
                <a:latin typeface="CourierPS" pitchFamily="49" charset="0"/>
              </a:rPr>
              <a:t>a rose is </a:t>
            </a:r>
            <a:endParaRPr lang="en-US" sz="2400" b="1" dirty="0" smtClean="0">
              <a:solidFill>
                <a:schemeClr val="bg2">
                  <a:lumMod val="50000"/>
                </a:schemeClr>
              </a:solidFill>
              <a:latin typeface="CourierP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957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BFD8C-967A-4965-92B8-FA5D2646752C}" type="slidenum">
              <a:rPr lang="en-US"/>
              <a:pPr/>
              <a:t>56</a:t>
            </a:fld>
            <a:endParaRPr lang="en-US"/>
          </a:p>
        </p:txBody>
      </p:sp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Working Assumption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Documents that have lots of shingles in common have similar text, even if the text appears in different order.</a:t>
            </a:r>
          </a:p>
          <a:p>
            <a:r>
              <a:rPr lang="en-US" dirty="0">
                <a:solidFill>
                  <a:schemeClr val="accent2"/>
                </a:solidFill>
              </a:rPr>
              <a:t>Careful</a:t>
            </a:r>
            <a:r>
              <a:rPr lang="en-US" dirty="0"/>
              <a:t>: you must pick </a:t>
            </a:r>
            <a:r>
              <a:rPr lang="en-US" i="1" dirty="0">
                <a:solidFill>
                  <a:srgbClr val="00B050"/>
                </a:solidFill>
              </a:rPr>
              <a:t>k</a:t>
            </a:r>
            <a:r>
              <a:rPr lang="en-US" dirty="0"/>
              <a:t>  large enough, or most documents will have most shingles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Extreme case </a:t>
            </a:r>
            <a:r>
              <a:rPr lang="en-US" i="1" dirty="0" smtClean="0">
                <a:solidFill>
                  <a:srgbClr val="00B050"/>
                </a:solidFill>
              </a:rPr>
              <a:t>k = 1</a:t>
            </a:r>
            <a:r>
              <a:rPr lang="en-US" dirty="0" smtClean="0"/>
              <a:t>: all documents are the same</a:t>
            </a:r>
            <a:endParaRPr lang="en-US" dirty="0"/>
          </a:p>
          <a:p>
            <a:pPr lvl="1"/>
            <a:r>
              <a:rPr lang="en-US" i="1" dirty="0">
                <a:solidFill>
                  <a:srgbClr val="00B050"/>
                </a:solidFill>
              </a:rPr>
              <a:t>k </a:t>
            </a:r>
            <a:r>
              <a:rPr lang="en-US" dirty="0">
                <a:solidFill>
                  <a:srgbClr val="00B050"/>
                </a:solidFill>
              </a:rPr>
              <a:t>= 5 </a:t>
            </a:r>
            <a:r>
              <a:rPr lang="en-US" dirty="0"/>
              <a:t>is OK for short documents; </a:t>
            </a:r>
            <a:r>
              <a:rPr lang="en-US" i="1" dirty="0">
                <a:solidFill>
                  <a:srgbClr val="00B050"/>
                </a:solidFill>
              </a:rPr>
              <a:t>k</a:t>
            </a:r>
            <a:r>
              <a:rPr lang="en-US" dirty="0">
                <a:solidFill>
                  <a:srgbClr val="00B050"/>
                </a:solidFill>
              </a:rPr>
              <a:t> = 10 </a:t>
            </a:r>
            <a:r>
              <a:rPr lang="en-US" dirty="0"/>
              <a:t>is better for long documents</a:t>
            </a:r>
            <a:r>
              <a:rPr lang="en-US" dirty="0" smtClean="0"/>
              <a:t>.</a:t>
            </a:r>
          </a:p>
          <a:p>
            <a:r>
              <a:rPr lang="en-US" dirty="0" smtClean="0"/>
              <a:t>Alternative ways to define shingles:</a:t>
            </a:r>
          </a:p>
          <a:p>
            <a:pPr lvl="1"/>
            <a:r>
              <a:rPr lang="en-US" dirty="0" smtClean="0"/>
              <a:t>Use words instead of characters</a:t>
            </a:r>
          </a:p>
          <a:p>
            <a:pPr lvl="1"/>
            <a:r>
              <a:rPr lang="en-US" dirty="0" smtClean="0"/>
              <a:t>Anchor on stop words (to avoid templates)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3280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16501-3546-4DF5-9069-43288F77B7ED}" type="slidenum">
              <a:rPr lang="en-US"/>
              <a:pPr/>
              <a:t>57</a:t>
            </a:fld>
            <a:endParaRPr lang="en-US"/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Shingles: </a:t>
            </a:r>
            <a:r>
              <a:rPr lang="en-US">
                <a:solidFill>
                  <a:srgbClr val="FF9900"/>
                </a:solidFill>
              </a:rPr>
              <a:t>Compression Option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848600" cy="4114800"/>
          </a:xfrm>
        </p:spPr>
        <p:txBody>
          <a:bodyPr>
            <a:normAutofit/>
          </a:bodyPr>
          <a:lstStyle/>
          <a:p>
            <a:r>
              <a:rPr lang="en-US" dirty="0"/>
              <a:t>To compress long shingles, we can hash them to (say) 4 bytes.</a:t>
            </a:r>
          </a:p>
          <a:p>
            <a:r>
              <a:rPr lang="en-US" dirty="0"/>
              <a:t>Represent a doc by the set of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hash values </a:t>
            </a:r>
            <a:r>
              <a:rPr lang="en-US" dirty="0"/>
              <a:t>of its </a:t>
            </a:r>
            <a:r>
              <a:rPr lang="en-US" i="1" dirty="0"/>
              <a:t>k</a:t>
            </a:r>
            <a:r>
              <a:rPr lang="en-US" dirty="0"/>
              <a:t>-shingles</a:t>
            </a:r>
            <a:r>
              <a:rPr lang="en-US" dirty="0" smtClean="0"/>
              <a:t>.</a:t>
            </a:r>
          </a:p>
          <a:p>
            <a:r>
              <a:rPr lang="en-US" dirty="0" smtClean="0"/>
              <a:t>From now on we will assume that </a:t>
            </a:r>
            <a:r>
              <a:rPr lang="en-US" dirty="0" smtClean="0">
                <a:solidFill>
                  <a:srgbClr val="FF0000"/>
                </a:solidFill>
              </a:rPr>
              <a:t>shingles are integers</a:t>
            </a:r>
            <a:endParaRPr lang="en-US" dirty="0">
              <a:solidFill>
                <a:srgbClr val="FF0000"/>
              </a:solidFill>
            </a:endParaRPr>
          </a:p>
          <a:p>
            <a:pPr lvl="1"/>
            <a:r>
              <a:rPr lang="en-US" dirty="0" smtClean="0"/>
              <a:t>Collisions are possible, but very rare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4920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Fingerprinting</a:t>
            </a:r>
            <a:endParaRPr lang="en-US" dirty="0"/>
          </a:p>
        </p:txBody>
      </p:sp>
      <p:sp>
        <p:nvSpPr>
          <p:cNvPr id="290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r>
              <a:rPr lang="en-US" dirty="0" smtClean="0"/>
              <a:t>Hash shingles to 64-bit integers</a:t>
            </a:r>
            <a:endParaRPr lang="en-US" dirty="0"/>
          </a:p>
        </p:txBody>
      </p:sp>
      <p:sp>
        <p:nvSpPr>
          <p:cNvPr id="290820" name="Text Box 4"/>
          <p:cNvSpPr txBox="1">
            <a:spLocks noChangeArrowheads="1"/>
          </p:cNvSpPr>
          <p:nvPr/>
        </p:nvSpPr>
        <p:spPr bwMode="auto">
          <a:xfrm>
            <a:off x="1320800" y="2790250"/>
            <a:ext cx="2028119" cy="378565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sz="2400" b="1" u="sng" dirty="0" smtClean="0">
                <a:solidFill>
                  <a:srgbClr val="F2493C"/>
                </a:solidFill>
                <a:latin typeface="CourierPS" pitchFamily="49" charset="0"/>
              </a:rPr>
              <a:t>a </a:t>
            </a:r>
            <a:r>
              <a:rPr lang="en-US" sz="2400" b="1" u="sng" dirty="0">
                <a:solidFill>
                  <a:srgbClr val="F2493C"/>
                </a:solidFill>
                <a:latin typeface="CourierPS" pitchFamily="49" charset="0"/>
              </a:rPr>
              <a:t>rose </a:t>
            </a:r>
            <a:r>
              <a:rPr lang="en-US" sz="2400" b="1" u="sng" dirty="0" smtClean="0">
                <a:solidFill>
                  <a:srgbClr val="F2493C"/>
                </a:solidFill>
                <a:latin typeface="CourierPS" pitchFamily="49" charset="0"/>
              </a:rPr>
              <a:t>is </a:t>
            </a:r>
            <a:endParaRPr lang="en-US" sz="2400" b="1" u="sng" dirty="0">
              <a:solidFill>
                <a:srgbClr val="F2493C"/>
              </a:solidFill>
              <a:latin typeface="CourierPS" pitchFamily="49" charset="0"/>
            </a:endParaRPr>
          </a:p>
          <a:p>
            <a:pPr eaLnBrk="0" hangingPunct="0"/>
            <a:r>
              <a:rPr lang="en-US" sz="2400" b="1" u="sng" dirty="0" smtClean="0">
                <a:solidFill>
                  <a:schemeClr val="accent2"/>
                </a:solidFill>
                <a:latin typeface="CourierPS" pitchFamily="49" charset="0"/>
              </a:rPr>
              <a:t> rose </a:t>
            </a:r>
            <a:r>
              <a:rPr lang="en-US" sz="2400" b="1" u="sng" dirty="0">
                <a:solidFill>
                  <a:schemeClr val="accent2"/>
                </a:solidFill>
                <a:latin typeface="CourierPS" pitchFamily="49" charset="0"/>
              </a:rPr>
              <a:t>is </a:t>
            </a:r>
            <a:r>
              <a:rPr lang="en-US" sz="2400" b="1" u="sng" dirty="0" smtClean="0">
                <a:solidFill>
                  <a:schemeClr val="accent2"/>
                </a:solidFill>
                <a:latin typeface="CourierPS" pitchFamily="49" charset="0"/>
              </a:rPr>
              <a:t>a</a:t>
            </a:r>
          </a:p>
          <a:p>
            <a:pPr eaLnBrk="0" hangingPunct="0"/>
            <a:r>
              <a:rPr lang="en-US" sz="2400" b="1" u="sng" dirty="0" smtClean="0">
                <a:solidFill>
                  <a:srgbClr val="00B050"/>
                </a:solidFill>
                <a:latin typeface="CourierPS" pitchFamily="49" charset="0"/>
              </a:rPr>
              <a:t>rose is a </a:t>
            </a:r>
          </a:p>
          <a:p>
            <a:pPr eaLnBrk="0" hangingPunct="0"/>
            <a:r>
              <a:rPr lang="en-US" sz="2400" b="1" u="sng" dirty="0" err="1" smtClean="0">
                <a:solidFill>
                  <a:srgbClr val="00B0F0"/>
                </a:solidFill>
                <a:latin typeface="CourierPS" pitchFamily="49" charset="0"/>
              </a:rPr>
              <a:t>ose</a:t>
            </a:r>
            <a:r>
              <a:rPr lang="en-US" sz="2400" b="1" u="sng" dirty="0" smtClean="0">
                <a:solidFill>
                  <a:srgbClr val="00B0F0"/>
                </a:solidFill>
                <a:latin typeface="CourierPS" pitchFamily="49" charset="0"/>
              </a:rPr>
              <a:t> is a r</a:t>
            </a:r>
          </a:p>
          <a:p>
            <a:pPr eaLnBrk="0" hangingPunct="0"/>
            <a:r>
              <a:rPr lang="en-US" sz="2400" b="1" u="sng" dirty="0" smtClean="0">
                <a:solidFill>
                  <a:schemeClr val="accent2">
                    <a:lumMod val="75000"/>
                  </a:schemeClr>
                </a:solidFill>
                <a:latin typeface="CourierPS" pitchFamily="49" charset="0"/>
              </a:rPr>
              <a:t>se is a </a:t>
            </a:r>
            <a:r>
              <a:rPr lang="en-US" sz="2400" b="1" u="sng" dirty="0" err="1" smtClean="0">
                <a:solidFill>
                  <a:schemeClr val="accent2">
                    <a:lumMod val="75000"/>
                  </a:schemeClr>
                </a:solidFill>
                <a:latin typeface="CourierPS" pitchFamily="49" charset="0"/>
              </a:rPr>
              <a:t>ro</a:t>
            </a:r>
            <a:endParaRPr lang="en-US" sz="2400" b="1" u="sng" dirty="0" smtClean="0">
              <a:solidFill>
                <a:schemeClr val="accent2">
                  <a:lumMod val="75000"/>
                </a:schemeClr>
              </a:solidFill>
              <a:latin typeface="CourierPS" pitchFamily="49" charset="0"/>
            </a:endParaRPr>
          </a:p>
          <a:p>
            <a:pPr eaLnBrk="0" hangingPunct="0"/>
            <a:r>
              <a:rPr lang="en-US" sz="2400" b="1" u="sng" dirty="0" smtClean="0">
                <a:solidFill>
                  <a:srgbClr val="FFC000"/>
                </a:solidFill>
                <a:latin typeface="CourierPS" pitchFamily="49" charset="0"/>
              </a:rPr>
              <a:t>e is a </a:t>
            </a:r>
            <a:r>
              <a:rPr lang="en-US" sz="2400" b="1" u="sng" dirty="0" err="1" smtClean="0">
                <a:solidFill>
                  <a:srgbClr val="FFC000"/>
                </a:solidFill>
                <a:latin typeface="CourierPS" pitchFamily="49" charset="0"/>
              </a:rPr>
              <a:t>ros</a:t>
            </a:r>
            <a:endParaRPr lang="en-US" sz="2400" b="1" u="sng" dirty="0" smtClean="0">
              <a:solidFill>
                <a:srgbClr val="FFC000"/>
              </a:solidFill>
              <a:latin typeface="CourierPS" pitchFamily="49" charset="0"/>
            </a:endParaRPr>
          </a:p>
          <a:p>
            <a:pPr eaLnBrk="0" hangingPunct="0"/>
            <a:r>
              <a:rPr lang="en-US" sz="2400" b="1" u="sng" dirty="0" smtClean="0">
                <a:solidFill>
                  <a:srgbClr val="7030A0"/>
                </a:solidFill>
                <a:latin typeface="CourierPS" pitchFamily="49" charset="0"/>
              </a:rPr>
              <a:t> is a rose</a:t>
            </a:r>
          </a:p>
          <a:p>
            <a:pPr eaLnBrk="0" hangingPunct="0"/>
            <a:r>
              <a:rPr lang="en-US" sz="2400" b="1" u="sng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CourierPS" pitchFamily="49" charset="0"/>
              </a:rPr>
              <a:t>is a rose </a:t>
            </a:r>
          </a:p>
          <a:p>
            <a:pPr eaLnBrk="0" hangingPunct="0"/>
            <a:r>
              <a:rPr lang="en-US" sz="2400" b="1" u="sng" dirty="0" smtClean="0">
                <a:solidFill>
                  <a:schemeClr val="accent5">
                    <a:lumMod val="75000"/>
                  </a:schemeClr>
                </a:solidFill>
                <a:latin typeface="CourierPS" pitchFamily="49" charset="0"/>
              </a:rPr>
              <a:t>s a rose i</a:t>
            </a:r>
          </a:p>
          <a:p>
            <a:pPr eaLnBrk="0" hangingPunct="0"/>
            <a:r>
              <a:rPr lang="en-US" sz="2400" b="1" u="sng" dirty="0" smtClean="0">
                <a:solidFill>
                  <a:schemeClr val="bg2">
                    <a:lumMod val="50000"/>
                  </a:schemeClr>
                </a:solidFill>
                <a:latin typeface="CourierPS" pitchFamily="49" charset="0"/>
              </a:rPr>
              <a:t> a rose is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391400" y="2743200"/>
            <a:ext cx="922047" cy="378565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2493C"/>
                </a:solidFill>
                <a:latin typeface="CourierPS" pitchFamily="49" charset="0"/>
              </a:rPr>
              <a:t>1111</a:t>
            </a:r>
            <a:endParaRPr lang="en-US" sz="2400" b="1" dirty="0">
              <a:solidFill>
                <a:srgbClr val="F2493C"/>
              </a:solidFill>
              <a:latin typeface="CourierPS" pitchFamily="49" charset="0"/>
            </a:endParaRPr>
          </a:p>
          <a:p>
            <a:r>
              <a:rPr lang="en-US" sz="2400" b="1" dirty="0" smtClean="0">
                <a:solidFill>
                  <a:schemeClr val="accent2"/>
                </a:solidFill>
                <a:latin typeface="CourierPS" pitchFamily="49" charset="0"/>
              </a:rPr>
              <a:t>2222</a:t>
            </a:r>
            <a:endParaRPr lang="en-US" sz="2400" b="1" dirty="0">
              <a:solidFill>
                <a:schemeClr val="accent2"/>
              </a:solidFill>
              <a:latin typeface="CourierPS" pitchFamily="49" charset="0"/>
            </a:endParaRPr>
          </a:p>
          <a:p>
            <a:r>
              <a:rPr lang="en-US" sz="2400" b="1" dirty="0" smtClean="0">
                <a:solidFill>
                  <a:srgbClr val="00B050"/>
                </a:solidFill>
                <a:latin typeface="CourierPS" pitchFamily="49" charset="0"/>
              </a:rPr>
              <a:t>3333</a:t>
            </a:r>
            <a:endParaRPr lang="en-US" sz="2400" b="1" dirty="0">
              <a:solidFill>
                <a:srgbClr val="00B050"/>
              </a:solidFill>
              <a:latin typeface="CourierPS" pitchFamily="49" charset="0"/>
            </a:endParaRPr>
          </a:p>
          <a:p>
            <a:r>
              <a:rPr lang="en-US" sz="2400" b="1" dirty="0" smtClean="0">
                <a:solidFill>
                  <a:srgbClr val="00B0F0"/>
                </a:solidFill>
                <a:latin typeface="CourierPS" pitchFamily="49" charset="0"/>
              </a:rPr>
              <a:t>4444</a:t>
            </a:r>
            <a:endParaRPr lang="en-US" sz="2400" b="1" dirty="0">
              <a:solidFill>
                <a:srgbClr val="00B0F0"/>
              </a:solidFill>
              <a:latin typeface="CourierPS" pitchFamily="49" charset="0"/>
            </a:endParaRPr>
          </a:p>
          <a:p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  <a:latin typeface="CourierPS" pitchFamily="49" charset="0"/>
              </a:rPr>
              <a:t>5555</a:t>
            </a:r>
            <a:endParaRPr lang="en-US" sz="2400" b="1" dirty="0">
              <a:solidFill>
                <a:schemeClr val="accent2">
                  <a:lumMod val="75000"/>
                </a:schemeClr>
              </a:solidFill>
              <a:latin typeface="CourierPS" pitchFamily="49" charset="0"/>
            </a:endParaRPr>
          </a:p>
          <a:p>
            <a:r>
              <a:rPr lang="en-US" sz="2400" b="1" dirty="0" smtClean="0">
                <a:solidFill>
                  <a:srgbClr val="FFC000"/>
                </a:solidFill>
                <a:latin typeface="CourierPS" pitchFamily="49" charset="0"/>
              </a:rPr>
              <a:t>6666</a:t>
            </a:r>
            <a:endParaRPr lang="en-US" sz="2400" b="1" dirty="0">
              <a:solidFill>
                <a:srgbClr val="FFC000"/>
              </a:solidFill>
              <a:latin typeface="CourierPS" pitchFamily="49" charset="0"/>
            </a:endParaRPr>
          </a:p>
          <a:p>
            <a:r>
              <a:rPr lang="en-US" sz="2400" b="1" dirty="0" smtClean="0">
                <a:solidFill>
                  <a:srgbClr val="7030A0"/>
                </a:solidFill>
                <a:latin typeface="CourierPS" pitchFamily="49" charset="0"/>
              </a:rPr>
              <a:t>7777</a:t>
            </a:r>
            <a:endParaRPr lang="en-US" sz="2400" b="1" dirty="0">
              <a:solidFill>
                <a:srgbClr val="7030A0"/>
              </a:solidFill>
              <a:latin typeface="CourierPS" pitchFamily="49" charset="0"/>
            </a:endParaRPr>
          </a:p>
          <a:p>
            <a:r>
              <a:rPr lang="en-US" sz="24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CourierPS" pitchFamily="49" charset="0"/>
              </a:rPr>
              <a:t>8888</a:t>
            </a:r>
            <a:endParaRPr lang="en-US" sz="2400" b="1" dirty="0">
              <a:solidFill>
                <a:schemeClr val="accent6">
                  <a:lumMod val="60000"/>
                  <a:lumOff val="40000"/>
                </a:schemeClr>
              </a:solidFill>
              <a:latin typeface="CourierPS" pitchFamily="49" charset="0"/>
            </a:endParaRPr>
          </a:p>
          <a:p>
            <a:r>
              <a:rPr lang="en-US" sz="2400" b="1" dirty="0" smtClean="0">
                <a:solidFill>
                  <a:schemeClr val="accent5">
                    <a:lumMod val="75000"/>
                  </a:schemeClr>
                </a:solidFill>
                <a:latin typeface="CourierPS" pitchFamily="49" charset="0"/>
              </a:rPr>
              <a:t>9999</a:t>
            </a:r>
          </a:p>
          <a:p>
            <a:r>
              <a:rPr lang="en-US" sz="2400" b="1" dirty="0" smtClean="0">
                <a:solidFill>
                  <a:schemeClr val="bg2">
                    <a:lumMod val="50000"/>
                  </a:schemeClr>
                </a:solidFill>
                <a:latin typeface="CourierPS" pitchFamily="49" charset="0"/>
              </a:rPr>
              <a:t>0000</a:t>
            </a:r>
            <a:endParaRPr lang="en-US" sz="2400" b="1" dirty="0">
              <a:solidFill>
                <a:schemeClr val="bg2">
                  <a:lumMod val="50000"/>
                </a:schemeClr>
              </a:solidFill>
              <a:latin typeface="CourierPS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12784" y="2227302"/>
            <a:ext cx="20361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Set of Shingles</a:t>
            </a:r>
            <a:endParaRPr lang="en-US" sz="16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6477000" y="2227302"/>
            <a:ext cx="271741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Set of 64-bit integers</a:t>
            </a:r>
            <a:endParaRPr lang="en-US" sz="16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3810000" y="2400469"/>
            <a:ext cx="276562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smtClean="0"/>
              <a:t>Hash function</a:t>
            </a:r>
          </a:p>
          <a:p>
            <a:pPr algn="ctr"/>
            <a:r>
              <a:rPr lang="en-US" sz="2000" b="1" dirty="0" smtClean="0"/>
              <a:t>(Rabin’s fingerprints)</a:t>
            </a:r>
            <a:endParaRPr lang="en-US" sz="1600" b="1" dirty="0"/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3581400" y="3038396"/>
            <a:ext cx="3505200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3581400" y="3422492"/>
            <a:ext cx="3505200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3581400" y="3733800"/>
            <a:ext cx="3505200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3581400" y="4876800"/>
            <a:ext cx="3505200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3581400" y="4495800"/>
            <a:ext cx="3505200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>
            <a:off x="3571689" y="4114800"/>
            <a:ext cx="3505200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>
            <a:off x="3581400" y="5257800"/>
            <a:ext cx="3505200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>
            <a:off x="3581400" y="5562600"/>
            <a:ext cx="3505200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>
            <a:off x="3581400" y="5943600"/>
            <a:ext cx="3505200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>
            <a:off x="3581400" y="6324600"/>
            <a:ext cx="3505200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8981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Similarity: Intersection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Number of words in common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Sim</a:t>
            </a:r>
            <a:r>
              <a:rPr lang="en-US" dirty="0" smtClean="0"/>
              <a:t>(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D</a:t>
            </a:r>
            <a:r>
              <a:rPr lang="en-US" dirty="0" smtClean="0"/>
              <a:t>,</a:t>
            </a:r>
            <a:r>
              <a:rPr lang="en-US" dirty="0" smtClean="0">
                <a:solidFill>
                  <a:srgbClr val="C00000"/>
                </a:solidFill>
              </a:rPr>
              <a:t>D</a:t>
            </a:r>
            <a:r>
              <a:rPr lang="en-US" dirty="0" smtClean="0"/>
              <a:t>) = 3, </a:t>
            </a:r>
            <a:r>
              <a:rPr lang="en-US" dirty="0" err="1" smtClean="0"/>
              <a:t>Sim</a:t>
            </a:r>
            <a:r>
              <a:rPr lang="en-US" dirty="0" smtClean="0"/>
              <a:t>(</a:t>
            </a:r>
            <a:r>
              <a:rPr lang="en-US" dirty="0" smtClean="0">
                <a:solidFill>
                  <a:srgbClr val="C00000"/>
                </a:solidFill>
              </a:rPr>
              <a:t>D</a:t>
            </a:r>
            <a:r>
              <a:rPr lang="en-US" dirty="0" smtClean="0"/>
              <a:t>,</a:t>
            </a:r>
            <a:r>
              <a:rPr lang="en-US" dirty="0" smtClean="0">
                <a:solidFill>
                  <a:srgbClr val="0070C0"/>
                </a:solidFill>
              </a:rPr>
              <a:t>D</a:t>
            </a:r>
            <a:r>
              <a:rPr lang="en-US" dirty="0" smtClean="0"/>
              <a:t>) = </a:t>
            </a:r>
            <a:r>
              <a:rPr lang="en-US" dirty="0" err="1" smtClean="0"/>
              <a:t>Sim</a:t>
            </a:r>
            <a:r>
              <a:rPr lang="en-US" dirty="0" smtClean="0"/>
              <a:t>(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D</a:t>
            </a:r>
            <a:r>
              <a:rPr lang="en-US" dirty="0" smtClean="0"/>
              <a:t>,</a:t>
            </a:r>
            <a:r>
              <a:rPr lang="en-US" dirty="0" smtClean="0">
                <a:solidFill>
                  <a:srgbClr val="0070C0"/>
                </a:solidFill>
              </a:rPr>
              <a:t>D</a:t>
            </a:r>
            <a:r>
              <a:rPr lang="en-US" dirty="0" smtClean="0"/>
              <a:t>)  =2</a:t>
            </a:r>
          </a:p>
          <a:p>
            <a:r>
              <a:rPr lang="en-US" dirty="0" smtClean="0"/>
              <a:t>What about this document?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err="1"/>
              <a:t>Sim</a:t>
            </a:r>
            <a:r>
              <a:rPr lang="en-US" dirty="0"/>
              <a:t>(</a:t>
            </a:r>
            <a:r>
              <a:rPr lang="en-US" dirty="0">
                <a:solidFill>
                  <a:srgbClr val="C00000"/>
                </a:solidFill>
              </a:rPr>
              <a:t>D</a:t>
            </a:r>
            <a:r>
              <a:rPr lang="en-US" dirty="0"/>
              <a:t>,</a:t>
            </a:r>
            <a:r>
              <a:rPr lang="en-US" dirty="0">
                <a:solidFill>
                  <a:srgbClr val="00B050"/>
                </a:solidFill>
              </a:rPr>
              <a:t>D</a:t>
            </a:r>
            <a:r>
              <a:rPr lang="en-US" dirty="0"/>
              <a:t>) = </a:t>
            </a:r>
            <a:r>
              <a:rPr lang="en-US" dirty="0" err="1"/>
              <a:t>Sim</a:t>
            </a:r>
            <a:r>
              <a:rPr lang="en-US" dirty="0"/>
              <a:t>(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D</a:t>
            </a:r>
            <a:r>
              <a:rPr lang="en-US" dirty="0"/>
              <a:t>,</a:t>
            </a:r>
            <a:r>
              <a:rPr lang="en-US" dirty="0">
                <a:solidFill>
                  <a:srgbClr val="00B050"/>
                </a:solidFill>
              </a:rPr>
              <a:t>D</a:t>
            </a:r>
            <a:r>
              <a:rPr lang="en-US" dirty="0"/>
              <a:t>)  </a:t>
            </a:r>
            <a:r>
              <a:rPr lang="en-US" dirty="0" smtClean="0"/>
              <a:t>= 3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371600" y="2388325"/>
            <a:ext cx="1295400" cy="1015663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apple releases new </a:t>
            </a:r>
            <a:r>
              <a:rPr lang="en-US" sz="2000" dirty="0" err="1" smtClean="0"/>
              <a:t>ipod</a:t>
            </a:r>
            <a:endParaRPr lang="en-US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3581400" y="2388325"/>
            <a:ext cx="1295400" cy="1015663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apple releases new </a:t>
            </a:r>
            <a:r>
              <a:rPr lang="en-US" sz="2000" dirty="0" err="1" smtClean="0"/>
              <a:t>ipad</a:t>
            </a:r>
            <a:endParaRPr lang="en-US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5715000" y="2388325"/>
            <a:ext cx="1219200" cy="1015663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new apple pie recipe</a:t>
            </a:r>
            <a:endParaRPr lang="en-US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2133600" y="4876800"/>
            <a:ext cx="3352800" cy="707886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en-US" sz="2000" dirty="0" err="1" smtClean="0"/>
              <a:t>Vefa</a:t>
            </a:r>
            <a:r>
              <a:rPr lang="en-US" sz="2000" dirty="0" smtClean="0"/>
              <a:t> </a:t>
            </a:r>
            <a:r>
              <a:rPr lang="en-US" sz="2000" dirty="0" err="1" smtClean="0"/>
              <a:t>rereases</a:t>
            </a:r>
            <a:r>
              <a:rPr lang="en-US" sz="2000" dirty="0" smtClean="0"/>
              <a:t> new book with apple pie recipes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14024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14BD3-4510-418C-8AF9-A60F99FB8858}" type="slidenum">
              <a:rPr lang="en-US"/>
              <a:pPr/>
              <a:t>7</a:t>
            </a:fld>
            <a:endParaRPr lang="en-US"/>
          </a:p>
        </p:txBody>
      </p:sp>
      <p:sp>
        <p:nvSpPr>
          <p:cNvPr id="123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solidFill>
                  <a:schemeClr val="tx1"/>
                </a:solidFill>
              </a:rPr>
              <a:t>Jaccard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Similarity</a:t>
            </a:r>
            <a:endParaRPr lang="en-US" dirty="0"/>
          </a:p>
        </p:txBody>
      </p:sp>
      <p:sp>
        <p:nvSpPr>
          <p:cNvPr id="1239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70000" lnSpcReduction="20000"/>
          </a:bodyPr>
          <a:lstStyle/>
          <a:p>
            <a:r>
              <a:rPr lang="en-US" sz="3400" dirty="0"/>
              <a:t>The </a:t>
            </a:r>
            <a:r>
              <a:rPr lang="en-US" sz="3400" dirty="0" err="1">
                <a:solidFill>
                  <a:srgbClr val="FF0000"/>
                </a:solidFill>
              </a:rPr>
              <a:t>Jaccard</a:t>
            </a:r>
            <a:r>
              <a:rPr lang="en-US" sz="3400" dirty="0">
                <a:solidFill>
                  <a:srgbClr val="FF0000"/>
                </a:solidFill>
              </a:rPr>
              <a:t> similarity </a:t>
            </a:r>
            <a:r>
              <a:rPr lang="en-US" sz="3400" dirty="0" smtClean="0">
                <a:solidFill>
                  <a:srgbClr val="FF0000"/>
                </a:solidFill>
              </a:rPr>
              <a:t>(</a:t>
            </a:r>
            <a:r>
              <a:rPr lang="en-US" sz="3400" dirty="0" err="1" smtClean="0">
                <a:solidFill>
                  <a:srgbClr val="0070C0"/>
                </a:solidFill>
              </a:rPr>
              <a:t>Jaccard</a:t>
            </a:r>
            <a:r>
              <a:rPr lang="en-US" sz="3400" dirty="0" smtClean="0">
                <a:solidFill>
                  <a:srgbClr val="0070C0"/>
                </a:solidFill>
              </a:rPr>
              <a:t> coefficient</a:t>
            </a:r>
            <a:r>
              <a:rPr lang="en-US" sz="3400" dirty="0" smtClean="0">
                <a:solidFill>
                  <a:srgbClr val="FF0000"/>
                </a:solidFill>
              </a:rPr>
              <a:t>) </a:t>
            </a:r>
            <a:r>
              <a:rPr lang="en-US" sz="3400" dirty="0"/>
              <a:t>of two sets </a:t>
            </a:r>
            <a:r>
              <a:rPr lang="en-US" sz="3400" dirty="0">
                <a:solidFill>
                  <a:srgbClr val="00B050"/>
                </a:solidFill>
              </a:rPr>
              <a:t>S</a:t>
            </a:r>
            <a:r>
              <a:rPr lang="en-US" sz="3400" baseline="-25000" dirty="0" smtClean="0">
                <a:solidFill>
                  <a:srgbClr val="00B050"/>
                </a:solidFill>
              </a:rPr>
              <a:t>1</a:t>
            </a:r>
            <a:r>
              <a:rPr lang="en-US" sz="3400" dirty="0">
                <a:solidFill>
                  <a:srgbClr val="00B050"/>
                </a:solidFill>
              </a:rPr>
              <a:t>, </a:t>
            </a:r>
            <a:r>
              <a:rPr lang="en-US" sz="3400" dirty="0" smtClean="0">
                <a:solidFill>
                  <a:srgbClr val="00B050"/>
                </a:solidFill>
              </a:rPr>
              <a:t>S</a:t>
            </a:r>
            <a:r>
              <a:rPr lang="en-US" sz="3400" baseline="-25000" dirty="0" smtClean="0">
                <a:solidFill>
                  <a:srgbClr val="00B050"/>
                </a:solidFill>
              </a:rPr>
              <a:t>2</a:t>
            </a:r>
            <a:r>
              <a:rPr lang="en-US" sz="3400" dirty="0" smtClean="0">
                <a:solidFill>
                  <a:srgbClr val="00B050"/>
                </a:solidFill>
              </a:rPr>
              <a:t> </a:t>
            </a:r>
            <a:r>
              <a:rPr lang="en-US" sz="3400" dirty="0"/>
              <a:t>is the size of their </a:t>
            </a:r>
            <a:r>
              <a:rPr lang="en-US" sz="3400" dirty="0">
                <a:solidFill>
                  <a:srgbClr val="00B0F0"/>
                </a:solidFill>
              </a:rPr>
              <a:t>intersection </a:t>
            </a:r>
            <a:r>
              <a:rPr lang="en-US" sz="3400" dirty="0"/>
              <a:t>divided by the size of their </a:t>
            </a:r>
            <a:r>
              <a:rPr lang="en-US" sz="3400" dirty="0">
                <a:solidFill>
                  <a:schemeClr val="accent6">
                    <a:lumMod val="75000"/>
                  </a:schemeClr>
                </a:solidFill>
              </a:rPr>
              <a:t>union</a:t>
            </a:r>
            <a:r>
              <a:rPr lang="en-US" sz="3400" dirty="0"/>
              <a:t>.</a:t>
            </a:r>
          </a:p>
          <a:p>
            <a:pPr lvl="1"/>
            <a:r>
              <a:rPr lang="en-US" sz="3200" dirty="0" err="1" smtClean="0">
                <a:solidFill>
                  <a:srgbClr val="FF0000"/>
                </a:solidFill>
              </a:rPr>
              <a:t>JSim</a:t>
            </a:r>
            <a:r>
              <a:rPr lang="en-US" sz="3200" i="1" dirty="0" smtClean="0"/>
              <a:t> </a:t>
            </a:r>
            <a:r>
              <a:rPr lang="en-US" sz="3200" dirty="0"/>
              <a:t>(</a:t>
            </a:r>
            <a:r>
              <a:rPr lang="en-US" sz="3200" dirty="0" err="1"/>
              <a:t>C</a:t>
            </a:r>
            <a:r>
              <a:rPr lang="en-US" sz="3200" baseline="-25000" dirty="0" err="1"/>
              <a:t>1</a:t>
            </a:r>
            <a:r>
              <a:rPr lang="en-US" sz="3200" dirty="0"/>
              <a:t>, </a:t>
            </a:r>
            <a:r>
              <a:rPr lang="en-US" sz="3200" dirty="0" err="1"/>
              <a:t>C</a:t>
            </a:r>
            <a:r>
              <a:rPr lang="en-US" sz="3200" baseline="-25000" dirty="0" err="1"/>
              <a:t>2</a:t>
            </a:r>
            <a:r>
              <a:rPr lang="en-US" sz="3200" dirty="0"/>
              <a:t>) = </a:t>
            </a:r>
            <a:r>
              <a:rPr lang="en-US" sz="3200" dirty="0">
                <a:solidFill>
                  <a:srgbClr val="00B0F0"/>
                </a:solidFill>
              </a:rPr>
              <a:t>|C</a:t>
            </a:r>
            <a:r>
              <a:rPr lang="en-US" sz="3200" baseline="-25000" dirty="0">
                <a:solidFill>
                  <a:srgbClr val="00B0F0"/>
                </a:solidFill>
              </a:rPr>
              <a:t>1</a:t>
            </a:r>
            <a:r>
              <a:rPr lang="en-US" sz="3200" dirty="0">
                <a:solidFill>
                  <a:srgbClr val="00B0F0"/>
                </a:solidFill>
                <a:sym typeface="Symbol" pitchFamily="18" charset="2"/>
              </a:rPr>
              <a:t>C</a:t>
            </a:r>
            <a:r>
              <a:rPr lang="en-US" sz="3200" baseline="-25000" dirty="0">
                <a:solidFill>
                  <a:srgbClr val="00B0F0"/>
                </a:solidFill>
                <a:sym typeface="Symbol" pitchFamily="18" charset="2"/>
              </a:rPr>
              <a:t>2</a:t>
            </a:r>
            <a:r>
              <a:rPr lang="en-US" sz="3200" dirty="0" smtClean="0">
                <a:solidFill>
                  <a:srgbClr val="00B0F0"/>
                </a:solidFill>
                <a:sym typeface="Symbol" pitchFamily="18" charset="2"/>
              </a:rPr>
              <a:t>| </a:t>
            </a:r>
            <a:r>
              <a:rPr lang="en-US" sz="3200" dirty="0" smtClean="0">
                <a:sym typeface="Symbol" pitchFamily="18" charset="2"/>
              </a:rPr>
              <a:t>/ </a:t>
            </a:r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  <a:sym typeface="Symbol" pitchFamily="18" charset="2"/>
              </a:rPr>
              <a:t>|</a:t>
            </a:r>
            <a:r>
              <a:rPr lang="en-US" sz="3200" dirty="0">
                <a:solidFill>
                  <a:schemeClr val="accent6">
                    <a:lumMod val="75000"/>
                  </a:schemeClr>
                </a:solidFill>
                <a:sym typeface="Symbol" pitchFamily="18" charset="2"/>
              </a:rPr>
              <a:t>C</a:t>
            </a:r>
            <a:r>
              <a:rPr lang="en-US" sz="3200" baseline="-25000" dirty="0">
                <a:solidFill>
                  <a:schemeClr val="accent6">
                    <a:lumMod val="75000"/>
                  </a:schemeClr>
                </a:solidFill>
                <a:sym typeface="Symbol" pitchFamily="18" charset="2"/>
              </a:rPr>
              <a:t>1</a:t>
            </a:r>
            <a:r>
              <a:rPr lang="en-US" sz="3200" dirty="0">
                <a:solidFill>
                  <a:schemeClr val="accent6">
                    <a:lumMod val="75000"/>
                  </a:schemeClr>
                </a:solidFill>
                <a:sym typeface="Symbol" pitchFamily="18" charset="2"/>
              </a:rPr>
              <a:t>C</a:t>
            </a:r>
            <a:r>
              <a:rPr lang="en-US" sz="3200" baseline="-25000" dirty="0">
                <a:solidFill>
                  <a:schemeClr val="accent6">
                    <a:lumMod val="75000"/>
                  </a:schemeClr>
                </a:solidFill>
                <a:sym typeface="Symbol" pitchFamily="18" charset="2"/>
              </a:rPr>
              <a:t>2</a:t>
            </a:r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  <a:sym typeface="Symbol" pitchFamily="18" charset="2"/>
              </a:rPr>
              <a:t>|</a:t>
            </a:r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</a:rPr>
              <a:t>.</a:t>
            </a:r>
          </a:p>
          <a:p>
            <a:pPr lvl="1"/>
            <a:endParaRPr lang="en-US" sz="3200" dirty="0">
              <a:solidFill>
                <a:srgbClr val="00B050"/>
              </a:solidFill>
            </a:endParaRPr>
          </a:p>
          <a:p>
            <a:pPr lvl="1"/>
            <a:endParaRPr lang="en-US" sz="3200" dirty="0" smtClean="0">
              <a:solidFill>
                <a:srgbClr val="00B050"/>
              </a:solidFill>
            </a:endParaRPr>
          </a:p>
          <a:p>
            <a:pPr lvl="1"/>
            <a:endParaRPr lang="en-US" sz="3200" dirty="0">
              <a:solidFill>
                <a:srgbClr val="00B050"/>
              </a:solidFill>
            </a:endParaRPr>
          </a:p>
          <a:p>
            <a:pPr lvl="1"/>
            <a:endParaRPr lang="en-US" sz="3200" dirty="0" smtClean="0">
              <a:solidFill>
                <a:srgbClr val="00B050"/>
              </a:solidFill>
            </a:endParaRPr>
          </a:p>
          <a:p>
            <a:pPr lvl="1"/>
            <a:endParaRPr lang="en-US" sz="3200" dirty="0" smtClean="0">
              <a:solidFill>
                <a:srgbClr val="00B050"/>
              </a:solidFill>
            </a:endParaRPr>
          </a:p>
          <a:p>
            <a:pPr lvl="1"/>
            <a:endParaRPr lang="en-US" sz="3200" dirty="0" smtClean="0"/>
          </a:p>
          <a:p>
            <a:pPr lvl="1"/>
            <a:endParaRPr lang="en-US" sz="3200" dirty="0" smtClean="0"/>
          </a:p>
          <a:p>
            <a:pPr lvl="1"/>
            <a:r>
              <a:rPr lang="en-US" sz="3200" dirty="0" smtClean="0"/>
              <a:t>Extreme behavior:</a:t>
            </a:r>
          </a:p>
          <a:p>
            <a:pPr lvl="2"/>
            <a:r>
              <a:rPr lang="en-US" sz="2800" dirty="0" err="1" smtClean="0"/>
              <a:t>Jsim</a:t>
            </a:r>
            <a:r>
              <a:rPr lang="en-US" sz="2800" dirty="0" smtClean="0"/>
              <a:t>(X,Y) = 1, </a:t>
            </a:r>
            <a:r>
              <a:rPr lang="en-US" sz="2800" dirty="0" err="1" smtClean="0"/>
              <a:t>iff</a:t>
            </a:r>
            <a:r>
              <a:rPr lang="en-US" sz="2800" dirty="0" smtClean="0"/>
              <a:t> X = Y</a:t>
            </a:r>
          </a:p>
          <a:p>
            <a:pPr lvl="2"/>
            <a:r>
              <a:rPr lang="en-US" sz="2800" dirty="0" err="1" smtClean="0"/>
              <a:t>Jsim</a:t>
            </a:r>
            <a:r>
              <a:rPr lang="en-US" sz="2800" dirty="0" smtClean="0"/>
              <a:t>(X,Y) = 0 </a:t>
            </a:r>
            <a:r>
              <a:rPr lang="en-US" sz="2800" dirty="0" err="1" smtClean="0"/>
              <a:t>iff</a:t>
            </a:r>
            <a:r>
              <a:rPr lang="en-US" sz="2800" dirty="0" smtClean="0"/>
              <a:t> X,Y have no elements in common</a:t>
            </a:r>
          </a:p>
          <a:p>
            <a:pPr lvl="1"/>
            <a:r>
              <a:rPr lang="en-US" sz="3200" dirty="0" err="1" smtClean="0"/>
              <a:t>JSim</a:t>
            </a:r>
            <a:r>
              <a:rPr lang="en-US" sz="3200" dirty="0" smtClean="0"/>
              <a:t> is symmetric</a:t>
            </a:r>
          </a:p>
          <a:p>
            <a:pPr lvl="1"/>
            <a:endParaRPr lang="en-US" sz="3200" dirty="0"/>
          </a:p>
          <a:p>
            <a:pPr lvl="1"/>
            <a:endParaRPr lang="en-US" sz="3200" dirty="0" smtClean="0"/>
          </a:p>
          <a:p>
            <a:pPr lvl="1"/>
            <a:endParaRPr lang="en-US" sz="3200" dirty="0"/>
          </a:p>
          <a:p>
            <a:pPr lvl="1"/>
            <a:endParaRPr lang="en-US" sz="3200" dirty="0" smtClean="0"/>
          </a:p>
        </p:txBody>
      </p:sp>
      <p:sp>
        <p:nvSpPr>
          <p:cNvPr id="5" name="Oval 3"/>
          <p:cNvSpPr>
            <a:spLocks noChangeArrowheads="1"/>
          </p:cNvSpPr>
          <p:nvPr/>
        </p:nvSpPr>
        <p:spPr bwMode="auto">
          <a:xfrm>
            <a:off x="2731407" y="3048000"/>
            <a:ext cx="1981200" cy="1905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FF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Oval 4"/>
          <p:cNvSpPr>
            <a:spLocks noChangeArrowheads="1"/>
          </p:cNvSpPr>
          <p:nvPr/>
        </p:nvSpPr>
        <p:spPr bwMode="auto">
          <a:xfrm>
            <a:off x="2045607" y="3048000"/>
            <a:ext cx="1981200" cy="1905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2426607" y="3505200"/>
            <a:ext cx="76200" cy="76200"/>
          </a:xfrm>
          <a:prstGeom prst="ellipse">
            <a:avLst/>
          </a:prstGeom>
          <a:solidFill>
            <a:srgbClr val="80008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Oval 6"/>
          <p:cNvSpPr>
            <a:spLocks noChangeArrowheads="1"/>
          </p:cNvSpPr>
          <p:nvPr/>
        </p:nvSpPr>
        <p:spPr bwMode="auto">
          <a:xfrm>
            <a:off x="2426607" y="4343400"/>
            <a:ext cx="76200" cy="76200"/>
          </a:xfrm>
          <a:prstGeom prst="ellipse">
            <a:avLst/>
          </a:prstGeom>
          <a:solidFill>
            <a:srgbClr val="80008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Oval 7"/>
          <p:cNvSpPr>
            <a:spLocks noChangeArrowheads="1"/>
          </p:cNvSpPr>
          <p:nvPr/>
        </p:nvSpPr>
        <p:spPr bwMode="auto">
          <a:xfrm>
            <a:off x="3036207" y="3810000"/>
            <a:ext cx="76200" cy="76200"/>
          </a:xfrm>
          <a:prstGeom prst="ellipse">
            <a:avLst/>
          </a:prstGeom>
          <a:solidFill>
            <a:srgbClr val="80008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Oval 8"/>
          <p:cNvSpPr>
            <a:spLocks noChangeArrowheads="1"/>
          </p:cNvSpPr>
          <p:nvPr/>
        </p:nvSpPr>
        <p:spPr bwMode="auto">
          <a:xfrm>
            <a:off x="3645807" y="4114800"/>
            <a:ext cx="76200" cy="76200"/>
          </a:xfrm>
          <a:prstGeom prst="ellipse">
            <a:avLst/>
          </a:prstGeom>
          <a:solidFill>
            <a:srgbClr val="80008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Oval 9"/>
          <p:cNvSpPr>
            <a:spLocks noChangeArrowheads="1"/>
          </p:cNvSpPr>
          <p:nvPr/>
        </p:nvSpPr>
        <p:spPr bwMode="auto">
          <a:xfrm>
            <a:off x="3493407" y="3505200"/>
            <a:ext cx="76200" cy="76200"/>
          </a:xfrm>
          <a:prstGeom prst="ellipse">
            <a:avLst/>
          </a:prstGeom>
          <a:solidFill>
            <a:srgbClr val="80008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Oval 10"/>
          <p:cNvSpPr>
            <a:spLocks noChangeArrowheads="1"/>
          </p:cNvSpPr>
          <p:nvPr/>
        </p:nvSpPr>
        <p:spPr bwMode="auto">
          <a:xfrm>
            <a:off x="4255407" y="3886200"/>
            <a:ext cx="76200" cy="76200"/>
          </a:xfrm>
          <a:prstGeom prst="ellipse">
            <a:avLst/>
          </a:prstGeom>
          <a:solidFill>
            <a:srgbClr val="80008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Oval 11"/>
          <p:cNvSpPr>
            <a:spLocks noChangeArrowheads="1"/>
          </p:cNvSpPr>
          <p:nvPr/>
        </p:nvSpPr>
        <p:spPr bwMode="auto">
          <a:xfrm>
            <a:off x="4255407" y="4572000"/>
            <a:ext cx="76200" cy="76200"/>
          </a:xfrm>
          <a:prstGeom prst="ellipse">
            <a:avLst/>
          </a:prstGeom>
          <a:solidFill>
            <a:srgbClr val="80008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Oval 12"/>
          <p:cNvSpPr>
            <a:spLocks noChangeArrowheads="1"/>
          </p:cNvSpPr>
          <p:nvPr/>
        </p:nvSpPr>
        <p:spPr bwMode="auto">
          <a:xfrm>
            <a:off x="4179207" y="3429000"/>
            <a:ext cx="76200" cy="76200"/>
          </a:xfrm>
          <a:prstGeom prst="ellipse">
            <a:avLst/>
          </a:prstGeom>
          <a:solidFill>
            <a:srgbClr val="80008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Text Box 13"/>
          <p:cNvSpPr txBox="1">
            <a:spLocks noChangeArrowheads="1"/>
          </p:cNvSpPr>
          <p:nvPr/>
        </p:nvSpPr>
        <p:spPr bwMode="auto">
          <a:xfrm>
            <a:off x="5289550" y="3381374"/>
            <a:ext cx="2482850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/>
              <a:t>3 in intersection.</a:t>
            </a:r>
          </a:p>
          <a:p>
            <a:r>
              <a:rPr lang="en-US" dirty="0"/>
              <a:t>8 in union.</a:t>
            </a:r>
          </a:p>
          <a:p>
            <a:r>
              <a:rPr lang="en-US" dirty="0" err="1"/>
              <a:t>Jaccard</a:t>
            </a:r>
            <a:r>
              <a:rPr lang="en-US" dirty="0"/>
              <a:t> similarity</a:t>
            </a:r>
          </a:p>
          <a:p>
            <a:r>
              <a:rPr lang="en-US" dirty="0"/>
              <a:t>   = 3/8</a:t>
            </a:r>
          </a:p>
        </p:txBody>
      </p:sp>
    </p:spTree>
    <p:extLst>
      <p:ext uri="{BB962C8B-B14F-4D97-AF65-F5344CB8AC3E}">
        <p14:creationId xmlns:p14="http://schemas.microsoft.com/office/powerpoint/2010/main" val="3458333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Jaccard</a:t>
            </a:r>
            <a:r>
              <a:rPr lang="en-US" dirty="0" smtClean="0"/>
              <a:t> Similarity between sets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distance for the documents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err="1" smtClean="0"/>
              <a:t>JSim</a:t>
            </a:r>
            <a:r>
              <a:rPr lang="en-US" dirty="0" smtClean="0"/>
              <a:t>(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D</a:t>
            </a:r>
            <a:r>
              <a:rPr lang="en-US" dirty="0" smtClean="0"/>
              <a:t>,</a:t>
            </a:r>
            <a:r>
              <a:rPr lang="en-US" dirty="0" smtClean="0">
                <a:solidFill>
                  <a:srgbClr val="C00000"/>
                </a:solidFill>
              </a:rPr>
              <a:t>D</a:t>
            </a:r>
            <a:r>
              <a:rPr lang="en-US" dirty="0" smtClean="0"/>
              <a:t>) = 3/5 </a:t>
            </a:r>
          </a:p>
          <a:p>
            <a:r>
              <a:rPr lang="en-US" dirty="0" err="1" smtClean="0"/>
              <a:t>JSim</a:t>
            </a:r>
            <a:r>
              <a:rPr lang="en-US" dirty="0" smtClean="0"/>
              <a:t>(</a:t>
            </a:r>
            <a:r>
              <a:rPr lang="en-US" dirty="0" smtClean="0">
                <a:solidFill>
                  <a:srgbClr val="C00000"/>
                </a:solidFill>
              </a:rPr>
              <a:t>D</a:t>
            </a:r>
            <a:r>
              <a:rPr lang="en-US" dirty="0" smtClean="0"/>
              <a:t>,</a:t>
            </a:r>
            <a:r>
              <a:rPr lang="en-US" dirty="0" smtClean="0">
                <a:solidFill>
                  <a:srgbClr val="0070C0"/>
                </a:solidFill>
              </a:rPr>
              <a:t>D</a:t>
            </a:r>
            <a:r>
              <a:rPr lang="en-US" dirty="0" smtClean="0"/>
              <a:t>) = </a:t>
            </a:r>
            <a:r>
              <a:rPr lang="en-US" dirty="0" err="1" smtClean="0"/>
              <a:t>JSim</a:t>
            </a:r>
            <a:r>
              <a:rPr lang="en-US" dirty="0" smtClean="0"/>
              <a:t>(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D</a:t>
            </a:r>
            <a:r>
              <a:rPr lang="en-US" dirty="0" smtClean="0"/>
              <a:t>,</a:t>
            </a:r>
            <a:r>
              <a:rPr lang="en-US" dirty="0" smtClean="0">
                <a:solidFill>
                  <a:srgbClr val="0070C0"/>
                </a:solidFill>
              </a:rPr>
              <a:t>D</a:t>
            </a:r>
            <a:r>
              <a:rPr lang="en-US" dirty="0" smtClean="0"/>
              <a:t>)  = 2/6</a:t>
            </a:r>
          </a:p>
          <a:p>
            <a:r>
              <a:rPr lang="en-US" dirty="0" err="1" smtClean="0"/>
              <a:t>JSim</a:t>
            </a:r>
            <a:r>
              <a:rPr lang="en-US" dirty="0" smtClean="0"/>
              <a:t>(</a:t>
            </a:r>
            <a:r>
              <a:rPr lang="en-US" dirty="0" smtClean="0">
                <a:solidFill>
                  <a:srgbClr val="C00000"/>
                </a:solidFill>
              </a:rPr>
              <a:t>D</a:t>
            </a:r>
            <a:r>
              <a:rPr lang="en-US" dirty="0" smtClean="0"/>
              <a:t>,</a:t>
            </a:r>
            <a:r>
              <a:rPr lang="en-US" dirty="0" smtClean="0">
                <a:solidFill>
                  <a:srgbClr val="00B050"/>
                </a:solidFill>
              </a:rPr>
              <a:t>D</a:t>
            </a:r>
            <a:r>
              <a:rPr lang="en-US" dirty="0"/>
              <a:t>) = </a:t>
            </a:r>
            <a:r>
              <a:rPr lang="en-US" dirty="0" err="1" smtClean="0"/>
              <a:t>JSim</a:t>
            </a:r>
            <a:r>
              <a:rPr lang="en-US" dirty="0" smtClean="0"/>
              <a:t>(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D</a:t>
            </a:r>
            <a:r>
              <a:rPr lang="en-US" dirty="0" smtClean="0"/>
              <a:t>,</a:t>
            </a:r>
            <a:r>
              <a:rPr lang="en-US" dirty="0" smtClean="0">
                <a:solidFill>
                  <a:srgbClr val="00B050"/>
                </a:solidFill>
              </a:rPr>
              <a:t>D</a:t>
            </a:r>
            <a:r>
              <a:rPr lang="en-US" dirty="0"/>
              <a:t>)  </a:t>
            </a:r>
            <a:r>
              <a:rPr lang="en-US" dirty="0" smtClean="0"/>
              <a:t>= 3/9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066800" y="2386145"/>
            <a:ext cx="1295400" cy="1015663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apple releases new </a:t>
            </a:r>
            <a:r>
              <a:rPr lang="en-US" sz="2000" dirty="0" err="1" smtClean="0"/>
              <a:t>ipod</a:t>
            </a:r>
            <a:endParaRPr lang="en-US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2830286" y="2386146"/>
            <a:ext cx="1295400" cy="1015663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apple releases new </a:t>
            </a:r>
            <a:r>
              <a:rPr lang="en-US" sz="2000" dirty="0" err="1" smtClean="0"/>
              <a:t>ipad</a:t>
            </a:r>
            <a:endParaRPr lang="en-US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4495800" y="2388324"/>
            <a:ext cx="1219200" cy="1015663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new apple pie recipe</a:t>
            </a:r>
            <a:endParaRPr lang="en-US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6096000" y="2386146"/>
            <a:ext cx="1828800" cy="1317486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en-US" sz="2000" dirty="0" err="1" smtClean="0"/>
              <a:t>Vefa</a:t>
            </a:r>
            <a:r>
              <a:rPr lang="en-US" sz="2000" dirty="0" smtClean="0"/>
              <a:t> </a:t>
            </a:r>
            <a:r>
              <a:rPr lang="en-US" sz="2000" dirty="0" err="1" smtClean="0"/>
              <a:t>rereases</a:t>
            </a:r>
            <a:r>
              <a:rPr lang="en-US" sz="2000" dirty="0" smtClean="0"/>
              <a:t> new book with apple pie recipes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728145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Similarity between vectors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2552830"/>
              </p:ext>
            </p:extLst>
          </p:nvPr>
        </p:nvGraphicFramePr>
        <p:xfrm>
          <a:off x="593736" y="2362200"/>
          <a:ext cx="82296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document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Apple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Microsoft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Obama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Election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736134" y="1762035"/>
            <a:ext cx="794480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Documents (and sets in general) can also be represented as </a:t>
            </a:r>
            <a:r>
              <a:rPr lang="en-US" sz="2000" dirty="0" smtClean="0">
                <a:solidFill>
                  <a:srgbClr val="0070C0"/>
                </a:solidFill>
              </a:rPr>
              <a:t>vectors</a:t>
            </a:r>
            <a:endParaRPr lang="en-US" sz="2000" dirty="0">
              <a:solidFill>
                <a:srgbClr val="0070C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86508" y="4355369"/>
            <a:ext cx="77724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How do we measure the similarity of two vectors?</a:t>
            </a:r>
          </a:p>
          <a:p>
            <a:endParaRPr lang="en-US" sz="20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We could view them as sets of words. </a:t>
            </a:r>
            <a:r>
              <a:rPr lang="en-US" sz="2000" dirty="0" err="1" smtClean="0"/>
              <a:t>Jaccard</a:t>
            </a:r>
            <a:r>
              <a:rPr lang="en-US" sz="2000" dirty="0" smtClean="0"/>
              <a:t> Similarity will show that D4 is different form the rest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But all pairs of the other three documents are equally similar</a:t>
            </a:r>
            <a:endParaRPr lang="en-US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525119" y="6073745"/>
            <a:ext cx="671709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We want to capture how well the two vectors are 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</a:rPr>
              <a:t>aligned</a:t>
            </a:r>
            <a:endParaRPr lang="en-US" sz="20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7149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8779</TotalTime>
  <Words>3550</Words>
  <Application>Microsoft Office PowerPoint</Application>
  <PresentationFormat>On-screen Show (4:3)</PresentationFormat>
  <Paragraphs>796</Paragraphs>
  <Slides>58</Slides>
  <Notes>5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58</vt:i4>
      </vt:variant>
    </vt:vector>
  </HeadingPairs>
  <TitlesOfParts>
    <vt:vector size="59" baseType="lpstr">
      <vt:lpstr>Clarity</vt:lpstr>
      <vt:lpstr>DATA MINING LECTURE 5</vt:lpstr>
      <vt:lpstr>SIMILARITY AND DISTANCE</vt:lpstr>
      <vt:lpstr>Similarity and Distance</vt:lpstr>
      <vt:lpstr>Similarity</vt:lpstr>
      <vt:lpstr>Similarity between sets</vt:lpstr>
      <vt:lpstr>Similarity: Intersection</vt:lpstr>
      <vt:lpstr>Jaccard Similarity</vt:lpstr>
      <vt:lpstr>Jaccard Similarity between sets</vt:lpstr>
      <vt:lpstr>Similarity between vectors</vt:lpstr>
      <vt:lpstr>Example</vt:lpstr>
      <vt:lpstr>Example</vt:lpstr>
      <vt:lpstr>Cosine Similarity</vt:lpstr>
      <vt:lpstr>Cosine Similarity - math</vt:lpstr>
      <vt:lpstr>Example</vt:lpstr>
      <vt:lpstr>Distance</vt:lpstr>
      <vt:lpstr>Distance Metric</vt:lpstr>
      <vt:lpstr>Triangle Inequality</vt:lpstr>
      <vt:lpstr>Distances for real vectors</vt:lpstr>
      <vt:lpstr>Example of Distances</vt:lpstr>
      <vt:lpstr>Example</vt:lpstr>
      <vt:lpstr>Lp distances for sets </vt:lpstr>
      <vt:lpstr>Similarities into distances</vt:lpstr>
      <vt:lpstr>Why Jaccard Distance Is a Distance Metric</vt:lpstr>
      <vt:lpstr>Hamming Distance</vt:lpstr>
      <vt:lpstr>Why Hamming Distance Is a Distance Metric</vt:lpstr>
      <vt:lpstr>Distance between strings</vt:lpstr>
      <vt:lpstr>Edit Distance for strings</vt:lpstr>
      <vt:lpstr>Why Edit Distance Is a Distance Metric</vt:lpstr>
      <vt:lpstr>Variant Edit Distances</vt:lpstr>
      <vt:lpstr>Distances between distributions</vt:lpstr>
      <vt:lpstr>Why is similarity important? </vt:lpstr>
      <vt:lpstr>Applications of Similarity: Recommendation Systems</vt:lpstr>
      <vt:lpstr>An important problem</vt:lpstr>
      <vt:lpstr>Utility (Preference) Matrix </vt:lpstr>
      <vt:lpstr>Recommendation Systems</vt:lpstr>
      <vt:lpstr>Content-based prediction</vt:lpstr>
      <vt:lpstr>Intuition</vt:lpstr>
      <vt:lpstr>Approach</vt:lpstr>
      <vt:lpstr>Limitations of content-based approach</vt:lpstr>
      <vt:lpstr>Collaborative filtering</vt:lpstr>
      <vt:lpstr>User Similarity</vt:lpstr>
      <vt:lpstr>User Similarity</vt:lpstr>
      <vt:lpstr>User Similarity</vt:lpstr>
      <vt:lpstr>User Similarity</vt:lpstr>
      <vt:lpstr>User-User Collaborative Filtering</vt:lpstr>
      <vt:lpstr>Item-Item Collaborative Filtering</vt:lpstr>
      <vt:lpstr>Pros and cons of collaborative filtering</vt:lpstr>
      <vt:lpstr>SKETCHING  AND  LOCALITY SENSITIVE HASHING</vt:lpstr>
      <vt:lpstr>Another important problem</vt:lpstr>
      <vt:lpstr>Finding similar items </vt:lpstr>
      <vt:lpstr>Main issues</vt:lpstr>
      <vt:lpstr>Three Essential Techniques for Similar Documents</vt:lpstr>
      <vt:lpstr>The Big Picture</vt:lpstr>
      <vt:lpstr>Shingles</vt:lpstr>
      <vt:lpstr>Shingling</vt:lpstr>
      <vt:lpstr>Working Assumption</vt:lpstr>
      <vt:lpstr>Shingles: Compression Option</vt:lpstr>
      <vt:lpstr>Fingerprinting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tsap</dc:creator>
  <cp:lastModifiedBy>tsap</cp:lastModifiedBy>
  <cp:revision>338</cp:revision>
  <dcterms:created xsi:type="dcterms:W3CDTF">2011-10-17T19:46:53Z</dcterms:created>
  <dcterms:modified xsi:type="dcterms:W3CDTF">2013-11-13T11:40:50Z</dcterms:modified>
</cp:coreProperties>
</file>