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6"/>
  </p:notesMasterIdLst>
  <p:sldIdLst>
    <p:sldId id="674" r:id="rId2"/>
    <p:sldId id="1078" r:id="rId3"/>
    <p:sldId id="1079" r:id="rId4"/>
    <p:sldId id="1080" r:id="rId5"/>
    <p:sldId id="1081" r:id="rId6"/>
    <p:sldId id="1024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48" r:id="rId22"/>
    <p:sldId id="1049" r:id="rId23"/>
    <p:sldId id="1050" r:id="rId24"/>
    <p:sldId id="1018" r:id="rId25"/>
    <p:sldId id="1022" r:id="rId26"/>
    <p:sldId id="1023" r:id="rId27"/>
    <p:sldId id="1051" r:id="rId28"/>
    <p:sldId id="1052" r:id="rId29"/>
    <p:sldId id="1053" r:id="rId30"/>
    <p:sldId id="1054" r:id="rId31"/>
    <p:sldId id="1055" r:id="rId32"/>
    <p:sldId id="1056" r:id="rId33"/>
    <p:sldId id="1057" r:id="rId34"/>
    <p:sldId id="1058" r:id="rId35"/>
    <p:sldId id="1059" r:id="rId36"/>
    <p:sldId id="1060" r:id="rId37"/>
    <p:sldId id="1061" r:id="rId38"/>
    <p:sldId id="1062" r:id="rId39"/>
    <p:sldId id="1063" r:id="rId40"/>
    <p:sldId id="1064" r:id="rId41"/>
    <p:sldId id="1065" r:id="rId42"/>
    <p:sldId id="1066" r:id="rId43"/>
    <p:sldId id="1067" r:id="rId44"/>
    <p:sldId id="1068" r:id="rId45"/>
    <p:sldId id="1069" r:id="rId46"/>
    <p:sldId id="1070" r:id="rId47"/>
    <p:sldId id="1071" r:id="rId48"/>
    <p:sldId id="1072" r:id="rId49"/>
    <p:sldId id="1073" r:id="rId50"/>
    <p:sldId id="1074" r:id="rId51"/>
    <p:sldId id="1075" r:id="rId52"/>
    <p:sldId id="1076" r:id="rId53"/>
    <p:sldId id="1077" r:id="rId54"/>
    <p:sldId id="104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>
        <p:scale>
          <a:sx n="100" d="100"/>
          <a:sy n="100" d="100"/>
        </p:scale>
        <p:origin x="-14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Absorbing Random walks</a:t>
            </a:r>
          </a:p>
          <a:p>
            <a:endParaRPr lang="en-US" b="1" dirty="0"/>
          </a:p>
          <a:p>
            <a:r>
              <a:rPr lang="en-US" b="1" smtClean="0"/>
              <a:t>Coverage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 to compute the absorption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0070C0"/>
                </a:solidFill>
              </a:rPr>
              <a:t>make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remove outgoing edges.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some nodes have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 opinions for an issue,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dirty="0" smtClean="0"/>
              <a:t>, to which opinion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</a:t>
            </a:r>
            <a:r>
              <a:rPr lang="en-US" dirty="0" err="1" smtClean="0"/>
              <a:t>u,v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96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the product.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have a friend who has the product.</a:t>
            </a:r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a dominating set if  for each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has a neighbor in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en-US" dirty="0" smtClean="0"/>
              <a:t> (with coupons) to give to </a:t>
            </a:r>
            <a:r>
              <a:rPr lang="en-US" dirty="0" smtClean="0">
                <a:solidFill>
                  <a:srgbClr val="0070C0"/>
                </a:solidFill>
              </a:rPr>
              <a:t>customers</a:t>
            </a:r>
            <a:r>
              <a:rPr lang="en-US" dirty="0" smtClean="0"/>
              <a:t> of a store: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0070C0"/>
                </a:solidFill>
              </a:rPr>
              <a:t>for every customer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to contain a product bought by the customer</a:t>
            </a:r>
            <a:r>
              <a:rPr lang="en-US" dirty="0" smtClean="0"/>
              <a:t> (this is a small store)</a:t>
            </a:r>
          </a:p>
          <a:p>
            <a:r>
              <a:rPr lang="en-US" dirty="0" smtClean="0"/>
              <a:t>How can we model this as a </a:t>
            </a:r>
            <a:r>
              <a:rPr lang="en-US" dirty="0" smtClean="0">
                <a:solidFill>
                  <a:srgbClr val="FF0000"/>
                </a:solidFill>
              </a:rPr>
              <a:t>set cover problem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1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3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 collection of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such that the number of covered elements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to find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After many </a:t>
                </a:r>
                <a:r>
                  <a:rPr lang="en-US" dirty="0" err="1" smtClean="0"/>
                  <a:t>many</a:t>
                </a:r>
                <a:r>
                  <a:rPr lang="en-US" dirty="0" smtClean="0"/>
                  <a:t> steps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>
                    <a:solidFill>
                      <a:srgbClr val="0066FF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/>
                  <a:t>the probabilities converge (updating the probabilities does not change the numbers)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converged probabilities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3"/>
                <a:stretch>
                  <a:fillRect l="-929" t="-358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(combinatorial) optimization 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cover: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G </a:t>
            </a:r>
            <a:r>
              <a:rPr lang="en-US" dirty="0" smtClean="0"/>
              <a:t>is the input graph,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coverage: </a:t>
            </a:r>
            <a:r>
              <a:rPr lang="en-US" dirty="0">
                <a:solidFill>
                  <a:srgbClr val="00B0F0"/>
                </a:solidFill>
              </a:rPr>
              <a:t>X = (</a:t>
            </a:r>
            <a:r>
              <a:rPr lang="en-US" dirty="0" err="1">
                <a:solidFill>
                  <a:srgbClr val="00B0F0"/>
                </a:solidFill>
              </a:rPr>
              <a:t>G,k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G,k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 r="-81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algorithm </a:t>
            </a:r>
            <a:r>
              <a:rPr lang="en-US" dirty="0"/>
              <a:t>for set cover has approximation </a:t>
            </a:r>
            <a:r>
              <a:rPr lang="en-US" dirty="0" smtClean="0"/>
              <a:t>ratio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, where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smtClean="0"/>
              <a:t> </a:t>
            </a:r>
            <a:r>
              <a:rPr lang="en-US" dirty="0"/>
              <a:t>is the set in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with the largest cardinality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OPT(X)</a:t>
            </a:r>
            <a:r>
              <a:rPr lang="en-US" dirty="0">
                <a:solidFill>
                  <a:schemeClr val="accent1"/>
                </a:solidFill>
              </a:rPr>
              <a:t>≥N</a:t>
            </a:r>
            <a:r>
              <a:rPr lang="en-US" dirty="0" smtClean="0">
                <a:solidFill>
                  <a:schemeClr val="accent1"/>
                </a:solidFill>
              </a:rPr>
              <a:t>/|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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ALG(X) </a:t>
            </a:r>
            <a:r>
              <a:rPr lang="en-US" dirty="0">
                <a:solidFill>
                  <a:schemeClr val="accent1"/>
                </a:solidFill>
              </a:rPr>
              <a:t>≤ 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This is true for any algorithm.</a:t>
            </a:r>
          </a:p>
          <a:p>
            <a:r>
              <a:rPr lang="en-US" dirty="0" smtClean="0"/>
              <a:t>Not a good bound since it can be that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max</a:t>
            </a:r>
            <a:r>
              <a:rPr lang="en-US" dirty="0" smtClean="0">
                <a:solidFill>
                  <a:schemeClr val="accent1"/>
                </a:solidFill>
              </a:rPr>
              <a:t>|=O(N)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natural algorithm for Set Cover?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: each time add to the collection </a:t>
            </a:r>
            <a:r>
              <a:rPr lang="en-US" b="1" i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the set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i="1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that covers the most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remaining</a:t>
            </a:r>
            <a:r>
              <a:rPr lang="en-US" dirty="0" smtClean="0"/>
              <a:t>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 = 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0237"/>
            <a:ext cx="2895600" cy="39943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Selecting Coke first forces us to pick coffee as well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Milk and Coffee cover more customers together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1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approximation ratio is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tight</a:t>
                </a:r>
                <a:r>
                  <a:rPr lang="en-US" dirty="0" smtClean="0"/>
                  <a:t> up to a constant </a:t>
                </a:r>
              </a:p>
              <a:p>
                <a:pPr lvl="1"/>
                <a:r>
                  <a:rPr lang="en-US" dirty="0" smtClean="0"/>
                  <a:t>Tight means that we can find a counter example with this ratio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807" t="-3748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38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3738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31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3738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0" y="53340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53340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53340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09800" y="52578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47900" y="59436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4686" y="5334000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OPT(X) = 2</a:t>
            </a:r>
          </a:p>
          <a:p>
            <a:r>
              <a:rPr lang="en-US" sz="2400" dirty="0" smtClean="0"/>
              <a:t>GREEDY(X) = </a:t>
            </a:r>
            <a:r>
              <a:rPr lang="en-US" sz="2400" dirty="0" err="1" smtClean="0"/>
              <a:t>logN</a:t>
            </a:r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=</a:t>
            </a:r>
            <a:r>
              <a:rPr lang="en-US" sz="2400" dirty="0" err="1" smtClean="0">
                <a:sym typeface="Symbol"/>
              </a:rPr>
              <a:t>½logN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reasonable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/>
                  <a:t>The 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is the random walk used by the </a:t>
            </a:r>
            <a:r>
              <a:rPr lang="en-US" dirty="0" smtClean="0">
                <a:solidFill>
                  <a:srgbClr val="FF0000"/>
                </a:solidFill>
              </a:rPr>
              <a:t>PageRank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At every step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1-α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a step of the random walk</a:t>
            </a:r>
            <a:r>
              <a:rPr lang="en-US" dirty="0" smtClean="0"/>
              <a:t> (follow a random link)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restart the random walk </a:t>
            </a:r>
            <a:r>
              <a:rPr lang="en-US" dirty="0" smtClean="0"/>
              <a:t>from a randomly selected node.</a:t>
            </a:r>
          </a:p>
          <a:p>
            <a:r>
              <a:rPr lang="en-US" dirty="0" smtClean="0"/>
              <a:t>The effect of the restart is that paths followed are never too long.</a:t>
            </a:r>
          </a:p>
          <a:p>
            <a:pPr lvl="1"/>
            <a:r>
              <a:rPr lang="en-US" dirty="0" smtClean="0"/>
              <a:t>In expectation paths have length </a:t>
            </a:r>
            <a:r>
              <a:rPr lang="en-US" dirty="0" smtClean="0">
                <a:solidFill>
                  <a:srgbClr val="0070C0"/>
                </a:solidFill>
              </a:rPr>
              <a:t>1/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endParaRPr lang="el-GR" dirty="0"/>
          </a:p>
          <a:p>
            <a:r>
              <a:rPr lang="en-US" dirty="0" smtClean="0"/>
              <a:t>Restarts can also be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specific node </a:t>
            </a:r>
            <a:r>
              <a:rPr lang="en-US" dirty="0"/>
              <a:t>i</a:t>
            </a:r>
            <a:r>
              <a:rPr lang="en-US" dirty="0" smtClean="0"/>
              <a:t>n the graph (always start the random walk from there)</a:t>
            </a:r>
          </a:p>
          <a:p>
            <a:r>
              <a:rPr lang="en-US" dirty="0" smtClean="0"/>
              <a:t>What is the effect of that?</a:t>
            </a:r>
          </a:p>
          <a:p>
            <a:pPr lvl="1"/>
            <a:r>
              <a:rPr lang="en-US" dirty="0" smtClean="0"/>
              <a:t>The nodes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to the starting node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higher probability</a:t>
            </a:r>
            <a:r>
              <a:rPr lang="en-US" dirty="0" smtClean="0"/>
              <a:t> to be visited.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collection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the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set of elements so that you hit all the sets (the same as the set cover, reversing the roles)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subset of vertices such that you cover all edges (an endpoint of each edge is in the set)</a:t>
            </a:r>
          </a:p>
          <a:p>
            <a:pPr lvl="1"/>
            <a:r>
              <a:rPr lang="en-US" dirty="0" smtClean="0"/>
              <a:t>There is a 2-approximation algorithm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set of edges that cover all vertices (there is one edge that has endpoint the vertex)</a:t>
            </a:r>
          </a:p>
          <a:p>
            <a:pPr lvl="1"/>
            <a:r>
              <a:rPr lang="en-US" dirty="0" smtClean="0"/>
              <a:t>There is a polynomial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end…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6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smtClean="0"/>
              <a:t>, Association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Minimum Description Length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Link Analysis Ranking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5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16856</TotalTime>
  <Words>4544</Words>
  <Application>Microsoft Office PowerPoint</Application>
  <PresentationFormat>On-screen Show (4:3)</PresentationFormat>
  <Paragraphs>544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DATA MINING LECTURE 13</vt:lpstr>
      <vt:lpstr>Random Walks on Graphs</vt:lpstr>
      <vt:lpstr>Random walk</vt:lpstr>
      <vt:lpstr>Stationary distribution</vt:lpstr>
      <vt:lpstr>Random walk with Restarts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Opinion formation</vt:lpstr>
      <vt:lpstr>Example</vt:lpstr>
      <vt:lpstr>Example</vt:lpstr>
      <vt:lpstr>Hitting time</vt:lpstr>
      <vt:lpstr>Transductive learning</vt:lpstr>
      <vt:lpstr>Implementation details</vt:lpstr>
      <vt:lpstr>Coverage</vt:lpstr>
      <vt:lpstr>Example</vt:lpstr>
      <vt:lpstr>Example</vt:lpstr>
      <vt:lpstr>Example</vt:lpstr>
      <vt:lpstr>Dominating set</vt:lpstr>
      <vt:lpstr>Set Cover</vt:lpstr>
      <vt:lpstr>Applications</vt:lpstr>
      <vt:lpstr>Applications</vt:lpstr>
      <vt:lpstr>Applications</vt:lpstr>
      <vt:lpstr>Applications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Greedy is not always optimal</vt:lpstr>
      <vt:lpstr>Approximation ratio of GREEDY</vt:lpstr>
      <vt:lpstr>Maximum Coverage</vt:lpstr>
      <vt:lpstr>Approximation Ratio for Max-K Coverage</vt:lpstr>
      <vt:lpstr>Proof of approximation ratio</vt:lpstr>
      <vt:lpstr>Optimizing submodular functions</vt:lpstr>
      <vt:lpstr>Other variants of Set Cover</vt:lpstr>
      <vt:lpstr>This is the end…</vt:lpstr>
      <vt:lpstr>Parting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615</cp:revision>
  <dcterms:created xsi:type="dcterms:W3CDTF">2011-10-17T19:46:53Z</dcterms:created>
  <dcterms:modified xsi:type="dcterms:W3CDTF">2014-01-14T10:40:52Z</dcterms:modified>
</cp:coreProperties>
</file>