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71" r:id="rId2"/>
    <p:sldId id="38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6" r:id="rId13"/>
    <p:sldId id="355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7" r:id="rId33"/>
    <p:sldId id="375" r:id="rId34"/>
    <p:sldId id="376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6" r:id="rId43"/>
    <p:sldId id="387" r:id="rId44"/>
    <p:sldId id="388" r:id="rId45"/>
    <p:sldId id="389" r:id="rId46"/>
    <p:sldId id="390" r:id="rId47"/>
    <p:sldId id="391" r:id="rId48"/>
    <p:sldId id="392" r:id="rId49"/>
    <p:sldId id="393" r:id="rId50"/>
    <p:sldId id="394" r:id="rId51"/>
    <p:sldId id="395" r:id="rId52"/>
    <p:sldId id="396" r:id="rId53"/>
    <p:sldId id="397" r:id="rId54"/>
    <p:sldId id="398" r:id="rId55"/>
    <p:sldId id="399" r:id="rId56"/>
    <p:sldId id="400" r:id="rId57"/>
    <p:sldId id="401" r:id="rId58"/>
    <p:sldId id="402" r:id="rId59"/>
    <p:sldId id="403" r:id="rId60"/>
    <p:sldId id="404" r:id="rId61"/>
    <p:sldId id="405" r:id="rId62"/>
    <p:sldId id="420" r:id="rId63"/>
    <p:sldId id="406" r:id="rId64"/>
    <p:sldId id="421" r:id="rId65"/>
    <p:sldId id="422" r:id="rId66"/>
    <p:sldId id="423" r:id="rId67"/>
    <p:sldId id="424" r:id="rId68"/>
    <p:sldId id="425" r:id="rId69"/>
    <p:sldId id="426" r:id="rId70"/>
    <p:sldId id="427" r:id="rId71"/>
    <p:sldId id="428" r:id="rId72"/>
    <p:sldId id="429" r:id="rId73"/>
    <p:sldId id="430" r:id="rId74"/>
    <p:sldId id="431" r:id="rId75"/>
    <p:sldId id="432" r:id="rId76"/>
    <p:sldId id="433" r:id="rId77"/>
    <p:sldId id="434" r:id="rId78"/>
    <p:sldId id="435" r:id="rId79"/>
    <p:sldId id="436" r:id="rId8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8" autoAdjust="0"/>
    <p:restoredTop sz="94660"/>
  </p:normalViewPr>
  <p:slideViewPr>
    <p:cSldViewPr>
      <p:cViewPr varScale="1">
        <p:scale>
          <a:sx n="70" d="100"/>
          <a:sy n="70" d="100"/>
        </p:scale>
        <p:origin x="125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64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60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1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51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5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0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8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6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8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57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49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75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51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57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5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31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186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86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78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0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2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79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955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547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4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131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542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344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491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396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537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822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316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2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5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88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6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11/12/2013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Social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Networks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15110" cy="12573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Cascading Behavior in Networks</a:t>
            </a:r>
          </a:p>
          <a:p>
            <a:r>
              <a:rPr lang="en-US" dirty="0" smtClean="0"/>
              <a:t>Epidemic Spread</a:t>
            </a:r>
          </a:p>
          <a:p>
            <a:r>
              <a:rPr lang="en-US" dirty="0" smtClean="0"/>
              <a:t>Influence Maximization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8884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Chain reaction of switches to A -&gt; a cascade of  adoptions of A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852936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Consider a set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initial adopters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who start with a new behavior A, while every other node starts with behavior B.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Nodes then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repeatedly evaluate the decision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switch from B to A using a threshold of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If the resulting cascade of adoptions of A eventually causes every node to switch from B to A, then we say that the set of initial adopters causes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complete cascade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 threshold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 and “Viral Marketing”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132856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Tightly-knit communities in the network can work to hinder the spread of an innovation</a:t>
            </a:r>
          </a:p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(examples, age groups and life-styles in social networking sites, Mac users, political opinions)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Strategies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Improve the quality of A (increase the payoff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Convince a small number of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key people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to switch to A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77281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cluster of density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is a set of nodes such that each node in the set has at least a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p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fraction of its neighbors in the set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96952"/>
            <a:ext cx="5905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5157192"/>
            <a:ext cx="777686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Ok, but it does not imply that any two nodes in the same cluster necessarily have much in common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594928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union of any two cluster of density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is also a cluster of density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endParaRPr lang="el-GR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332412" y="2834640"/>
            <a:ext cx="2198914" cy="1962331"/>
          </a:xfrm>
          <a:custGeom>
            <a:avLst/>
            <a:gdLst>
              <a:gd name="connsiteX0" fmla="*/ 1454331 w 2198914"/>
              <a:gd name="connsiteY0" fmla="*/ 187234 h 1962331"/>
              <a:gd name="connsiteX1" fmla="*/ 461554 w 2198914"/>
              <a:gd name="connsiteY1" fmla="*/ 169817 h 1962331"/>
              <a:gd name="connsiteX2" fmla="*/ 78377 w 2198914"/>
              <a:gd name="connsiteY2" fmla="*/ 1206137 h 1962331"/>
              <a:gd name="connsiteX3" fmla="*/ 931817 w 2198914"/>
              <a:gd name="connsiteY3" fmla="*/ 1850571 h 1962331"/>
              <a:gd name="connsiteX4" fmla="*/ 1854925 w 2198914"/>
              <a:gd name="connsiteY4" fmla="*/ 1876697 h 1962331"/>
              <a:gd name="connsiteX5" fmla="*/ 1933302 w 2198914"/>
              <a:gd name="connsiteY5" fmla="*/ 1484811 h 1962331"/>
              <a:gd name="connsiteX6" fmla="*/ 2168434 w 2198914"/>
              <a:gd name="connsiteY6" fmla="*/ 857794 h 1962331"/>
              <a:gd name="connsiteX7" fmla="*/ 2116182 w 2198914"/>
              <a:gd name="connsiteY7" fmla="*/ 518160 h 1962331"/>
              <a:gd name="connsiteX8" fmla="*/ 1698171 w 2198914"/>
              <a:gd name="connsiteY8" fmla="*/ 265611 h 1962331"/>
              <a:gd name="connsiteX9" fmla="*/ 1454331 w 2198914"/>
              <a:gd name="connsiteY9" fmla="*/ 187234 h 196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8914" h="1962331">
                <a:moveTo>
                  <a:pt x="1454331" y="187234"/>
                </a:moveTo>
                <a:cubicBezTo>
                  <a:pt x="1248228" y="171268"/>
                  <a:pt x="690880" y="0"/>
                  <a:pt x="461554" y="169817"/>
                </a:cubicBezTo>
                <a:cubicBezTo>
                  <a:pt x="232228" y="339634"/>
                  <a:pt x="0" y="926011"/>
                  <a:pt x="78377" y="1206137"/>
                </a:cubicBezTo>
                <a:cubicBezTo>
                  <a:pt x="156754" y="1486263"/>
                  <a:pt x="635726" y="1738811"/>
                  <a:pt x="931817" y="1850571"/>
                </a:cubicBezTo>
                <a:cubicBezTo>
                  <a:pt x="1227908" y="1962331"/>
                  <a:pt x="1688011" y="1937657"/>
                  <a:pt x="1854925" y="1876697"/>
                </a:cubicBezTo>
                <a:cubicBezTo>
                  <a:pt x="2021839" y="1815737"/>
                  <a:pt x="1881051" y="1654628"/>
                  <a:pt x="1933302" y="1484811"/>
                </a:cubicBezTo>
                <a:cubicBezTo>
                  <a:pt x="1985554" y="1314994"/>
                  <a:pt x="2137954" y="1018902"/>
                  <a:pt x="2168434" y="857794"/>
                </a:cubicBezTo>
                <a:cubicBezTo>
                  <a:pt x="2198914" y="696686"/>
                  <a:pt x="2194559" y="616857"/>
                  <a:pt x="2116182" y="518160"/>
                </a:cubicBezTo>
                <a:cubicBezTo>
                  <a:pt x="2037805" y="419463"/>
                  <a:pt x="1814285" y="319314"/>
                  <a:pt x="1698171" y="265611"/>
                </a:cubicBezTo>
                <a:cubicBezTo>
                  <a:pt x="1582057" y="211908"/>
                  <a:pt x="1660434" y="203200"/>
                  <a:pt x="1454331" y="18723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reeform 11"/>
          <p:cNvSpPr/>
          <p:nvPr/>
        </p:nvSpPr>
        <p:spPr>
          <a:xfrm>
            <a:off x="837474" y="2598057"/>
            <a:ext cx="4891314" cy="2467429"/>
          </a:xfrm>
          <a:custGeom>
            <a:avLst/>
            <a:gdLst>
              <a:gd name="connsiteX0" fmla="*/ 4108995 w 4891314"/>
              <a:gd name="connsiteY0" fmla="*/ 110309 h 2467429"/>
              <a:gd name="connsiteX1" fmla="*/ 3238137 w 4891314"/>
              <a:gd name="connsiteY1" fmla="*/ 5806 h 2467429"/>
              <a:gd name="connsiteX2" fmla="*/ 1452880 w 4891314"/>
              <a:gd name="connsiteY2" fmla="*/ 75474 h 2467429"/>
              <a:gd name="connsiteX3" fmla="*/ 791029 w 4891314"/>
              <a:gd name="connsiteY3" fmla="*/ 240937 h 2467429"/>
              <a:gd name="connsiteX4" fmla="*/ 242389 w 4891314"/>
              <a:gd name="connsiteY4" fmla="*/ 606697 h 2467429"/>
              <a:gd name="connsiteX5" fmla="*/ 68217 w 4891314"/>
              <a:gd name="connsiteY5" fmla="*/ 1172754 h 2467429"/>
              <a:gd name="connsiteX6" fmla="*/ 76926 w 4891314"/>
              <a:gd name="connsiteY6" fmla="*/ 1686560 h 2467429"/>
              <a:gd name="connsiteX7" fmla="*/ 529772 w 4891314"/>
              <a:gd name="connsiteY7" fmla="*/ 2087154 h 2467429"/>
              <a:gd name="connsiteX8" fmla="*/ 3107509 w 4891314"/>
              <a:gd name="connsiteY8" fmla="*/ 2435497 h 2467429"/>
              <a:gd name="connsiteX9" fmla="*/ 4222206 w 4891314"/>
              <a:gd name="connsiteY9" fmla="*/ 2278743 h 2467429"/>
              <a:gd name="connsiteX10" fmla="*/ 4605383 w 4891314"/>
              <a:gd name="connsiteY10" fmla="*/ 1886857 h 2467429"/>
              <a:gd name="connsiteX11" fmla="*/ 4683760 w 4891314"/>
              <a:gd name="connsiteY11" fmla="*/ 1564640 h 2467429"/>
              <a:gd name="connsiteX12" fmla="*/ 4866640 w 4891314"/>
              <a:gd name="connsiteY12" fmla="*/ 1146629 h 2467429"/>
              <a:gd name="connsiteX13" fmla="*/ 4831806 w 4891314"/>
              <a:gd name="connsiteY13" fmla="*/ 798286 h 2467429"/>
              <a:gd name="connsiteX14" fmla="*/ 4640217 w 4891314"/>
              <a:gd name="connsiteY14" fmla="*/ 432526 h 2467429"/>
              <a:gd name="connsiteX15" fmla="*/ 4326709 w 4891314"/>
              <a:gd name="connsiteY15" fmla="*/ 206103 h 2467429"/>
              <a:gd name="connsiteX16" fmla="*/ 4108995 w 4891314"/>
              <a:gd name="connsiteY16" fmla="*/ 110309 h 24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91314" h="2467429">
                <a:moveTo>
                  <a:pt x="4108995" y="110309"/>
                </a:moveTo>
                <a:cubicBezTo>
                  <a:pt x="3927566" y="76926"/>
                  <a:pt x="3680823" y="11612"/>
                  <a:pt x="3238137" y="5806"/>
                </a:cubicBezTo>
                <a:cubicBezTo>
                  <a:pt x="2795451" y="0"/>
                  <a:pt x="1860731" y="36286"/>
                  <a:pt x="1452880" y="75474"/>
                </a:cubicBezTo>
                <a:cubicBezTo>
                  <a:pt x="1045029" y="114662"/>
                  <a:pt x="992777" y="152400"/>
                  <a:pt x="791029" y="240937"/>
                </a:cubicBezTo>
                <a:cubicBezTo>
                  <a:pt x="589281" y="329474"/>
                  <a:pt x="362858" y="451394"/>
                  <a:pt x="242389" y="606697"/>
                </a:cubicBezTo>
                <a:cubicBezTo>
                  <a:pt x="121920" y="762000"/>
                  <a:pt x="95794" y="992777"/>
                  <a:pt x="68217" y="1172754"/>
                </a:cubicBezTo>
                <a:cubicBezTo>
                  <a:pt x="40640" y="1352731"/>
                  <a:pt x="0" y="1534160"/>
                  <a:pt x="76926" y="1686560"/>
                </a:cubicBezTo>
                <a:cubicBezTo>
                  <a:pt x="153852" y="1838960"/>
                  <a:pt x="24675" y="1962331"/>
                  <a:pt x="529772" y="2087154"/>
                </a:cubicBezTo>
                <a:cubicBezTo>
                  <a:pt x="1034869" y="2211977"/>
                  <a:pt x="2492103" y="2403565"/>
                  <a:pt x="3107509" y="2435497"/>
                </a:cubicBezTo>
                <a:cubicBezTo>
                  <a:pt x="3722915" y="2467429"/>
                  <a:pt x="3972560" y="2370183"/>
                  <a:pt x="4222206" y="2278743"/>
                </a:cubicBezTo>
                <a:cubicBezTo>
                  <a:pt x="4471852" y="2187303"/>
                  <a:pt x="4528457" y="2005874"/>
                  <a:pt x="4605383" y="1886857"/>
                </a:cubicBezTo>
                <a:cubicBezTo>
                  <a:pt x="4682309" y="1767840"/>
                  <a:pt x="4640217" y="1688011"/>
                  <a:pt x="4683760" y="1564640"/>
                </a:cubicBezTo>
                <a:cubicBezTo>
                  <a:pt x="4727303" y="1441269"/>
                  <a:pt x="4841966" y="1274355"/>
                  <a:pt x="4866640" y="1146629"/>
                </a:cubicBezTo>
                <a:cubicBezTo>
                  <a:pt x="4891314" y="1018903"/>
                  <a:pt x="4869543" y="917303"/>
                  <a:pt x="4831806" y="798286"/>
                </a:cubicBezTo>
                <a:cubicBezTo>
                  <a:pt x="4794069" y="679269"/>
                  <a:pt x="4724400" y="531223"/>
                  <a:pt x="4640217" y="432526"/>
                </a:cubicBezTo>
                <a:cubicBezTo>
                  <a:pt x="4556034" y="333829"/>
                  <a:pt x="4418149" y="261257"/>
                  <a:pt x="4326709" y="206103"/>
                </a:cubicBezTo>
                <a:cubicBezTo>
                  <a:pt x="4235269" y="150949"/>
                  <a:pt x="4290424" y="143692"/>
                  <a:pt x="4108995" y="110309"/>
                </a:cubicBezTo>
                <a:close/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5498856" cy="349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157056" y="1327212"/>
            <a:ext cx="1634971" cy="2337786"/>
          </a:xfrm>
          <a:custGeom>
            <a:avLst/>
            <a:gdLst>
              <a:gd name="connsiteX0" fmla="*/ 778276 w 1634971"/>
              <a:gd name="connsiteY0" fmla="*/ 208625 h 2337786"/>
              <a:gd name="connsiteX1" fmla="*/ 156839 w 1634971"/>
              <a:gd name="connsiteY1" fmla="*/ 137604 h 2337786"/>
              <a:gd name="connsiteX2" fmla="*/ 14796 w 1634971"/>
              <a:gd name="connsiteY2" fmla="*/ 1034248 h 2337786"/>
              <a:gd name="connsiteX3" fmla="*/ 245616 w 1634971"/>
              <a:gd name="connsiteY3" fmla="*/ 2170590 h 2337786"/>
              <a:gd name="connsiteX4" fmla="*/ 1302059 w 1634971"/>
              <a:gd name="connsiteY4" fmla="*/ 2037425 h 2337786"/>
              <a:gd name="connsiteX5" fmla="*/ 1550633 w 1634971"/>
              <a:gd name="connsiteY5" fmla="*/ 830062 h 2337786"/>
              <a:gd name="connsiteX6" fmla="*/ 778276 w 1634971"/>
              <a:gd name="connsiteY6" fmla="*/ 208625 h 233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971" h="2337786">
                <a:moveTo>
                  <a:pt x="778276" y="208625"/>
                </a:moveTo>
                <a:cubicBezTo>
                  <a:pt x="545977" y="93215"/>
                  <a:pt x="284086" y="0"/>
                  <a:pt x="156839" y="137604"/>
                </a:cubicBezTo>
                <a:cubicBezTo>
                  <a:pt x="29592" y="275208"/>
                  <a:pt x="0" y="695417"/>
                  <a:pt x="14796" y="1034248"/>
                </a:cubicBezTo>
                <a:cubicBezTo>
                  <a:pt x="29592" y="1373079"/>
                  <a:pt x="31072" y="2003394"/>
                  <a:pt x="245616" y="2170590"/>
                </a:cubicBezTo>
                <a:cubicBezTo>
                  <a:pt x="460160" y="2337786"/>
                  <a:pt x="1084556" y="2260846"/>
                  <a:pt x="1302059" y="2037425"/>
                </a:cubicBezTo>
                <a:cubicBezTo>
                  <a:pt x="1519562" y="1814004"/>
                  <a:pt x="1634971" y="1137821"/>
                  <a:pt x="1550633" y="830062"/>
                </a:cubicBezTo>
                <a:cubicBezTo>
                  <a:pt x="1466295" y="522303"/>
                  <a:pt x="1010575" y="324035"/>
                  <a:pt x="778276" y="2086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reeform 11"/>
          <p:cNvSpPr/>
          <p:nvPr/>
        </p:nvSpPr>
        <p:spPr>
          <a:xfrm>
            <a:off x="3514078" y="2380695"/>
            <a:ext cx="4221332" cy="3410505"/>
          </a:xfrm>
          <a:custGeom>
            <a:avLst/>
            <a:gdLst>
              <a:gd name="connsiteX0" fmla="*/ 2877844 w 4221332"/>
              <a:gd name="connsiteY0" fmla="*/ 42909 h 3410505"/>
              <a:gd name="connsiteX1" fmla="*/ 1111188 w 4221332"/>
              <a:gd name="connsiteY1" fmla="*/ 1063841 h 3410505"/>
              <a:gd name="connsiteX2" fmla="*/ 36990 w 4221332"/>
              <a:gd name="connsiteY2" fmla="*/ 1321293 h 3410505"/>
              <a:gd name="connsiteX3" fmla="*/ 1333130 w 4221332"/>
              <a:gd name="connsiteY3" fmla="*/ 3301014 h 3410505"/>
              <a:gd name="connsiteX4" fmla="*/ 2993254 w 4221332"/>
              <a:gd name="connsiteY4" fmla="*/ 1978241 h 3410505"/>
              <a:gd name="connsiteX5" fmla="*/ 4200617 w 4221332"/>
              <a:gd name="connsiteY5" fmla="*/ 806388 h 3410505"/>
              <a:gd name="connsiteX6" fmla="*/ 2877844 w 4221332"/>
              <a:gd name="connsiteY6" fmla="*/ 42909 h 341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1332" h="3410505">
                <a:moveTo>
                  <a:pt x="2877844" y="42909"/>
                </a:moveTo>
                <a:cubicBezTo>
                  <a:pt x="2362939" y="85818"/>
                  <a:pt x="1584664" y="850777"/>
                  <a:pt x="1111188" y="1063841"/>
                </a:cubicBezTo>
                <a:cubicBezTo>
                  <a:pt x="637712" y="1276905"/>
                  <a:pt x="0" y="948431"/>
                  <a:pt x="36990" y="1321293"/>
                </a:cubicBezTo>
                <a:cubicBezTo>
                  <a:pt x="73980" y="1694155"/>
                  <a:pt x="840419" y="3191523"/>
                  <a:pt x="1333130" y="3301014"/>
                </a:cubicBezTo>
                <a:cubicBezTo>
                  <a:pt x="1825841" y="3410505"/>
                  <a:pt x="2515340" y="2394012"/>
                  <a:pt x="2993254" y="1978241"/>
                </a:cubicBezTo>
                <a:cubicBezTo>
                  <a:pt x="3471168" y="1562470"/>
                  <a:pt x="4221332" y="1131903"/>
                  <a:pt x="4200617" y="806388"/>
                </a:cubicBezTo>
                <a:cubicBezTo>
                  <a:pt x="4179903" y="480874"/>
                  <a:pt x="3392749" y="0"/>
                  <a:pt x="2877844" y="4290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628800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Claim: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Consider a set of initial adopters of behavior A, with a threshold of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for nodes in the remaining network to adopt behavior A.</a:t>
            </a:r>
          </a:p>
          <a:p>
            <a:pPr algn="just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just">
              <a:buAutoNum type="romanLcParenBoth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(clusters as obstacles to cascades) </a:t>
            </a:r>
          </a:p>
          <a:p>
            <a:pPr marL="514350" indent="-514350"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If the remaining network contains a cluster of density greater than 1 −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 then the set of initial adopters will not cause a complete cascade.</a:t>
            </a:r>
          </a:p>
          <a:p>
            <a:pPr algn="just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(ii) (clusters are the only obstacles to cascades) </a:t>
            </a:r>
          </a:p>
          <a:p>
            <a:pPr marL="514350" indent="-514350"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Whenever a set of initial adopters does not cause a complete cascade with threshold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 the remaining network must contain a cluster of density greater than 1 −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Proof of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(clusters as obstacles to cascades) 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75" y="2028825"/>
            <a:ext cx="4667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522920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Proof by contradiction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Let v be the first node in the cluster that adopts A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Proof of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(ii)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(clusters are the only obstacles to cascades) 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975" y="2081213"/>
            <a:ext cx="57340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508518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Let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be the set of nodes using B at the end of the process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Show that S is a cluster of density &gt; 1 -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q</a:t>
            </a:r>
            <a:endParaRPr lang="el-GR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Diffusion, Thresholds and the Role of Weak Ties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crucial difference between learning a new idea and actually deciding to accept it 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70199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Diffusion, Thresholds and the Role of Weak Ties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Relation to weak ties and local bridges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76872"/>
            <a:ext cx="53816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499992" y="3861048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3635896" y="4221088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683568" y="34290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1/2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86916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Bridges convey awareness but weak at transmitting costly to adopt behaviors</a:t>
            </a:r>
            <a:endParaRPr lang="el-GR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Extensions of the Basic Cascade Model: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Heterogeneous Thresholds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08920"/>
            <a:ext cx="30243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1988841"/>
            <a:ext cx="53285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Each person values behaviors A and B differently: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If both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adapt A,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gets a payoff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&gt; 0 and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 payoff  a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w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&gt; 0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If both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adapt B, u gets a payoff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&gt; 0 and w a payoff 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w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&gt; 0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If opposite behaviors, than each gets a payoff 0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86916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Each node u has its own personal threshold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</a:rPr>
              <a:t>q</a:t>
            </a:r>
            <a:r>
              <a:rPr lang="en-US" sz="2000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≥</a:t>
            </a:r>
            <a:r>
              <a:rPr lang="en-US" sz="2000" i="1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000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2000" i="1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/(a</a:t>
            </a:r>
            <a:r>
              <a:rPr lang="en-US" sz="2000" i="1" baseline="-25000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en-US" sz="2000" i="1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000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Behavior in Networks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11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Extensions of the Basic Cascade Model: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Heterogeneous Thresholds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486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2816"/>
            <a:ext cx="3609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4509120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Not just the power of influential people, but also the extent to which they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access to easily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influenceable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people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What about the role of clusters?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blocking cluster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 the network is a set of nodes for which each node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has more that 1 –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</a:rPr>
              <a:t>q</a:t>
            </a:r>
            <a:r>
              <a:rPr lang="en-US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fraction of its friends also in the set.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Knowledge, Thresholds and Collective Action: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Collective Action and Pluralistic Ignorance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204865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collective action problem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 an activity produces benefits only if enough people participate</a:t>
            </a:r>
          </a:p>
          <a:p>
            <a:pPr algn="just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Pluralistic ignorance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 a situation in which people have wildly erroneous estimates about the prevalence of certain opinions in the population at large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Knowledge, Thresholds and Collective Action: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 model for the effect of knowledge on collective actions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Each person has a personal threshold which encodes her willingness to participate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 threshold of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means that she will participate if at least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people in total (including herself) will participate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Each person in the network knows the thresholds of her neighbors in the network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14668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645024"/>
            <a:ext cx="1419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573016"/>
            <a:ext cx="1381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501317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w will never join, since there are only 3 people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v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u</a:t>
            </a:r>
            <a:endParaRPr lang="el-G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37321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Is it safe for u to join? </a:t>
            </a:r>
            <a:endParaRPr lang="el-G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544522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Is it safe for u to join? (common knowledge) </a:t>
            </a:r>
            <a:endParaRPr lang="el-G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Knowledge, Thresholds and Collective Action: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Common Knowledge and Social Institutions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Not just transmit a message, but also make the listeners or readers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aware that many others have gotten the message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as well</a:t>
            </a:r>
          </a:p>
          <a:p>
            <a:pPr algn="just">
              <a:buFont typeface="Wingdings" pitchFamily="2" charset="2"/>
              <a:buChar char="§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Social networks do not simply allow or interaction and flow of information, but these processes in turn allow individuals to base decisions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on what other knows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on how they expect others to behave as a result</a:t>
            </a:r>
            <a:endParaRPr lang="el-GR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Cascade Capacity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Given a network, what is the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largest threshold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at which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any “small” set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of initial adopters can cause a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complete cascade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algn="just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Cascade capacity of the network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71703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Infinite network in which each node has a finite number of neighbors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Small means finite set of nodes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Cascade Capacity: Cascades on Infinite Networks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844824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Initially,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 finite set 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of nodes has behavior A and all others adopt B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Time runs forwards in steps,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1, 2, 3, …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In each step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each node other than those in S uses the decision rule with threshold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to decide whether to adopt behavior A or B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The set S causes a complete cascade if, starting from S as the early adopters of A, every node in the network eventually switched permanently to A. 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9411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cascade capacity of the network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is the largest value of the threshold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for which some finite set of early adopters can cause a complete cascade.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Cascade Capacity: Cascades on Infinite Networks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84784"/>
            <a:ext cx="538447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155679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 infinite path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492896"/>
            <a:ext cx="22955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335699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 infinite grid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30120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 intrinsic property of the network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Even if A better, for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strictly between 3/8 and ½, A cannot win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206084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Spreads if ≤ 1/2</a:t>
            </a: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38610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Spreads if ≤ 3/8</a:t>
            </a: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Cascade Capacity: Cascades on Infinite Networks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20486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How large can a cascade capacity be?</a:t>
            </a:r>
            <a:endParaRPr lang="el-G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14096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 least 1/2, but is there any network with a higher cascade capacity?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Will mean that an inferior technology can displace a superior one, even when the inferior technology starts at only a small set of initial adopters.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Cascade Capacity: Cascades on Infinite Networks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213285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Claim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: There is no network in which the cascade capacity exceeds 1/2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Cascade Capacity: Cascades on Infinite Networks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213285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Interface: the set of A-B edges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96952"/>
            <a:ext cx="2514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15719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Prove that in each step the size of the interface strictly decreases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Why is this enough?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Diffusion in Networks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How new behaviors,  practices, opinions and technologies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spread from person to person through a social network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as people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influence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their friends to adopt new ideas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924944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Information effect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 choices made by others can provide indirect information about what they know</a:t>
            </a:r>
          </a:p>
          <a:p>
            <a:pPr algn="just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Old studies: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Adoption of hybrid seed corn among farmers in Iowa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Adoption of tetracycline by physicians in US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Basic observations: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Characteristics of early adopters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Decisions made in the context of social structure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Cascade Capacity: Cascades on Infinite Networks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2514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92896"/>
            <a:ext cx="24955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472514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At some step, a number of nodes decide to switch from B to A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73325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General Remark: In this simple model, a worse technology cannot displace a better and wide-spread one </a:t>
            </a:r>
            <a:endParaRPr lang="el-GR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 extension where a single individual can sometimes choose a combination of two available behaviors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1916832"/>
            <a:ext cx="51845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Coordination game with a bilingual option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Two bilingual nodes can interact using the better of the two behaviors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 bilingual and a monolingual node can only interact using the behavior of the monolingual node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465313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Is there a dominant strategy?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508518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Cost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associated with the AB strategy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2,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b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=1)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68009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851920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4644008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36912"/>
            <a:ext cx="6751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6660232" y="4941168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11760" y="35010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3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= 4 √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563507"/>
            <a:ext cx="6768752" cy="35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V="1">
            <a:off x="5724128" y="2924944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75856" y="2996952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27784" y="486916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1720" y="544522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B: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= 6 √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3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b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=1)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68009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851920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4644008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36912"/>
            <a:ext cx="6751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6660232" y="4941168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11760" y="35010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0+</a:t>
            </a:r>
            <a:r>
              <a:rPr lang="en-US" i="1" dirty="0" smtClean="0"/>
              <a:t>b</a:t>
            </a:r>
            <a:r>
              <a:rPr lang="en-US" dirty="0" smtClean="0"/>
              <a:t> = 3</a:t>
            </a:r>
          </a:p>
          <a:p>
            <a:r>
              <a:rPr lang="en-US" dirty="0" smtClean="0"/>
              <a:t>A: 0+</a:t>
            </a:r>
            <a:r>
              <a:rPr lang="en-US" i="1" dirty="0" smtClean="0"/>
              <a:t>a</a:t>
            </a:r>
            <a:r>
              <a:rPr lang="en-US" dirty="0" smtClean="0"/>
              <a:t> = 5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= 7 √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563507"/>
            <a:ext cx="6768752" cy="35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V="1">
            <a:off x="5724128" y="2924944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75856" y="2996952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27784" y="486916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572891"/>
            <a:ext cx="6984776" cy="39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flipV="1">
            <a:off x="1835696" y="594928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491880" y="6021288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868144" y="594928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524328" y="594928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2,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b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=1)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708920"/>
            <a:ext cx="60293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204864"/>
            <a:ext cx="5629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67544" y="522920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First, strategy AB spreads, then behind it, node switch permanently from AB to 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Strategy B becomes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vestigial </a:t>
            </a:r>
            <a:endParaRPr lang="el-GR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148478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Given an infinite graph, for which payoff values of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a, b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 c,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is it possible for a finite set of nodes to cause a complete cascade of adoptions of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A?</a:t>
            </a:r>
            <a:endParaRPr lang="el-GR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270892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Fixing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1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284984"/>
            <a:ext cx="8064896" cy="156966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Given an infinite graph, for which payoff values of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(how much better the new behavior A)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 c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(how compatible should it be with B)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is it possible for a finite set of nodes to cause a complete cascade of adoptions of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A?</a:t>
            </a:r>
            <a:endParaRPr lang="el-GR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5157192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A does better when it has a higher payoff, but in general it has a particularly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hard time cascading when the level of compatibility is “intermediate”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– when the value of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is neither too high nor too low</a:t>
            </a:r>
            <a:endParaRPr lang="el-G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55679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Spreads when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≤ 1/2,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≥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(a  better technology always spreads)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05273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Example: Infinite path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20608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Assume that the set of initial adopters forms a contiguous interval of nodes on the path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Because of the symmetry, how strategy changes occur to the right of the initial adopters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2009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67544" y="443711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1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+1-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7408" y="3212976"/>
            <a:ext cx="4794812" cy="32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>
            <a:off x="5364088" y="4365104"/>
            <a:ext cx="50405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8144" y="40770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Break-even: </a:t>
            </a:r>
          </a:p>
          <a:p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+ 1 –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c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= 1 =&gt;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l-GR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4788024" y="3068960"/>
            <a:ext cx="86409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707904" y="5301208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427984" y="3212976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779912" y="4941168"/>
            <a:ext cx="50405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283968" y="3356992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779912" y="4149080"/>
            <a:ext cx="86409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004048" y="2996952"/>
            <a:ext cx="79208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3851920" y="3861048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139952" y="3501008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067944" y="3717032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572000" y="3140968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508104" y="3140968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80112" y="278092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 better than AB</a:t>
            </a:r>
            <a:endParaRPr lang="el-GR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3779912" y="4509120"/>
            <a:ext cx="72008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5536" y="28529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Initially,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2009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63888" y="198884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1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+1-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3724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>
            <a:off x="2483768" y="4725144"/>
            <a:ext cx="50405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43808" y="44371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Break-even: </a:t>
            </a:r>
          </a:p>
          <a:p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+ 1 –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c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= 1 =&gt;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l-GR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45024"/>
            <a:ext cx="33623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14127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Initially,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1124744"/>
            <a:ext cx="1224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</a:rPr>
              <a:t> ≥ 1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A: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B: 2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+1-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3296060" cy="22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60"/>
            <a:ext cx="2543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59832" y="1124744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</a:rPr>
              <a:t> &lt; 1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B: </a:t>
            </a:r>
            <a:r>
              <a:rPr lang="en-US" sz="1600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sz="1600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= 2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√</a:t>
            </a:r>
            <a:endParaRPr lang="en-US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sz="1600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sz="1600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9" y="2276872"/>
            <a:ext cx="3312367" cy="223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248150"/>
            <a:ext cx="35147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528" y="8367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Then,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35147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3339798" cy="243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5" y="3861048"/>
            <a:ext cx="3821461" cy="24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Diffusion in Networks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84784"/>
            <a:ext cx="77048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Direct-benefit Effect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 there are direct payoffs from copying the decisions of others</a:t>
            </a:r>
          </a:p>
          <a:p>
            <a:pPr algn="just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Spread of technologies such as the phone, email, etc</a:t>
            </a:r>
          </a:p>
          <a:p>
            <a:pPr algn="just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Common principles:</a:t>
            </a:r>
          </a:p>
          <a:p>
            <a:pPr algn="just">
              <a:buFont typeface="Wingdings" pitchFamily="2" charset="2"/>
              <a:buChar char="ü"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Complexity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of people to understand and implement</a:t>
            </a:r>
          </a:p>
          <a:p>
            <a:pPr algn="just">
              <a:buFont typeface="Wingdings" pitchFamily="2" charset="2"/>
              <a:buChar char="ü"/>
            </a:pP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Observability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so that people can become aware that others are using it</a:t>
            </a:r>
          </a:p>
          <a:p>
            <a:pPr algn="just">
              <a:buFont typeface="Wingdings" pitchFamily="2" charset="2"/>
              <a:buChar char="ü"/>
            </a:pP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Trialability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so that people can mitigate its risks by adopting it gradually and incrementally</a:t>
            </a:r>
          </a:p>
          <a:p>
            <a:pPr algn="just">
              <a:buFont typeface="Wingdings" pitchFamily="2" charset="2"/>
              <a:buChar char="ü"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Compatibility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with the social system that is entering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homophily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?)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3821461" cy="24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212976"/>
            <a:ext cx="4075931" cy="284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472514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What does the triangular cut-out means?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End of Chapter 19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628800"/>
            <a:ext cx="6696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Diffusion as a network coordination game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Payoff for adopting a behavior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Cascades and the role of clusters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The cascade capacity of a network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“Bilingual” behavior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 Spread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43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7800"/>
            <a:ext cx="2038350" cy="3019425"/>
          </a:xfrm>
        </p:spPr>
      </p:pic>
      <p:sp>
        <p:nvSpPr>
          <p:cNvPr id="5" name="TextBox 4"/>
          <p:cNvSpPr txBox="1"/>
          <p:nvPr/>
        </p:nvSpPr>
        <p:spPr>
          <a:xfrm>
            <a:off x="228600" y="1447800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Understanding the spread of viruses and epidemics is of great interest to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H</a:t>
            </a:r>
            <a:r>
              <a:rPr lang="en-US" sz="2000" dirty="0" smtClean="0"/>
              <a:t>ealth officials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Sociologists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Mathematicians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Hollywood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12" y="36576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underlying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contact network </a:t>
            </a:r>
            <a:r>
              <a:rPr lang="en-US" sz="2400" dirty="0" smtClean="0"/>
              <a:t>clearly affects the spread of an epidemic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80668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D</a:t>
            </a:r>
            <a:r>
              <a:rPr lang="en-US" sz="2400" dirty="0" smtClean="0">
                <a:solidFill>
                  <a:srgbClr val="0070C0"/>
                </a:solidFill>
              </a:rPr>
              <a:t>iffusion of  ideas </a:t>
            </a:r>
            <a:r>
              <a:rPr lang="en-US" sz="2400" dirty="0" smtClean="0"/>
              <a:t>and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spread of influence </a:t>
            </a:r>
            <a:r>
              <a:rPr lang="en-US" sz="2400" dirty="0" smtClean="0"/>
              <a:t>can also be modeled as epidemics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634709"/>
            <a:ext cx="8686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epidemic spread as a </a:t>
            </a:r>
            <a:r>
              <a:rPr lang="en-US" sz="2400" dirty="0" smtClean="0">
                <a:solidFill>
                  <a:srgbClr val="0070C0"/>
                </a:solidFill>
              </a:rPr>
              <a:t>random process </a:t>
            </a:r>
            <a:r>
              <a:rPr lang="en-US" sz="2400" dirty="0" smtClean="0"/>
              <a:t>on the graph and study its properties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Main question: will the epidemic take over most of the network?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65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Branching Processes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8072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 person transmits the disease to each people she meets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independently with a probability </a:t>
            </a:r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Meets </a:t>
            </a:r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k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 people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while she is contagious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060849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 person carrying a new disease enters a population, first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wave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of k people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Second wave of k</a:t>
            </a:r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people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Subsequent waves 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221088"/>
            <a:ext cx="49339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371703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contact network with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=3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Tree (root, each node but the root, a single node in the level above it)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Branching Processes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71703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Mild epidemic (low contagion probability)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96752"/>
            <a:ext cx="4953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21088"/>
            <a:ext cx="51149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4221088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If it ever reaches a wave where it infects no one, then it dies out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Or, it continues to infect people in every wave infinitely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Aggressive epidemic (high contagion probability)</a:t>
            </a:r>
            <a:endParaRPr lang="el-GR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9"/>
            <a:ext cx="774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Branching Processes: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Basic Reproductive Number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6876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Basic Reproductive Number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): the expected number of new cases of the disease caused by a single individual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276872"/>
            <a:ext cx="7416824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Claim: (a) If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&lt; 1, then with probability 1, the disease dies out after a finite number of waves. (b) If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&gt; 1, then with probability greater than 0 the disease persists by infecting at least one person in each wave.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501008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pk</a:t>
            </a:r>
            <a:endParaRPr lang="en-US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lphaLcParenBoth"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&lt; 1 -- Each infected person produces less than one new case in expectation Outbreak constantly trends downwards </a:t>
            </a:r>
          </a:p>
          <a:p>
            <a:pPr marL="342900" indent="-342900">
              <a:buAutoNum type="alphaLcParenBoth"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&gt; 1 – trends upwards, and the disease persists with positive probability (when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&lt; 1, the disease can get unlucky!)</a:t>
            </a:r>
          </a:p>
          <a:p>
            <a:pPr marL="342900" indent="-342900">
              <a:buAutoNum type="alphaLcParenBoth"/>
            </a:pP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526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 “knife-edge” quality around the critical value of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= 1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Assumes no network structure, no triangles or shared </a:t>
            </a:r>
            <a:r>
              <a:rPr lang="en-US" dirty="0" err="1" smtClean="0"/>
              <a:t>neihgbors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Each node may be in the following states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chemeClr val="hlink"/>
                </a:solidFill>
              </a:rPr>
              <a:t>usceptible</a:t>
            </a:r>
            <a:r>
              <a:rPr lang="en-US" sz="2400" dirty="0" smtClean="0"/>
              <a:t>: healthy but not immune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nfected</a:t>
            </a:r>
            <a:r>
              <a:rPr lang="en-US" sz="2400" dirty="0" smtClean="0"/>
              <a:t>: has the virus and can actively propagate it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chemeClr val="hlink"/>
                </a:solidFill>
              </a:rPr>
              <a:t>emoved</a:t>
            </a:r>
            <a:r>
              <a:rPr lang="en-US" sz="2400" dirty="0" smtClean="0"/>
              <a:t>: (Immune or Dead) had the virus but it is no longer active</a:t>
            </a:r>
          </a:p>
          <a:p>
            <a:r>
              <a:rPr lang="en-US" sz="2800" dirty="0" smtClean="0"/>
              <a:t>probability of an Infected node to infect a Susceptible neighbor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SIR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Initially all nodes are in state S(</a:t>
                </a:r>
                <a:r>
                  <a:rPr lang="en-US" dirty="0" err="1" smtClean="0"/>
                  <a:t>usceptible</a:t>
                </a:r>
                <a:r>
                  <a:rPr lang="en-US" dirty="0" smtClean="0"/>
                  <a:t>), except for a few nodes in state I(</a:t>
                </a:r>
                <a:r>
                  <a:rPr lang="en-US" dirty="0" err="1" smtClean="0"/>
                  <a:t>nfected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An infected node stays infected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steps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Simplest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At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steps the infected node has probability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 of infecting any of its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susceptible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Infection probability</a:t>
                </a:r>
              </a:p>
              <a:p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steps the node is Removed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296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0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3407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individual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level model of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direct-benefit effects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networks due to S. Morris</a:t>
            </a:r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benefits of adopting a new behavior increase as more and more of the social network neighbors adopt it</a:t>
            </a:r>
            <a:endParaRPr lang="el-G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284984"/>
            <a:ext cx="64087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 Coordination Game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Two players (nodes),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linked by an edge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Two possible behaviors (strategies): A and B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If both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adapt A, get payoff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&gt; 0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If both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adapt B, get payoff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&gt; 0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If opposite behaviors, than each get a payoff 0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305596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66713"/>
            <a:ext cx="756285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9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and the Branching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branching process is a special case where the graph is a tree (and the infected node is the root)</a:t>
            </a:r>
          </a:p>
          <a:p>
            <a:r>
              <a:rPr lang="en-US" dirty="0" smtClean="0"/>
              <a:t>The basic reproductive number is not necessarily informative in the general case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7" y="4267199"/>
            <a:ext cx="77343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03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Percolation</a:t>
            </a:r>
            <a:r>
              <a:rPr lang="en-US" dirty="0" smtClean="0"/>
              <a:t>: we have a network of “pipes” which can curry liquids, and they can be either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open</a:t>
            </a:r>
            <a:r>
              <a:rPr lang="en-US" dirty="0" smtClean="0"/>
              <a:t> with probability </a:t>
            </a:r>
            <a:r>
              <a:rPr lang="en-US" dirty="0" smtClean="0">
                <a:solidFill>
                  <a:srgbClr val="00B0F0"/>
                </a:solidFill>
              </a:rPr>
              <a:t>p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close</a:t>
            </a:r>
            <a:r>
              <a:rPr lang="en-US" dirty="0" smtClean="0"/>
              <a:t> with probability </a:t>
            </a:r>
            <a:r>
              <a:rPr lang="en-US" dirty="0" smtClean="0">
                <a:solidFill>
                  <a:srgbClr val="00B0F0"/>
                </a:solidFill>
              </a:rPr>
              <a:t>(1-p)</a:t>
            </a:r>
          </a:p>
          <a:p>
            <a:pPr lvl="1"/>
            <a:r>
              <a:rPr lang="en-US" dirty="0" smtClean="0"/>
              <a:t>The pipes can be pathways within a material</a:t>
            </a:r>
          </a:p>
          <a:p>
            <a:r>
              <a:rPr lang="en-US" dirty="0" smtClean="0"/>
              <a:t>If liquid enters the network from some nodes, does it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reach</a:t>
            </a:r>
            <a:r>
              <a:rPr lang="en-US" dirty="0" smtClean="0"/>
              <a:t> most of the network?</a:t>
            </a:r>
          </a:p>
          <a:p>
            <a:pPr lvl="1"/>
            <a:r>
              <a:rPr lang="en-US" dirty="0" smtClean="0"/>
              <a:t>The network </a:t>
            </a:r>
            <a:r>
              <a:rPr lang="en-US" dirty="0" smtClean="0">
                <a:solidFill>
                  <a:srgbClr val="FF0000"/>
                </a:solidFill>
              </a:rPr>
              <a:t>percolates</a:t>
            </a:r>
          </a:p>
        </p:txBody>
      </p:sp>
    </p:spTree>
    <p:extLst>
      <p:ext uri="{BB962C8B-B14F-4D97-AF65-F5344CB8AC3E}">
        <p14:creationId xmlns:p14="http://schemas.microsoft.com/office/powerpoint/2010/main" val="1696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and Percolation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There is a connection between SIR model and percolation</a:t>
            </a:r>
          </a:p>
          <a:p>
            <a:r>
              <a:rPr lang="en-US" dirty="0" smtClean="0"/>
              <a:t>When a virus is transmitted from </a:t>
            </a:r>
            <a:r>
              <a:rPr lang="en-US" dirty="0" smtClean="0">
                <a:solidFill>
                  <a:srgbClr val="00B0F0"/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B0F0"/>
                </a:solidFill>
              </a:rPr>
              <a:t>v</a:t>
            </a:r>
            <a:r>
              <a:rPr lang="en-US" dirty="0" smtClean="0"/>
              <a:t>, the edge </a:t>
            </a:r>
            <a:r>
              <a:rPr lang="en-US" dirty="0" smtClean="0">
                <a:solidFill>
                  <a:srgbClr val="00B0F0"/>
                </a:solidFill>
              </a:rPr>
              <a:t>(</a:t>
            </a:r>
            <a:r>
              <a:rPr lang="en-US" dirty="0" err="1" smtClean="0">
                <a:solidFill>
                  <a:srgbClr val="00B0F0"/>
                </a:solidFill>
              </a:rPr>
              <a:t>u,v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r>
              <a:rPr lang="en-US" dirty="0" smtClean="0"/>
              <a:t>is activated with probability </a:t>
            </a:r>
            <a:r>
              <a:rPr lang="en-US" dirty="0" smtClean="0">
                <a:solidFill>
                  <a:srgbClr val="00B0F0"/>
                </a:solidFill>
              </a:rPr>
              <a:t>p</a:t>
            </a:r>
          </a:p>
          <a:p>
            <a:r>
              <a:rPr lang="en-US" dirty="0" smtClean="0"/>
              <a:t>We can assume that all edge activations have happened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 advance</a:t>
            </a:r>
            <a:r>
              <a:rPr lang="en-US" dirty="0" smtClean="0"/>
              <a:t>, and the input graph has </a:t>
            </a:r>
            <a:r>
              <a:rPr lang="en-US" dirty="0" smtClean="0">
                <a:solidFill>
                  <a:srgbClr val="00B0F0"/>
                </a:solidFill>
              </a:rPr>
              <a:t>only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active edges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Which nodes will be infected?</a:t>
            </a:r>
          </a:p>
          <a:p>
            <a:pPr lvl="1"/>
            <a:r>
              <a:rPr lang="en-US" dirty="0" smtClean="0"/>
              <a:t>The nodes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reachable</a:t>
            </a:r>
            <a:r>
              <a:rPr lang="en-US" dirty="0" smtClean="0"/>
              <a:t> from the initial infected nodes</a:t>
            </a:r>
          </a:p>
          <a:p>
            <a:r>
              <a:rPr lang="en-US" dirty="0" smtClean="0"/>
              <a:t>In this way we transformed the </a:t>
            </a:r>
            <a:r>
              <a:rPr lang="en-US" dirty="0" smtClean="0">
                <a:solidFill>
                  <a:srgbClr val="00B0F0"/>
                </a:solidFill>
              </a:rPr>
              <a:t>dynamic SIR process </a:t>
            </a:r>
            <a:r>
              <a:rPr lang="en-US" dirty="0" smtClean="0"/>
              <a:t>into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static</a:t>
            </a:r>
            <a:r>
              <a:rPr lang="en-US" dirty="0" smtClean="0"/>
              <a:t> one.</a:t>
            </a:r>
          </a:p>
        </p:txBody>
      </p:sp>
    </p:spTree>
    <p:extLst>
      <p:ext uri="{BB962C8B-B14F-4D97-AF65-F5344CB8AC3E}">
        <p14:creationId xmlns:p14="http://schemas.microsoft.com/office/powerpoint/2010/main" val="11038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82" y="1828800"/>
            <a:ext cx="72961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6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SIS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usceptible</a:t>
                </a:r>
                <a:r>
                  <a:rPr lang="en-US" dirty="0" smtClean="0"/>
                  <a:t>-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nfected</a:t>
                </a:r>
                <a:r>
                  <a:rPr lang="en-US" dirty="0" smtClean="0"/>
                  <a:t>-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usceptible</a:t>
                </a:r>
              </a:p>
              <a:p>
                <a:pPr lvl="1"/>
                <a:r>
                  <a:rPr lang="en-US" dirty="0"/>
                  <a:t>Susceptible: healthy </a:t>
                </a:r>
                <a:r>
                  <a:rPr lang="en-US" dirty="0" smtClean="0"/>
                  <a:t>but not immune</a:t>
                </a:r>
              </a:p>
              <a:p>
                <a:pPr lvl="1"/>
                <a:r>
                  <a:rPr lang="en-US" dirty="0"/>
                  <a:t>Infected: has </a:t>
                </a:r>
                <a:r>
                  <a:rPr lang="en-US" dirty="0" smtClean="0"/>
                  <a:t>the virus and can actively propagate it</a:t>
                </a:r>
              </a:p>
              <a:p>
                <a:r>
                  <a:rPr lang="en-US" dirty="0" smtClean="0"/>
                  <a:t>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Infected </a:t>
                </a:r>
                <a:r>
                  <a:rPr lang="en-US" dirty="0" smtClean="0"/>
                  <a:t>node infects a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Susceptible</a:t>
                </a:r>
                <a:r>
                  <a:rPr lang="en-US" dirty="0" smtClean="0"/>
                  <a:t> neighbor with probability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</a:p>
              <a:p>
                <a:r>
                  <a:rPr lang="en-US" dirty="0" smtClean="0"/>
                  <a:t>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Infected</a:t>
                </a:r>
                <a:r>
                  <a:rPr lang="en-US" dirty="0" smtClean="0"/>
                  <a:t> node becomes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Susceptible</a:t>
                </a:r>
                <a:r>
                  <a:rPr lang="en-US" dirty="0" smtClean="0"/>
                  <a:t> again with probability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</a:t>
                </a:r>
                <a:r>
                  <a:rPr lang="en-US" dirty="0" smtClean="0"/>
                  <a:t> (or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steps)</a:t>
                </a:r>
              </a:p>
              <a:p>
                <a:r>
                  <a:rPr lang="en-US" dirty="0" smtClean="0"/>
                  <a:t>Nodes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alternate </a:t>
                </a:r>
                <a:r>
                  <a:rPr lang="en-US" dirty="0" smtClean="0"/>
                  <a:t>between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Susceptible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Infected</a:t>
                </a:r>
                <a:r>
                  <a:rPr lang="en-US" dirty="0" smtClean="0"/>
                  <a:t> status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r="-2074" b="-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2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Exampe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no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Infected</a:t>
            </a:r>
            <a:r>
              <a:rPr lang="en-US" dirty="0" smtClean="0"/>
              <a:t> nodes, virus dies out</a:t>
            </a:r>
          </a:p>
          <a:p>
            <a:r>
              <a:rPr lang="en-US" dirty="0" smtClean="0"/>
              <a:t>Question: will the virus die out?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670949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2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eigenvalue point of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6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963" y="1600200"/>
                <a:ext cx="8562975" cy="4525963"/>
              </a:xfrm>
            </p:spPr>
            <p:txBody>
              <a:bodyPr/>
              <a:lstStyle/>
              <a:p>
                <a:r>
                  <a:rPr lang="en-US" sz="2800" dirty="0" smtClean="0"/>
                  <a:t>If </a:t>
                </a:r>
                <a:r>
                  <a:rPr lang="en-US" sz="2800" dirty="0">
                    <a:solidFill>
                      <a:schemeClr val="hlink"/>
                    </a:solidFill>
                  </a:rPr>
                  <a:t>A</a:t>
                </a:r>
                <a:r>
                  <a:rPr lang="en-US" sz="2800" dirty="0"/>
                  <a:t> is the adjacency matrix of the network, then the virus dies out if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n-US" sz="2800" dirty="0" smtClean="0"/>
                  <a:t>is the first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eigenvalue</a:t>
                </a:r>
                <a:r>
                  <a:rPr lang="en-US" sz="280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n-US" sz="2800" dirty="0" smtClean="0"/>
                  <a:t>of </a:t>
                </a:r>
                <a:r>
                  <a:rPr lang="en-US" sz="2800" dirty="0" smtClean="0">
                    <a:solidFill>
                      <a:srgbClr val="00B0F0"/>
                    </a:solidFill>
                  </a:rPr>
                  <a:t>A</a:t>
                </a:r>
                <a:endParaRPr lang="el-GR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26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963" y="1600200"/>
                <a:ext cx="8562975" cy="4525963"/>
              </a:xfrm>
              <a:blipFill rotWithShape="1">
                <a:blip r:embed="rId3"/>
                <a:stretch>
                  <a:fillRect l="-128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6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347214"/>
              </p:ext>
            </p:extLst>
          </p:nvPr>
        </p:nvGraphicFramePr>
        <p:xfrm>
          <a:off x="3733800" y="2590800"/>
          <a:ext cx="13557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4" imgW="634680" imgH="419040" progId="Equation.3">
                  <p:embed/>
                </p:oleObj>
              </mc:Choice>
              <mc:Fallback>
                <p:oleObj name="Equation" r:id="rId4" imgW="634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90800"/>
                        <a:ext cx="135572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6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copies model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Each node may have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multiple copies </a:t>
            </a:r>
            <a:r>
              <a:rPr lang="en-US" sz="2800" dirty="0"/>
              <a:t>of the same virus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hlink"/>
                </a:solidFill>
              </a:rPr>
              <a:t>v</a:t>
            </a:r>
            <a:r>
              <a:rPr lang="en-US" sz="2400" dirty="0"/>
              <a:t>: state vector 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hlink"/>
                </a:solidFill>
              </a:rPr>
              <a:t>v</a:t>
            </a:r>
            <a:r>
              <a:rPr lang="en-US" sz="2400" baseline="-25000" dirty="0" smtClean="0">
                <a:solidFill>
                  <a:schemeClr val="hlink"/>
                </a:solidFill>
              </a:rPr>
              <a:t>i</a:t>
            </a:r>
            <a:r>
              <a:rPr lang="en-US" sz="2400" dirty="0" smtClean="0"/>
              <a:t> </a:t>
            </a:r>
            <a:r>
              <a:rPr lang="en-US" sz="2400" dirty="0"/>
              <a:t>: number of virus copies at node </a:t>
            </a:r>
            <a:r>
              <a:rPr lang="en-US" sz="2400" dirty="0">
                <a:solidFill>
                  <a:srgbClr val="00B0F0"/>
                </a:solidFill>
              </a:rPr>
              <a:t>i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At time </a:t>
            </a:r>
            <a:r>
              <a:rPr lang="en-US" sz="2800" dirty="0">
                <a:solidFill>
                  <a:schemeClr val="hlink"/>
                </a:solidFill>
              </a:rPr>
              <a:t>t = 0</a:t>
            </a:r>
            <a:r>
              <a:rPr lang="en-US" sz="2800" dirty="0"/>
              <a:t>, the state vector is initialized to </a:t>
            </a:r>
            <a:r>
              <a:rPr lang="en-US" sz="2800" b="1" dirty="0" err="1">
                <a:solidFill>
                  <a:schemeClr val="hlink"/>
                </a:solidFill>
              </a:rPr>
              <a:t>v</a:t>
            </a:r>
            <a:r>
              <a:rPr lang="en-US" sz="2800" baseline="30000" dirty="0" err="1">
                <a:solidFill>
                  <a:schemeClr val="hlink"/>
                </a:solidFill>
              </a:rPr>
              <a:t>0</a:t>
            </a:r>
            <a:endParaRPr lang="en-US" sz="2800" baseline="300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At time </a:t>
            </a:r>
            <a:r>
              <a:rPr lang="en-US" sz="2800" dirty="0">
                <a:solidFill>
                  <a:schemeClr val="hlink"/>
                </a:solidFill>
              </a:rPr>
              <a:t>t,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For each node </a:t>
            </a:r>
            <a:r>
              <a:rPr lang="en-US" sz="2400" dirty="0">
                <a:solidFill>
                  <a:schemeClr val="hlink"/>
                </a:solidFill>
              </a:rPr>
              <a:t>i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/>
              <a:t>For each of the </a:t>
            </a:r>
            <a:r>
              <a:rPr lang="en-US" dirty="0" err="1">
                <a:solidFill>
                  <a:schemeClr val="hlink"/>
                </a:solidFill>
              </a:rPr>
              <a:t>v</a:t>
            </a:r>
            <a:r>
              <a:rPr lang="en-US" baseline="-25000" dirty="0" err="1">
                <a:solidFill>
                  <a:schemeClr val="hlink"/>
                </a:solidFill>
              </a:rPr>
              <a:t>i</a:t>
            </a:r>
            <a:r>
              <a:rPr lang="en-US" baseline="30000" dirty="0" err="1">
                <a:solidFill>
                  <a:schemeClr val="hlink"/>
                </a:solidFill>
              </a:rPr>
              <a:t>t</a:t>
            </a:r>
            <a:r>
              <a:rPr lang="en-US" dirty="0"/>
              <a:t> virus copies at node </a:t>
            </a:r>
            <a:r>
              <a:rPr lang="en-US" dirty="0">
                <a:solidFill>
                  <a:schemeClr val="hlink"/>
                </a:solidFill>
              </a:rPr>
              <a:t>i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dirty="0"/>
              <a:t>the copy is </a:t>
            </a:r>
            <a:r>
              <a:rPr lang="en-US" dirty="0" smtClean="0"/>
              <a:t>copied to </a:t>
            </a:r>
            <a:r>
              <a:rPr lang="en-US" dirty="0"/>
              <a:t>a neighbor </a:t>
            </a:r>
            <a:r>
              <a:rPr lang="en-US" dirty="0">
                <a:solidFill>
                  <a:schemeClr val="hlink"/>
                </a:solidFill>
              </a:rPr>
              <a:t>j</a:t>
            </a:r>
            <a:r>
              <a:rPr lang="en-US" dirty="0"/>
              <a:t> with </a:t>
            </a:r>
            <a:r>
              <a:rPr lang="en-US" dirty="0" err="1"/>
              <a:t>prob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p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dirty="0"/>
              <a:t>the copy dies with probability </a:t>
            </a:r>
            <a:r>
              <a:rPr lang="en-US" dirty="0">
                <a:solidFill>
                  <a:schemeClr val="hlink"/>
                </a:solidFill>
              </a:rPr>
              <a:t>q</a:t>
            </a:r>
            <a:endParaRPr lang="en-US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6763" cy="4800600"/>
          </a:xfrm>
        </p:spPr>
        <p:txBody>
          <a:bodyPr>
            <a:normAutofit fontScale="92500"/>
          </a:bodyPr>
          <a:lstStyle/>
          <a:p>
            <a:r>
              <a:rPr lang="en-US" dirty="0">
                <a:sym typeface="Wingdings" pitchFamily="2" charset="2"/>
              </a:rPr>
              <a:t>The expected state of the system at time t is given by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/>
              <a:t>As 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∞</a:t>
            </a:r>
            <a:r>
              <a:rPr lang="en-US" sz="2800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the probability that all copies die converges to 1</a:t>
            </a:r>
          </a:p>
          <a:p>
            <a:pPr lvl="1"/>
            <a:r>
              <a:rPr lang="en-US" dirty="0">
                <a:sym typeface="Wingdings" pitchFamily="2" charset="2"/>
              </a:rPr>
              <a:t>  </a:t>
            </a:r>
          </a:p>
          <a:p>
            <a:pPr lvl="2"/>
            <a:r>
              <a:rPr lang="en-US" dirty="0">
                <a:sym typeface="Wingdings" pitchFamily="2" charset="2"/>
              </a:rPr>
              <a:t>the probability that all copies die converges to 1</a:t>
            </a:r>
          </a:p>
          <a:p>
            <a:pPr lvl="1"/>
            <a:r>
              <a:rPr lang="en-US" dirty="0">
                <a:sym typeface="Wingdings" pitchFamily="2" charset="2"/>
              </a:rPr>
              <a:t>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the </a:t>
            </a:r>
            <a:r>
              <a:rPr lang="en-US" dirty="0">
                <a:sym typeface="Wingdings" pitchFamily="2" charset="2"/>
              </a:rPr>
              <a:t>probability that all copies die converges to a constant &lt; 1</a:t>
            </a:r>
          </a:p>
          <a:p>
            <a:endParaRPr lang="en-US" sz="2800" dirty="0">
              <a:cs typeface="Times New Roman" pitchFamily="18" charset="0"/>
            </a:endParaRPr>
          </a:p>
        </p:txBody>
      </p:sp>
      <p:graphicFrame>
        <p:nvGraphicFramePr>
          <p:cNvPr id="528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850669"/>
              </p:ext>
            </p:extLst>
          </p:nvPr>
        </p:nvGraphicFramePr>
        <p:xfrm>
          <a:off x="2590800" y="2362200"/>
          <a:ext cx="31178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1409400" imgH="253800" progId="Equation.3">
                  <p:embed/>
                </p:oleObj>
              </mc:Choice>
              <mc:Fallback>
                <p:oleObj name="Equation" r:id="rId3" imgW="1409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62200"/>
                        <a:ext cx="31178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8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243255"/>
              </p:ext>
            </p:extLst>
          </p:nvPr>
        </p:nvGraphicFramePr>
        <p:xfrm>
          <a:off x="1447800" y="3613150"/>
          <a:ext cx="67818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5" imgW="3149280" imgH="253800" progId="Equation.3">
                  <p:embed/>
                </p:oleObj>
              </mc:Choice>
              <mc:Fallback>
                <p:oleObj name="Equation" r:id="rId5" imgW="3149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13150"/>
                        <a:ext cx="67818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8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189219"/>
              </p:ext>
            </p:extLst>
          </p:nvPr>
        </p:nvGraphicFramePr>
        <p:xfrm>
          <a:off x="1371600" y="4495800"/>
          <a:ext cx="68580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7" imgW="3136680" imgH="253800" progId="Equation.3">
                  <p:embed/>
                </p:oleObj>
              </mc:Choice>
              <mc:Fallback>
                <p:oleObj name="Equation" r:id="rId7" imgW="3136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95800"/>
                        <a:ext cx="68580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8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921367"/>
              </p:ext>
            </p:extLst>
          </p:nvPr>
        </p:nvGraphicFramePr>
        <p:xfrm>
          <a:off x="1320800" y="5410200"/>
          <a:ext cx="68326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Εξίσωση" r:id="rId9" imgW="3136680" imgH="253800" progId="Equation.3">
                  <p:embed/>
                </p:oleObj>
              </mc:Choice>
              <mc:Fallback>
                <p:oleObj name="Εξίσωση" r:id="rId9" imgW="3136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5410200"/>
                        <a:ext cx="68326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50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84784"/>
            <a:ext cx="842493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plays a copy of the game with each of its neighbors, its payoff is the sum of the payoffs in the games played on each edge  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34888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Say some of its neighbors adopt A and some B, what should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do to maximize its payoff?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625229" cy="23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55976" y="3933056"/>
            <a:ext cx="4248472" cy="67710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Threshold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q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/(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en-US" sz="2000" i="1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) for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preferring 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(at least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of the neighbors follow A)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4932"/>
            <a:ext cx="8229600" cy="792162"/>
          </a:xfrm>
        </p:spPr>
        <p:txBody>
          <a:bodyPr/>
          <a:lstStyle/>
          <a:p>
            <a:r>
              <a:rPr lang="en-US" dirty="0" smtClean="0"/>
              <a:t>SIS and SIR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87980"/>
            <a:ext cx="6705600" cy="572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Infection can only happen within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active window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3" y="2780928"/>
            <a:ext cx="6385822" cy="335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3225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Concurency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concurrency – enables </a:t>
            </a:r>
            <a:r>
              <a:rPr lang="en-US" dirty="0">
                <a:solidFill>
                  <a:srgbClr val="0070C0"/>
                </a:solidFill>
              </a:rPr>
              <a:t>branching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8675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966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maximization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198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Suppose that instead of a virus we have an </a:t>
            </a:r>
            <a:r>
              <a:rPr lang="en-US" dirty="0" smtClean="0">
                <a:solidFill>
                  <a:srgbClr val="00B0F0"/>
                </a:solidFill>
              </a:rPr>
              <a:t>item</a:t>
            </a:r>
            <a:r>
              <a:rPr lang="en-US" dirty="0" smtClean="0"/>
              <a:t> (product, idea, video) that propagates through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contact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Word of mouth propagation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An advertiser is interested in </a:t>
            </a:r>
            <a:r>
              <a:rPr lang="en-US" dirty="0" smtClean="0">
                <a:solidFill>
                  <a:srgbClr val="0070C0"/>
                </a:solidFill>
              </a:rPr>
              <a:t>maximizing the spread </a:t>
            </a:r>
            <a:r>
              <a:rPr lang="en-US" dirty="0" smtClean="0"/>
              <a:t>of the item in the network</a:t>
            </a:r>
          </a:p>
          <a:p>
            <a:pPr lvl="1"/>
            <a:r>
              <a:rPr lang="en-US" dirty="0" smtClean="0"/>
              <a:t>The holy grail of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viral marketing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Question: which nodes should we “</a:t>
            </a:r>
            <a:r>
              <a:rPr lang="en-US" dirty="0" smtClean="0">
                <a:solidFill>
                  <a:srgbClr val="0070C0"/>
                </a:solidFill>
              </a:rPr>
              <a:t>infect</a:t>
            </a:r>
            <a:r>
              <a:rPr lang="en-US" dirty="0" smtClean="0"/>
              <a:t>” so that we maximize the spread? [KKT2003]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cascade model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node may be </a:t>
            </a:r>
            <a:r>
              <a:rPr lang="en-US" dirty="0">
                <a:solidFill>
                  <a:srgbClr val="FF9900"/>
                </a:solidFill>
              </a:rPr>
              <a:t>active</a:t>
            </a:r>
            <a:r>
              <a:rPr lang="en-US" dirty="0"/>
              <a:t> (has the </a:t>
            </a:r>
            <a:r>
              <a:rPr lang="en-US" dirty="0" smtClean="0"/>
              <a:t>item) </a:t>
            </a:r>
            <a:r>
              <a:rPr lang="en-US" dirty="0"/>
              <a:t>or </a:t>
            </a:r>
            <a:r>
              <a:rPr lang="en-US" dirty="0">
                <a:solidFill>
                  <a:srgbClr val="00B0F0"/>
                </a:solidFill>
              </a:rPr>
              <a:t>inactive </a:t>
            </a:r>
            <a:r>
              <a:rPr lang="en-US" dirty="0"/>
              <a:t>(does not have the </a:t>
            </a:r>
            <a:r>
              <a:rPr lang="en-US" dirty="0" smtClean="0"/>
              <a:t>item)</a:t>
            </a:r>
            <a:endParaRPr lang="en-US" dirty="0"/>
          </a:p>
          <a:p>
            <a:r>
              <a:rPr lang="en-US" dirty="0"/>
              <a:t>Time proceeds at discrete time-steps. At time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dirty="0"/>
              <a:t>, every node </a:t>
            </a:r>
            <a:r>
              <a:rPr lang="en-US" dirty="0">
                <a:solidFill>
                  <a:schemeClr val="hlink"/>
                </a:solidFill>
              </a:rPr>
              <a:t>v</a:t>
            </a:r>
            <a:r>
              <a:rPr lang="en-US" dirty="0"/>
              <a:t> that became active in time </a:t>
            </a:r>
            <a:r>
              <a:rPr lang="en-US" dirty="0">
                <a:solidFill>
                  <a:schemeClr val="hlink"/>
                </a:solidFill>
              </a:rPr>
              <a:t>t-1</a:t>
            </a:r>
            <a:r>
              <a:rPr lang="en-US" dirty="0"/>
              <a:t> actives a non-active neighbor </a:t>
            </a:r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dirty="0"/>
              <a:t> with probability </a:t>
            </a:r>
            <a:r>
              <a:rPr lang="en-US" dirty="0" err="1">
                <a:solidFill>
                  <a:schemeClr val="accent2"/>
                </a:solidFill>
              </a:rPr>
              <a:t>p</a:t>
            </a:r>
            <a:r>
              <a:rPr lang="en-US" baseline="-25000" dirty="0" err="1">
                <a:solidFill>
                  <a:schemeClr val="accent2"/>
                </a:solidFill>
              </a:rPr>
              <a:t>uw</a:t>
            </a:r>
            <a:r>
              <a:rPr lang="en-US" dirty="0"/>
              <a:t>. If it fails, it does not try again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same as the simple </a:t>
            </a:r>
            <a:r>
              <a:rPr lang="en-US" dirty="0">
                <a:solidFill>
                  <a:srgbClr val="FF0000"/>
                </a:solidFill>
              </a:rPr>
              <a:t>SIR model</a:t>
            </a:r>
          </a:p>
        </p:txBody>
      </p:sp>
    </p:spTree>
    <p:extLst>
      <p:ext uri="{BB962C8B-B14F-4D97-AF65-F5344CB8AC3E}">
        <p14:creationId xmlns:p14="http://schemas.microsoft.com/office/powerpoint/2010/main" val="30654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maximization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Influence function</a:t>
            </a:r>
            <a:r>
              <a:rPr lang="en-US" sz="2800" dirty="0">
                <a:solidFill>
                  <a:srgbClr val="FF9900"/>
                </a:solidFill>
              </a:rPr>
              <a:t>: </a:t>
            </a:r>
            <a:r>
              <a:rPr lang="en-US" sz="2800" dirty="0"/>
              <a:t>for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set of nodes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 (target set) the influence </a:t>
            </a:r>
            <a:r>
              <a:rPr lang="en-US" sz="2800" dirty="0">
                <a:solidFill>
                  <a:schemeClr val="hlink"/>
                </a:solidFill>
              </a:rPr>
              <a:t>s(A)</a:t>
            </a:r>
            <a:r>
              <a:rPr lang="en-US" sz="2800" dirty="0"/>
              <a:t> is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sz="2800" dirty="0"/>
              <a:t> number of active nodes at the end of the diffusion process if the </a:t>
            </a:r>
            <a:r>
              <a:rPr lang="en-US" sz="2800" dirty="0" smtClean="0"/>
              <a:t>item is </a:t>
            </a:r>
            <a:r>
              <a:rPr lang="en-US" sz="2800" dirty="0"/>
              <a:t>originally placed in the nodes in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. 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Influence maximization problem </a:t>
            </a:r>
            <a:r>
              <a:rPr lang="en-US" sz="2800" dirty="0"/>
              <a:t>[KKT03]: Given an network, a diffusion model, and a value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dirty="0"/>
              <a:t>, identify a set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 of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dirty="0"/>
              <a:t> nodes in the network that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maximizes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s(A).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problem is </a:t>
            </a:r>
            <a:r>
              <a:rPr lang="en-US" sz="2800" dirty="0" smtClean="0"/>
              <a:t>NP-hard</a:t>
            </a:r>
          </a:p>
        </p:txBody>
      </p:sp>
    </p:spTree>
    <p:extLst>
      <p:ext uri="{BB962C8B-B14F-4D97-AF65-F5344CB8AC3E}">
        <p14:creationId xmlns:p14="http://schemas.microsoft.com/office/powerpoint/2010/main" val="42921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is a simple algorithm for selecting the set </a:t>
            </a:r>
            <a:r>
              <a:rPr lang="en-US" dirty="0" smtClean="0">
                <a:solidFill>
                  <a:srgbClr val="00B0F0"/>
                </a:solidFill>
              </a:rPr>
              <a:t>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Computing </a:t>
            </a:r>
            <a:r>
              <a:rPr lang="en-US" dirty="0" smtClean="0">
                <a:solidFill>
                  <a:srgbClr val="00B0F0"/>
                </a:solidFill>
              </a:rPr>
              <a:t>s(A)</a:t>
            </a:r>
            <a:r>
              <a:rPr lang="en-US" dirty="0" smtClean="0"/>
              <a:t>: perform multiple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dirty="0" smtClean="0"/>
              <a:t> of the process and take the average.</a:t>
            </a:r>
          </a:p>
          <a:p>
            <a:r>
              <a:rPr lang="en-US" dirty="0" smtClean="0"/>
              <a:t>How good is the solution of this algorithm compared to the optimal solution?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Greedy algorithm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610600" cy="22467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Greedy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algorithm</a:t>
            </a:r>
            <a:endParaRPr lang="en-US" sz="2400" dirty="0" smtClean="0"/>
          </a:p>
          <a:p>
            <a:pPr lvl="1"/>
            <a:r>
              <a:rPr lang="en-US" sz="2400" dirty="0" smtClean="0"/>
              <a:t>Start with an empty set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  <a:p>
            <a:pPr lvl="1"/>
            <a:r>
              <a:rPr lang="en-US" sz="2400" dirty="0" smtClean="0"/>
              <a:t>Proceed in </a:t>
            </a:r>
            <a:r>
              <a:rPr lang="en-US" sz="2400" dirty="0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 steps</a:t>
            </a:r>
          </a:p>
          <a:p>
            <a:pPr lvl="2"/>
            <a:r>
              <a:rPr lang="en-US" sz="2400" dirty="0" smtClean="0"/>
              <a:t>At each step add the node u to the set A the </a:t>
            </a:r>
            <a:r>
              <a:rPr lang="en-US" sz="2400" dirty="0" smtClean="0">
                <a:solidFill>
                  <a:srgbClr val="FF0000"/>
                </a:solidFill>
              </a:rPr>
              <a:t>maximizes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increase </a:t>
            </a:r>
            <a:r>
              <a:rPr lang="en-US" sz="2400" dirty="0" smtClean="0"/>
              <a:t>in function </a:t>
            </a:r>
            <a:r>
              <a:rPr lang="en-US" sz="2400" dirty="0" smtClean="0">
                <a:solidFill>
                  <a:srgbClr val="0070C0"/>
                </a:solidFill>
              </a:rPr>
              <a:t>s(A)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dirty="0" smtClean="0"/>
              <a:t>The node that activates the most additional nodes</a:t>
            </a:r>
          </a:p>
        </p:txBody>
      </p:sp>
    </p:spTree>
    <p:extLst>
      <p:ext uri="{BB962C8B-B14F-4D97-AF65-F5344CB8AC3E}">
        <p14:creationId xmlns:p14="http://schemas.microsoft.com/office/powerpoint/2010/main" val="18901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Suppose we have a (combinatorial) optimization problem, and </a:t>
            </a:r>
            <a:r>
              <a:rPr lang="en-US" dirty="0" smtClean="0">
                <a:solidFill>
                  <a:srgbClr val="00B0F0"/>
                </a:solidFill>
              </a:rPr>
              <a:t>X</a:t>
            </a:r>
            <a:r>
              <a:rPr lang="en-US" dirty="0" smtClean="0"/>
              <a:t> is an instance of the problem,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 smtClean="0"/>
              <a:t> is the value of the optimal solution for X, and </a:t>
            </a:r>
            <a:r>
              <a:rPr lang="en-US" dirty="0" smtClean="0">
                <a:solidFill>
                  <a:srgbClr val="00B0F0"/>
                </a:solidFill>
              </a:rPr>
              <a:t>ALG(X)</a:t>
            </a:r>
            <a:r>
              <a:rPr lang="en-US" dirty="0" smtClean="0"/>
              <a:t> is the value of the solution of an algorithm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/>
              <a:t> </a:t>
            </a:r>
            <a:r>
              <a:rPr lang="en-US" dirty="0" smtClean="0"/>
              <a:t>for X</a:t>
            </a:r>
          </a:p>
          <a:p>
            <a:pPr lvl="1"/>
            <a:r>
              <a:rPr lang="en-US" dirty="0" smtClean="0"/>
              <a:t>In our case: </a:t>
            </a:r>
            <a:r>
              <a:rPr lang="en-US" dirty="0" smtClean="0">
                <a:solidFill>
                  <a:srgbClr val="00B0F0"/>
                </a:solidFill>
              </a:rPr>
              <a:t>X = (</a:t>
            </a:r>
            <a:r>
              <a:rPr lang="en-US" dirty="0" err="1" smtClean="0">
                <a:solidFill>
                  <a:srgbClr val="00B0F0"/>
                </a:solidFill>
              </a:rPr>
              <a:t>G,k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r>
              <a:rPr lang="en-US" dirty="0" smtClean="0"/>
              <a:t>is the input instance,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 smtClean="0"/>
              <a:t> is the spread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S(A*) </a:t>
            </a:r>
            <a:r>
              <a:rPr lang="en-US" dirty="0" smtClean="0"/>
              <a:t>of the optimal solution, </a:t>
            </a:r>
            <a:r>
              <a:rPr lang="en-US" dirty="0" smtClean="0">
                <a:solidFill>
                  <a:srgbClr val="0070C0"/>
                </a:solidFill>
              </a:rPr>
              <a:t>GREEDY(X) </a:t>
            </a:r>
            <a:r>
              <a:rPr lang="en-US" dirty="0" smtClean="0"/>
              <a:t>is the spread </a:t>
            </a:r>
            <a:r>
              <a:rPr lang="en-US" dirty="0" smtClean="0">
                <a:solidFill>
                  <a:srgbClr val="0070C0"/>
                </a:solidFill>
              </a:rPr>
              <a:t>S(A) </a:t>
            </a:r>
            <a:r>
              <a:rPr lang="en-US" dirty="0" smtClean="0"/>
              <a:t>of the solution of the Greedy algorithm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 is a good approximation algorithm if the ratio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bounded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maximization</a:t>
                </a:r>
                <a:r>
                  <a:rPr lang="en-US" dirty="0" smtClean="0"/>
                  <a:t> problem</a:t>
                </a:r>
                <a:r>
                  <a:rPr lang="en-US" dirty="0"/>
                  <a:t>,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-approximation algorithm</a:t>
                </a:r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&lt;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if </a:t>
                </a:r>
                <a:r>
                  <a:rPr lang="en-US" dirty="0"/>
                  <a:t>for all input instances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solution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ALG(X)</a:t>
                </a:r>
                <a:r>
                  <a:rPr lang="en-US" dirty="0" smtClean="0"/>
                  <a:t> has value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at least </a:t>
                </a:r>
                <a:r>
                  <a:rPr lang="el-GR" dirty="0" smtClean="0">
                    <a:solidFill>
                      <a:srgbClr val="0070C0"/>
                    </a:solidFill>
                  </a:rPr>
                  <a:t>α%</a:t>
                </a:r>
                <a:r>
                  <a:rPr lang="el-GR" dirty="0" smtClean="0"/>
                  <a:t> </a:t>
                </a:r>
                <a:r>
                  <a:rPr lang="en-US" dirty="0" smtClean="0"/>
                  <a:t>that of the optimal</a:t>
                </a:r>
                <a:endParaRPr lang="en-US" dirty="0"/>
              </a:p>
              <a:p>
                <a:r>
                  <a:rPr lang="el-GR" dirty="0" smtClean="0">
                    <a:solidFill>
                      <a:srgbClr val="00B0F0"/>
                    </a:solidFill>
                  </a:rPr>
                  <a:t>α</a:t>
                </a:r>
                <a:r>
                  <a:rPr lang="el-GR" dirty="0" smtClean="0"/>
                  <a:t> </a:t>
                </a:r>
                <a:r>
                  <a:rPr lang="en-US" dirty="0" smtClean="0"/>
                  <a:t>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</a:t>
                </a:r>
              </a:p>
              <a:p>
                <a:pPr lvl="1"/>
                <a:r>
                  <a:rPr lang="en-US" dirty="0" smtClean="0"/>
                  <a:t>Ideally we would like </a:t>
                </a:r>
                <a:r>
                  <a:rPr lang="el-GR" dirty="0" smtClean="0">
                    <a:solidFill>
                      <a:srgbClr val="00B0F0"/>
                    </a:solidFill>
                  </a:rPr>
                  <a:t>α</a:t>
                </a:r>
                <a:r>
                  <a:rPr lang="el-GR" dirty="0" smtClean="0"/>
                  <a:t> </a:t>
                </a:r>
                <a:r>
                  <a:rPr lang="en-US" dirty="0" smtClean="0"/>
                  <a:t>to be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constant close to 1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8478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Two obvious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equilibria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, which ones?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348880"/>
            <a:ext cx="7128792" cy="70788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Suppose that initially everyone is using B as a default behavior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 small set of “initial adopters” decide to use A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50100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When will this result in everyone eventually switching to A?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If this does not happen, what causes the spread of A to stop?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08518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Observation: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strictly progressive sequence of switches from  A to B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Approximation Ratio for Influence Maximization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for all X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7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approximation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The spread 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has two properties: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monotone</a:t>
                </a:r>
                <a:r>
                  <a:rPr lang="en-US" dirty="0" smtClean="0"/>
                  <a:t>:</a:t>
                </a:r>
                <a:endParaRPr lang="en-US" b="0" i="0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if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S </a:t>
                </a:r>
                <a:r>
                  <a:rPr lang="en-US" dirty="0" smtClean="0"/>
                  <a:t>is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The addition of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to a set of nodes has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greater</a:t>
                </a:r>
                <a:r>
                  <a:rPr lang="en-US" dirty="0" smtClean="0"/>
                  <a:t> effect (more activations) for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smaller</a:t>
                </a:r>
                <a:r>
                  <a:rPr lang="en-US" dirty="0" smtClean="0"/>
                  <a:t> set.</a:t>
                </a:r>
              </a:p>
              <a:p>
                <a:pPr lvl="1"/>
                <a:r>
                  <a:rPr lang="en-US" dirty="0" smtClean="0"/>
                  <a:t>The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diminishing returns </a:t>
                </a:r>
                <a:r>
                  <a:rPr lang="en-US" dirty="0" smtClean="0"/>
                  <a:t>property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8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</a:t>
            </a:r>
            <a:r>
              <a:rPr lang="en-US" dirty="0" err="1" smtClean="0"/>
              <a:t>submodular</a:t>
            </a:r>
            <a:r>
              <a:rPr lang="en-US" dirty="0" smtClean="0"/>
              <a:t>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dirty="0" smtClean="0"/>
                  <a:t>: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that optimizes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monotone </a:t>
                </a:r>
                <a:r>
                  <a:rPr lang="en-US" dirty="0" smtClean="0"/>
                  <a:t>and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submodular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, each time adding to the solution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, the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that maximizes the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spread of the Greedy solution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at least 63% </a:t>
                </a:r>
                <a:r>
                  <a:rPr lang="en-US" dirty="0" smtClean="0"/>
                  <a:t>that of the optimal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481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3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Submodularity of influence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Why is </a:t>
            </a:r>
            <a:r>
              <a:rPr lang="en-US" dirty="0" smtClean="0">
                <a:solidFill>
                  <a:srgbClr val="0070C0"/>
                </a:solidFill>
              </a:rPr>
              <a:t>S(A)</a:t>
            </a:r>
            <a:r>
              <a:rPr lang="en-US" dirty="0" smtClean="0"/>
              <a:t> </a:t>
            </a:r>
            <a:r>
              <a:rPr lang="en-US" dirty="0" err="1" smtClean="0"/>
              <a:t>submodular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 we deal with the fact that influence is defined as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expectation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smtClean="0"/>
              <a:t>We will use the fact that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probabilistic propagation </a:t>
            </a:r>
            <a:r>
              <a:rPr lang="en-US" dirty="0" smtClean="0"/>
              <a:t>on a </a:t>
            </a:r>
            <a:r>
              <a:rPr lang="en-US" dirty="0" smtClean="0">
                <a:solidFill>
                  <a:srgbClr val="0070C0"/>
                </a:solidFill>
              </a:rPr>
              <a:t>fixed graph </a:t>
            </a:r>
            <a:r>
              <a:rPr lang="en-US" dirty="0" smtClean="0"/>
              <a:t>can be viewed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deterministic propagation</a:t>
            </a:r>
            <a:r>
              <a:rPr lang="en-US" dirty="0" smtClean="0"/>
              <a:t> over a </a:t>
            </a:r>
            <a:r>
              <a:rPr lang="en-US" dirty="0" smtClean="0">
                <a:solidFill>
                  <a:srgbClr val="0070C0"/>
                </a:solidFill>
              </a:rPr>
              <a:t>randomized graph</a:t>
            </a:r>
          </a:p>
          <a:p>
            <a:pPr lvl="1"/>
            <a:r>
              <a:rPr lang="en-US" dirty="0" smtClean="0"/>
              <a:t>Express </a:t>
            </a:r>
            <a:r>
              <a:rPr lang="en-US" dirty="0" smtClean="0">
                <a:solidFill>
                  <a:srgbClr val="0070C0"/>
                </a:solidFill>
              </a:rPr>
              <a:t>S(A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 as an expectation over the </a:t>
            </a:r>
            <a:r>
              <a:rPr lang="en-US" dirty="0" smtClean="0">
                <a:solidFill>
                  <a:srgbClr val="FF0000"/>
                </a:solidFill>
              </a:rPr>
              <a:t>input graph</a:t>
            </a:r>
            <a:r>
              <a:rPr lang="en-US" dirty="0" smtClean="0"/>
              <a:t> </a:t>
            </a:r>
            <a:r>
              <a:rPr lang="en-US" dirty="0"/>
              <a:t>rather than the choices of the algorithm</a:t>
            </a:r>
          </a:p>
        </p:txBody>
      </p:sp>
    </p:spTree>
    <p:extLst>
      <p:ext uri="{BB962C8B-B14F-4D97-AF65-F5344CB8AC3E}">
        <p14:creationId xmlns:p14="http://schemas.microsoft.com/office/powerpoint/2010/main" val="221368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cascade model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3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Each edge </a:t>
            </a:r>
            <a:r>
              <a:rPr lang="en-US" sz="2800" dirty="0">
                <a:solidFill>
                  <a:schemeClr val="hlink"/>
                </a:solidFill>
              </a:rPr>
              <a:t>(</a:t>
            </a:r>
            <a:r>
              <a:rPr lang="en-US" sz="2800" dirty="0" err="1">
                <a:solidFill>
                  <a:schemeClr val="hlink"/>
                </a:solidFill>
              </a:rPr>
              <a:t>u,v</a:t>
            </a:r>
            <a:r>
              <a:rPr lang="en-US" sz="2800" dirty="0">
                <a:solidFill>
                  <a:schemeClr val="hlink"/>
                </a:solidFill>
              </a:rPr>
              <a:t>)</a:t>
            </a:r>
            <a:r>
              <a:rPr lang="en-US" sz="2800" dirty="0"/>
              <a:t> is considered only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once</a:t>
            </a:r>
            <a:r>
              <a:rPr lang="en-US" sz="2800" dirty="0"/>
              <a:t>, and it is “activated” with probability </a:t>
            </a:r>
            <a:r>
              <a:rPr lang="en-US" sz="2800" dirty="0" err="1">
                <a:solidFill>
                  <a:schemeClr val="hlink"/>
                </a:solidFill>
              </a:rPr>
              <a:t>p</a:t>
            </a:r>
            <a:r>
              <a:rPr lang="en-US" sz="2800" baseline="-25000" dirty="0" err="1">
                <a:solidFill>
                  <a:schemeClr val="hlink"/>
                </a:solidFill>
              </a:rPr>
              <a:t>uv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can assume that all random choices have been made in </a:t>
            </a:r>
            <a:r>
              <a:rPr lang="en-US" sz="2800" dirty="0" smtClean="0"/>
              <a:t>advance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generate </a:t>
            </a:r>
            <a:r>
              <a:rPr lang="en-US" sz="2400" dirty="0"/>
              <a:t>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subgraph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of the input graph where edge </a:t>
            </a:r>
            <a:r>
              <a:rPr lang="en-US" sz="2400" dirty="0">
                <a:solidFill>
                  <a:schemeClr val="hlink"/>
                </a:solidFill>
              </a:rPr>
              <a:t>(</a:t>
            </a:r>
            <a:r>
              <a:rPr lang="en-US" sz="2400" dirty="0" err="1">
                <a:solidFill>
                  <a:schemeClr val="hlink"/>
                </a:solidFill>
              </a:rPr>
              <a:t>u,v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r>
              <a:rPr lang="en-US" sz="2400" dirty="0"/>
              <a:t> is included with probability </a:t>
            </a:r>
            <a:r>
              <a:rPr lang="en-US" sz="2400" dirty="0" err="1">
                <a:solidFill>
                  <a:schemeClr val="hlink"/>
                </a:solidFill>
              </a:rPr>
              <a:t>p</a:t>
            </a:r>
            <a:r>
              <a:rPr lang="en-US" sz="2400" baseline="-25000" dirty="0" err="1">
                <a:solidFill>
                  <a:schemeClr val="hlink"/>
                </a:solidFill>
              </a:rPr>
              <a:t>uv</a:t>
            </a:r>
            <a:endParaRPr lang="en-US" sz="24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propagate the </a:t>
            </a:r>
            <a:r>
              <a:rPr lang="en-US" sz="2400" dirty="0" smtClean="0"/>
              <a:t>item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deterministically</a:t>
            </a:r>
            <a:r>
              <a:rPr lang="en-US" sz="2400" dirty="0" smtClean="0"/>
              <a:t> </a:t>
            </a:r>
            <a:r>
              <a:rPr lang="en-US" sz="2400" dirty="0"/>
              <a:t>on the </a:t>
            </a:r>
            <a:r>
              <a:rPr lang="en-US" sz="2400" dirty="0" smtClean="0"/>
              <a:t>input </a:t>
            </a:r>
            <a:r>
              <a:rPr lang="en-US" sz="2400" dirty="0"/>
              <a:t>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active nodes at the end of the process are the nodes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reachable</a:t>
            </a:r>
            <a:r>
              <a:rPr lang="en-US" sz="2400" dirty="0"/>
              <a:t> from the target set </a:t>
            </a:r>
            <a:r>
              <a:rPr lang="en-US" sz="2400" dirty="0">
                <a:solidFill>
                  <a:schemeClr val="hlink"/>
                </a:solidFill>
              </a:rPr>
              <a:t>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influence function is </a:t>
            </a:r>
            <a:r>
              <a:rPr lang="en-US" sz="2800" dirty="0" smtClean="0"/>
              <a:t>obviously(?) </a:t>
            </a:r>
            <a:r>
              <a:rPr lang="en-US" sz="2800" dirty="0" err="1"/>
              <a:t>submodular</a:t>
            </a:r>
            <a:r>
              <a:rPr lang="en-US" sz="2800" dirty="0"/>
              <a:t> when propagation is deterministic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linear combination </a:t>
            </a:r>
            <a:r>
              <a:rPr lang="en-US" sz="2800" dirty="0"/>
              <a:t>of </a:t>
            </a:r>
            <a:r>
              <a:rPr lang="en-US" sz="2800" dirty="0" err="1"/>
              <a:t>submodular</a:t>
            </a:r>
            <a:r>
              <a:rPr lang="en-US" sz="2800" dirty="0"/>
              <a:t> functions is also a </a:t>
            </a:r>
            <a:r>
              <a:rPr lang="en-US" sz="2800" dirty="0" err="1"/>
              <a:t>submodular</a:t>
            </a:r>
            <a:r>
              <a:rPr lang="en-US" sz="2800" dirty="0"/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10094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threshold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7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43900" cy="465137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Again, each node may be </a:t>
                </a:r>
                <a:r>
                  <a:rPr lang="en-US" sz="2400" dirty="0">
                    <a:solidFill>
                      <a:srgbClr val="FF9900"/>
                    </a:solidFill>
                  </a:rPr>
                  <a:t>active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inactive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Every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directed</a:t>
                </a:r>
                <a:r>
                  <a:rPr lang="en-US" sz="2400" dirty="0"/>
                  <a:t> edge </a:t>
                </a:r>
                <a:r>
                  <a:rPr lang="en-US" sz="2400" dirty="0" smtClean="0">
                    <a:solidFill>
                      <a:schemeClr val="hlink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chemeClr val="hlink"/>
                    </a:solidFill>
                  </a:rPr>
                  <a:t>v,u</a:t>
                </a:r>
                <a:r>
                  <a:rPr lang="en-US" sz="2400" dirty="0" smtClean="0">
                    <a:solidFill>
                      <a:schemeClr val="hlink"/>
                    </a:solidFill>
                  </a:rPr>
                  <a:t>)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in the graph has a weight </a:t>
                </a:r>
                <a:r>
                  <a:rPr lang="en-US" sz="2400" dirty="0" err="1" smtClean="0">
                    <a:solidFill>
                      <a:schemeClr val="hlink"/>
                    </a:solidFill>
                  </a:rPr>
                  <a:t>b</a:t>
                </a:r>
                <a:r>
                  <a:rPr lang="en-US" sz="2400" baseline="-25000" dirty="0" err="1" smtClean="0">
                    <a:solidFill>
                      <a:schemeClr val="hlink"/>
                    </a:solidFill>
                  </a:rPr>
                  <a:t>vu</a:t>
                </a:r>
                <a:r>
                  <a:rPr lang="en-US" sz="2400" dirty="0" smtClean="0"/>
                  <a:t>, </a:t>
                </a:r>
                <a:r>
                  <a:rPr lang="en-US" sz="2400" dirty="0"/>
                  <a:t>such that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neighbor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𝑣𝑢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Each node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u</a:t>
                </a:r>
                <a:r>
                  <a:rPr lang="en-US" sz="2400" dirty="0"/>
                  <a:t> has a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randomly generated</a:t>
                </a:r>
                <a:r>
                  <a:rPr lang="en-US" sz="2400" dirty="0" smtClean="0"/>
                  <a:t> threshold </a:t>
                </a:r>
                <a:r>
                  <a:rPr lang="en-US" sz="2400" dirty="0"/>
                  <a:t>value </a:t>
                </a:r>
                <a:r>
                  <a:rPr lang="en-US" sz="2400" dirty="0" err="1">
                    <a:solidFill>
                      <a:schemeClr val="hlink"/>
                    </a:solidFill>
                  </a:rPr>
                  <a:t>T</a:t>
                </a:r>
                <a:r>
                  <a:rPr lang="en-US" sz="2400" baseline="-25000" dirty="0" err="1">
                    <a:solidFill>
                      <a:schemeClr val="hlink"/>
                    </a:solidFill>
                  </a:rPr>
                  <a:t>u</a:t>
                </a:r>
                <a:r>
                  <a:rPr lang="en-US" sz="2400" baseline="-25000" dirty="0">
                    <a:solidFill>
                      <a:schemeClr val="hlink"/>
                    </a:solidFill>
                  </a:rPr>
                  <a:t> </a:t>
                </a:r>
                <a:endParaRPr lang="en-US" sz="2400" baseline="-25000" dirty="0" smtClean="0">
                  <a:solidFill>
                    <a:schemeClr val="hlink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Time </a:t>
                </a:r>
                <a:r>
                  <a:rPr lang="en-US" sz="2400" dirty="0"/>
                  <a:t>proceeds in discrete time-steps. At time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t</a:t>
                </a:r>
                <a:r>
                  <a:rPr lang="en-US" sz="2400" dirty="0"/>
                  <a:t> 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inactive</a:t>
                </a:r>
                <a:r>
                  <a:rPr lang="en-US" sz="2400" dirty="0"/>
                  <a:t> node u </a:t>
                </a:r>
                <a:r>
                  <a:rPr lang="en-US" sz="2400" dirty="0" smtClean="0"/>
                  <a:t>becomes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active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if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an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active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neighbor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𝑣𝑢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Related to the game-theoretic model of adoption.</a:t>
                </a:r>
                <a:endParaRPr lang="en-US" sz="2400" dirty="0"/>
              </a:p>
            </p:txBody>
          </p:sp>
        </mc:Choice>
        <mc:Fallback xmlns="">
          <p:sp>
            <p:nvSpPr>
              <p:cNvPr id="537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43900" cy="4651375"/>
              </a:xfrm>
              <a:blipFill rotWithShape="1">
                <a:blip r:embed="rId2"/>
                <a:stretch>
                  <a:fillRect l="-950" t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8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Maximization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KKT03 showed that in this case the influence </a:t>
            </a:r>
            <a:r>
              <a:rPr lang="en-US" dirty="0" smtClean="0">
                <a:solidFill>
                  <a:srgbClr val="0070C0"/>
                </a:solidFill>
              </a:rPr>
              <a:t>S(A)</a:t>
            </a:r>
            <a:r>
              <a:rPr lang="en-US" dirty="0" smtClean="0"/>
              <a:t> is still 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function, using a similar technique</a:t>
            </a:r>
          </a:p>
          <a:p>
            <a:pPr lvl="1"/>
            <a:r>
              <a:rPr lang="en-US" dirty="0" smtClean="0"/>
              <a:t>Assumes </a:t>
            </a:r>
            <a:r>
              <a:rPr lang="en-US" dirty="0" smtClean="0">
                <a:solidFill>
                  <a:srgbClr val="FF0000"/>
                </a:solidFill>
              </a:rPr>
              <a:t>uniform random thresholds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Greedy</a:t>
            </a:r>
            <a:r>
              <a:rPr lang="en-US" dirty="0" smtClean="0"/>
              <a:t> algorithm achieves a </a:t>
            </a:r>
            <a:r>
              <a:rPr lang="en-US" dirty="0" smtClean="0">
                <a:solidFill>
                  <a:srgbClr val="0070C0"/>
                </a:solidFill>
              </a:rPr>
              <a:t>(1-1/e) </a:t>
            </a:r>
            <a:r>
              <a:rPr lang="en-US" dirty="0" smtClean="0"/>
              <a:t>approximation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, pick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one</a:t>
                </a:r>
                <a:r>
                  <a:rPr lang="en-US" dirty="0" smtClean="0"/>
                  <a:t> of the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incoming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𝑣𝑢</m:t>
                        </m:r>
                      </m:sub>
                    </m:sSub>
                  </m:oMath>
                </a14:m>
                <a:r>
                  <a:rPr lang="en-US" dirty="0" smtClean="0"/>
                  <a:t>and make it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live</a:t>
                </a:r>
                <a:r>
                  <a:rPr lang="en-US" dirty="0" smtClean="0"/>
                  <a:t>. With probability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1−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it picks no edge to make live</a:t>
                </a:r>
              </a:p>
              <a:p>
                <a:r>
                  <a:rPr lang="en-US" dirty="0" smtClean="0"/>
                  <a:t>Claim: Given a set of seed nodes A, the following two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distributions</a:t>
                </a:r>
                <a:r>
                  <a:rPr lang="en-US" dirty="0" smtClean="0"/>
                  <a:t> are the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same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distribution over the set of activated nodes </a:t>
                </a:r>
                <a:r>
                  <a:rPr lang="en-US" dirty="0" smtClean="0"/>
                  <a:t>using the Linear Threshold model and seed set A 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distribution over the set of nodes of reachable nodes </a:t>
                </a:r>
                <a:r>
                  <a:rPr lang="en-US" dirty="0" smtClean="0"/>
                  <a:t>from A using live edges.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7109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Consider the special case 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DAG</a:t>
                </a:r>
                <a:r>
                  <a:rPr lang="en-US" dirty="0" smtClean="0"/>
                  <a:t> (Directed Acyclic Graph)</a:t>
                </a:r>
              </a:p>
              <a:p>
                <a:pPr lvl="1"/>
                <a:r>
                  <a:rPr lang="en-US" dirty="0" smtClean="0"/>
                  <a:t>There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topological ordering </a:t>
                </a:r>
                <a:r>
                  <a:rPr lang="en-US" dirty="0" smtClean="0"/>
                  <a:t>of the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such that edges go from left to right</a:t>
                </a:r>
              </a:p>
              <a:p>
                <a:r>
                  <a:rPr lang="en-US" dirty="0" smtClean="0"/>
                  <a:t>Consider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in this ordering and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set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that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active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What is 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becomes active in either of the two models?</a:t>
                </a:r>
              </a:p>
              <a:p>
                <a:pPr lvl="1"/>
                <a:r>
                  <a:rPr lang="en-US" dirty="0" smtClean="0"/>
                  <a:t>In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Linear Threshold </a:t>
                </a:r>
                <a:r>
                  <a:rPr lang="en-US" dirty="0" smtClean="0"/>
                  <a:t>model the random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must be greater than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live-edge</a:t>
                </a:r>
                <a:r>
                  <a:rPr lang="en-US" dirty="0" smtClean="0"/>
                  <a:t> model we should pick one of the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This proof idea generalizes to general graphs</a:t>
                </a:r>
              </a:p>
              <a:p>
                <a:pPr lvl="1"/>
                <a:r>
                  <a:rPr lang="en-US" dirty="0" smtClean="0"/>
                  <a:t>Note: if we know the thresholds in advance </a:t>
                </a:r>
                <a:r>
                  <a:rPr lang="en-US" dirty="0" err="1" smtClean="0"/>
                  <a:t>submodularity</a:t>
                </a:r>
                <a:r>
                  <a:rPr lang="en-US" dirty="0" smtClean="0"/>
                  <a:t> does not hold!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8833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5950"/>
            <a:ext cx="43053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4050"/>
            <a:ext cx="41148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65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2592288" cy="212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132856"/>
            <a:ext cx="2436017" cy="19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276872"/>
            <a:ext cx="2434209" cy="188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365104"/>
            <a:ext cx="2839194" cy="19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 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2/5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429309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Step 1</a:t>
            </a:r>
            <a:endParaRPr lang="el-G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638132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Step 2</a:t>
            </a:r>
            <a:endParaRPr lang="el-G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508518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Chain reaction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1247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 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2/5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609329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Step 3</a:t>
            </a:r>
            <a:endParaRPr lang="el-G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506706" cy="22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44824"/>
            <a:ext cx="3410625" cy="216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149080"/>
            <a:ext cx="3577758" cy="236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3903</Words>
  <Application>Microsoft Office PowerPoint</Application>
  <PresentationFormat>On-screen Show (4:3)</PresentationFormat>
  <Paragraphs>499</Paragraphs>
  <Slides>79</Slides>
  <Notes>43</Notes>
  <HiddenSlides>11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Εξίσωση</vt:lpstr>
      <vt:lpstr>Online Social Networks and Media </vt:lpstr>
      <vt:lpstr>Cascading Behavior in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Epidemic Spread</vt:lpstr>
      <vt:lpstr>Epidemics</vt:lpstr>
      <vt:lpstr>PowerPoint Presentation</vt:lpstr>
      <vt:lpstr>PowerPoint Presentation</vt:lpstr>
      <vt:lpstr>PowerPoint Presentation</vt:lpstr>
      <vt:lpstr>Branching process</vt:lpstr>
      <vt:lpstr>The SIR model</vt:lpstr>
      <vt:lpstr>The SIR process</vt:lpstr>
      <vt:lpstr>PowerPoint Presentation</vt:lpstr>
      <vt:lpstr>SIR and the Branching process</vt:lpstr>
      <vt:lpstr>Percolation</vt:lpstr>
      <vt:lpstr>SIR and Percolation</vt:lpstr>
      <vt:lpstr>Example</vt:lpstr>
      <vt:lpstr>The SIS model</vt:lpstr>
      <vt:lpstr>Exampe</vt:lpstr>
      <vt:lpstr>An eigenvalue point of view</vt:lpstr>
      <vt:lpstr>Multiple copies model</vt:lpstr>
      <vt:lpstr>Analysis</vt:lpstr>
      <vt:lpstr>SIS and SIR</vt:lpstr>
      <vt:lpstr>Including time</vt:lpstr>
      <vt:lpstr>Concurency</vt:lpstr>
      <vt:lpstr>Influence maximization</vt:lpstr>
      <vt:lpstr>Maximizing spread</vt:lpstr>
      <vt:lpstr>Independent cascade model</vt:lpstr>
      <vt:lpstr>Influence maximization</vt:lpstr>
      <vt:lpstr>A Greedy algorithm</vt:lpstr>
      <vt:lpstr>Approximation Algorithms</vt:lpstr>
      <vt:lpstr>Approximation Ratio</vt:lpstr>
      <vt:lpstr>Approximation Ratio for Influence Maximization</vt:lpstr>
      <vt:lpstr>Proof of approximation ratio</vt:lpstr>
      <vt:lpstr>Optimizing submodular functions</vt:lpstr>
      <vt:lpstr>Submodularity of influence</vt:lpstr>
      <vt:lpstr>Independent cascade model</vt:lpstr>
      <vt:lpstr>Linear threshold model </vt:lpstr>
      <vt:lpstr>Influence Maximization</vt:lpstr>
      <vt:lpstr>Proof idea</vt:lpstr>
      <vt:lpstr>Proof idea</vt:lpstr>
      <vt:lpstr>Experiments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Panayiotis Tsaparas</cp:lastModifiedBy>
  <cp:revision>194</cp:revision>
  <dcterms:created xsi:type="dcterms:W3CDTF">2012-10-10T06:53:19Z</dcterms:created>
  <dcterms:modified xsi:type="dcterms:W3CDTF">2013-12-11T12:25:39Z</dcterms:modified>
</cp:coreProperties>
</file>