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9"/>
  </p:notesMasterIdLst>
  <p:sldIdLst>
    <p:sldId id="431" r:id="rId2"/>
    <p:sldId id="432" r:id="rId3"/>
    <p:sldId id="433" r:id="rId4"/>
    <p:sldId id="434" r:id="rId5"/>
    <p:sldId id="435" r:id="rId6"/>
    <p:sldId id="436" r:id="rId7"/>
    <p:sldId id="437" r:id="rId8"/>
    <p:sldId id="438" r:id="rId9"/>
    <p:sldId id="459" r:id="rId10"/>
    <p:sldId id="441" r:id="rId11"/>
    <p:sldId id="439" r:id="rId12"/>
    <p:sldId id="440" r:id="rId13"/>
    <p:sldId id="453" r:id="rId14"/>
    <p:sldId id="454" r:id="rId15"/>
    <p:sldId id="455" r:id="rId16"/>
    <p:sldId id="442" r:id="rId17"/>
    <p:sldId id="443" r:id="rId18"/>
    <p:sldId id="444" r:id="rId19"/>
    <p:sldId id="445" r:id="rId20"/>
    <p:sldId id="446" r:id="rId21"/>
    <p:sldId id="447" r:id="rId22"/>
    <p:sldId id="448" r:id="rId23"/>
    <p:sldId id="449" r:id="rId24"/>
    <p:sldId id="450" r:id="rId25"/>
    <p:sldId id="451" r:id="rId26"/>
    <p:sldId id="452" r:id="rId27"/>
    <p:sldId id="456" r:id="rId28"/>
    <p:sldId id="457" r:id="rId29"/>
    <p:sldId id="460" r:id="rId30"/>
    <p:sldId id="461" r:id="rId31"/>
    <p:sldId id="462" r:id="rId32"/>
    <p:sldId id="463" r:id="rId33"/>
    <p:sldId id="464" r:id="rId34"/>
    <p:sldId id="465" r:id="rId35"/>
    <p:sldId id="466" r:id="rId36"/>
    <p:sldId id="467" r:id="rId37"/>
    <p:sldId id="468" r:id="rId38"/>
    <p:sldId id="469" r:id="rId39"/>
    <p:sldId id="470" r:id="rId40"/>
    <p:sldId id="471" r:id="rId41"/>
    <p:sldId id="478" r:id="rId42"/>
    <p:sldId id="472" r:id="rId43"/>
    <p:sldId id="473" r:id="rId44"/>
    <p:sldId id="474" r:id="rId45"/>
    <p:sldId id="475" r:id="rId46"/>
    <p:sldId id="476" r:id="rId47"/>
    <p:sldId id="477" r:id="rId48"/>
    <p:sldId id="479" r:id="rId49"/>
    <p:sldId id="480" r:id="rId50"/>
    <p:sldId id="481" r:id="rId51"/>
    <p:sldId id="482" r:id="rId52"/>
    <p:sldId id="483" r:id="rId53"/>
    <p:sldId id="484" r:id="rId54"/>
    <p:sldId id="485" r:id="rId55"/>
    <p:sldId id="486" r:id="rId56"/>
    <p:sldId id="487" r:id="rId57"/>
    <p:sldId id="488" r:id="rId58"/>
    <p:sldId id="497" r:id="rId59"/>
    <p:sldId id="517" r:id="rId60"/>
    <p:sldId id="489" r:id="rId61"/>
    <p:sldId id="490" r:id="rId62"/>
    <p:sldId id="491" r:id="rId63"/>
    <p:sldId id="492" r:id="rId64"/>
    <p:sldId id="493" r:id="rId65"/>
    <p:sldId id="494" r:id="rId66"/>
    <p:sldId id="495" r:id="rId67"/>
    <p:sldId id="496" r:id="rId68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>
        <p:scale>
          <a:sx n="100" d="100"/>
          <a:sy n="100" d="100"/>
        </p:scale>
        <p:origin x="-1470" y="-3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35.emf"/><Relationship Id="rId1" Type="http://schemas.openxmlformats.org/officeDocument/2006/relationships/image" Target="../media/image34.emf"/><Relationship Id="rId4" Type="http://schemas.openxmlformats.org/officeDocument/2006/relationships/image" Target="../media/image3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29.wmf"/><Relationship Id="rId1" Type="http://schemas.openxmlformats.org/officeDocument/2006/relationships/image" Target="../media/image28.e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2.emf"/><Relationship Id="rId1" Type="http://schemas.openxmlformats.org/officeDocument/2006/relationships/image" Target="../media/image3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7B57C5-3770-495C-8B92-F5FDF1A84E46}" type="datetimeFigureOut">
              <a:rPr lang="en-US" smtClean="0"/>
              <a:pPr/>
              <a:t>12/2/2013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304180-1105-47D3-A5E8-12D0BE6D81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8883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76CC3C5-CBBF-408B-BDA1-19EDB5143399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58106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75E33EF-63FA-476C-8620-A6656EA74F58}" type="slidenum">
              <a:rPr lang="en-US"/>
              <a:pPr/>
              <a:t>27</a:t>
            </a:fld>
            <a:endParaRPr lang="en-US"/>
          </a:p>
        </p:txBody>
      </p:sp>
      <p:sp>
        <p:nvSpPr>
          <p:cNvPr id="494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4925" cy="3836988"/>
          </a:xfrm>
          <a:ln/>
        </p:spPr>
      </p:sp>
      <p:sp>
        <p:nvSpPr>
          <p:cNvPr id="494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1894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01C6E06-720A-4E52-A523-056E7D1CE4F4}" type="slidenum">
              <a:rPr lang="en-US"/>
              <a:pPr/>
              <a:t>28</a:t>
            </a:fld>
            <a:endParaRPr lang="en-US"/>
          </a:p>
        </p:txBody>
      </p:sp>
      <p:sp>
        <p:nvSpPr>
          <p:cNvPr id="496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4925" cy="3836988"/>
          </a:xfrm>
          <a:ln/>
        </p:spPr>
      </p:sp>
      <p:sp>
        <p:nvSpPr>
          <p:cNvPr id="496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4588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4E86B4F-3536-4E57-959F-A850A8E2CDCF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29</a:t>
            </a:fld>
            <a:endParaRPr lang="en-US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6A115F3-6CFC-4271-9FFA-46BA3C276585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30</a:t>
            </a:fld>
            <a:endParaRPr lang="en-US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C74C2FA-4079-450A-A386-1AB30042C8DE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31</a:t>
            </a:fld>
            <a:endParaRPr lang="en-US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E86B3F9-2429-4271-B216-2B2102323E74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32</a:t>
            </a:fld>
            <a:endParaRPr lang="en-US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2B735D9-FCD4-4B3F-80AD-D12D13C4B1B7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33</a:t>
            </a:fld>
            <a:endParaRPr lang="en-US"/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B31B2A0-CBC7-48A1-89FA-6331D065E538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35</a:t>
            </a:fld>
            <a:endParaRPr lang="en-US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6491B2B-60AD-42C3-A8CF-AEDCA5828FA4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36</a:t>
            </a:fld>
            <a:endParaRPr lang="en-US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2FEDF0C-E8C8-4C05-B31F-057C9F95D677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37</a:t>
            </a:fld>
            <a:endParaRPr lang="en-US"/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42092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B31B2A0-CBC7-48A1-89FA-6331D065E538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38</a:t>
            </a:fld>
            <a:endParaRPr lang="en-US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B06820C-F5D6-444E-8DBA-4EFB7022E6CD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39</a:t>
            </a:fld>
            <a:endParaRPr lang="en-US"/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812DDA0-CAC0-4EDF-B5EF-936F2B8681B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40</a:t>
            </a:fld>
            <a:endParaRPr lang="en-US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41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8EEC45A-8538-46C2-B7DE-07CB2A4460D3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43</a:t>
            </a:fld>
            <a:endParaRPr lang="en-US"/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510E5D4-9AA7-4051-B0E2-F429A178F125}" type="slidenum">
              <a:rPr lang="en-US"/>
              <a:pPr/>
              <a:t>46</a:t>
            </a:fld>
            <a:endParaRPr lang="en-US"/>
          </a:p>
        </p:txBody>
      </p:sp>
      <p:sp>
        <p:nvSpPr>
          <p:cNvPr id="508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508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8016626-9A52-4A60-8C92-FBD249C02E49}" type="slidenum">
              <a:rPr lang="en-US"/>
              <a:pPr/>
              <a:t>50</a:t>
            </a:fld>
            <a:endParaRPr lang="en-US"/>
          </a:p>
        </p:txBody>
      </p:sp>
      <p:sp>
        <p:nvSpPr>
          <p:cNvPr id="247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47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228E735-CE3C-417B-9357-EF60D6B94B33}" type="slidenum">
              <a:rPr lang="en-US"/>
              <a:pPr/>
              <a:t>51</a:t>
            </a:fld>
            <a:endParaRPr lang="en-US"/>
          </a:p>
        </p:txBody>
      </p:sp>
      <p:sp>
        <p:nvSpPr>
          <p:cNvPr id="249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9568" y="686474"/>
            <a:ext cx="4938864" cy="3428114"/>
          </a:xfrm>
          <a:ln/>
        </p:spPr>
      </p:sp>
      <p:sp>
        <p:nvSpPr>
          <p:cNvPr id="249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8D30AC1-272C-4DC4-8237-5AFCD5028491}" type="slidenum">
              <a:rPr lang="en-US"/>
              <a:pPr/>
              <a:t>52</a:t>
            </a:fld>
            <a:endParaRPr lang="en-US"/>
          </a:p>
        </p:txBody>
      </p:sp>
      <p:sp>
        <p:nvSpPr>
          <p:cNvPr id="251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9568" y="686474"/>
            <a:ext cx="4938864" cy="3428114"/>
          </a:xfrm>
          <a:ln/>
        </p:spPr>
      </p:sp>
      <p:sp>
        <p:nvSpPr>
          <p:cNvPr id="251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E069054-6926-42C8-8972-EF81A9AAE838}" type="slidenum">
              <a:rPr lang="en-US"/>
              <a:pPr/>
              <a:t>53</a:t>
            </a:fld>
            <a:endParaRPr lang="en-US"/>
          </a:p>
        </p:txBody>
      </p:sp>
      <p:sp>
        <p:nvSpPr>
          <p:cNvPr id="253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9568" y="686474"/>
            <a:ext cx="4938864" cy="3428114"/>
          </a:xfrm>
          <a:ln/>
        </p:spPr>
      </p:sp>
      <p:sp>
        <p:nvSpPr>
          <p:cNvPr id="253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80434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BEDB6C0-F2C7-413F-B0A6-F930AFE6E276}" type="slidenum">
              <a:rPr lang="en-US"/>
              <a:pPr/>
              <a:t>54</a:t>
            </a:fld>
            <a:endParaRPr lang="en-US"/>
          </a:p>
        </p:txBody>
      </p:sp>
      <p:sp>
        <p:nvSpPr>
          <p:cNvPr id="290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90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A8C2D35-BAD8-4BE0-9F1E-AC8F70FD5D93}" type="slidenum">
              <a:rPr lang="en-US"/>
              <a:pPr/>
              <a:t>56</a:t>
            </a:fld>
            <a:endParaRPr lang="en-US"/>
          </a:p>
        </p:txBody>
      </p:sp>
      <p:sp>
        <p:nvSpPr>
          <p:cNvPr id="292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9568" y="686474"/>
            <a:ext cx="4938864" cy="3426695"/>
          </a:xfrm>
          <a:ln/>
        </p:spPr>
      </p:sp>
      <p:sp>
        <p:nvSpPr>
          <p:cNvPr id="292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050" y="4341522"/>
            <a:ext cx="5033901" cy="411600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9DF6DD6-79B9-4337-9EA8-9E4AF13C7B92}" type="slidenum">
              <a:rPr lang="en-US"/>
              <a:pPr/>
              <a:t>57</a:t>
            </a:fld>
            <a:endParaRPr lang="en-US"/>
          </a:p>
        </p:txBody>
      </p:sp>
      <p:sp>
        <p:nvSpPr>
          <p:cNvPr id="294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94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C143AAA-B2BF-4A9F-9BD3-066B8B252E24}" type="slidenum">
              <a:rPr lang="en-US" altLang="en-US"/>
              <a:pPr/>
              <a:t>58</a:t>
            </a:fld>
            <a:endParaRPr lang="en-US" altLang="en-US"/>
          </a:p>
        </p:txBody>
      </p:sp>
      <p:sp>
        <p:nvSpPr>
          <p:cNvPr id="296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96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7989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8190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6D201BE-5C51-48BB-8D8B-C06D3023E504}" type="slidenum">
              <a:rPr lang="en-US"/>
              <a:pPr/>
              <a:t>7</a:t>
            </a:fld>
            <a:endParaRPr lang="en-US"/>
          </a:p>
        </p:txBody>
      </p:sp>
      <p:sp>
        <p:nvSpPr>
          <p:cNvPr id="258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58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8515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C74C2FA-4079-450A-A386-1AB30042C8DE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US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853941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7091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3769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E3DD3-7DAA-4B2F-B53B-80398DB5F16E}" type="datetimeFigureOut">
              <a:rPr lang="el-GR" smtClean="0"/>
              <a:pPr/>
              <a:t>2/12/2013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E3DD3-7DAA-4B2F-B53B-80398DB5F16E}" type="datetimeFigureOut">
              <a:rPr lang="el-GR" smtClean="0"/>
              <a:pPr/>
              <a:t>2/12/2013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E3DD3-7DAA-4B2F-B53B-80398DB5F16E}" type="datetimeFigureOut">
              <a:rPr lang="el-GR" smtClean="0"/>
              <a:pPr/>
              <a:t>2/12/2013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D2C3B4-92C9-4193-A1CA-FDE1A82284E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996413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E3DD3-7DAA-4B2F-B53B-80398DB5F16E}" type="datetimeFigureOut">
              <a:rPr lang="el-GR" smtClean="0"/>
              <a:pPr/>
              <a:t>2/12/2013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E3DD3-7DAA-4B2F-B53B-80398DB5F16E}" type="datetimeFigureOut">
              <a:rPr lang="el-GR" smtClean="0"/>
              <a:pPr/>
              <a:t>2/12/2013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E3DD3-7DAA-4B2F-B53B-80398DB5F16E}" type="datetimeFigureOut">
              <a:rPr lang="el-GR" smtClean="0"/>
              <a:pPr/>
              <a:t>2/12/2013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E3DD3-7DAA-4B2F-B53B-80398DB5F16E}" type="datetimeFigureOut">
              <a:rPr lang="el-GR" smtClean="0"/>
              <a:pPr/>
              <a:t>2/12/2013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E3DD3-7DAA-4B2F-B53B-80398DB5F16E}" type="datetimeFigureOut">
              <a:rPr lang="el-GR" smtClean="0"/>
              <a:pPr/>
              <a:t>2/12/2013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E3DD3-7DAA-4B2F-B53B-80398DB5F16E}" type="datetimeFigureOut">
              <a:rPr lang="el-GR" smtClean="0"/>
              <a:pPr/>
              <a:t>2/12/2013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E3DD3-7DAA-4B2F-B53B-80398DB5F16E}" type="datetimeFigureOut">
              <a:rPr lang="el-GR" smtClean="0"/>
              <a:pPr/>
              <a:t>2/12/2013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E3DD3-7DAA-4B2F-B53B-80398DB5F16E}" type="datetimeFigureOut">
              <a:rPr lang="el-GR" smtClean="0"/>
              <a:pPr/>
              <a:t>2/12/2013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FE3DD3-7DAA-4B2F-B53B-80398DB5F16E}" type="datetimeFigureOut">
              <a:rPr lang="el-GR" smtClean="0"/>
              <a:pPr/>
              <a:t>2/12/2013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8E0B35-C73E-49DE-9EA0-4D9F6C87E107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../clipboard/media/image7.png"/><Relationship Id="rId3" Type="http://schemas.openxmlformats.org/officeDocument/2006/relationships/image" Target="../../clipboard/media/image2.png"/><Relationship Id="rId7" Type="http://schemas.openxmlformats.org/officeDocument/2006/relationships/image" Target="../../clipboard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../clipboard/media/image5.png"/><Relationship Id="rId5" Type="http://schemas.openxmlformats.org/officeDocument/2006/relationships/image" Target="../../clipboard/media/image4.png"/><Relationship Id="rId4" Type="http://schemas.openxmlformats.org/officeDocument/2006/relationships/image" Target="../../clipboard/media/image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../clipboard/media/image3.png"/><Relationship Id="rId2" Type="http://schemas.openxmlformats.org/officeDocument/2006/relationships/image" Target="../../clipboard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../clipboard/media/image6.png"/><Relationship Id="rId5" Type="http://schemas.openxmlformats.org/officeDocument/2006/relationships/image" Target="../../clipboard/media/image5.png"/><Relationship Id="rId4" Type="http://schemas.openxmlformats.org/officeDocument/2006/relationships/image" Target="../../clipboard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../clipboard/media/image3.png"/><Relationship Id="rId2" Type="http://schemas.openxmlformats.org/officeDocument/2006/relationships/image" Target="../../clipboard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../clipboard/media/image6.png"/><Relationship Id="rId5" Type="http://schemas.openxmlformats.org/officeDocument/2006/relationships/image" Target="../../clipboard/media/image5.png"/><Relationship Id="rId4" Type="http://schemas.openxmlformats.org/officeDocument/2006/relationships/image" Target="../../clipboard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../clipboard/media/image3.png"/><Relationship Id="rId2" Type="http://schemas.openxmlformats.org/officeDocument/2006/relationships/image" Target="../../clipboard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../clipboard/media/image6.png"/><Relationship Id="rId5" Type="http://schemas.openxmlformats.org/officeDocument/2006/relationships/image" Target="../../clipboard/media/image5.png"/><Relationship Id="rId4" Type="http://schemas.openxmlformats.org/officeDocument/2006/relationships/image" Target="../../clipboard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../clipboard/media/image3.png"/><Relationship Id="rId2" Type="http://schemas.openxmlformats.org/officeDocument/2006/relationships/image" Target="../../clipboard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../clipboard/media/image6.png"/><Relationship Id="rId5" Type="http://schemas.openxmlformats.org/officeDocument/2006/relationships/image" Target="../../clipboard/media/image5.png"/><Relationship Id="rId4" Type="http://schemas.openxmlformats.org/officeDocument/2006/relationships/image" Target="../../clipboard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../clipboard/media/image3.png"/><Relationship Id="rId2" Type="http://schemas.openxmlformats.org/officeDocument/2006/relationships/image" Target="../../clipboard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../clipboard/media/image6.png"/><Relationship Id="rId5" Type="http://schemas.openxmlformats.org/officeDocument/2006/relationships/image" Target="../../clipboard/media/image5.png"/><Relationship Id="rId4" Type="http://schemas.openxmlformats.org/officeDocument/2006/relationships/image" Target="../../clipboard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../clipboard/media/image3.png"/><Relationship Id="rId2" Type="http://schemas.openxmlformats.org/officeDocument/2006/relationships/image" Target="../../clipboard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../clipboard/media/image6.png"/><Relationship Id="rId5" Type="http://schemas.openxmlformats.org/officeDocument/2006/relationships/image" Target="../../clipboard/media/image5.png"/><Relationship Id="rId4" Type="http://schemas.openxmlformats.org/officeDocument/2006/relationships/image" Target="../../clipboard/media/image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../clipboard/media/image3.png"/><Relationship Id="rId2" Type="http://schemas.openxmlformats.org/officeDocument/2006/relationships/image" Target="../../clipboard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../clipboard/media/image6.png"/><Relationship Id="rId5" Type="http://schemas.openxmlformats.org/officeDocument/2006/relationships/image" Target="../../clipboard/media/image5.png"/><Relationship Id="rId4" Type="http://schemas.openxmlformats.org/officeDocument/2006/relationships/image" Target="../../clipboard/media/image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../clipboard/media/image3.png"/><Relationship Id="rId2" Type="http://schemas.openxmlformats.org/officeDocument/2006/relationships/image" Target="../../clipboard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../clipboard/media/image6.png"/><Relationship Id="rId5" Type="http://schemas.openxmlformats.org/officeDocument/2006/relationships/image" Target="../../clipboard/media/image5.png"/><Relationship Id="rId4" Type="http://schemas.openxmlformats.org/officeDocument/2006/relationships/image" Target="../../clipboard/media/image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../clipboard/media/image3.png"/><Relationship Id="rId2" Type="http://schemas.openxmlformats.org/officeDocument/2006/relationships/image" Target="../../clipboard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../clipboard/media/image6.png"/><Relationship Id="rId5" Type="http://schemas.openxmlformats.org/officeDocument/2006/relationships/image" Target="../../clipboard/media/image5.png"/><Relationship Id="rId4" Type="http://schemas.openxmlformats.org/officeDocument/2006/relationships/image" Target="../../clipboard/media/image4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image" Target="../../clipboard/media/image8.png"/><Relationship Id="rId7" Type="http://schemas.openxmlformats.org/officeDocument/2006/relationships/image" Target="../../clipboard/media/image12.png"/><Relationship Id="rId12" Type="http://schemas.openxmlformats.org/officeDocument/2006/relationships/image" Target="../media/image19.png"/><Relationship Id="rId17" Type="http://schemas.openxmlformats.org/officeDocument/2006/relationships/image" Target="../media/image24.png"/><Relationship Id="rId2" Type="http://schemas.openxmlformats.org/officeDocument/2006/relationships/image" Target="../media/image14.png"/><Relationship Id="rId16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../clipboard/media/image11.png"/><Relationship Id="rId11" Type="http://schemas.openxmlformats.org/officeDocument/2006/relationships/image" Target="../media/image18.png"/><Relationship Id="rId5" Type="http://schemas.openxmlformats.org/officeDocument/2006/relationships/image" Target="../../clipboard/media/image10.png"/><Relationship Id="rId15" Type="http://schemas.openxmlformats.org/officeDocument/2006/relationships/image" Target="../media/image22.png"/><Relationship Id="rId10" Type="http://schemas.openxmlformats.org/officeDocument/2006/relationships/image" Target="../media/image17.png"/><Relationship Id="rId4" Type="http://schemas.openxmlformats.org/officeDocument/2006/relationships/image" Target="../../clipboard/media/image9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0.png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410.png"/><Relationship Id="rId12" Type="http://schemas.openxmlformats.org/officeDocument/2006/relationships/image" Target="../media/image1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00.png"/><Relationship Id="rId11" Type="http://schemas.openxmlformats.org/officeDocument/2006/relationships/oleObject" Target="../embeddings/oleObject2.bin"/><Relationship Id="rId5" Type="http://schemas.openxmlformats.org/officeDocument/2006/relationships/image" Target="../media/image13.wmf"/><Relationship Id="rId10" Type="http://schemas.openxmlformats.org/officeDocument/2006/relationships/image" Target="../media/image440.png"/><Relationship Id="rId4" Type="http://schemas.openxmlformats.org/officeDocument/2006/relationships/oleObject" Target="../embeddings/oleObject1.bin"/><Relationship Id="rId9" Type="http://schemas.openxmlformats.org/officeDocument/2006/relationships/image" Target="../media/image43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0.png"/><Relationship Id="rId13" Type="http://schemas.openxmlformats.org/officeDocument/2006/relationships/image" Target="../media/image34.png"/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410.png"/><Relationship Id="rId12" Type="http://schemas.openxmlformats.org/officeDocument/2006/relationships/image" Target="../media/image3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00.png"/><Relationship Id="rId11" Type="http://schemas.openxmlformats.org/officeDocument/2006/relationships/image" Target="../media/image32.png"/><Relationship Id="rId5" Type="http://schemas.openxmlformats.org/officeDocument/2006/relationships/image" Target="../media/image15.wmf"/><Relationship Id="rId15" Type="http://schemas.openxmlformats.org/officeDocument/2006/relationships/image" Target="../media/image36.png"/><Relationship Id="rId10" Type="http://schemas.openxmlformats.org/officeDocument/2006/relationships/image" Target="../media/image440.png"/><Relationship Id="rId4" Type="http://schemas.openxmlformats.org/officeDocument/2006/relationships/oleObject" Target="../embeddings/oleObject3.bin"/><Relationship Id="rId9" Type="http://schemas.openxmlformats.org/officeDocument/2006/relationships/image" Target="../media/image430.png"/><Relationship Id="rId14" Type="http://schemas.openxmlformats.org/officeDocument/2006/relationships/image" Target="../media/image3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6.wmf"/><Relationship Id="rId4" Type="http://schemas.openxmlformats.org/officeDocument/2006/relationships/oleObject" Target="../embeddings/oleObject4.bin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7.wmf"/><Relationship Id="rId4" Type="http://schemas.openxmlformats.org/officeDocument/2006/relationships/oleObject" Target="../embeddings/oleObject5.bin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7" Type="http://schemas.openxmlformats.org/officeDocument/2006/relationships/image" Target="../media/image1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18.wmf"/><Relationship Id="rId4" Type="http://schemas.openxmlformats.org/officeDocument/2006/relationships/oleObject" Target="../embeddings/oleObject6.bin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20.wmf"/><Relationship Id="rId4" Type="http://schemas.openxmlformats.org/officeDocument/2006/relationships/oleObject" Target="../embeddings/oleObject8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41.png"/><Relationship Id="rId5" Type="http://schemas.openxmlformats.org/officeDocument/2006/relationships/image" Target="../media/image21.wmf"/><Relationship Id="rId4" Type="http://schemas.openxmlformats.org/officeDocument/2006/relationships/oleObject" Target="../embeddings/oleObject9.bin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.bin"/><Relationship Id="rId3" Type="http://schemas.openxmlformats.org/officeDocument/2006/relationships/notesSlide" Target="../notesSlides/notesSlide25.xml"/><Relationship Id="rId7" Type="http://schemas.openxmlformats.org/officeDocument/2006/relationships/image" Target="../media/image2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1.bin"/><Relationship Id="rId5" Type="http://schemas.openxmlformats.org/officeDocument/2006/relationships/image" Target="../media/image28.emf"/><Relationship Id="rId4" Type="http://schemas.openxmlformats.org/officeDocument/2006/relationships/oleObject" Target="../embeddings/oleObject10.bin"/><Relationship Id="rId9" Type="http://schemas.openxmlformats.org/officeDocument/2006/relationships/image" Target="../media/image30.wmf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.bin"/><Relationship Id="rId3" Type="http://schemas.openxmlformats.org/officeDocument/2006/relationships/notesSlide" Target="../notesSlides/notesSlide31.xml"/><Relationship Id="rId7" Type="http://schemas.openxmlformats.org/officeDocument/2006/relationships/image" Target="../media/image32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14.bin"/><Relationship Id="rId5" Type="http://schemas.openxmlformats.org/officeDocument/2006/relationships/image" Target="../media/image31.wmf"/><Relationship Id="rId4" Type="http://schemas.openxmlformats.org/officeDocument/2006/relationships/oleObject" Target="../embeddings/oleObject13.bin"/><Relationship Id="rId9" Type="http://schemas.openxmlformats.org/officeDocument/2006/relationships/image" Target="../media/image33.emf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.bin"/><Relationship Id="rId3" Type="http://schemas.openxmlformats.org/officeDocument/2006/relationships/notesSlide" Target="../notesSlides/notesSlide33.xml"/><Relationship Id="rId7" Type="http://schemas.openxmlformats.org/officeDocument/2006/relationships/image" Target="../media/image35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17.bin"/><Relationship Id="rId11" Type="http://schemas.openxmlformats.org/officeDocument/2006/relationships/image" Target="../media/image37.emf"/><Relationship Id="rId5" Type="http://schemas.openxmlformats.org/officeDocument/2006/relationships/image" Target="../media/image34.emf"/><Relationship Id="rId10" Type="http://schemas.openxmlformats.org/officeDocument/2006/relationships/oleObject" Target="../embeddings/oleObject19.bin"/><Relationship Id="rId4" Type="http://schemas.openxmlformats.org/officeDocument/2006/relationships/oleObject" Target="../embeddings/oleObject16.bin"/><Relationship Id="rId9" Type="http://schemas.openxmlformats.org/officeDocument/2006/relationships/image" Target="../media/image36.emf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../clipboard/media/image2.png"/><Relationship Id="rId7" Type="http://schemas.openxmlformats.org/officeDocument/2006/relationships/image" Target="../../clipboard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../clipboard/media/image5.png"/><Relationship Id="rId5" Type="http://schemas.openxmlformats.org/officeDocument/2006/relationships/image" Target="../../clipboard/media/image4.png"/><Relationship Id="rId4" Type="http://schemas.openxmlformats.org/officeDocument/2006/relationships/image" Target="../../clipboard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Online Social Networks and Media </a:t>
            </a: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413650" y="4293096"/>
            <a:ext cx="6512768" cy="550912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Link Analysis and </a:t>
            </a:r>
            <a:r>
              <a:rPr lang="en-US" smtClean="0"/>
              <a:t>Web Search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6536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PageRank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07504" y="1394041"/>
                <a:ext cx="7560840" cy="5323730"/>
              </a:xfrm>
            </p:spPr>
            <p:txBody>
              <a:bodyPr>
                <a:normAutofit fontScale="85000" lnSpcReduction="20000"/>
              </a:bodyPr>
              <a:lstStyle/>
              <a:p>
                <a:r>
                  <a:rPr lang="en-US" sz="3300" dirty="0" smtClean="0">
                    <a:solidFill>
                      <a:srgbClr val="009900"/>
                    </a:solidFill>
                  </a:rPr>
                  <a:t>Good</a:t>
                </a:r>
                <a:r>
                  <a:rPr lang="en-US" sz="3300" dirty="0"/>
                  <a:t> authorities should be pointed by </a:t>
                </a:r>
                <a:r>
                  <a:rPr lang="en-US" sz="3300" dirty="0">
                    <a:solidFill>
                      <a:srgbClr val="009900"/>
                    </a:solidFill>
                  </a:rPr>
                  <a:t>good</a:t>
                </a:r>
                <a:r>
                  <a:rPr lang="en-US" sz="3300" dirty="0"/>
                  <a:t> authorities</a:t>
                </a:r>
              </a:p>
              <a:p>
                <a:pPr lvl="1"/>
                <a:r>
                  <a:rPr lang="en-US" dirty="0"/>
                  <a:t>The value of a </a:t>
                </a:r>
                <a:r>
                  <a:rPr lang="en-US" dirty="0" smtClean="0"/>
                  <a:t>node is </a:t>
                </a:r>
                <a:r>
                  <a:rPr lang="en-US" dirty="0"/>
                  <a:t>the value of the </a:t>
                </a:r>
                <a:r>
                  <a:rPr lang="en-US" dirty="0" smtClean="0"/>
                  <a:t>nodes that point to it.</a:t>
                </a:r>
                <a:endParaRPr lang="en-US" sz="3900" dirty="0"/>
              </a:p>
              <a:p>
                <a:r>
                  <a:rPr lang="en-US" sz="3300" dirty="0"/>
                  <a:t>How do we implement that?</a:t>
                </a:r>
              </a:p>
              <a:p>
                <a:pPr lvl="1"/>
                <a:r>
                  <a:rPr lang="en-US" dirty="0" smtClean="0"/>
                  <a:t>Assume that we have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a unit of authority</a:t>
                </a:r>
                <a:r>
                  <a:rPr lang="en-US" dirty="0" smtClean="0"/>
                  <a:t> to distribute to all nodes.</a:t>
                </a:r>
              </a:p>
              <a:p>
                <a:pPr lvl="2"/>
                <a:r>
                  <a:rPr lang="en-US" dirty="0" smtClean="0"/>
                  <a:t>Initially each node gets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</m:oMath>
                </a14:m>
                <a:r>
                  <a:rPr lang="en-US" dirty="0" smtClean="0"/>
                  <a:t> amount of authority</a:t>
                </a:r>
              </a:p>
              <a:p>
                <a:pPr lvl="1"/>
                <a:r>
                  <a:rPr lang="en-US" dirty="0" smtClean="0"/>
                  <a:t>Each node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distributes</a:t>
                </a:r>
                <a:r>
                  <a:rPr lang="en-US" dirty="0" smtClean="0"/>
                  <a:t> the authority value they have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to their neighbors</a:t>
                </a:r>
              </a:p>
              <a:p>
                <a:pPr lvl="1"/>
                <a:r>
                  <a:rPr lang="en-US" dirty="0" smtClean="0"/>
                  <a:t>The authority value of each node is the sum of the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authority fractions </a:t>
                </a:r>
                <a:r>
                  <a:rPr lang="en-US" dirty="0" smtClean="0"/>
                  <a:t>it collects from its neighbors.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𝑤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𝑣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i="1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i="1">
                              <a:latin typeface="Cambria Math"/>
                            </a:rPr>
                            <m:t>𝑢</m:t>
                          </m:r>
                          <m:r>
                            <a:rPr lang="en-US" i="1">
                              <a:latin typeface="Cambria Math"/>
                            </a:rPr>
                            <m:t>→</m:t>
                          </m:r>
                          <m:r>
                            <a:rPr lang="en-US" i="1">
                              <a:latin typeface="Cambria Math"/>
                            </a:rPr>
                            <m:t>𝑣</m:t>
                          </m:r>
                        </m:sub>
                        <m:sup/>
                        <m:e>
                          <m:f>
                            <m:f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𝑜𝑢𝑡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𝑢</m:t>
                                  </m:r>
                                </m:e>
                              </m:d>
                            </m:den>
                          </m:f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𝑢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7504" y="1394041"/>
                <a:ext cx="7560840" cy="5323730"/>
              </a:xfrm>
              <a:blipFill rotWithShape="0">
                <a:blip r:embed="rId2"/>
                <a:stretch>
                  <a:fillRect l="-1452" t="-2635" r="-8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440742" y="5877272"/>
                <a:ext cx="3703258" cy="400110"/>
              </a:xfrm>
              <a:prstGeom prst="rect">
                <a:avLst/>
              </a:prstGeom>
              <a:solidFill>
                <a:srgbClr val="92D050"/>
              </a:solidFill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sz="2000" dirty="0" smtClean="0"/>
                  <a:t> the </a:t>
                </a:r>
                <a:r>
                  <a:rPr lang="en-US" sz="2000" dirty="0" smtClean="0">
                    <a:solidFill>
                      <a:srgbClr val="FF0000"/>
                    </a:solidFill>
                  </a:rPr>
                  <a:t>PageRank</a:t>
                </a:r>
                <a:r>
                  <a:rPr lang="en-US" sz="2000" dirty="0" smtClean="0"/>
                  <a:t> </a:t>
                </a:r>
                <a:r>
                  <a:rPr lang="en-US" sz="2000" dirty="0" smtClean="0">
                    <a:solidFill>
                      <a:srgbClr val="FF0000"/>
                    </a:solidFill>
                  </a:rPr>
                  <a:t>value</a:t>
                </a:r>
                <a:r>
                  <a:rPr lang="en-US" sz="2000" dirty="0" smtClean="0"/>
                  <a:t> of node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0742" y="5877272"/>
                <a:ext cx="3703258" cy="400110"/>
              </a:xfrm>
              <a:prstGeom prst="rect">
                <a:avLst/>
              </a:prstGeom>
              <a:blipFill rotWithShape="0">
                <a:blip r:embed="rId3"/>
                <a:stretch>
                  <a:fillRect t="-7576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5440742" y="6359934"/>
            <a:ext cx="2036648" cy="369332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Recursive definition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5898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simple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0601" y="4822380"/>
            <a:ext cx="8216199" cy="1785610"/>
          </a:xfrm>
        </p:spPr>
        <p:txBody>
          <a:bodyPr>
            <a:normAutofit/>
          </a:bodyPr>
          <a:lstStyle/>
          <a:p>
            <a:r>
              <a:rPr lang="en-US" dirty="0" smtClean="0"/>
              <a:t>Solving the system of equations we get the authority values for the nodes</a:t>
            </a:r>
          </a:p>
          <a:p>
            <a:pPr lvl="1"/>
            <a:r>
              <a:rPr lang="en-US" b="1" dirty="0">
                <a:solidFill>
                  <a:srgbClr val="FF0000"/>
                </a:solidFill>
              </a:rPr>
              <a:t>w</a:t>
            </a:r>
            <a:r>
              <a:rPr lang="en-US" b="1" dirty="0"/>
              <a:t> </a:t>
            </a:r>
            <a:r>
              <a:rPr lang="en-US" b="1" dirty="0" smtClean="0"/>
              <a:t>= ½ </a:t>
            </a:r>
            <a:r>
              <a:rPr lang="en-US" b="1" dirty="0"/>
              <a:t> </a:t>
            </a:r>
            <a:r>
              <a:rPr lang="en-US" b="1" dirty="0" smtClean="0">
                <a:solidFill>
                  <a:srgbClr val="00B0F0"/>
                </a:solidFill>
              </a:rPr>
              <a:t>w</a:t>
            </a:r>
            <a:r>
              <a:rPr lang="en-US" b="1" dirty="0" smtClean="0"/>
              <a:t> = ¼  </a:t>
            </a:r>
            <a:r>
              <a:rPr lang="en-US" b="1" dirty="0">
                <a:solidFill>
                  <a:srgbClr val="92D050"/>
                </a:solidFill>
              </a:rPr>
              <a:t>w</a:t>
            </a:r>
            <a:r>
              <a:rPr lang="en-US" b="1" dirty="0"/>
              <a:t> </a:t>
            </a:r>
            <a:r>
              <a:rPr lang="en-US" b="1" dirty="0" smtClean="0"/>
              <a:t>= ¼ </a:t>
            </a:r>
            <a:endParaRPr lang="en-US" b="1" dirty="0"/>
          </a:p>
        </p:txBody>
      </p:sp>
      <p:sp>
        <p:nvSpPr>
          <p:cNvPr id="4" name="Oval 3"/>
          <p:cNvSpPr/>
          <p:nvPr/>
        </p:nvSpPr>
        <p:spPr>
          <a:xfrm>
            <a:off x="611560" y="3619725"/>
            <a:ext cx="685800" cy="6858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2665822" y="3619725"/>
            <a:ext cx="685800" cy="685800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611560" y="1817621"/>
            <a:ext cx="685800" cy="685800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7" name="Straight Arrow Connector 56"/>
          <p:cNvCxnSpPr>
            <a:stCxn id="4" idx="0"/>
            <a:endCxn id="6" idx="4"/>
          </p:cNvCxnSpPr>
          <p:nvPr/>
        </p:nvCxnSpPr>
        <p:spPr>
          <a:xfrm flipV="1">
            <a:off x="954460" y="2503421"/>
            <a:ext cx="0" cy="1116304"/>
          </a:xfrm>
          <a:prstGeom prst="straightConnector1">
            <a:avLst/>
          </a:prstGeom>
          <a:ln w="28575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>
            <a:stCxn id="4" idx="6"/>
            <a:endCxn id="5" idx="2"/>
          </p:cNvCxnSpPr>
          <p:nvPr/>
        </p:nvCxnSpPr>
        <p:spPr>
          <a:xfrm>
            <a:off x="1297360" y="3962625"/>
            <a:ext cx="1368462" cy="0"/>
          </a:xfrm>
          <a:prstGeom prst="straightConnector1">
            <a:avLst/>
          </a:prstGeom>
          <a:ln w="28575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772359" y="4343889"/>
            <a:ext cx="364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w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2826621" y="4343889"/>
            <a:ext cx="364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92D050"/>
                </a:solidFill>
              </a:rPr>
              <a:t>w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772359" y="1445661"/>
            <a:ext cx="364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B0F0"/>
                </a:solidFill>
              </a:rPr>
              <a:t>w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5580112" y="2218389"/>
            <a:ext cx="22060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w</a:t>
            </a:r>
            <a:r>
              <a:rPr lang="en-US" sz="2400" b="1" dirty="0" smtClean="0"/>
              <a:t> + </a:t>
            </a:r>
            <a:r>
              <a:rPr lang="en-US" sz="2400" b="1" dirty="0" smtClean="0">
                <a:solidFill>
                  <a:srgbClr val="00B0F0"/>
                </a:solidFill>
              </a:rPr>
              <a:t>w</a:t>
            </a:r>
            <a:r>
              <a:rPr lang="en-US" sz="2400" b="1" dirty="0" smtClean="0"/>
              <a:t> + </a:t>
            </a:r>
            <a:r>
              <a:rPr lang="en-US" sz="2400" b="1" dirty="0" smtClean="0">
                <a:solidFill>
                  <a:srgbClr val="92D050"/>
                </a:solidFill>
              </a:rPr>
              <a:t>w</a:t>
            </a:r>
            <a:r>
              <a:rPr lang="en-US" sz="2400" b="1" dirty="0" smtClean="0"/>
              <a:t> = 1 </a:t>
            </a:r>
            <a:endParaRPr lang="en-US" sz="2400" b="1" dirty="0"/>
          </a:p>
        </p:txBody>
      </p:sp>
      <p:sp>
        <p:nvSpPr>
          <p:cNvPr id="65" name="TextBox 64"/>
          <p:cNvSpPr txBox="1"/>
          <p:nvPr/>
        </p:nvSpPr>
        <p:spPr>
          <a:xfrm>
            <a:off x="5580112" y="2708533"/>
            <a:ext cx="17700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w</a:t>
            </a:r>
            <a:r>
              <a:rPr lang="en-US" sz="2400" b="1" dirty="0" smtClean="0"/>
              <a:t> =  </a:t>
            </a:r>
            <a:r>
              <a:rPr lang="en-US" sz="2400" b="1" dirty="0" smtClean="0">
                <a:solidFill>
                  <a:srgbClr val="00B0F0"/>
                </a:solidFill>
              </a:rPr>
              <a:t>w</a:t>
            </a:r>
            <a:r>
              <a:rPr lang="en-US" sz="2400" b="1" dirty="0" smtClean="0"/>
              <a:t> + </a:t>
            </a:r>
            <a:r>
              <a:rPr lang="en-US" sz="2400" b="1" dirty="0" smtClean="0">
                <a:solidFill>
                  <a:srgbClr val="92D050"/>
                </a:solidFill>
              </a:rPr>
              <a:t>w</a:t>
            </a:r>
            <a:r>
              <a:rPr lang="en-US" sz="2400" b="1" dirty="0" smtClean="0"/>
              <a:t> </a:t>
            </a:r>
            <a:endParaRPr lang="en-US" sz="2400" b="1" dirty="0"/>
          </a:p>
        </p:txBody>
      </p:sp>
      <p:sp>
        <p:nvSpPr>
          <p:cNvPr id="66" name="TextBox 65"/>
          <p:cNvSpPr txBox="1"/>
          <p:nvPr/>
        </p:nvSpPr>
        <p:spPr>
          <a:xfrm>
            <a:off x="5580112" y="3170198"/>
            <a:ext cx="13532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B0F0"/>
                </a:solidFill>
              </a:rPr>
              <a:t>w </a:t>
            </a:r>
            <a:r>
              <a:rPr lang="en-US" sz="2400" b="1" dirty="0" smtClean="0"/>
              <a:t>= ½ </a:t>
            </a:r>
            <a:r>
              <a:rPr lang="en-US" sz="2400" b="1" dirty="0" smtClean="0">
                <a:solidFill>
                  <a:srgbClr val="FF0000"/>
                </a:solidFill>
              </a:rPr>
              <a:t>w</a:t>
            </a:r>
            <a:endParaRPr lang="en-US" sz="2400" b="1" dirty="0"/>
          </a:p>
        </p:txBody>
      </p:sp>
      <p:sp>
        <p:nvSpPr>
          <p:cNvPr id="67" name="TextBox 66"/>
          <p:cNvSpPr txBox="1"/>
          <p:nvPr/>
        </p:nvSpPr>
        <p:spPr>
          <a:xfrm>
            <a:off x="5580112" y="3644805"/>
            <a:ext cx="13532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92D050"/>
                </a:solidFill>
              </a:rPr>
              <a:t>w</a:t>
            </a:r>
            <a:r>
              <a:rPr lang="en-US" sz="2400" b="1" dirty="0">
                <a:solidFill>
                  <a:srgbClr val="00B0F0"/>
                </a:solidFill>
              </a:rPr>
              <a:t> </a:t>
            </a:r>
            <a:r>
              <a:rPr lang="en-US" sz="2400" b="1" dirty="0" smtClean="0"/>
              <a:t>= ½ </a:t>
            </a:r>
            <a:r>
              <a:rPr lang="en-US" sz="2400" b="1" dirty="0" smtClean="0">
                <a:solidFill>
                  <a:srgbClr val="FF0000"/>
                </a:solidFill>
              </a:rPr>
              <a:t>w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077196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more complex example</a:t>
            </a:r>
          </a:p>
        </p:txBody>
      </p:sp>
      <p:sp>
        <p:nvSpPr>
          <p:cNvPr id="5130" name="Text Box 35"/>
          <p:cNvSpPr txBox="1">
            <a:spLocks noChangeArrowheads="1"/>
          </p:cNvSpPr>
          <p:nvPr/>
        </p:nvSpPr>
        <p:spPr bwMode="auto">
          <a:xfrm>
            <a:off x="823912" y="2447413"/>
            <a:ext cx="271420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 err="1" smtClean="0">
                <a:solidFill>
                  <a:srgbClr val="F0C612"/>
                </a:solidFill>
                <a:latin typeface="Calibri" pitchFamily="34" charset="0"/>
              </a:rPr>
              <a:t>w</a:t>
            </a:r>
            <a:r>
              <a:rPr lang="en-US" sz="2400" baseline="-25000" dirty="0" err="1" smtClean="0">
                <a:solidFill>
                  <a:srgbClr val="F0C612"/>
                </a:solidFill>
                <a:latin typeface="Calibri" pitchFamily="34" charset="0"/>
              </a:rPr>
              <a:t>1</a:t>
            </a:r>
            <a:r>
              <a:rPr lang="en-US" sz="2400" dirty="0" smtClean="0">
                <a:latin typeface="Calibri" pitchFamily="34" charset="0"/>
              </a:rPr>
              <a:t> </a:t>
            </a:r>
            <a:r>
              <a:rPr lang="en-US" sz="2400" dirty="0">
                <a:latin typeface="Calibri" pitchFamily="34" charset="0"/>
              </a:rPr>
              <a:t>= 1/3 </a:t>
            </a:r>
            <a:r>
              <a:rPr lang="en-US" sz="2400" dirty="0" err="1" smtClean="0">
                <a:solidFill>
                  <a:srgbClr val="008000"/>
                </a:solidFill>
                <a:latin typeface="Calibri" pitchFamily="34" charset="0"/>
              </a:rPr>
              <a:t>w</a:t>
            </a:r>
            <a:r>
              <a:rPr lang="en-US" sz="2400" baseline="-25000" dirty="0" err="1" smtClean="0">
                <a:solidFill>
                  <a:srgbClr val="008000"/>
                </a:solidFill>
                <a:latin typeface="Calibri" pitchFamily="34" charset="0"/>
              </a:rPr>
              <a:t>4</a:t>
            </a:r>
            <a:r>
              <a:rPr lang="en-US" sz="2400" baseline="-25000" dirty="0" smtClean="0">
                <a:latin typeface="Calibri" pitchFamily="34" charset="0"/>
              </a:rPr>
              <a:t> </a:t>
            </a:r>
            <a:r>
              <a:rPr lang="en-US" sz="2400" dirty="0">
                <a:latin typeface="Calibri" pitchFamily="34" charset="0"/>
              </a:rPr>
              <a:t>+ 1/2 </a:t>
            </a:r>
            <a:r>
              <a:rPr lang="en-US" sz="2400" dirty="0" err="1" smtClean="0">
                <a:solidFill>
                  <a:srgbClr val="FF00FF"/>
                </a:solidFill>
                <a:latin typeface="Calibri" pitchFamily="34" charset="0"/>
              </a:rPr>
              <a:t>w</a:t>
            </a:r>
            <a:r>
              <a:rPr lang="en-US" sz="2400" baseline="-25000" dirty="0" err="1" smtClean="0">
                <a:solidFill>
                  <a:srgbClr val="FF00FF"/>
                </a:solidFill>
                <a:latin typeface="Calibri" pitchFamily="34" charset="0"/>
              </a:rPr>
              <a:t>5</a:t>
            </a:r>
            <a:endParaRPr lang="en-US" sz="2400" baseline="-25000" dirty="0">
              <a:solidFill>
                <a:srgbClr val="FF00FF"/>
              </a:solidFill>
              <a:latin typeface="Calibri" pitchFamily="34" charset="0"/>
            </a:endParaRPr>
          </a:p>
        </p:txBody>
      </p:sp>
      <p:sp>
        <p:nvSpPr>
          <p:cNvPr id="5131" name="Text Box 36"/>
          <p:cNvSpPr txBox="1">
            <a:spLocks noChangeArrowheads="1"/>
          </p:cNvSpPr>
          <p:nvPr/>
        </p:nvSpPr>
        <p:spPr bwMode="auto">
          <a:xfrm>
            <a:off x="841375" y="2896676"/>
            <a:ext cx="332975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 err="1" smtClean="0">
                <a:solidFill>
                  <a:srgbClr val="FF3300"/>
                </a:solidFill>
                <a:latin typeface="Calibri" pitchFamily="34" charset="0"/>
              </a:rPr>
              <a:t>w</a:t>
            </a:r>
            <a:r>
              <a:rPr lang="en-US" sz="2400" baseline="-25000" dirty="0" err="1" smtClean="0">
                <a:solidFill>
                  <a:srgbClr val="FF3300"/>
                </a:solidFill>
                <a:latin typeface="Calibri" pitchFamily="34" charset="0"/>
              </a:rPr>
              <a:t>2</a:t>
            </a:r>
            <a:r>
              <a:rPr lang="en-US" sz="2400" dirty="0" smtClean="0">
                <a:latin typeface="Calibri" pitchFamily="34" charset="0"/>
              </a:rPr>
              <a:t> </a:t>
            </a:r>
            <a:r>
              <a:rPr lang="en-US" sz="2400" dirty="0">
                <a:latin typeface="Calibri" pitchFamily="34" charset="0"/>
              </a:rPr>
              <a:t>= 1/2 </a:t>
            </a:r>
            <a:r>
              <a:rPr lang="en-US" sz="2400" dirty="0" err="1" smtClean="0">
                <a:solidFill>
                  <a:srgbClr val="F0C612"/>
                </a:solidFill>
                <a:latin typeface="Calibri" pitchFamily="34" charset="0"/>
              </a:rPr>
              <a:t>w</a:t>
            </a:r>
            <a:r>
              <a:rPr lang="en-US" sz="2400" baseline="-25000" dirty="0" err="1" smtClean="0">
                <a:solidFill>
                  <a:srgbClr val="F0C612"/>
                </a:solidFill>
                <a:latin typeface="Calibri" pitchFamily="34" charset="0"/>
              </a:rPr>
              <a:t>1</a:t>
            </a:r>
            <a:r>
              <a:rPr lang="en-US" sz="2400" dirty="0" smtClean="0">
                <a:latin typeface="Calibri" pitchFamily="34" charset="0"/>
              </a:rPr>
              <a:t> </a:t>
            </a:r>
            <a:r>
              <a:rPr lang="en-US" sz="2400" dirty="0">
                <a:latin typeface="Calibri" pitchFamily="34" charset="0"/>
              </a:rPr>
              <a:t>+ </a:t>
            </a:r>
            <a:r>
              <a:rPr lang="en-US" sz="2400" dirty="0" err="1" smtClean="0">
                <a:solidFill>
                  <a:srgbClr val="0033CC"/>
                </a:solidFill>
                <a:latin typeface="Calibri" pitchFamily="34" charset="0"/>
              </a:rPr>
              <a:t>w</a:t>
            </a:r>
            <a:r>
              <a:rPr lang="en-US" sz="2400" baseline="-25000" dirty="0" err="1" smtClean="0">
                <a:solidFill>
                  <a:srgbClr val="0033CC"/>
                </a:solidFill>
                <a:latin typeface="Calibri" pitchFamily="34" charset="0"/>
              </a:rPr>
              <a:t>3</a:t>
            </a:r>
            <a:r>
              <a:rPr lang="en-US" sz="2400" baseline="-25000" dirty="0" smtClean="0">
                <a:latin typeface="Calibri" pitchFamily="34" charset="0"/>
              </a:rPr>
              <a:t> </a:t>
            </a:r>
            <a:r>
              <a:rPr lang="en-US" sz="2400" dirty="0">
                <a:latin typeface="Calibri" pitchFamily="34" charset="0"/>
              </a:rPr>
              <a:t>+ 1/3 </a:t>
            </a:r>
            <a:r>
              <a:rPr lang="en-US" sz="2400" dirty="0" err="1" smtClean="0">
                <a:solidFill>
                  <a:srgbClr val="008000"/>
                </a:solidFill>
                <a:latin typeface="Calibri" pitchFamily="34" charset="0"/>
              </a:rPr>
              <a:t>w</a:t>
            </a:r>
            <a:r>
              <a:rPr lang="en-US" sz="2400" baseline="-25000" dirty="0" err="1" smtClean="0">
                <a:solidFill>
                  <a:srgbClr val="008000"/>
                </a:solidFill>
                <a:latin typeface="Calibri" pitchFamily="34" charset="0"/>
              </a:rPr>
              <a:t>4</a:t>
            </a:r>
            <a:endParaRPr lang="en-US" sz="2400" baseline="-25000" dirty="0">
              <a:solidFill>
                <a:srgbClr val="008000"/>
              </a:solidFill>
              <a:latin typeface="Calibri" pitchFamily="34" charset="0"/>
            </a:endParaRPr>
          </a:p>
        </p:txBody>
      </p:sp>
      <p:sp>
        <p:nvSpPr>
          <p:cNvPr id="5132" name="Text Box 37"/>
          <p:cNvSpPr txBox="1">
            <a:spLocks noChangeArrowheads="1"/>
          </p:cNvSpPr>
          <p:nvPr/>
        </p:nvSpPr>
        <p:spPr bwMode="auto">
          <a:xfrm>
            <a:off x="839787" y="3388801"/>
            <a:ext cx="273664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 err="1">
                <a:solidFill>
                  <a:srgbClr val="0033CC"/>
                </a:solidFill>
                <a:latin typeface="Calibri" pitchFamily="34" charset="0"/>
              </a:rPr>
              <a:t>w</a:t>
            </a:r>
            <a:r>
              <a:rPr lang="en-US" sz="2400" baseline="-25000" dirty="0" err="1" smtClean="0">
                <a:solidFill>
                  <a:srgbClr val="0033CC"/>
                </a:solidFill>
                <a:latin typeface="Calibri" pitchFamily="34" charset="0"/>
              </a:rPr>
              <a:t>3</a:t>
            </a:r>
            <a:r>
              <a:rPr lang="en-US" sz="2400" dirty="0" smtClean="0">
                <a:solidFill>
                  <a:srgbClr val="0033CC"/>
                </a:solidFill>
                <a:latin typeface="Calibri" pitchFamily="34" charset="0"/>
              </a:rPr>
              <a:t> </a:t>
            </a:r>
            <a:r>
              <a:rPr lang="en-US" sz="2400" dirty="0">
                <a:latin typeface="Calibri" pitchFamily="34" charset="0"/>
              </a:rPr>
              <a:t>= 1/2 </a:t>
            </a:r>
            <a:r>
              <a:rPr lang="en-US" sz="2400" dirty="0" err="1" smtClean="0">
                <a:solidFill>
                  <a:srgbClr val="F0C612"/>
                </a:solidFill>
                <a:latin typeface="Calibri" pitchFamily="34" charset="0"/>
              </a:rPr>
              <a:t>w</a:t>
            </a:r>
            <a:r>
              <a:rPr lang="en-US" sz="2400" baseline="-25000" dirty="0" err="1" smtClean="0">
                <a:solidFill>
                  <a:srgbClr val="F0C612"/>
                </a:solidFill>
                <a:latin typeface="Calibri" pitchFamily="34" charset="0"/>
              </a:rPr>
              <a:t>1</a:t>
            </a:r>
            <a:r>
              <a:rPr lang="en-US" sz="2400" dirty="0" smtClean="0">
                <a:latin typeface="Calibri" pitchFamily="34" charset="0"/>
              </a:rPr>
              <a:t> </a:t>
            </a:r>
            <a:r>
              <a:rPr lang="en-US" sz="2400" dirty="0">
                <a:latin typeface="Calibri" pitchFamily="34" charset="0"/>
              </a:rPr>
              <a:t>+ 1/3 </a:t>
            </a:r>
            <a:r>
              <a:rPr lang="en-US" sz="2400" dirty="0" err="1" smtClean="0">
                <a:solidFill>
                  <a:srgbClr val="008000"/>
                </a:solidFill>
                <a:latin typeface="Calibri" pitchFamily="34" charset="0"/>
              </a:rPr>
              <a:t>w</a:t>
            </a:r>
            <a:r>
              <a:rPr lang="en-US" sz="2400" baseline="-25000" dirty="0" err="1" smtClean="0">
                <a:solidFill>
                  <a:srgbClr val="008000"/>
                </a:solidFill>
                <a:latin typeface="Calibri" pitchFamily="34" charset="0"/>
              </a:rPr>
              <a:t>4</a:t>
            </a:r>
            <a:endParaRPr lang="en-US" sz="2400" baseline="-25000" dirty="0">
              <a:solidFill>
                <a:srgbClr val="008000"/>
              </a:solidFill>
              <a:latin typeface="Calibri" pitchFamily="34" charset="0"/>
            </a:endParaRPr>
          </a:p>
        </p:txBody>
      </p:sp>
      <p:sp>
        <p:nvSpPr>
          <p:cNvPr id="5133" name="Text Box 38"/>
          <p:cNvSpPr txBox="1">
            <a:spLocks noChangeArrowheads="1"/>
          </p:cNvSpPr>
          <p:nvPr/>
        </p:nvSpPr>
        <p:spPr bwMode="auto">
          <a:xfrm>
            <a:off x="842962" y="3812663"/>
            <a:ext cx="162256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 err="1" smtClean="0">
                <a:solidFill>
                  <a:srgbClr val="008000"/>
                </a:solidFill>
                <a:latin typeface="Calibri" pitchFamily="34" charset="0"/>
              </a:rPr>
              <a:t>w</a:t>
            </a:r>
            <a:r>
              <a:rPr lang="en-US" sz="2400" baseline="-25000" dirty="0" err="1" smtClean="0">
                <a:solidFill>
                  <a:srgbClr val="008000"/>
                </a:solidFill>
                <a:latin typeface="Calibri" pitchFamily="34" charset="0"/>
              </a:rPr>
              <a:t>4</a:t>
            </a:r>
            <a:r>
              <a:rPr lang="en-US" sz="2400" dirty="0" smtClean="0">
                <a:latin typeface="Calibri" pitchFamily="34" charset="0"/>
              </a:rPr>
              <a:t> </a:t>
            </a:r>
            <a:r>
              <a:rPr lang="en-US" sz="2400" dirty="0">
                <a:latin typeface="Calibri" pitchFamily="34" charset="0"/>
              </a:rPr>
              <a:t>= 1/2 </a:t>
            </a:r>
            <a:r>
              <a:rPr lang="en-US" sz="2400" dirty="0" err="1" smtClean="0">
                <a:solidFill>
                  <a:srgbClr val="FF00FF"/>
                </a:solidFill>
                <a:latin typeface="Calibri" pitchFamily="34" charset="0"/>
              </a:rPr>
              <a:t>w</a:t>
            </a:r>
            <a:r>
              <a:rPr lang="en-US" sz="2400" baseline="-25000" dirty="0" err="1" smtClean="0">
                <a:solidFill>
                  <a:srgbClr val="FF00FF"/>
                </a:solidFill>
                <a:latin typeface="Calibri" pitchFamily="34" charset="0"/>
              </a:rPr>
              <a:t>5</a:t>
            </a:r>
            <a:endParaRPr lang="en-US" sz="2400" baseline="-25000" dirty="0">
              <a:solidFill>
                <a:srgbClr val="FF00FF"/>
              </a:solidFill>
              <a:latin typeface="Calibri" pitchFamily="34" charset="0"/>
            </a:endParaRPr>
          </a:p>
        </p:txBody>
      </p:sp>
      <p:sp>
        <p:nvSpPr>
          <p:cNvPr id="5134" name="Text Box 39"/>
          <p:cNvSpPr txBox="1">
            <a:spLocks noChangeArrowheads="1"/>
          </p:cNvSpPr>
          <p:nvPr/>
        </p:nvSpPr>
        <p:spPr bwMode="auto">
          <a:xfrm>
            <a:off x="838200" y="4309551"/>
            <a:ext cx="117051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 err="1" smtClean="0">
                <a:solidFill>
                  <a:srgbClr val="FF00FF"/>
                </a:solidFill>
                <a:latin typeface="Calibri" pitchFamily="34" charset="0"/>
              </a:rPr>
              <a:t>w</a:t>
            </a:r>
            <a:r>
              <a:rPr lang="en-US" sz="2400" baseline="-25000" dirty="0" err="1" smtClean="0">
                <a:solidFill>
                  <a:srgbClr val="FF00FF"/>
                </a:solidFill>
                <a:latin typeface="Calibri" pitchFamily="34" charset="0"/>
              </a:rPr>
              <a:t>5</a:t>
            </a:r>
            <a:r>
              <a:rPr lang="en-US" sz="2400" dirty="0" smtClean="0">
                <a:latin typeface="Calibri" pitchFamily="34" charset="0"/>
              </a:rPr>
              <a:t> </a:t>
            </a:r>
            <a:r>
              <a:rPr lang="en-US" sz="2400" dirty="0">
                <a:latin typeface="Calibri" pitchFamily="34" charset="0"/>
              </a:rPr>
              <a:t>= </a:t>
            </a:r>
            <a:r>
              <a:rPr lang="en-US" sz="2400" dirty="0" err="1" smtClean="0">
                <a:solidFill>
                  <a:srgbClr val="FF3300"/>
                </a:solidFill>
                <a:latin typeface="Calibri" pitchFamily="34" charset="0"/>
              </a:rPr>
              <a:t>w</a:t>
            </a:r>
            <a:r>
              <a:rPr lang="en-US" sz="2400" baseline="-25000" dirty="0" err="1" smtClean="0">
                <a:solidFill>
                  <a:srgbClr val="FF3300"/>
                </a:solidFill>
                <a:latin typeface="Calibri" pitchFamily="34" charset="0"/>
              </a:rPr>
              <a:t>2</a:t>
            </a:r>
            <a:r>
              <a:rPr lang="en-US" sz="2400" baseline="-25000" dirty="0" smtClean="0">
                <a:solidFill>
                  <a:srgbClr val="FF3300"/>
                </a:solidFill>
                <a:latin typeface="Calibri" pitchFamily="34" charset="0"/>
              </a:rPr>
              <a:t> </a:t>
            </a:r>
            <a:endParaRPr lang="en-US" sz="2400" baseline="-25000" dirty="0">
              <a:solidFill>
                <a:srgbClr val="FF00FF"/>
              </a:solidFill>
              <a:latin typeface="Calibri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219200" y="5305919"/>
                <a:ext cx="3331532" cy="11378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𝑤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</a:rPr>
                            <m:t>𝑣</m:t>
                          </m:r>
                        </m:sub>
                      </m:sSub>
                      <m:r>
                        <a:rPr lang="en-US" sz="2800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sz="2800" b="0" i="1" smtClean="0">
                              <a:latin typeface="Cambria Math"/>
                            </a:rPr>
                            <m:t>𝑢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→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𝑣</m:t>
                          </m:r>
                        </m:sub>
                        <m:sup/>
                        <m:e>
                          <m:f>
                            <m:fPr>
                              <m:ctrlPr>
                                <a:rPr lang="en-US" sz="2800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800" b="0" i="1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sz="28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latin typeface="Cambria Math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/>
                                    </a:rPr>
                                    <m:t>𝑜𝑢𝑡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2800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0" i="1" smtClean="0">
                                      <a:latin typeface="Cambria Math"/>
                                    </a:rPr>
                                    <m:t>𝑢</m:t>
                                  </m:r>
                                </m:e>
                              </m:d>
                            </m:den>
                          </m:f>
                          <m:sSub>
                            <m:sSubPr>
                              <m:ctrlPr>
                                <a:rPr lang="en-US" sz="28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/>
                                </a:rPr>
                                <m:t>𝑢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" y="5305919"/>
                <a:ext cx="3331532" cy="1137876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9" name="Group 38"/>
          <p:cNvGrpSpPr/>
          <p:nvPr/>
        </p:nvGrpSpPr>
        <p:grpSpPr>
          <a:xfrm>
            <a:off x="5041900" y="1825588"/>
            <a:ext cx="3439729" cy="3227838"/>
            <a:chOff x="2492375" y="2467063"/>
            <a:chExt cx="3439729" cy="3227838"/>
          </a:xfrm>
        </p:grpSpPr>
        <p:grpSp>
          <p:nvGrpSpPr>
            <p:cNvPr id="40" name="Group 39"/>
            <p:cNvGrpSpPr/>
            <p:nvPr/>
          </p:nvGrpSpPr>
          <p:grpSpPr>
            <a:xfrm>
              <a:off x="2492375" y="2841650"/>
              <a:ext cx="3439729" cy="2483919"/>
              <a:chOff x="2492375" y="2841650"/>
              <a:chExt cx="3439729" cy="2483919"/>
            </a:xfrm>
          </p:grpSpPr>
          <p:sp>
            <p:nvSpPr>
              <p:cNvPr id="46" name="Line 19"/>
              <p:cNvSpPr>
                <a:spLocks noChangeShapeType="1"/>
              </p:cNvSpPr>
              <p:nvPr/>
            </p:nvSpPr>
            <p:spPr bwMode="auto">
              <a:xfrm>
                <a:off x="3460750" y="5186747"/>
                <a:ext cx="12700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" name="Line 20"/>
              <p:cNvSpPr>
                <a:spLocks noChangeShapeType="1"/>
              </p:cNvSpPr>
              <p:nvPr/>
            </p:nvSpPr>
            <p:spPr bwMode="auto">
              <a:xfrm flipH="1">
                <a:off x="3143250" y="3542671"/>
                <a:ext cx="1079500" cy="111797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" name="Line 21"/>
              <p:cNvSpPr>
                <a:spLocks noChangeShapeType="1"/>
              </p:cNvSpPr>
              <p:nvPr/>
            </p:nvSpPr>
            <p:spPr bwMode="auto">
              <a:xfrm flipH="1" flipV="1">
                <a:off x="2762250" y="4068775"/>
                <a:ext cx="190500" cy="59186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" name="Line 22"/>
              <p:cNvSpPr>
                <a:spLocks noChangeShapeType="1"/>
              </p:cNvSpPr>
              <p:nvPr/>
            </p:nvSpPr>
            <p:spPr bwMode="auto">
              <a:xfrm flipV="1">
                <a:off x="3143250" y="3213856"/>
                <a:ext cx="952500" cy="26305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" name="Line 23"/>
              <p:cNvSpPr>
                <a:spLocks noChangeShapeType="1"/>
              </p:cNvSpPr>
              <p:nvPr/>
            </p:nvSpPr>
            <p:spPr bwMode="auto">
              <a:xfrm>
                <a:off x="3079750" y="3805723"/>
                <a:ext cx="22225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" name="Line 24"/>
              <p:cNvSpPr>
                <a:spLocks noChangeShapeType="1"/>
              </p:cNvSpPr>
              <p:nvPr/>
            </p:nvSpPr>
            <p:spPr bwMode="auto">
              <a:xfrm flipH="1" flipV="1">
                <a:off x="4730750" y="3213855"/>
                <a:ext cx="635000" cy="39457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" name="Line 25"/>
              <p:cNvSpPr>
                <a:spLocks noChangeShapeType="1"/>
              </p:cNvSpPr>
              <p:nvPr/>
            </p:nvSpPr>
            <p:spPr bwMode="auto">
              <a:xfrm flipH="1" flipV="1">
                <a:off x="4476750" y="3542671"/>
                <a:ext cx="571500" cy="12494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" name="Line 26"/>
              <p:cNvSpPr>
                <a:spLocks noChangeShapeType="1"/>
              </p:cNvSpPr>
              <p:nvPr/>
            </p:nvSpPr>
            <p:spPr bwMode="auto">
              <a:xfrm flipV="1">
                <a:off x="5238750" y="4266065"/>
                <a:ext cx="381000" cy="52610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" name="Line 27"/>
              <p:cNvSpPr>
                <a:spLocks noChangeShapeType="1"/>
              </p:cNvSpPr>
              <p:nvPr/>
            </p:nvSpPr>
            <p:spPr bwMode="auto">
              <a:xfrm flipH="1" flipV="1">
                <a:off x="3143250" y="4003012"/>
                <a:ext cx="1651000" cy="105220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2809875" y="4765892"/>
                <a:ext cx="539750" cy="533400"/>
              </a:xfrm>
              <a:prstGeom prst="ellipse">
                <a:avLst/>
              </a:prstGeom>
              <a:solidFill>
                <a:srgbClr val="FF339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56" name="Oval 55"/>
              <p:cNvSpPr/>
              <p:nvPr/>
            </p:nvSpPr>
            <p:spPr>
              <a:xfrm>
                <a:off x="2492375" y="3375050"/>
                <a:ext cx="539750" cy="5334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4144798" y="2841650"/>
                <a:ext cx="539750" cy="5334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58" name="Oval 57"/>
              <p:cNvSpPr/>
              <p:nvPr/>
            </p:nvSpPr>
            <p:spPr>
              <a:xfrm>
                <a:off x="5392354" y="3641750"/>
                <a:ext cx="539750" cy="533400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59" name="Oval 58"/>
              <p:cNvSpPr/>
              <p:nvPr/>
            </p:nvSpPr>
            <p:spPr>
              <a:xfrm>
                <a:off x="4852604" y="4792169"/>
                <a:ext cx="539750" cy="533400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/>
                <p:cNvSpPr txBox="1"/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1" name="TextBox 4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/>
                <p:cNvSpPr txBox="1"/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2" name="TextBox 4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TextBox 42"/>
                <p:cNvSpPr txBox="1"/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3" name="TextBox 4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TextBox 43"/>
                <p:cNvSpPr txBox="1"/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4" name="TextBox 4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b="-163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TextBox 44"/>
                <p:cNvSpPr txBox="1"/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5" name="TextBox 4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98853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Computing PageRank weights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A simple way to compute the weights is by iteratively updating the weights</a:t>
            </a:r>
          </a:p>
          <a:p>
            <a:r>
              <a:rPr lang="en-US" dirty="0" smtClean="0"/>
              <a:t>PageRank Algorithm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This process converges</a:t>
            </a:r>
          </a:p>
          <a:p>
            <a:pPr marL="457200" lvl="1" indent="0">
              <a:buNone/>
            </a:pP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475656" y="2996952"/>
                <a:ext cx="5884431" cy="2534220"/>
              </a:xfrm>
              <a:prstGeom prst="rect">
                <a:avLst/>
              </a:prstGeom>
              <a:noFill/>
              <a:ln w="28575">
                <a:solidFill>
                  <a:schemeClr val="accent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smtClean="0"/>
                  <a:t>Initialize all PageRank weights to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</m:oMath>
                </a14:m>
                <a:endParaRPr lang="en-US" sz="3200" b="0" dirty="0" smtClean="0"/>
              </a:p>
              <a:p>
                <a:r>
                  <a:rPr lang="en-US" sz="3200" dirty="0" smtClean="0"/>
                  <a:t>Repeat:</a:t>
                </a:r>
              </a:p>
              <a:p>
                <a:r>
                  <a:rPr lang="en-US" sz="3200" dirty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sz="3200" i="1">
                            <a:latin typeface="Cambria Math"/>
                          </a:rPr>
                          <m:t>𝑣</m:t>
                        </m:r>
                      </m:sub>
                    </m:sSub>
                    <m:r>
                      <a:rPr lang="en-US" sz="3200" i="1"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sz="3200" i="1">
                            <a:latin typeface="Cambria Math"/>
                          </a:rPr>
                        </m:ctrlPr>
                      </m:naryPr>
                      <m:sub>
                        <m:r>
                          <a:rPr lang="en-US" sz="3200" i="1">
                            <a:latin typeface="Cambria Math"/>
                          </a:rPr>
                          <m:t>𝑢</m:t>
                        </m:r>
                        <m:r>
                          <a:rPr lang="en-US" sz="3200" i="1">
                            <a:latin typeface="Cambria Math"/>
                          </a:rPr>
                          <m:t>→</m:t>
                        </m:r>
                        <m:r>
                          <a:rPr lang="en-US" sz="3200" i="1">
                            <a:latin typeface="Cambria Math"/>
                          </a:rPr>
                          <m:t>𝑣</m:t>
                        </m:r>
                      </m:sub>
                      <m:sup/>
                      <m:e>
                        <m:f>
                          <m:fPr>
                            <m:ctrlPr>
                              <a:rPr lang="en-US" sz="32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3200" i="1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n-US" sz="32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3200" i="1">
                                    <a:latin typeface="Cambria Math"/>
                                  </a:rPr>
                                  <m:t>𝑑</m:t>
                                </m:r>
                              </m:e>
                              <m:sub>
                                <m:r>
                                  <a:rPr lang="en-US" sz="3200" i="1">
                                    <a:latin typeface="Cambria Math"/>
                                  </a:rPr>
                                  <m:t>𝑜𝑢𝑡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sz="3200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3200" i="1">
                                    <a:latin typeface="Cambria Math"/>
                                  </a:rPr>
                                  <m:t>𝑢</m:t>
                                </m:r>
                              </m:e>
                            </m:d>
                          </m:den>
                        </m:f>
                        <m:sSub>
                          <m:sSubPr>
                            <m:ctrlPr>
                              <a:rPr lang="en-US" sz="32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/>
                              </a:rPr>
                              <m:t>𝑤</m:t>
                            </m:r>
                          </m:e>
                          <m:sub>
                            <m:r>
                              <a:rPr lang="en-US" sz="3200" i="1">
                                <a:latin typeface="Cambria Math"/>
                              </a:rPr>
                              <m:t>𝑢</m:t>
                            </m:r>
                          </m:sub>
                        </m:sSub>
                      </m:e>
                    </m:nary>
                  </m:oMath>
                </a14:m>
                <a:endParaRPr lang="en-US" sz="3200" dirty="0" smtClean="0"/>
              </a:p>
              <a:p>
                <a:r>
                  <a:rPr lang="en-US" sz="3200" dirty="0" smtClean="0"/>
                  <a:t>Until the weights do not change</a:t>
                </a:r>
                <a:endParaRPr lang="en-US" sz="32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5656" y="2996952"/>
                <a:ext cx="5884431" cy="2534220"/>
              </a:xfrm>
              <a:prstGeom prst="rect">
                <a:avLst/>
              </a:prstGeom>
              <a:blipFill rotWithShape="0">
                <a:blip r:embed="rId2"/>
                <a:stretch>
                  <a:fillRect l="-2371" b="-6429"/>
                </a:stretch>
              </a:blipFill>
              <a:ln w="28575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16585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4149080"/>
            <a:ext cx="6838950" cy="11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323528" y="188640"/>
            <a:ext cx="77495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chemeClr val="accent6">
                    <a:lumMod val="75000"/>
                  </a:schemeClr>
                </a:solidFill>
              </a:rPr>
              <a:t>PageRank</a:t>
            </a:r>
            <a:endParaRPr lang="en-US" sz="36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47870" y="913269"/>
            <a:ext cx="4248472" cy="3401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95536" y="1412776"/>
            <a:ext cx="37862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</a:rPr>
              <a:t>Initially, all nodes </a:t>
            </a:r>
            <a:r>
              <a:rPr lang="en-US" sz="2000" dirty="0" err="1" smtClean="0">
                <a:solidFill>
                  <a:schemeClr val="tx2">
                    <a:lumMod val="50000"/>
                  </a:schemeClr>
                </a:solidFill>
              </a:rPr>
              <a:t>PageRank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</a:rPr>
              <a:t> 1/8</a:t>
            </a:r>
            <a:endParaRPr lang="en-US" sz="20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7544" y="5517233"/>
            <a:ext cx="8208912" cy="1200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As a kind of “fluid” that circulates through the network</a:t>
            </a:r>
          </a:p>
          <a:p>
            <a:pPr>
              <a:buFont typeface="Wingdings" pitchFamily="2" charset="2"/>
              <a:buChar char="ü"/>
            </a:pP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The total </a:t>
            </a:r>
            <a:r>
              <a:rPr lang="en-US" sz="2400" dirty="0" err="1" smtClean="0">
                <a:solidFill>
                  <a:schemeClr val="accent3">
                    <a:lumMod val="50000"/>
                  </a:schemeClr>
                </a:solidFill>
              </a:rPr>
              <a:t>PageRank</a:t>
            </a: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 in the network remains constant (no need to normalize)</a:t>
            </a:r>
            <a:endParaRPr lang="el-GR" sz="24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58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188640"/>
            <a:ext cx="77495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chemeClr val="accent6">
                    <a:lumMod val="75000"/>
                  </a:schemeClr>
                </a:solidFill>
              </a:rPr>
              <a:t>PageRank</a:t>
            </a:r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</a:rPr>
              <a:t>: equilibrium</a:t>
            </a:r>
            <a:endParaRPr lang="en-US" sz="36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908720"/>
            <a:ext cx="6715125" cy="439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467544" y="5157192"/>
            <a:ext cx="806489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400" dirty="0" smtClean="0">
                <a:solidFill>
                  <a:schemeClr val="tx2">
                    <a:lumMod val="50000"/>
                  </a:schemeClr>
                </a:solidFill>
              </a:rPr>
              <a:t>A simple way to check whether an assignment of numbers s forms  an equilibrium set of </a:t>
            </a:r>
            <a:r>
              <a:rPr lang="en-US" sz="1400" dirty="0" err="1" smtClean="0">
                <a:solidFill>
                  <a:schemeClr val="tx2">
                    <a:lumMod val="50000"/>
                  </a:schemeClr>
                </a:solidFill>
              </a:rPr>
              <a:t>PageRank</a:t>
            </a:r>
            <a:r>
              <a:rPr lang="en-US" sz="1400" dirty="0" smtClean="0">
                <a:solidFill>
                  <a:schemeClr val="tx2">
                    <a:lumMod val="50000"/>
                  </a:schemeClr>
                </a:solidFill>
              </a:rPr>
              <a:t> values: check that they sum to 1, and check that when apply the Basic </a:t>
            </a:r>
            <a:r>
              <a:rPr lang="en-US" sz="1400" dirty="0" err="1" smtClean="0">
                <a:solidFill>
                  <a:schemeClr val="tx2">
                    <a:lumMod val="50000"/>
                  </a:schemeClr>
                </a:solidFill>
              </a:rPr>
              <a:t>PageRank</a:t>
            </a:r>
            <a:r>
              <a:rPr lang="en-US" sz="1400" dirty="0" smtClean="0">
                <a:solidFill>
                  <a:schemeClr val="tx2">
                    <a:lumMod val="50000"/>
                  </a:schemeClr>
                </a:solidFill>
              </a:rPr>
              <a:t> Update Rule, we get the same values back.</a:t>
            </a:r>
          </a:p>
          <a:p>
            <a:pPr algn="just"/>
            <a:endParaRPr lang="en-US" sz="1400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just"/>
            <a:r>
              <a:rPr lang="en-US" sz="1400" dirty="0" smtClean="0">
                <a:solidFill>
                  <a:schemeClr val="tx2">
                    <a:lumMod val="50000"/>
                  </a:schemeClr>
                </a:solidFill>
              </a:rPr>
              <a:t>If the network is strongly connected then there is a unique set of equilibrium values.</a:t>
            </a:r>
            <a:endParaRPr lang="el-GR" sz="14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1209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Random Walks on Graphs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4781128"/>
              </a:xfrm>
            </p:spPr>
            <p:txBody>
              <a:bodyPr>
                <a:normAutofit fontScale="85000" lnSpcReduction="10000"/>
              </a:bodyPr>
              <a:lstStyle/>
              <a:p>
                <a:r>
                  <a:rPr lang="en-US" dirty="0" smtClean="0"/>
                  <a:t>The algorithm defines a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random walk</a:t>
                </a:r>
                <a:r>
                  <a:rPr lang="en-US" dirty="0" smtClean="0"/>
                  <a:t> on the graph</a:t>
                </a:r>
              </a:p>
              <a:p>
                <a:endParaRPr lang="en-US" dirty="0"/>
              </a:p>
              <a:p>
                <a:r>
                  <a:rPr lang="en-US" dirty="0" smtClean="0"/>
                  <a:t>Random walk:</a:t>
                </a:r>
              </a:p>
              <a:p>
                <a:pPr lvl="1"/>
                <a:r>
                  <a:rPr lang="en-US" dirty="0" smtClean="0">
                    <a:solidFill>
                      <a:srgbClr val="0070C0"/>
                    </a:solidFill>
                  </a:rPr>
                  <a:t>Start</a:t>
                </a:r>
                <a:r>
                  <a:rPr lang="en-US" dirty="0" smtClean="0"/>
                  <a:t> from a node chosen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uniformly at random </a:t>
                </a:r>
                <a:r>
                  <a:rPr lang="en-US" dirty="0" smtClean="0"/>
                  <a:t>with probability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</m:oMath>
                </a14:m>
                <a:r>
                  <a:rPr lang="en-US" dirty="0" smtClean="0"/>
                  <a:t>.</a:t>
                </a:r>
              </a:p>
              <a:p>
                <a:pPr lvl="1"/>
                <a:r>
                  <a:rPr lang="en-US" dirty="0" smtClean="0">
                    <a:solidFill>
                      <a:srgbClr val="0070C0"/>
                    </a:solidFill>
                  </a:rPr>
                  <a:t>Pick</a:t>
                </a:r>
                <a:r>
                  <a:rPr lang="en-US" dirty="0" smtClean="0"/>
                  <a:t> one of the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outgoing edges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uniformly at random</a:t>
                </a:r>
              </a:p>
              <a:p>
                <a:pPr lvl="1"/>
                <a:r>
                  <a:rPr lang="en-US" dirty="0" smtClean="0">
                    <a:solidFill>
                      <a:srgbClr val="0070C0"/>
                    </a:solidFill>
                  </a:rPr>
                  <a:t>Move</a:t>
                </a:r>
                <a:r>
                  <a:rPr lang="en-US" dirty="0" smtClean="0"/>
                  <a:t> to the destination of the edge</a:t>
                </a:r>
              </a:p>
              <a:p>
                <a:pPr lvl="1"/>
                <a:r>
                  <a:rPr lang="en-US" dirty="0" smtClean="0"/>
                  <a:t>Repeat.</a:t>
                </a:r>
                <a:endParaRPr lang="el-GR" dirty="0" smtClean="0"/>
              </a:p>
              <a:p>
                <a:pPr lvl="1"/>
                <a:endParaRPr lang="el-GR" dirty="0"/>
              </a:p>
              <a:p>
                <a:r>
                  <a:rPr lang="en-US" dirty="0" smtClean="0"/>
                  <a:t>The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Random Surfer </a:t>
                </a:r>
                <a:r>
                  <a:rPr lang="en-US" dirty="0" smtClean="0"/>
                  <a:t>model</a:t>
                </a:r>
              </a:p>
              <a:p>
                <a:pPr lvl="1"/>
                <a:r>
                  <a:rPr lang="en-US" dirty="0" smtClean="0"/>
                  <a:t>Users wander on the web, following links.</a:t>
                </a:r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4781128"/>
              </a:xfrm>
              <a:blipFill rotWithShape="0">
                <a:blip r:embed="rId2"/>
                <a:stretch>
                  <a:fillRect l="-1259" t="-2041" b="-11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85967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Step 0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2588748" y="2410928"/>
            <a:ext cx="3439729" cy="3227838"/>
            <a:chOff x="2492375" y="2467063"/>
            <a:chExt cx="3439729" cy="3227838"/>
          </a:xfrm>
        </p:grpSpPr>
        <p:grpSp>
          <p:nvGrpSpPr>
            <p:cNvPr id="5" name="Group 4"/>
            <p:cNvGrpSpPr/>
            <p:nvPr/>
          </p:nvGrpSpPr>
          <p:grpSpPr>
            <a:xfrm>
              <a:off x="2492375" y="2841650"/>
              <a:ext cx="3439729" cy="2483919"/>
              <a:chOff x="2492375" y="2841650"/>
              <a:chExt cx="3439729" cy="2483919"/>
            </a:xfrm>
          </p:grpSpPr>
          <p:sp>
            <p:nvSpPr>
              <p:cNvPr id="11" name="Line 19"/>
              <p:cNvSpPr>
                <a:spLocks noChangeShapeType="1"/>
              </p:cNvSpPr>
              <p:nvPr/>
            </p:nvSpPr>
            <p:spPr bwMode="auto">
              <a:xfrm>
                <a:off x="3460750" y="5186747"/>
                <a:ext cx="12700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Line 20"/>
              <p:cNvSpPr>
                <a:spLocks noChangeShapeType="1"/>
              </p:cNvSpPr>
              <p:nvPr/>
            </p:nvSpPr>
            <p:spPr bwMode="auto">
              <a:xfrm flipH="1">
                <a:off x="3143250" y="3542671"/>
                <a:ext cx="1079500" cy="111797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Line 21"/>
              <p:cNvSpPr>
                <a:spLocks noChangeShapeType="1"/>
              </p:cNvSpPr>
              <p:nvPr/>
            </p:nvSpPr>
            <p:spPr bwMode="auto">
              <a:xfrm flipH="1" flipV="1">
                <a:off x="2762250" y="4068775"/>
                <a:ext cx="190500" cy="59186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Line 22"/>
              <p:cNvSpPr>
                <a:spLocks noChangeShapeType="1"/>
              </p:cNvSpPr>
              <p:nvPr/>
            </p:nvSpPr>
            <p:spPr bwMode="auto">
              <a:xfrm flipV="1">
                <a:off x="3143250" y="3213856"/>
                <a:ext cx="952500" cy="26305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Line 23"/>
              <p:cNvSpPr>
                <a:spLocks noChangeShapeType="1"/>
              </p:cNvSpPr>
              <p:nvPr/>
            </p:nvSpPr>
            <p:spPr bwMode="auto">
              <a:xfrm>
                <a:off x="3079750" y="3805723"/>
                <a:ext cx="22225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Line 24"/>
              <p:cNvSpPr>
                <a:spLocks noChangeShapeType="1"/>
              </p:cNvSpPr>
              <p:nvPr/>
            </p:nvSpPr>
            <p:spPr bwMode="auto">
              <a:xfrm flipH="1" flipV="1">
                <a:off x="4730750" y="3213855"/>
                <a:ext cx="635000" cy="39457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Line 25"/>
              <p:cNvSpPr>
                <a:spLocks noChangeShapeType="1"/>
              </p:cNvSpPr>
              <p:nvPr/>
            </p:nvSpPr>
            <p:spPr bwMode="auto">
              <a:xfrm flipH="1" flipV="1">
                <a:off x="4476750" y="3542671"/>
                <a:ext cx="571500" cy="12494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Line 26"/>
              <p:cNvSpPr>
                <a:spLocks noChangeShapeType="1"/>
              </p:cNvSpPr>
              <p:nvPr/>
            </p:nvSpPr>
            <p:spPr bwMode="auto">
              <a:xfrm flipV="1">
                <a:off x="5238750" y="4266065"/>
                <a:ext cx="381000" cy="52610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Line 27"/>
              <p:cNvSpPr>
                <a:spLocks noChangeShapeType="1"/>
              </p:cNvSpPr>
              <p:nvPr/>
            </p:nvSpPr>
            <p:spPr bwMode="auto">
              <a:xfrm flipH="1" flipV="1">
                <a:off x="3143250" y="4003012"/>
                <a:ext cx="1651000" cy="105220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2809875" y="4765892"/>
                <a:ext cx="539750" cy="533400"/>
              </a:xfrm>
              <a:prstGeom prst="ellipse">
                <a:avLst/>
              </a:prstGeom>
              <a:solidFill>
                <a:srgbClr val="FF339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2492375" y="3375050"/>
                <a:ext cx="539750" cy="5334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4144798" y="2841650"/>
                <a:ext cx="539750" cy="533400"/>
              </a:xfrm>
              <a:prstGeom prst="ellipse">
                <a:avLst/>
              </a:prstGeom>
              <a:solidFill>
                <a:srgbClr val="FF0000"/>
              </a:solidFill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3" name="Oval 22"/>
              <p:cNvSpPr/>
              <p:nvPr/>
            </p:nvSpPr>
            <p:spPr>
              <a:xfrm>
                <a:off x="5392354" y="3641750"/>
                <a:ext cx="539750" cy="533400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4" name="Oval 23"/>
              <p:cNvSpPr/>
              <p:nvPr/>
            </p:nvSpPr>
            <p:spPr>
              <a:xfrm>
                <a:off x="4852604" y="4792169"/>
                <a:ext cx="539750" cy="533400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/>
                <p:cNvSpPr txBox="1"/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" name="Text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b="-163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51856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Step 0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2588748" y="2410928"/>
            <a:ext cx="3439729" cy="3227838"/>
            <a:chOff x="2492375" y="2467063"/>
            <a:chExt cx="3439729" cy="3227838"/>
          </a:xfrm>
        </p:grpSpPr>
        <p:grpSp>
          <p:nvGrpSpPr>
            <p:cNvPr id="5" name="Group 4"/>
            <p:cNvGrpSpPr/>
            <p:nvPr/>
          </p:nvGrpSpPr>
          <p:grpSpPr>
            <a:xfrm>
              <a:off x="2492375" y="2841650"/>
              <a:ext cx="3439729" cy="2483919"/>
              <a:chOff x="2492375" y="2841650"/>
              <a:chExt cx="3439729" cy="2483919"/>
            </a:xfrm>
          </p:grpSpPr>
          <p:sp>
            <p:nvSpPr>
              <p:cNvPr id="11" name="Line 19"/>
              <p:cNvSpPr>
                <a:spLocks noChangeShapeType="1"/>
              </p:cNvSpPr>
              <p:nvPr/>
            </p:nvSpPr>
            <p:spPr bwMode="auto">
              <a:xfrm>
                <a:off x="3460750" y="5186747"/>
                <a:ext cx="12700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Line 20"/>
              <p:cNvSpPr>
                <a:spLocks noChangeShapeType="1"/>
              </p:cNvSpPr>
              <p:nvPr/>
            </p:nvSpPr>
            <p:spPr bwMode="auto">
              <a:xfrm flipH="1">
                <a:off x="3143250" y="3542671"/>
                <a:ext cx="1079500" cy="1117971"/>
              </a:xfrm>
              <a:prstGeom prst="line">
                <a:avLst/>
              </a:prstGeom>
              <a:noFill/>
              <a:ln w="28575">
                <a:solidFill>
                  <a:srgbClr val="FF3B3B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Line 21"/>
              <p:cNvSpPr>
                <a:spLocks noChangeShapeType="1"/>
              </p:cNvSpPr>
              <p:nvPr/>
            </p:nvSpPr>
            <p:spPr bwMode="auto">
              <a:xfrm flipH="1" flipV="1">
                <a:off x="2762250" y="4068775"/>
                <a:ext cx="190500" cy="59186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Line 22"/>
              <p:cNvSpPr>
                <a:spLocks noChangeShapeType="1"/>
              </p:cNvSpPr>
              <p:nvPr/>
            </p:nvSpPr>
            <p:spPr bwMode="auto">
              <a:xfrm flipV="1">
                <a:off x="3143250" y="3213856"/>
                <a:ext cx="952500" cy="26305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Line 23"/>
              <p:cNvSpPr>
                <a:spLocks noChangeShapeType="1"/>
              </p:cNvSpPr>
              <p:nvPr/>
            </p:nvSpPr>
            <p:spPr bwMode="auto">
              <a:xfrm>
                <a:off x="3079750" y="3805723"/>
                <a:ext cx="22225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Line 24"/>
              <p:cNvSpPr>
                <a:spLocks noChangeShapeType="1"/>
              </p:cNvSpPr>
              <p:nvPr/>
            </p:nvSpPr>
            <p:spPr bwMode="auto">
              <a:xfrm flipH="1" flipV="1">
                <a:off x="4730750" y="3213855"/>
                <a:ext cx="635000" cy="39457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Line 25"/>
              <p:cNvSpPr>
                <a:spLocks noChangeShapeType="1"/>
              </p:cNvSpPr>
              <p:nvPr/>
            </p:nvSpPr>
            <p:spPr bwMode="auto">
              <a:xfrm flipH="1" flipV="1">
                <a:off x="4476750" y="3542671"/>
                <a:ext cx="571500" cy="12494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Line 26"/>
              <p:cNvSpPr>
                <a:spLocks noChangeShapeType="1"/>
              </p:cNvSpPr>
              <p:nvPr/>
            </p:nvSpPr>
            <p:spPr bwMode="auto">
              <a:xfrm flipV="1">
                <a:off x="5238750" y="4266065"/>
                <a:ext cx="381000" cy="52610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Line 27"/>
              <p:cNvSpPr>
                <a:spLocks noChangeShapeType="1"/>
              </p:cNvSpPr>
              <p:nvPr/>
            </p:nvSpPr>
            <p:spPr bwMode="auto">
              <a:xfrm flipH="1" flipV="1">
                <a:off x="3143250" y="4003012"/>
                <a:ext cx="1651000" cy="105220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2809875" y="4765892"/>
                <a:ext cx="539750" cy="533400"/>
              </a:xfrm>
              <a:prstGeom prst="ellipse">
                <a:avLst/>
              </a:prstGeom>
              <a:solidFill>
                <a:srgbClr val="FF339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2492375" y="3375050"/>
                <a:ext cx="539750" cy="5334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4144798" y="2841650"/>
                <a:ext cx="539750" cy="533400"/>
              </a:xfrm>
              <a:prstGeom prst="ellipse">
                <a:avLst/>
              </a:prstGeom>
              <a:solidFill>
                <a:srgbClr val="FF0000"/>
              </a:solidFill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3" name="Oval 22"/>
              <p:cNvSpPr/>
              <p:nvPr/>
            </p:nvSpPr>
            <p:spPr>
              <a:xfrm>
                <a:off x="5392354" y="3641750"/>
                <a:ext cx="539750" cy="533400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4" name="Oval 23"/>
              <p:cNvSpPr/>
              <p:nvPr/>
            </p:nvSpPr>
            <p:spPr>
              <a:xfrm>
                <a:off x="4852604" y="4792169"/>
                <a:ext cx="539750" cy="533400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/>
                <p:cNvSpPr txBox="1"/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" name="Text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b="-163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4220868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Step 1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2588748" y="2410928"/>
            <a:ext cx="3439729" cy="3227838"/>
            <a:chOff x="2492375" y="2467063"/>
            <a:chExt cx="3439729" cy="3227838"/>
          </a:xfrm>
        </p:grpSpPr>
        <p:grpSp>
          <p:nvGrpSpPr>
            <p:cNvPr id="5" name="Group 4"/>
            <p:cNvGrpSpPr/>
            <p:nvPr/>
          </p:nvGrpSpPr>
          <p:grpSpPr>
            <a:xfrm>
              <a:off x="2492375" y="2841650"/>
              <a:ext cx="3439729" cy="2483919"/>
              <a:chOff x="2492375" y="2841650"/>
              <a:chExt cx="3439729" cy="2483919"/>
            </a:xfrm>
          </p:grpSpPr>
          <p:sp>
            <p:nvSpPr>
              <p:cNvPr id="11" name="Line 19"/>
              <p:cNvSpPr>
                <a:spLocks noChangeShapeType="1"/>
              </p:cNvSpPr>
              <p:nvPr/>
            </p:nvSpPr>
            <p:spPr bwMode="auto">
              <a:xfrm>
                <a:off x="3460750" y="5186747"/>
                <a:ext cx="12700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Line 20"/>
              <p:cNvSpPr>
                <a:spLocks noChangeShapeType="1"/>
              </p:cNvSpPr>
              <p:nvPr/>
            </p:nvSpPr>
            <p:spPr bwMode="auto">
              <a:xfrm flipH="1">
                <a:off x="3143250" y="3542671"/>
                <a:ext cx="1079500" cy="1117971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Line 21"/>
              <p:cNvSpPr>
                <a:spLocks noChangeShapeType="1"/>
              </p:cNvSpPr>
              <p:nvPr/>
            </p:nvSpPr>
            <p:spPr bwMode="auto">
              <a:xfrm flipH="1" flipV="1">
                <a:off x="2762250" y="4068775"/>
                <a:ext cx="190500" cy="59186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Line 22"/>
              <p:cNvSpPr>
                <a:spLocks noChangeShapeType="1"/>
              </p:cNvSpPr>
              <p:nvPr/>
            </p:nvSpPr>
            <p:spPr bwMode="auto">
              <a:xfrm flipV="1">
                <a:off x="3143250" y="3213856"/>
                <a:ext cx="952500" cy="26305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Line 23"/>
              <p:cNvSpPr>
                <a:spLocks noChangeShapeType="1"/>
              </p:cNvSpPr>
              <p:nvPr/>
            </p:nvSpPr>
            <p:spPr bwMode="auto">
              <a:xfrm>
                <a:off x="3079750" y="3805723"/>
                <a:ext cx="22225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Line 24"/>
              <p:cNvSpPr>
                <a:spLocks noChangeShapeType="1"/>
              </p:cNvSpPr>
              <p:nvPr/>
            </p:nvSpPr>
            <p:spPr bwMode="auto">
              <a:xfrm flipH="1" flipV="1">
                <a:off x="4730750" y="3213855"/>
                <a:ext cx="635000" cy="39457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Line 25"/>
              <p:cNvSpPr>
                <a:spLocks noChangeShapeType="1"/>
              </p:cNvSpPr>
              <p:nvPr/>
            </p:nvSpPr>
            <p:spPr bwMode="auto">
              <a:xfrm flipH="1" flipV="1">
                <a:off x="4476750" y="3542671"/>
                <a:ext cx="571500" cy="12494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Line 26"/>
              <p:cNvSpPr>
                <a:spLocks noChangeShapeType="1"/>
              </p:cNvSpPr>
              <p:nvPr/>
            </p:nvSpPr>
            <p:spPr bwMode="auto">
              <a:xfrm flipV="1">
                <a:off x="5238750" y="4266065"/>
                <a:ext cx="381000" cy="52610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Line 27"/>
              <p:cNvSpPr>
                <a:spLocks noChangeShapeType="1"/>
              </p:cNvSpPr>
              <p:nvPr/>
            </p:nvSpPr>
            <p:spPr bwMode="auto">
              <a:xfrm flipH="1" flipV="1">
                <a:off x="3143250" y="4003012"/>
                <a:ext cx="1651000" cy="105220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2809875" y="4765892"/>
                <a:ext cx="539750" cy="533400"/>
              </a:xfrm>
              <a:prstGeom prst="ellipse">
                <a:avLst/>
              </a:prstGeom>
              <a:solidFill>
                <a:srgbClr val="FF3399"/>
              </a:solidFill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2492375" y="3375050"/>
                <a:ext cx="539750" cy="5334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4144798" y="2841650"/>
                <a:ext cx="539750" cy="5334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3" name="Oval 22"/>
              <p:cNvSpPr/>
              <p:nvPr/>
            </p:nvSpPr>
            <p:spPr>
              <a:xfrm>
                <a:off x="5392354" y="3641750"/>
                <a:ext cx="539750" cy="533400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4" name="Oval 23"/>
              <p:cNvSpPr/>
              <p:nvPr/>
            </p:nvSpPr>
            <p:spPr>
              <a:xfrm>
                <a:off x="4852604" y="4792169"/>
                <a:ext cx="539750" cy="533400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/>
                <p:cNvSpPr txBox="1"/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" name="Text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b="-163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413610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1520" y="1301103"/>
            <a:ext cx="83529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</a:rPr>
              <a:t>First try</a:t>
            </a:r>
            <a:r>
              <a:rPr lang="en-US" sz="2400" dirty="0" smtClean="0"/>
              <a:t>: Human </a:t>
            </a:r>
            <a:r>
              <a:rPr lang="en-US" sz="2400" dirty="0" err="1" smtClean="0"/>
              <a:t>curated</a:t>
            </a:r>
            <a:r>
              <a:rPr lang="en-US" sz="2400" dirty="0" smtClean="0"/>
              <a:t> Web directories</a:t>
            </a:r>
          </a:p>
          <a:p>
            <a:pPr lvl="1"/>
            <a:r>
              <a:rPr lang="en-US" sz="2000" dirty="0" smtClean="0"/>
              <a:t>Yahoo, DMOZ, </a:t>
            </a:r>
            <a:r>
              <a:rPr lang="en-US" sz="2000" dirty="0" err="1" smtClean="0"/>
              <a:t>LookSmart</a:t>
            </a:r>
            <a:endParaRPr lang="en-US" sz="2000" dirty="0" smtClean="0"/>
          </a:p>
          <a:p>
            <a:pPr lvl="1"/>
            <a:endParaRPr lang="en-US" sz="2800" dirty="0" smtClean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381223"/>
            <a:ext cx="4562470" cy="2999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3029295"/>
            <a:ext cx="4501306" cy="3712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1432" y="20174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How to Organize the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Web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3262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Step 1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2588748" y="2410928"/>
            <a:ext cx="3439729" cy="3227838"/>
            <a:chOff x="2492375" y="2467063"/>
            <a:chExt cx="3439729" cy="3227838"/>
          </a:xfrm>
        </p:grpSpPr>
        <p:grpSp>
          <p:nvGrpSpPr>
            <p:cNvPr id="5" name="Group 4"/>
            <p:cNvGrpSpPr/>
            <p:nvPr/>
          </p:nvGrpSpPr>
          <p:grpSpPr>
            <a:xfrm>
              <a:off x="2492375" y="2841650"/>
              <a:ext cx="3439729" cy="2483919"/>
              <a:chOff x="2492375" y="2841650"/>
              <a:chExt cx="3439729" cy="2483919"/>
            </a:xfrm>
          </p:grpSpPr>
          <p:sp>
            <p:nvSpPr>
              <p:cNvPr id="11" name="Line 19"/>
              <p:cNvSpPr>
                <a:spLocks noChangeShapeType="1"/>
              </p:cNvSpPr>
              <p:nvPr/>
            </p:nvSpPr>
            <p:spPr bwMode="auto">
              <a:xfrm>
                <a:off x="3460750" y="5186747"/>
                <a:ext cx="1270000" cy="1370"/>
              </a:xfrm>
              <a:prstGeom prst="line">
                <a:avLst/>
              </a:prstGeom>
              <a:noFill/>
              <a:ln w="28575">
                <a:solidFill>
                  <a:srgbClr val="FF3399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Line 20"/>
              <p:cNvSpPr>
                <a:spLocks noChangeShapeType="1"/>
              </p:cNvSpPr>
              <p:nvPr/>
            </p:nvSpPr>
            <p:spPr bwMode="auto">
              <a:xfrm flipH="1">
                <a:off x="3143250" y="3542671"/>
                <a:ext cx="1079500" cy="111797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Line 21"/>
              <p:cNvSpPr>
                <a:spLocks noChangeShapeType="1"/>
              </p:cNvSpPr>
              <p:nvPr/>
            </p:nvSpPr>
            <p:spPr bwMode="auto">
              <a:xfrm flipH="1" flipV="1">
                <a:off x="2762250" y="4068775"/>
                <a:ext cx="190500" cy="591867"/>
              </a:xfrm>
              <a:prstGeom prst="line">
                <a:avLst/>
              </a:prstGeom>
              <a:noFill/>
              <a:ln w="28575">
                <a:solidFill>
                  <a:srgbClr val="FF3399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Line 22"/>
              <p:cNvSpPr>
                <a:spLocks noChangeShapeType="1"/>
              </p:cNvSpPr>
              <p:nvPr/>
            </p:nvSpPr>
            <p:spPr bwMode="auto">
              <a:xfrm flipV="1">
                <a:off x="3143250" y="3213856"/>
                <a:ext cx="952500" cy="26305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Line 23"/>
              <p:cNvSpPr>
                <a:spLocks noChangeShapeType="1"/>
              </p:cNvSpPr>
              <p:nvPr/>
            </p:nvSpPr>
            <p:spPr bwMode="auto">
              <a:xfrm>
                <a:off x="3079750" y="3805723"/>
                <a:ext cx="22225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Line 24"/>
              <p:cNvSpPr>
                <a:spLocks noChangeShapeType="1"/>
              </p:cNvSpPr>
              <p:nvPr/>
            </p:nvSpPr>
            <p:spPr bwMode="auto">
              <a:xfrm flipH="1" flipV="1">
                <a:off x="4730750" y="3213855"/>
                <a:ext cx="635000" cy="39457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Line 25"/>
              <p:cNvSpPr>
                <a:spLocks noChangeShapeType="1"/>
              </p:cNvSpPr>
              <p:nvPr/>
            </p:nvSpPr>
            <p:spPr bwMode="auto">
              <a:xfrm flipH="1" flipV="1">
                <a:off x="4476750" y="3542671"/>
                <a:ext cx="571500" cy="12494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Line 26"/>
              <p:cNvSpPr>
                <a:spLocks noChangeShapeType="1"/>
              </p:cNvSpPr>
              <p:nvPr/>
            </p:nvSpPr>
            <p:spPr bwMode="auto">
              <a:xfrm flipV="1">
                <a:off x="5238750" y="4266065"/>
                <a:ext cx="381000" cy="52610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Line 27"/>
              <p:cNvSpPr>
                <a:spLocks noChangeShapeType="1"/>
              </p:cNvSpPr>
              <p:nvPr/>
            </p:nvSpPr>
            <p:spPr bwMode="auto">
              <a:xfrm flipH="1" flipV="1">
                <a:off x="3143250" y="4003012"/>
                <a:ext cx="1651000" cy="105220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2809875" y="4765892"/>
                <a:ext cx="539750" cy="533400"/>
              </a:xfrm>
              <a:prstGeom prst="ellipse">
                <a:avLst/>
              </a:prstGeom>
              <a:solidFill>
                <a:srgbClr val="FF3399"/>
              </a:solidFill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2492375" y="3375050"/>
                <a:ext cx="539750" cy="5334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4144798" y="2841650"/>
                <a:ext cx="539750" cy="5334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3" name="Oval 22"/>
              <p:cNvSpPr/>
              <p:nvPr/>
            </p:nvSpPr>
            <p:spPr>
              <a:xfrm>
                <a:off x="5392354" y="3641750"/>
                <a:ext cx="539750" cy="533400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4" name="Oval 23"/>
              <p:cNvSpPr/>
              <p:nvPr/>
            </p:nvSpPr>
            <p:spPr>
              <a:xfrm>
                <a:off x="4852604" y="4792169"/>
                <a:ext cx="539750" cy="533400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/>
                <p:cNvSpPr txBox="1"/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" name="Text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b="-163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359610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Step 2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2588748" y="2410928"/>
            <a:ext cx="3439729" cy="3227838"/>
            <a:chOff x="2492375" y="2467063"/>
            <a:chExt cx="3439729" cy="3227838"/>
          </a:xfrm>
        </p:grpSpPr>
        <p:grpSp>
          <p:nvGrpSpPr>
            <p:cNvPr id="5" name="Group 4"/>
            <p:cNvGrpSpPr/>
            <p:nvPr/>
          </p:nvGrpSpPr>
          <p:grpSpPr>
            <a:xfrm>
              <a:off x="2492375" y="2841650"/>
              <a:ext cx="3439729" cy="2483919"/>
              <a:chOff x="2492375" y="2841650"/>
              <a:chExt cx="3439729" cy="2483919"/>
            </a:xfrm>
          </p:grpSpPr>
          <p:sp>
            <p:nvSpPr>
              <p:cNvPr id="11" name="Line 19"/>
              <p:cNvSpPr>
                <a:spLocks noChangeShapeType="1"/>
              </p:cNvSpPr>
              <p:nvPr/>
            </p:nvSpPr>
            <p:spPr bwMode="auto">
              <a:xfrm>
                <a:off x="3460750" y="5186747"/>
                <a:ext cx="1270000" cy="1370"/>
              </a:xfrm>
              <a:prstGeom prst="line">
                <a:avLst/>
              </a:prstGeom>
              <a:noFill/>
              <a:ln w="28575">
                <a:solidFill>
                  <a:srgbClr val="FF3399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Line 20"/>
              <p:cNvSpPr>
                <a:spLocks noChangeShapeType="1"/>
              </p:cNvSpPr>
              <p:nvPr/>
            </p:nvSpPr>
            <p:spPr bwMode="auto">
              <a:xfrm flipH="1">
                <a:off x="3143250" y="3542671"/>
                <a:ext cx="1079500" cy="111797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Line 21"/>
              <p:cNvSpPr>
                <a:spLocks noChangeShapeType="1"/>
              </p:cNvSpPr>
              <p:nvPr/>
            </p:nvSpPr>
            <p:spPr bwMode="auto">
              <a:xfrm flipH="1" flipV="1">
                <a:off x="2762250" y="4068775"/>
                <a:ext cx="190500" cy="59186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Line 22"/>
              <p:cNvSpPr>
                <a:spLocks noChangeShapeType="1"/>
              </p:cNvSpPr>
              <p:nvPr/>
            </p:nvSpPr>
            <p:spPr bwMode="auto">
              <a:xfrm flipV="1">
                <a:off x="3143250" y="3213856"/>
                <a:ext cx="952500" cy="26305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Line 23"/>
              <p:cNvSpPr>
                <a:spLocks noChangeShapeType="1"/>
              </p:cNvSpPr>
              <p:nvPr/>
            </p:nvSpPr>
            <p:spPr bwMode="auto">
              <a:xfrm>
                <a:off x="3079750" y="3805723"/>
                <a:ext cx="22225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Line 24"/>
              <p:cNvSpPr>
                <a:spLocks noChangeShapeType="1"/>
              </p:cNvSpPr>
              <p:nvPr/>
            </p:nvSpPr>
            <p:spPr bwMode="auto">
              <a:xfrm flipH="1" flipV="1">
                <a:off x="4730750" y="3213855"/>
                <a:ext cx="635000" cy="39457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Line 25"/>
              <p:cNvSpPr>
                <a:spLocks noChangeShapeType="1"/>
              </p:cNvSpPr>
              <p:nvPr/>
            </p:nvSpPr>
            <p:spPr bwMode="auto">
              <a:xfrm flipH="1" flipV="1">
                <a:off x="4476750" y="3542671"/>
                <a:ext cx="571500" cy="12494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Line 26"/>
              <p:cNvSpPr>
                <a:spLocks noChangeShapeType="1"/>
              </p:cNvSpPr>
              <p:nvPr/>
            </p:nvSpPr>
            <p:spPr bwMode="auto">
              <a:xfrm flipV="1">
                <a:off x="5238750" y="4266065"/>
                <a:ext cx="381000" cy="52610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Line 27"/>
              <p:cNvSpPr>
                <a:spLocks noChangeShapeType="1"/>
              </p:cNvSpPr>
              <p:nvPr/>
            </p:nvSpPr>
            <p:spPr bwMode="auto">
              <a:xfrm flipH="1" flipV="1">
                <a:off x="3143250" y="4003012"/>
                <a:ext cx="1651000" cy="105220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2809875" y="4765892"/>
                <a:ext cx="539750" cy="533400"/>
              </a:xfrm>
              <a:prstGeom prst="ellipse">
                <a:avLst/>
              </a:prstGeom>
              <a:solidFill>
                <a:srgbClr val="FF339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2492375" y="3375050"/>
                <a:ext cx="539750" cy="5334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4144798" y="2841650"/>
                <a:ext cx="539750" cy="5334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3" name="Oval 22"/>
              <p:cNvSpPr/>
              <p:nvPr/>
            </p:nvSpPr>
            <p:spPr>
              <a:xfrm>
                <a:off x="5392354" y="3641750"/>
                <a:ext cx="539750" cy="533400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4" name="Oval 23"/>
              <p:cNvSpPr/>
              <p:nvPr/>
            </p:nvSpPr>
            <p:spPr>
              <a:xfrm>
                <a:off x="4852604" y="4792169"/>
                <a:ext cx="539750" cy="533400"/>
              </a:xfrm>
              <a:prstGeom prst="ellipse">
                <a:avLst/>
              </a:prstGeom>
              <a:solidFill>
                <a:srgbClr val="00B050"/>
              </a:solidFill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/>
                <p:cNvSpPr txBox="1"/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" name="Text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b="-163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4183290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Step 2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2588748" y="2410928"/>
            <a:ext cx="3439729" cy="3227838"/>
            <a:chOff x="2492375" y="2467063"/>
            <a:chExt cx="3439729" cy="3227838"/>
          </a:xfrm>
        </p:grpSpPr>
        <p:grpSp>
          <p:nvGrpSpPr>
            <p:cNvPr id="5" name="Group 4"/>
            <p:cNvGrpSpPr/>
            <p:nvPr/>
          </p:nvGrpSpPr>
          <p:grpSpPr>
            <a:xfrm>
              <a:off x="2492375" y="2841650"/>
              <a:ext cx="3439729" cy="2483919"/>
              <a:chOff x="2492375" y="2841650"/>
              <a:chExt cx="3439729" cy="2483919"/>
            </a:xfrm>
          </p:grpSpPr>
          <p:sp>
            <p:nvSpPr>
              <p:cNvPr id="11" name="Line 19"/>
              <p:cNvSpPr>
                <a:spLocks noChangeShapeType="1"/>
              </p:cNvSpPr>
              <p:nvPr/>
            </p:nvSpPr>
            <p:spPr bwMode="auto">
              <a:xfrm>
                <a:off x="3460750" y="5186747"/>
                <a:ext cx="12700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Line 20"/>
              <p:cNvSpPr>
                <a:spLocks noChangeShapeType="1"/>
              </p:cNvSpPr>
              <p:nvPr/>
            </p:nvSpPr>
            <p:spPr bwMode="auto">
              <a:xfrm flipH="1">
                <a:off x="3143250" y="3542671"/>
                <a:ext cx="1079500" cy="111797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Line 21"/>
              <p:cNvSpPr>
                <a:spLocks noChangeShapeType="1"/>
              </p:cNvSpPr>
              <p:nvPr/>
            </p:nvSpPr>
            <p:spPr bwMode="auto">
              <a:xfrm flipH="1" flipV="1">
                <a:off x="2762250" y="4068775"/>
                <a:ext cx="190500" cy="59186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Line 22"/>
              <p:cNvSpPr>
                <a:spLocks noChangeShapeType="1"/>
              </p:cNvSpPr>
              <p:nvPr/>
            </p:nvSpPr>
            <p:spPr bwMode="auto">
              <a:xfrm flipV="1">
                <a:off x="3143250" y="3213856"/>
                <a:ext cx="952500" cy="26305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Line 23"/>
              <p:cNvSpPr>
                <a:spLocks noChangeShapeType="1"/>
              </p:cNvSpPr>
              <p:nvPr/>
            </p:nvSpPr>
            <p:spPr bwMode="auto">
              <a:xfrm>
                <a:off x="3079750" y="3805723"/>
                <a:ext cx="22225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Line 24"/>
              <p:cNvSpPr>
                <a:spLocks noChangeShapeType="1"/>
              </p:cNvSpPr>
              <p:nvPr/>
            </p:nvSpPr>
            <p:spPr bwMode="auto">
              <a:xfrm flipH="1" flipV="1">
                <a:off x="4730750" y="3213855"/>
                <a:ext cx="635000" cy="39457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Line 25"/>
              <p:cNvSpPr>
                <a:spLocks noChangeShapeType="1"/>
              </p:cNvSpPr>
              <p:nvPr/>
            </p:nvSpPr>
            <p:spPr bwMode="auto">
              <a:xfrm flipH="1" flipV="1">
                <a:off x="4476750" y="3542671"/>
                <a:ext cx="571500" cy="1249497"/>
              </a:xfrm>
              <a:prstGeom prst="line">
                <a:avLst/>
              </a:prstGeom>
              <a:noFill/>
              <a:ln w="28575">
                <a:solidFill>
                  <a:srgbClr val="00B050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Line 26"/>
              <p:cNvSpPr>
                <a:spLocks noChangeShapeType="1"/>
              </p:cNvSpPr>
              <p:nvPr/>
            </p:nvSpPr>
            <p:spPr bwMode="auto">
              <a:xfrm flipV="1">
                <a:off x="5238750" y="4266065"/>
                <a:ext cx="381000" cy="526104"/>
              </a:xfrm>
              <a:prstGeom prst="line">
                <a:avLst/>
              </a:prstGeom>
              <a:noFill/>
              <a:ln w="28575">
                <a:solidFill>
                  <a:srgbClr val="00B050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Line 27"/>
              <p:cNvSpPr>
                <a:spLocks noChangeShapeType="1"/>
              </p:cNvSpPr>
              <p:nvPr/>
            </p:nvSpPr>
            <p:spPr bwMode="auto">
              <a:xfrm flipH="1" flipV="1">
                <a:off x="3143250" y="4003012"/>
                <a:ext cx="1651000" cy="1052208"/>
              </a:xfrm>
              <a:prstGeom prst="line">
                <a:avLst/>
              </a:prstGeom>
              <a:noFill/>
              <a:ln w="28575">
                <a:solidFill>
                  <a:srgbClr val="00B050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2809875" y="4765892"/>
                <a:ext cx="539750" cy="533400"/>
              </a:xfrm>
              <a:prstGeom prst="ellipse">
                <a:avLst/>
              </a:prstGeom>
              <a:solidFill>
                <a:srgbClr val="FF339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2492375" y="3375050"/>
                <a:ext cx="539750" cy="5334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4144798" y="2841650"/>
                <a:ext cx="539750" cy="5334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3" name="Oval 22"/>
              <p:cNvSpPr/>
              <p:nvPr/>
            </p:nvSpPr>
            <p:spPr>
              <a:xfrm>
                <a:off x="5392354" y="3641750"/>
                <a:ext cx="539750" cy="533400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4" name="Oval 23"/>
              <p:cNvSpPr/>
              <p:nvPr/>
            </p:nvSpPr>
            <p:spPr>
              <a:xfrm>
                <a:off x="4852604" y="4792169"/>
                <a:ext cx="539750" cy="533400"/>
              </a:xfrm>
              <a:prstGeom prst="ellipse">
                <a:avLst/>
              </a:prstGeom>
              <a:solidFill>
                <a:srgbClr val="00B050"/>
              </a:solidFill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/>
                <p:cNvSpPr txBox="1"/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" name="Text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b="-163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86582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Step 3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2588748" y="2410928"/>
            <a:ext cx="3439729" cy="3227838"/>
            <a:chOff x="2492375" y="2467063"/>
            <a:chExt cx="3439729" cy="3227838"/>
          </a:xfrm>
        </p:grpSpPr>
        <p:grpSp>
          <p:nvGrpSpPr>
            <p:cNvPr id="5" name="Group 4"/>
            <p:cNvGrpSpPr/>
            <p:nvPr/>
          </p:nvGrpSpPr>
          <p:grpSpPr>
            <a:xfrm>
              <a:off x="2492375" y="2841650"/>
              <a:ext cx="3439729" cy="2483919"/>
              <a:chOff x="2492375" y="2841650"/>
              <a:chExt cx="3439729" cy="2483919"/>
            </a:xfrm>
          </p:grpSpPr>
          <p:sp>
            <p:nvSpPr>
              <p:cNvPr id="11" name="Line 19"/>
              <p:cNvSpPr>
                <a:spLocks noChangeShapeType="1"/>
              </p:cNvSpPr>
              <p:nvPr/>
            </p:nvSpPr>
            <p:spPr bwMode="auto">
              <a:xfrm>
                <a:off x="3460750" y="5186747"/>
                <a:ext cx="12700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Line 20"/>
              <p:cNvSpPr>
                <a:spLocks noChangeShapeType="1"/>
              </p:cNvSpPr>
              <p:nvPr/>
            </p:nvSpPr>
            <p:spPr bwMode="auto">
              <a:xfrm flipH="1">
                <a:off x="3143250" y="3542671"/>
                <a:ext cx="1079500" cy="111797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Line 21"/>
              <p:cNvSpPr>
                <a:spLocks noChangeShapeType="1"/>
              </p:cNvSpPr>
              <p:nvPr/>
            </p:nvSpPr>
            <p:spPr bwMode="auto">
              <a:xfrm flipH="1" flipV="1">
                <a:off x="2762250" y="4068775"/>
                <a:ext cx="190500" cy="59186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Line 22"/>
              <p:cNvSpPr>
                <a:spLocks noChangeShapeType="1"/>
              </p:cNvSpPr>
              <p:nvPr/>
            </p:nvSpPr>
            <p:spPr bwMode="auto">
              <a:xfrm flipV="1">
                <a:off x="3143250" y="3213856"/>
                <a:ext cx="952500" cy="26305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Line 23"/>
              <p:cNvSpPr>
                <a:spLocks noChangeShapeType="1"/>
              </p:cNvSpPr>
              <p:nvPr/>
            </p:nvSpPr>
            <p:spPr bwMode="auto">
              <a:xfrm>
                <a:off x="3079750" y="3805723"/>
                <a:ext cx="22225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Line 24"/>
              <p:cNvSpPr>
                <a:spLocks noChangeShapeType="1"/>
              </p:cNvSpPr>
              <p:nvPr/>
            </p:nvSpPr>
            <p:spPr bwMode="auto">
              <a:xfrm flipH="1" flipV="1">
                <a:off x="4730750" y="3213855"/>
                <a:ext cx="635000" cy="39457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Line 25"/>
              <p:cNvSpPr>
                <a:spLocks noChangeShapeType="1"/>
              </p:cNvSpPr>
              <p:nvPr/>
            </p:nvSpPr>
            <p:spPr bwMode="auto">
              <a:xfrm flipH="1" flipV="1">
                <a:off x="4476750" y="3542671"/>
                <a:ext cx="571500" cy="12494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Line 26"/>
              <p:cNvSpPr>
                <a:spLocks noChangeShapeType="1"/>
              </p:cNvSpPr>
              <p:nvPr/>
            </p:nvSpPr>
            <p:spPr bwMode="auto">
              <a:xfrm flipV="1">
                <a:off x="5238750" y="4266065"/>
                <a:ext cx="381000" cy="526104"/>
              </a:xfrm>
              <a:prstGeom prst="line">
                <a:avLst/>
              </a:prstGeom>
              <a:noFill/>
              <a:ln w="28575">
                <a:solidFill>
                  <a:srgbClr val="00B050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Line 27"/>
              <p:cNvSpPr>
                <a:spLocks noChangeShapeType="1"/>
              </p:cNvSpPr>
              <p:nvPr/>
            </p:nvSpPr>
            <p:spPr bwMode="auto">
              <a:xfrm flipH="1" flipV="1">
                <a:off x="3143250" y="4003012"/>
                <a:ext cx="1651000" cy="105220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2809875" y="4765892"/>
                <a:ext cx="539750" cy="533400"/>
              </a:xfrm>
              <a:prstGeom prst="ellipse">
                <a:avLst/>
              </a:prstGeom>
              <a:solidFill>
                <a:srgbClr val="FF339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2492375" y="3375050"/>
                <a:ext cx="539750" cy="5334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4144798" y="2841650"/>
                <a:ext cx="539750" cy="5334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3" name="Oval 22"/>
              <p:cNvSpPr/>
              <p:nvPr/>
            </p:nvSpPr>
            <p:spPr>
              <a:xfrm>
                <a:off x="5392354" y="3641750"/>
                <a:ext cx="539750" cy="533400"/>
              </a:xfrm>
              <a:prstGeom prst="ellipse">
                <a:avLst/>
              </a:prstGeom>
              <a:solidFill>
                <a:srgbClr val="0070C0"/>
              </a:solidFill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4" name="Oval 23"/>
              <p:cNvSpPr/>
              <p:nvPr/>
            </p:nvSpPr>
            <p:spPr>
              <a:xfrm>
                <a:off x="4852604" y="4792169"/>
                <a:ext cx="539750" cy="533400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/>
                <p:cNvSpPr txBox="1"/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" name="Text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b="-163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4016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Step 3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2588748" y="2410928"/>
            <a:ext cx="3439729" cy="3227838"/>
            <a:chOff x="2492375" y="2467063"/>
            <a:chExt cx="3439729" cy="3227838"/>
          </a:xfrm>
        </p:grpSpPr>
        <p:grpSp>
          <p:nvGrpSpPr>
            <p:cNvPr id="5" name="Group 4"/>
            <p:cNvGrpSpPr/>
            <p:nvPr/>
          </p:nvGrpSpPr>
          <p:grpSpPr>
            <a:xfrm>
              <a:off x="2492375" y="2841650"/>
              <a:ext cx="3439729" cy="2483919"/>
              <a:chOff x="2492375" y="2841650"/>
              <a:chExt cx="3439729" cy="2483919"/>
            </a:xfrm>
          </p:grpSpPr>
          <p:sp>
            <p:nvSpPr>
              <p:cNvPr id="11" name="Line 19"/>
              <p:cNvSpPr>
                <a:spLocks noChangeShapeType="1"/>
              </p:cNvSpPr>
              <p:nvPr/>
            </p:nvSpPr>
            <p:spPr bwMode="auto">
              <a:xfrm>
                <a:off x="3460750" y="5186747"/>
                <a:ext cx="12700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Line 20"/>
              <p:cNvSpPr>
                <a:spLocks noChangeShapeType="1"/>
              </p:cNvSpPr>
              <p:nvPr/>
            </p:nvSpPr>
            <p:spPr bwMode="auto">
              <a:xfrm flipH="1">
                <a:off x="3143250" y="3542671"/>
                <a:ext cx="1079500" cy="111797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Line 21"/>
              <p:cNvSpPr>
                <a:spLocks noChangeShapeType="1"/>
              </p:cNvSpPr>
              <p:nvPr/>
            </p:nvSpPr>
            <p:spPr bwMode="auto">
              <a:xfrm flipH="1" flipV="1">
                <a:off x="2762250" y="4068775"/>
                <a:ext cx="190500" cy="59186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Line 22"/>
              <p:cNvSpPr>
                <a:spLocks noChangeShapeType="1"/>
              </p:cNvSpPr>
              <p:nvPr/>
            </p:nvSpPr>
            <p:spPr bwMode="auto">
              <a:xfrm flipV="1">
                <a:off x="3143250" y="3213856"/>
                <a:ext cx="952500" cy="26305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Line 23"/>
              <p:cNvSpPr>
                <a:spLocks noChangeShapeType="1"/>
              </p:cNvSpPr>
              <p:nvPr/>
            </p:nvSpPr>
            <p:spPr bwMode="auto">
              <a:xfrm>
                <a:off x="3079750" y="3805723"/>
                <a:ext cx="22225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Line 24"/>
              <p:cNvSpPr>
                <a:spLocks noChangeShapeType="1"/>
              </p:cNvSpPr>
              <p:nvPr/>
            </p:nvSpPr>
            <p:spPr bwMode="auto">
              <a:xfrm flipH="1" flipV="1">
                <a:off x="4730750" y="3213855"/>
                <a:ext cx="635000" cy="394577"/>
              </a:xfrm>
              <a:prstGeom prst="line">
                <a:avLst/>
              </a:prstGeom>
              <a:noFill/>
              <a:ln w="28575">
                <a:solidFill>
                  <a:srgbClr val="0070C0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Line 25"/>
              <p:cNvSpPr>
                <a:spLocks noChangeShapeType="1"/>
              </p:cNvSpPr>
              <p:nvPr/>
            </p:nvSpPr>
            <p:spPr bwMode="auto">
              <a:xfrm flipH="1" flipV="1">
                <a:off x="4476750" y="3542671"/>
                <a:ext cx="571500" cy="12494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Line 26"/>
              <p:cNvSpPr>
                <a:spLocks noChangeShapeType="1"/>
              </p:cNvSpPr>
              <p:nvPr/>
            </p:nvSpPr>
            <p:spPr bwMode="auto">
              <a:xfrm flipV="1">
                <a:off x="5238750" y="4266065"/>
                <a:ext cx="381000" cy="52610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Line 27"/>
              <p:cNvSpPr>
                <a:spLocks noChangeShapeType="1"/>
              </p:cNvSpPr>
              <p:nvPr/>
            </p:nvSpPr>
            <p:spPr bwMode="auto">
              <a:xfrm flipH="1" flipV="1">
                <a:off x="3143250" y="4003012"/>
                <a:ext cx="1651000" cy="105220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2809875" y="4765892"/>
                <a:ext cx="539750" cy="533400"/>
              </a:xfrm>
              <a:prstGeom prst="ellipse">
                <a:avLst/>
              </a:prstGeom>
              <a:solidFill>
                <a:srgbClr val="FF339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2492375" y="3375050"/>
                <a:ext cx="539750" cy="5334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4144798" y="2841650"/>
                <a:ext cx="539750" cy="5334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3" name="Oval 22"/>
              <p:cNvSpPr/>
              <p:nvPr/>
            </p:nvSpPr>
            <p:spPr>
              <a:xfrm>
                <a:off x="5392354" y="3641750"/>
                <a:ext cx="539750" cy="533400"/>
              </a:xfrm>
              <a:prstGeom prst="ellipse">
                <a:avLst/>
              </a:prstGeom>
              <a:solidFill>
                <a:srgbClr val="0070C0"/>
              </a:solidFill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4" name="Oval 23"/>
              <p:cNvSpPr/>
              <p:nvPr/>
            </p:nvSpPr>
            <p:spPr>
              <a:xfrm>
                <a:off x="4852604" y="4792169"/>
                <a:ext cx="539750" cy="533400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/>
                <p:cNvSpPr txBox="1"/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" name="Text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b="-163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020981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Step 4…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2588748" y="2410928"/>
            <a:ext cx="3439729" cy="3227838"/>
            <a:chOff x="2492375" y="2467063"/>
            <a:chExt cx="3439729" cy="3227838"/>
          </a:xfrm>
        </p:grpSpPr>
        <p:grpSp>
          <p:nvGrpSpPr>
            <p:cNvPr id="5" name="Group 4"/>
            <p:cNvGrpSpPr/>
            <p:nvPr/>
          </p:nvGrpSpPr>
          <p:grpSpPr>
            <a:xfrm>
              <a:off x="2492375" y="2841650"/>
              <a:ext cx="3439729" cy="2483919"/>
              <a:chOff x="2492375" y="2841650"/>
              <a:chExt cx="3439729" cy="2483919"/>
            </a:xfrm>
          </p:grpSpPr>
          <p:sp>
            <p:nvSpPr>
              <p:cNvPr id="11" name="Line 19"/>
              <p:cNvSpPr>
                <a:spLocks noChangeShapeType="1"/>
              </p:cNvSpPr>
              <p:nvPr/>
            </p:nvSpPr>
            <p:spPr bwMode="auto">
              <a:xfrm>
                <a:off x="3460750" y="5186747"/>
                <a:ext cx="12700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Line 20"/>
              <p:cNvSpPr>
                <a:spLocks noChangeShapeType="1"/>
              </p:cNvSpPr>
              <p:nvPr/>
            </p:nvSpPr>
            <p:spPr bwMode="auto">
              <a:xfrm flipH="1">
                <a:off x="3143250" y="3542671"/>
                <a:ext cx="1079500" cy="111797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Line 21"/>
              <p:cNvSpPr>
                <a:spLocks noChangeShapeType="1"/>
              </p:cNvSpPr>
              <p:nvPr/>
            </p:nvSpPr>
            <p:spPr bwMode="auto">
              <a:xfrm flipH="1" flipV="1">
                <a:off x="2762250" y="4068775"/>
                <a:ext cx="190500" cy="59186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Line 22"/>
              <p:cNvSpPr>
                <a:spLocks noChangeShapeType="1"/>
              </p:cNvSpPr>
              <p:nvPr/>
            </p:nvSpPr>
            <p:spPr bwMode="auto">
              <a:xfrm flipV="1">
                <a:off x="3143250" y="3213856"/>
                <a:ext cx="952500" cy="26305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Line 23"/>
              <p:cNvSpPr>
                <a:spLocks noChangeShapeType="1"/>
              </p:cNvSpPr>
              <p:nvPr/>
            </p:nvSpPr>
            <p:spPr bwMode="auto">
              <a:xfrm>
                <a:off x="3079750" y="3805723"/>
                <a:ext cx="22225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Line 24"/>
              <p:cNvSpPr>
                <a:spLocks noChangeShapeType="1"/>
              </p:cNvSpPr>
              <p:nvPr/>
            </p:nvSpPr>
            <p:spPr bwMode="auto">
              <a:xfrm flipH="1" flipV="1">
                <a:off x="4730750" y="3213855"/>
                <a:ext cx="635000" cy="394577"/>
              </a:xfrm>
              <a:prstGeom prst="line">
                <a:avLst/>
              </a:prstGeom>
              <a:noFill/>
              <a:ln w="28575">
                <a:solidFill>
                  <a:srgbClr val="0070C0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Line 25"/>
              <p:cNvSpPr>
                <a:spLocks noChangeShapeType="1"/>
              </p:cNvSpPr>
              <p:nvPr/>
            </p:nvSpPr>
            <p:spPr bwMode="auto">
              <a:xfrm flipH="1" flipV="1">
                <a:off x="4476750" y="3542671"/>
                <a:ext cx="571500" cy="12494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Line 26"/>
              <p:cNvSpPr>
                <a:spLocks noChangeShapeType="1"/>
              </p:cNvSpPr>
              <p:nvPr/>
            </p:nvSpPr>
            <p:spPr bwMode="auto">
              <a:xfrm flipV="1">
                <a:off x="5238750" y="4266065"/>
                <a:ext cx="381000" cy="52610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Line 27"/>
              <p:cNvSpPr>
                <a:spLocks noChangeShapeType="1"/>
              </p:cNvSpPr>
              <p:nvPr/>
            </p:nvSpPr>
            <p:spPr bwMode="auto">
              <a:xfrm flipH="1" flipV="1">
                <a:off x="3143250" y="4003012"/>
                <a:ext cx="1651000" cy="105220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2809875" y="4765892"/>
                <a:ext cx="539750" cy="533400"/>
              </a:xfrm>
              <a:prstGeom prst="ellipse">
                <a:avLst/>
              </a:prstGeom>
              <a:solidFill>
                <a:srgbClr val="FF339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2492375" y="3375050"/>
                <a:ext cx="539750" cy="5334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4144798" y="2841650"/>
                <a:ext cx="539750" cy="533400"/>
              </a:xfrm>
              <a:prstGeom prst="ellipse">
                <a:avLst/>
              </a:prstGeom>
              <a:solidFill>
                <a:srgbClr val="FF0000"/>
              </a:solidFill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3" name="Oval 22"/>
              <p:cNvSpPr/>
              <p:nvPr/>
            </p:nvSpPr>
            <p:spPr>
              <a:xfrm>
                <a:off x="5392354" y="3641750"/>
                <a:ext cx="539750" cy="533400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4" name="Oval 23"/>
              <p:cNvSpPr/>
              <p:nvPr/>
            </p:nvSpPr>
            <p:spPr>
              <a:xfrm>
                <a:off x="4852604" y="4792169"/>
                <a:ext cx="539750" cy="533400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/>
                <p:cNvSpPr txBox="1"/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" name="Text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b="-163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545862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Random walk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5029200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Question: what is the probability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𝑖</m:t>
                        </m:r>
                      </m:sub>
                      <m:sup>
                        <m: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𝑡</m:t>
                        </m:r>
                      </m:sup>
                    </m:sSubSup>
                  </m:oMath>
                </a14:m>
                <a:r>
                  <a:rPr lang="en-US" dirty="0" smtClean="0"/>
                  <a:t> of being at node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𝑖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/>
                  <a:t>after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 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𝑡</m:t>
                    </m:r>
                  </m:oMath>
                </a14:m>
                <a:r>
                  <a:rPr lang="en-US" dirty="0" smtClean="0"/>
                  <a:t> steps?</a:t>
                </a:r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5029200"/>
              </a:xfrm>
              <a:blipFill rotWithShape="0">
                <a:blip r:embed="rId2"/>
                <a:stretch>
                  <a:fillRect l="-1704" t="-1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1" name="Group 40"/>
          <p:cNvGrpSpPr/>
          <p:nvPr/>
        </p:nvGrpSpPr>
        <p:grpSpPr>
          <a:xfrm>
            <a:off x="5596767" y="2390254"/>
            <a:ext cx="3439729" cy="3227838"/>
            <a:chOff x="2492375" y="2467063"/>
            <a:chExt cx="3439729" cy="3227838"/>
          </a:xfrm>
        </p:grpSpPr>
        <p:grpSp>
          <p:nvGrpSpPr>
            <p:cNvPr id="42" name="Group 41"/>
            <p:cNvGrpSpPr/>
            <p:nvPr/>
          </p:nvGrpSpPr>
          <p:grpSpPr>
            <a:xfrm>
              <a:off x="2492375" y="2841650"/>
              <a:ext cx="3439729" cy="2483919"/>
              <a:chOff x="2492375" y="2841650"/>
              <a:chExt cx="3439729" cy="2483919"/>
            </a:xfrm>
          </p:grpSpPr>
          <p:sp>
            <p:nvSpPr>
              <p:cNvPr id="48" name="Line 19"/>
              <p:cNvSpPr>
                <a:spLocks noChangeShapeType="1"/>
              </p:cNvSpPr>
              <p:nvPr/>
            </p:nvSpPr>
            <p:spPr bwMode="auto">
              <a:xfrm>
                <a:off x="3460750" y="5186747"/>
                <a:ext cx="12700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" name="Line 20"/>
              <p:cNvSpPr>
                <a:spLocks noChangeShapeType="1"/>
              </p:cNvSpPr>
              <p:nvPr/>
            </p:nvSpPr>
            <p:spPr bwMode="auto">
              <a:xfrm flipH="1">
                <a:off x="3143250" y="3542671"/>
                <a:ext cx="1079500" cy="111797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" name="Line 21"/>
              <p:cNvSpPr>
                <a:spLocks noChangeShapeType="1"/>
              </p:cNvSpPr>
              <p:nvPr/>
            </p:nvSpPr>
            <p:spPr bwMode="auto">
              <a:xfrm flipH="1" flipV="1">
                <a:off x="2762250" y="4068775"/>
                <a:ext cx="190500" cy="59186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" name="Line 22"/>
              <p:cNvSpPr>
                <a:spLocks noChangeShapeType="1"/>
              </p:cNvSpPr>
              <p:nvPr/>
            </p:nvSpPr>
            <p:spPr bwMode="auto">
              <a:xfrm flipV="1">
                <a:off x="3143250" y="3213856"/>
                <a:ext cx="952500" cy="26305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" name="Line 23"/>
              <p:cNvSpPr>
                <a:spLocks noChangeShapeType="1"/>
              </p:cNvSpPr>
              <p:nvPr/>
            </p:nvSpPr>
            <p:spPr bwMode="auto">
              <a:xfrm>
                <a:off x="3079750" y="3805723"/>
                <a:ext cx="22225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" name="Line 24"/>
              <p:cNvSpPr>
                <a:spLocks noChangeShapeType="1"/>
              </p:cNvSpPr>
              <p:nvPr/>
            </p:nvSpPr>
            <p:spPr bwMode="auto">
              <a:xfrm flipH="1" flipV="1">
                <a:off x="4730750" y="3213855"/>
                <a:ext cx="635000" cy="39457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" name="Line 25"/>
              <p:cNvSpPr>
                <a:spLocks noChangeShapeType="1"/>
              </p:cNvSpPr>
              <p:nvPr/>
            </p:nvSpPr>
            <p:spPr bwMode="auto">
              <a:xfrm flipH="1" flipV="1">
                <a:off x="4476750" y="3542671"/>
                <a:ext cx="571500" cy="12494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" name="Line 26"/>
              <p:cNvSpPr>
                <a:spLocks noChangeShapeType="1"/>
              </p:cNvSpPr>
              <p:nvPr/>
            </p:nvSpPr>
            <p:spPr bwMode="auto">
              <a:xfrm flipV="1">
                <a:off x="5238750" y="4266065"/>
                <a:ext cx="381000" cy="52610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" name="Line 27"/>
              <p:cNvSpPr>
                <a:spLocks noChangeShapeType="1"/>
              </p:cNvSpPr>
              <p:nvPr/>
            </p:nvSpPr>
            <p:spPr bwMode="auto">
              <a:xfrm flipH="1" flipV="1">
                <a:off x="3143250" y="4003012"/>
                <a:ext cx="1651000" cy="105220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2809875" y="4765892"/>
                <a:ext cx="539750" cy="533400"/>
              </a:xfrm>
              <a:prstGeom prst="ellipse">
                <a:avLst/>
              </a:prstGeom>
              <a:solidFill>
                <a:srgbClr val="FF339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58" name="Oval 57"/>
              <p:cNvSpPr/>
              <p:nvPr/>
            </p:nvSpPr>
            <p:spPr>
              <a:xfrm>
                <a:off x="2492375" y="3375050"/>
                <a:ext cx="539750" cy="5334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59" name="Oval 58"/>
              <p:cNvSpPr/>
              <p:nvPr/>
            </p:nvSpPr>
            <p:spPr>
              <a:xfrm>
                <a:off x="4144798" y="2841650"/>
                <a:ext cx="539750" cy="5334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60" name="Oval 59"/>
              <p:cNvSpPr/>
              <p:nvPr/>
            </p:nvSpPr>
            <p:spPr>
              <a:xfrm>
                <a:off x="5392354" y="3641750"/>
                <a:ext cx="539750" cy="533400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4852604" y="4792169"/>
                <a:ext cx="539750" cy="533400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TextBox 42"/>
                <p:cNvSpPr txBox="1"/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3" name="TextBox 4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TextBox 43"/>
                <p:cNvSpPr txBox="1"/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4" name="TextBox 4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b="-1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TextBox 44"/>
                <p:cNvSpPr txBox="1"/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5" name="TextBox 4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TextBox 45"/>
                <p:cNvSpPr txBox="1"/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6" name="TextBox 4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b="-163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TextBox 46"/>
                <p:cNvSpPr txBox="1"/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7" name="TextBox 4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 Box 37"/>
              <p:cNvSpPr txBox="1">
                <a:spLocks noChangeArrowheads="1"/>
              </p:cNvSpPr>
              <p:nvPr/>
            </p:nvSpPr>
            <p:spPr bwMode="auto">
              <a:xfrm>
                <a:off x="394069" y="4627993"/>
                <a:ext cx="968598" cy="6705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0033CC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2000" i="1" dirty="0" smtClean="0">
                              <a:solidFill>
                                <a:srgbClr val="0033CC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0033CC"/>
                              </a:solidFill>
                              <a:latin typeface="Cambria Math"/>
                            </a:rPr>
                            <m:t>3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bSup>
                      <m:r>
                        <a:rPr lang="en-US" sz="2000" i="1" dirty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i="1" dirty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i="1" dirty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2000" baseline="-25000" dirty="0">
                  <a:solidFill>
                    <a:srgbClr val="008000"/>
                  </a:solidFill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32" name="Text 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4069" y="4627993"/>
                <a:ext cx="968598" cy="670505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 Box 38"/>
              <p:cNvSpPr txBox="1">
                <a:spLocks noChangeArrowheads="1"/>
              </p:cNvSpPr>
              <p:nvPr/>
            </p:nvSpPr>
            <p:spPr bwMode="auto">
              <a:xfrm>
                <a:off x="392886" y="5374879"/>
                <a:ext cx="968598" cy="6705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2000" i="1" dirty="0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4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bSup>
                      <m:r>
                        <a:rPr lang="en-US" sz="20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2000" baseline="-25000" dirty="0">
                  <a:solidFill>
                    <a:srgbClr val="FF00FF"/>
                  </a:solidFill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33" name="Text 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2886" y="5374879"/>
                <a:ext cx="968598" cy="670505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 Box 39"/>
              <p:cNvSpPr txBox="1">
                <a:spLocks noChangeArrowheads="1"/>
              </p:cNvSpPr>
              <p:nvPr/>
            </p:nvSpPr>
            <p:spPr bwMode="auto">
              <a:xfrm>
                <a:off x="399883" y="6087531"/>
                <a:ext cx="968598" cy="6705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2000" i="1" dirty="0" smtClean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5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bSup>
                      <m:r>
                        <a:rPr lang="en-US" sz="2000" i="1" dirty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 dirty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2000" baseline="-25000" dirty="0">
                  <a:solidFill>
                    <a:srgbClr val="FF00FF"/>
                  </a:solidFill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34" name="Text 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9883" y="6087531"/>
                <a:ext cx="968598" cy="670505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 Box 35"/>
              <p:cNvSpPr txBox="1">
                <a:spLocks noChangeArrowheads="1"/>
              </p:cNvSpPr>
              <p:nvPr/>
            </p:nvSpPr>
            <p:spPr bwMode="auto">
              <a:xfrm>
                <a:off x="1917182" y="3178170"/>
                <a:ext cx="2521459" cy="6705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2000" i="1" dirty="0" smtClean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  <m:t>𝑡</m:t>
                          </m:r>
                        </m:sup>
                      </m:sSubSup>
                      <m:r>
                        <a:rPr lang="en-US" sz="2000" i="1" dirty="0" smtClean="0">
                          <a:latin typeface="Cambria Math"/>
                        </a:rPr>
                        <m:t> </m:t>
                      </m:r>
                      <m:r>
                        <a:rPr lang="en-US" sz="2000" i="1" dirty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i="1" dirty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i="1" dirty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i="1" dirty="0">
                              <a:latin typeface="Cambria Math"/>
                            </a:rPr>
                            <m:t>3</m:t>
                          </m:r>
                        </m:den>
                      </m:f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2000" b="0" i="1" dirty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4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US" sz="2000" b="0" i="1" dirty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−1</m:t>
                          </m:r>
                        </m:sup>
                      </m:sSubSup>
                      <m:r>
                        <a:rPr lang="en-US" sz="2000" b="0" i="1" dirty="0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2000" i="1" dirty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i="1" dirty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i="1" dirty="0">
                              <a:latin typeface="Cambria Math"/>
                            </a:rPr>
                            <m:t>2</m:t>
                          </m:r>
                        </m:den>
                      </m:f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2000" i="1" dirty="0" err="1" smtClean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5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US" sz="2000" b="0" i="1" dirty="0" smtClean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−1</m:t>
                          </m:r>
                        </m:sup>
                      </m:sSubSup>
                    </m:oMath>
                  </m:oMathPara>
                </a14:m>
                <a:endParaRPr lang="en-US" sz="2000" baseline="-25000" dirty="0">
                  <a:solidFill>
                    <a:srgbClr val="FF00FF"/>
                  </a:solidFill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35" name="Text 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17182" y="3178170"/>
                <a:ext cx="2521459" cy="670568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 Box 36"/>
              <p:cNvSpPr txBox="1">
                <a:spLocks noChangeArrowheads="1"/>
              </p:cNvSpPr>
              <p:nvPr/>
            </p:nvSpPr>
            <p:spPr bwMode="auto">
              <a:xfrm>
                <a:off x="1917182" y="3868031"/>
                <a:ext cx="3361626" cy="6705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FF3300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2000" i="1" dirty="0" smtClean="0">
                              <a:solidFill>
                                <a:srgbClr val="FF3300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FF3300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FF3300"/>
                              </a:solidFill>
                              <a:latin typeface="Cambria Math"/>
                            </a:rPr>
                            <m:t>𝑡</m:t>
                          </m:r>
                        </m:sup>
                      </m:sSubSup>
                      <m:r>
                        <a:rPr lang="en-US" sz="2000" i="1" dirty="0" smtClean="0">
                          <a:latin typeface="Cambria Math"/>
                        </a:rPr>
                        <m:t> </m:t>
                      </m:r>
                      <m:r>
                        <a:rPr lang="en-US" sz="2000" i="1" dirty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i="1" dirty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i="1" dirty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i="1" dirty="0">
                              <a:latin typeface="Cambria Math"/>
                            </a:rPr>
                            <m:t>2</m:t>
                          </m:r>
                        </m:den>
                      </m:f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2000" i="1" dirty="0" err="1" smtClean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US" sz="2000" b="0" i="1" dirty="0" smtClean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  <m:t>−1</m:t>
                          </m:r>
                        </m:sup>
                      </m:sSubSup>
                      <m:r>
                        <a:rPr lang="en-US" sz="2000" i="1" baseline="-25000" dirty="0" smtClean="0">
                          <a:latin typeface="Cambria Math"/>
                        </a:rPr>
                        <m:t> </m:t>
                      </m:r>
                      <m:r>
                        <a:rPr lang="en-US" sz="2000" i="1" dirty="0">
                          <a:latin typeface="Cambria Math"/>
                        </a:rPr>
                        <m:t>+</m:t>
                      </m:r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2000" b="0" i="1" dirty="0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3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US" sz="2000" b="0" i="1" dirty="0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−1</m:t>
                          </m:r>
                        </m:sup>
                      </m:sSubSup>
                      <m:r>
                        <a:rPr lang="en-US" sz="2000" b="0" i="1" dirty="0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2000" i="1" dirty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i="1" dirty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i="1" dirty="0">
                              <a:latin typeface="Cambria Math"/>
                            </a:rPr>
                            <m:t>3</m:t>
                          </m:r>
                        </m:den>
                      </m:f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2000" i="1" dirty="0" err="1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4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US" sz="2000" b="0" i="1" dirty="0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−1</m:t>
                          </m:r>
                        </m:sup>
                      </m:sSubSup>
                    </m:oMath>
                  </m:oMathPara>
                </a14:m>
                <a:endParaRPr lang="en-US" sz="2000" baseline="-25000" dirty="0">
                  <a:solidFill>
                    <a:srgbClr val="008000"/>
                  </a:solidFill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36" name="Text 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17182" y="3868031"/>
                <a:ext cx="3361626" cy="670568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 Box 37"/>
              <p:cNvSpPr txBox="1">
                <a:spLocks noChangeArrowheads="1"/>
              </p:cNvSpPr>
              <p:nvPr/>
            </p:nvSpPr>
            <p:spPr bwMode="auto">
              <a:xfrm>
                <a:off x="1917182" y="4620499"/>
                <a:ext cx="2583528" cy="6705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0033CC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2000" i="1" dirty="0" smtClean="0">
                              <a:solidFill>
                                <a:srgbClr val="0033CC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0033CC"/>
                              </a:solidFill>
                              <a:latin typeface="Cambria Math"/>
                            </a:rPr>
                            <m:t>3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0033CC"/>
                              </a:solidFill>
                              <a:latin typeface="Cambria Math"/>
                            </a:rPr>
                            <m:t>𝑡</m:t>
                          </m:r>
                        </m:sup>
                      </m:sSubSup>
                      <m:r>
                        <a:rPr lang="en-US" sz="2000" i="1" dirty="0" smtClean="0">
                          <a:solidFill>
                            <a:srgbClr val="0033CC"/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2000" i="1" dirty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i="1" dirty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i="1" dirty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i="1" dirty="0">
                              <a:latin typeface="Cambria Math"/>
                            </a:rPr>
                            <m:t>2</m:t>
                          </m:r>
                        </m:den>
                      </m:f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2000" i="1" dirty="0" err="1" smtClean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US" sz="2000" b="0" i="1" dirty="0" smtClean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  <m:t>−1</m:t>
                          </m:r>
                        </m:sup>
                      </m:sSubSup>
                      <m:r>
                        <a:rPr lang="en-US" sz="2000" i="1" dirty="0" smtClean="0">
                          <a:latin typeface="Cambria Math"/>
                        </a:rPr>
                        <m:t> </m:t>
                      </m:r>
                      <m:r>
                        <a:rPr lang="en-US" sz="2000" i="1" dirty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2000" i="1" dirty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i="1" dirty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i="1" dirty="0">
                              <a:latin typeface="Cambria Math"/>
                            </a:rPr>
                            <m:t>3</m:t>
                          </m:r>
                        </m:den>
                      </m:f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2000" i="1" dirty="0" err="1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4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US" sz="2000" b="0" i="1" dirty="0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−1</m:t>
                          </m:r>
                        </m:sup>
                      </m:sSubSup>
                    </m:oMath>
                  </m:oMathPara>
                </a14:m>
                <a:endParaRPr lang="en-US" sz="2000" baseline="-25000" dirty="0">
                  <a:solidFill>
                    <a:srgbClr val="008000"/>
                  </a:solidFill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37" name="Text 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17182" y="4620499"/>
                <a:ext cx="2583528" cy="670568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 Box 38"/>
              <p:cNvSpPr txBox="1">
                <a:spLocks noChangeArrowheads="1"/>
              </p:cNvSpPr>
              <p:nvPr/>
            </p:nvSpPr>
            <p:spPr bwMode="auto">
              <a:xfrm>
                <a:off x="1917182" y="5374879"/>
                <a:ext cx="1542795" cy="6685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2000" i="1" dirty="0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4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𝑡</m:t>
                          </m:r>
                        </m:sup>
                      </m:sSubSup>
                      <m:r>
                        <a:rPr lang="en-US" sz="2000" i="1" dirty="0" smtClean="0">
                          <a:latin typeface="Cambria Math"/>
                        </a:rPr>
                        <m:t> </m:t>
                      </m:r>
                      <m:r>
                        <a:rPr lang="en-US" sz="2000" i="1" dirty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i="1" dirty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i="1" dirty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i="1" dirty="0">
                              <a:latin typeface="Cambria Math"/>
                            </a:rPr>
                            <m:t>2</m:t>
                          </m:r>
                        </m:den>
                      </m:f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2000" i="1" dirty="0" err="1" smtClean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5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US" sz="2000" b="0" i="1" dirty="0" smtClean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−1</m:t>
                          </m:r>
                        </m:sup>
                      </m:sSubSup>
                    </m:oMath>
                  </m:oMathPara>
                </a14:m>
                <a:endParaRPr lang="en-US" sz="2000" baseline="-25000" dirty="0">
                  <a:solidFill>
                    <a:srgbClr val="FF00FF"/>
                  </a:solidFill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38" name="Text 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17182" y="5374879"/>
                <a:ext cx="1542795" cy="668516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 Box 39"/>
              <p:cNvSpPr txBox="1">
                <a:spLocks noChangeArrowheads="1"/>
              </p:cNvSpPr>
              <p:nvPr/>
            </p:nvSpPr>
            <p:spPr bwMode="auto">
              <a:xfrm>
                <a:off x="1917182" y="6197174"/>
                <a:ext cx="1452192" cy="4115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2000" i="1" dirty="0" smtClean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5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𝑡</m:t>
                          </m:r>
                        </m:sup>
                      </m:sSubSup>
                      <m:r>
                        <a:rPr lang="en-US" sz="2000" i="1" dirty="0" smtClean="0">
                          <a:latin typeface="Cambria Math"/>
                        </a:rPr>
                        <m:t> </m:t>
                      </m:r>
                      <m:r>
                        <a:rPr lang="en-US" sz="2000" i="1" dirty="0">
                          <a:latin typeface="Cambria Math"/>
                        </a:rPr>
                        <m:t>= </m:t>
                      </m:r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FF3300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2000" i="1" dirty="0" err="1" smtClean="0">
                              <a:solidFill>
                                <a:srgbClr val="FF3300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FF3300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FF3300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US" sz="2000" b="0" i="1" dirty="0" smtClean="0">
                              <a:solidFill>
                                <a:srgbClr val="FF3300"/>
                              </a:solidFill>
                              <a:latin typeface="Cambria Math"/>
                            </a:rPr>
                            <m:t>−1</m:t>
                          </m:r>
                        </m:sup>
                      </m:sSubSup>
                      <m:r>
                        <a:rPr lang="en-US" sz="2000" i="1" baseline="-25000" dirty="0" smtClean="0">
                          <a:solidFill>
                            <a:srgbClr val="FF3300"/>
                          </a:solidFill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US" sz="2000" baseline="-25000" dirty="0">
                  <a:solidFill>
                    <a:srgbClr val="FF00FF"/>
                  </a:solidFill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39" name="Text 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17182" y="6197174"/>
                <a:ext cx="1452192" cy="411588"/>
              </a:xfrm>
              <a:prstGeom prst="rect">
                <a:avLst/>
              </a:prstGeom>
              <a:blipFill rotWithShape="0">
                <a:blip r:embed="rId15"/>
                <a:stretch>
                  <a:fillRect b="-746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 Box 35"/>
              <p:cNvSpPr txBox="1">
                <a:spLocks noChangeArrowheads="1"/>
              </p:cNvSpPr>
              <p:nvPr/>
            </p:nvSpPr>
            <p:spPr bwMode="auto">
              <a:xfrm>
                <a:off x="398694" y="3178170"/>
                <a:ext cx="1024704" cy="6705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2000" i="1" dirty="0" smtClean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F0C612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bSup>
                      <m:r>
                        <a:rPr lang="en-US" sz="2000" i="1" dirty="0" smtClean="0">
                          <a:latin typeface="Cambria Math"/>
                        </a:rPr>
                        <m:t> </m:t>
                      </m:r>
                      <m:r>
                        <a:rPr lang="en-US" sz="2000" i="1" dirty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i="1" dirty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i="1" dirty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2000" baseline="-25000" dirty="0">
                  <a:solidFill>
                    <a:srgbClr val="FF00FF"/>
                  </a:solidFill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40" name="Text 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8694" y="3178170"/>
                <a:ext cx="1024704" cy="670505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 Box 36"/>
              <p:cNvSpPr txBox="1">
                <a:spLocks noChangeArrowheads="1"/>
              </p:cNvSpPr>
              <p:nvPr/>
            </p:nvSpPr>
            <p:spPr bwMode="auto">
              <a:xfrm>
                <a:off x="399883" y="3851202"/>
                <a:ext cx="1024704" cy="6705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FF3300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2000" i="1" dirty="0" smtClean="0">
                              <a:solidFill>
                                <a:srgbClr val="FF3300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FF3300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FF33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bSup>
                      <m:r>
                        <a:rPr lang="en-US" sz="2000" i="1" dirty="0" smtClean="0">
                          <a:latin typeface="Cambria Math"/>
                        </a:rPr>
                        <m:t> </m:t>
                      </m:r>
                      <m:r>
                        <a:rPr lang="en-US" sz="2000" i="1" dirty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i="1" dirty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i="1" dirty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2000" baseline="-25000" dirty="0">
                  <a:solidFill>
                    <a:srgbClr val="008000"/>
                  </a:solidFill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62" name="Text 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9883" y="3851202"/>
                <a:ext cx="1024704" cy="670505"/>
              </a:xfrm>
              <a:prstGeom prst="rect">
                <a:avLst/>
              </a:prstGeom>
              <a:blipFill rotWithShape="0">
                <a:blip r:embed="rId17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86662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6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570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en-US" dirty="0"/>
              <a:t>Markov chains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3571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1196752"/>
                <a:ext cx="8229600" cy="5400600"/>
              </a:xfrm>
            </p:spPr>
            <p:txBody>
              <a:bodyPr>
                <a:normAutofit fontScale="62500" lnSpcReduction="20000"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en-US" dirty="0" smtClean="0"/>
                  <a:t>A Markov chain describes a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discrete time stochastic process </a:t>
                </a:r>
                <a:r>
                  <a:rPr lang="en-US" dirty="0" smtClean="0"/>
                  <a:t>over a set of states</a:t>
                </a:r>
              </a:p>
              <a:p>
                <a:pPr marL="0" indent="0">
                  <a:lnSpc>
                    <a:spcPct val="9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𝑆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={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𝑠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, 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𝑠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,…, 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𝑠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𝑛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}</m:t>
                      </m:r>
                    </m:oMath>
                  </m:oMathPara>
                </a14:m>
                <a:endParaRPr lang="en-US" dirty="0"/>
              </a:p>
              <a:p>
                <a:pPr>
                  <a:lnSpc>
                    <a:spcPct val="90000"/>
                  </a:lnSpc>
                  <a:buNone/>
                </a:pPr>
                <a:r>
                  <a:rPr lang="en-US" dirty="0"/>
                  <a:t>    according to a transition probability </a:t>
                </a:r>
                <a:r>
                  <a:rPr lang="en-US" dirty="0" smtClean="0"/>
                  <a:t>matrix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𝑃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={</m:t>
                    </m:r>
                    <m:r>
                      <a:rPr lang="en-US" i="1" dirty="0" err="1">
                        <a:solidFill>
                          <a:srgbClr val="0070C0"/>
                        </a:solidFill>
                        <a:latin typeface="Cambria Math"/>
                      </a:rPr>
                      <m:t>𝑃</m:t>
                    </m:r>
                    <m:r>
                      <a:rPr lang="en-US" i="1" baseline="-25000" dirty="0" err="1">
                        <a:solidFill>
                          <a:srgbClr val="0070C0"/>
                        </a:solidFill>
                        <a:latin typeface="Cambria Math"/>
                      </a:rPr>
                      <m:t>𝑖𝑗</m:t>
                    </m:r>
                    <m:r>
                      <a:rPr lang="en-US" i="1" dirty="0">
                        <a:solidFill>
                          <a:srgbClr val="0070C0"/>
                        </a:solidFill>
                        <a:latin typeface="Cambria Math"/>
                      </a:rPr>
                      <m:t>}</m:t>
                    </m:r>
                  </m:oMath>
                </a14:m>
                <a:endParaRPr lang="en-US" dirty="0" smtClean="0">
                  <a:solidFill>
                    <a:srgbClr val="0070C0"/>
                  </a:solidFill>
                </a:endParaRPr>
              </a:p>
              <a:p>
                <a:pPr lvl="1">
                  <a:lnSpc>
                    <a:spcPct val="90000"/>
                  </a:lnSpc>
                </a:pP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𝑃</m:t>
                    </m:r>
                    <m:r>
                      <a:rPr lang="en-US" i="1" baseline="-25000" dirty="0" err="1">
                        <a:solidFill>
                          <a:srgbClr val="0070C0"/>
                        </a:solidFill>
                        <a:latin typeface="Cambria Math"/>
                      </a:rPr>
                      <m:t>𝑖</m:t>
                    </m:r>
                    <m:r>
                      <a:rPr lang="en-US" i="1" baseline="-25000" dirty="0" smtClean="0">
                        <a:solidFill>
                          <a:srgbClr val="0070C0"/>
                        </a:solidFill>
                        <a:latin typeface="Cambria Math"/>
                      </a:rPr>
                      <m:t>𝑗</m:t>
                    </m:r>
                  </m:oMath>
                </a14:m>
                <a:r>
                  <a:rPr lang="en-US" dirty="0" smtClean="0">
                    <a:solidFill>
                      <a:srgbClr val="0070C0"/>
                    </a:solidFill>
                  </a:rPr>
                  <a:t> =</a:t>
                </a:r>
                <a:r>
                  <a:rPr lang="en-US" dirty="0" smtClean="0">
                    <a:solidFill>
                      <a:srgbClr val="0066FF"/>
                    </a:solidFill>
                  </a:rPr>
                  <a:t> </a:t>
                </a:r>
                <a:r>
                  <a:rPr lang="en-US" dirty="0" smtClean="0"/>
                  <a:t>probability of moving to state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𝑗</m:t>
                    </m:r>
                  </m:oMath>
                </a14:m>
                <a:r>
                  <a:rPr lang="en-US" dirty="0" smtClean="0">
                    <a:solidFill>
                      <a:srgbClr val="0066FF"/>
                    </a:solidFill>
                  </a:rPr>
                  <a:t> </a:t>
                </a:r>
                <a:r>
                  <a:rPr lang="en-US" dirty="0" smtClean="0"/>
                  <a:t>when at state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𝑖</m:t>
                    </m:r>
                  </m:oMath>
                </a14:m>
                <a:endParaRPr lang="en-US" dirty="0">
                  <a:solidFill>
                    <a:srgbClr val="0070C0"/>
                  </a:solidFill>
                </a:endParaRPr>
              </a:p>
              <a:p>
                <a:pPr>
                  <a:lnSpc>
                    <a:spcPct val="90000"/>
                  </a:lnSpc>
                  <a:buFont typeface="Wingdings" panose="05000000000000000000" pitchFamily="2" charset="2"/>
                  <a:buNone/>
                </a:pPr>
                <a:endParaRPr lang="en-US" dirty="0"/>
              </a:p>
              <a:p>
                <a:r>
                  <a:rPr lang="en-US" dirty="0" smtClean="0"/>
                  <a:t>Matrix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𝑃</m:t>
                    </m:r>
                  </m:oMath>
                </a14:m>
                <a:r>
                  <a:rPr lang="en-US" dirty="0"/>
                  <a:t> has the property that the entries of all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rows sum to 1</a:t>
                </a:r>
              </a:p>
              <a:p>
                <a:pPr marL="27432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𝑗</m:t>
                          </m:r>
                        </m:sub>
                        <m:sup/>
                        <m:e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𝑃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𝑖</m:t>
                              </m:r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𝑗</m:t>
                              </m:r>
                            </m:e>
                          </m:d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=1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     A </a:t>
                </a:r>
                <a:r>
                  <a:rPr lang="en-US" dirty="0"/>
                  <a:t>matrix with this property is called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stochastic</a:t>
                </a:r>
              </a:p>
              <a:p>
                <a:pPr marL="0" indent="0">
                  <a:buNone/>
                </a:pPr>
                <a:endParaRPr lang="en-US" dirty="0">
                  <a:solidFill>
                    <a:schemeClr val="accent6">
                      <a:lumMod val="75000"/>
                    </a:schemeClr>
                  </a:solidFill>
                </a:endParaRPr>
              </a:p>
              <a:p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State probability distribution</a:t>
                </a:r>
                <a:r>
                  <a:rPr lang="en-US" dirty="0" smtClean="0"/>
                  <a:t>: The </a:t>
                </a:r>
                <a:r>
                  <a:rPr lang="en-US" dirty="0"/>
                  <a:t>vector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𝑝</m:t>
                    </m:r>
                    <m:r>
                      <a:rPr lang="en-US" i="1" baseline="30000" dirty="0" err="1">
                        <a:solidFill>
                          <a:srgbClr val="0070C0"/>
                        </a:solidFill>
                        <a:latin typeface="Cambria Math"/>
                      </a:rPr>
                      <m:t>𝑡</m:t>
                    </m:r>
                    <m:r>
                      <a:rPr lang="en-US" i="1" dirty="0">
                        <a:solidFill>
                          <a:srgbClr val="0070C0"/>
                        </a:solidFill>
                        <a:latin typeface="Cambria Math"/>
                      </a:rPr>
                      <m:t> = (</m:t>
                    </m:r>
                    <m:sSubSup>
                      <m:sSubSupPr>
                        <m:ctrlPr>
                          <a:rPr lang="en-US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a:rPr lang="en-US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𝑖</m:t>
                        </m:r>
                      </m:sub>
                      <m:sup>
                        <m:r>
                          <a:rPr lang="en-US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𝑡</m:t>
                        </m:r>
                      </m:sup>
                    </m:sSubSup>
                    <m:r>
                      <a:rPr lang="en-US" i="1" dirty="0" err="1">
                        <a:solidFill>
                          <a:srgbClr val="0070C0"/>
                        </a:solidFill>
                        <a:latin typeface="Cambria Math"/>
                      </a:rPr>
                      <m:t>,</m:t>
                    </m:r>
                    <m:sSubSup>
                      <m:sSubSupPr>
                        <m:ctrlPr>
                          <a:rPr lang="en-US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a:rPr lang="en-US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2</m:t>
                        </m:r>
                      </m:sub>
                      <m:sup>
                        <m:r>
                          <a:rPr lang="en-US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𝑡</m:t>
                        </m:r>
                      </m:sup>
                    </m:sSubSup>
                    <m:r>
                      <a:rPr lang="en-US" i="1" dirty="0">
                        <a:solidFill>
                          <a:srgbClr val="0070C0"/>
                        </a:solidFill>
                        <a:latin typeface="Cambria Math"/>
                      </a:rPr>
                      <m:t>, … ,</m:t>
                    </m:r>
                    <m:sSubSup>
                      <m:sSubSupPr>
                        <m:ctrlPr>
                          <a:rPr lang="en-US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a:rPr lang="en-US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𝑛</m:t>
                        </m:r>
                      </m:sub>
                      <m:sup>
                        <m:r>
                          <a:rPr lang="en-US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𝑡</m:t>
                        </m:r>
                      </m:sup>
                    </m:sSubSup>
                    <m:r>
                      <a:rPr lang="en-US" i="1" dirty="0">
                        <a:solidFill>
                          <a:srgbClr val="0070C0"/>
                        </a:solidFill>
                        <a:latin typeface="Cambria Math"/>
                      </a:rPr>
                      <m:t>)</m:t>
                    </m:r>
                    <m:r>
                      <a:rPr lang="en-US" i="1" dirty="0">
                        <a:latin typeface="Cambria Math"/>
                      </a:rPr>
                      <m:t> </m:t>
                    </m:r>
                  </m:oMath>
                </a14:m>
                <a:r>
                  <a:rPr lang="en-US" dirty="0"/>
                  <a:t>that stores the probability of being at </a:t>
                </a:r>
                <a:r>
                  <a:rPr lang="en-US" dirty="0" smtClean="0"/>
                  <a:t>state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𝑠</m:t>
                        </m:r>
                      </m:e>
                      <m:sub>
                        <m:r>
                          <a:rPr lang="en-US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</a:t>
                </a:r>
                <a:r>
                  <a:rPr lang="en-US" dirty="0" smtClean="0"/>
                  <a:t>after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𝑡</m:t>
                    </m:r>
                  </m:oMath>
                </a14:m>
                <a:r>
                  <a:rPr lang="en-US" i="1" dirty="0" smtClean="0">
                    <a:solidFill>
                      <a:srgbClr val="0070C0"/>
                    </a:solidFill>
                    <a:latin typeface="Cambria Math"/>
                  </a:rPr>
                  <a:t> </a:t>
                </a:r>
                <a:r>
                  <a:rPr lang="en-US" dirty="0"/>
                  <a:t>steps</a:t>
                </a:r>
              </a:p>
              <a:p>
                <a:pPr marL="0" indent="0">
                  <a:lnSpc>
                    <a:spcPct val="90000"/>
                  </a:lnSpc>
                  <a:buNone/>
                </a:pPr>
                <a:endParaRPr lang="en-US" sz="2400" dirty="0"/>
              </a:p>
              <a:p>
                <a:pPr>
                  <a:lnSpc>
                    <a:spcPct val="90000"/>
                  </a:lnSpc>
                </a:pPr>
                <a:r>
                  <a:rPr lang="en-US" sz="3100" dirty="0" err="1" smtClean="0">
                    <a:solidFill>
                      <a:schemeClr val="accent6">
                        <a:lumMod val="75000"/>
                      </a:schemeClr>
                    </a:solidFill>
                  </a:rPr>
                  <a:t>Memorylessness</a:t>
                </a:r>
                <a:r>
                  <a:rPr lang="en-US" sz="3100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 property: </a:t>
                </a:r>
                <a:r>
                  <a:rPr lang="en-US" sz="3100" dirty="0" smtClean="0"/>
                  <a:t>The </a:t>
                </a:r>
                <a:r>
                  <a:rPr lang="en-US" sz="3100" dirty="0" smtClean="0">
                    <a:solidFill>
                      <a:srgbClr val="0070C0"/>
                    </a:solidFill>
                  </a:rPr>
                  <a:t>next state </a:t>
                </a:r>
                <a:r>
                  <a:rPr lang="en-US" sz="3100" dirty="0" smtClean="0"/>
                  <a:t>of the chain </a:t>
                </a:r>
                <a:r>
                  <a:rPr lang="en-US" sz="3100" dirty="0" smtClean="0">
                    <a:solidFill>
                      <a:srgbClr val="0070C0"/>
                    </a:solidFill>
                  </a:rPr>
                  <a:t>depends only at the current state</a:t>
                </a:r>
                <a:r>
                  <a:rPr lang="en-US" sz="3100" dirty="0" smtClean="0"/>
                  <a:t> and not on the past of the process (</a:t>
                </a:r>
                <a:r>
                  <a:rPr lang="en-US" sz="3100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first order </a:t>
                </a:r>
                <a:r>
                  <a:rPr lang="en-US" sz="3100" dirty="0" smtClean="0"/>
                  <a:t>MC)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US" sz="2700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Higher order </a:t>
                </a:r>
                <a:r>
                  <a:rPr lang="en-US" sz="2700" dirty="0" smtClean="0"/>
                  <a:t>MCs are also possible</a:t>
                </a:r>
              </a:p>
              <a:p>
                <a:pPr>
                  <a:lnSpc>
                    <a:spcPct val="90000"/>
                  </a:lnSpc>
                </a:pPr>
                <a:endParaRPr lang="en-US" sz="3100" dirty="0"/>
              </a:p>
              <a:p>
                <a:pPr>
                  <a:lnSpc>
                    <a:spcPct val="90000"/>
                  </a:lnSpc>
                </a:pPr>
                <a:r>
                  <a:rPr lang="en-US" sz="3100" dirty="0">
                    <a:solidFill>
                      <a:schemeClr val="accent6">
                        <a:lumMod val="75000"/>
                      </a:schemeClr>
                    </a:solidFill>
                  </a:rPr>
                  <a:t>Markov Chain Theory</a:t>
                </a:r>
                <a:r>
                  <a:rPr lang="en-US" sz="3100" dirty="0"/>
                  <a:t>: </a:t>
                </a:r>
                <a:r>
                  <a:rPr lang="en-US" sz="3100" dirty="0" smtClean="0"/>
                  <a:t>After infinite steps the </a:t>
                </a:r>
                <a:r>
                  <a:rPr lang="en-US" sz="3100" dirty="0" smtClean="0">
                    <a:solidFill>
                      <a:srgbClr val="0070C0"/>
                    </a:solidFill>
                  </a:rPr>
                  <a:t>state probability vector </a:t>
                </a:r>
                <a:r>
                  <a:rPr lang="en-US" sz="3100" dirty="0" smtClean="0">
                    <a:solidFill>
                      <a:srgbClr val="FF0000"/>
                    </a:solidFill>
                  </a:rPr>
                  <a:t>converges </a:t>
                </a:r>
                <a:r>
                  <a:rPr lang="en-US" sz="3000" dirty="0"/>
                  <a:t>to a </a:t>
                </a:r>
                <a:r>
                  <a:rPr lang="en-US" sz="3000" dirty="0">
                    <a:solidFill>
                      <a:srgbClr val="0070C0"/>
                    </a:solidFill>
                  </a:rPr>
                  <a:t>unique</a:t>
                </a:r>
                <a:r>
                  <a:rPr lang="en-US" sz="3000" dirty="0"/>
                  <a:t> distribution </a:t>
                </a:r>
                <a:r>
                  <a:rPr lang="en-US" sz="3100" dirty="0" smtClean="0"/>
                  <a:t>if </a:t>
                </a:r>
                <a:r>
                  <a:rPr lang="en-US" sz="3100" dirty="0"/>
                  <a:t>the chain is </a:t>
                </a:r>
                <a:r>
                  <a:rPr lang="en-US" sz="3100" dirty="0">
                    <a:solidFill>
                      <a:schemeClr val="accent6">
                        <a:lumMod val="75000"/>
                      </a:schemeClr>
                    </a:solidFill>
                  </a:rPr>
                  <a:t>irreducible</a:t>
                </a:r>
                <a:r>
                  <a:rPr lang="en-US" sz="3100" dirty="0"/>
                  <a:t> and </a:t>
                </a:r>
                <a:r>
                  <a:rPr lang="en-US" sz="3100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aperiodic</a:t>
                </a:r>
                <a:endParaRPr lang="en-US" sz="31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9357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1196752"/>
                <a:ext cx="8229600" cy="5400600"/>
              </a:xfrm>
              <a:blipFill rotWithShape="1">
                <a:blip r:embed="rId3"/>
                <a:stretch>
                  <a:fillRect l="-593" t="-2032" r="-148" b="-20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25397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Random walks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5619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Random walks on graphs correspond to Markov Chains</a:t>
                </a:r>
              </a:p>
              <a:p>
                <a:pPr lvl="1"/>
                <a:r>
                  <a:rPr lang="en-US" dirty="0"/>
                  <a:t>The set of states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𝑆</m:t>
                    </m:r>
                  </m:oMath>
                </a14:m>
                <a:r>
                  <a:rPr lang="en-US" dirty="0"/>
                  <a:t> is the set of nodes of the graph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𝐺</m:t>
                    </m:r>
                  </m:oMath>
                </a14:m>
                <a:endParaRPr lang="en-US" dirty="0">
                  <a:solidFill>
                    <a:srgbClr val="0066FF"/>
                  </a:solidFill>
                </a:endParaRPr>
              </a:p>
              <a:p>
                <a:pPr lvl="1"/>
                <a:r>
                  <a:rPr lang="en-US" dirty="0"/>
                  <a:t>The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transition probability matrix </a:t>
                </a:r>
                <a:r>
                  <a:rPr lang="en-US" dirty="0"/>
                  <a:t>is the probability that we follow an edge from one node to </a:t>
                </a:r>
                <a:r>
                  <a:rPr lang="en-US" dirty="0" smtClean="0"/>
                  <a:t>another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70C0"/>
                          </a:solidFill>
                          <a:latin typeface="Cambria Math"/>
                        </a:rPr>
                        <m:t>𝑃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𝑖</m:t>
                          </m:r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𝑗</m:t>
                          </m:r>
                        </m:e>
                      </m:d>
                      <m:r>
                        <a:rPr lang="en-US" i="1">
                          <a:solidFill>
                            <a:srgbClr val="0070C0"/>
                          </a:solidFill>
                          <a:latin typeface="Cambria Math"/>
                        </a:rPr>
                        <m:t>=1/</m:t>
                      </m:r>
                      <m:func>
                        <m:funcPr>
                          <m:ctrlP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deg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𝑜𝑢𝑡</m:t>
                              </m:r>
                            </m:sub>
                          </m:sSub>
                        </m:fName>
                        <m:e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𝑖</m:t>
                          </m:r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US" dirty="0" smtClean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49561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1">
                <a:blip r:embed="rId3"/>
                <a:stretch>
                  <a:fillRect l="-1630" t="-1752" r="-11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93703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An example</a:t>
            </a:r>
          </a:p>
        </p:txBody>
      </p:sp>
      <p:graphicFrame>
        <p:nvGraphicFramePr>
          <p:cNvPr id="409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7005145"/>
              </p:ext>
            </p:extLst>
          </p:nvPr>
        </p:nvGraphicFramePr>
        <p:xfrm>
          <a:off x="914400" y="4211310"/>
          <a:ext cx="3482975" cy="22228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" name="Εξίσωση" r:id="rId4" imgW="1790640" imgH="1143000" progId="Equation.3">
                  <p:embed/>
                </p:oleObj>
              </mc:Choice>
              <mc:Fallback>
                <p:oleObj name="Εξίσωση" r:id="rId4" imgW="1790640" imgH="1143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4211310"/>
                        <a:ext cx="3482975" cy="2222828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9" name="Group 38"/>
          <p:cNvGrpSpPr/>
          <p:nvPr/>
        </p:nvGrpSpPr>
        <p:grpSpPr>
          <a:xfrm>
            <a:off x="5237532" y="1684322"/>
            <a:ext cx="3439729" cy="3227838"/>
            <a:chOff x="2492375" y="2467063"/>
            <a:chExt cx="3439729" cy="3227838"/>
          </a:xfrm>
        </p:grpSpPr>
        <p:grpSp>
          <p:nvGrpSpPr>
            <p:cNvPr id="40" name="Group 39"/>
            <p:cNvGrpSpPr/>
            <p:nvPr/>
          </p:nvGrpSpPr>
          <p:grpSpPr>
            <a:xfrm>
              <a:off x="2492375" y="2841650"/>
              <a:ext cx="3439729" cy="2483919"/>
              <a:chOff x="2492375" y="2841650"/>
              <a:chExt cx="3439729" cy="2483919"/>
            </a:xfrm>
          </p:grpSpPr>
          <p:sp>
            <p:nvSpPr>
              <p:cNvPr id="46" name="Line 19"/>
              <p:cNvSpPr>
                <a:spLocks noChangeShapeType="1"/>
              </p:cNvSpPr>
              <p:nvPr/>
            </p:nvSpPr>
            <p:spPr bwMode="auto">
              <a:xfrm>
                <a:off x="3460750" y="5186747"/>
                <a:ext cx="12700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" name="Line 20"/>
              <p:cNvSpPr>
                <a:spLocks noChangeShapeType="1"/>
              </p:cNvSpPr>
              <p:nvPr/>
            </p:nvSpPr>
            <p:spPr bwMode="auto">
              <a:xfrm flipH="1">
                <a:off x="3143250" y="3542671"/>
                <a:ext cx="1079500" cy="111797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" name="Line 21"/>
              <p:cNvSpPr>
                <a:spLocks noChangeShapeType="1"/>
              </p:cNvSpPr>
              <p:nvPr/>
            </p:nvSpPr>
            <p:spPr bwMode="auto">
              <a:xfrm flipH="1" flipV="1">
                <a:off x="2762250" y="4068775"/>
                <a:ext cx="190500" cy="59186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" name="Line 22"/>
              <p:cNvSpPr>
                <a:spLocks noChangeShapeType="1"/>
              </p:cNvSpPr>
              <p:nvPr/>
            </p:nvSpPr>
            <p:spPr bwMode="auto">
              <a:xfrm flipV="1">
                <a:off x="3143250" y="3213856"/>
                <a:ext cx="952500" cy="26305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" name="Line 23"/>
              <p:cNvSpPr>
                <a:spLocks noChangeShapeType="1"/>
              </p:cNvSpPr>
              <p:nvPr/>
            </p:nvSpPr>
            <p:spPr bwMode="auto">
              <a:xfrm>
                <a:off x="3079750" y="3805723"/>
                <a:ext cx="22225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" name="Line 24"/>
              <p:cNvSpPr>
                <a:spLocks noChangeShapeType="1"/>
              </p:cNvSpPr>
              <p:nvPr/>
            </p:nvSpPr>
            <p:spPr bwMode="auto">
              <a:xfrm flipH="1" flipV="1">
                <a:off x="4730750" y="3213855"/>
                <a:ext cx="635000" cy="39457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" name="Line 25"/>
              <p:cNvSpPr>
                <a:spLocks noChangeShapeType="1"/>
              </p:cNvSpPr>
              <p:nvPr/>
            </p:nvSpPr>
            <p:spPr bwMode="auto">
              <a:xfrm flipH="1" flipV="1">
                <a:off x="4476750" y="3542671"/>
                <a:ext cx="571500" cy="12494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" name="Line 26"/>
              <p:cNvSpPr>
                <a:spLocks noChangeShapeType="1"/>
              </p:cNvSpPr>
              <p:nvPr/>
            </p:nvSpPr>
            <p:spPr bwMode="auto">
              <a:xfrm flipV="1">
                <a:off x="5238750" y="4266065"/>
                <a:ext cx="381000" cy="52610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" name="Line 27"/>
              <p:cNvSpPr>
                <a:spLocks noChangeShapeType="1"/>
              </p:cNvSpPr>
              <p:nvPr/>
            </p:nvSpPr>
            <p:spPr bwMode="auto">
              <a:xfrm flipH="1" flipV="1">
                <a:off x="3143250" y="4003012"/>
                <a:ext cx="1651000" cy="105220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2809875" y="4765892"/>
                <a:ext cx="539750" cy="533400"/>
              </a:xfrm>
              <a:prstGeom prst="ellipse">
                <a:avLst/>
              </a:prstGeom>
              <a:solidFill>
                <a:srgbClr val="FF339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56" name="Oval 55"/>
              <p:cNvSpPr/>
              <p:nvPr/>
            </p:nvSpPr>
            <p:spPr>
              <a:xfrm>
                <a:off x="2492375" y="3375050"/>
                <a:ext cx="539750" cy="5334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4144798" y="2841650"/>
                <a:ext cx="539750" cy="5334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58" name="Oval 57"/>
              <p:cNvSpPr/>
              <p:nvPr/>
            </p:nvSpPr>
            <p:spPr>
              <a:xfrm>
                <a:off x="5392354" y="3641750"/>
                <a:ext cx="539750" cy="533400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59" name="Oval 58"/>
              <p:cNvSpPr/>
              <p:nvPr/>
            </p:nvSpPr>
            <p:spPr>
              <a:xfrm>
                <a:off x="4852604" y="4792169"/>
                <a:ext cx="539750" cy="533400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/>
                <p:cNvSpPr txBox="1"/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1" name="TextBox 4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/>
                <p:cNvSpPr txBox="1"/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2" name="TextBox 4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TextBox 42"/>
                <p:cNvSpPr txBox="1"/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3" name="TextBox 4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TextBox 43"/>
                <p:cNvSpPr txBox="1"/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4" name="TextBox 4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TextBox 44"/>
                <p:cNvSpPr txBox="1"/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5" name="TextBox 4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60" name="Rectangle 44"/>
          <p:cNvSpPr>
            <a:spLocks noChangeArrowheads="1"/>
          </p:cNvSpPr>
          <p:nvPr/>
        </p:nvSpPr>
        <p:spPr bwMode="auto">
          <a:xfrm>
            <a:off x="2040595" y="3556285"/>
            <a:ext cx="2039937" cy="290512"/>
          </a:xfrm>
          <a:prstGeom prst="rect">
            <a:avLst/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61" name="Rectangle 41"/>
          <p:cNvSpPr>
            <a:spLocks noChangeArrowheads="1"/>
          </p:cNvSpPr>
          <p:nvPr/>
        </p:nvSpPr>
        <p:spPr bwMode="auto">
          <a:xfrm>
            <a:off x="2048532" y="2676810"/>
            <a:ext cx="2058988" cy="325437"/>
          </a:xfrm>
          <a:prstGeom prst="rect">
            <a:avLst/>
          </a:prstGeom>
          <a:solidFill>
            <a:srgbClr val="00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62" name="Rectangle 40"/>
          <p:cNvSpPr>
            <a:spLocks noChangeArrowheads="1"/>
          </p:cNvSpPr>
          <p:nvPr/>
        </p:nvSpPr>
        <p:spPr bwMode="auto">
          <a:xfrm>
            <a:off x="2050120" y="2246597"/>
            <a:ext cx="2030412" cy="333375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63" name="Rectangle 39"/>
          <p:cNvSpPr>
            <a:spLocks noChangeArrowheads="1"/>
          </p:cNvSpPr>
          <p:nvPr/>
        </p:nvSpPr>
        <p:spPr bwMode="auto">
          <a:xfrm>
            <a:off x="2058057" y="1832260"/>
            <a:ext cx="2022475" cy="307975"/>
          </a:xfrm>
          <a:prstGeom prst="rect">
            <a:avLst/>
          </a:prstGeom>
          <a:solidFill>
            <a:srgbClr val="F0C61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65" name="Rectangle 43"/>
          <p:cNvSpPr>
            <a:spLocks noChangeArrowheads="1"/>
          </p:cNvSpPr>
          <p:nvPr/>
        </p:nvSpPr>
        <p:spPr bwMode="auto">
          <a:xfrm>
            <a:off x="2058057" y="3126072"/>
            <a:ext cx="2032000" cy="288925"/>
          </a:xfrm>
          <a:prstGeom prst="rect">
            <a:avLst/>
          </a:prstGeom>
          <a:solidFill>
            <a:srgbClr val="008000">
              <a:alpha val="65881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255286"/>
              </p:ext>
            </p:extLst>
          </p:nvPr>
        </p:nvGraphicFramePr>
        <p:xfrm>
          <a:off x="1475656" y="1760651"/>
          <a:ext cx="2741613" cy="222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" name="Εξίσωση" r:id="rId11" imgW="1409400" imgH="1143000" progId="Equation.3">
                  <p:embed/>
                </p:oleObj>
              </mc:Choice>
              <mc:Fallback>
                <p:oleObj name="Εξίσωση" r:id="rId11" imgW="1409400" imgH="11430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5656" y="1760651"/>
                        <a:ext cx="2741613" cy="2222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42667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organize the web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3000" dirty="0">
                <a:solidFill>
                  <a:schemeClr val="accent6">
                    <a:lumMod val="50000"/>
                  </a:schemeClr>
                </a:solidFill>
              </a:rPr>
              <a:t>Second try</a:t>
            </a:r>
            <a:r>
              <a:rPr lang="en-US" sz="3000" dirty="0"/>
              <a:t>: </a:t>
            </a:r>
            <a:r>
              <a:rPr lang="en-US" sz="3000" dirty="0">
                <a:solidFill>
                  <a:schemeClr val="tx2">
                    <a:lumMod val="50000"/>
                  </a:schemeClr>
                </a:solidFill>
              </a:rPr>
              <a:t>Web Search</a:t>
            </a:r>
          </a:p>
          <a:p>
            <a:pPr lvl="1"/>
            <a:r>
              <a:rPr lang="en-US" sz="2600" dirty="0">
                <a:solidFill>
                  <a:schemeClr val="tx2">
                    <a:lumMod val="50000"/>
                  </a:schemeClr>
                </a:solidFill>
              </a:rPr>
              <a:t>Information Retrieval investigates:</a:t>
            </a:r>
          </a:p>
          <a:p>
            <a:pPr lvl="2"/>
            <a:r>
              <a:rPr lang="en-US" sz="2600" dirty="0">
                <a:solidFill>
                  <a:schemeClr val="tx2">
                    <a:lumMod val="50000"/>
                  </a:schemeClr>
                </a:solidFill>
              </a:rPr>
              <a:t>Find relevant docs in a small and trusted set e.g., Newspaper articles, Patents, etc. (“needle-in-a-haystack”)</a:t>
            </a:r>
          </a:p>
          <a:p>
            <a:pPr lvl="2"/>
            <a:r>
              <a:rPr lang="en-US" sz="2600" dirty="0">
                <a:solidFill>
                  <a:schemeClr val="tx2">
                    <a:lumMod val="50000"/>
                  </a:schemeClr>
                </a:solidFill>
              </a:rPr>
              <a:t>Limitation of keywords (synonyms, polysemy, </a:t>
            </a:r>
            <a:r>
              <a:rPr lang="en-US" sz="2600" dirty="0" err="1">
                <a:solidFill>
                  <a:schemeClr val="tx2">
                    <a:lumMod val="50000"/>
                  </a:schemeClr>
                </a:solidFill>
              </a:rPr>
              <a:t>etc</a:t>
            </a:r>
            <a:r>
              <a:rPr lang="en-US" sz="2600" dirty="0">
                <a:solidFill>
                  <a:schemeClr val="tx2">
                    <a:lumMod val="50000"/>
                  </a:schemeClr>
                </a:solidFill>
              </a:rPr>
              <a:t>)</a:t>
            </a:r>
          </a:p>
          <a:p>
            <a:r>
              <a:rPr lang="en-US" sz="3000" dirty="0"/>
              <a:t>       </a:t>
            </a:r>
            <a:r>
              <a:rPr lang="en-US" sz="3000" dirty="0">
                <a:solidFill>
                  <a:schemeClr val="accent2">
                    <a:lumMod val="75000"/>
                  </a:schemeClr>
                </a:solidFill>
              </a:rPr>
              <a:t>But</a:t>
            </a:r>
            <a:r>
              <a:rPr lang="en-US" sz="3000" dirty="0"/>
              <a:t>: </a:t>
            </a:r>
            <a:r>
              <a:rPr lang="en-US" sz="2600" dirty="0">
                <a:solidFill>
                  <a:schemeClr val="tx2">
                    <a:lumMod val="50000"/>
                  </a:schemeClr>
                </a:solidFill>
              </a:rPr>
              <a:t>Web is huge, full of untrusted documents, random 	things, web </a:t>
            </a:r>
            <a:r>
              <a:rPr lang="en-US" sz="2600" dirty="0" smtClean="0">
                <a:solidFill>
                  <a:schemeClr val="tx2">
                    <a:lumMod val="50000"/>
                  </a:schemeClr>
                </a:solidFill>
              </a:rPr>
              <a:t>spam</a:t>
            </a:r>
            <a:r>
              <a:rPr lang="en-US" sz="2600" dirty="0">
                <a:solidFill>
                  <a:schemeClr val="tx2">
                    <a:lumMod val="50000"/>
                  </a:schemeClr>
                </a:solidFill>
              </a:rPr>
              <a:t>, etc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</a:rPr>
              <a:t>. </a:t>
            </a:r>
          </a:p>
          <a:p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pPr lvl="1">
              <a:buFont typeface="Wingdings" pitchFamily="2" charset="2"/>
              <a:buChar char="§"/>
            </a:pPr>
            <a:r>
              <a:rPr lang="en-US" sz="2600" dirty="0">
                <a:solidFill>
                  <a:schemeClr val="tx2">
                    <a:lumMod val="75000"/>
                  </a:schemeClr>
                </a:solidFill>
              </a:rPr>
              <a:t>  Everyone can create a web page of high production value</a:t>
            </a:r>
          </a:p>
          <a:p>
            <a:pPr lvl="1">
              <a:buFont typeface="Wingdings" pitchFamily="2" charset="2"/>
              <a:buChar char="§"/>
            </a:pPr>
            <a:r>
              <a:rPr lang="en-US" sz="2600" dirty="0">
                <a:solidFill>
                  <a:schemeClr val="tx2">
                    <a:lumMod val="75000"/>
                  </a:schemeClr>
                </a:solidFill>
              </a:rPr>
              <a:t>  Rich diversity of people issuing queries</a:t>
            </a:r>
            <a:endParaRPr lang="en-US" sz="2600" dirty="0">
              <a:solidFill>
                <a:schemeClr val="accent4">
                  <a:lumMod val="75000"/>
                </a:schemeClr>
              </a:solidFill>
            </a:endParaRPr>
          </a:p>
          <a:p>
            <a:pPr lvl="1">
              <a:buFont typeface="Wingdings" pitchFamily="2" charset="2"/>
              <a:buChar char="§"/>
            </a:pPr>
            <a:r>
              <a:rPr lang="en-US" sz="2600" dirty="0">
                <a:solidFill>
                  <a:schemeClr val="tx2">
                    <a:lumMod val="75000"/>
                  </a:schemeClr>
                </a:solidFill>
              </a:rPr>
              <a:t>  Dynamic and constantly-changing nature of web content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482302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Node Probability vector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155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1600201"/>
                <a:ext cx="8229600" cy="4061048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 smtClean="0"/>
                  <a:t>The vector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66FF"/>
                        </a:solidFill>
                        <a:latin typeface="Cambria Math"/>
                      </a:rPr>
                      <m:t>𝑝</m:t>
                    </m:r>
                    <m:r>
                      <a:rPr lang="en-US" i="1" baseline="30000" dirty="0" err="1" smtClean="0">
                        <a:solidFill>
                          <a:srgbClr val="0066FF"/>
                        </a:solidFill>
                        <a:latin typeface="Cambria Math"/>
                      </a:rPr>
                      <m:t>𝑡</m:t>
                    </m:r>
                    <m:r>
                      <a:rPr lang="en-US" i="1" dirty="0" smtClean="0">
                        <a:solidFill>
                          <a:srgbClr val="0066FF"/>
                        </a:solidFill>
                        <a:latin typeface="Cambria Math"/>
                      </a:rPr>
                      <m:t> = (</m:t>
                    </m:r>
                    <m:sSubSup>
                      <m:sSubSupPr>
                        <m:ctrlPr>
                          <a:rPr lang="en-US" b="0" i="1" dirty="0" smtClean="0">
                            <a:solidFill>
                              <a:srgbClr val="0066FF"/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a:rPr lang="en-US" b="0" i="1" dirty="0" smtClean="0">
                            <a:solidFill>
                              <a:srgbClr val="0066FF"/>
                            </a:solidFill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0066FF"/>
                            </a:solidFill>
                            <a:latin typeface="Cambria Math"/>
                          </a:rPr>
                          <m:t>𝑖</m:t>
                        </m:r>
                      </m:sub>
                      <m:sup>
                        <m:r>
                          <a:rPr lang="en-US" b="0" i="1" dirty="0" smtClean="0">
                            <a:solidFill>
                              <a:srgbClr val="0066FF"/>
                            </a:solidFill>
                            <a:latin typeface="Cambria Math"/>
                          </a:rPr>
                          <m:t>𝑡</m:t>
                        </m:r>
                      </m:sup>
                    </m:sSubSup>
                    <m:r>
                      <a:rPr lang="en-US" i="1" dirty="0" err="1" smtClean="0">
                        <a:solidFill>
                          <a:srgbClr val="0066FF"/>
                        </a:solidFill>
                        <a:latin typeface="Cambria Math"/>
                      </a:rPr>
                      <m:t>,</m:t>
                    </m:r>
                    <m:sSubSup>
                      <m:sSubSupPr>
                        <m:ctrlPr>
                          <a:rPr lang="en-US" b="0" i="1" dirty="0" smtClean="0">
                            <a:solidFill>
                              <a:srgbClr val="0066FF"/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a:rPr lang="en-US" b="0" i="1" dirty="0" smtClean="0">
                            <a:solidFill>
                              <a:srgbClr val="0066FF"/>
                            </a:solidFill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0066FF"/>
                            </a:solidFill>
                            <a:latin typeface="Cambria Math"/>
                          </a:rPr>
                          <m:t>2</m:t>
                        </m:r>
                      </m:sub>
                      <m:sup>
                        <m:r>
                          <a:rPr lang="en-US" b="0" i="1" dirty="0" smtClean="0">
                            <a:solidFill>
                              <a:srgbClr val="0066FF"/>
                            </a:solidFill>
                            <a:latin typeface="Cambria Math"/>
                          </a:rPr>
                          <m:t>𝑡</m:t>
                        </m:r>
                      </m:sup>
                    </m:sSubSup>
                    <m:r>
                      <a:rPr lang="en-US" i="1" dirty="0" smtClean="0">
                        <a:solidFill>
                          <a:srgbClr val="0066FF"/>
                        </a:solidFill>
                        <a:latin typeface="Cambria Math"/>
                      </a:rPr>
                      <m:t>, … ,</m:t>
                    </m:r>
                    <m:sSubSup>
                      <m:sSubSupPr>
                        <m:ctrlPr>
                          <a:rPr lang="en-US" b="0" i="1" dirty="0" smtClean="0">
                            <a:solidFill>
                              <a:srgbClr val="0066FF"/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a:rPr lang="en-US" b="0" i="1" dirty="0" smtClean="0">
                            <a:solidFill>
                              <a:srgbClr val="0066FF"/>
                            </a:solidFill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0066FF"/>
                            </a:solidFill>
                            <a:latin typeface="Cambria Math"/>
                          </a:rPr>
                          <m:t>𝑛</m:t>
                        </m:r>
                      </m:sub>
                      <m:sup>
                        <m:r>
                          <a:rPr lang="en-US" b="0" i="1" dirty="0" smtClean="0">
                            <a:solidFill>
                              <a:srgbClr val="0066FF"/>
                            </a:solidFill>
                            <a:latin typeface="Cambria Math"/>
                          </a:rPr>
                          <m:t>𝑡</m:t>
                        </m:r>
                      </m:sup>
                    </m:sSubSup>
                    <m:r>
                      <a:rPr lang="en-US" i="1" dirty="0" smtClean="0">
                        <a:solidFill>
                          <a:srgbClr val="0066FF"/>
                        </a:solidFill>
                        <a:latin typeface="Cambria Math"/>
                      </a:rPr>
                      <m:t>)</m:t>
                    </m:r>
                    <m:r>
                      <a:rPr lang="en-US" i="1" dirty="0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/>
                  <a:t>that stores the probability of being at node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solidFill>
                              <a:srgbClr val="0066FF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rgbClr val="0066FF"/>
                            </a:solidFill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0066FF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 at step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66FF"/>
                        </a:solidFill>
                        <a:latin typeface="Cambria Math"/>
                      </a:rPr>
                      <m:t>𝑡</m:t>
                    </m:r>
                  </m:oMath>
                </a14:m>
                <a:endParaRPr lang="en-US" i="1" dirty="0" smtClean="0">
                  <a:solidFill>
                    <a:srgbClr val="0066FF"/>
                  </a:solidFill>
                  <a:latin typeface="Cambria Math"/>
                </a:endParaRPr>
              </a:p>
              <a:p>
                <a:pPr marL="0" indent="0">
                  <a:buNone/>
                </a:pPr>
                <a:endParaRPr lang="en-US" b="0" i="1" dirty="0" smtClean="0">
                  <a:solidFill>
                    <a:schemeClr val="accent6">
                      <a:lumMod val="75000"/>
                    </a:schemeClr>
                  </a:solidFill>
                  <a:latin typeface="Cambria Math"/>
                </a:endParaRPr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𝑖</m:t>
                        </m:r>
                      </m:sub>
                      <m:sup>
                        <m: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0</m:t>
                        </m:r>
                      </m:sup>
                    </m:sSubSup>
                  </m:oMath>
                </a14:m>
                <a:r>
                  <a:rPr lang="en-US" dirty="0" smtClean="0"/>
                  <a:t>= the probability of starting from state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𝑖</m:t>
                    </m:r>
                    <m:r>
                      <a:rPr lang="en-US" b="0" i="0" dirty="0" smtClean="0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/>
                  <a:t>(usually) set to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uniform</a:t>
                </a:r>
                <a:endParaRPr lang="en-US" dirty="0" smtClean="0"/>
              </a:p>
              <a:p>
                <a:endParaRPr lang="en-US" b="1" dirty="0"/>
              </a:p>
              <a:p>
                <a:r>
                  <a:rPr lang="en-US" dirty="0" smtClean="0"/>
                  <a:t>We can compute the vector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0066FF"/>
                        </a:solidFill>
                        <a:latin typeface="Cambria Math"/>
                      </a:rPr>
                      <m:t>𝑝</m:t>
                    </m:r>
                    <m:r>
                      <a:rPr lang="en-US" i="1" baseline="30000" dirty="0" err="1">
                        <a:solidFill>
                          <a:srgbClr val="0066FF"/>
                        </a:solidFill>
                        <a:latin typeface="Cambria Math"/>
                      </a:rPr>
                      <m:t>𝑡</m:t>
                    </m:r>
                  </m:oMath>
                </a14:m>
                <a:r>
                  <a:rPr lang="en-US" dirty="0" smtClean="0"/>
                  <a:t> at step t using a vector-matrix multiplication</a:t>
                </a:r>
              </a:p>
            </p:txBody>
          </p:sp>
        </mc:Choice>
        <mc:Fallback xmlns="">
          <p:sp>
            <p:nvSpPr>
              <p:cNvPr id="4915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1600201"/>
                <a:ext cx="8229600" cy="4061048"/>
              </a:xfrm>
              <a:blipFill rotWithShape="1">
                <a:blip r:embed="rId3"/>
                <a:stretch>
                  <a:fillRect l="-1630" t="-2553" r="-2741" b="-45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156" name="Text Box 5"/>
              <p:cNvSpPr txBox="1">
                <a:spLocks noChangeArrowheads="1"/>
              </p:cNvSpPr>
              <p:nvPr/>
            </p:nvSpPr>
            <p:spPr bwMode="auto">
              <a:xfrm>
                <a:off x="3446536" y="5661248"/>
                <a:ext cx="2347181" cy="5847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b="0" i="1" dirty="0" smtClean="0">
                              <a:solidFill>
                                <a:srgbClr val="0066FF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3200" b="0" i="1" dirty="0" smtClean="0">
                              <a:solidFill>
                                <a:srgbClr val="0066FF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p>
                          <m:r>
                            <a:rPr lang="en-US" sz="3200" b="0" i="1" dirty="0" smtClean="0">
                              <a:solidFill>
                                <a:srgbClr val="0066FF"/>
                              </a:solidFill>
                              <a:latin typeface="Cambria Math"/>
                            </a:rPr>
                            <m:t>𝑡</m:t>
                          </m:r>
                        </m:sup>
                      </m:sSup>
                      <m:r>
                        <a:rPr lang="en-US" sz="3200" i="1" dirty="0">
                          <a:solidFill>
                            <a:srgbClr val="0066FF"/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3200" b="0" i="1" dirty="0" smtClean="0">
                              <a:solidFill>
                                <a:srgbClr val="0066FF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3200" b="0" i="1" dirty="0" smtClean="0">
                              <a:solidFill>
                                <a:srgbClr val="0066FF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p>
                          <m:r>
                            <a:rPr lang="en-US" sz="3200" b="0" i="1" dirty="0" smtClean="0">
                              <a:solidFill>
                                <a:srgbClr val="0066FF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US" sz="3200" b="0" i="1" dirty="0" smtClean="0">
                              <a:solidFill>
                                <a:srgbClr val="0066FF"/>
                              </a:solidFill>
                              <a:latin typeface="Cambria Math"/>
                            </a:rPr>
                            <m:t>−1</m:t>
                          </m:r>
                        </m:sup>
                      </m:sSup>
                      <m:r>
                        <a:rPr lang="en-US" sz="3200" i="1" dirty="0">
                          <a:solidFill>
                            <a:srgbClr val="0066FF"/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3200" i="1" dirty="0">
                          <a:solidFill>
                            <a:srgbClr val="0066FF"/>
                          </a:solidFill>
                          <a:latin typeface="Cambria Math"/>
                        </a:rPr>
                        <m:t>𝑃</m:t>
                      </m:r>
                    </m:oMath>
                  </m:oMathPara>
                </a14:m>
                <a:endParaRPr lang="en-US" sz="3200" dirty="0">
                  <a:solidFill>
                    <a:srgbClr val="0066FF"/>
                  </a:solidFill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49156" name="Text 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446536" y="5661248"/>
                <a:ext cx="2347181" cy="58477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33401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An example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1334123"/>
              </p:ext>
            </p:extLst>
          </p:nvPr>
        </p:nvGraphicFramePr>
        <p:xfrm>
          <a:off x="611560" y="1340768"/>
          <a:ext cx="3625850" cy="23136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6" name="Εξίσωση" r:id="rId4" imgW="1790640" imgH="1143000" progId="Equation.3">
                  <p:embed/>
                </p:oleObj>
              </mc:Choice>
              <mc:Fallback>
                <p:oleObj name="Εξίσωση" r:id="rId4" imgW="1790640" imgH="1143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560" y="1340768"/>
                        <a:ext cx="3625850" cy="23136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9" name="Group 38"/>
          <p:cNvGrpSpPr/>
          <p:nvPr/>
        </p:nvGrpSpPr>
        <p:grpSpPr>
          <a:xfrm>
            <a:off x="5237532" y="1684322"/>
            <a:ext cx="3439729" cy="3227838"/>
            <a:chOff x="2492375" y="2467063"/>
            <a:chExt cx="3439729" cy="3227838"/>
          </a:xfrm>
        </p:grpSpPr>
        <p:grpSp>
          <p:nvGrpSpPr>
            <p:cNvPr id="40" name="Group 39"/>
            <p:cNvGrpSpPr/>
            <p:nvPr/>
          </p:nvGrpSpPr>
          <p:grpSpPr>
            <a:xfrm>
              <a:off x="2492375" y="2841650"/>
              <a:ext cx="3439729" cy="2483919"/>
              <a:chOff x="2492375" y="2841650"/>
              <a:chExt cx="3439729" cy="2483919"/>
            </a:xfrm>
          </p:grpSpPr>
          <p:sp>
            <p:nvSpPr>
              <p:cNvPr id="46" name="Line 19"/>
              <p:cNvSpPr>
                <a:spLocks noChangeShapeType="1"/>
              </p:cNvSpPr>
              <p:nvPr/>
            </p:nvSpPr>
            <p:spPr bwMode="auto">
              <a:xfrm>
                <a:off x="3460750" y="5186747"/>
                <a:ext cx="12700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" name="Line 20"/>
              <p:cNvSpPr>
                <a:spLocks noChangeShapeType="1"/>
              </p:cNvSpPr>
              <p:nvPr/>
            </p:nvSpPr>
            <p:spPr bwMode="auto">
              <a:xfrm flipH="1">
                <a:off x="3143250" y="3542671"/>
                <a:ext cx="1079500" cy="111797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" name="Line 21"/>
              <p:cNvSpPr>
                <a:spLocks noChangeShapeType="1"/>
              </p:cNvSpPr>
              <p:nvPr/>
            </p:nvSpPr>
            <p:spPr bwMode="auto">
              <a:xfrm flipH="1" flipV="1">
                <a:off x="2762250" y="4068775"/>
                <a:ext cx="190500" cy="59186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" name="Line 22"/>
              <p:cNvSpPr>
                <a:spLocks noChangeShapeType="1"/>
              </p:cNvSpPr>
              <p:nvPr/>
            </p:nvSpPr>
            <p:spPr bwMode="auto">
              <a:xfrm flipV="1">
                <a:off x="3143250" y="3213856"/>
                <a:ext cx="952500" cy="26305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" name="Line 23"/>
              <p:cNvSpPr>
                <a:spLocks noChangeShapeType="1"/>
              </p:cNvSpPr>
              <p:nvPr/>
            </p:nvSpPr>
            <p:spPr bwMode="auto">
              <a:xfrm>
                <a:off x="3079750" y="3805723"/>
                <a:ext cx="22225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" name="Line 24"/>
              <p:cNvSpPr>
                <a:spLocks noChangeShapeType="1"/>
              </p:cNvSpPr>
              <p:nvPr/>
            </p:nvSpPr>
            <p:spPr bwMode="auto">
              <a:xfrm flipH="1" flipV="1">
                <a:off x="4730750" y="3213855"/>
                <a:ext cx="635000" cy="39457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" name="Line 25"/>
              <p:cNvSpPr>
                <a:spLocks noChangeShapeType="1"/>
              </p:cNvSpPr>
              <p:nvPr/>
            </p:nvSpPr>
            <p:spPr bwMode="auto">
              <a:xfrm flipH="1" flipV="1">
                <a:off x="4476750" y="3542671"/>
                <a:ext cx="571500" cy="12494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" name="Line 26"/>
              <p:cNvSpPr>
                <a:spLocks noChangeShapeType="1"/>
              </p:cNvSpPr>
              <p:nvPr/>
            </p:nvSpPr>
            <p:spPr bwMode="auto">
              <a:xfrm flipV="1">
                <a:off x="5238750" y="4266065"/>
                <a:ext cx="381000" cy="52610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" name="Line 27"/>
              <p:cNvSpPr>
                <a:spLocks noChangeShapeType="1"/>
              </p:cNvSpPr>
              <p:nvPr/>
            </p:nvSpPr>
            <p:spPr bwMode="auto">
              <a:xfrm flipH="1" flipV="1">
                <a:off x="3143250" y="4003012"/>
                <a:ext cx="1651000" cy="105220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2809875" y="4765892"/>
                <a:ext cx="539750" cy="533400"/>
              </a:xfrm>
              <a:prstGeom prst="ellipse">
                <a:avLst/>
              </a:prstGeom>
              <a:solidFill>
                <a:srgbClr val="FF339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56" name="Oval 55"/>
              <p:cNvSpPr/>
              <p:nvPr/>
            </p:nvSpPr>
            <p:spPr>
              <a:xfrm>
                <a:off x="2492375" y="3375050"/>
                <a:ext cx="539750" cy="5334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4144798" y="2841650"/>
                <a:ext cx="539750" cy="5334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58" name="Oval 57"/>
              <p:cNvSpPr/>
              <p:nvPr/>
            </p:nvSpPr>
            <p:spPr>
              <a:xfrm>
                <a:off x="5392354" y="3641750"/>
                <a:ext cx="539750" cy="533400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59" name="Oval 58"/>
              <p:cNvSpPr/>
              <p:nvPr/>
            </p:nvSpPr>
            <p:spPr>
              <a:xfrm>
                <a:off x="4852604" y="4792169"/>
                <a:ext cx="539750" cy="533400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/>
                <p:cNvSpPr txBox="1"/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1" name="TextBox 4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/>
                <p:cNvSpPr txBox="1"/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2" name="TextBox 4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TextBox 42"/>
                <p:cNvSpPr txBox="1"/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3" name="TextBox 4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TextBox 43"/>
                <p:cNvSpPr txBox="1"/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4" name="TextBox 4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TextBox 44"/>
                <p:cNvSpPr txBox="1"/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5" name="TextBox 4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 Box 35"/>
              <p:cNvSpPr txBox="1">
                <a:spLocks noChangeArrowheads="1"/>
              </p:cNvSpPr>
              <p:nvPr/>
            </p:nvSpPr>
            <p:spPr bwMode="auto">
              <a:xfrm>
                <a:off x="753174" y="3861048"/>
                <a:ext cx="2521459" cy="6705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2000" i="1" dirty="0" smtClean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  <m:t>𝑡</m:t>
                          </m:r>
                        </m:sup>
                      </m:sSubSup>
                      <m:r>
                        <a:rPr lang="en-US" sz="2000" i="1" dirty="0" smtClean="0">
                          <a:latin typeface="Cambria Math"/>
                        </a:rPr>
                        <m:t> </m:t>
                      </m:r>
                      <m:r>
                        <a:rPr lang="en-US" sz="2000" i="1" dirty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i="1" dirty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i="1" dirty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i="1" dirty="0">
                              <a:latin typeface="Cambria Math"/>
                            </a:rPr>
                            <m:t>3</m:t>
                          </m:r>
                        </m:den>
                      </m:f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2000" b="0" i="1" dirty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4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US" sz="2000" b="0" i="1" dirty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−1</m:t>
                          </m:r>
                        </m:sup>
                      </m:sSubSup>
                      <m:r>
                        <a:rPr lang="en-US" sz="2000" b="0" i="1" dirty="0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2000" i="1" dirty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i="1" dirty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i="1" dirty="0">
                              <a:latin typeface="Cambria Math"/>
                            </a:rPr>
                            <m:t>2</m:t>
                          </m:r>
                        </m:den>
                      </m:f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2000" i="1" dirty="0" err="1" smtClean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5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US" sz="2000" b="0" i="1" dirty="0" smtClean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−1</m:t>
                          </m:r>
                        </m:sup>
                      </m:sSubSup>
                    </m:oMath>
                  </m:oMathPara>
                </a14:m>
                <a:endParaRPr lang="en-US" sz="2000" baseline="-25000" dirty="0">
                  <a:solidFill>
                    <a:srgbClr val="FF00FF"/>
                  </a:solidFill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35" name="Text 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53174" y="3861048"/>
                <a:ext cx="2521459" cy="670568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 Box 36"/>
              <p:cNvSpPr txBox="1">
                <a:spLocks noChangeArrowheads="1"/>
              </p:cNvSpPr>
              <p:nvPr/>
            </p:nvSpPr>
            <p:spPr bwMode="auto">
              <a:xfrm>
                <a:off x="753174" y="4500482"/>
                <a:ext cx="3361626" cy="6705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FF3300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2000" i="1" dirty="0" smtClean="0">
                              <a:solidFill>
                                <a:srgbClr val="FF3300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FF3300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FF3300"/>
                              </a:solidFill>
                              <a:latin typeface="Cambria Math"/>
                            </a:rPr>
                            <m:t>𝑡</m:t>
                          </m:r>
                        </m:sup>
                      </m:sSubSup>
                      <m:r>
                        <a:rPr lang="en-US" sz="2000" i="1" dirty="0" smtClean="0">
                          <a:latin typeface="Cambria Math"/>
                        </a:rPr>
                        <m:t> </m:t>
                      </m:r>
                      <m:r>
                        <a:rPr lang="en-US" sz="2000" i="1" dirty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i="1" dirty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i="1" dirty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i="1" dirty="0">
                              <a:latin typeface="Cambria Math"/>
                            </a:rPr>
                            <m:t>2</m:t>
                          </m:r>
                        </m:den>
                      </m:f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2000" i="1" dirty="0" err="1" smtClean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US" sz="2000" b="0" i="1" dirty="0" smtClean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  <m:t>−1</m:t>
                          </m:r>
                        </m:sup>
                      </m:sSubSup>
                      <m:r>
                        <a:rPr lang="en-US" sz="2000" i="1" baseline="-25000" dirty="0" smtClean="0">
                          <a:latin typeface="Cambria Math"/>
                        </a:rPr>
                        <m:t> </m:t>
                      </m:r>
                      <m:r>
                        <a:rPr lang="en-US" sz="2000" i="1" dirty="0">
                          <a:latin typeface="Cambria Math"/>
                        </a:rPr>
                        <m:t>+</m:t>
                      </m:r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2000" b="0" i="1" dirty="0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3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US" sz="2000" b="0" i="1" dirty="0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−1</m:t>
                          </m:r>
                        </m:sup>
                      </m:sSubSup>
                      <m:r>
                        <a:rPr lang="en-US" sz="2000" b="0" i="1" dirty="0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2000" i="1" dirty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i="1" dirty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i="1" dirty="0">
                              <a:latin typeface="Cambria Math"/>
                            </a:rPr>
                            <m:t>3</m:t>
                          </m:r>
                        </m:den>
                      </m:f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2000" i="1" dirty="0" err="1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4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US" sz="2000" b="0" i="1" dirty="0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−1</m:t>
                          </m:r>
                        </m:sup>
                      </m:sSubSup>
                    </m:oMath>
                  </m:oMathPara>
                </a14:m>
                <a:endParaRPr lang="en-US" sz="2000" baseline="-25000" dirty="0">
                  <a:solidFill>
                    <a:srgbClr val="008000"/>
                  </a:solidFill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36" name="Text 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53174" y="4500482"/>
                <a:ext cx="3361626" cy="670568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 Box 37"/>
              <p:cNvSpPr txBox="1">
                <a:spLocks noChangeArrowheads="1"/>
              </p:cNvSpPr>
              <p:nvPr/>
            </p:nvSpPr>
            <p:spPr bwMode="auto">
              <a:xfrm>
                <a:off x="753174" y="5165767"/>
                <a:ext cx="2583528" cy="6705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0033CC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2000" i="1" dirty="0" smtClean="0">
                              <a:solidFill>
                                <a:srgbClr val="0033CC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0033CC"/>
                              </a:solidFill>
                              <a:latin typeface="Cambria Math"/>
                            </a:rPr>
                            <m:t>3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0033CC"/>
                              </a:solidFill>
                              <a:latin typeface="Cambria Math"/>
                            </a:rPr>
                            <m:t>𝑡</m:t>
                          </m:r>
                        </m:sup>
                      </m:sSubSup>
                      <m:r>
                        <a:rPr lang="en-US" sz="2000" i="1" dirty="0" smtClean="0">
                          <a:solidFill>
                            <a:srgbClr val="0033CC"/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2000" i="1" dirty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i="1" dirty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i="1" dirty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i="1" dirty="0">
                              <a:latin typeface="Cambria Math"/>
                            </a:rPr>
                            <m:t>2</m:t>
                          </m:r>
                        </m:den>
                      </m:f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2000" i="1" dirty="0" err="1" smtClean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US" sz="2000" b="0" i="1" dirty="0" smtClean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  <m:t>−1</m:t>
                          </m:r>
                        </m:sup>
                      </m:sSubSup>
                      <m:r>
                        <a:rPr lang="en-US" sz="2000" i="1" dirty="0" smtClean="0">
                          <a:latin typeface="Cambria Math"/>
                        </a:rPr>
                        <m:t> </m:t>
                      </m:r>
                      <m:r>
                        <a:rPr lang="en-US" sz="2000" i="1" dirty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2000" i="1" dirty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i="1" dirty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i="1" dirty="0">
                              <a:latin typeface="Cambria Math"/>
                            </a:rPr>
                            <m:t>3</m:t>
                          </m:r>
                        </m:den>
                      </m:f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2000" i="1" dirty="0" err="1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4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US" sz="2000" b="0" i="1" dirty="0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−1</m:t>
                          </m:r>
                        </m:sup>
                      </m:sSubSup>
                    </m:oMath>
                  </m:oMathPara>
                </a14:m>
                <a:endParaRPr lang="en-US" sz="2000" baseline="-25000" dirty="0">
                  <a:solidFill>
                    <a:srgbClr val="008000"/>
                  </a:solidFill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37" name="Text 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53174" y="5165767"/>
                <a:ext cx="2583528" cy="670568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 Box 38"/>
              <p:cNvSpPr txBox="1">
                <a:spLocks noChangeArrowheads="1"/>
              </p:cNvSpPr>
              <p:nvPr/>
            </p:nvSpPr>
            <p:spPr bwMode="auto">
              <a:xfrm>
                <a:off x="753174" y="5756678"/>
                <a:ext cx="1542795" cy="6685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2000" i="1" dirty="0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4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𝑡</m:t>
                          </m:r>
                        </m:sup>
                      </m:sSubSup>
                      <m:r>
                        <a:rPr lang="en-US" sz="2000" i="1" dirty="0" smtClean="0">
                          <a:latin typeface="Cambria Math"/>
                        </a:rPr>
                        <m:t> </m:t>
                      </m:r>
                      <m:r>
                        <a:rPr lang="en-US" sz="2000" i="1" dirty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i="1" dirty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i="1" dirty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i="1" dirty="0">
                              <a:latin typeface="Cambria Math"/>
                            </a:rPr>
                            <m:t>2</m:t>
                          </m:r>
                        </m:den>
                      </m:f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2000" i="1" dirty="0" err="1" smtClean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5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US" sz="2000" b="0" i="1" dirty="0" smtClean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−1</m:t>
                          </m:r>
                        </m:sup>
                      </m:sSubSup>
                    </m:oMath>
                  </m:oMathPara>
                </a14:m>
                <a:endParaRPr lang="en-US" sz="2000" baseline="-25000" dirty="0">
                  <a:solidFill>
                    <a:srgbClr val="FF00FF"/>
                  </a:solidFill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38" name="Text 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53174" y="5756678"/>
                <a:ext cx="1542795" cy="668516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 Box 39"/>
              <p:cNvSpPr txBox="1">
                <a:spLocks noChangeArrowheads="1"/>
              </p:cNvSpPr>
              <p:nvPr/>
            </p:nvSpPr>
            <p:spPr bwMode="auto">
              <a:xfrm>
                <a:off x="753174" y="6398918"/>
                <a:ext cx="1452192" cy="4115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2000" i="1" dirty="0" smtClean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5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𝑡</m:t>
                          </m:r>
                        </m:sup>
                      </m:sSubSup>
                      <m:r>
                        <a:rPr lang="en-US" sz="2000" i="1" dirty="0" smtClean="0">
                          <a:latin typeface="Cambria Math"/>
                        </a:rPr>
                        <m:t> </m:t>
                      </m:r>
                      <m:r>
                        <a:rPr lang="en-US" sz="2000" i="1" dirty="0">
                          <a:latin typeface="Cambria Math"/>
                        </a:rPr>
                        <m:t>= </m:t>
                      </m:r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FF3300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2000" i="1" dirty="0" err="1" smtClean="0">
                              <a:solidFill>
                                <a:srgbClr val="FF3300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FF3300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FF3300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US" sz="2000" b="0" i="1" dirty="0" smtClean="0">
                              <a:solidFill>
                                <a:srgbClr val="FF3300"/>
                              </a:solidFill>
                              <a:latin typeface="Cambria Math"/>
                            </a:rPr>
                            <m:t>−1</m:t>
                          </m:r>
                        </m:sup>
                      </m:sSubSup>
                      <m:r>
                        <a:rPr lang="en-US" sz="2000" i="1" baseline="-25000" dirty="0" smtClean="0">
                          <a:solidFill>
                            <a:srgbClr val="FF3300"/>
                          </a:solidFill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US" sz="2000" baseline="-25000" dirty="0">
                  <a:solidFill>
                    <a:srgbClr val="FF00FF"/>
                  </a:solidFill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60" name="Text 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53174" y="6398918"/>
                <a:ext cx="1452192" cy="411588"/>
              </a:xfrm>
              <a:prstGeom prst="rect">
                <a:avLst/>
              </a:prstGeom>
              <a:blipFill rotWithShape="1">
                <a:blip r:embed="rId15"/>
                <a:stretch>
                  <a:fillRect b="-746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02033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  <p:bldP spid="37" grpId="0"/>
      <p:bldP spid="38" grpId="0"/>
      <p:bldP spid="60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Stationary distribution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17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1600200"/>
                <a:ext cx="8363272" cy="4709120"/>
              </a:xfrm>
            </p:spPr>
            <p:txBody>
              <a:bodyPr>
                <a:normAutofit fontScale="85000" lnSpcReduction="20000"/>
              </a:bodyPr>
              <a:lstStyle/>
              <a:p>
                <a:pPr>
                  <a:lnSpc>
                    <a:spcPct val="80000"/>
                  </a:lnSpc>
                </a:pPr>
                <a:r>
                  <a:rPr lang="en-US" dirty="0" smtClean="0"/>
                  <a:t>The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stationary distribution </a:t>
                </a:r>
                <a:r>
                  <a:rPr lang="en-US" dirty="0" smtClean="0"/>
                  <a:t>of a random walk with transition matrix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66FF"/>
                        </a:solidFill>
                        <a:latin typeface="Cambria Math"/>
                      </a:rPr>
                      <m:t>𝑃</m:t>
                    </m:r>
                  </m:oMath>
                </a14:m>
                <a:r>
                  <a:rPr lang="en-US" dirty="0" smtClean="0"/>
                  <a:t>, is a probability distribution </a:t>
                </a:r>
                <a14:m>
                  <m:oMath xmlns:m="http://schemas.openxmlformats.org/officeDocument/2006/math">
                    <m:r>
                      <a:rPr lang="el-GR" i="1" dirty="0" smtClean="0">
                        <a:solidFill>
                          <a:srgbClr val="0066FF"/>
                        </a:solidFill>
                        <a:latin typeface="Cambria Math"/>
                      </a:rPr>
                      <m:t>𝜋</m:t>
                    </m:r>
                  </m:oMath>
                </a14:m>
                <a:r>
                  <a:rPr lang="fi-FI" dirty="0" smtClean="0"/>
                  <a:t>, </a:t>
                </a:r>
                <a:r>
                  <a:rPr lang="en-US" dirty="0" smtClean="0"/>
                  <a:t>such that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66FF"/>
                        </a:solidFill>
                        <a:latin typeface="Cambria Math"/>
                      </a:rPr>
                      <m:t>𝜋</m:t>
                    </m:r>
                    <m:r>
                      <a:rPr lang="en-US" i="1" dirty="0" smtClean="0">
                        <a:solidFill>
                          <a:srgbClr val="0066FF"/>
                        </a:solidFill>
                        <a:latin typeface="Cambria Math"/>
                      </a:rPr>
                      <m:t> = </m:t>
                    </m:r>
                    <m:r>
                      <a:rPr lang="en-US" i="1" dirty="0" smtClean="0">
                        <a:solidFill>
                          <a:srgbClr val="0066FF"/>
                        </a:solidFill>
                        <a:latin typeface="Cambria Math"/>
                      </a:rPr>
                      <m:t>𝜋</m:t>
                    </m:r>
                    <m:r>
                      <a:rPr lang="en-US" i="1" dirty="0" smtClean="0">
                        <a:solidFill>
                          <a:srgbClr val="0066FF"/>
                        </a:solidFill>
                        <a:latin typeface="Cambria Math"/>
                      </a:rPr>
                      <m:t>𝑃</m:t>
                    </m:r>
                  </m:oMath>
                </a14:m>
                <a:endParaRPr lang="en-US" dirty="0" smtClean="0">
                  <a:solidFill>
                    <a:srgbClr val="0066FF"/>
                  </a:solidFill>
                </a:endParaRPr>
              </a:p>
              <a:p>
                <a:pPr>
                  <a:lnSpc>
                    <a:spcPct val="80000"/>
                  </a:lnSpc>
                </a:pPr>
                <a:endParaRPr lang="en-US" dirty="0" smtClean="0"/>
              </a:p>
              <a:p>
                <a:pPr>
                  <a:lnSpc>
                    <a:spcPct val="80000"/>
                  </a:lnSpc>
                </a:pPr>
                <a:r>
                  <a:rPr lang="en-US" dirty="0"/>
                  <a:t>The stationary distribution is an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eigenvector</a:t>
                </a:r>
                <a:r>
                  <a:rPr lang="en-US" dirty="0"/>
                  <a:t> of matrix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66FF"/>
                        </a:solidFill>
                        <a:latin typeface="Cambria Math"/>
                      </a:rPr>
                      <m:t>𝑃</m:t>
                    </m:r>
                  </m:oMath>
                </a14:m>
                <a:endParaRPr lang="en-US" dirty="0">
                  <a:solidFill>
                    <a:srgbClr val="0066FF"/>
                  </a:solidFill>
                </a:endParaRPr>
              </a:p>
              <a:p>
                <a:pPr lvl="1">
                  <a:lnSpc>
                    <a:spcPct val="80000"/>
                  </a:lnSpc>
                </a:pPr>
                <a:r>
                  <a:rPr lang="en-US" dirty="0"/>
                  <a:t>the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principal left eigenvector </a:t>
                </a:r>
                <a:r>
                  <a:rPr lang="en-US" dirty="0"/>
                  <a:t>of </a:t>
                </a:r>
                <a:r>
                  <a:rPr lang="en-US" dirty="0">
                    <a:solidFill>
                      <a:srgbClr val="0066FF"/>
                    </a:solidFill>
                  </a:rPr>
                  <a:t>P</a:t>
                </a:r>
                <a:r>
                  <a:rPr lang="en-US" dirty="0"/>
                  <a:t> – stochastic matrices have maximum eigenvalue 1</a:t>
                </a:r>
              </a:p>
              <a:p>
                <a:pPr>
                  <a:lnSpc>
                    <a:spcPct val="80000"/>
                  </a:lnSpc>
                </a:pPr>
                <a:endParaRPr lang="en-US" dirty="0" smtClean="0"/>
              </a:p>
              <a:p>
                <a:pPr>
                  <a:lnSpc>
                    <a:spcPct val="80000"/>
                  </a:lnSpc>
                </a:pPr>
                <a:r>
                  <a:rPr lang="en-US" dirty="0" smtClean="0"/>
                  <a:t>The probability </a:t>
                </a:r>
                <a14:m>
                  <m:oMath xmlns:m="http://schemas.openxmlformats.org/officeDocument/2006/math">
                    <m:r>
                      <a:rPr lang="el-GR" i="1" dirty="0" smtClean="0">
                        <a:solidFill>
                          <a:srgbClr val="0066FF"/>
                        </a:solidFill>
                        <a:latin typeface="Cambria Math"/>
                      </a:rPr>
                      <m:t>𝜋</m:t>
                    </m:r>
                    <m:r>
                      <a:rPr lang="fi-FI" i="1" baseline="-25000" dirty="0" smtClean="0">
                        <a:solidFill>
                          <a:srgbClr val="0066FF"/>
                        </a:solidFill>
                        <a:latin typeface="Cambria Math"/>
                      </a:rPr>
                      <m:t>𝑖</m:t>
                    </m:r>
                  </m:oMath>
                </a14:m>
                <a:r>
                  <a:rPr lang="fi-FI" dirty="0" smtClean="0">
                    <a:solidFill>
                      <a:srgbClr val="0066FF"/>
                    </a:solidFill>
                  </a:rPr>
                  <a:t> </a:t>
                </a:r>
                <a:r>
                  <a:rPr lang="fi-FI" dirty="0" smtClean="0"/>
                  <a:t>is the </a:t>
                </a:r>
                <a:r>
                  <a:rPr lang="en-US" dirty="0" smtClean="0"/>
                  <a:t>fraction of times that we visited  state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66FF"/>
                        </a:solidFill>
                        <a:latin typeface="Cambria Math"/>
                      </a:rPr>
                      <m:t>𝑖</m:t>
                    </m:r>
                  </m:oMath>
                </a14:m>
                <a:r>
                  <a:rPr lang="en-US" dirty="0" smtClean="0">
                    <a:solidFill>
                      <a:srgbClr val="0066FF"/>
                    </a:solidFill>
                  </a:rPr>
                  <a:t> </a:t>
                </a:r>
                <a:r>
                  <a:rPr lang="en-US" dirty="0" smtClean="0"/>
                  <a:t>as</a:t>
                </a:r>
                <a:r>
                  <a:rPr lang="en-US" dirty="0" smtClean="0">
                    <a:solidFill>
                      <a:srgbClr val="0066FF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66FF"/>
                        </a:solidFill>
                        <a:latin typeface="Cambria Math"/>
                      </a:rPr>
                      <m:t>𝑡</m:t>
                    </m:r>
                    <m:r>
                      <a:rPr lang="en-US" i="1" dirty="0" smtClean="0">
                        <a:solidFill>
                          <a:srgbClr val="0066FF"/>
                        </a:solidFill>
                        <a:latin typeface="Cambria Math"/>
                      </a:rPr>
                      <m:t> → ∞</m:t>
                    </m:r>
                  </m:oMath>
                </a14:m>
                <a:endParaRPr lang="en-US" dirty="0" smtClean="0">
                  <a:solidFill>
                    <a:srgbClr val="0066FF"/>
                  </a:solidFill>
                  <a:latin typeface="Tahoma" pitchFamily="34" charset="0"/>
                  <a:cs typeface="Tahoma" pitchFamily="34" charset="0"/>
                </a:endParaRPr>
              </a:p>
              <a:p>
                <a:pPr>
                  <a:lnSpc>
                    <a:spcPct val="80000"/>
                  </a:lnSpc>
                </a:pPr>
                <a:endParaRPr lang="en-US" dirty="0">
                  <a:solidFill>
                    <a:srgbClr val="0066FF"/>
                  </a:solidFill>
                  <a:latin typeface="Tahoma" pitchFamily="34" charset="0"/>
                  <a:cs typeface="Tahoma" pitchFamily="34" charset="0"/>
                </a:endParaRPr>
              </a:p>
              <a:p>
                <a:pPr>
                  <a:lnSpc>
                    <a:spcPct val="80000"/>
                  </a:lnSpc>
                </a:pP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Markov Chain Theory</a:t>
                </a:r>
                <a:r>
                  <a:rPr lang="en-US" dirty="0"/>
                  <a:t>: The random walk </a:t>
                </a:r>
                <a:r>
                  <a:rPr lang="en-US" dirty="0" smtClean="0"/>
                  <a:t>converges to a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unique stationary distribution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independent of the initial vector</a:t>
                </a:r>
                <a:r>
                  <a:rPr lang="en-US" dirty="0" smtClean="0"/>
                  <a:t> if </a:t>
                </a:r>
                <a:r>
                  <a:rPr lang="en-US" dirty="0"/>
                  <a:t>the graph is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strongly connected</a:t>
                </a:r>
                <a:r>
                  <a:rPr lang="en-US" dirty="0" smtClean="0"/>
                  <a:t>, and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not</a:t>
                </a:r>
                <a:r>
                  <a:rPr lang="en-US" dirty="0" smtClean="0"/>
                  <a:t>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bipartite</a:t>
                </a:r>
                <a:r>
                  <a:rPr lang="en-US" dirty="0" smtClean="0"/>
                  <a:t>. </a:t>
                </a:r>
                <a:endParaRPr lang="en-US" dirty="0"/>
              </a:p>
              <a:p>
                <a:pPr>
                  <a:lnSpc>
                    <a:spcPct val="80000"/>
                  </a:lnSpc>
                </a:pPr>
                <a:endParaRPr lang="en-US" dirty="0" smtClean="0">
                  <a:solidFill>
                    <a:srgbClr val="0066FF"/>
                  </a:solidFill>
                  <a:latin typeface="Tahoma" pitchFamily="34" charset="0"/>
                  <a:cs typeface="Tahoma" pitchFamily="34" charset="0"/>
                </a:endParaRPr>
              </a:p>
              <a:p>
                <a:pPr>
                  <a:lnSpc>
                    <a:spcPct val="80000"/>
                  </a:lnSpc>
                </a:pPr>
                <a:endParaRPr lang="en-US" sz="2400" dirty="0" smtClean="0"/>
              </a:p>
            </p:txBody>
          </p:sp>
        </mc:Choice>
        <mc:Fallback xmlns="">
          <p:sp>
            <p:nvSpPr>
              <p:cNvPr id="5017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1600200"/>
                <a:ext cx="8363272" cy="4709120"/>
              </a:xfrm>
              <a:blipFill rotWithShape="1">
                <a:blip r:embed="rId3"/>
                <a:stretch>
                  <a:fillRect l="-1166" t="-4016" r="-25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85629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/>
              <a:t>Computing the stationary distribution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203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en-US" dirty="0" smtClean="0"/>
                  <a:t>The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Power Method</a:t>
                </a:r>
              </a:p>
              <a:p>
                <a:pPr>
                  <a:lnSpc>
                    <a:spcPct val="90000"/>
                  </a:lnSpc>
                </a:pPr>
                <a:endParaRPr lang="en-US" dirty="0" smtClean="0"/>
              </a:p>
              <a:p>
                <a:pPr>
                  <a:lnSpc>
                    <a:spcPct val="90000"/>
                  </a:lnSpc>
                </a:pPr>
                <a:endParaRPr lang="en-US" dirty="0"/>
              </a:p>
              <a:p>
                <a:pPr>
                  <a:lnSpc>
                    <a:spcPct val="90000"/>
                  </a:lnSpc>
                </a:pPr>
                <a:endParaRPr lang="en-US" dirty="0" smtClean="0"/>
              </a:p>
              <a:p>
                <a:pPr>
                  <a:lnSpc>
                    <a:spcPct val="90000"/>
                  </a:lnSpc>
                </a:pPr>
                <a:endParaRPr lang="en-US" dirty="0" smtClean="0"/>
              </a:p>
              <a:p>
                <a:pPr>
                  <a:lnSpc>
                    <a:spcPct val="90000"/>
                  </a:lnSpc>
                </a:pPr>
                <a:r>
                  <a:rPr lang="en-US" dirty="0" smtClean="0"/>
                  <a:t>After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many</a:t>
                </a:r>
                <a:r>
                  <a:rPr lang="en-US" dirty="0" smtClean="0"/>
                  <a:t> iterations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q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b="0" i="0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t</m:t>
                        </m:r>
                      </m:sup>
                    </m:sSup>
                    <m:r>
                      <a:rPr lang="en-US" b="0" i="1" dirty="0" smtClean="0">
                        <a:solidFill>
                          <a:srgbClr val="0070C0"/>
                        </a:solidFill>
                        <a:latin typeface="Cambria Math"/>
                      </a:rPr>
                      <m:t>→</m:t>
                    </m:r>
                    <m:r>
                      <a:rPr lang="el-GR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𝜋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/>
                  <a:t>regardless of </a:t>
                </a:r>
                <a:r>
                  <a:rPr lang="en-US" dirty="0"/>
                  <a:t>the initial vector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𝑞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0</m:t>
                        </m:r>
                      </m:sup>
                    </m:sSup>
                  </m:oMath>
                </a14:m>
                <a:endParaRPr lang="en-US" b="0" dirty="0" smtClean="0"/>
              </a:p>
              <a:p>
                <a:pPr>
                  <a:lnSpc>
                    <a:spcPct val="90000"/>
                  </a:lnSpc>
                </a:pPr>
                <a:r>
                  <a:rPr lang="en-US" dirty="0" smtClean="0"/>
                  <a:t>Power method because it computes</a:t>
                </a:r>
                <a:r>
                  <a:rPr lang="en-US" dirty="0" smtClean="0">
                    <a:solidFill>
                      <a:srgbClr val="0066FF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𝑞</m:t>
                    </m:r>
                    <m:r>
                      <a:rPr lang="en-US" i="1" baseline="30000" dirty="0" err="1" smtClean="0">
                        <a:solidFill>
                          <a:srgbClr val="0070C0"/>
                        </a:solidFill>
                        <a:latin typeface="Cambria Math"/>
                      </a:rPr>
                      <m:t>𝑡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𝑞</m:t>
                    </m:r>
                    <m:r>
                      <a:rPr lang="en-US" i="1" baseline="30000" dirty="0" smtClean="0">
                        <a:solidFill>
                          <a:srgbClr val="0070C0"/>
                        </a:solidFill>
                        <a:latin typeface="Cambria Math"/>
                      </a:rPr>
                      <m:t>0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𝑃</m:t>
                    </m:r>
                    <m:r>
                      <a:rPr lang="en-US" i="1" baseline="30000" dirty="0" smtClean="0">
                        <a:solidFill>
                          <a:srgbClr val="0070C0"/>
                        </a:solidFill>
                        <a:latin typeface="Cambria Math"/>
                      </a:rPr>
                      <m:t>𝑡</m:t>
                    </m:r>
                  </m:oMath>
                </a14:m>
                <a:endParaRPr lang="en-US" baseline="30000" dirty="0" smtClean="0">
                  <a:solidFill>
                    <a:srgbClr val="0070C0"/>
                  </a:solidFill>
                </a:endParaRPr>
              </a:p>
              <a:p>
                <a:pPr>
                  <a:lnSpc>
                    <a:spcPct val="90000"/>
                  </a:lnSpc>
                </a:pPr>
                <a:endParaRPr lang="el-GR" sz="2800" dirty="0" smtClean="0"/>
              </a:p>
              <a:p>
                <a:pPr>
                  <a:lnSpc>
                    <a:spcPct val="90000"/>
                  </a:lnSpc>
                </a:pPr>
                <a:r>
                  <a:rPr lang="en-US" dirty="0"/>
                  <a:t>Rate of </a:t>
                </a:r>
                <a:r>
                  <a:rPr lang="en-US" dirty="0" smtClean="0"/>
                  <a:t>convergence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US" dirty="0" smtClean="0"/>
                  <a:t>determined by the second eigenvalue </a:t>
                </a:r>
                <a14:m>
                  <m:oMath xmlns:m="http://schemas.openxmlformats.org/officeDocument/2006/math">
                    <m:r>
                      <a:rPr lang="el-GR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𝜆</m:t>
                    </m:r>
                    <m:r>
                      <a:rPr lang="fi-FI" i="1" baseline="-25000" dirty="0" smtClean="0">
                        <a:solidFill>
                          <a:srgbClr val="0070C0"/>
                        </a:solidFill>
                        <a:latin typeface="Cambria Math"/>
                      </a:rPr>
                      <m:t>2</m:t>
                    </m:r>
                    <m:r>
                      <a:rPr lang="fi-FI" i="1" baseline="30000" dirty="0" smtClean="0">
                        <a:solidFill>
                          <a:srgbClr val="0070C0"/>
                        </a:solidFill>
                        <a:latin typeface="Cambria Math"/>
                      </a:rPr>
                      <m:t>𝑡</m:t>
                    </m:r>
                  </m:oMath>
                </a14:m>
                <a:endParaRPr lang="el-GR" dirty="0" smtClean="0">
                  <a:solidFill>
                    <a:srgbClr val="0070C0"/>
                  </a:solidFill>
                  <a:latin typeface="Arial" pitchFamily="34" charset="0"/>
                </a:endParaRPr>
              </a:p>
              <a:p>
                <a:pPr lvl="2">
                  <a:lnSpc>
                    <a:spcPct val="90000"/>
                  </a:lnSpc>
                </a:pPr>
                <a:endParaRPr lang="en-US" sz="2000" dirty="0" smtClean="0"/>
              </a:p>
            </p:txBody>
          </p:sp>
        </mc:Choice>
        <mc:Fallback xmlns="">
          <p:sp>
            <p:nvSpPr>
              <p:cNvPr id="5120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1">
                <a:blip r:embed="rId3"/>
                <a:stretch>
                  <a:fillRect l="-1481" t="-43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763688" y="2060848"/>
                <a:ext cx="4702954" cy="1421928"/>
              </a:xfrm>
              <a:prstGeom prst="rect">
                <a:avLst/>
              </a:prstGeom>
              <a:noFill/>
              <a:ln w="19050">
                <a:solidFill>
                  <a:srgbClr val="0070C0"/>
                </a:solidFill>
              </a:ln>
            </p:spPr>
            <p:txBody>
              <a:bodyPr wrap="none" rtlCol="0">
                <a:spAutoFit/>
              </a:bodyPr>
              <a:lstStyle/>
              <a:p>
                <a:pPr lvl="1">
                  <a:lnSpc>
                    <a:spcPct val="90000"/>
                  </a:lnSpc>
                </a:pPr>
                <a:r>
                  <a:rPr lang="en-US" sz="2400" dirty="0">
                    <a:solidFill>
                      <a:schemeClr val="accent6">
                        <a:lumMod val="75000"/>
                      </a:schemeClr>
                    </a:solidFill>
                  </a:rPr>
                  <a:t>Initialize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0070C0"/>
                        </a:solidFill>
                        <a:latin typeface="Cambria Math"/>
                      </a:rPr>
                      <m:t>𝑞</m:t>
                    </m:r>
                    <m:r>
                      <a:rPr lang="en-US" sz="2400" i="1" baseline="30000" dirty="0">
                        <a:solidFill>
                          <a:srgbClr val="0070C0"/>
                        </a:solidFill>
                        <a:latin typeface="Cambria Math"/>
                      </a:rPr>
                      <m:t>0</m:t>
                    </m:r>
                  </m:oMath>
                </a14:m>
                <a:r>
                  <a:rPr lang="en-US" sz="2400" dirty="0" smtClean="0">
                    <a:solidFill>
                      <a:srgbClr val="0070C0"/>
                    </a:solidFill>
                  </a:rPr>
                  <a:t> </a:t>
                </a:r>
                <a:r>
                  <a:rPr lang="en-US" sz="2400" dirty="0"/>
                  <a:t>to some distribution </a:t>
                </a:r>
                <a:endParaRPr lang="en-US" sz="2400" dirty="0">
                  <a:solidFill>
                    <a:srgbClr val="0070C0"/>
                  </a:solidFill>
                </a:endParaRPr>
              </a:p>
              <a:p>
                <a:pPr lvl="1">
                  <a:lnSpc>
                    <a:spcPct val="90000"/>
                  </a:lnSpc>
                </a:pPr>
                <a:r>
                  <a:rPr lang="en-US" sz="2400" dirty="0"/>
                  <a:t>Repeat </a:t>
                </a:r>
                <a:r>
                  <a:rPr lang="en-US" sz="2400" dirty="0" smtClean="0"/>
                  <a:t> 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US" sz="2400" dirty="0">
                    <a:solidFill>
                      <a:srgbClr val="0070C0"/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0070C0"/>
                        </a:solidFill>
                        <a:latin typeface="Cambria Math"/>
                      </a:rPr>
                      <m:t>𝑞</m:t>
                    </m:r>
                    <m:r>
                      <a:rPr lang="en-US" sz="2400" i="1" baseline="30000" dirty="0" err="1">
                        <a:solidFill>
                          <a:srgbClr val="0070C0"/>
                        </a:solidFill>
                        <a:latin typeface="Cambria Math"/>
                      </a:rPr>
                      <m:t>𝑡</m:t>
                    </m:r>
                    <m:r>
                      <a:rPr lang="en-US" sz="2400" i="1" dirty="0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400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𝑞</m:t>
                        </m:r>
                      </m:e>
                      <m:sup>
                        <m:r>
                          <a:rPr lang="en-US" sz="2400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𝑡</m:t>
                        </m:r>
                        <m:r>
                          <a:rPr lang="en-US" sz="2400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−1</m:t>
                        </m:r>
                      </m:sup>
                    </m:sSup>
                    <m:r>
                      <a:rPr lang="en-US" sz="2400" i="1" dirty="0">
                        <a:solidFill>
                          <a:srgbClr val="0070C0"/>
                        </a:solidFill>
                        <a:latin typeface="Cambria Math"/>
                      </a:rPr>
                      <m:t>𝑃</m:t>
                    </m:r>
                  </m:oMath>
                </a14:m>
                <a:endParaRPr lang="en-US" sz="2400" dirty="0" smtClean="0">
                  <a:solidFill>
                    <a:srgbClr val="0070C0"/>
                  </a:solidFill>
                </a:endParaRPr>
              </a:p>
              <a:p>
                <a:pPr lvl="1">
                  <a:lnSpc>
                    <a:spcPct val="90000"/>
                  </a:lnSpc>
                </a:pPr>
                <a:r>
                  <a:rPr lang="en-US" sz="2400" dirty="0"/>
                  <a:t>Until</a:t>
                </a:r>
                <a:r>
                  <a:rPr lang="en-US" sz="2400" dirty="0" smtClean="0">
                    <a:solidFill>
                      <a:srgbClr val="0070C0"/>
                    </a:solidFill>
                  </a:rPr>
                  <a:t> </a:t>
                </a:r>
                <a:r>
                  <a:rPr lang="en-US" sz="2400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convergence</a:t>
                </a:r>
                <a:endParaRPr lang="en-US" sz="24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3688" y="2060848"/>
                <a:ext cx="4702954" cy="1421928"/>
              </a:xfrm>
              <a:prstGeom prst="rect">
                <a:avLst/>
              </a:prstGeom>
              <a:blipFill rotWithShape="1">
                <a:blip r:embed="rId4"/>
                <a:stretch>
                  <a:fillRect t="-5508" r="-774" b="-8051"/>
                </a:stretch>
              </a:blipFill>
              <a:ln w="19050"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90291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stationary distribution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4925144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dirty="0" smtClean="0"/>
                  <a:t>What is the meaning of the stationary distribution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𝜋</m:t>
                    </m:r>
                  </m:oMath>
                </a14:m>
                <a:r>
                  <a:rPr lang="en-US" dirty="0" smtClean="0"/>
                  <a:t> of a random walk?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𝜋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(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𝑖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>
                    <a:solidFill>
                      <a:srgbClr val="0070C0"/>
                    </a:solidFill>
                  </a:rPr>
                  <a:t>: </a:t>
                </a:r>
                <a:r>
                  <a:rPr lang="en-US" dirty="0" smtClean="0"/>
                  <a:t>the probability of being at node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i</a:t>
                </a:r>
                <a:r>
                  <a:rPr lang="en-US" dirty="0" smtClean="0"/>
                  <a:t> after very large </a:t>
                </a:r>
                <a:r>
                  <a:rPr lang="en-US" dirty="0"/>
                  <a:t>(</a:t>
                </a:r>
                <a:r>
                  <a:rPr lang="en-US" dirty="0" smtClean="0"/>
                  <a:t>infinite</a:t>
                </a:r>
                <a:r>
                  <a:rPr lang="en-US" dirty="0"/>
                  <a:t>) </a:t>
                </a:r>
                <a:r>
                  <a:rPr lang="en-US" dirty="0" smtClean="0"/>
                  <a:t>number of steps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𝜋</m:t>
                    </m:r>
                    <m:r>
                      <a:rPr lang="en-US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  <m:sSup>
                      <m:sSupPr>
                        <m:ctrlP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𝑃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∞</m:t>
                        </m:r>
                      </m:sup>
                    </m:sSup>
                  </m:oMath>
                </a14:m>
                <a:r>
                  <a:rPr lang="en-US" dirty="0" smtClean="0"/>
                  <a:t>, where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𝑃</m:t>
                    </m:r>
                  </m:oMath>
                </a14:m>
                <a:r>
                  <a:rPr lang="en-US" dirty="0" smtClean="0"/>
                  <a:t> is the transition matrix,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 smtClean="0"/>
                  <a:t> the original vector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𝑖</m:t>
                        </m:r>
                        <m: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𝑗</m:t>
                        </m:r>
                      </m:e>
                    </m:d>
                  </m:oMath>
                </a14:m>
                <a:r>
                  <a:rPr lang="en-US" dirty="0" smtClean="0"/>
                  <a:t>: probability of going from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i</a:t>
                </a:r>
                <a:r>
                  <a:rPr lang="en-US" dirty="0" smtClean="0"/>
                  <a:t> to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j</a:t>
                </a:r>
                <a:r>
                  <a:rPr lang="en-US" dirty="0" smtClean="0"/>
                  <a:t> in one step</a:t>
                </a: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𝑃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(</m:t>
                    </m:r>
                    <m:r>
                      <a:rPr lang="en-US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𝑖</m:t>
                    </m:r>
                    <m:r>
                      <a:rPr lang="en-US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,</m:t>
                    </m:r>
                    <m:r>
                      <a:rPr lang="en-US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𝑗</m:t>
                    </m:r>
                    <m:r>
                      <a:rPr lang="en-US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: </a:t>
                </a:r>
                <a:r>
                  <a:rPr lang="en-US" dirty="0" smtClean="0"/>
                  <a:t>probability of going from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i</a:t>
                </a:r>
                <a:r>
                  <a:rPr lang="en-US" dirty="0" smtClean="0"/>
                  <a:t> to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j</a:t>
                </a:r>
                <a:r>
                  <a:rPr lang="en-US" dirty="0" smtClean="0"/>
                  <a:t> in two steps (probability of all paths of length 2)</a:t>
                </a: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𝑃</m:t>
                        </m:r>
                      </m:e>
                      <m:sup>
                        <m:r>
                          <a:rPr lang="en-US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∞</m:t>
                        </m:r>
                      </m:sup>
                    </m:sSup>
                    <m:d>
                      <m:dPr>
                        <m:ctrlP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𝑖</m:t>
                        </m:r>
                        <m: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𝑗</m:t>
                        </m:r>
                      </m:e>
                    </m:d>
                    <m:r>
                      <a:rPr lang="en-US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=</m:t>
                    </m:r>
                    <m:r>
                      <a:rPr lang="en-US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𝜋</m:t>
                    </m:r>
                    <m:r>
                      <a:rPr lang="en-US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(</m:t>
                    </m:r>
                    <m:r>
                      <a:rPr lang="en-US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𝑗</m:t>
                    </m:r>
                    <m:r>
                      <a:rPr lang="en-US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: </a:t>
                </a:r>
                <a:r>
                  <a:rPr lang="en-US" dirty="0" smtClean="0"/>
                  <a:t>probability of going from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i</a:t>
                </a:r>
                <a:r>
                  <a:rPr lang="en-US" dirty="0" smtClean="0"/>
                  <a:t> to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j</a:t>
                </a:r>
                <a:r>
                  <a:rPr lang="en-US" dirty="0" smtClean="0"/>
                  <a:t> in infinite steps – starting point does not matter.</a:t>
                </a:r>
                <a:endParaRPr lang="en-US" dirty="0"/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4925144"/>
              </a:xfrm>
              <a:blipFill rotWithShape="1">
                <a:blip r:embed="rId2"/>
                <a:stretch>
                  <a:fillRect l="-1481" t="-2478" r="-3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02351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PageRank random walk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Vanilla random walk</a:t>
            </a:r>
          </a:p>
          <a:p>
            <a:pPr lvl="1"/>
            <a:r>
              <a:rPr lang="en-US" smtClean="0"/>
              <a:t>make the adjacency matrix stochastic and run a random walk</a:t>
            </a:r>
          </a:p>
        </p:txBody>
      </p:sp>
      <p:grpSp>
        <p:nvGrpSpPr>
          <p:cNvPr id="6149" name="Group 4"/>
          <p:cNvGrpSpPr>
            <a:grpSpLocks/>
          </p:cNvGrpSpPr>
          <p:nvPr/>
        </p:nvGrpSpPr>
        <p:grpSpPr bwMode="auto">
          <a:xfrm>
            <a:off x="5300663" y="2989263"/>
            <a:ext cx="3556000" cy="3090862"/>
            <a:chOff x="3004" y="981"/>
            <a:chExt cx="2688" cy="2256"/>
          </a:xfrm>
        </p:grpSpPr>
        <p:sp>
          <p:nvSpPr>
            <p:cNvPr id="6150" name="Rectangle 5"/>
            <p:cNvSpPr>
              <a:spLocks noChangeArrowheads="1"/>
            </p:cNvSpPr>
            <p:nvPr/>
          </p:nvSpPr>
          <p:spPr bwMode="auto">
            <a:xfrm>
              <a:off x="3004" y="1317"/>
              <a:ext cx="432" cy="624"/>
            </a:xfrm>
            <a:prstGeom prst="rect">
              <a:avLst/>
            </a:prstGeom>
            <a:solidFill>
              <a:srgbClr val="FFFFFF"/>
            </a:solidFill>
            <a:ln w="76200">
              <a:solidFill>
                <a:srgbClr val="F5B603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151" name="Rectangle 6"/>
            <p:cNvSpPr>
              <a:spLocks noChangeArrowheads="1"/>
            </p:cNvSpPr>
            <p:nvPr/>
          </p:nvSpPr>
          <p:spPr bwMode="auto">
            <a:xfrm>
              <a:off x="3244" y="2517"/>
              <a:ext cx="432" cy="624"/>
            </a:xfrm>
            <a:prstGeom prst="rect">
              <a:avLst/>
            </a:prstGeom>
            <a:solidFill>
              <a:srgbClr val="FFFFFF"/>
            </a:solidFill>
            <a:ln w="76200">
              <a:solidFill>
                <a:srgbClr val="FF33CC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152" name="Rectangle 7"/>
            <p:cNvSpPr>
              <a:spLocks noChangeArrowheads="1"/>
            </p:cNvSpPr>
            <p:nvPr/>
          </p:nvSpPr>
          <p:spPr bwMode="auto">
            <a:xfrm>
              <a:off x="4828" y="2613"/>
              <a:ext cx="432" cy="624"/>
            </a:xfrm>
            <a:prstGeom prst="rect">
              <a:avLst/>
            </a:prstGeom>
            <a:solidFill>
              <a:srgbClr val="FFFFFF"/>
            </a:solidFill>
            <a:ln w="76200">
              <a:solidFill>
                <a:srgbClr val="0099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153" name="Rectangle 8"/>
            <p:cNvSpPr>
              <a:spLocks noChangeArrowheads="1"/>
            </p:cNvSpPr>
            <p:nvPr/>
          </p:nvSpPr>
          <p:spPr bwMode="auto">
            <a:xfrm>
              <a:off x="5260" y="1509"/>
              <a:ext cx="432" cy="624"/>
            </a:xfrm>
            <a:prstGeom prst="rect">
              <a:avLst/>
            </a:prstGeom>
            <a:solidFill>
              <a:srgbClr val="FFFFFF"/>
            </a:solidFill>
            <a:ln w="76200">
              <a:solidFill>
                <a:srgbClr val="3366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154" name="Rectangle 9"/>
            <p:cNvSpPr>
              <a:spLocks noChangeArrowheads="1"/>
            </p:cNvSpPr>
            <p:nvPr/>
          </p:nvSpPr>
          <p:spPr bwMode="auto">
            <a:xfrm>
              <a:off x="4300" y="981"/>
              <a:ext cx="432" cy="624"/>
            </a:xfrm>
            <a:prstGeom prst="rect">
              <a:avLst/>
            </a:prstGeom>
            <a:solidFill>
              <a:srgbClr val="FFFFFF"/>
            </a:solidFill>
            <a:ln w="76200">
              <a:solidFill>
                <a:srgbClr val="FF33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155" name="Line 10"/>
            <p:cNvSpPr>
              <a:spLocks noChangeShapeType="1"/>
            </p:cNvSpPr>
            <p:nvPr/>
          </p:nvSpPr>
          <p:spPr bwMode="auto">
            <a:xfrm>
              <a:off x="3148" y="1845"/>
              <a:ext cx="192" cy="1"/>
            </a:xfrm>
            <a:prstGeom prst="line">
              <a:avLst/>
            </a:prstGeom>
            <a:noFill/>
            <a:ln w="76200">
              <a:solidFill>
                <a:srgbClr val="3366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56" name="Line 11"/>
            <p:cNvSpPr>
              <a:spLocks noChangeShapeType="1"/>
            </p:cNvSpPr>
            <p:nvPr/>
          </p:nvSpPr>
          <p:spPr bwMode="auto">
            <a:xfrm>
              <a:off x="3100" y="1605"/>
              <a:ext cx="192" cy="1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57" name="Line 12"/>
            <p:cNvSpPr>
              <a:spLocks noChangeShapeType="1"/>
            </p:cNvSpPr>
            <p:nvPr/>
          </p:nvSpPr>
          <p:spPr bwMode="auto">
            <a:xfrm>
              <a:off x="4924" y="2901"/>
              <a:ext cx="192" cy="1"/>
            </a:xfrm>
            <a:prstGeom prst="line">
              <a:avLst/>
            </a:prstGeom>
            <a:noFill/>
            <a:ln w="76200">
              <a:solidFill>
                <a:srgbClr val="F5B603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58" name="Line 13"/>
            <p:cNvSpPr>
              <a:spLocks noChangeShapeType="1"/>
            </p:cNvSpPr>
            <p:nvPr/>
          </p:nvSpPr>
          <p:spPr bwMode="auto">
            <a:xfrm>
              <a:off x="4924" y="2757"/>
              <a:ext cx="192" cy="1"/>
            </a:xfrm>
            <a:prstGeom prst="line">
              <a:avLst/>
            </a:prstGeom>
            <a:noFill/>
            <a:ln w="76200">
              <a:solidFill>
                <a:srgbClr val="3366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59" name="Line 14"/>
            <p:cNvSpPr>
              <a:spLocks noChangeShapeType="1"/>
            </p:cNvSpPr>
            <p:nvPr/>
          </p:nvSpPr>
          <p:spPr bwMode="auto">
            <a:xfrm>
              <a:off x="5356" y="1701"/>
              <a:ext cx="192" cy="1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0" name="Line 15"/>
            <p:cNvSpPr>
              <a:spLocks noChangeShapeType="1"/>
            </p:cNvSpPr>
            <p:nvPr/>
          </p:nvSpPr>
          <p:spPr bwMode="auto">
            <a:xfrm>
              <a:off x="4972" y="3045"/>
              <a:ext cx="192" cy="1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1" name="Line 16"/>
            <p:cNvSpPr>
              <a:spLocks noChangeShapeType="1"/>
            </p:cNvSpPr>
            <p:nvPr/>
          </p:nvSpPr>
          <p:spPr bwMode="auto">
            <a:xfrm>
              <a:off x="3340" y="2901"/>
              <a:ext cx="192" cy="1"/>
            </a:xfrm>
            <a:prstGeom prst="line">
              <a:avLst/>
            </a:prstGeom>
            <a:noFill/>
            <a:ln w="76200">
              <a:solidFill>
                <a:srgbClr val="0099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2" name="Line 17"/>
            <p:cNvSpPr>
              <a:spLocks noChangeShapeType="1"/>
            </p:cNvSpPr>
            <p:nvPr/>
          </p:nvSpPr>
          <p:spPr bwMode="auto">
            <a:xfrm>
              <a:off x="3340" y="2709"/>
              <a:ext cx="192" cy="1"/>
            </a:xfrm>
            <a:prstGeom prst="line">
              <a:avLst/>
            </a:prstGeom>
            <a:noFill/>
            <a:ln w="76200">
              <a:solidFill>
                <a:srgbClr val="F5B603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3" name="Line 18"/>
            <p:cNvSpPr>
              <a:spLocks noChangeShapeType="1"/>
            </p:cNvSpPr>
            <p:nvPr/>
          </p:nvSpPr>
          <p:spPr bwMode="auto">
            <a:xfrm>
              <a:off x="4444" y="1269"/>
              <a:ext cx="192" cy="1"/>
            </a:xfrm>
            <a:prstGeom prst="line">
              <a:avLst/>
            </a:prstGeom>
            <a:noFill/>
            <a:ln w="76200">
              <a:solidFill>
                <a:srgbClr val="FF33CC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4" name="Line 19"/>
            <p:cNvSpPr>
              <a:spLocks noChangeShapeType="1"/>
            </p:cNvSpPr>
            <p:nvPr/>
          </p:nvSpPr>
          <p:spPr bwMode="auto">
            <a:xfrm>
              <a:off x="3772" y="2853"/>
              <a:ext cx="960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5" name="Line 20"/>
            <p:cNvSpPr>
              <a:spLocks noChangeShapeType="1"/>
            </p:cNvSpPr>
            <p:nvPr/>
          </p:nvSpPr>
          <p:spPr bwMode="auto">
            <a:xfrm flipH="1">
              <a:off x="3532" y="1653"/>
              <a:ext cx="816" cy="81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6" name="Line 21"/>
            <p:cNvSpPr>
              <a:spLocks noChangeShapeType="1"/>
            </p:cNvSpPr>
            <p:nvPr/>
          </p:nvSpPr>
          <p:spPr bwMode="auto">
            <a:xfrm flipH="1" flipV="1">
              <a:off x="3244" y="2037"/>
              <a:ext cx="144" cy="4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7" name="Line 22"/>
            <p:cNvSpPr>
              <a:spLocks noChangeShapeType="1"/>
            </p:cNvSpPr>
            <p:nvPr/>
          </p:nvSpPr>
          <p:spPr bwMode="auto">
            <a:xfrm flipV="1">
              <a:off x="3532" y="1413"/>
              <a:ext cx="720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8" name="Line 23"/>
            <p:cNvSpPr>
              <a:spLocks noChangeShapeType="1"/>
            </p:cNvSpPr>
            <p:nvPr/>
          </p:nvSpPr>
          <p:spPr bwMode="auto">
            <a:xfrm>
              <a:off x="3484" y="1845"/>
              <a:ext cx="1680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9" name="Line 24"/>
            <p:cNvSpPr>
              <a:spLocks noChangeShapeType="1"/>
            </p:cNvSpPr>
            <p:nvPr/>
          </p:nvSpPr>
          <p:spPr bwMode="auto">
            <a:xfrm flipH="1" flipV="1">
              <a:off x="4780" y="1269"/>
              <a:ext cx="432" cy="4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70" name="Line 25"/>
            <p:cNvSpPr>
              <a:spLocks noChangeShapeType="1"/>
            </p:cNvSpPr>
            <p:nvPr/>
          </p:nvSpPr>
          <p:spPr bwMode="auto">
            <a:xfrm flipH="1" flipV="1">
              <a:off x="4540" y="1653"/>
              <a:ext cx="432" cy="91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71" name="Line 26"/>
            <p:cNvSpPr>
              <a:spLocks noChangeShapeType="1"/>
            </p:cNvSpPr>
            <p:nvPr/>
          </p:nvSpPr>
          <p:spPr bwMode="auto">
            <a:xfrm flipV="1">
              <a:off x="5116" y="2181"/>
              <a:ext cx="288" cy="38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72" name="Line 27"/>
            <p:cNvSpPr>
              <a:spLocks noChangeShapeType="1"/>
            </p:cNvSpPr>
            <p:nvPr/>
          </p:nvSpPr>
          <p:spPr bwMode="auto">
            <a:xfrm flipH="1" flipV="1">
              <a:off x="3532" y="1989"/>
              <a:ext cx="1248" cy="76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aphicFrame>
        <p:nvGraphicFramePr>
          <p:cNvPr id="6146" name="Object 2"/>
          <p:cNvGraphicFramePr>
            <a:graphicFrameLocks noChangeAspect="1"/>
          </p:cNvGraphicFramePr>
          <p:nvPr/>
        </p:nvGraphicFramePr>
        <p:xfrm>
          <a:off x="1069975" y="3678238"/>
          <a:ext cx="3502025" cy="215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0" name="Equation" r:id="rId4" imgW="1854000" imgH="1143000" progId="Equation.3">
                  <p:embed/>
                </p:oleObj>
              </mc:Choice>
              <mc:Fallback>
                <p:oleObj name="Equation" r:id="rId4" imgW="1854000" imgH="1143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9975" y="3678238"/>
                        <a:ext cx="3502025" cy="2159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97109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9"/>
          <p:cNvSpPr>
            <a:spLocks noChangeArrowheads="1"/>
          </p:cNvSpPr>
          <p:nvPr/>
        </p:nvSpPr>
        <p:spPr bwMode="auto">
          <a:xfrm>
            <a:off x="1573213" y="4141788"/>
            <a:ext cx="2911475" cy="333375"/>
          </a:xfrm>
          <a:prstGeom prst="rect">
            <a:avLst/>
          </a:prstGeom>
          <a:solidFill>
            <a:srgbClr val="FF3300">
              <a:alpha val="67058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17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PageRank random walk</a:t>
            </a:r>
          </a:p>
        </p:txBody>
      </p:sp>
      <p:sp>
        <p:nvSpPr>
          <p:cNvPr id="717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What about </a:t>
            </a:r>
            <a:r>
              <a:rPr lang="en-US" smtClean="0">
                <a:solidFill>
                  <a:srgbClr val="FF6600"/>
                </a:solidFill>
              </a:rPr>
              <a:t>sink </a:t>
            </a:r>
            <a:r>
              <a:rPr lang="en-US" smtClean="0"/>
              <a:t>nodes?</a:t>
            </a:r>
          </a:p>
          <a:p>
            <a:pPr lvl="1"/>
            <a:r>
              <a:rPr lang="en-US" smtClean="0"/>
              <a:t>what happens when the random walk moves to a node without any outgoing inks?</a:t>
            </a:r>
          </a:p>
        </p:txBody>
      </p:sp>
      <p:sp>
        <p:nvSpPr>
          <p:cNvPr id="7174" name="Rectangle 5"/>
          <p:cNvSpPr>
            <a:spLocks noChangeArrowheads="1"/>
          </p:cNvSpPr>
          <p:nvPr/>
        </p:nvSpPr>
        <p:spPr bwMode="auto">
          <a:xfrm>
            <a:off x="5257800" y="3686175"/>
            <a:ext cx="571500" cy="855663"/>
          </a:xfrm>
          <a:prstGeom prst="rect">
            <a:avLst/>
          </a:prstGeom>
          <a:solidFill>
            <a:srgbClr val="FFFFFF"/>
          </a:solidFill>
          <a:ln w="76200">
            <a:solidFill>
              <a:srgbClr val="F5B603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175" name="Rectangle 6"/>
          <p:cNvSpPr>
            <a:spLocks noChangeArrowheads="1"/>
          </p:cNvSpPr>
          <p:nvPr/>
        </p:nvSpPr>
        <p:spPr bwMode="auto">
          <a:xfrm>
            <a:off x="5575300" y="5330825"/>
            <a:ext cx="571500" cy="85407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176" name="Rectangle 7"/>
          <p:cNvSpPr>
            <a:spLocks noChangeArrowheads="1"/>
          </p:cNvSpPr>
          <p:nvPr/>
        </p:nvSpPr>
        <p:spPr bwMode="auto">
          <a:xfrm>
            <a:off x="7670800" y="5461000"/>
            <a:ext cx="571500" cy="855663"/>
          </a:xfrm>
          <a:prstGeom prst="rect">
            <a:avLst/>
          </a:prstGeom>
          <a:solidFill>
            <a:srgbClr val="FFFFFF"/>
          </a:solidFill>
          <a:ln w="76200">
            <a:solidFill>
              <a:srgbClr val="0099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177" name="Rectangle 8"/>
          <p:cNvSpPr>
            <a:spLocks noChangeArrowheads="1"/>
          </p:cNvSpPr>
          <p:nvPr/>
        </p:nvSpPr>
        <p:spPr bwMode="auto">
          <a:xfrm>
            <a:off x="8242300" y="3949700"/>
            <a:ext cx="571500" cy="854075"/>
          </a:xfrm>
          <a:prstGeom prst="rect">
            <a:avLst/>
          </a:prstGeom>
          <a:solidFill>
            <a:srgbClr val="FFFFFF"/>
          </a:solidFill>
          <a:ln w="76200">
            <a:solidFill>
              <a:srgbClr val="3366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178" name="Rectangle 9"/>
          <p:cNvSpPr>
            <a:spLocks noChangeArrowheads="1"/>
          </p:cNvSpPr>
          <p:nvPr/>
        </p:nvSpPr>
        <p:spPr bwMode="auto">
          <a:xfrm>
            <a:off x="6972300" y="3225800"/>
            <a:ext cx="571500" cy="855663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179" name="Line 10"/>
          <p:cNvSpPr>
            <a:spLocks noChangeShapeType="1"/>
          </p:cNvSpPr>
          <p:nvPr/>
        </p:nvSpPr>
        <p:spPr bwMode="auto">
          <a:xfrm>
            <a:off x="5448300" y="4410075"/>
            <a:ext cx="254000" cy="1588"/>
          </a:xfrm>
          <a:prstGeom prst="line">
            <a:avLst/>
          </a:prstGeom>
          <a:noFill/>
          <a:ln w="76200">
            <a:solidFill>
              <a:srgbClr val="3366FF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80" name="Line 11"/>
          <p:cNvSpPr>
            <a:spLocks noChangeShapeType="1"/>
          </p:cNvSpPr>
          <p:nvPr/>
        </p:nvSpPr>
        <p:spPr bwMode="auto">
          <a:xfrm>
            <a:off x="5384800" y="4081463"/>
            <a:ext cx="254000" cy="0"/>
          </a:xfrm>
          <a:prstGeom prst="line">
            <a:avLst/>
          </a:prstGeom>
          <a:noFill/>
          <a:ln w="76200">
            <a:solidFill>
              <a:srgbClr val="FF33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81" name="Line 12"/>
          <p:cNvSpPr>
            <a:spLocks noChangeShapeType="1"/>
          </p:cNvSpPr>
          <p:nvPr/>
        </p:nvSpPr>
        <p:spPr bwMode="auto">
          <a:xfrm>
            <a:off x="7797800" y="5856288"/>
            <a:ext cx="254000" cy="1587"/>
          </a:xfrm>
          <a:prstGeom prst="line">
            <a:avLst/>
          </a:prstGeom>
          <a:noFill/>
          <a:ln w="76200">
            <a:solidFill>
              <a:srgbClr val="F5B603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82" name="Line 13"/>
          <p:cNvSpPr>
            <a:spLocks noChangeShapeType="1"/>
          </p:cNvSpPr>
          <p:nvPr/>
        </p:nvSpPr>
        <p:spPr bwMode="auto">
          <a:xfrm>
            <a:off x="7797800" y="5659438"/>
            <a:ext cx="254000" cy="1587"/>
          </a:xfrm>
          <a:prstGeom prst="line">
            <a:avLst/>
          </a:prstGeom>
          <a:noFill/>
          <a:ln w="76200">
            <a:solidFill>
              <a:srgbClr val="3366FF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83" name="Line 14"/>
          <p:cNvSpPr>
            <a:spLocks noChangeShapeType="1"/>
          </p:cNvSpPr>
          <p:nvPr/>
        </p:nvSpPr>
        <p:spPr bwMode="auto">
          <a:xfrm>
            <a:off x="8369300" y="4211638"/>
            <a:ext cx="254000" cy="1587"/>
          </a:xfrm>
          <a:prstGeom prst="line">
            <a:avLst/>
          </a:prstGeom>
          <a:noFill/>
          <a:ln w="76200">
            <a:solidFill>
              <a:srgbClr val="FF33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84" name="Line 15"/>
          <p:cNvSpPr>
            <a:spLocks noChangeShapeType="1"/>
          </p:cNvSpPr>
          <p:nvPr/>
        </p:nvSpPr>
        <p:spPr bwMode="auto">
          <a:xfrm>
            <a:off x="7861300" y="6053138"/>
            <a:ext cx="254000" cy="1587"/>
          </a:xfrm>
          <a:prstGeom prst="line">
            <a:avLst/>
          </a:prstGeom>
          <a:noFill/>
          <a:ln w="76200">
            <a:solidFill>
              <a:srgbClr val="FF33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85" name="Line 16"/>
          <p:cNvSpPr>
            <a:spLocks noChangeShapeType="1"/>
          </p:cNvSpPr>
          <p:nvPr/>
        </p:nvSpPr>
        <p:spPr bwMode="auto">
          <a:xfrm>
            <a:off x="5702300" y="5856288"/>
            <a:ext cx="254000" cy="1587"/>
          </a:xfrm>
          <a:prstGeom prst="line">
            <a:avLst/>
          </a:prstGeom>
          <a:noFill/>
          <a:ln w="76200">
            <a:solidFill>
              <a:srgbClr val="0099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86" name="Line 17"/>
          <p:cNvSpPr>
            <a:spLocks noChangeShapeType="1"/>
          </p:cNvSpPr>
          <p:nvPr/>
        </p:nvSpPr>
        <p:spPr bwMode="auto">
          <a:xfrm>
            <a:off x="5702300" y="5592763"/>
            <a:ext cx="254000" cy="1587"/>
          </a:xfrm>
          <a:prstGeom prst="line">
            <a:avLst/>
          </a:prstGeom>
          <a:noFill/>
          <a:ln w="76200">
            <a:solidFill>
              <a:srgbClr val="F5B603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88" name="Line 19"/>
          <p:cNvSpPr>
            <a:spLocks noChangeShapeType="1"/>
          </p:cNvSpPr>
          <p:nvPr/>
        </p:nvSpPr>
        <p:spPr bwMode="auto">
          <a:xfrm>
            <a:off x="6273800" y="5791200"/>
            <a:ext cx="1270000" cy="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189" name="Line 21"/>
          <p:cNvSpPr>
            <a:spLocks noChangeShapeType="1"/>
          </p:cNvSpPr>
          <p:nvPr/>
        </p:nvSpPr>
        <p:spPr bwMode="auto">
          <a:xfrm flipH="1" flipV="1">
            <a:off x="5575300" y="4672013"/>
            <a:ext cx="190500" cy="592137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190" name="Line 22"/>
          <p:cNvSpPr>
            <a:spLocks noChangeShapeType="1"/>
          </p:cNvSpPr>
          <p:nvPr/>
        </p:nvSpPr>
        <p:spPr bwMode="auto">
          <a:xfrm flipV="1">
            <a:off x="5956300" y="3817938"/>
            <a:ext cx="952500" cy="263525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191" name="Line 23"/>
          <p:cNvSpPr>
            <a:spLocks noChangeShapeType="1"/>
          </p:cNvSpPr>
          <p:nvPr/>
        </p:nvSpPr>
        <p:spPr bwMode="auto">
          <a:xfrm>
            <a:off x="5892800" y="4410075"/>
            <a:ext cx="2222500" cy="1588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192" name="Line 24"/>
          <p:cNvSpPr>
            <a:spLocks noChangeShapeType="1"/>
          </p:cNvSpPr>
          <p:nvPr/>
        </p:nvSpPr>
        <p:spPr bwMode="auto">
          <a:xfrm flipH="1" flipV="1">
            <a:off x="7607300" y="3621088"/>
            <a:ext cx="571500" cy="59055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193" name="Line 25"/>
          <p:cNvSpPr>
            <a:spLocks noChangeShapeType="1"/>
          </p:cNvSpPr>
          <p:nvPr/>
        </p:nvSpPr>
        <p:spPr bwMode="auto">
          <a:xfrm flipH="1" flipV="1">
            <a:off x="7289800" y="4146550"/>
            <a:ext cx="571500" cy="1249363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194" name="Line 26"/>
          <p:cNvSpPr>
            <a:spLocks noChangeShapeType="1"/>
          </p:cNvSpPr>
          <p:nvPr/>
        </p:nvSpPr>
        <p:spPr bwMode="auto">
          <a:xfrm flipV="1">
            <a:off x="8051800" y="4870450"/>
            <a:ext cx="381000" cy="525463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195" name="Line 27"/>
          <p:cNvSpPr>
            <a:spLocks noChangeShapeType="1"/>
          </p:cNvSpPr>
          <p:nvPr/>
        </p:nvSpPr>
        <p:spPr bwMode="auto">
          <a:xfrm flipH="1" flipV="1">
            <a:off x="5956300" y="4606925"/>
            <a:ext cx="1651000" cy="1052513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7170" name="Object 2"/>
          <p:cNvGraphicFramePr>
            <a:graphicFrameLocks noChangeAspect="1"/>
          </p:cNvGraphicFramePr>
          <p:nvPr/>
        </p:nvGraphicFramePr>
        <p:xfrm>
          <a:off x="1069975" y="3678238"/>
          <a:ext cx="3502025" cy="215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4" name="Equation" r:id="rId4" imgW="1854000" imgH="1143000" progId="Equation.3">
                  <p:embed/>
                </p:oleObj>
              </mc:Choice>
              <mc:Fallback>
                <p:oleObj name="Equation" r:id="rId4" imgW="1854000" imgH="1143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9975" y="3678238"/>
                        <a:ext cx="3502025" cy="2159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08352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2"/>
          <p:cNvSpPr>
            <a:spLocks noChangeArrowheads="1"/>
          </p:cNvSpPr>
          <p:nvPr/>
        </p:nvSpPr>
        <p:spPr bwMode="auto">
          <a:xfrm>
            <a:off x="1458913" y="3663950"/>
            <a:ext cx="3165475" cy="333375"/>
          </a:xfrm>
          <a:prstGeom prst="rect">
            <a:avLst/>
          </a:prstGeom>
          <a:solidFill>
            <a:srgbClr val="FF3300">
              <a:alpha val="67058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graphicFrame>
        <p:nvGraphicFramePr>
          <p:cNvPr id="819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9903149"/>
              </p:ext>
            </p:extLst>
          </p:nvPr>
        </p:nvGraphicFramePr>
        <p:xfrm>
          <a:off x="950913" y="3200400"/>
          <a:ext cx="3741737" cy="215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4" name="Equation" r:id="rId4" imgW="1981080" imgH="1143000" progId="Equation.3">
                  <p:embed/>
                </p:oleObj>
              </mc:Choice>
              <mc:Fallback>
                <p:oleObj name="Equation" r:id="rId4" imgW="1981080" imgH="1143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0913" y="3200400"/>
                        <a:ext cx="3741737" cy="2159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PageRank random walk</a:t>
            </a:r>
          </a:p>
        </p:txBody>
      </p:sp>
      <p:sp>
        <p:nvSpPr>
          <p:cNvPr id="8198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Replace these row vectors with a vector </a:t>
            </a:r>
            <a:r>
              <a:rPr lang="en-US" smtClean="0">
                <a:solidFill>
                  <a:srgbClr val="0066FF"/>
                </a:solidFill>
              </a:rPr>
              <a:t>v</a:t>
            </a:r>
          </a:p>
          <a:p>
            <a:pPr lvl="1"/>
            <a:r>
              <a:rPr lang="en-US" smtClean="0"/>
              <a:t>typically, the uniform vector</a:t>
            </a:r>
          </a:p>
        </p:txBody>
      </p:sp>
      <p:sp>
        <p:nvSpPr>
          <p:cNvPr id="8199" name="Rectangle 5"/>
          <p:cNvSpPr>
            <a:spLocks noChangeArrowheads="1"/>
          </p:cNvSpPr>
          <p:nvPr/>
        </p:nvSpPr>
        <p:spPr bwMode="auto">
          <a:xfrm>
            <a:off x="5257800" y="3686175"/>
            <a:ext cx="571500" cy="855663"/>
          </a:xfrm>
          <a:prstGeom prst="rect">
            <a:avLst/>
          </a:prstGeom>
          <a:solidFill>
            <a:srgbClr val="FFFFFF"/>
          </a:solidFill>
          <a:ln w="76200">
            <a:solidFill>
              <a:srgbClr val="F5B603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8200" name="Rectangle 6"/>
          <p:cNvSpPr>
            <a:spLocks noChangeArrowheads="1"/>
          </p:cNvSpPr>
          <p:nvPr/>
        </p:nvSpPr>
        <p:spPr bwMode="auto">
          <a:xfrm>
            <a:off x="5575300" y="5330825"/>
            <a:ext cx="571500" cy="85407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8201" name="Rectangle 7"/>
          <p:cNvSpPr>
            <a:spLocks noChangeArrowheads="1"/>
          </p:cNvSpPr>
          <p:nvPr/>
        </p:nvSpPr>
        <p:spPr bwMode="auto">
          <a:xfrm>
            <a:off x="7670800" y="5461000"/>
            <a:ext cx="571500" cy="855663"/>
          </a:xfrm>
          <a:prstGeom prst="rect">
            <a:avLst/>
          </a:prstGeom>
          <a:solidFill>
            <a:srgbClr val="FFFFFF"/>
          </a:solidFill>
          <a:ln w="76200">
            <a:solidFill>
              <a:srgbClr val="0099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8202" name="Rectangle 8"/>
          <p:cNvSpPr>
            <a:spLocks noChangeArrowheads="1"/>
          </p:cNvSpPr>
          <p:nvPr/>
        </p:nvSpPr>
        <p:spPr bwMode="auto">
          <a:xfrm>
            <a:off x="8242300" y="3949700"/>
            <a:ext cx="571500" cy="854075"/>
          </a:xfrm>
          <a:prstGeom prst="rect">
            <a:avLst/>
          </a:prstGeom>
          <a:solidFill>
            <a:srgbClr val="FFFFFF"/>
          </a:solidFill>
          <a:ln w="76200">
            <a:solidFill>
              <a:srgbClr val="3366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8203" name="Rectangle 9"/>
          <p:cNvSpPr>
            <a:spLocks noChangeArrowheads="1"/>
          </p:cNvSpPr>
          <p:nvPr/>
        </p:nvSpPr>
        <p:spPr bwMode="auto">
          <a:xfrm>
            <a:off x="6972300" y="3225800"/>
            <a:ext cx="571500" cy="855663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8204" name="Line 10"/>
          <p:cNvSpPr>
            <a:spLocks noChangeShapeType="1"/>
          </p:cNvSpPr>
          <p:nvPr/>
        </p:nvSpPr>
        <p:spPr bwMode="auto">
          <a:xfrm>
            <a:off x="5448300" y="4410075"/>
            <a:ext cx="254000" cy="1588"/>
          </a:xfrm>
          <a:prstGeom prst="line">
            <a:avLst/>
          </a:prstGeom>
          <a:noFill/>
          <a:ln w="76200">
            <a:solidFill>
              <a:srgbClr val="3366FF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05" name="Line 11"/>
          <p:cNvSpPr>
            <a:spLocks noChangeShapeType="1"/>
          </p:cNvSpPr>
          <p:nvPr/>
        </p:nvSpPr>
        <p:spPr bwMode="auto">
          <a:xfrm>
            <a:off x="5384800" y="4081463"/>
            <a:ext cx="254000" cy="0"/>
          </a:xfrm>
          <a:prstGeom prst="line">
            <a:avLst/>
          </a:prstGeom>
          <a:noFill/>
          <a:ln w="76200">
            <a:solidFill>
              <a:srgbClr val="FF33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06" name="Line 12"/>
          <p:cNvSpPr>
            <a:spLocks noChangeShapeType="1"/>
          </p:cNvSpPr>
          <p:nvPr/>
        </p:nvSpPr>
        <p:spPr bwMode="auto">
          <a:xfrm>
            <a:off x="7797800" y="5856288"/>
            <a:ext cx="254000" cy="1587"/>
          </a:xfrm>
          <a:prstGeom prst="line">
            <a:avLst/>
          </a:prstGeom>
          <a:noFill/>
          <a:ln w="76200">
            <a:solidFill>
              <a:srgbClr val="F5B603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07" name="Line 13"/>
          <p:cNvSpPr>
            <a:spLocks noChangeShapeType="1"/>
          </p:cNvSpPr>
          <p:nvPr/>
        </p:nvSpPr>
        <p:spPr bwMode="auto">
          <a:xfrm>
            <a:off x="7797800" y="5659438"/>
            <a:ext cx="254000" cy="1587"/>
          </a:xfrm>
          <a:prstGeom prst="line">
            <a:avLst/>
          </a:prstGeom>
          <a:noFill/>
          <a:ln w="76200">
            <a:solidFill>
              <a:srgbClr val="3366FF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08" name="Line 14"/>
          <p:cNvSpPr>
            <a:spLocks noChangeShapeType="1"/>
          </p:cNvSpPr>
          <p:nvPr/>
        </p:nvSpPr>
        <p:spPr bwMode="auto">
          <a:xfrm>
            <a:off x="8369300" y="4211638"/>
            <a:ext cx="254000" cy="1587"/>
          </a:xfrm>
          <a:prstGeom prst="line">
            <a:avLst/>
          </a:prstGeom>
          <a:noFill/>
          <a:ln w="76200">
            <a:solidFill>
              <a:srgbClr val="FF33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09" name="Line 15"/>
          <p:cNvSpPr>
            <a:spLocks noChangeShapeType="1"/>
          </p:cNvSpPr>
          <p:nvPr/>
        </p:nvSpPr>
        <p:spPr bwMode="auto">
          <a:xfrm>
            <a:off x="7861300" y="6053138"/>
            <a:ext cx="254000" cy="1587"/>
          </a:xfrm>
          <a:prstGeom prst="line">
            <a:avLst/>
          </a:prstGeom>
          <a:noFill/>
          <a:ln w="76200">
            <a:solidFill>
              <a:srgbClr val="FF33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10" name="Line 16"/>
          <p:cNvSpPr>
            <a:spLocks noChangeShapeType="1"/>
          </p:cNvSpPr>
          <p:nvPr/>
        </p:nvSpPr>
        <p:spPr bwMode="auto">
          <a:xfrm>
            <a:off x="5702300" y="5856288"/>
            <a:ext cx="254000" cy="1587"/>
          </a:xfrm>
          <a:prstGeom prst="line">
            <a:avLst/>
          </a:prstGeom>
          <a:noFill/>
          <a:ln w="76200">
            <a:solidFill>
              <a:srgbClr val="0099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11" name="Line 17"/>
          <p:cNvSpPr>
            <a:spLocks noChangeShapeType="1"/>
          </p:cNvSpPr>
          <p:nvPr/>
        </p:nvSpPr>
        <p:spPr bwMode="auto">
          <a:xfrm>
            <a:off x="5702300" y="5592763"/>
            <a:ext cx="254000" cy="1587"/>
          </a:xfrm>
          <a:prstGeom prst="line">
            <a:avLst/>
          </a:prstGeom>
          <a:noFill/>
          <a:ln w="76200">
            <a:solidFill>
              <a:srgbClr val="F5B603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13" name="Line 19"/>
          <p:cNvSpPr>
            <a:spLocks noChangeShapeType="1"/>
          </p:cNvSpPr>
          <p:nvPr/>
        </p:nvSpPr>
        <p:spPr bwMode="auto">
          <a:xfrm>
            <a:off x="6273800" y="5791200"/>
            <a:ext cx="1270000" cy="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214" name="Line 20"/>
          <p:cNvSpPr>
            <a:spLocks noChangeShapeType="1"/>
          </p:cNvSpPr>
          <p:nvPr/>
        </p:nvSpPr>
        <p:spPr bwMode="auto">
          <a:xfrm flipH="1" flipV="1">
            <a:off x="5575300" y="4672013"/>
            <a:ext cx="190500" cy="592137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215" name="Line 21"/>
          <p:cNvSpPr>
            <a:spLocks noChangeShapeType="1"/>
          </p:cNvSpPr>
          <p:nvPr/>
        </p:nvSpPr>
        <p:spPr bwMode="auto">
          <a:xfrm flipV="1">
            <a:off x="5956300" y="3817938"/>
            <a:ext cx="952500" cy="263525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216" name="Line 22"/>
          <p:cNvSpPr>
            <a:spLocks noChangeShapeType="1"/>
          </p:cNvSpPr>
          <p:nvPr/>
        </p:nvSpPr>
        <p:spPr bwMode="auto">
          <a:xfrm>
            <a:off x="5892800" y="4410075"/>
            <a:ext cx="2222500" cy="1588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217" name="Line 23"/>
          <p:cNvSpPr>
            <a:spLocks noChangeShapeType="1"/>
          </p:cNvSpPr>
          <p:nvPr/>
        </p:nvSpPr>
        <p:spPr bwMode="auto">
          <a:xfrm flipH="1" flipV="1">
            <a:off x="7607300" y="3621088"/>
            <a:ext cx="571500" cy="59055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218" name="Line 24"/>
          <p:cNvSpPr>
            <a:spLocks noChangeShapeType="1"/>
          </p:cNvSpPr>
          <p:nvPr/>
        </p:nvSpPr>
        <p:spPr bwMode="auto">
          <a:xfrm flipH="1" flipV="1">
            <a:off x="7289800" y="4146550"/>
            <a:ext cx="571500" cy="1249363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219" name="Line 25"/>
          <p:cNvSpPr>
            <a:spLocks noChangeShapeType="1"/>
          </p:cNvSpPr>
          <p:nvPr/>
        </p:nvSpPr>
        <p:spPr bwMode="auto">
          <a:xfrm flipV="1">
            <a:off x="8051800" y="4870450"/>
            <a:ext cx="381000" cy="525463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220" name="Line 26"/>
          <p:cNvSpPr>
            <a:spLocks noChangeShapeType="1"/>
          </p:cNvSpPr>
          <p:nvPr/>
        </p:nvSpPr>
        <p:spPr bwMode="auto">
          <a:xfrm flipH="1" flipV="1">
            <a:off x="5956300" y="4606925"/>
            <a:ext cx="1651000" cy="1052513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221" name="Line 28"/>
          <p:cNvSpPr>
            <a:spLocks noChangeShapeType="1"/>
          </p:cNvSpPr>
          <p:nvPr/>
        </p:nvSpPr>
        <p:spPr bwMode="auto">
          <a:xfrm flipH="1">
            <a:off x="5916613" y="3578225"/>
            <a:ext cx="976312" cy="325438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222" name="Line 29"/>
          <p:cNvSpPr>
            <a:spLocks noChangeShapeType="1"/>
          </p:cNvSpPr>
          <p:nvPr/>
        </p:nvSpPr>
        <p:spPr bwMode="auto">
          <a:xfrm flipH="1">
            <a:off x="6219825" y="4162425"/>
            <a:ext cx="879475" cy="1247775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223" name="Line 30"/>
          <p:cNvSpPr>
            <a:spLocks noChangeShapeType="1"/>
          </p:cNvSpPr>
          <p:nvPr/>
        </p:nvSpPr>
        <p:spPr bwMode="auto">
          <a:xfrm>
            <a:off x="7170738" y="4165600"/>
            <a:ext cx="520700" cy="1247775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224" name="Line 31"/>
          <p:cNvSpPr>
            <a:spLocks noChangeShapeType="1"/>
          </p:cNvSpPr>
          <p:nvPr/>
        </p:nvSpPr>
        <p:spPr bwMode="auto">
          <a:xfrm>
            <a:off x="7605713" y="3852863"/>
            <a:ext cx="530225" cy="473075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225" name="Text Box 32"/>
          <p:cNvSpPr txBox="1">
            <a:spLocks noChangeArrowheads="1"/>
          </p:cNvSpPr>
          <p:nvPr/>
        </p:nvSpPr>
        <p:spPr bwMode="auto">
          <a:xfrm>
            <a:off x="507124" y="5888831"/>
            <a:ext cx="1752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dirty="0">
                <a:latin typeface="Calibri" pitchFamily="34" charset="0"/>
              </a:rPr>
              <a:t>P’ = P + </a:t>
            </a:r>
            <a:r>
              <a:rPr lang="en-US" sz="2400" dirty="0" err="1">
                <a:latin typeface="Calibri" pitchFamily="34" charset="0"/>
              </a:rPr>
              <a:t>dv</a:t>
            </a:r>
            <a:r>
              <a:rPr lang="en-US" sz="2400" baseline="30000" dirty="0" err="1">
                <a:latin typeface="Calibri" pitchFamily="34" charset="0"/>
              </a:rPr>
              <a:t>T</a:t>
            </a:r>
            <a:endParaRPr lang="en-US" sz="2400" dirty="0">
              <a:latin typeface="Calibri" pitchFamily="34" charset="0"/>
            </a:endParaRPr>
          </a:p>
        </p:txBody>
      </p:sp>
      <p:graphicFrame>
        <p:nvGraphicFramePr>
          <p:cNvPr id="819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475450"/>
              </p:ext>
            </p:extLst>
          </p:nvPr>
        </p:nvGraphicFramePr>
        <p:xfrm>
          <a:off x="2514600" y="5726906"/>
          <a:ext cx="2468513" cy="915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5" name="Equation" r:id="rId6" imgW="1231560" imgH="457200" progId="Equation.3">
                  <p:embed/>
                </p:oleObj>
              </mc:Choice>
              <mc:Fallback>
                <p:oleObj name="Equation" r:id="rId6" imgW="123156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5726906"/>
                        <a:ext cx="2468513" cy="915988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07184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PageRank random walk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 about loops?</a:t>
            </a:r>
          </a:p>
          <a:p>
            <a:pPr lvl="1"/>
            <a:r>
              <a:rPr lang="en-US" dirty="0" smtClean="0"/>
              <a:t>Spider traps</a:t>
            </a:r>
          </a:p>
        </p:txBody>
      </p:sp>
      <p:grpSp>
        <p:nvGrpSpPr>
          <p:cNvPr id="6149" name="Group 4"/>
          <p:cNvGrpSpPr>
            <a:grpSpLocks/>
          </p:cNvGrpSpPr>
          <p:nvPr/>
        </p:nvGrpSpPr>
        <p:grpSpPr bwMode="auto">
          <a:xfrm>
            <a:off x="3184634" y="3285196"/>
            <a:ext cx="3556000" cy="3090862"/>
            <a:chOff x="3004" y="981"/>
            <a:chExt cx="2688" cy="2256"/>
          </a:xfrm>
        </p:grpSpPr>
        <p:sp>
          <p:nvSpPr>
            <p:cNvPr id="6150" name="Rectangle 5"/>
            <p:cNvSpPr>
              <a:spLocks noChangeArrowheads="1"/>
            </p:cNvSpPr>
            <p:nvPr/>
          </p:nvSpPr>
          <p:spPr bwMode="auto">
            <a:xfrm>
              <a:off x="3004" y="1317"/>
              <a:ext cx="432" cy="624"/>
            </a:xfrm>
            <a:prstGeom prst="rect">
              <a:avLst/>
            </a:prstGeom>
            <a:solidFill>
              <a:srgbClr val="FFFFFF"/>
            </a:solidFill>
            <a:ln w="76200">
              <a:solidFill>
                <a:srgbClr val="F5B603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151" name="Rectangle 6"/>
            <p:cNvSpPr>
              <a:spLocks noChangeArrowheads="1"/>
            </p:cNvSpPr>
            <p:nvPr/>
          </p:nvSpPr>
          <p:spPr bwMode="auto">
            <a:xfrm>
              <a:off x="3244" y="2517"/>
              <a:ext cx="432" cy="624"/>
            </a:xfrm>
            <a:prstGeom prst="rect">
              <a:avLst/>
            </a:prstGeom>
            <a:solidFill>
              <a:srgbClr val="FFFFFF"/>
            </a:solidFill>
            <a:ln w="76200">
              <a:solidFill>
                <a:srgbClr val="FF33CC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152" name="Rectangle 7"/>
            <p:cNvSpPr>
              <a:spLocks noChangeArrowheads="1"/>
            </p:cNvSpPr>
            <p:nvPr/>
          </p:nvSpPr>
          <p:spPr bwMode="auto">
            <a:xfrm>
              <a:off x="4828" y="2613"/>
              <a:ext cx="432" cy="624"/>
            </a:xfrm>
            <a:prstGeom prst="rect">
              <a:avLst/>
            </a:prstGeom>
            <a:solidFill>
              <a:srgbClr val="FFFFFF"/>
            </a:solidFill>
            <a:ln w="76200">
              <a:solidFill>
                <a:srgbClr val="0099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153" name="Rectangle 8"/>
            <p:cNvSpPr>
              <a:spLocks noChangeArrowheads="1"/>
            </p:cNvSpPr>
            <p:nvPr/>
          </p:nvSpPr>
          <p:spPr bwMode="auto">
            <a:xfrm>
              <a:off x="5260" y="1509"/>
              <a:ext cx="432" cy="624"/>
            </a:xfrm>
            <a:prstGeom prst="rect">
              <a:avLst/>
            </a:prstGeom>
            <a:solidFill>
              <a:srgbClr val="FFFFFF"/>
            </a:solidFill>
            <a:ln w="76200">
              <a:solidFill>
                <a:srgbClr val="3366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154" name="Rectangle 9"/>
            <p:cNvSpPr>
              <a:spLocks noChangeArrowheads="1"/>
            </p:cNvSpPr>
            <p:nvPr/>
          </p:nvSpPr>
          <p:spPr bwMode="auto">
            <a:xfrm>
              <a:off x="4300" y="981"/>
              <a:ext cx="432" cy="624"/>
            </a:xfrm>
            <a:prstGeom prst="rect">
              <a:avLst/>
            </a:prstGeom>
            <a:solidFill>
              <a:srgbClr val="FFFFFF"/>
            </a:solidFill>
            <a:ln w="76200">
              <a:solidFill>
                <a:srgbClr val="FF33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155" name="Line 10"/>
            <p:cNvSpPr>
              <a:spLocks noChangeShapeType="1"/>
            </p:cNvSpPr>
            <p:nvPr/>
          </p:nvSpPr>
          <p:spPr bwMode="auto">
            <a:xfrm>
              <a:off x="3148" y="1845"/>
              <a:ext cx="192" cy="1"/>
            </a:xfrm>
            <a:prstGeom prst="line">
              <a:avLst/>
            </a:prstGeom>
            <a:noFill/>
            <a:ln w="76200">
              <a:solidFill>
                <a:srgbClr val="3366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56" name="Line 11"/>
            <p:cNvSpPr>
              <a:spLocks noChangeShapeType="1"/>
            </p:cNvSpPr>
            <p:nvPr/>
          </p:nvSpPr>
          <p:spPr bwMode="auto">
            <a:xfrm>
              <a:off x="3100" y="1605"/>
              <a:ext cx="192" cy="1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57" name="Line 12"/>
            <p:cNvSpPr>
              <a:spLocks noChangeShapeType="1"/>
            </p:cNvSpPr>
            <p:nvPr/>
          </p:nvSpPr>
          <p:spPr bwMode="auto">
            <a:xfrm>
              <a:off x="4924" y="2901"/>
              <a:ext cx="192" cy="1"/>
            </a:xfrm>
            <a:prstGeom prst="line">
              <a:avLst/>
            </a:prstGeom>
            <a:noFill/>
            <a:ln w="76200">
              <a:solidFill>
                <a:srgbClr val="F5B603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58" name="Line 13"/>
            <p:cNvSpPr>
              <a:spLocks noChangeShapeType="1"/>
            </p:cNvSpPr>
            <p:nvPr/>
          </p:nvSpPr>
          <p:spPr bwMode="auto">
            <a:xfrm>
              <a:off x="4924" y="2757"/>
              <a:ext cx="192" cy="1"/>
            </a:xfrm>
            <a:prstGeom prst="line">
              <a:avLst/>
            </a:prstGeom>
            <a:noFill/>
            <a:ln w="76200">
              <a:solidFill>
                <a:srgbClr val="3366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59" name="Line 14"/>
            <p:cNvSpPr>
              <a:spLocks noChangeShapeType="1"/>
            </p:cNvSpPr>
            <p:nvPr/>
          </p:nvSpPr>
          <p:spPr bwMode="auto">
            <a:xfrm>
              <a:off x="5356" y="1701"/>
              <a:ext cx="192" cy="1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0" name="Line 15"/>
            <p:cNvSpPr>
              <a:spLocks noChangeShapeType="1"/>
            </p:cNvSpPr>
            <p:nvPr/>
          </p:nvSpPr>
          <p:spPr bwMode="auto">
            <a:xfrm>
              <a:off x="4972" y="3045"/>
              <a:ext cx="192" cy="1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1" name="Line 16"/>
            <p:cNvSpPr>
              <a:spLocks noChangeShapeType="1"/>
            </p:cNvSpPr>
            <p:nvPr/>
          </p:nvSpPr>
          <p:spPr bwMode="auto">
            <a:xfrm>
              <a:off x="3340" y="2901"/>
              <a:ext cx="192" cy="1"/>
            </a:xfrm>
            <a:prstGeom prst="line">
              <a:avLst/>
            </a:prstGeom>
            <a:noFill/>
            <a:ln w="76200">
              <a:solidFill>
                <a:srgbClr val="0099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2" name="Line 17"/>
            <p:cNvSpPr>
              <a:spLocks noChangeShapeType="1"/>
            </p:cNvSpPr>
            <p:nvPr/>
          </p:nvSpPr>
          <p:spPr bwMode="auto">
            <a:xfrm>
              <a:off x="3340" y="2709"/>
              <a:ext cx="192" cy="1"/>
            </a:xfrm>
            <a:prstGeom prst="line">
              <a:avLst/>
            </a:prstGeom>
            <a:noFill/>
            <a:ln w="76200">
              <a:solidFill>
                <a:srgbClr val="F5B603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3" name="Line 18"/>
            <p:cNvSpPr>
              <a:spLocks noChangeShapeType="1"/>
            </p:cNvSpPr>
            <p:nvPr/>
          </p:nvSpPr>
          <p:spPr bwMode="auto">
            <a:xfrm>
              <a:off x="4444" y="1269"/>
              <a:ext cx="192" cy="1"/>
            </a:xfrm>
            <a:prstGeom prst="line">
              <a:avLst/>
            </a:prstGeom>
            <a:noFill/>
            <a:ln w="76200">
              <a:solidFill>
                <a:schemeClr val="accent6">
                  <a:lumMod val="75000"/>
                </a:schemeClr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4" name="Line 19"/>
            <p:cNvSpPr>
              <a:spLocks noChangeShapeType="1"/>
            </p:cNvSpPr>
            <p:nvPr/>
          </p:nvSpPr>
          <p:spPr bwMode="auto">
            <a:xfrm>
              <a:off x="3772" y="2853"/>
              <a:ext cx="960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6" name="Line 21"/>
            <p:cNvSpPr>
              <a:spLocks noChangeShapeType="1"/>
            </p:cNvSpPr>
            <p:nvPr/>
          </p:nvSpPr>
          <p:spPr bwMode="auto">
            <a:xfrm flipH="1" flipV="1">
              <a:off x="3244" y="2037"/>
              <a:ext cx="144" cy="4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7" name="Line 22"/>
            <p:cNvSpPr>
              <a:spLocks noChangeShapeType="1"/>
            </p:cNvSpPr>
            <p:nvPr/>
          </p:nvSpPr>
          <p:spPr bwMode="auto">
            <a:xfrm flipV="1">
              <a:off x="3532" y="1413"/>
              <a:ext cx="720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8" name="Line 23"/>
            <p:cNvSpPr>
              <a:spLocks noChangeShapeType="1"/>
            </p:cNvSpPr>
            <p:nvPr/>
          </p:nvSpPr>
          <p:spPr bwMode="auto">
            <a:xfrm>
              <a:off x="3484" y="1845"/>
              <a:ext cx="1680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9" name="Line 24"/>
            <p:cNvSpPr>
              <a:spLocks noChangeShapeType="1"/>
            </p:cNvSpPr>
            <p:nvPr/>
          </p:nvSpPr>
          <p:spPr bwMode="auto">
            <a:xfrm flipH="1" flipV="1">
              <a:off x="4780" y="1269"/>
              <a:ext cx="432" cy="4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70" name="Line 25"/>
            <p:cNvSpPr>
              <a:spLocks noChangeShapeType="1"/>
            </p:cNvSpPr>
            <p:nvPr/>
          </p:nvSpPr>
          <p:spPr bwMode="auto">
            <a:xfrm flipH="1" flipV="1">
              <a:off x="4540" y="1653"/>
              <a:ext cx="432" cy="91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71" name="Line 26"/>
            <p:cNvSpPr>
              <a:spLocks noChangeShapeType="1"/>
            </p:cNvSpPr>
            <p:nvPr/>
          </p:nvSpPr>
          <p:spPr bwMode="auto">
            <a:xfrm flipV="1">
              <a:off x="5116" y="2181"/>
              <a:ext cx="288" cy="38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72" name="Line 27"/>
            <p:cNvSpPr>
              <a:spLocks noChangeShapeType="1"/>
            </p:cNvSpPr>
            <p:nvPr/>
          </p:nvSpPr>
          <p:spPr bwMode="auto">
            <a:xfrm flipH="1" flipV="1">
              <a:off x="3532" y="1989"/>
              <a:ext cx="1248" cy="76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9" name="Rectangle 8"/>
          <p:cNvSpPr>
            <a:spLocks noChangeArrowheads="1"/>
          </p:cNvSpPr>
          <p:nvPr/>
        </p:nvSpPr>
        <p:spPr bwMode="auto">
          <a:xfrm>
            <a:off x="4893002" y="1605455"/>
            <a:ext cx="571500" cy="854919"/>
          </a:xfrm>
          <a:prstGeom prst="rect">
            <a:avLst/>
          </a:prstGeom>
          <a:solidFill>
            <a:srgbClr val="FFFFFF"/>
          </a:solidFill>
          <a:ln w="76200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31" name="Line 22"/>
          <p:cNvSpPr>
            <a:spLocks noChangeShapeType="1"/>
          </p:cNvSpPr>
          <p:nvPr/>
        </p:nvSpPr>
        <p:spPr bwMode="auto">
          <a:xfrm flipV="1">
            <a:off x="5075620" y="2480202"/>
            <a:ext cx="0" cy="731432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2" name="Line 22"/>
          <p:cNvSpPr>
            <a:spLocks noChangeShapeType="1"/>
          </p:cNvSpPr>
          <p:nvPr/>
        </p:nvSpPr>
        <p:spPr bwMode="auto">
          <a:xfrm flipV="1">
            <a:off x="5343634" y="2480202"/>
            <a:ext cx="0" cy="731432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 type="arrow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3" name="Line 14"/>
          <p:cNvSpPr>
            <a:spLocks noChangeShapeType="1"/>
          </p:cNvSpPr>
          <p:nvPr/>
        </p:nvSpPr>
        <p:spPr bwMode="auto">
          <a:xfrm>
            <a:off x="5075620" y="2032914"/>
            <a:ext cx="254000" cy="1370"/>
          </a:xfrm>
          <a:prstGeom prst="line">
            <a:avLst/>
          </a:prstGeom>
          <a:noFill/>
          <a:ln w="76200">
            <a:solidFill>
              <a:srgbClr val="FF33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303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18" name="Object 2"/>
          <p:cNvGraphicFramePr>
            <a:graphicFrameLocks noChangeAspect="1"/>
          </p:cNvGraphicFramePr>
          <p:nvPr/>
        </p:nvGraphicFramePr>
        <p:xfrm>
          <a:off x="261938" y="3679825"/>
          <a:ext cx="8199437" cy="215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3" name="Equation" r:id="rId4" imgW="4343400" imgH="1143000" progId="Equation.3">
                  <p:embed/>
                </p:oleObj>
              </mc:Choice>
              <mc:Fallback>
                <p:oleObj name="Equation" r:id="rId4" imgW="4343400" imgH="1143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1938" y="3679825"/>
                        <a:ext cx="8199437" cy="2159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19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PageRank random walk</a:t>
            </a:r>
          </a:p>
        </p:txBody>
      </p:sp>
      <p:sp>
        <p:nvSpPr>
          <p:cNvPr id="9220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1412776"/>
            <a:ext cx="8229600" cy="4713387"/>
          </a:xfrm>
        </p:spPr>
        <p:txBody>
          <a:bodyPr/>
          <a:lstStyle/>
          <a:p>
            <a:r>
              <a:rPr lang="en-US" dirty="0" smtClean="0"/>
              <a:t>Add a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random jump </a:t>
            </a:r>
            <a:r>
              <a:rPr lang="en-US" dirty="0" smtClean="0"/>
              <a:t>to vector </a:t>
            </a:r>
            <a:r>
              <a:rPr lang="en-US" dirty="0" smtClean="0">
                <a:solidFill>
                  <a:srgbClr val="0070C0"/>
                </a:solidFill>
              </a:rPr>
              <a:t>v</a:t>
            </a:r>
            <a:r>
              <a:rPr lang="en-US" dirty="0" smtClean="0"/>
              <a:t> with </a:t>
            </a:r>
            <a:r>
              <a:rPr lang="en-US" dirty="0" err="1" smtClean="0"/>
              <a:t>prob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070C0"/>
                </a:solidFill>
              </a:rPr>
              <a:t>1</a:t>
            </a:r>
            <a:r>
              <a:rPr lang="el-GR" dirty="0" smtClean="0">
                <a:solidFill>
                  <a:srgbClr val="0070C0"/>
                </a:solidFill>
              </a:rPr>
              <a:t>-α</a:t>
            </a:r>
            <a:endParaRPr lang="fi-FI" dirty="0" smtClean="0">
              <a:solidFill>
                <a:srgbClr val="0070C0"/>
              </a:solidFill>
              <a:cs typeface="Times New Roman" pitchFamily="18" charset="0"/>
            </a:endParaRPr>
          </a:p>
          <a:p>
            <a:pPr lvl="1"/>
            <a:r>
              <a:rPr lang="en-US" dirty="0" smtClean="0">
                <a:cs typeface="Times New Roman" pitchFamily="18" charset="0"/>
              </a:rPr>
              <a:t>typically, to a uniform vector</a:t>
            </a:r>
          </a:p>
          <a:p>
            <a:r>
              <a:rPr lang="en-US" dirty="0" smtClean="0">
                <a:cs typeface="Times New Roman" pitchFamily="18" charset="0"/>
              </a:rPr>
              <a:t>Restarts after </a:t>
            </a:r>
            <a:r>
              <a:rPr lang="en-US" dirty="0" smtClean="0">
                <a:solidFill>
                  <a:srgbClr val="0070C0"/>
                </a:solidFill>
                <a:cs typeface="Times New Roman" pitchFamily="18" charset="0"/>
              </a:rPr>
              <a:t>1/(1-</a:t>
            </a:r>
            <a:r>
              <a:rPr lang="el-GR" dirty="0" smtClean="0">
                <a:solidFill>
                  <a:srgbClr val="0070C0"/>
                </a:solidFill>
                <a:cs typeface="Times New Roman" pitchFamily="18" charset="0"/>
              </a:rPr>
              <a:t>α</a:t>
            </a:r>
            <a:r>
              <a:rPr lang="en-US" dirty="0" smtClean="0">
                <a:solidFill>
                  <a:srgbClr val="0070C0"/>
                </a:solidFill>
                <a:cs typeface="Times New Roman" pitchFamily="18" charset="0"/>
              </a:rPr>
              <a:t>)</a:t>
            </a:r>
            <a:r>
              <a:rPr lang="el-GR" dirty="0" smtClean="0"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lang="en-US" dirty="0" smtClean="0">
                <a:cs typeface="Times New Roman" pitchFamily="18" charset="0"/>
              </a:rPr>
              <a:t>steps in expectation</a:t>
            </a:r>
          </a:p>
          <a:p>
            <a:pPr lvl="1"/>
            <a:r>
              <a:rPr lang="en-US" dirty="0" smtClean="0">
                <a:cs typeface="Times New Roman" pitchFamily="18" charset="0"/>
              </a:rPr>
              <a:t>Guarantees irreducibility, convergence</a:t>
            </a:r>
            <a:r>
              <a:rPr lang="en-US" dirty="0" smtClean="0">
                <a:latin typeface="Tahoma" pitchFamily="34" charset="0"/>
                <a:cs typeface="Times New Roman" pitchFamily="18" charset="0"/>
              </a:rPr>
              <a:t> </a:t>
            </a:r>
          </a:p>
        </p:txBody>
      </p:sp>
      <p:sp>
        <p:nvSpPr>
          <p:cNvPr id="9221" name="Text Box 33"/>
          <p:cNvSpPr txBox="1">
            <a:spLocks noChangeArrowheads="1"/>
          </p:cNvSpPr>
          <p:nvPr/>
        </p:nvSpPr>
        <p:spPr bwMode="auto">
          <a:xfrm>
            <a:off x="467544" y="6111606"/>
            <a:ext cx="534851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66FF"/>
                </a:solidFill>
                <a:latin typeface="Calibri" pitchFamily="34" charset="0"/>
              </a:rPr>
              <a:t>P’’ = αP’ + (1-α)</a:t>
            </a:r>
            <a:r>
              <a:rPr lang="en-US" sz="2000" dirty="0" err="1">
                <a:solidFill>
                  <a:srgbClr val="0066FF"/>
                </a:solidFill>
                <a:latin typeface="Calibri" pitchFamily="34" charset="0"/>
              </a:rPr>
              <a:t>uv</a:t>
            </a:r>
            <a:r>
              <a:rPr lang="en-US" sz="2000" baseline="30000" dirty="0" err="1">
                <a:solidFill>
                  <a:srgbClr val="0066FF"/>
                </a:solidFill>
                <a:latin typeface="Calibri" pitchFamily="34" charset="0"/>
              </a:rPr>
              <a:t>T</a:t>
            </a:r>
            <a:r>
              <a:rPr lang="en-US" sz="2000" dirty="0">
                <a:latin typeface="Calibri" pitchFamily="34" charset="0"/>
              </a:rPr>
              <a:t>,  where u is the vector of all 1s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935310" y="6334977"/>
            <a:ext cx="3190297" cy="400110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Random walk with restarts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4814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260649"/>
            <a:ext cx="77495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Size of the Search Index</a:t>
            </a:r>
            <a:endParaRPr 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764704"/>
            <a:ext cx="4201077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4067944" y="6453336"/>
            <a:ext cx="44644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http://www.worldwidewebsize.com/</a:t>
            </a:r>
            <a:endParaRPr lang="el-GR" sz="1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908720"/>
            <a:ext cx="3812700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75656" y="3861048"/>
            <a:ext cx="3960440" cy="276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70825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PageRank algorithm [BP98]</a:t>
            </a:r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881563" cy="4525963"/>
          </a:xfrm>
        </p:spPr>
        <p:txBody>
          <a:bodyPr/>
          <a:lstStyle/>
          <a:p>
            <a:r>
              <a:rPr lang="en-US" sz="2400" dirty="0"/>
              <a:t>T</a:t>
            </a:r>
            <a:r>
              <a:rPr lang="en-US" sz="2400" dirty="0" smtClean="0"/>
              <a:t>he Random Surfer model</a:t>
            </a:r>
          </a:p>
          <a:p>
            <a:pPr lvl="1"/>
            <a:r>
              <a:rPr lang="en-US" sz="2000" dirty="0" smtClean="0"/>
              <a:t>pick a page at random</a:t>
            </a:r>
          </a:p>
          <a:p>
            <a:pPr lvl="1"/>
            <a:r>
              <a:rPr lang="en-US" sz="2000" dirty="0" smtClean="0">
                <a:cs typeface="Times New Roman" pitchFamily="18" charset="0"/>
              </a:rPr>
              <a:t>with probability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1- </a:t>
            </a:r>
            <a:r>
              <a:rPr lang="el-GR" sz="2000" dirty="0" smtClean="0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cs typeface="Times New Roman" pitchFamily="18" charset="0"/>
              </a:rPr>
              <a:t>jump to a random page</a:t>
            </a:r>
          </a:p>
          <a:p>
            <a:pPr lvl="1"/>
            <a:r>
              <a:rPr lang="en-US" sz="2000" dirty="0" smtClean="0"/>
              <a:t>with probability </a:t>
            </a:r>
            <a:r>
              <a:rPr lang="el-GR" sz="2000" dirty="0" smtClean="0">
                <a:latin typeface="Tahoma" pitchFamily="34" charset="0"/>
                <a:cs typeface="Times New Roman" pitchFamily="18" charset="0"/>
              </a:rPr>
              <a:t>α</a:t>
            </a:r>
            <a:r>
              <a:rPr lang="en-US" sz="2000" dirty="0" smtClean="0"/>
              <a:t> </a:t>
            </a:r>
            <a:r>
              <a:rPr lang="en-US" sz="2000" dirty="0" smtClean="0">
                <a:cs typeface="Times New Roman" pitchFamily="18" charset="0"/>
              </a:rPr>
              <a:t>follow a random outgoing link</a:t>
            </a:r>
          </a:p>
          <a:p>
            <a:r>
              <a:rPr lang="en-US" sz="2400" dirty="0" smtClean="0">
                <a:cs typeface="Times New Roman" pitchFamily="18" charset="0"/>
              </a:rPr>
              <a:t>Rank according to the stationary distribution</a:t>
            </a:r>
          </a:p>
          <a:p>
            <a:r>
              <a:rPr lang="en-US" sz="2400" dirty="0" smtClean="0">
                <a:cs typeface="Times New Roman" pitchFamily="18" charset="0"/>
              </a:rPr>
              <a:t> </a:t>
            </a:r>
            <a:endParaRPr lang="el-GR" sz="2400" dirty="0" smtClean="0">
              <a:cs typeface="Times New Roman" pitchFamily="18" charset="0"/>
            </a:endParaRPr>
          </a:p>
          <a:p>
            <a:pPr lvl="1"/>
            <a:endParaRPr lang="en-US" sz="2000" dirty="0" smtClean="0"/>
          </a:p>
        </p:txBody>
      </p:sp>
      <p:grpSp>
        <p:nvGrpSpPr>
          <p:cNvPr id="3077" name="Group 4"/>
          <p:cNvGrpSpPr>
            <a:grpSpLocks/>
          </p:cNvGrpSpPr>
          <p:nvPr/>
        </p:nvGrpSpPr>
        <p:grpSpPr bwMode="auto">
          <a:xfrm>
            <a:off x="5776913" y="1557338"/>
            <a:ext cx="2755900" cy="2519362"/>
            <a:chOff x="3004" y="981"/>
            <a:chExt cx="2688" cy="2256"/>
          </a:xfrm>
        </p:grpSpPr>
        <p:sp>
          <p:nvSpPr>
            <p:cNvPr id="3079" name="Rectangle 5"/>
            <p:cNvSpPr>
              <a:spLocks noChangeArrowheads="1"/>
            </p:cNvSpPr>
            <p:nvPr/>
          </p:nvSpPr>
          <p:spPr bwMode="auto">
            <a:xfrm>
              <a:off x="3004" y="1317"/>
              <a:ext cx="432" cy="624"/>
            </a:xfrm>
            <a:prstGeom prst="rect">
              <a:avLst/>
            </a:prstGeom>
            <a:solidFill>
              <a:srgbClr val="FFFFFF"/>
            </a:solidFill>
            <a:ln w="76200">
              <a:solidFill>
                <a:srgbClr val="F5B603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3080" name="Rectangle 6"/>
            <p:cNvSpPr>
              <a:spLocks noChangeArrowheads="1"/>
            </p:cNvSpPr>
            <p:nvPr/>
          </p:nvSpPr>
          <p:spPr bwMode="auto">
            <a:xfrm>
              <a:off x="3244" y="2517"/>
              <a:ext cx="432" cy="624"/>
            </a:xfrm>
            <a:prstGeom prst="rect">
              <a:avLst/>
            </a:prstGeom>
            <a:solidFill>
              <a:srgbClr val="FFFFFF"/>
            </a:solidFill>
            <a:ln w="76200">
              <a:solidFill>
                <a:srgbClr val="FF33CC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3081" name="Rectangle 7"/>
            <p:cNvSpPr>
              <a:spLocks noChangeArrowheads="1"/>
            </p:cNvSpPr>
            <p:nvPr/>
          </p:nvSpPr>
          <p:spPr bwMode="auto">
            <a:xfrm>
              <a:off x="4828" y="2613"/>
              <a:ext cx="432" cy="624"/>
            </a:xfrm>
            <a:prstGeom prst="rect">
              <a:avLst/>
            </a:prstGeom>
            <a:solidFill>
              <a:srgbClr val="FFFFFF"/>
            </a:solidFill>
            <a:ln w="76200">
              <a:solidFill>
                <a:srgbClr val="0099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3082" name="Rectangle 8"/>
            <p:cNvSpPr>
              <a:spLocks noChangeArrowheads="1"/>
            </p:cNvSpPr>
            <p:nvPr/>
          </p:nvSpPr>
          <p:spPr bwMode="auto">
            <a:xfrm>
              <a:off x="5260" y="1509"/>
              <a:ext cx="432" cy="624"/>
            </a:xfrm>
            <a:prstGeom prst="rect">
              <a:avLst/>
            </a:prstGeom>
            <a:solidFill>
              <a:srgbClr val="FFFFFF"/>
            </a:solidFill>
            <a:ln w="76200">
              <a:solidFill>
                <a:srgbClr val="3366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3083" name="Rectangle 9"/>
            <p:cNvSpPr>
              <a:spLocks noChangeArrowheads="1"/>
            </p:cNvSpPr>
            <p:nvPr/>
          </p:nvSpPr>
          <p:spPr bwMode="auto">
            <a:xfrm>
              <a:off x="4300" y="981"/>
              <a:ext cx="432" cy="624"/>
            </a:xfrm>
            <a:prstGeom prst="rect">
              <a:avLst/>
            </a:prstGeom>
            <a:solidFill>
              <a:srgbClr val="FFFFFF"/>
            </a:solidFill>
            <a:ln w="76200">
              <a:solidFill>
                <a:srgbClr val="FF33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3084" name="Line 10"/>
            <p:cNvSpPr>
              <a:spLocks noChangeShapeType="1"/>
            </p:cNvSpPr>
            <p:nvPr/>
          </p:nvSpPr>
          <p:spPr bwMode="auto">
            <a:xfrm>
              <a:off x="3148" y="1845"/>
              <a:ext cx="192" cy="1"/>
            </a:xfrm>
            <a:prstGeom prst="line">
              <a:avLst/>
            </a:prstGeom>
            <a:noFill/>
            <a:ln w="76200">
              <a:solidFill>
                <a:srgbClr val="3366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5" name="Line 11"/>
            <p:cNvSpPr>
              <a:spLocks noChangeShapeType="1"/>
            </p:cNvSpPr>
            <p:nvPr/>
          </p:nvSpPr>
          <p:spPr bwMode="auto">
            <a:xfrm>
              <a:off x="3100" y="1605"/>
              <a:ext cx="192" cy="1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6" name="Line 12"/>
            <p:cNvSpPr>
              <a:spLocks noChangeShapeType="1"/>
            </p:cNvSpPr>
            <p:nvPr/>
          </p:nvSpPr>
          <p:spPr bwMode="auto">
            <a:xfrm>
              <a:off x="4924" y="2901"/>
              <a:ext cx="192" cy="1"/>
            </a:xfrm>
            <a:prstGeom prst="line">
              <a:avLst/>
            </a:prstGeom>
            <a:noFill/>
            <a:ln w="76200">
              <a:solidFill>
                <a:srgbClr val="F5B603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7" name="Line 13"/>
            <p:cNvSpPr>
              <a:spLocks noChangeShapeType="1"/>
            </p:cNvSpPr>
            <p:nvPr/>
          </p:nvSpPr>
          <p:spPr bwMode="auto">
            <a:xfrm>
              <a:off x="4924" y="2757"/>
              <a:ext cx="192" cy="1"/>
            </a:xfrm>
            <a:prstGeom prst="line">
              <a:avLst/>
            </a:prstGeom>
            <a:noFill/>
            <a:ln w="76200">
              <a:solidFill>
                <a:srgbClr val="3366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8" name="Line 14"/>
            <p:cNvSpPr>
              <a:spLocks noChangeShapeType="1"/>
            </p:cNvSpPr>
            <p:nvPr/>
          </p:nvSpPr>
          <p:spPr bwMode="auto">
            <a:xfrm>
              <a:off x="5356" y="1701"/>
              <a:ext cx="192" cy="1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9" name="Line 15"/>
            <p:cNvSpPr>
              <a:spLocks noChangeShapeType="1"/>
            </p:cNvSpPr>
            <p:nvPr/>
          </p:nvSpPr>
          <p:spPr bwMode="auto">
            <a:xfrm>
              <a:off x="4972" y="3045"/>
              <a:ext cx="192" cy="1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0" name="Line 16"/>
            <p:cNvSpPr>
              <a:spLocks noChangeShapeType="1"/>
            </p:cNvSpPr>
            <p:nvPr/>
          </p:nvSpPr>
          <p:spPr bwMode="auto">
            <a:xfrm>
              <a:off x="3340" y="2901"/>
              <a:ext cx="192" cy="1"/>
            </a:xfrm>
            <a:prstGeom prst="line">
              <a:avLst/>
            </a:prstGeom>
            <a:noFill/>
            <a:ln w="76200">
              <a:solidFill>
                <a:srgbClr val="0099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1" name="Line 17"/>
            <p:cNvSpPr>
              <a:spLocks noChangeShapeType="1"/>
            </p:cNvSpPr>
            <p:nvPr/>
          </p:nvSpPr>
          <p:spPr bwMode="auto">
            <a:xfrm>
              <a:off x="3340" y="2709"/>
              <a:ext cx="192" cy="1"/>
            </a:xfrm>
            <a:prstGeom prst="line">
              <a:avLst/>
            </a:prstGeom>
            <a:noFill/>
            <a:ln w="76200">
              <a:solidFill>
                <a:srgbClr val="F5B603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2" name="Line 18"/>
            <p:cNvSpPr>
              <a:spLocks noChangeShapeType="1"/>
            </p:cNvSpPr>
            <p:nvPr/>
          </p:nvSpPr>
          <p:spPr bwMode="auto">
            <a:xfrm>
              <a:off x="4444" y="1269"/>
              <a:ext cx="192" cy="1"/>
            </a:xfrm>
            <a:prstGeom prst="line">
              <a:avLst/>
            </a:prstGeom>
            <a:noFill/>
            <a:ln w="76200">
              <a:solidFill>
                <a:srgbClr val="FF33CC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3" name="Line 19"/>
            <p:cNvSpPr>
              <a:spLocks noChangeShapeType="1"/>
            </p:cNvSpPr>
            <p:nvPr/>
          </p:nvSpPr>
          <p:spPr bwMode="auto">
            <a:xfrm>
              <a:off x="3772" y="2853"/>
              <a:ext cx="960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4" name="Line 20"/>
            <p:cNvSpPr>
              <a:spLocks noChangeShapeType="1"/>
            </p:cNvSpPr>
            <p:nvPr/>
          </p:nvSpPr>
          <p:spPr bwMode="auto">
            <a:xfrm flipH="1">
              <a:off x="3532" y="1653"/>
              <a:ext cx="816" cy="81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5" name="Line 21"/>
            <p:cNvSpPr>
              <a:spLocks noChangeShapeType="1"/>
            </p:cNvSpPr>
            <p:nvPr/>
          </p:nvSpPr>
          <p:spPr bwMode="auto">
            <a:xfrm flipH="1" flipV="1">
              <a:off x="3244" y="2037"/>
              <a:ext cx="144" cy="4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6" name="Line 22"/>
            <p:cNvSpPr>
              <a:spLocks noChangeShapeType="1"/>
            </p:cNvSpPr>
            <p:nvPr/>
          </p:nvSpPr>
          <p:spPr bwMode="auto">
            <a:xfrm flipV="1">
              <a:off x="3532" y="1413"/>
              <a:ext cx="720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7" name="Line 23"/>
            <p:cNvSpPr>
              <a:spLocks noChangeShapeType="1"/>
            </p:cNvSpPr>
            <p:nvPr/>
          </p:nvSpPr>
          <p:spPr bwMode="auto">
            <a:xfrm>
              <a:off x="3484" y="1845"/>
              <a:ext cx="1680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8" name="Line 24"/>
            <p:cNvSpPr>
              <a:spLocks noChangeShapeType="1"/>
            </p:cNvSpPr>
            <p:nvPr/>
          </p:nvSpPr>
          <p:spPr bwMode="auto">
            <a:xfrm flipH="1" flipV="1">
              <a:off x="4780" y="1269"/>
              <a:ext cx="432" cy="4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9" name="Line 25"/>
            <p:cNvSpPr>
              <a:spLocks noChangeShapeType="1"/>
            </p:cNvSpPr>
            <p:nvPr/>
          </p:nvSpPr>
          <p:spPr bwMode="auto">
            <a:xfrm flipH="1" flipV="1">
              <a:off x="4540" y="1653"/>
              <a:ext cx="432" cy="91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00" name="Line 26"/>
            <p:cNvSpPr>
              <a:spLocks noChangeShapeType="1"/>
            </p:cNvSpPr>
            <p:nvPr/>
          </p:nvSpPr>
          <p:spPr bwMode="auto">
            <a:xfrm flipV="1">
              <a:off x="5116" y="2181"/>
              <a:ext cx="288" cy="38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01" name="Line 27"/>
            <p:cNvSpPr>
              <a:spLocks noChangeShapeType="1"/>
            </p:cNvSpPr>
            <p:nvPr/>
          </p:nvSpPr>
          <p:spPr bwMode="auto">
            <a:xfrm flipH="1" flipV="1">
              <a:off x="3532" y="1989"/>
              <a:ext cx="1248" cy="76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078" name="Text Box 28"/>
          <p:cNvSpPr txBox="1">
            <a:spLocks noChangeArrowheads="1"/>
          </p:cNvSpPr>
          <p:nvPr/>
        </p:nvSpPr>
        <p:spPr bwMode="auto">
          <a:xfrm>
            <a:off x="6084888" y="4292600"/>
            <a:ext cx="2266967" cy="187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457200" indent="-457200" eaLnBrk="0" hangingPunct="0">
              <a:spcBef>
                <a:spcPct val="20000"/>
              </a:spcBef>
              <a:buFontTx/>
              <a:buAutoNum type="arabicPeriod"/>
            </a:pPr>
            <a:r>
              <a:rPr kumimoji="1" lang="en-US" sz="2000" b="1" dirty="0">
                <a:solidFill>
                  <a:srgbClr val="FF3300"/>
                </a:solidFill>
                <a:latin typeface="Tahoma" pitchFamily="34" charset="0"/>
              </a:rPr>
              <a:t>Red Page</a:t>
            </a:r>
          </a:p>
          <a:p>
            <a:pPr marL="457200" indent="-457200" eaLnBrk="0" hangingPunct="0">
              <a:spcBef>
                <a:spcPct val="20000"/>
              </a:spcBef>
              <a:buFontTx/>
              <a:buAutoNum type="arabicPeriod"/>
            </a:pPr>
            <a:r>
              <a:rPr kumimoji="1" lang="en-US" sz="2000" b="1" dirty="0">
                <a:solidFill>
                  <a:srgbClr val="FF33CC"/>
                </a:solidFill>
                <a:latin typeface="Tahoma" pitchFamily="34" charset="0"/>
              </a:rPr>
              <a:t>Purple Page</a:t>
            </a:r>
            <a:r>
              <a:rPr kumimoji="1" lang="en-US" sz="2000" b="1" dirty="0">
                <a:solidFill>
                  <a:srgbClr val="F5B603"/>
                </a:solidFill>
                <a:latin typeface="Tahoma" pitchFamily="34" charset="0"/>
              </a:rPr>
              <a:t> </a:t>
            </a:r>
          </a:p>
          <a:p>
            <a:pPr marL="457200" indent="-457200" eaLnBrk="0" hangingPunct="0">
              <a:spcBef>
                <a:spcPct val="20000"/>
              </a:spcBef>
              <a:buFontTx/>
              <a:buAutoNum type="arabicPeriod"/>
            </a:pPr>
            <a:r>
              <a:rPr kumimoji="1" lang="en-US" sz="2000" b="1" dirty="0">
                <a:solidFill>
                  <a:srgbClr val="F5B603"/>
                </a:solidFill>
                <a:latin typeface="Tahoma" pitchFamily="34" charset="0"/>
              </a:rPr>
              <a:t>Yellow Page</a:t>
            </a:r>
          </a:p>
          <a:p>
            <a:pPr marL="457200" indent="-457200" eaLnBrk="0" hangingPunct="0">
              <a:spcBef>
                <a:spcPct val="20000"/>
              </a:spcBef>
              <a:buFontTx/>
              <a:buAutoNum type="arabicPeriod"/>
            </a:pPr>
            <a:r>
              <a:rPr kumimoji="1" lang="en-US" sz="2000" b="1" dirty="0">
                <a:solidFill>
                  <a:srgbClr val="3366FF"/>
                </a:solidFill>
                <a:latin typeface="Tahoma" pitchFamily="34" charset="0"/>
              </a:rPr>
              <a:t>Blue Page</a:t>
            </a:r>
            <a:endParaRPr kumimoji="1" lang="en-US" sz="2000" b="1" dirty="0">
              <a:solidFill>
                <a:srgbClr val="FF33CC"/>
              </a:solidFill>
              <a:latin typeface="Tahoma" pitchFamily="34" charset="0"/>
            </a:endParaRPr>
          </a:p>
          <a:p>
            <a:pPr marL="457200" indent="-457200" eaLnBrk="0" hangingPunct="0">
              <a:spcBef>
                <a:spcPct val="20000"/>
              </a:spcBef>
              <a:buFontTx/>
              <a:buAutoNum type="arabicPeriod"/>
            </a:pPr>
            <a:r>
              <a:rPr kumimoji="1" lang="en-US" sz="2000" b="1" dirty="0">
                <a:solidFill>
                  <a:srgbClr val="009900"/>
                </a:solidFill>
                <a:latin typeface="Tahoma" pitchFamily="34" charset="0"/>
              </a:rPr>
              <a:t>Green Page</a:t>
            </a:r>
          </a:p>
        </p:txBody>
      </p:sp>
      <p:graphicFrame>
        <p:nvGraphicFramePr>
          <p:cNvPr id="307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3381061"/>
              </p:ext>
            </p:extLst>
          </p:nvPr>
        </p:nvGraphicFramePr>
        <p:xfrm>
          <a:off x="1074738" y="4724400"/>
          <a:ext cx="3592512" cy="796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6" name="Εξίσωση" r:id="rId4" imgW="2006280" imgH="444240" progId="Equation.3">
                  <p:embed/>
                </p:oleObj>
              </mc:Choice>
              <mc:Fallback>
                <p:oleObj name="Εξίσωση" r:id="rId4" imgW="200628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4738" y="4724400"/>
                        <a:ext cx="3592512" cy="796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143000" y="5864772"/>
                <a:ext cx="267951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𝛼</m:t>
                    </m:r>
                    <m:r>
                      <a:rPr lang="en-US" i="1" dirty="0" smtClean="0">
                        <a:latin typeface="Cambria Math"/>
                      </a:rPr>
                      <m:t> = 0.85  </m:t>
                    </m:r>
                  </m:oMath>
                </a14:m>
                <a:r>
                  <a:rPr lang="en-US" dirty="0" smtClean="0"/>
                  <a:t>in most cases</a:t>
                </a:r>
                <a:endParaRPr lang="en-US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0" y="5864772"/>
                <a:ext cx="2679516" cy="369332"/>
              </a:xfrm>
              <a:prstGeom prst="rect">
                <a:avLst/>
              </a:prstGeom>
              <a:blipFill rotWithShape="1">
                <a:blip r:embed="rId6"/>
                <a:stretch>
                  <a:fillRect t="-8197" r="-911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2122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188640"/>
            <a:ext cx="77495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chemeClr val="accent6">
                    <a:lumMod val="75000"/>
                  </a:schemeClr>
                </a:solidFill>
              </a:rPr>
              <a:t>PageRank</a:t>
            </a:r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</a:rPr>
              <a:t>: Example</a:t>
            </a:r>
            <a:endParaRPr lang="en-US" sz="36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2413" y="1206835"/>
            <a:ext cx="7559947" cy="5184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39637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Stationary distribution with random jump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62500" lnSpcReduction="20000"/>
              </a:bodyPr>
              <a:lstStyle/>
              <a:p>
                <a:r>
                  <a:rPr lang="en-US" dirty="0" smtClean="0"/>
                  <a:t>If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𝑣</m:t>
                    </m:r>
                  </m:oMath>
                </a14:m>
                <a:r>
                  <a:rPr lang="en-US" dirty="0" smtClean="0"/>
                  <a:t> is the jump vector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𝑝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0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𝑣</m:t>
                      </m:r>
                    </m:oMath>
                  </m:oMathPara>
                </a14:m>
                <a:endParaRPr lang="en-US" b="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𝑝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𝛼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𝑝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0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𝑃</m:t>
                      </m:r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1−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𝛼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𝑣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𝛼</m:t>
                      </m:r>
                      <m:r>
                        <a:rPr lang="en-US" b="0" i="1" smtClean="0">
                          <a:latin typeface="Cambria Math"/>
                        </a:rPr>
                        <m:t>𝑣𝑃</m:t>
                      </m:r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1−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𝛼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𝑣</m:t>
                      </m:r>
                    </m:oMath>
                  </m:oMathPara>
                </a14:m>
                <a:endParaRPr lang="en-US" b="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𝑝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𝛼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𝑝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𝑃</m:t>
                      </m:r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1−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𝛼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𝑣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𝛼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𝑣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𝑃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1−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𝛼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𝑣</m:t>
                      </m:r>
                      <m:r>
                        <a:rPr lang="en-US" b="0" i="1" smtClean="0">
                          <a:latin typeface="Cambria Math"/>
                        </a:rPr>
                        <m:t>𝛼</m:t>
                      </m:r>
                      <m:r>
                        <a:rPr lang="en-US" b="0" i="1" smtClean="0">
                          <a:latin typeface="Cambria Math"/>
                        </a:rPr>
                        <m:t>𝑃</m:t>
                      </m:r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1−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𝛼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𝑣</m:t>
                      </m:r>
                    </m:oMath>
                  </m:oMathPara>
                </a14:m>
                <a:endParaRPr lang="en-US" b="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⋮</m:t>
                      </m:r>
                    </m:oMath>
                  </m:oMathPara>
                </a14:m>
                <a:endParaRPr lang="en-US" b="0" dirty="0" smtClean="0">
                  <a:ea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∞</m:t>
                          </m:r>
                        </m:sup>
                      </m:sSup>
                      <m:r>
                        <a:rPr lang="en-US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1−</m:t>
                          </m:r>
                          <m:r>
                            <a:rPr lang="en-US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𝛼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𝑣</m:t>
                      </m:r>
                      <m:r>
                        <a:rPr lang="en-US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+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1−</m:t>
                          </m:r>
                          <m:r>
                            <a:rPr lang="en-US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𝛼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𝑣</m:t>
                      </m:r>
                      <m:r>
                        <a:rPr lang="en-US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𝛼</m:t>
                      </m:r>
                      <m:r>
                        <a:rPr lang="en-US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𝑃</m:t>
                      </m:r>
                      <m:r>
                        <a:rPr lang="en-US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+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1−</m:t>
                          </m:r>
                          <m:r>
                            <a:rPr lang="en-US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𝛼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𝑣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𝛼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US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𝑃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+ </m:t>
                      </m:r>
                      <m:r>
                        <a:rPr lang="en-US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  <a:ea typeface="Cambria Math"/>
                        </a:rPr>
                        <m:t>⋯=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1−</m:t>
                          </m:r>
                          <m:r>
                            <a:rPr lang="en-US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𝛼</m:t>
                          </m:r>
                        </m:e>
                      </m:d>
                      <m:sSup>
                        <m:sSupPr>
                          <m:ctrlPr>
                            <a:rPr lang="en-US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𝐼</m:t>
                              </m:r>
                              <m:r>
                                <a:rPr lang="en-US" b="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𝛼</m:t>
                              </m:r>
                              <m:r>
                                <a:rPr lang="en-US" b="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𝑃</m:t>
                              </m:r>
                            </m:e>
                          </m:d>
                        </m:e>
                        <m:sup>
                          <m:r>
                            <a:rPr lang="en-US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US" b="0" dirty="0" smtClean="0">
                  <a:ea typeface="Cambria Math"/>
                </a:endParaRPr>
              </a:p>
              <a:p>
                <a:endParaRPr lang="en-US" b="0" dirty="0" smtClean="0"/>
              </a:p>
              <a:p>
                <a:r>
                  <a:rPr lang="en-US" b="0" dirty="0" smtClean="0"/>
                  <a:t>With the random jump the </a:t>
                </a:r>
                <a:r>
                  <a:rPr lang="en-US" b="0" dirty="0" smtClean="0">
                    <a:solidFill>
                      <a:srgbClr val="0070C0"/>
                    </a:solidFill>
                  </a:rPr>
                  <a:t>shorter paths </a:t>
                </a:r>
                <a:r>
                  <a:rPr lang="en-US" b="0" dirty="0" smtClean="0"/>
                  <a:t>are more important, since the weight decreases </a:t>
                </a:r>
                <a:r>
                  <a:rPr lang="en-US" b="0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exponentially</a:t>
                </a:r>
              </a:p>
              <a:p>
                <a:pPr lvl="1"/>
                <a:r>
                  <a:rPr lang="en-US" b="0" dirty="0" smtClean="0"/>
                  <a:t>makes sense when thought of as a restart</a:t>
                </a:r>
              </a:p>
              <a:p>
                <a:endParaRPr lang="en-US" dirty="0" smtClean="0"/>
              </a:p>
              <a:p>
                <a:r>
                  <a:rPr lang="en-US" dirty="0" smtClean="0"/>
                  <a:t>If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𝑣</m:t>
                    </m:r>
                  </m:oMath>
                </a14:m>
                <a:r>
                  <a:rPr lang="en-US" dirty="0" smtClean="0"/>
                  <a:t> is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not uniform</a:t>
                </a:r>
                <a:r>
                  <a:rPr lang="en-US" dirty="0" smtClean="0"/>
                  <a:t>, we can bias the random walk towards the nodes that are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close</a:t>
                </a:r>
                <a:r>
                  <a:rPr lang="en-US" dirty="0" smtClean="0"/>
                  <a:t> to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𝑣</m:t>
                    </m:r>
                  </m:oMath>
                </a14:m>
                <a:endParaRPr lang="en-US" dirty="0" smtClean="0">
                  <a:solidFill>
                    <a:srgbClr val="0070C0"/>
                  </a:solidFill>
                </a:endParaRPr>
              </a:p>
              <a:p>
                <a:pPr lvl="1"/>
                <a:r>
                  <a:rPr lang="en-US" b="0" dirty="0" smtClean="0">
                    <a:solidFill>
                      <a:srgbClr val="0070C0"/>
                    </a:solidFill>
                  </a:rPr>
                  <a:t>Personalized </a:t>
                </a:r>
                <a:r>
                  <a:rPr lang="en-US" b="0" dirty="0" smtClean="0"/>
                  <a:t>and </a:t>
                </a:r>
                <a:r>
                  <a:rPr lang="en-US" b="0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Topic-Specific </a:t>
                </a:r>
                <a:r>
                  <a:rPr lang="en-US" b="0" dirty="0" err="1" smtClean="0"/>
                  <a:t>Pagerank</a:t>
                </a:r>
                <a:r>
                  <a:rPr lang="en-US" b="0" dirty="0" smtClean="0"/>
                  <a:t>.</a:t>
                </a:r>
              </a:p>
              <a:p>
                <a:endParaRPr lang="en-US" b="0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444" t="-2000" b="-1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45111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Effects of random jump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227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Guarantees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convergence </a:t>
                </a:r>
                <a:r>
                  <a:rPr lang="en-US" dirty="0" smtClean="0"/>
                  <a:t>to unique distribution</a:t>
                </a:r>
              </a:p>
              <a:p>
                <a:r>
                  <a:rPr lang="en-US" dirty="0" smtClean="0"/>
                  <a:t>Motivated by the concept of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random surfer</a:t>
                </a:r>
              </a:p>
              <a:p>
                <a:r>
                  <a:rPr lang="en-US" dirty="0" smtClean="0"/>
                  <a:t>Offers additional flexibility </a:t>
                </a:r>
              </a:p>
              <a:p>
                <a:pPr lvl="1"/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personalization</a:t>
                </a:r>
              </a:p>
              <a:p>
                <a:pPr lvl="1"/>
                <a:r>
                  <a:rPr lang="en-US" dirty="0" smtClean="0">
                    <a:solidFill>
                      <a:srgbClr val="0070C0"/>
                    </a:solidFill>
                  </a:rPr>
                  <a:t>anti-spam</a:t>
                </a:r>
              </a:p>
              <a:p>
                <a:r>
                  <a:rPr lang="en-US" dirty="0" smtClean="0"/>
                  <a:t>Controls the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rate of convergence</a:t>
                </a:r>
              </a:p>
              <a:p>
                <a:pPr lvl="1"/>
                <a:r>
                  <a:rPr lang="en-US" dirty="0" smtClean="0"/>
                  <a:t>the second eigenvalue of matrix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𝑃</m:t>
                    </m:r>
                    <m:r>
                      <a:rPr lang="en-US" b="0" i="1" dirty="0" smtClean="0">
                        <a:solidFill>
                          <a:srgbClr val="0070C0"/>
                        </a:solidFill>
                        <a:latin typeface="Cambria Math"/>
                      </a:rPr>
                      <m:t>′′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/>
                  <a:t>is </a:t>
                </a:r>
                <a:r>
                  <a:rPr lang="el-GR" dirty="0" smtClean="0">
                    <a:solidFill>
                      <a:srgbClr val="0070C0"/>
                    </a:solidFill>
                    <a:latin typeface="Tahoma" pitchFamily="34" charset="0"/>
                    <a:cs typeface="Times New Roman" pitchFamily="18" charset="0"/>
                  </a:rPr>
                  <a:t>α</a:t>
                </a:r>
                <a:endParaRPr lang="en-US" dirty="0" smtClean="0">
                  <a:solidFill>
                    <a:srgbClr val="0070C0"/>
                  </a:solidFill>
                  <a:latin typeface="Tahoma" pitchFamily="34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222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1">
                <a:blip r:embed="rId3"/>
                <a:stretch>
                  <a:fillRect l="-963" t="-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32121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Random walks on undirected graphs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For undirected graphs, the stationary distribution is proportional to the degrees of the nodes</a:t>
            </a:r>
          </a:p>
          <a:p>
            <a:pPr lvl="1"/>
            <a:r>
              <a:rPr lang="en-US" dirty="0" smtClean="0"/>
              <a:t>Thus in this case a random walk is the same as degree popularity</a:t>
            </a:r>
          </a:p>
          <a:p>
            <a:pPr lvl="1"/>
            <a:endParaRPr lang="en-US" dirty="0"/>
          </a:p>
          <a:p>
            <a:r>
              <a:rPr lang="en-US" dirty="0" smtClean="0"/>
              <a:t>This is not longer true if we do random jumps</a:t>
            </a:r>
          </a:p>
          <a:p>
            <a:pPr lvl="1"/>
            <a:r>
              <a:rPr lang="en-US" dirty="0" smtClean="0"/>
              <a:t>Now the short paths play a greater role, and the previous distribution does not hold.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1739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Pagerank</a:t>
            </a:r>
            <a:r>
              <a:rPr lang="en-US" dirty="0" smtClean="0"/>
              <a:t> implementation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Store the graph in adjacency list, or list of edges</a:t>
                </a:r>
              </a:p>
              <a:p>
                <a:r>
                  <a:rPr lang="en-US" dirty="0" smtClean="0"/>
                  <a:t>Keep current </a:t>
                </a:r>
                <a:r>
                  <a:rPr lang="en-US" dirty="0" err="1" smtClean="0"/>
                  <a:t>pagerank</a:t>
                </a:r>
                <a:r>
                  <a:rPr lang="en-US" dirty="0" smtClean="0"/>
                  <a:t> values and new </a:t>
                </a:r>
                <a:r>
                  <a:rPr lang="en-US" dirty="0" err="1" smtClean="0"/>
                  <a:t>pagerank</a:t>
                </a:r>
                <a:r>
                  <a:rPr lang="en-US" dirty="0" smtClean="0"/>
                  <a:t> values</a:t>
                </a:r>
              </a:p>
              <a:p>
                <a:r>
                  <a:rPr lang="en-US" dirty="0" smtClean="0"/>
                  <a:t>Go through edges and update the values of the destination nodes.</a:t>
                </a:r>
              </a:p>
              <a:p>
                <a:r>
                  <a:rPr lang="en-US" dirty="0" smtClean="0"/>
                  <a:t>Repeat until the difference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𝐿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 smtClean="0"/>
                  <a:t> 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𝐿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∞</m:t>
                        </m:r>
                      </m:sub>
                    </m:sSub>
                  </m:oMath>
                </a14:m>
                <a:r>
                  <a:rPr lang="en-US" dirty="0" smtClean="0"/>
                  <a:t> difference) is below some small value </a:t>
                </a:r>
                <a:r>
                  <a:rPr lang="el-GR" dirty="0" smtClean="0"/>
                  <a:t>ε. 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963" t="-1250" r="-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87501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9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 </a:t>
            </a:r>
            <a:r>
              <a:rPr lang="en-US" dirty="0" smtClean="0"/>
              <a:t>(</a:t>
            </a:r>
            <a:r>
              <a:rPr lang="en-US" dirty="0" err="1" smtClean="0"/>
              <a:t>Matlab</a:t>
            </a:r>
            <a:r>
              <a:rPr lang="en-US" dirty="0" smtClean="0"/>
              <a:t>-friendly) PageRank </a:t>
            </a:r>
            <a:r>
              <a:rPr lang="en-US" dirty="0"/>
              <a:t>algorithm</a:t>
            </a:r>
          </a:p>
        </p:txBody>
      </p:sp>
      <p:sp>
        <p:nvSpPr>
          <p:cNvPr id="507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Performing vanilla power method is now too expensive – the matrix is not sparse</a:t>
            </a:r>
          </a:p>
        </p:txBody>
      </p:sp>
      <p:sp>
        <p:nvSpPr>
          <p:cNvPr id="507908" name="Text Box 4"/>
          <p:cNvSpPr txBox="1">
            <a:spLocks noChangeArrowheads="1"/>
          </p:cNvSpPr>
          <p:nvPr/>
        </p:nvSpPr>
        <p:spPr bwMode="auto">
          <a:xfrm>
            <a:off x="831850" y="2832100"/>
            <a:ext cx="2012950" cy="3081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/>
              <a:t>q</a:t>
            </a:r>
            <a:r>
              <a:rPr lang="en-US" sz="2800" baseline="30000"/>
              <a:t>0 </a:t>
            </a:r>
            <a:r>
              <a:rPr lang="en-US" sz="2800"/>
              <a:t>= v</a:t>
            </a:r>
          </a:p>
          <a:p>
            <a:r>
              <a:rPr lang="en-US" sz="2800"/>
              <a:t>t = 1</a:t>
            </a:r>
          </a:p>
          <a:p>
            <a:r>
              <a:rPr lang="en-US" sz="2800">
                <a:solidFill>
                  <a:schemeClr val="folHlink"/>
                </a:solidFill>
              </a:rPr>
              <a:t>repeat</a:t>
            </a:r>
          </a:p>
          <a:p>
            <a:r>
              <a:rPr lang="en-US" sz="2800"/>
              <a:t>	</a:t>
            </a:r>
          </a:p>
          <a:p>
            <a:r>
              <a:rPr lang="en-US" sz="2800"/>
              <a:t>	</a:t>
            </a:r>
          </a:p>
          <a:p>
            <a:r>
              <a:rPr lang="en-US" sz="2800"/>
              <a:t>     </a:t>
            </a:r>
            <a:r>
              <a:rPr lang="en-US" sz="2800">
                <a:latin typeface="Helvetica" pitchFamily="34" charset="0"/>
              </a:rPr>
              <a:t>t = t +1</a:t>
            </a:r>
            <a:r>
              <a:rPr lang="en-US" sz="2800"/>
              <a:t>	</a:t>
            </a:r>
          </a:p>
          <a:p>
            <a:r>
              <a:rPr lang="fi-FI" sz="2800">
                <a:solidFill>
                  <a:schemeClr val="folHlink"/>
                </a:solidFill>
              </a:rPr>
              <a:t>until</a:t>
            </a:r>
            <a:r>
              <a:rPr lang="fi-FI" sz="2800"/>
              <a:t> </a:t>
            </a:r>
            <a:r>
              <a:rPr lang="el-GR" sz="2800"/>
              <a:t>δ</a:t>
            </a:r>
            <a:r>
              <a:rPr lang="fi-FI" sz="2800"/>
              <a:t> &lt; </a:t>
            </a:r>
            <a:r>
              <a:rPr lang="el-GR" sz="2800"/>
              <a:t>ε</a:t>
            </a:r>
            <a:endParaRPr lang="en-US" sz="2800"/>
          </a:p>
        </p:txBody>
      </p:sp>
      <p:graphicFrame>
        <p:nvGraphicFramePr>
          <p:cNvPr id="507909" name="Object 5"/>
          <p:cNvGraphicFramePr>
            <a:graphicFrameLocks noChangeAspect="1"/>
          </p:cNvGraphicFramePr>
          <p:nvPr/>
        </p:nvGraphicFramePr>
        <p:xfrm>
          <a:off x="1327150" y="4068763"/>
          <a:ext cx="1852613" cy="51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2" name="Equation" r:id="rId4" imgW="876240" imgH="241200" progId="Equation.3">
                  <p:embed/>
                </p:oleObj>
              </mc:Choice>
              <mc:Fallback>
                <p:oleObj name="Equation" r:id="rId4" imgW="87624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27150" y="4068763"/>
                        <a:ext cx="1852613" cy="511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7910" name="Object 6"/>
          <p:cNvGraphicFramePr>
            <a:graphicFrameLocks noChangeAspect="1"/>
          </p:cNvGraphicFramePr>
          <p:nvPr/>
        </p:nvGraphicFramePr>
        <p:xfrm>
          <a:off x="1330325" y="4522788"/>
          <a:ext cx="1806575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3" name="Equation" r:id="rId6" imgW="863280" imgH="279360" progId="Equation.3">
                  <p:embed/>
                </p:oleObj>
              </mc:Choice>
              <mc:Fallback>
                <p:oleObj name="Equation" r:id="rId6" imgW="863280" imgH="279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0325" y="4522788"/>
                        <a:ext cx="1806575" cy="584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7911" name="Rectangle 7"/>
          <p:cNvSpPr>
            <a:spLocks noChangeArrowheads="1"/>
          </p:cNvSpPr>
          <p:nvPr/>
        </p:nvSpPr>
        <p:spPr bwMode="auto">
          <a:xfrm>
            <a:off x="500063" y="2781300"/>
            <a:ext cx="2994025" cy="3436938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7912" name="Text Box 8"/>
          <p:cNvSpPr txBox="1">
            <a:spLocks noChangeArrowheads="1"/>
          </p:cNvSpPr>
          <p:nvPr/>
        </p:nvSpPr>
        <p:spPr bwMode="auto">
          <a:xfrm>
            <a:off x="3778250" y="2806700"/>
            <a:ext cx="48387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/>
              <a:t>Efficient computation of </a:t>
            </a:r>
            <a:r>
              <a:rPr lang="en-US" sz="2400">
                <a:solidFill>
                  <a:srgbClr val="0066FF"/>
                </a:solidFill>
              </a:rPr>
              <a:t>y = (P’’)</a:t>
            </a:r>
            <a:r>
              <a:rPr lang="en-US" sz="2400" baseline="30000">
                <a:solidFill>
                  <a:srgbClr val="0066FF"/>
                </a:solidFill>
              </a:rPr>
              <a:t>T</a:t>
            </a:r>
            <a:r>
              <a:rPr lang="en-US" sz="2400">
                <a:solidFill>
                  <a:srgbClr val="0066FF"/>
                </a:solidFill>
              </a:rPr>
              <a:t> x</a:t>
            </a:r>
          </a:p>
        </p:txBody>
      </p:sp>
      <p:graphicFrame>
        <p:nvGraphicFramePr>
          <p:cNvPr id="507913" name="Object 9"/>
          <p:cNvGraphicFramePr>
            <a:graphicFrameLocks noChangeAspect="1"/>
          </p:cNvGraphicFramePr>
          <p:nvPr/>
        </p:nvGraphicFramePr>
        <p:xfrm>
          <a:off x="4532313" y="3586163"/>
          <a:ext cx="1808162" cy="1516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4" name="Equation" r:id="rId8" imgW="863280" imgH="723600" progId="Equation.3">
                  <p:embed/>
                </p:oleObj>
              </mc:Choice>
              <mc:Fallback>
                <p:oleObj name="Equation" r:id="rId8" imgW="863280" imgH="723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32313" y="3586163"/>
                        <a:ext cx="1808162" cy="1516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7914" name="Rectangle 10"/>
          <p:cNvSpPr>
            <a:spLocks noChangeArrowheads="1"/>
          </p:cNvSpPr>
          <p:nvPr/>
        </p:nvSpPr>
        <p:spPr bwMode="auto">
          <a:xfrm>
            <a:off x="4379913" y="3425825"/>
            <a:ext cx="2347912" cy="201295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7915" name="Text Box 11"/>
          <p:cNvSpPr txBox="1">
            <a:spLocks noChangeArrowheads="1"/>
          </p:cNvSpPr>
          <p:nvPr/>
        </p:nvSpPr>
        <p:spPr bwMode="auto">
          <a:xfrm>
            <a:off x="3767138" y="5551488"/>
            <a:ext cx="34925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66FF"/>
                </a:solidFill>
              </a:rPr>
              <a:t>P</a:t>
            </a:r>
            <a:r>
              <a:rPr lang="en-US"/>
              <a:t> = normalized adjacency matrix</a:t>
            </a:r>
          </a:p>
        </p:txBody>
      </p:sp>
      <p:sp>
        <p:nvSpPr>
          <p:cNvPr id="507916" name="Text Box 12"/>
          <p:cNvSpPr txBox="1">
            <a:spLocks noChangeArrowheads="1"/>
          </p:cNvSpPr>
          <p:nvPr/>
        </p:nvSpPr>
        <p:spPr bwMode="auto">
          <a:xfrm>
            <a:off x="3741738" y="6370638"/>
            <a:ext cx="526573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66FF"/>
                </a:solidFill>
              </a:rPr>
              <a:t>P’’ = αP’ + (1-α)uv</a:t>
            </a:r>
            <a:r>
              <a:rPr lang="en-US" baseline="30000">
                <a:solidFill>
                  <a:srgbClr val="0066FF"/>
                </a:solidFill>
              </a:rPr>
              <a:t>T</a:t>
            </a:r>
            <a:r>
              <a:rPr lang="en-US"/>
              <a:t>,  where </a:t>
            </a:r>
            <a:r>
              <a:rPr lang="en-US">
                <a:solidFill>
                  <a:srgbClr val="0066FF"/>
                </a:solidFill>
              </a:rPr>
              <a:t>u</a:t>
            </a:r>
            <a:r>
              <a:rPr lang="en-US"/>
              <a:t> is the vector of all 1s</a:t>
            </a:r>
          </a:p>
        </p:txBody>
      </p:sp>
      <p:sp>
        <p:nvSpPr>
          <p:cNvPr id="507917" name="Text Box 13"/>
          <p:cNvSpPr txBox="1">
            <a:spLocks noChangeArrowheads="1"/>
          </p:cNvSpPr>
          <p:nvPr/>
        </p:nvSpPr>
        <p:spPr bwMode="auto">
          <a:xfrm>
            <a:off x="3768725" y="5946775"/>
            <a:ext cx="4895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66FF"/>
                </a:solidFill>
              </a:rPr>
              <a:t>P’ = P + dv</a:t>
            </a:r>
            <a:r>
              <a:rPr lang="en-US" baseline="30000">
                <a:solidFill>
                  <a:srgbClr val="0066FF"/>
                </a:solidFill>
              </a:rPr>
              <a:t>T</a:t>
            </a:r>
            <a:r>
              <a:rPr lang="en-US"/>
              <a:t>, where </a:t>
            </a:r>
            <a:r>
              <a:rPr lang="en-US">
                <a:solidFill>
                  <a:srgbClr val="0066FF"/>
                </a:solidFill>
              </a:rPr>
              <a:t>d</a:t>
            </a:r>
            <a:r>
              <a:rPr lang="en-US" baseline="-25000">
                <a:solidFill>
                  <a:srgbClr val="0066FF"/>
                </a:solidFill>
              </a:rPr>
              <a:t>i</a:t>
            </a:r>
            <a:r>
              <a:rPr lang="en-US"/>
              <a:t> is 1 if </a:t>
            </a:r>
            <a:r>
              <a:rPr lang="en-US">
                <a:solidFill>
                  <a:srgbClr val="0066FF"/>
                </a:solidFill>
              </a:rPr>
              <a:t>i</a:t>
            </a:r>
            <a:r>
              <a:rPr lang="en-US"/>
              <a:t> is sink and 0 o.w.</a:t>
            </a:r>
            <a:endParaRPr lang="en-US">
              <a:solidFill>
                <a:srgbClr val="0066FF"/>
              </a:solidFill>
            </a:endParaRPr>
          </a:p>
        </p:txBody>
      </p:sp>
      <p:sp>
        <p:nvSpPr>
          <p:cNvPr id="507918" name="Rectangle 14"/>
          <p:cNvSpPr>
            <a:spLocks noChangeArrowheads="1"/>
          </p:cNvSpPr>
          <p:nvPr/>
        </p:nvSpPr>
        <p:spPr bwMode="auto">
          <a:xfrm>
            <a:off x="3744913" y="5548313"/>
            <a:ext cx="5232400" cy="1177925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7919" name="Line 15"/>
          <p:cNvSpPr>
            <a:spLocks noChangeShapeType="1"/>
          </p:cNvSpPr>
          <p:nvPr/>
        </p:nvSpPr>
        <p:spPr bwMode="auto">
          <a:xfrm flipV="1">
            <a:off x="3203575" y="3429000"/>
            <a:ext cx="1152525" cy="7921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7920" name="Line 16"/>
          <p:cNvSpPr>
            <a:spLocks noChangeShapeType="1"/>
          </p:cNvSpPr>
          <p:nvPr/>
        </p:nvSpPr>
        <p:spPr bwMode="auto">
          <a:xfrm>
            <a:off x="3203575" y="4437063"/>
            <a:ext cx="1152525" cy="10080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068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Pagerank</a:t>
            </a:r>
            <a:r>
              <a:rPr lang="en-US" dirty="0" smtClean="0"/>
              <a:t> history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Huge advantage for Google in the early days</a:t>
            </a:r>
          </a:p>
          <a:p>
            <a:pPr lvl="1"/>
            <a:r>
              <a:rPr lang="en-US" dirty="0" smtClean="0"/>
              <a:t>It gave a way to get an idea for the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value of a page</a:t>
            </a:r>
            <a:r>
              <a:rPr lang="en-US" dirty="0" smtClean="0"/>
              <a:t>, which was useful in many different ways</a:t>
            </a:r>
          </a:p>
          <a:p>
            <a:pPr lvl="2"/>
            <a:r>
              <a:rPr lang="en-US" dirty="0" smtClean="0"/>
              <a:t>Put an </a:t>
            </a:r>
            <a:r>
              <a:rPr lang="en-US" dirty="0" smtClean="0">
                <a:solidFill>
                  <a:srgbClr val="0070C0"/>
                </a:solidFill>
              </a:rPr>
              <a:t>order to the web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After a while it became clear that the anchor text was probably more important for ranking</a:t>
            </a:r>
          </a:p>
          <a:p>
            <a:pPr lvl="1"/>
            <a:r>
              <a:rPr lang="en-US" dirty="0" smtClean="0"/>
              <a:t>Also,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link spam </a:t>
            </a:r>
            <a:r>
              <a:rPr lang="en-US" dirty="0" smtClean="0"/>
              <a:t>became a new (dark) art</a:t>
            </a:r>
          </a:p>
          <a:p>
            <a:r>
              <a:rPr lang="en-US" dirty="0" smtClean="0"/>
              <a:t>Flood of research</a:t>
            </a:r>
          </a:p>
          <a:p>
            <a:pPr lvl="1"/>
            <a:r>
              <a:rPr lang="en-US" dirty="0" smtClean="0"/>
              <a:t>Numerical analysis got rejuvenated</a:t>
            </a:r>
          </a:p>
          <a:p>
            <a:pPr lvl="1"/>
            <a:r>
              <a:rPr lang="en-US" dirty="0" smtClean="0"/>
              <a:t>Huge number of variations</a:t>
            </a:r>
          </a:p>
          <a:p>
            <a:pPr lvl="1"/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Efficiency</a:t>
            </a:r>
            <a:r>
              <a:rPr lang="en-US" dirty="0" smtClean="0"/>
              <a:t> became a great issue.</a:t>
            </a:r>
          </a:p>
          <a:p>
            <a:pPr lvl="1"/>
            <a:r>
              <a:rPr lang="en-US" dirty="0" smtClean="0"/>
              <a:t>Huge number of applications in different fields </a:t>
            </a:r>
          </a:p>
          <a:p>
            <a:pPr lvl="2"/>
            <a:r>
              <a:rPr lang="en-US" dirty="0" smtClean="0"/>
              <a:t>Random walk is often referred to as PageRank.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9542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HITS ALGORITHM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24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HITS algorithm	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Another algorithm proposed around the same time as </a:t>
            </a:r>
            <a:r>
              <a:rPr lang="en-US" dirty="0" err="1" smtClean="0"/>
              <a:t>Pagerank</a:t>
            </a:r>
            <a:r>
              <a:rPr lang="en-US" dirty="0" smtClean="0"/>
              <a:t> for using the hyperlinks to rank pages</a:t>
            </a:r>
          </a:p>
          <a:p>
            <a:pPr lvl="1"/>
            <a:r>
              <a:rPr lang="en-US" dirty="0" smtClean="0"/>
              <a:t>Kleinberg: then an intern at IBM </a:t>
            </a:r>
            <a:r>
              <a:rPr lang="en-US" dirty="0" err="1" smtClean="0"/>
              <a:t>Almaden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IBM never made anything out of 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1534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organize the web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Third try (the Google era): using the web graph</a:t>
            </a:r>
          </a:p>
          <a:p>
            <a:pPr lvl="1"/>
            <a:r>
              <a:rPr lang="en-US" dirty="0" smtClean="0"/>
              <a:t>Swift from relevance to authoritativeness</a:t>
            </a:r>
          </a:p>
          <a:p>
            <a:pPr lvl="1"/>
            <a:r>
              <a:rPr lang="en-US" dirty="0" smtClean="0"/>
              <a:t>It is not only important that a page is relevant, but that it is also important on the web</a:t>
            </a:r>
          </a:p>
          <a:p>
            <a:r>
              <a:rPr lang="en-US" dirty="0" smtClean="0"/>
              <a:t>For example, what kind of results would we like to get for the query “</a:t>
            </a:r>
            <a:r>
              <a:rPr lang="en-US" dirty="0" err="1" smtClean="0"/>
              <a:t>greek</a:t>
            </a:r>
            <a:r>
              <a:rPr lang="en-US" dirty="0" smtClean="0"/>
              <a:t> newspapers”?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5818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Query dependent input</a:t>
            </a:r>
          </a:p>
        </p:txBody>
      </p:sp>
      <p:sp>
        <p:nvSpPr>
          <p:cNvPr id="246787" name="Oval 3"/>
          <p:cNvSpPr>
            <a:spLocks noChangeArrowheads="1"/>
          </p:cNvSpPr>
          <p:nvPr/>
        </p:nvSpPr>
        <p:spPr bwMode="auto">
          <a:xfrm>
            <a:off x="3492500" y="2997200"/>
            <a:ext cx="1655763" cy="2376488"/>
          </a:xfrm>
          <a:prstGeom prst="ellipse">
            <a:avLst/>
          </a:prstGeom>
          <a:solidFill>
            <a:srgbClr val="F76047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788" name="Oval 4"/>
          <p:cNvSpPr>
            <a:spLocks noChangeArrowheads="1"/>
          </p:cNvSpPr>
          <p:nvPr/>
        </p:nvSpPr>
        <p:spPr bwMode="auto">
          <a:xfrm>
            <a:off x="4284663" y="3357563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789" name="Oval 5"/>
          <p:cNvSpPr>
            <a:spLocks noChangeArrowheads="1"/>
          </p:cNvSpPr>
          <p:nvPr/>
        </p:nvSpPr>
        <p:spPr bwMode="auto">
          <a:xfrm>
            <a:off x="3851275" y="3933825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790" name="Oval 6"/>
          <p:cNvSpPr>
            <a:spLocks noChangeArrowheads="1"/>
          </p:cNvSpPr>
          <p:nvPr/>
        </p:nvSpPr>
        <p:spPr bwMode="auto">
          <a:xfrm>
            <a:off x="4716463" y="3789363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791" name="Oval 7"/>
          <p:cNvSpPr>
            <a:spLocks noChangeArrowheads="1"/>
          </p:cNvSpPr>
          <p:nvPr/>
        </p:nvSpPr>
        <p:spPr bwMode="auto">
          <a:xfrm>
            <a:off x="4643438" y="4724400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792" name="Oval 8"/>
          <p:cNvSpPr>
            <a:spLocks noChangeArrowheads="1"/>
          </p:cNvSpPr>
          <p:nvPr/>
        </p:nvSpPr>
        <p:spPr bwMode="auto">
          <a:xfrm>
            <a:off x="3995738" y="4508500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793" name="Line 9"/>
          <p:cNvSpPr>
            <a:spLocks noChangeShapeType="1"/>
          </p:cNvSpPr>
          <p:nvPr/>
        </p:nvSpPr>
        <p:spPr bwMode="auto">
          <a:xfrm flipH="1">
            <a:off x="3995738" y="3500438"/>
            <a:ext cx="288925" cy="4333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794" name="Oval 10"/>
          <p:cNvSpPr>
            <a:spLocks noChangeArrowheads="1"/>
          </p:cNvSpPr>
          <p:nvPr/>
        </p:nvSpPr>
        <p:spPr bwMode="auto">
          <a:xfrm>
            <a:off x="4572000" y="4221163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795" name="Oval 11"/>
          <p:cNvSpPr>
            <a:spLocks noChangeArrowheads="1"/>
          </p:cNvSpPr>
          <p:nvPr/>
        </p:nvSpPr>
        <p:spPr bwMode="auto">
          <a:xfrm>
            <a:off x="4284663" y="4941888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796" name="Line 12"/>
          <p:cNvSpPr>
            <a:spLocks noChangeShapeType="1"/>
          </p:cNvSpPr>
          <p:nvPr/>
        </p:nvSpPr>
        <p:spPr bwMode="auto">
          <a:xfrm>
            <a:off x="4140200" y="4581525"/>
            <a:ext cx="503238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797" name="Line 13"/>
          <p:cNvSpPr>
            <a:spLocks noChangeShapeType="1"/>
          </p:cNvSpPr>
          <p:nvPr/>
        </p:nvSpPr>
        <p:spPr bwMode="auto">
          <a:xfrm>
            <a:off x="3995738" y="4076700"/>
            <a:ext cx="576262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798" name="Line 14"/>
          <p:cNvSpPr>
            <a:spLocks noChangeShapeType="1"/>
          </p:cNvSpPr>
          <p:nvPr/>
        </p:nvSpPr>
        <p:spPr bwMode="auto">
          <a:xfrm flipV="1">
            <a:off x="4356100" y="4365625"/>
            <a:ext cx="287338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799" name="Text Box 15"/>
          <p:cNvSpPr txBox="1">
            <a:spLocks noChangeArrowheads="1"/>
          </p:cNvSpPr>
          <p:nvPr/>
        </p:nvSpPr>
        <p:spPr bwMode="auto">
          <a:xfrm>
            <a:off x="3903663" y="5461000"/>
            <a:ext cx="10445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ahoma" pitchFamily="34" charset="0"/>
              </a:rPr>
              <a:t>Root Set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775906" y="2318266"/>
            <a:ext cx="5160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Root set obtained from a text-only search engine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4217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4" name="Oval 2"/>
          <p:cNvSpPr>
            <a:spLocks noChangeArrowheads="1"/>
          </p:cNvSpPr>
          <p:nvPr/>
        </p:nvSpPr>
        <p:spPr bwMode="auto">
          <a:xfrm>
            <a:off x="5508625" y="2420938"/>
            <a:ext cx="1655763" cy="3095625"/>
          </a:xfrm>
          <a:prstGeom prst="ellipse">
            <a:avLst/>
          </a:prstGeom>
          <a:solidFill>
            <a:srgbClr val="95CA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8835" name="Oval 3"/>
          <p:cNvSpPr>
            <a:spLocks noChangeArrowheads="1"/>
          </p:cNvSpPr>
          <p:nvPr/>
        </p:nvSpPr>
        <p:spPr bwMode="auto">
          <a:xfrm>
            <a:off x="1547813" y="2565400"/>
            <a:ext cx="1655762" cy="3095625"/>
          </a:xfrm>
          <a:prstGeom prst="ellipse">
            <a:avLst/>
          </a:prstGeom>
          <a:solidFill>
            <a:srgbClr val="FFE16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883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Query dependent input</a:t>
            </a:r>
          </a:p>
        </p:txBody>
      </p:sp>
      <p:sp>
        <p:nvSpPr>
          <p:cNvPr id="248837" name="Oval 5"/>
          <p:cNvSpPr>
            <a:spLocks noChangeArrowheads="1"/>
          </p:cNvSpPr>
          <p:nvPr/>
        </p:nvSpPr>
        <p:spPr bwMode="auto">
          <a:xfrm>
            <a:off x="3492500" y="2997200"/>
            <a:ext cx="1655763" cy="2376488"/>
          </a:xfrm>
          <a:prstGeom prst="ellipse">
            <a:avLst/>
          </a:prstGeom>
          <a:solidFill>
            <a:srgbClr val="F76047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8838" name="Oval 6"/>
          <p:cNvSpPr>
            <a:spLocks noChangeArrowheads="1"/>
          </p:cNvSpPr>
          <p:nvPr/>
        </p:nvSpPr>
        <p:spPr bwMode="auto">
          <a:xfrm>
            <a:off x="4284663" y="3357563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8839" name="Oval 7"/>
          <p:cNvSpPr>
            <a:spLocks noChangeArrowheads="1"/>
          </p:cNvSpPr>
          <p:nvPr/>
        </p:nvSpPr>
        <p:spPr bwMode="auto">
          <a:xfrm>
            <a:off x="3851275" y="3933825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8840" name="Oval 8"/>
          <p:cNvSpPr>
            <a:spLocks noChangeArrowheads="1"/>
          </p:cNvSpPr>
          <p:nvPr/>
        </p:nvSpPr>
        <p:spPr bwMode="auto">
          <a:xfrm>
            <a:off x="4716463" y="3789363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8841" name="Oval 9"/>
          <p:cNvSpPr>
            <a:spLocks noChangeArrowheads="1"/>
          </p:cNvSpPr>
          <p:nvPr/>
        </p:nvSpPr>
        <p:spPr bwMode="auto">
          <a:xfrm>
            <a:off x="4643438" y="4724400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8842" name="Oval 10"/>
          <p:cNvSpPr>
            <a:spLocks noChangeArrowheads="1"/>
          </p:cNvSpPr>
          <p:nvPr/>
        </p:nvSpPr>
        <p:spPr bwMode="auto">
          <a:xfrm>
            <a:off x="3995738" y="4508500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8843" name="Line 11"/>
          <p:cNvSpPr>
            <a:spLocks noChangeShapeType="1"/>
          </p:cNvSpPr>
          <p:nvPr/>
        </p:nvSpPr>
        <p:spPr bwMode="auto">
          <a:xfrm flipH="1">
            <a:off x="3995738" y="3500438"/>
            <a:ext cx="288925" cy="4333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8844" name="Oval 12"/>
          <p:cNvSpPr>
            <a:spLocks noChangeArrowheads="1"/>
          </p:cNvSpPr>
          <p:nvPr/>
        </p:nvSpPr>
        <p:spPr bwMode="auto">
          <a:xfrm>
            <a:off x="4572000" y="4221163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8845" name="Oval 13"/>
          <p:cNvSpPr>
            <a:spLocks noChangeArrowheads="1"/>
          </p:cNvSpPr>
          <p:nvPr/>
        </p:nvSpPr>
        <p:spPr bwMode="auto">
          <a:xfrm>
            <a:off x="4284663" y="4941888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8846" name="Line 14"/>
          <p:cNvSpPr>
            <a:spLocks noChangeShapeType="1"/>
          </p:cNvSpPr>
          <p:nvPr/>
        </p:nvSpPr>
        <p:spPr bwMode="auto">
          <a:xfrm>
            <a:off x="4140200" y="4581525"/>
            <a:ext cx="503238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8847" name="Line 15"/>
          <p:cNvSpPr>
            <a:spLocks noChangeShapeType="1"/>
          </p:cNvSpPr>
          <p:nvPr/>
        </p:nvSpPr>
        <p:spPr bwMode="auto">
          <a:xfrm>
            <a:off x="3995738" y="4076700"/>
            <a:ext cx="576262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8848" name="Line 16"/>
          <p:cNvSpPr>
            <a:spLocks noChangeShapeType="1"/>
          </p:cNvSpPr>
          <p:nvPr/>
        </p:nvSpPr>
        <p:spPr bwMode="auto">
          <a:xfrm flipV="1">
            <a:off x="4356100" y="4365625"/>
            <a:ext cx="287338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8849" name="Line 17"/>
          <p:cNvSpPr>
            <a:spLocks noChangeShapeType="1"/>
          </p:cNvSpPr>
          <p:nvPr/>
        </p:nvSpPr>
        <p:spPr bwMode="auto">
          <a:xfrm>
            <a:off x="2484438" y="2852738"/>
            <a:ext cx="1800225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8850" name="Oval 18"/>
          <p:cNvSpPr>
            <a:spLocks noChangeArrowheads="1"/>
          </p:cNvSpPr>
          <p:nvPr/>
        </p:nvSpPr>
        <p:spPr bwMode="auto">
          <a:xfrm>
            <a:off x="2339975" y="2781300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8851" name="Line 19"/>
          <p:cNvSpPr>
            <a:spLocks noChangeShapeType="1"/>
          </p:cNvSpPr>
          <p:nvPr/>
        </p:nvSpPr>
        <p:spPr bwMode="auto">
          <a:xfrm>
            <a:off x="4427538" y="3429000"/>
            <a:ext cx="2232025" cy="71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8852" name="Line 20"/>
          <p:cNvSpPr>
            <a:spLocks noChangeShapeType="1"/>
          </p:cNvSpPr>
          <p:nvPr/>
        </p:nvSpPr>
        <p:spPr bwMode="auto">
          <a:xfrm flipV="1">
            <a:off x="4427538" y="2924175"/>
            <a:ext cx="1800225" cy="4333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8853" name="Line 21"/>
          <p:cNvSpPr>
            <a:spLocks noChangeShapeType="1"/>
          </p:cNvSpPr>
          <p:nvPr/>
        </p:nvSpPr>
        <p:spPr bwMode="auto">
          <a:xfrm flipV="1">
            <a:off x="4716463" y="4076700"/>
            <a:ext cx="151130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8854" name="Line 22"/>
          <p:cNvSpPr>
            <a:spLocks noChangeShapeType="1"/>
          </p:cNvSpPr>
          <p:nvPr/>
        </p:nvSpPr>
        <p:spPr bwMode="auto">
          <a:xfrm flipV="1">
            <a:off x="4787900" y="4508500"/>
            <a:ext cx="1800225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8855" name="Line 23"/>
          <p:cNvSpPr>
            <a:spLocks noChangeShapeType="1"/>
          </p:cNvSpPr>
          <p:nvPr/>
        </p:nvSpPr>
        <p:spPr bwMode="auto">
          <a:xfrm>
            <a:off x="4427538" y="5013325"/>
            <a:ext cx="1944687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8856" name="Line 24"/>
          <p:cNvSpPr>
            <a:spLocks noChangeShapeType="1"/>
          </p:cNvSpPr>
          <p:nvPr/>
        </p:nvSpPr>
        <p:spPr bwMode="auto">
          <a:xfrm>
            <a:off x="4859338" y="3860800"/>
            <a:ext cx="1368425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8857" name="Oval 25"/>
          <p:cNvSpPr>
            <a:spLocks noChangeArrowheads="1"/>
          </p:cNvSpPr>
          <p:nvPr/>
        </p:nvSpPr>
        <p:spPr bwMode="auto">
          <a:xfrm>
            <a:off x="6227763" y="2852738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8858" name="Oval 26"/>
          <p:cNvSpPr>
            <a:spLocks noChangeArrowheads="1"/>
          </p:cNvSpPr>
          <p:nvPr/>
        </p:nvSpPr>
        <p:spPr bwMode="auto">
          <a:xfrm>
            <a:off x="6659563" y="3429000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8859" name="Oval 27"/>
          <p:cNvSpPr>
            <a:spLocks noChangeArrowheads="1"/>
          </p:cNvSpPr>
          <p:nvPr/>
        </p:nvSpPr>
        <p:spPr bwMode="auto">
          <a:xfrm>
            <a:off x="6227763" y="4005263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8860" name="Oval 28"/>
          <p:cNvSpPr>
            <a:spLocks noChangeArrowheads="1"/>
          </p:cNvSpPr>
          <p:nvPr/>
        </p:nvSpPr>
        <p:spPr bwMode="auto">
          <a:xfrm>
            <a:off x="6372225" y="5157788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8861" name="Oval 29"/>
          <p:cNvSpPr>
            <a:spLocks noChangeArrowheads="1"/>
          </p:cNvSpPr>
          <p:nvPr/>
        </p:nvSpPr>
        <p:spPr bwMode="auto">
          <a:xfrm>
            <a:off x="6588125" y="4437063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8862" name="Line 30"/>
          <p:cNvSpPr>
            <a:spLocks noChangeShapeType="1"/>
          </p:cNvSpPr>
          <p:nvPr/>
        </p:nvSpPr>
        <p:spPr bwMode="auto">
          <a:xfrm flipV="1">
            <a:off x="2268538" y="3429000"/>
            <a:ext cx="2016125" cy="71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8863" name="Line 31"/>
          <p:cNvSpPr>
            <a:spLocks noChangeShapeType="1"/>
          </p:cNvSpPr>
          <p:nvPr/>
        </p:nvSpPr>
        <p:spPr bwMode="auto">
          <a:xfrm>
            <a:off x="2555875" y="3789363"/>
            <a:ext cx="129540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8864" name="Line 32"/>
          <p:cNvSpPr>
            <a:spLocks noChangeShapeType="1"/>
          </p:cNvSpPr>
          <p:nvPr/>
        </p:nvSpPr>
        <p:spPr bwMode="auto">
          <a:xfrm flipV="1">
            <a:off x="2484438" y="4581525"/>
            <a:ext cx="1511300" cy="7191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8865" name="Oval 33"/>
          <p:cNvSpPr>
            <a:spLocks noChangeArrowheads="1"/>
          </p:cNvSpPr>
          <p:nvPr/>
        </p:nvSpPr>
        <p:spPr bwMode="auto">
          <a:xfrm>
            <a:off x="2411413" y="3716338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8866" name="Oval 34"/>
          <p:cNvSpPr>
            <a:spLocks noChangeArrowheads="1"/>
          </p:cNvSpPr>
          <p:nvPr/>
        </p:nvSpPr>
        <p:spPr bwMode="auto">
          <a:xfrm>
            <a:off x="2124075" y="3429000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8867" name="Oval 35"/>
          <p:cNvSpPr>
            <a:spLocks noChangeArrowheads="1"/>
          </p:cNvSpPr>
          <p:nvPr/>
        </p:nvSpPr>
        <p:spPr bwMode="auto">
          <a:xfrm>
            <a:off x="2339975" y="5229225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8868" name="Line 36"/>
          <p:cNvSpPr>
            <a:spLocks noChangeShapeType="1"/>
          </p:cNvSpPr>
          <p:nvPr/>
        </p:nvSpPr>
        <p:spPr bwMode="auto">
          <a:xfrm flipV="1">
            <a:off x="2484438" y="5013325"/>
            <a:ext cx="1800225" cy="287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8869" name="Oval 37"/>
          <p:cNvSpPr>
            <a:spLocks noChangeArrowheads="1"/>
          </p:cNvSpPr>
          <p:nvPr/>
        </p:nvSpPr>
        <p:spPr bwMode="auto">
          <a:xfrm>
            <a:off x="2627313" y="4437063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8870" name="Line 38"/>
          <p:cNvSpPr>
            <a:spLocks noChangeShapeType="1"/>
          </p:cNvSpPr>
          <p:nvPr/>
        </p:nvSpPr>
        <p:spPr bwMode="auto">
          <a:xfrm flipV="1">
            <a:off x="2771775" y="4292600"/>
            <a:ext cx="1800225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8871" name="Line 39"/>
          <p:cNvSpPr>
            <a:spLocks noChangeShapeType="1"/>
          </p:cNvSpPr>
          <p:nvPr/>
        </p:nvSpPr>
        <p:spPr bwMode="auto">
          <a:xfrm flipV="1">
            <a:off x="2124075" y="4005263"/>
            <a:ext cx="1655763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8872" name="Oval 40"/>
          <p:cNvSpPr>
            <a:spLocks noChangeArrowheads="1"/>
          </p:cNvSpPr>
          <p:nvPr/>
        </p:nvSpPr>
        <p:spPr bwMode="auto">
          <a:xfrm>
            <a:off x="1979613" y="4292600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8873" name="Text Box 41"/>
          <p:cNvSpPr txBox="1">
            <a:spLocks noChangeArrowheads="1"/>
          </p:cNvSpPr>
          <p:nvPr/>
        </p:nvSpPr>
        <p:spPr bwMode="auto">
          <a:xfrm>
            <a:off x="3903663" y="5461000"/>
            <a:ext cx="10445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ahoma" pitchFamily="34" charset="0"/>
              </a:rPr>
              <a:t>Root Set</a:t>
            </a:r>
          </a:p>
        </p:txBody>
      </p:sp>
      <p:sp>
        <p:nvSpPr>
          <p:cNvPr id="248874" name="Text Box 42"/>
          <p:cNvSpPr txBox="1">
            <a:spLocks noChangeArrowheads="1"/>
          </p:cNvSpPr>
          <p:nvPr/>
        </p:nvSpPr>
        <p:spPr bwMode="auto">
          <a:xfrm>
            <a:off x="2176463" y="5748338"/>
            <a:ext cx="4222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ahoma" pitchFamily="34" charset="0"/>
              </a:rPr>
              <a:t>IN</a:t>
            </a:r>
          </a:p>
        </p:txBody>
      </p:sp>
      <p:sp>
        <p:nvSpPr>
          <p:cNvPr id="248875" name="Text Box 43"/>
          <p:cNvSpPr txBox="1">
            <a:spLocks noChangeArrowheads="1"/>
          </p:cNvSpPr>
          <p:nvPr/>
        </p:nvSpPr>
        <p:spPr bwMode="auto">
          <a:xfrm>
            <a:off x="6135688" y="5676900"/>
            <a:ext cx="628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ahoma" pitchFamily="34" charset="0"/>
              </a:rPr>
              <a:t>OUT</a:t>
            </a:r>
          </a:p>
        </p:txBody>
      </p:sp>
    </p:spTree>
    <p:extLst>
      <p:ext uri="{BB962C8B-B14F-4D97-AF65-F5344CB8AC3E}">
        <p14:creationId xmlns:p14="http://schemas.microsoft.com/office/powerpoint/2010/main" val="234457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2" name="Oval 2"/>
          <p:cNvSpPr>
            <a:spLocks noChangeArrowheads="1"/>
          </p:cNvSpPr>
          <p:nvPr/>
        </p:nvSpPr>
        <p:spPr bwMode="auto">
          <a:xfrm>
            <a:off x="5508625" y="2420938"/>
            <a:ext cx="1655763" cy="3095625"/>
          </a:xfrm>
          <a:prstGeom prst="ellipse">
            <a:avLst/>
          </a:prstGeom>
          <a:solidFill>
            <a:srgbClr val="95CA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0883" name="Oval 3"/>
          <p:cNvSpPr>
            <a:spLocks noChangeArrowheads="1"/>
          </p:cNvSpPr>
          <p:nvPr/>
        </p:nvSpPr>
        <p:spPr bwMode="auto">
          <a:xfrm>
            <a:off x="1547813" y="2565400"/>
            <a:ext cx="1655762" cy="3095625"/>
          </a:xfrm>
          <a:prstGeom prst="ellipse">
            <a:avLst/>
          </a:prstGeom>
          <a:solidFill>
            <a:srgbClr val="FFE16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088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Query dependent input</a:t>
            </a:r>
          </a:p>
        </p:txBody>
      </p:sp>
      <p:sp>
        <p:nvSpPr>
          <p:cNvPr id="250885" name="Oval 5"/>
          <p:cNvSpPr>
            <a:spLocks noChangeArrowheads="1"/>
          </p:cNvSpPr>
          <p:nvPr/>
        </p:nvSpPr>
        <p:spPr bwMode="auto">
          <a:xfrm>
            <a:off x="3492500" y="2997200"/>
            <a:ext cx="1655763" cy="2376488"/>
          </a:xfrm>
          <a:prstGeom prst="ellipse">
            <a:avLst/>
          </a:prstGeom>
          <a:solidFill>
            <a:srgbClr val="F76047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0886" name="Oval 6"/>
          <p:cNvSpPr>
            <a:spLocks noChangeArrowheads="1"/>
          </p:cNvSpPr>
          <p:nvPr/>
        </p:nvSpPr>
        <p:spPr bwMode="auto">
          <a:xfrm>
            <a:off x="4284663" y="3357563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0887" name="Oval 7"/>
          <p:cNvSpPr>
            <a:spLocks noChangeArrowheads="1"/>
          </p:cNvSpPr>
          <p:nvPr/>
        </p:nvSpPr>
        <p:spPr bwMode="auto">
          <a:xfrm>
            <a:off x="3851275" y="3933825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0888" name="Oval 8"/>
          <p:cNvSpPr>
            <a:spLocks noChangeArrowheads="1"/>
          </p:cNvSpPr>
          <p:nvPr/>
        </p:nvSpPr>
        <p:spPr bwMode="auto">
          <a:xfrm>
            <a:off x="4716463" y="3789363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0889" name="Oval 9"/>
          <p:cNvSpPr>
            <a:spLocks noChangeArrowheads="1"/>
          </p:cNvSpPr>
          <p:nvPr/>
        </p:nvSpPr>
        <p:spPr bwMode="auto">
          <a:xfrm>
            <a:off x="4643438" y="4724400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0890" name="Oval 10"/>
          <p:cNvSpPr>
            <a:spLocks noChangeArrowheads="1"/>
          </p:cNvSpPr>
          <p:nvPr/>
        </p:nvSpPr>
        <p:spPr bwMode="auto">
          <a:xfrm>
            <a:off x="3995738" y="4508500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0891" name="Line 11"/>
          <p:cNvSpPr>
            <a:spLocks noChangeShapeType="1"/>
          </p:cNvSpPr>
          <p:nvPr/>
        </p:nvSpPr>
        <p:spPr bwMode="auto">
          <a:xfrm flipH="1">
            <a:off x="3995738" y="3500438"/>
            <a:ext cx="288925" cy="4333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0892" name="Oval 12"/>
          <p:cNvSpPr>
            <a:spLocks noChangeArrowheads="1"/>
          </p:cNvSpPr>
          <p:nvPr/>
        </p:nvSpPr>
        <p:spPr bwMode="auto">
          <a:xfrm>
            <a:off x="4572000" y="4221163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0893" name="Oval 13"/>
          <p:cNvSpPr>
            <a:spLocks noChangeArrowheads="1"/>
          </p:cNvSpPr>
          <p:nvPr/>
        </p:nvSpPr>
        <p:spPr bwMode="auto">
          <a:xfrm>
            <a:off x="4284663" y="4941888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0894" name="Line 14"/>
          <p:cNvSpPr>
            <a:spLocks noChangeShapeType="1"/>
          </p:cNvSpPr>
          <p:nvPr/>
        </p:nvSpPr>
        <p:spPr bwMode="auto">
          <a:xfrm>
            <a:off x="4140200" y="4581525"/>
            <a:ext cx="503238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0895" name="Line 15"/>
          <p:cNvSpPr>
            <a:spLocks noChangeShapeType="1"/>
          </p:cNvSpPr>
          <p:nvPr/>
        </p:nvSpPr>
        <p:spPr bwMode="auto">
          <a:xfrm>
            <a:off x="3995738" y="4076700"/>
            <a:ext cx="576262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0896" name="Line 16"/>
          <p:cNvSpPr>
            <a:spLocks noChangeShapeType="1"/>
          </p:cNvSpPr>
          <p:nvPr/>
        </p:nvSpPr>
        <p:spPr bwMode="auto">
          <a:xfrm flipV="1">
            <a:off x="4356100" y="4365625"/>
            <a:ext cx="287338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0897" name="Line 17"/>
          <p:cNvSpPr>
            <a:spLocks noChangeShapeType="1"/>
          </p:cNvSpPr>
          <p:nvPr/>
        </p:nvSpPr>
        <p:spPr bwMode="auto">
          <a:xfrm>
            <a:off x="2484438" y="2852738"/>
            <a:ext cx="1800225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0898" name="Oval 18"/>
          <p:cNvSpPr>
            <a:spLocks noChangeArrowheads="1"/>
          </p:cNvSpPr>
          <p:nvPr/>
        </p:nvSpPr>
        <p:spPr bwMode="auto">
          <a:xfrm>
            <a:off x="2339975" y="2781300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0899" name="Line 19"/>
          <p:cNvSpPr>
            <a:spLocks noChangeShapeType="1"/>
          </p:cNvSpPr>
          <p:nvPr/>
        </p:nvSpPr>
        <p:spPr bwMode="auto">
          <a:xfrm>
            <a:off x="4427538" y="3429000"/>
            <a:ext cx="2232025" cy="71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0900" name="Line 20"/>
          <p:cNvSpPr>
            <a:spLocks noChangeShapeType="1"/>
          </p:cNvSpPr>
          <p:nvPr/>
        </p:nvSpPr>
        <p:spPr bwMode="auto">
          <a:xfrm flipV="1">
            <a:off x="4427538" y="2924175"/>
            <a:ext cx="1800225" cy="4333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0901" name="Line 21"/>
          <p:cNvSpPr>
            <a:spLocks noChangeShapeType="1"/>
          </p:cNvSpPr>
          <p:nvPr/>
        </p:nvSpPr>
        <p:spPr bwMode="auto">
          <a:xfrm flipV="1">
            <a:off x="4716463" y="4076700"/>
            <a:ext cx="151130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0902" name="Line 22"/>
          <p:cNvSpPr>
            <a:spLocks noChangeShapeType="1"/>
          </p:cNvSpPr>
          <p:nvPr/>
        </p:nvSpPr>
        <p:spPr bwMode="auto">
          <a:xfrm flipV="1">
            <a:off x="4787900" y="4508500"/>
            <a:ext cx="1800225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0903" name="Line 23"/>
          <p:cNvSpPr>
            <a:spLocks noChangeShapeType="1"/>
          </p:cNvSpPr>
          <p:nvPr/>
        </p:nvSpPr>
        <p:spPr bwMode="auto">
          <a:xfrm>
            <a:off x="4427538" y="5013325"/>
            <a:ext cx="1944687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0904" name="Line 24"/>
          <p:cNvSpPr>
            <a:spLocks noChangeShapeType="1"/>
          </p:cNvSpPr>
          <p:nvPr/>
        </p:nvSpPr>
        <p:spPr bwMode="auto">
          <a:xfrm>
            <a:off x="4859338" y="3860800"/>
            <a:ext cx="1368425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0905" name="Oval 25"/>
          <p:cNvSpPr>
            <a:spLocks noChangeArrowheads="1"/>
          </p:cNvSpPr>
          <p:nvPr/>
        </p:nvSpPr>
        <p:spPr bwMode="auto">
          <a:xfrm>
            <a:off x="6227763" y="2852738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0906" name="Oval 26"/>
          <p:cNvSpPr>
            <a:spLocks noChangeArrowheads="1"/>
          </p:cNvSpPr>
          <p:nvPr/>
        </p:nvSpPr>
        <p:spPr bwMode="auto">
          <a:xfrm>
            <a:off x="6659563" y="3429000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0907" name="Oval 27"/>
          <p:cNvSpPr>
            <a:spLocks noChangeArrowheads="1"/>
          </p:cNvSpPr>
          <p:nvPr/>
        </p:nvSpPr>
        <p:spPr bwMode="auto">
          <a:xfrm>
            <a:off x="6227763" y="4005263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0908" name="Oval 28"/>
          <p:cNvSpPr>
            <a:spLocks noChangeArrowheads="1"/>
          </p:cNvSpPr>
          <p:nvPr/>
        </p:nvSpPr>
        <p:spPr bwMode="auto">
          <a:xfrm>
            <a:off x="6372225" y="5157788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0909" name="Oval 29"/>
          <p:cNvSpPr>
            <a:spLocks noChangeArrowheads="1"/>
          </p:cNvSpPr>
          <p:nvPr/>
        </p:nvSpPr>
        <p:spPr bwMode="auto">
          <a:xfrm>
            <a:off x="6588125" y="4437063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0910" name="Line 30"/>
          <p:cNvSpPr>
            <a:spLocks noChangeShapeType="1"/>
          </p:cNvSpPr>
          <p:nvPr/>
        </p:nvSpPr>
        <p:spPr bwMode="auto">
          <a:xfrm flipV="1">
            <a:off x="2268538" y="3429000"/>
            <a:ext cx="2016125" cy="71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0911" name="Line 31"/>
          <p:cNvSpPr>
            <a:spLocks noChangeShapeType="1"/>
          </p:cNvSpPr>
          <p:nvPr/>
        </p:nvSpPr>
        <p:spPr bwMode="auto">
          <a:xfrm>
            <a:off x="2555875" y="3789363"/>
            <a:ext cx="129540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0912" name="Line 32"/>
          <p:cNvSpPr>
            <a:spLocks noChangeShapeType="1"/>
          </p:cNvSpPr>
          <p:nvPr/>
        </p:nvSpPr>
        <p:spPr bwMode="auto">
          <a:xfrm flipV="1">
            <a:off x="2484438" y="4581525"/>
            <a:ext cx="1511300" cy="7191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0913" name="Oval 33"/>
          <p:cNvSpPr>
            <a:spLocks noChangeArrowheads="1"/>
          </p:cNvSpPr>
          <p:nvPr/>
        </p:nvSpPr>
        <p:spPr bwMode="auto">
          <a:xfrm>
            <a:off x="2411413" y="3716338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0914" name="Oval 34"/>
          <p:cNvSpPr>
            <a:spLocks noChangeArrowheads="1"/>
          </p:cNvSpPr>
          <p:nvPr/>
        </p:nvSpPr>
        <p:spPr bwMode="auto">
          <a:xfrm>
            <a:off x="2124075" y="3429000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0915" name="Oval 35"/>
          <p:cNvSpPr>
            <a:spLocks noChangeArrowheads="1"/>
          </p:cNvSpPr>
          <p:nvPr/>
        </p:nvSpPr>
        <p:spPr bwMode="auto">
          <a:xfrm>
            <a:off x="2339975" y="5229225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0916" name="Line 36"/>
          <p:cNvSpPr>
            <a:spLocks noChangeShapeType="1"/>
          </p:cNvSpPr>
          <p:nvPr/>
        </p:nvSpPr>
        <p:spPr bwMode="auto">
          <a:xfrm flipV="1">
            <a:off x="2484438" y="5013325"/>
            <a:ext cx="1800225" cy="287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0917" name="Oval 37"/>
          <p:cNvSpPr>
            <a:spLocks noChangeArrowheads="1"/>
          </p:cNvSpPr>
          <p:nvPr/>
        </p:nvSpPr>
        <p:spPr bwMode="auto">
          <a:xfrm>
            <a:off x="2627313" y="4437063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0918" name="Line 38"/>
          <p:cNvSpPr>
            <a:spLocks noChangeShapeType="1"/>
          </p:cNvSpPr>
          <p:nvPr/>
        </p:nvSpPr>
        <p:spPr bwMode="auto">
          <a:xfrm flipV="1">
            <a:off x="2771775" y="4292600"/>
            <a:ext cx="1800225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0919" name="Line 39"/>
          <p:cNvSpPr>
            <a:spLocks noChangeShapeType="1"/>
          </p:cNvSpPr>
          <p:nvPr/>
        </p:nvSpPr>
        <p:spPr bwMode="auto">
          <a:xfrm flipV="1">
            <a:off x="2124075" y="4005263"/>
            <a:ext cx="1655763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0920" name="Oval 40"/>
          <p:cNvSpPr>
            <a:spLocks noChangeArrowheads="1"/>
          </p:cNvSpPr>
          <p:nvPr/>
        </p:nvSpPr>
        <p:spPr bwMode="auto">
          <a:xfrm>
            <a:off x="1979613" y="4292600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0921" name="Text Box 41"/>
          <p:cNvSpPr txBox="1">
            <a:spLocks noChangeArrowheads="1"/>
          </p:cNvSpPr>
          <p:nvPr/>
        </p:nvSpPr>
        <p:spPr bwMode="auto">
          <a:xfrm>
            <a:off x="3903663" y="5461000"/>
            <a:ext cx="10445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ahoma" pitchFamily="34" charset="0"/>
              </a:rPr>
              <a:t>Root Set</a:t>
            </a:r>
          </a:p>
        </p:txBody>
      </p:sp>
      <p:sp>
        <p:nvSpPr>
          <p:cNvPr id="250922" name="Text Box 42"/>
          <p:cNvSpPr txBox="1">
            <a:spLocks noChangeArrowheads="1"/>
          </p:cNvSpPr>
          <p:nvPr/>
        </p:nvSpPr>
        <p:spPr bwMode="auto">
          <a:xfrm>
            <a:off x="2176463" y="5748338"/>
            <a:ext cx="4222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ahoma" pitchFamily="34" charset="0"/>
              </a:rPr>
              <a:t>IN</a:t>
            </a:r>
          </a:p>
        </p:txBody>
      </p:sp>
      <p:sp>
        <p:nvSpPr>
          <p:cNvPr id="250923" name="Text Box 43"/>
          <p:cNvSpPr txBox="1">
            <a:spLocks noChangeArrowheads="1"/>
          </p:cNvSpPr>
          <p:nvPr/>
        </p:nvSpPr>
        <p:spPr bwMode="auto">
          <a:xfrm>
            <a:off x="6135688" y="5676900"/>
            <a:ext cx="628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ahoma" pitchFamily="34" charset="0"/>
              </a:rPr>
              <a:t>OUT</a:t>
            </a:r>
          </a:p>
        </p:txBody>
      </p:sp>
      <p:sp>
        <p:nvSpPr>
          <p:cNvPr id="250924" name="Line 44"/>
          <p:cNvSpPr>
            <a:spLocks noChangeShapeType="1"/>
          </p:cNvSpPr>
          <p:nvPr/>
        </p:nvSpPr>
        <p:spPr bwMode="auto">
          <a:xfrm>
            <a:off x="2268538" y="3573463"/>
            <a:ext cx="215900" cy="21590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0925" name="Line 45"/>
          <p:cNvSpPr>
            <a:spLocks noChangeShapeType="1"/>
          </p:cNvSpPr>
          <p:nvPr/>
        </p:nvSpPr>
        <p:spPr bwMode="auto">
          <a:xfrm flipH="1" flipV="1">
            <a:off x="2124075" y="4365625"/>
            <a:ext cx="503238" cy="142875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0926" name="Line 46"/>
          <p:cNvSpPr>
            <a:spLocks noChangeShapeType="1"/>
          </p:cNvSpPr>
          <p:nvPr/>
        </p:nvSpPr>
        <p:spPr bwMode="auto">
          <a:xfrm>
            <a:off x="2484438" y="2852738"/>
            <a:ext cx="3743325" cy="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0927" name="Line 47"/>
          <p:cNvSpPr>
            <a:spLocks noChangeShapeType="1"/>
          </p:cNvSpPr>
          <p:nvPr/>
        </p:nvSpPr>
        <p:spPr bwMode="auto">
          <a:xfrm flipH="1">
            <a:off x="2484438" y="5300663"/>
            <a:ext cx="3887787" cy="73025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0928" name="Line 48"/>
          <p:cNvSpPr>
            <a:spLocks noChangeShapeType="1"/>
          </p:cNvSpPr>
          <p:nvPr/>
        </p:nvSpPr>
        <p:spPr bwMode="auto">
          <a:xfrm flipV="1">
            <a:off x="6300788" y="3500438"/>
            <a:ext cx="358775" cy="504825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0929" name="Line 49"/>
          <p:cNvSpPr>
            <a:spLocks noChangeShapeType="1"/>
          </p:cNvSpPr>
          <p:nvPr/>
        </p:nvSpPr>
        <p:spPr bwMode="auto">
          <a:xfrm flipH="1">
            <a:off x="6443663" y="4581525"/>
            <a:ext cx="215900" cy="576263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227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Oval 2"/>
          <p:cNvSpPr>
            <a:spLocks noChangeArrowheads="1"/>
          </p:cNvSpPr>
          <p:nvPr/>
        </p:nvSpPr>
        <p:spPr bwMode="auto">
          <a:xfrm>
            <a:off x="539750" y="1844675"/>
            <a:ext cx="7488238" cy="4824413"/>
          </a:xfrm>
          <a:prstGeom prst="ellipse">
            <a:avLst/>
          </a:prstGeom>
          <a:solidFill>
            <a:srgbClr val="F2AEF2">
              <a:alpha val="49001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en-US">
              <a:latin typeface="Tahoma" pitchFamily="34" charset="0"/>
            </a:endParaRPr>
          </a:p>
        </p:txBody>
      </p:sp>
      <p:sp>
        <p:nvSpPr>
          <p:cNvPr id="252931" name="Oval 3"/>
          <p:cNvSpPr>
            <a:spLocks noChangeArrowheads="1"/>
          </p:cNvSpPr>
          <p:nvPr/>
        </p:nvSpPr>
        <p:spPr bwMode="auto">
          <a:xfrm>
            <a:off x="5508625" y="2420938"/>
            <a:ext cx="1655763" cy="3095625"/>
          </a:xfrm>
          <a:prstGeom prst="ellipse">
            <a:avLst/>
          </a:prstGeom>
          <a:solidFill>
            <a:srgbClr val="95CA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2932" name="Oval 4"/>
          <p:cNvSpPr>
            <a:spLocks noChangeArrowheads="1"/>
          </p:cNvSpPr>
          <p:nvPr/>
        </p:nvSpPr>
        <p:spPr bwMode="auto">
          <a:xfrm>
            <a:off x="1547813" y="2565400"/>
            <a:ext cx="1655762" cy="3095625"/>
          </a:xfrm>
          <a:prstGeom prst="ellipse">
            <a:avLst/>
          </a:prstGeom>
          <a:solidFill>
            <a:srgbClr val="FFE16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2933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Query dependent input</a:t>
            </a:r>
          </a:p>
        </p:txBody>
      </p:sp>
      <p:sp>
        <p:nvSpPr>
          <p:cNvPr id="252934" name="Oval 6"/>
          <p:cNvSpPr>
            <a:spLocks noChangeArrowheads="1"/>
          </p:cNvSpPr>
          <p:nvPr/>
        </p:nvSpPr>
        <p:spPr bwMode="auto">
          <a:xfrm>
            <a:off x="3492500" y="2997200"/>
            <a:ext cx="1655763" cy="2376488"/>
          </a:xfrm>
          <a:prstGeom prst="ellipse">
            <a:avLst/>
          </a:prstGeom>
          <a:solidFill>
            <a:srgbClr val="F76047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2935" name="Oval 7"/>
          <p:cNvSpPr>
            <a:spLocks noChangeArrowheads="1"/>
          </p:cNvSpPr>
          <p:nvPr/>
        </p:nvSpPr>
        <p:spPr bwMode="auto">
          <a:xfrm>
            <a:off x="4284663" y="3357563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2936" name="Oval 8"/>
          <p:cNvSpPr>
            <a:spLocks noChangeArrowheads="1"/>
          </p:cNvSpPr>
          <p:nvPr/>
        </p:nvSpPr>
        <p:spPr bwMode="auto">
          <a:xfrm>
            <a:off x="3851275" y="3933825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2937" name="Oval 9"/>
          <p:cNvSpPr>
            <a:spLocks noChangeArrowheads="1"/>
          </p:cNvSpPr>
          <p:nvPr/>
        </p:nvSpPr>
        <p:spPr bwMode="auto">
          <a:xfrm>
            <a:off x="4716463" y="3789363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2938" name="Oval 10"/>
          <p:cNvSpPr>
            <a:spLocks noChangeArrowheads="1"/>
          </p:cNvSpPr>
          <p:nvPr/>
        </p:nvSpPr>
        <p:spPr bwMode="auto">
          <a:xfrm>
            <a:off x="4643438" y="4724400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2939" name="Oval 11"/>
          <p:cNvSpPr>
            <a:spLocks noChangeArrowheads="1"/>
          </p:cNvSpPr>
          <p:nvPr/>
        </p:nvSpPr>
        <p:spPr bwMode="auto">
          <a:xfrm>
            <a:off x="3995738" y="4508500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2940" name="Line 12"/>
          <p:cNvSpPr>
            <a:spLocks noChangeShapeType="1"/>
          </p:cNvSpPr>
          <p:nvPr/>
        </p:nvSpPr>
        <p:spPr bwMode="auto">
          <a:xfrm flipH="1">
            <a:off x="3995738" y="3500438"/>
            <a:ext cx="288925" cy="4333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2941" name="Oval 13"/>
          <p:cNvSpPr>
            <a:spLocks noChangeArrowheads="1"/>
          </p:cNvSpPr>
          <p:nvPr/>
        </p:nvSpPr>
        <p:spPr bwMode="auto">
          <a:xfrm>
            <a:off x="4572000" y="4221163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2942" name="Oval 14"/>
          <p:cNvSpPr>
            <a:spLocks noChangeArrowheads="1"/>
          </p:cNvSpPr>
          <p:nvPr/>
        </p:nvSpPr>
        <p:spPr bwMode="auto">
          <a:xfrm>
            <a:off x="4284663" y="4941888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2943" name="Line 15"/>
          <p:cNvSpPr>
            <a:spLocks noChangeShapeType="1"/>
          </p:cNvSpPr>
          <p:nvPr/>
        </p:nvSpPr>
        <p:spPr bwMode="auto">
          <a:xfrm>
            <a:off x="4140200" y="4581525"/>
            <a:ext cx="503238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2944" name="Line 16"/>
          <p:cNvSpPr>
            <a:spLocks noChangeShapeType="1"/>
          </p:cNvSpPr>
          <p:nvPr/>
        </p:nvSpPr>
        <p:spPr bwMode="auto">
          <a:xfrm>
            <a:off x="3995738" y="4076700"/>
            <a:ext cx="576262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2945" name="Line 17"/>
          <p:cNvSpPr>
            <a:spLocks noChangeShapeType="1"/>
          </p:cNvSpPr>
          <p:nvPr/>
        </p:nvSpPr>
        <p:spPr bwMode="auto">
          <a:xfrm flipV="1">
            <a:off x="4356100" y="4365625"/>
            <a:ext cx="287338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2946" name="Line 18"/>
          <p:cNvSpPr>
            <a:spLocks noChangeShapeType="1"/>
          </p:cNvSpPr>
          <p:nvPr/>
        </p:nvSpPr>
        <p:spPr bwMode="auto">
          <a:xfrm>
            <a:off x="2484438" y="2852738"/>
            <a:ext cx="1800225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2947" name="Oval 19"/>
          <p:cNvSpPr>
            <a:spLocks noChangeArrowheads="1"/>
          </p:cNvSpPr>
          <p:nvPr/>
        </p:nvSpPr>
        <p:spPr bwMode="auto">
          <a:xfrm>
            <a:off x="2339975" y="2781300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2948" name="Line 20"/>
          <p:cNvSpPr>
            <a:spLocks noChangeShapeType="1"/>
          </p:cNvSpPr>
          <p:nvPr/>
        </p:nvSpPr>
        <p:spPr bwMode="auto">
          <a:xfrm>
            <a:off x="4427538" y="3429000"/>
            <a:ext cx="2232025" cy="71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2949" name="Line 21"/>
          <p:cNvSpPr>
            <a:spLocks noChangeShapeType="1"/>
          </p:cNvSpPr>
          <p:nvPr/>
        </p:nvSpPr>
        <p:spPr bwMode="auto">
          <a:xfrm flipV="1">
            <a:off x="4427538" y="2924175"/>
            <a:ext cx="1800225" cy="4333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2950" name="Line 22"/>
          <p:cNvSpPr>
            <a:spLocks noChangeShapeType="1"/>
          </p:cNvSpPr>
          <p:nvPr/>
        </p:nvSpPr>
        <p:spPr bwMode="auto">
          <a:xfrm flipV="1">
            <a:off x="4716463" y="4076700"/>
            <a:ext cx="151130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2951" name="Line 23"/>
          <p:cNvSpPr>
            <a:spLocks noChangeShapeType="1"/>
          </p:cNvSpPr>
          <p:nvPr/>
        </p:nvSpPr>
        <p:spPr bwMode="auto">
          <a:xfrm flipV="1">
            <a:off x="4787900" y="4508500"/>
            <a:ext cx="1800225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2952" name="Line 24"/>
          <p:cNvSpPr>
            <a:spLocks noChangeShapeType="1"/>
          </p:cNvSpPr>
          <p:nvPr/>
        </p:nvSpPr>
        <p:spPr bwMode="auto">
          <a:xfrm>
            <a:off x="4427538" y="5013325"/>
            <a:ext cx="1944687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2953" name="Line 25"/>
          <p:cNvSpPr>
            <a:spLocks noChangeShapeType="1"/>
          </p:cNvSpPr>
          <p:nvPr/>
        </p:nvSpPr>
        <p:spPr bwMode="auto">
          <a:xfrm>
            <a:off x="4859338" y="3860800"/>
            <a:ext cx="1368425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2954" name="Oval 26"/>
          <p:cNvSpPr>
            <a:spLocks noChangeArrowheads="1"/>
          </p:cNvSpPr>
          <p:nvPr/>
        </p:nvSpPr>
        <p:spPr bwMode="auto">
          <a:xfrm>
            <a:off x="6227763" y="2852738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2955" name="Oval 27"/>
          <p:cNvSpPr>
            <a:spLocks noChangeArrowheads="1"/>
          </p:cNvSpPr>
          <p:nvPr/>
        </p:nvSpPr>
        <p:spPr bwMode="auto">
          <a:xfrm>
            <a:off x="6659563" y="3429000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2956" name="Oval 28"/>
          <p:cNvSpPr>
            <a:spLocks noChangeArrowheads="1"/>
          </p:cNvSpPr>
          <p:nvPr/>
        </p:nvSpPr>
        <p:spPr bwMode="auto">
          <a:xfrm>
            <a:off x="6227763" y="4005263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2957" name="Oval 29"/>
          <p:cNvSpPr>
            <a:spLocks noChangeArrowheads="1"/>
          </p:cNvSpPr>
          <p:nvPr/>
        </p:nvSpPr>
        <p:spPr bwMode="auto">
          <a:xfrm>
            <a:off x="6372225" y="5157788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2958" name="Oval 30"/>
          <p:cNvSpPr>
            <a:spLocks noChangeArrowheads="1"/>
          </p:cNvSpPr>
          <p:nvPr/>
        </p:nvSpPr>
        <p:spPr bwMode="auto">
          <a:xfrm>
            <a:off x="6588125" y="4437063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2959" name="Line 31"/>
          <p:cNvSpPr>
            <a:spLocks noChangeShapeType="1"/>
          </p:cNvSpPr>
          <p:nvPr/>
        </p:nvSpPr>
        <p:spPr bwMode="auto">
          <a:xfrm flipV="1">
            <a:off x="2268538" y="3429000"/>
            <a:ext cx="2016125" cy="71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2960" name="Line 32"/>
          <p:cNvSpPr>
            <a:spLocks noChangeShapeType="1"/>
          </p:cNvSpPr>
          <p:nvPr/>
        </p:nvSpPr>
        <p:spPr bwMode="auto">
          <a:xfrm>
            <a:off x="2555875" y="3789363"/>
            <a:ext cx="129540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2961" name="Line 33"/>
          <p:cNvSpPr>
            <a:spLocks noChangeShapeType="1"/>
          </p:cNvSpPr>
          <p:nvPr/>
        </p:nvSpPr>
        <p:spPr bwMode="auto">
          <a:xfrm flipV="1">
            <a:off x="2484438" y="4581525"/>
            <a:ext cx="1511300" cy="7191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2962" name="Oval 34"/>
          <p:cNvSpPr>
            <a:spLocks noChangeArrowheads="1"/>
          </p:cNvSpPr>
          <p:nvPr/>
        </p:nvSpPr>
        <p:spPr bwMode="auto">
          <a:xfrm>
            <a:off x="2411413" y="3716338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2963" name="Oval 35"/>
          <p:cNvSpPr>
            <a:spLocks noChangeArrowheads="1"/>
          </p:cNvSpPr>
          <p:nvPr/>
        </p:nvSpPr>
        <p:spPr bwMode="auto">
          <a:xfrm>
            <a:off x="2124075" y="3429000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2964" name="Oval 36"/>
          <p:cNvSpPr>
            <a:spLocks noChangeArrowheads="1"/>
          </p:cNvSpPr>
          <p:nvPr/>
        </p:nvSpPr>
        <p:spPr bwMode="auto">
          <a:xfrm>
            <a:off x="2339975" y="5229225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2965" name="Line 37"/>
          <p:cNvSpPr>
            <a:spLocks noChangeShapeType="1"/>
          </p:cNvSpPr>
          <p:nvPr/>
        </p:nvSpPr>
        <p:spPr bwMode="auto">
          <a:xfrm flipV="1">
            <a:off x="2484438" y="5013325"/>
            <a:ext cx="1800225" cy="287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2966" name="Oval 38"/>
          <p:cNvSpPr>
            <a:spLocks noChangeArrowheads="1"/>
          </p:cNvSpPr>
          <p:nvPr/>
        </p:nvSpPr>
        <p:spPr bwMode="auto">
          <a:xfrm>
            <a:off x="2627313" y="4437063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2967" name="Line 39"/>
          <p:cNvSpPr>
            <a:spLocks noChangeShapeType="1"/>
          </p:cNvSpPr>
          <p:nvPr/>
        </p:nvSpPr>
        <p:spPr bwMode="auto">
          <a:xfrm flipV="1">
            <a:off x="2771775" y="4292600"/>
            <a:ext cx="1800225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2968" name="Line 40"/>
          <p:cNvSpPr>
            <a:spLocks noChangeShapeType="1"/>
          </p:cNvSpPr>
          <p:nvPr/>
        </p:nvSpPr>
        <p:spPr bwMode="auto">
          <a:xfrm flipV="1">
            <a:off x="2124075" y="4005263"/>
            <a:ext cx="1655763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2969" name="Oval 41"/>
          <p:cNvSpPr>
            <a:spLocks noChangeArrowheads="1"/>
          </p:cNvSpPr>
          <p:nvPr/>
        </p:nvSpPr>
        <p:spPr bwMode="auto">
          <a:xfrm>
            <a:off x="1979613" y="4292600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2970" name="Text Box 42"/>
          <p:cNvSpPr txBox="1">
            <a:spLocks noChangeArrowheads="1"/>
          </p:cNvSpPr>
          <p:nvPr/>
        </p:nvSpPr>
        <p:spPr bwMode="auto">
          <a:xfrm>
            <a:off x="3903663" y="5461000"/>
            <a:ext cx="10445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ahoma" pitchFamily="34" charset="0"/>
              </a:rPr>
              <a:t>Root Set</a:t>
            </a:r>
          </a:p>
        </p:txBody>
      </p:sp>
      <p:sp>
        <p:nvSpPr>
          <p:cNvPr id="252971" name="Text Box 43"/>
          <p:cNvSpPr txBox="1">
            <a:spLocks noChangeArrowheads="1"/>
          </p:cNvSpPr>
          <p:nvPr/>
        </p:nvSpPr>
        <p:spPr bwMode="auto">
          <a:xfrm>
            <a:off x="2176463" y="5748338"/>
            <a:ext cx="4222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ahoma" pitchFamily="34" charset="0"/>
              </a:rPr>
              <a:t>IN</a:t>
            </a:r>
          </a:p>
        </p:txBody>
      </p:sp>
      <p:sp>
        <p:nvSpPr>
          <p:cNvPr id="252972" name="Text Box 44"/>
          <p:cNvSpPr txBox="1">
            <a:spLocks noChangeArrowheads="1"/>
          </p:cNvSpPr>
          <p:nvPr/>
        </p:nvSpPr>
        <p:spPr bwMode="auto">
          <a:xfrm>
            <a:off x="6135688" y="5676900"/>
            <a:ext cx="628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ahoma" pitchFamily="34" charset="0"/>
              </a:rPr>
              <a:t>OUT</a:t>
            </a:r>
          </a:p>
        </p:txBody>
      </p:sp>
      <p:sp>
        <p:nvSpPr>
          <p:cNvPr id="252973" name="Line 45"/>
          <p:cNvSpPr>
            <a:spLocks noChangeShapeType="1"/>
          </p:cNvSpPr>
          <p:nvPr/>
        </p:nvSpPr>
        <p:spPr bwMode="auto">
          <a:xfrm>
            <a:off x="2268538" y="3573463"/>
            <a:ext cx="215900" cy="21590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2974" name="Line 46"/>
          <p:cNvSpPr>
            <a:spLocks noChangeShapeType="1"/>
          </p:cNvSpPr>
          <p:nvPr/>
        </p:nvSpPr>
        <p:spPr bwMode="auto">
          <a:xfrm flipH="1" flipV="1">
            <a:off x="2124075" y="4365625"/>
            <a:ext cx="503238" cy="142875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2975" name="Line 47"/>
          <p:cNvSpPr>
            <a:spLocks noChangeShapeType="1"/>
          </p:cNvSpPr>
          <p:nvPr/>
        </p:nvSpPr>
        <p:spPr bwMode="auto">
          <a:xfrm>
            <a:off x="2484438" y="2852738"/>
            <a:ext cx="3743325" cy="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2976" name="Line 48"/>
          <p:cNvSpPr>
            <a:spLocks noChangeShapeType="1"/>
          </p:cNvSpPr>
          <p:nvPr/>
        </p:nvSpPr>
        <p:spPr bwMode="auto">
          <a:xfrm flipH="1">
            <a:off x="2484438" y="5300663"/>
            <a:ext cx="3887787" cy="73025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2977" name="Line 49"/>
          <p:cNvSpPr>
            <a:spLocks noChangeShapeType="1"/>
          </p:cNvSpPr>
          <p:nvPr/>
        </p:nvSpPr>
        <p:spPr bwMode="auto">
          <a:xfrm flipV="1">
            <a:off x="6300788" y="3500438"/>
            <a:ext cx="358775" cy="504825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2978" name="Line 50"/>
          <p:cNvSpPr>
            <a:spLocks noChangeShapeType="1"/>
          </p:cNvSpPr>
          <p:nvPr/>
        </p:nvSpPr>
        <p:spPr bwMode="auto">
          <a:xfrm flipH="1">
            <a:off x="6443663" y="4581525"/>
            <a:ext cx="215900" cy="576263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2979" name="Text Box 51"/>
          <p:cNvSpPr txBox="1">
            <a:spLocks noChangeArrowheads="1"/>
          </p:cNvSpPr>
          <p:nvPr/>
        </p:nvSpPr>
        <p:spPr bwMode="auto">
          <a:xfrm>
            <a:off x="3563938" y="1989138"/>
            <a:ext cx="12827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2000" b="1">
                <a:latin typeface="Tahoma" pitchFamily="34" charset="0"/>
              </a:rPr>
              <a:t>Base Set</a:t>
            </a:r>
          </a:p>
        </p:txBody>
      </p:sp>
    </p:spTree>
    <p:extLst>
      <p:ext uri="{BB962C8B-B14F-4D97-AF65-F5344CB8AC3E}">
        <p14:creationId xmlns:p14="http://schemas.microsoft.com/office/powerpoint/2010/main" val="869621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Hubs and Authorities [K98]</a:t>
            </a:r>
          </a:p>
        </p:txBody>
      </p:sp>
      <p:sp>
        <p:nvSpPr>
          <p:cNvPr id="2897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700213"/>
            <a:ext cx="4603750" cy="452596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dirty="0"/>
              <a:t>Authority is not necessarily transferred directly between authorities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Pages have double identity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solidFill>
                  <a:srgbClr val="0066FF"/>
                </a:solidFill>
              </a:rPr>
              <a:t>hub</a:t>
            </a:r>
            <a:r>
              <a:rPr lang="en-US" sz="2400" dirty="0"/>
              <a:t> identity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authority </a:t>
            </a:r>
            <a:r>
              <a:rPr lang="en-US" sz="2400" dirty="0"/>
              <a:t>identity</a:t>
            </a:r>
          </a:p>
          <a:p>
            <a:pPr>
              <a:lnSpc>
                <a:spcPct val="90000"/>
              </a:lnSpc>
            </a:pPr>
            <a:r>
              <a:rPr lang="en-US" sz="2800" dirty="0">
                <a:solidFill>
                  <a:srgbClr val="0070C0"/>
                </a:solidFill>
              </a:rPr>
              <a:t>Good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/>
              <a:t>hubs point to 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good </a:t>
            </a:r>
            <a:r>
              <a:rPr lang="en-US" sz="2800" dirty="0"/>
              <a:t>authorities</a:t>
            </a:r>
          </a:p>
          <a:p>
            <a:pPr>
              <a:lnSpc>
                <a:spcPct val="90000"/>
              </a:lnSpc>
            </a:pP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Good </a:t>
            </a:r>
            <a:r>
              <a:rPr lang="en-US" sz="2800" dirty="0"/>
              <a:t>authorities are pointed by </a:t>
            </a:r>
            <a:r>
              <a:rPr lang="en-US" sz="2800" dirty="0">
                <a:solidFill>
                  <a:srgbClr val="0070C0"/>
                </a:solidFill>
              </a:rPr>
              <a:t>good</a:t>
            </a:r>
            <a:r>
              <a:rPr lang="en-US" sz="2800" dirty="0">
                <a:solidFill>
                  <a:srgbClr val="009900"/>
                </a:solidFill>
              </a:rPr>
              <a:t> </a:t>
            </a:r>
            <a:r>
              <a:rPr lang="en-US" sz="2800" dirty="0"/>
              <a:t>hubs</a:t>
            </a:r>
          </a:p>
          <a:p>
            <a:pPr>
              <a:lnSpc>
                <a:spcPct val="90000"/>
              </a:lnSpc>
            </a:pPr>
            <a:endParaRPr lang="en-US" sz="2800" dirty="0"/>
          </a:p>
        </p:txBody>
      </p:sp>
      <p:grpSp>
        <p:nvGrpSpPr>
          <p:cNvPr id="289796" name="Group 4"/>
          <p:cNvGrpSpPr>
            <a:grpSpLocks/>
          </p:cNvGrpSpPr>
          <p:nvPr/>
        </p:nvGrpSpPr>
        <p:grpSpPr bwMode="auto">
          <a:xfrm>
            <a:off x="5632450" y="1557338"/>
            <a:ext cx="2755900" cy="2519362"/>
            <a:chOff x="3004" y="981"/>
            <a:chExt cx="2688" cy="2256"/>
          </a:xfrm>
        </p:grpSpPr>
        <p:sp>
          <p:nvSpPr>
            <p:cNvPr id="289797" name="Rectangle 5"/>
            <p:cNvSpPr>
              <a:spLocks noChangeArrowheads="1"/>
            </p:cNvSpPr>
            <p:nvPr/>
          </p:nvSpPr>
          <p:spPr bwMode="auto">
            <a:xfrm>
              <a:off x="3004" y="1317"/>
              <a:ext cx="432" cy="624"/>
            </a:xfrm>
            <a:prstGeom prst="rect">
              <a:avLst/>
            </a:prstGeom>
            <a:solidFill>
              <a:srgbClr val="FFFFFF"/>
            </a:solidFill>
            <a:ln w="76200">
              <a:solidFill>
                <a:srgbClr val="F5B60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9798" name="Rectangle 6"/>
            <p:cNvSpPr>
              <a:spLocks noChangeArrowheads="1"/>
            </p:cNvSpPr>
            <p:nvPr/>
          </p:nvSpPr>
          <p:spPr bwMode="auto">
            <a:xfrm>
              <a:off x="3244" y="2517"/>
              <a:ext cx="432" cy="624"/>
            </a:xfrm>
            <a:prstGeom prst="rect">
              <a:avLst/>
            </a:prstGeom>
            <a:solidFill>
              <a:srgbClr val="FFFFFF"/>
            </a:solidFill>
            <a:ln w="76200">
              <a:solidFill>
                <a:srgbClr val="FF33CC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9799" name="Rectangle 7"/>
            <p:cNvSpPr>
              <a:spLocks noChangeArrowheads="1"/>
            </p:cNvSpPr>
            <p:nvPr/>
          </p:nvSpPr>
          <p:spPr bwMode="auto">
            <a:xfrm>
              <a:off x="4828" y="2613"/>
              <a:ext cx="432" cy="624"/>
            </a:xfrm>
            <a:prstGeom prst="rect">
              <a:avLst/>
            </a:prstGeom>
            <a:solidFill>
              <a:srgbClr val="FFFFFF"/>
            </a:solidFill>
            <a:ln w="76200">
              <a:solidFill>
                <a:srgbClr val="00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9800" name="Rectangle 8"/>
            <p:cNvSpPr>
              <a:spLocks noChangeArrowheads="1"/>
            </p:cNvSpPr>
            <p:nvPr/>
          </p:nvSpPr>
          <p:spPr bwMode="auto">
            <a:xfrm>
              <a:off x="5260" y="1509"/>
              <a:ext cx="432" cy="624"/>
            </a:xfrm>
            <a:prstGeom prst="rect">
              <a:avLst/>
            </a:prstGeom>
            <a:solidFill>
              <a:srgbClr val="FFFFFF"/>
            </a:solidFill>
            <a:ln w="76200">
              <a:solidFill>
                <a:srgbClr val="3366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9801" name="Rectangle 9"/>
            <p:cNvSpPr>
              <a:spLocks noChangeArrowheads="1"/>
            </p:cNvSpPr>
            <p:nvPr/>
          </p:nvSpPr>
          <p:spPr bwMode="auto">
            <a:xfrm>
              <a:off x="4300" y="981"/>
              <a:ext cx="432" cy="624"/>
            </a:xfrm>
            <a:prstGeom prst="rect">
              <a:avLst/>
            </a:prstGeom>
            <a:solidFill>
              <a:srgbClr val="FFFFFF"/>
            </a:solidFill>
            <a:ln w="76200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9802" name="Line 10"/>
            <p:cNvSpPr>
              <a:spLocks noChangeShapeType="1"/>
            </p:cNvSpPr>
            <p:nvPr/>
          </p:nvSpPr>
          <p:spPr bwMode="auto">
            <a:xfrm>
              <a:off x="3148" y="1845"/>
              <a:ext cx="192" cy="1"/>
            </a:xfrm>
            <a:prstGeom prst="line">
              <a:avLst/>
            </a:prstGeom>
            <a:noFill/>
            <a:ln w="76200">
              <a:solidFill>
                <a:srgbClr val="3366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803" name="Line 11"/>
            <p:cNvSpPr>
              <a:spLocks noChangeShapeType="1"/>
            </p:cNvSpPr>
            <p:nvPr/>
          </p:nvSpPr>
          <p:spPr bwMode="auto">
            <a:xfrm>
              <a:off x="3100" y="1605"/>
              <a:ext cx="192" cy="1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804" name="Line 12"/>
            <p:cNvSpPr>
              <a:spLocks noChangeShapeType="1"/>
            </p:cNvSpPr>
            <p:nvPr/>
          </p:nvSpPr>
          <p:spPr bwMode="auto">
            <a:xfrm>
              <a:off x="4924" y="2901"/>
              <a:ext cx="192" cy="1"/>
            </a:xfrm>
            <a:prstGeom prst="line">
              <a:avLst/>
            </a:prstGeom>
            <a:noFill/>
            <a:ln w="76200">
              <a:solidFill>
                <a:srgbClr val="F5B603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805" name="Line 13"/>
            <p:cNvSpPr>
              <a:spLocks noChangeShapeType="1"/>
            </p:cNvSpPr>
            <p:nvPr/>
          </p:nvSpPr>
          <p:spPr bwMode="auto">
            <a:xfrm>
              <a:off x="4924" y="2757"/>
              <a:ext cx="192" cy="1"/>
            </a:xfrm>
            <a:prstGeom prst="line">
              <a:avLst/>
            </a:prstGeom>
            <a:noFill/>
            <a:ln w="76200">
              <a:solidFill>
                <a:srgbClr val="3366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806" name="Line 14"/>
            <p:cNvSpPr>
              <a:spLocks noChangeShapeType="1"/>
            </p:cNvSpPr>
            <p:nvPr/>
          </p:nvSpPr>
          <p:spPr bwMode="auto">
            <a:xfrm>
              <a:off x="5356" y="1701"/>
              <a:ext cx="192" cy="1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807" name="Line 15"/>
            <p:cNvSpPr>
              <a:spLocks noChangeShapeType="1"/>
            </p:cNvSpPr>
            <p:nvPr/>
          </p:nvSpPr>
          <p:spPr bwMode="auto">
            <a:xfrm>
              <a:off x="4972" y="3045"/>
              <a:ext cx="192" cy="1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808" name="Line 16"/>
            <p:cNvSpPr>
              <a:spLocks noChangeShapeType="1"/>
            </p:cNvSpPr>
            <p:nvPr/>
          </p:nvSpPr>
          <p:spPr bwMode="auto">
            <a:xfrm>
              <a:off x="3340" y="2901"/>
              <a:ext cx="192" cy="1"/>
            </a:xfrm>
            <a:prstGeom prst="line">
              <a:avLst/>
            </a:prstGeom>
            <a:noFill/>
            <a:ln w="76200">
              <a:solidFill>
                <a:srgbClr val="0099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809" name="Line 17"/>
            <p:cNvSpPr>
              <a:spLocks noChangeShapeType="1"/>
            </p:cNvSpPr>
            <p:nvPr/>
          </p:nvSpPr>
          <p:spPr bwMode="auto">
            <a:xfrm>
              <a:off x="3340" y="2709"/>
              <a:ext cx="192" cy="1"/>
            </a:xfrm>
            <a:prstGeom prst="line">
              <a:avLst/>
            </a:prstGeom>
            <a:noFill/>
            <a:ln w="76200">
              <a:solidFill>
                <a:srgbClr val="F5B603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810" name="Line 18"/>
            <p:cNvSpPr>
              <a:spLocks noChangeShapeType="1"/>
            </p:cNvSpPr>
            <p:nvPr/>
          </p:nvSpPr>
          <p:spPr bwMode="auto">
            <a:xfrm>
              <a:off x="4444" y="1269"/>
              <a:ext cx="192" cy="1"/>
            </a:xfrm>
            <a:prstGeom prst="line">
              <a:avLst/>
            </a:prstGeom>
            <a:noFill/>
            <a:ln w="76200">
              <a:solidFill>
                <a:srgbClr val="FF33CC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811" name="Line 19"/>
            <p:cNvSpPr>
              <a:spLocks noChangeShapeType="1"/>
            </p:cNvSpPr>
            <p:nvPr/>
          </p:nvSpPr>
          <p:spPr bwMode="auto">
            <a:xfrm>
              <a:off x="3772" y="2853"/>
              <a:ext cx="960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812" name="Line 20"/>
            <p:cNvSpPr>
              <a:spLocks noChangeShapeType="1"/>
            </p:cNvSpPr>
            <p:nvPr/>
          </p:nvSpPr>
          <p:spPr bwMode="auto">
            <a:xfrm flipH="1">
              <a:off x="3532" y="1653"/>
              <a:ext cx="816" cy="81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813" name="Line 21"/>
            <p:cNvSpPr>
              <a:spLocks noChangeShapeType="1"/>
            </p:cNvSpPr>
            <p:nvPr/>
          </p:nvSpPr>
          <p:spPr bwMode="auto">
            <a:xfrm flipH="1" flipV="1">
              <a:off x="3244" y="2037"/>
              <a:ext cx="144" cy="4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814" name="Line 22"/>
            <p:cNvSpPr>
              <a:spLocks noChangeShapeType="1"/>
            </p:cNvSpPr>
            <p:nvPr/>
          </p:nvSpPr>
          <p:spPr bwMode="auto">
            <a:xfrm flipV="1">
              <a:off x="3532" y="1413"/>
              <a:ext cx="720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815" name="Line 23"/>
            <p:cNvSpPr>
              <a:spLocks noChangeShapeType="1"/>
            </p:cNvSpPr>
            <p:nvPr/>
          </p:nvSpPr>
          <p:spPr bwMode="auto">
            <a:xfrm>
              <a:off x="3484" y="1845"/>
              <a:ext cx="1680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816" name="Line 24"/>
            <p:cNvSpPr>
              <a:spLocks noChangeShapeType="1"/>
            </p:cNvSpPr>
            <p:nvPr/>
          </p:nvSpPr>
          <p:spPr bwMode="auto">
            <a:xfrm flipH="1" flipV="1">
              <a:off x="4780" y="1269"/>
              <a:ext cx="432" cy="4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817" name="Line 25"/>
            <p:cNvSpPr>
              <a:spLocks noChangeShapeType="1"/>
            </p:cNvSpPr>
            <p:nvPr/>
          </p:nvSpPr>
          <p:spPr bwMode="auto">
            <a:xfrm flipH="1" flipV="1">
              <a:off x="4540" y="1653"/>
              <a:ext cx="432" cy="91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818" name="Line 26"/>
            <p:cNvSpPr>
              <a:spLocks noChangeShapeType="1"/>
            </p:cNvSpPr>
            <p:nvPr/>
          </p:nvSpPr>
          <p:spPr bwMode="auto">
            <a:xfrm flipV="1">
              <a:off x="5116" y="2181"/>
              <a:ext cx="288" cy="38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819" name="Line 27"/>
            <p:cNvSpPr>
              <a:spLocks noChangeShapeType="1"/>
            </p:cNvSpPr>
            <p:nvPr/>
          </p:nvSpPr>
          <p:spPr bwMode="auto">
            <a:xfrm flipH="1" flipV="1">
              <a:off x="3532" y="1989"/>
              <a:ext cx="1248" cy="76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89820" name="Rectangle 28"/>
          <p:cNvSpPr>
            <a:spLocks noChangeArrowheads="1"/>
          </p:cNvSpPr>
          <p:nvPr/>
        </p:nvSpPr>
        <p:spPr bwMode="auto">
          <a:xfrm>
            <a:off x="6156325" y="6021388"/>
            <a:ext cx="217488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9821" name="Rectangle 29"/>
          <p:cNvSpPr>
            <a:spLocks noChangeArrowheads="1"/>
          </p:cNvSpPr>
          <p:nvPr/>
        </p:nvSpPr>
        <p:spPr bwMode="auto">
          <a:xfrm>
            <a:off x="6156325" y="5589588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9822" name="Rectangle 30"/>
          <p:cNvSpPr>
            <a:spLocks noChangeArrowheads="1"/>
          </p:cNvSpPr>
          <p:nvPr/>
        </p:nvSpPr>
        <p:spPr bwMode="auto">
          <a:xfrm>
            <a:off x="6156325" y="5157788"/>
            <a:ext cx="215900" cy="287337"/>
          </a:xfrm>
          <a:prstGeom prst="rect">
            <a:avLst/>
          </a:prstGeom>
          <a:solidFill>
            <a:srgbClr val="FFFFFF"/>
          </a:solidFill>
          <a:ln w="76200">
            <a:solidFill>
              <a:srgbClr val="00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9823" name="Rectangle 31"/>
          <p:cNvSpPr>
            <a:spLocks noChangeArrowheads="1"/>
          </p:cNvSpPr>
          <p:nvPr/>
        </p:nvSpPr>
        <p:spPr bwMode="auto">
          <a:xfrm>
            <a:off x="6156325" y="4292600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9824" name="Rectangle 32"/>
          <p:cNvSpPr>
            <a:spLocks noChangeArrowheads="1"/>
          </p:cNvSpPr>
          <p:nvPr/>
        </p:nvSpPr>
        <p:spPr bwMode="auto">
          <a:xfrm>
            <a:off x="6156325" y="4724400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5B60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9825" name="Rectangle 33"/>
          <p:cNvSpPr>
            <a:spLocks noChangeArrowheads="1"/>
          </p:cNvSpPr>
          <p:nvPr/>
        </p:nvSpPr>
        <p:spPr bwMode="auto">
          <a:xfrm>
            <a:off x="7380288" y="4724400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9826" name="Rectangle 34"/>
          <p:cNvSpPr>
            <a:spLocks noChangeArrowheads="1"/>
          </p:cNvSpPr>
          <p:nvPr/>
        </p:nvSpPr>
        <p:spPr bwMode="auto">
          <a:xfrm>
            <a:off x="7380288" y="5157788"/>
            <a:ext cx="215900" cy="287337"/>
          </a:xfrm>
          <a:prstGeom prst="rect">
            <a:avLst/>
          </a:prstGeom>
          <a:solidFill>
            <a:srgbClr val="FFFFFF"/>
          </a:solidFill>
          <a:ln w="76200">
            <a:solidFill>
              <a:srgbClr val="F5B60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9827" name="Rectangle 35"/>
          <p:cNvSpPr>
            <a:spLocks noChangeArrowheads="1"/>
          </p:cNvSpPr>
          <p:nvPr/>
        </p:nvSpPr>
        <p:spPr bwMode="auto">
          <a:xfrm>
            <a:off x="7380288" y="6021388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9828" name="Rectangle 36"/>
          <p:cNvSpPr>
            <a:spLocks noChangeArrowheads="1"/>
          </p:cNvSpPr>
          <p:nvPr/>
        </p:nvSpPr>
        <p:spPr bwMode="auto">
          <a:xfrm>
            <a:off x="7380288" y="4292600"/>
            <a:ext cx="217487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9829" name="Rectangle 37"/>
          <p:cNvSpPr>
            <a:spLocks noChangeArrowheads="1"/>
          </p:cNvSpPr>
          <p:nvPr/>
        </p:nvSpPr>
        <p:spPr bwMode="auto">
          <a:xfrm>
            <a:off x="7380288" y="5589588"/>
            <a:ext cx="220662" cy="280987"/>
          </a:xfrm>
          <a:prstGeom prst="rect">
            <a:avLst/>
          </a:prstGeom>
          <a:solidFill>
            <a:srgbClr val="FFFFFF"/>
          </a:solidFill>
          <a:ln w="76200">
            <a:solidFill>
              <a:srgbClr val="00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9830" name="Line 38"/>
          <p:cNvSpPr>
            <a:spLocks noChangeShapeType="1"/>
          </p:cNvSpPr>
          <p:nvPr/>
        </p:nvSpPr>
        <p:spPr bwMode="auto">
          <a:xfrm>
            <a:off x="6443663" y="4437063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9831" name="Line 39"/>
          <p:cNvSpPr>
            <a:spLocks noChangeShapeType="1"/>
          </p:cNvSpPr>
          <p:nvPr/>
        </p:nvSpPr>
        <p:spPr bwMode="auto">
          <a:xfrm flipV="1">
            <a:off x="6443663" y="4437063"/>
            <a:ext cx="865187" cy="504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9832" name="Line 40"/>
          <p:cNvSpPr>
            <a:spLocks noChangeShapeType="1"/>
          </p:cNvSpPr>
          <p:nvPr/>
        </p:nvSpPr>
        <p:spPr bwMode="auto">
          <a:xfrm>
            <a:off x="6443663" y="4941888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9833" name="Line 41"/>
          <p:cNvSpPr>
            <a:spLocks noChangeShapeType="1"/>
          </p:cNvSpPr>
          <p:nvPr/>
        </p:nvSpPr>
        <p:spPr bwMode="auto">
          <a:xfrm>
            <a:off x="6443663" y="5373688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9834" name="Line 42"/>
          <p:cNvSpPr>
            <a:spLocks noChangeShapeType="1"/>
          </p:cNvSpPr>
          <p:nvPr/>
        </p:nvSpPr>
        <p:spPr bwMode="auto">
          <a:xfrm flipV="1">
            <a:off x="6443663" y="4941888"/>
            <a:ext cx="865187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9835" name="Line 43"/>
          <p:cNvSpPr>
            <a:spLocks noChangeShapeType="1"/>
          </p:cNvSpPr>
          <p:nvPr/>
        </p:nvSpPr>
        <p:spPr bwMode="auto">
          <a:xfrm flipV="1">
            <a:off x="6443663" y="4508500"/>
            <a:ext cx="865187" cy="8651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9836" name="Line 44"/>
          <p:cNvSpPr>
            <a:spLocks noChangeShapeType="1"/>
          </p:cNvSpPr>
          <p:nvPr/>
        </p:nvSpPr>
        <p:spPr bwMode="auto">
          <a:xfrm>
            <a:off x="6443663" y="5734050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9837" name="Line 45"/>
          <p:cNvSpPr>
            <a:spLocks noChangeShapeType="1"/>
          </p:cNvSpPr>
          <p:nvPr/>
        </p:nvSpPr>
        <p:spPr bwMode="auto">
          <a:xfrm flipV="1">
            <a:off x="6443663" y="5373688"/>
            <a:ext cx="865187" cy="360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9838" name="Line 46"/>
          <p:cNvSpPr>
            <a:spLocks noChangeShapeType="1"/>
          </p:cNvSpPr>
          <p:nvPr/>
        </p:nvSpPr>
        <p:spPr bwMode="auto">
          <a:xfrm>
            <a:off x="6443663" y="6165850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9839" name="Text Box 47"/>
          <p:cNvSpPr txBox="1">
            <a:spLocks noChangeArrowheads="1"/>
          </p:cNvSpPr>
          <p:nvPr/>
        </p:nvSpPr>
        <p:spPr bwMode="auto">
          <a:xfrm>
            <a:off x="5919788" y="6396038"/>
            <a:ext cx="666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ahoma" pitchFamily="34" charset="0"/>
              </a:rPr>
              <a:t>hubs</a:t>
            </a:r>
          </a:p>
        </p:txBody>
      </p:sp>
      <p:sp>
        <p:nvSpPr>
          <p:cNvPr id="289840" name="Text Box 48"/>
          <p:cNvSpPr txBox="1">
            <a:spLocks noChangeArrowheads="1"/>
          </p:cNvSpPr>
          <p:nvPr/>
        </p:nvSpPr>
        <p:spPr bwMode="auto">
          <a:xfrm>
            <a:off x="7216775" y="6375400"/>
            <a:ext cx="1244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ahoma" pitchFamily="34" charset="0"/>
              </a:rPr>
              <a:t>authorities</a:t>
            </a:r>
          </a:p>
        </p:txBody>
      </p:sp>
    </p:spTree>
    <p:extLst>
      <p:ext uri="{BB962C8B-B14F-4D97-AF65-F5344CB8AC3E}">
        <p14:creationId xmlns:p14="http://schemas.microsoft.com/office/powerpoint/2010/main" val="1870881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Hubs and Authorities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Two kind of weights:</a:t>
            </a:r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Hub weight</a:t>
            </a:r>
          </a:p>
          <a:p>
            <a:pPr lvl="1"/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Authority weight</a:t>
            </a:r>
          </a:p>
          <a:p>
            <a:pPr lvl="1"/>
            <a:endParaRPr lang="en-US" dirty="0"/>
          </a:p>
          <a:p>
            <a:r>
              <a:rPr lang="en-US" dirty="0" smtClean="0"/>
              <a:t>The </a:t>
            </a:r>
            <a:r>
              <a:rPr lang="en-US" dirty="0" smtClean="0">
                <a:solidFill>
                  <a:srgbClr val="0070C0"/>
                </a:solidFill>
              </a:rPr>
              <a:t>hub weight </a:t>
            </a:r>
            <a:r>
              <a:rPr lang="en-US" dirty="0" smtClean="0"/>
              <a:t>is the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sum of the authority weights</a:t>
            </a:r>
            <a:r>
              <a:rPr lang="en-US" dirty="0" smtClean="0"/>
              <a:t> of the authorities pointed to by the hub</a:t>
            </a:r>
          </a:p>
          <a:p>
            <a:endParaRPr lang="en-US" dirty="0"/>
          </a:p>
          <a:p>
            <a:r>
              <a:rPr lang="en-US" dirty="0" smtClean="0"/>
              <a:t>The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authority weight </a:t>
            </a:r>
            <a:r>
              <a:rPr lang="en-US" dirty="0" smtClean="0"/>
              <a:t>is the </a:t>
            </a:r>
            <a:r>
              <a:rPr lang="en-US" dirty="0" smtClean="0">
                <a:solidFill>
                  <a:srgbClr val="0070C0"/>
                </a:solidFill>
              </a:rPr>
              <a:t>sum of the hub weights </a:t>
            </a:r>
            <a:r>
              <a:rPr lang="en-US" dirty="0" smtClean="0"/>
              <a:t>that point to this authority.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8065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HITS Algorithm</a:t>
            </a:r>
          </a:p>
        </p:txBody>
      </p:sp>
      <p:sp>
        <p:nvSpPr>
          <p:cNvPr id="291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844675"/>
            <a:ext cx="8640763" cy="44323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/>
              <a:t>Initialize all weights to 1.</a:t>
            </a:r>
          </a:p>
          <a:p>
            <a:pPr>
              <a:lnSpc>
                <a:spcPct val="90000"/>
              </a:lnSpc>
            </a:pPr>
            <a:r>
              <a:rPr lang="en-US" sz="2800"/>
              <a:t>Repeat until convergence</a:t>
            </a:r>
            <a:endParaRPr lang="en-US" sz="3600"/>
          </a:p>
          <a:p>
            <a:pPr lvl="1">
              <a:lnSpc>
                <a:spcPct val="90000"/>
              </a:lnSpc>
            </a:pPr>
            <a:r>
              <a:rPr lang="en-US" sz="2200" b="1" i="1">
                <a:latin typeface="Palatino Linotype" pitchFamily="18" charset="0"/>
              </a:rPr>
              <a:t>O</a:t>
            </a:r>
            <a:r>
              <a:rPr lang="en-US" sz="2200"/>
              <a:t> operation : hubs collect the weight of the authorities</a:t>
            </a:r>
            <a:endParaRPr lang="en-US" sz="2400"/>
          </a:p>
          <a:p>
            <a:pPr lvl="1">
              <a:lnSpc>
                <a:spcPct val="90000"/>
              </a:lnSpc>
            </a:pPr>
            <a:endParaRPr lang="en-US" sz="2200" b="1" i="1">
              <a:latin typeface="Palatino Linotype" pitchFamily="18" charset="0"/>
            </a:endParaRPr>
          </a:p>
          <a:p>
            <a:pPr lvl="1">
              <a:lnSpc>
                <a:spcPct val="90000"/>
              </a:lnSpc>
            </a:pPr>
            <a:endParaRPr lang="en-US" sz="2200" b="1" i="1">
              <a:latin typeface="Palatino Linotype" pitchFamily="18" charset="0"/>
            </a:endParaRPr>
          </a:p>
          <a:p>
            <a:pPr lvl="1">
              <a:lnSpc>
                <a:spcPct val="90000"/>
              </a:lnSpc>
            </a:pPr>
            <a:r>
              <a:rPr lang="en-US" sz="2200" b="1" i="1">
                <a:latin typeface="Palatino Linotype" pitchFamily="18" charset="0"/>
              </a:rPr>
              <a:t>I</a:t>
            </a:r>
            <a:r>
              <a:rPr lang="en-US" sz="2200" b="1" i="1"/>
              <a:t> </a:t>
            </a:r>
            <a:r>
              <a:rPr lang="en-US" sz="2200"/>
              <a:t>operation: authorities collect the weight of the hubs</a:t>
            </a:r>
            <a:endParaRPr lang="en-US" sz="2400"/>
          </a:p>
          <a:p>
            <a:pPr lvl="1">
              <a:lnSpc>
                <a:spcPct val="90000"/>
              </a:lnSpc>
            </a:pPr>
            <a:endParaRPr lang="en-US" sz="2400" b="1" i="1"/>
          </a:p>
          <a:p>
            <a:pPr lvl="1">
              <a:lnSpc>
                <a:spcPct val="90000"/>
              </a:lnSpc>
            </a:pPr>
            <a:endParaRPr lang="en-US" sz="2200"/>
          </a:p>
          <a:p>
            <a:pPr lvl="1">
              <a:lnSpc>
                <a:spcPct val="90000"/>
              </a:lnSpc>
            </a:pPr>
            <a:r>
              <a:rPr lang="en-US" sz="2200"/>
              <a:t>Normalize weights under some norm</a:t>
            </a:r>
          </a:p>
          <a:p>
            <a:pPr lvl="1">
              <a:lnSpc>
                <a:spcPct val="90000"/>
              </a:lnSpc>
            </a:pPr>
            <a:endParaRPr lang="en-US" sz="2200"/>
          </a:p>
        </p:txBody>
      </p:sp>
      <p:graphicFrame>
        <p:nvGraphicFramePr>
          <p:cNvPr id="291844" name="Object 4"/>
          <p:cNvGraphicFramePr>
            <a:graphicFrameLocks noChangeAspect="1"/>
          </p:cNvGraphicFramePr>
          <p:nvPr/>
        </p:nvGraphicFramePr>
        <p:xfrm>
          <a:off x="4514850" y="3321050"/>
          <a:ext cx="112713" cy="214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6" name="Equation" r:id="rId4" imgW="114120" imgH="215640" progId="Equation.3">
                  <p:embed/>
                </p:oleObj>
              </mc:Choice>
              <mc:Fallback>
                <p:oleObj name="Equation" r:id="rId4" imgW="11412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2713" cy="214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1845" name="Rectangle 5"/>
          <p:cNvSpPr>
            <a:spLocks noChangeArrowheads="1"/>
          </p:cNvSpPr>
          <p:nvPr/>
        </p:nvSpPr>
        <p:spPr bwMode="auto">
          <a:xfrm>
            <a:off x="323850" y="1628775"/>
            <a:ext cx="8280400" cy="3887788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291846" name="Object 6"/>
          <p:cNvGraphicFramePr>
            <a:graphicFrameLocks noChangeAspect="1"/>
          </p:cNvGraphicFramePr>
          <p:nvPr/>
        </p:nvGraphicFramePr>
        <p:xfrm>
          <a:off x="2916238" y="3141663"/>
          <a:ext cx="1584325" cy="836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7" name="Equation" r:id="rId6" imgW="672840" imgH="355320" progId="Equation.3">
                  <p:embed/>
                </p:oleObj>
              </mc:Choice>
              <mc:Fallback>
                <p:oleObj name="Equation" r:id="rId6" imgW="672840" imgH="3553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6238" y="3141663"/>
                        <a:ext cx="1584325" cy="836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1847" name="Object 7"/>
          <p:cNvGraphicFramePr>
            <a:graphicFrameLocks noChangeAspect="1"/>
          </p:cNvGraphicFramePr>
          <p:nvPr/>
        </p:nvGraphicFramePr>
        <p:xfrm>
          <a:off x="2903538" y="4267200"/>
          <a:ext cx="1524000" cy="817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8" name="Equation" r:id="rId8" imgW="660240" imgH="355320" progId="Equation.3">
                  <p:embed/>
                </p:oleObj>
              </mc:Choice>
              <mc:Fallback>
                <p:oleObj name="Equation" r:id="rId8" imgW="660240" imgH="3553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03538" y="4267200"/>
                        <a:ext cx="1524000" cy="817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017194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HITS and eigenvectors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3891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US" sz="2800" dirty="0" smtClean="0"/>
                  <a:t>The HITS algorithm is a </a:t>
                </a:r>
                <a:r>
                  <a:rPr lang="en-US" sz="2800" dirty="0">
                    <a:solidFill>
                      <a:schemeClr val="accent6">
                        <a:lumMod val="75000"/>
                      </a:schemeClr>
                    </a:solidFill>
                  </a:rPr>
                  <a:t>power-method</a:t>
                </a:r>
                <a:r>
                  <a:rPr lang="en-US" sz="2800" dirty="0"/>
                  <a:t> eigenvector computation</a:t>
                </a:r>
              </a:p>
              <a:p>
                <a:r>
                  <a:rPr lang="en-US" sz="2800" dirty="0" smtClean="0"/>
                  <a:t>In </a:t>
                </a:r>
                <a:r>
                  <a:rPr lang="en-US" sz="2800" dirty="0"/>
                  <a:t>vector terms </a:t>
                </a:r>
                <a:endParaRPr lang="en-US" sz="2800" i="1" dirty="0" smtClean="0">
                  <a:solidFill>
                    <a:srgbClr val="0066FF"/>
                  </a:solidFill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66FF"/>
                        </a:solidFill>
                        <a:latin typeface="Cambria Math"/>
                      </a:rPr>
                      <m:t>𝑎</m:t>
                    </m:r>
                    <m:r>
                      <a:rPr lang="en-US" sz="2400" i="1" baseline="30000" dirty="0">
                        <a:solidFill>
                          <a:srgbClr val="0066FF"/>
                        </a:solidFill>
                        <a:latin typeface="Cambria Math"/>
                      </a:rPr>
                      <m:t>𝑡</m:t>
                    </m:r>
                    <m:r>
                      <a:rPr lang="en-US" sz="2400" i="1" dirty="0">
                        <a:solidFill>
                          <a:srgbClr val="0066FF"/>
                        </a:solidFill>
                        <a:latin typeface="Cambria Math"/>
                      </a:rPr>
                      <m:t> = </m:t>
                    </m:r>
                    <m:sSup>
                      <m:sSupPr>
                        <m:ctrlPr>
                          <a:rPr lang="en-US" sz="2400" b="0" i="1" dirty="0" smtClean="0">
                            <a:solidFill>
                              <a:srgbClr val="0066FF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i="1" dirty="0" err="1">
                            <a:solidFill>
                              <a:srgbClr val="0066FF"/>
                            </a:solidFill>
                            <a:latin typeface="Cambria Math"/>
                          </a:rPr>
                          <m:t>𝐴</m:t>
                        </m:r>
                      </m:e>
                      <m:sup>
                        <m:r>
                          <a:rPr lang="en-US" sz="2400" b="0" i="1" dirty="0" smtClean="0">
                            <a:solidFill>
                              <a:srgbClr val="0066FF"/>
                            </a:solidFill>
                            <a:latin typeface="Cambria Math"/>
                          </a:rPr>
                          <m:t>𝑇</m:t>
                        </m:r>
                      </m:sup>
                    </m:sSup>
                    <m:sSup>
                      <m:sSupPr>
                        <m:ctrlPr>
                          <a:rPr lang="en-US" sz="2400" b="0" i="1" dirty="0" smtClean="0">
                            <a:solidFill>
                              <a:srgbClr val="0066FF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0" i="1" dirty="0" smtClean="0">
                            <a:solidFill>
                              <a:srgbClr val="0066FF"/>
                            </a:solidFill>
                            <a:latin typeface="Cambria Math"/>
                          </a:rPr>
                          <m:t>h</m:t>
                        </m:r>
                      </m:e>
                      <m:sup>
                        <m:r>
                          <a:rPr lang="en-US" sz="2400" b="0" i="1" dirty="0" smtClean="0">
                            <a:solidFill>
                              <a:srgbClr val="0066FF"/>
                            </a:solidFill>
                            <a:latin typeface="Cambria Math"/>
                          </a:rPr>
                          <m:t>𝑡</m:t>
                        </m:r>
                        <m:r>
                          <a:rPr lang="en-US" sz="2400" b="0" i="1" dirty="0" smtClean="0">
                            <a:solidFill>
                              <a:srgbClr val="0066FF"/>
                            </a:solidFill>
                            <a:latin typeface="Cambria Math"/>
                          </a:rPr>
                          <m:t>−1</m:t>
                        </m:r>
                      </m:sup>
                    </m:sSup>
                    <m:r>
                      <a:rPr lang="en-US" sz="2400" i="1" dirty="0">
                        <a:latin typeface="Cambria Math"/>
                      </a:rPr>
                      <m:t> </m:t>
                    </m:r>
                  </m:oMath>
                </a14:m>
                <a:r>
                  <a:rPr lang="en-US" sz="2400" dirty="0"/>
                  <a:t>and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66FF"/>
                        </a:solidFill>
                        <a:latin typeface="Cambria Math"/>
                      </a:rPr>
                      <m:t>h</m:t>
                    </m:r>
                    <m:r>
                      <a:rPr lang="en-US" sz="2400" i="1" baseline="30000" dirty="0" err="1">
                        <a:solidFill>
                          <a:srgbClr val="0066FF"/>
                        </a:solidFill>
                        <a:latin typeface="Cambria Math"/>
                      </a:rPr>
                      <m:t>𝑡</m:t>
                    </m:r>
                    <m:r>
                      <a:rPr lang="en-US" sz="2400" i="1" dirty="0">
                        <a:solidFill>
                          <a:srgbClr val="0066FF"/>
                        </a:solidFill>
                        <a:latin typeface="Cambria Math"/>
                      </a:rPr>
                      <m:t> = </m:t>
                    </m:r>
                    <m:r>
                      <a:rPr lang="en-US" sz="2400" i="1" dirty="0" err="1">
                        <a:solidFill>
                          <a:srgbClr val="0066FF"/>
                        </a:solidFill>
                        <a:latin typeface="Cambria Math"/>
                      </a:rPr>
                      <m:t>𝐴</m:t>
                    </m:r>
                    <m:sSup>
                      <m:sSupPr>
                        <m:ctrlPr>
                          <a:rPr lang="en-US" sz="2400" b="0" i="1" dirty="0" smtClean="0">
                            <a:solidFill>
                              <a:srgbClr val="0066FF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i="1" dirty="0" err="1">
                            <a:solidFill>
                              <a:srgbClr val="0066FF"/>
                            </a:solidFill>
                            <a:latin typeface="Cambria Math"/>
                          </a:rPr>
                          <m:t>𝑎</m:t>
                        </m:r>
                      </m:e>
                      <m:sup>
                        <m:r>
                          <a:rPr lang="en-US" sz="2400" b="0" i="1" dirty="0" smtClean="0">
                            <a:solidFill>
                              <a:srgbClr val="0066FF"/>
                            </a:solidFill>
                            <a:latin typeface="Cambria Math"/>
                          </a:rPr>
                          <m:t>𝑡</m:t>
                        </m:r>
                        <m:r>
                          <a:rPr lang="en-US" sz="2400" b="0" i="1" dirty="0" smtClean="0">
                            <a:solidFill>
                              <a:srgbClr val="0066FF"/>
                            </a:solidFill>
                            <a:latin typeface="Cambria Math"/>
                          </a:rPr>
                          <m:t>−1</m:t>
                        </m:r>
                      </m:sup>
                    </m:sSup>
                  </m:oMath>
                </a14:m>
                <a:endParaRPr lang="en-US" sz="2400" dirty="0">
                  <a:solidFill>
                    <a:srgbClr val="0066FF"/>
                  </a:solidFill>
                </a:endParaRP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dirty="0" smtClean="0">
                            <a:solidFill>
                              <a:srgbClr val="0066FF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i="1" dirty="0" smtClean="0">
                            <a:solidFill>
                              <a:srgbClr val="0066FF"/>
                            </a:solidFill>
                            <a:latin typeface="Cambria Math"/>
                          </a:rPr>
                          <m:t>𝑎</m:t>
                        </m:r>
                      </m:e>
                      <m:sup>
                        <m:r>
                          <a:rPr lang="en-US" sz="2400" b="0" i="1" dirty="0" smtClean="0">
                            <a:solidFill>
                              <a:srgbClr val="0066FF"/>
                            </a:solidFill>
                            <a:latin typeface="Cambria Math"/>
                          </a:rPr>
                          <m:t>𝑡</m:t>
                        </m:r>
                      </m:sup>
                    </m:sSup>
                    <m:r>
                      <a:rPr lang="en-US" sz="2400" i="1" dirty="0" smtClean="0">
                        <a:solidFill>
                          <a:srgbClr val="0066FF"/>
                        </a:solidFill>
                        <a:latin typeface="Cambria Math"/>
                      </a:rPr>
                      <m:t>= </m:t>
                    </m:r>
                    <m:r>
                      <a:rPr lang="en-US" sz="2400" i="1" dirty="0" err="1">
                        <a:solidFill>
                          <a:srgbClr val="0066FF"/>
                        </a:solidFill>
                        <a:latin typeface="Cambria Math"/>
                      </a:rPr>
                      <m:t>𝐴</m:t>
                    </m:r>
                    <m:r>
                      <a:rPr lang="en-US" sz="2400" i="1" baseline="30000" dirty="0" err="1">
                        <a:solidFill>
                          <a:srgbClr val="0066FF"/>
                        </a:solidFill>
                        <a:latin typeface="Cambria Math"/>
                      </a:rPr>
                      <m:t>𝑇</m:t>
                    </m:r>
                    <m:r>
                      <a:rPr lang="en-US" sz="2400" i="1" dirty="0" err="1">
                        <a:solidFill>
                          <a:srgbClr val="0066FF"/>
                        </a:solidFill>
                        <a:latin typeface="Cambria Math"/>
                      </a:rPr>
                      <m:t>𝐴</m:t>
                    </m:r>
                    <m:sSup>
                      <m:sSupPr>
                        <m:ctrlPr>
                          <a:rPr lang="en-US" sz="2400" b="0" i="1" dirty="0" smtClean="0">
                            <a:solidFill>
                              <a:srgbClr val="0066FF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i="1" dirty="0" err="1">
                            <a:solidFill>
                              <a:srgbClr val="0066FF"/>
                            </a:solidFill>
                            <a:latin typeface="Cambria Math"/>
                          </a:rPr>
                          <m:t>𝑎</m:t>
                        </m:r>
                      </m:e>
                      <m:sup>
                        <m:r>
                          <a:rPr lang="en-US" sz="2400" b="0" i="1" dirty="0" smtClean="0">
                            <a:solidFill>
                              <a:srgbClr val="0066FF"/>
                            </a:solidFill>
                            <a:latin typeface="Cambria Math"/>
                          </a:rPr>
                          <m:t>𝑡</m:t>
                        </m:r>
                        <m:r>
                          <a:rPr lang="en-US" sz="2400" b="0" i="1" dirty="0" smtClean="0">
                            <a:solidFill>
                              <a:srgbClr val="0066FF"/>
                            </a:solidFill>
                            <a:latin typeface="Cambria Math"/>
                          </a:rPr>
                          <m:t>−1</m:t>
                        </m:r>
                      </m:sup>
                    </m:sSup>
                    <m:r>
                      <a:rPr lang="en-US" sz="2400" i="1" dirty="0">
                        <a:solidFill>
                          <a:srgbClr val="0066FF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2400" dirty="0"/>
                  <a:t>and</a:t>
                </a:r>
                <a:r>
                  <a:rPr lang="en-US" sz="2400" dirty="0">
                    <a:solidFill>
                      <a:srgbClr val="0066FF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66FF"/>
                        </a:solidFill>
                        <a:latin typeface="Cambria Math"/>
                      </a:rPr>
                      <m:t>h</m:t>
                    </m:r>
                    <m:r>
                      <a:rPr lang="en-US" sz="2400" i="1" baseline="30000" dirty="0" err="1">
                        <a:solidFill>
                          <a:srgbClr val="0066FF"/>
                        </a:solidFill>
                        <a:latin typeface="Cambria Math"/>
                      </a:rPr>
                      <m:t>𝑡</m:t>
                    </m:r>
                    <m:r>
                      <a:rPr lang="en-US" sz="2400" i="1" dirty="0">
                        <a:solidFill>
                          <a:srgbClr val="0066FF"/>
                        </a:solidFill>
                        <a:latin typeface="Cambria Math"/>
                      </a:rPr>
                      <m:t> = </m:t>
                    </m:r>
                    <m:r>
                      <a:rPr lang="en-US" sz="2400" i="1" dirty="0" err="1">
                        <a:solidFill>
                          <a:srgbClr val="0066FF"/>
                        </a:solidFill>
                        <a:latin typeface="Cambria Math"/>
                      </a:rPr>
                      <m:t>𝐴</m:t>
                    </m:r>
                    <m:sSup>
                      <m:sSupPr>
                        <m:ctrlPr>
                          <a:rPr lang="en-US" sz="2400" b="0" i="1" dirty="0" smtClean="0">
                            <a:solidFill>
                              <a:srgbClr val="0066FF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i="1" dirty="0" err="1">
                            <a:solidFill>
                              <a:srgbClr val="0066FF"/>
                            </a:solidFill>
                            <a:latin typeface="Cambria Math"/>
                          </a:rPr>
                          <m:t>𝐴</m:t>
                        </m:r>
                      </m:e>
                      <m:sup>
                        <m:r>
                          <a:rPr lang="en-US" sz="2400" b="0" i="1" dirty="0" smtClean="0">
                            <a:solidFill>
                              <a:srgbClr val="0066FF"/>
                            </a:solidFill>
                            <a:latin typeface="Cambria Math"/>
                          </a:rPr>
                          <m:t>𝑇</m:t>
                        </m:r>
                      </m:sup>
                    </m:sSup>
                    <m:sSup>
                      <m:sSupPr>
                        <m:ctrlPr>
                          <a:rPr lang="en-US" sz="2400" b="0" i="1" dirty="0" smtClean="0">
                            <a:solidFill>
                              <a:srgbClr val="0066FF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0" i="1" dirty="0" smtClean="0">
                            <a:solidFill>
                              <a:srgbClr val="0066FF"/>
                            </a:solidFill>
                            <a:latin typeface="Cambria Math"/>
                          </a:rPr>
                          <m:t>h</m:t>
                        </m:r>
                      </m:e>
                      <m:sup>
                        <m:r>
                          <a:rPr lang="en-US" sz="2400" b="0" i="1" dirty="0" smtClean="0">
                            <a:solidFill>
                              <a:srgbClr val="0066FF"/>
                            </a:solidFill>
                            <a:latin typeface="Cambria Math"/>
                          </a:rPr>
                          <m:t>𝑡</m:t>
                        </m:r>
                        <m:r>
                          <a:rPr lang="en-US" sz="2400" b="0" i="1" dirty="0" smtClean="0">
                            <a:solidFill>
                              <a:srgbClr val="0066FF"/>
                            </a:solidFill>
                            <a:latin typeface="Cambria Math"/>
                          </a:rPr>
                          <m:t>−1</m:t>
                        </m:r>
                      </m:sup>
                    </m:sSup>
                  </m:oMath>
                </a14:m>
                <a:endParaRPr lang="en-US" sz="2400" dirty="0">
                  <a:solidFill>
                    <a:srgbClr val="0066FF"/>
                  </a:solidFill>
                </a:endParaRPr>
              </a:p>
              <a:p>
                <a:pPr lvl="1"/>
                <a:r>
                  <a:rPr lang="en-US" sz="2400" dirty="0" smtClean="0"/>
                  <a:t>Repeated iterations will converge to the eigenvectors</a:t>
                </a:r>
              </a:p>
              <a:p>
                <a:r>
                  <a:rPr lang="en-US" sz="2800" dirty="0" smtClean="0"/>
                  <a:t>The </a:t>
                </a:r>
                <a:r>
                  <a:rPr lang="en-US" sz="2800" dirty="0">
                    <a:solidFill>
                      <a:schemeClr val="accent6">
                        <a:lumMod val="75000"/>
                      </a:schemeClr>
                    </a:solidFill>
                  </a:rPr>
                  <a:t>authority</a:t>
                </a:r>
                <a:r>
                  <a:rPr lang="en-US" sz="2800" dirty="0"/>
                  <a:t> weight vector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0066FF"/>
                        </a:solidFill>
                        <a:latin typeface="Cambria Math"/>
                      </a:rPr>
                      <m:t>𝑎</m:t>
                    </m:r>
                  </m:oMath>
                </a14:m>
                <a:r>
                  <a:rPr lang="en-US" sz="2800" dirty="0">
                    <a:solidFill>
                      <a:srgbClr val="0066FF"/>
                    </a:solidFill>
                  </a:rPr>
                  <a:t> </a:t>
                </a:r>
                <a:r>
                  <a:rPr lang="en-US" sz="2800" dirty="0"/>
                  <a:t>is the </a:t>
                </a:r>
                <a:r>
                  <a:rPr lang="en-US" sz="2800" dirty="0">
                    <a:solidFill>
                      <a:schemeClr val="accent6">
                        <a:lumMod val="75000"/>
                      </a:schemeClr>
                    </a:solidFill>
                  </a:rPr>
                  <a:t>eigenvector</a:t>
                </a:r>
                <a:r>
                  <a:rPr lang="en-US" sz="2800" dirty="0"/>
                  <a:t> of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0066FF"/>
                        </a:solidFill>
                        <a:latin typeface="Cambria Math"/>
                      </a:rPr>
                      <m:t>𝐴</m:t>
                    </m:r>
                    <m:r>
                      <a:rPr lang="en-US" sz="2800" i="1" baseline="30000" dirty="0">
                        <a:solidFill>
                          <a:srgbClr val="0066FF"/>
                        </a:solidFill>
                        <a:latin typeface="Cambria Math"/>
                      </a:rPr>
                      <m:t>𝑇</m:t>
                    </m:r>
                    <m:r>
                      <a:rPr lang="en-US" sz="2800" i="1" dirty="0">
                        <a:solidFill>
                          <a:srgbClr val="0066FF"/>
                        </a:solidFill>
                        <a:latin typeface="Cambria Math"/>
                      </a:rPr>
                      <m:t>𝐴</m:t>
                    </m:r>
                    <m:r>
                      <a:rPr lang="en-US" sz="2800" i="1" dirty="0">
                        <a:latin typeface="Cambria Math"/>
                      </a:rPr>
                      <m:t> </m:t>
                    </m:r>
                  </m:oMath>
                </a14:m>
                <a:r>
                  <a:rPr lang="en-US" sz="2800" dirty="0"/>
                  <a:t>and the </a:t>
                </a:r>
                <a:r>
                  <a:rPr lang="en-US" sz="2800" dirty="0">
                    <a:solidFill>
                      <a:schemeClr val="accent6">
                        <a:lumMod val="75000"/>
                      </a:schemeClr>
                    </a:solidFill>
                  </a:rPr>
                  <a:t>hub</a:t>
                </a:r>
                <a:r>
                  <a:rPr lang="en-US" sz="2800" dirty="0"/>
                  <a:t> weight vector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0066FF"/>
                        </a:solidFill>
                        <a:latin typeface="Cambria Math"/>
                      </a:rPr>
                      <m:t>h</m:t>
                    </m:r>
                  </m:oMath>
                </a14:m>
                <a:r>
                  <a:rPr lang="en-US" sz="2800" dirty="0"/>
                  <a:t> is the </a:t>
                </a:r>
                <a:r>
                  <a:rPr lang="en-US" sz="2800" dirty="0">
                    <a:solidFill>
                      <a:schemeClr val="accent6">
                        <a:lumMod val="75000"/>
                      </a:schemeClr>
                    </a:solidFill>
                  </a:rPr>
                  <a:t>eigenvector</a:t>
                </a:r>
                <a:r>
                  <a:rPr lang="en-US" sz="2800" dirty="0"/>
                  <a:t> of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0066FF"/>
                        </a:solidFill>
                        <a:latin typeface="Cambria Math"/>
                      </a:rPr>
                      <m:t>𝐴𝐴</m:t>
                    </m:r>
                    <m:r>
                      <a:rPr lang="en-US" sz="2800" i="1" baseline="30000" dirty="0">
                        <a:solidFill>
                          <a:srgbClr val="0066FF"/>
                        </a:solidFill>
                        <a:latin typeface="Cambria Math"/>
                      </a:rPr>
                      <m:t>𝑇</m:t>
                    </m:r>
                  </m:oMath>
                </a14:m>
                <a:endParaRPr lang="en-US" sz="2800" baseline="30000" dirty="0">
                  <a:solidFill>
                    <a:srgbClr val="0066FF"/>
                  </a:solidFill>
                </a:endParaRPr>
              </a:p>
              <a:p>
                <a:endParaRPr lang="en-US" sz="2800" dirty="0" smtClean="0"/>
              </a:p>
              <a:p>
                <a:r>
                  <a:rPr lang="en-US" sz="2800" dirty="0" smtClean="0"/>
                  <a:t>The </a:t>
                </a:r>
                <a:r>
                  <a:rPr lang="en-US" sz="2800" dirty="0"/>
                  <a:t>vectors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0066FF"/>
                        </a:solidFill>
                        <a:latin typeface="Cambria Math"/>
                      </a:rPr>
                      <m:t>𝑎</m:t>
                    </m:r>
                  </m:oMath>
                </a14:m>
                <a:r>
                  <a:rPr lang="en-US" sz="2800" dirty="0"/>
                  <a:t> and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0066FF"/>
                        </a:solidFill>
                        <a:latin typeface="Cambria Math"/>
                      </a:rPr>
                      <m:t>h</m:t>
                    </m:r>
                  </m:oMath>
                </a14:m>
                <a:r>
                  <a:rPr lang="en-US" sz="2800" dirty="0"/>
                  <a:t> </a:t>
                </a:r>
                <a:r>
                  <a:rPr lang="en-US" sz="2800" dirty="0" smtClean="0"/>
                  <a:t>are called the </a:t>
                </a:r>
                <a:r>
                  <a:rPr lang="en-US" sz="2800" dirty="0">
                    <a:solidFill>
                      <a:srgbClr val="FF6600"/>
                    </a:solidFill>
                  </a:rPr>
                  <a:t>singular vectors</a:t>
                </a:r>
                <a:r>
                  <a:rPr lang="en-US" sz="2800" dirty="0"/>
                  <a:t> of the matrix </a:t>
                </a:r>
                <a:r>
                  <a:rPr lang="en-US" sz="2800" dirty="0">
                    <a:solidFill>
                      <a:srgbClr val="0066FF"/>
                    </a:solidFill>
                  </a:rPr>
                  <a:t>A</a:t>
                </a:r>
              </a:p>
            </p:txBody>
          </p:sp>
        </mc:Choice>
        <mc:Fallback xmlns="">
          <p:sp>
            <p:nvSpPr>
              <p:cNvPr id="29389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1">
                <a:blip r:embed="rId3"/>
                <a:stretch>
                  <a:fillRect l="-1111" t="-2695" r="-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68425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Singular Value Decomposition</a:t>
            </a:r>
          </a:p>
        </p:txBody>
      </p:sp>
      <p:sp>
        <p:nvSpPr>
          <p:cNvPr id="295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4150" y="1844675"/>
            <a:ext cx="8810625" cy="4752975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en-US" altLang="en-US" sz="2000" dirty="0"/>
          </a:p>
          <a:p>
            <a:pPr>
              <a:lnSpc>
                <a:spcPct val="80000"/>
              </a:lnSpc>
            </a:pPr>
            <a:endParaRPr lang="en-US" altLang="en-US" sz="2000" dirty="0"/>
          </a:p>
          <a:p>
            <a:pPr>
              <a:lnSpc>
                <a:spcPct val="80000"/>
              </a:lnSpc>
            </a:pPr>
            <a:endParaRPr lang="en-US" altLang="en-US" sz="2000" dirty="0"/>
          </a:p>
          <a:p>
            <a:pPr>
              <a:lnSpc>
                <a:spcPct val="80000"/>
              </a:lnSpc>
            </a:pPr>
            <a:endParaRPr lang="en-US" altLang="en-US" sz="2000" dirty="0"/>
          </a:p>
          <a:p>
            <a:pPr>
              <a:lnSpc>
                <a:spcPct val="80000"/>
              </a:lnSpc>
              <a:spcBef>
                <a:spcPct val="10000"/>
              </a:spcBef>
            </a:pPr>
            <a:endParaRPr lang="en-US" altLang="en-US" sz="2200" i="1" dirty="0">
              <a:latin typeface="Palatino Linotype" pitchFamily="18" charset="0"/>
            </a:endParaRPr>
          </a:p>
          <a:p>
            <a:pPr>
              <a:lnSpc>
                <a:spcPct val="80000"/>
              </a:lnSpc>
              <a:spcBef>
                <a:spcPct val="10000"/>
              </a:spcBef>
            </a:pPr>
            <a:endParaRPr lang="en-US" altLang="en-US" sz="2200" i="1" dirty="0">
              <a:latin typeface="Palatino Linotype" pitchFamily="18" charset="0"/>
            </a:endParaRPr>
          </a:p>
          <a:p>
            <a:pPr>
              <a:lnSpc>
                <a:spcPct val="80000"/>
              </a:lnSpc>
              <a:spcBef>
                <a:spcPct val="10000"/>
              </a:spcBef>
            </a:pPr>
            <a:r>
              <a:rPr lang="en-US" altLang="en-US" sz="2200" b="1" dirty="0">
                <a:solidFill>
                  <a:srgbClr val="009900"/>
                </a:solidFill>
              </a:rPr>
              <a:t>r</a:t>
            </a:r>
            <a:r>
              <a:rPr lang="en-US" altLang="en-US" sz="2200" b="1" dirty="0">
                <a:solidFill>
                  <a:schemeClr val="folHlink"/>
                </a:solidFill>
                <a:latin typeface="Palatino Linotype" pitchFamily="18" charset="0"/>
              </a:rPr>
              <a:t> </a:t>
            </a:r>
            <a:r>
              <a:rPr lang="en-US" altLang="en-US" sz="2200" dirty="0"/>
              <a:t>: rank of matrix </a:t>
            </a:r>
            <a:r>
              <a:rPr lang="en-US" altLang="en-US" sz="2200" dirty="0">
                <a:solidFill>
                  <a:srgbClr val="0066FF"/>
                </a:solidFill>
              </a:rPr>
              <a:t>A</a:t>
            </a:r>
          </a:p>
          <a:p>
            <a:pPr>
              <a:lnSpc>
                <a:spcPct val="80000"/>
              </a:lnSpc>
              <a:spcBef>
                <a:spcPct val="10000"/>
              </a:spcBef>
            </a:pPr>
            <a:endParaRPr lang="fi-FI" altLang="en-US" sz="2200" b="1" dirty="0">
              <a:solidFill>
                <a:srgbClr val="FF3300"/>
              </a:solidFill>
              <a:latin typeface="Palatino Linotype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spcBef>
                <a:spcPct val="10000"/>
              </a:spcBef>
            </a:pPr>
            <a:r>
              <a:rPr lang="el-GR" altLang="en-US" sz="2200" b="1" dirty="0">
                <a:solidFill>
                  <a:srgbClr val="FF3300"/>
                </a:solidFill>
                <a:latin typeface="Palatino Linotype" pitchFamily="18" charset="0"/>
                <a:cs typeface="Times New Roman" pitchFamily="18" charset="0"/>
              </a:rPr>
              <a:t>σ</a:t>
            </a:r>
            <a:r>
              <a:rPr lang="en-US" altLang="en-US" sz="2200" b="1" baseline="-25000" dirty="0">
                <a:solidFill>
                  <a:srgbClr val="FF3300"/>
                </a:solidFill>
                <a:latin typeface="Palatino Linotype" pitchFamily="18" charset="0"/>
                <a:cs typeface="Times New Roman" pitchFamily="18" charset="0"/>
              </a:rPr>
              <a:t>1</a:t>
            </a:r>
            <a:r>
              <a:rPr lang="en-US" altLang="en-US" sz="2200" b="1" dirty="0">
                <a:solidFill>
                  <a:srgbClr val="FF3300"/>
                </a:solidFill>
                <a:latin typeface="Palatino Linotype" pitchFamily="18" charset="0"/>
                <a:cs typeface="Times New Roman" pitchFamily="18" charset="0"/>
              </a:rPr>
              <a:t>≥ </a:t>
            </a:r>
            <a:r>
              <a:rPr lang="el-GR" altLang="en-US" sz="2200" b="1" dirty="0">
                <a:solidFill>
                  <a:srgbClr val="FF3300"/>
                </a:solidFill>
                <a:latin typeface="Palatino Linotype" pitchFamily="18" charset="0"/>
                <a:cs typeface="Times New Roman" pitchFamily="18" charset="0"/>
              </a:rPr>
              <a:t>σ</a:t>
            </a:r>
            <a:r>
              <a:rPr lang="en-US" altLang="en-US" sz="2200" b="1" baseline="-25000" dirty="0">
                <a:solidFill>
                  <a:srgbClr val="FF3300"/>
                </a:solidFill>
                <a:latin typeface="Palatino Linotype" pitchFamily="18" charset="0"/>
                <a:cs typeface="Times New Roman" pitchFamily="18" charset="0"/>
              </a:rPr>
              <a:t>2</a:t>
            </a:r>
            <a:r>
              <a:rPr lang="en-US" altLang="en-US" sz="2200" b="1" dirty="0">
                <a:solidFill>
                  <a:srgbClr val="FF3300"/>
                </a:solidFill>
                <a:latin typeface="Palatino Linotype" pitchFamily="18" charset="0"/>
                <a:cs typeface="Times New Roman" pitchFamily="18" charset="0"/>
              </a:rPr>
              <a:t>≥ … ≥</a:t>
            </a:r>
            <a:r>
              <a:rPr lang="el-GR" altLang="en-US" sz="2200" b="1" dirty="0">
                <a:solidFill>
                  <a:srgbClr val="FF3300"/>
                </a:solidFill>
                <a:latin typeface="Palatino Linotype" pitchFamily="18" charset="0"/>
                <a:cs typeface="Times New Roman" pitchFamily="18" charset="0"/>
              </a:rPr>
              <a:t>σ</a:t>
            </a:r>
            <a:r>
              <a:rPr lang="en-US" altLang="en-US" sz="2200" b="1" baseline="-25000" dirty="0">
                <a:solidFill>
                  <a:srgbClr val="FF3300"/>
                </a:solidFill>
                <a:latin typeface="Palatino Linotype" pitchFamily="18" charset="0"/>
                <a:cs typeface="Times New Roman" pitchFamily="18" charset="0"/>
              </a:rPr>
              <a:t>r</a:t>
            </a:r>
            <a:r>
              <a:rPr lang="en-US" altLang="en-US" sz="2200" i="1" dirty="0">
                <a:latin typeface="Palatino Linotype" pitchFamily="18" charset="0"/>
                <a:cs typeface="Times New Roman" pitchFamily="18" charset="0"/>
              </a:rPr>
              <a:t> </a:t>
            </a:r>
            <a:r>
              <a:rPr lang="en-US" altLang="en-US" sz="2200" dirty="0">
                <a:cs typeface="Times New Roman" pitchFamily="18" charset="0"/>
              </a:rPr>
              <a:t>: singular values (square roots of </a:t>
            </a:r>
            <a:r>
              <a:rPr lang="en-US" altLang="en-US" sz="2200" dirty="0" err="1">
                <a:cs typeface="Times New Roman" pitchFamily="18" charset="0"/>
              </a:rPr>
              <a:t>eig-vals</a:t>
            </a:r>
            <a:r>
              <a:rPr lang="en-US" altLang="en-US" sz="2200" dirty="0">
                <a:cs typeface="Times New Roman" pitchFamily="18" charset="0"/>
              </a:rPr>
              <a:t> </a:t>
            </a:r>
            <a:r>
              <a:rPr lang="en-US" altLang="en-US" sz="2200" dirty="0">
                <a:solidFill>
                  <a:srgbClr val="0066FF"/>
                </a:solidFill>
                <a:cs typeface="Times New Roman" pitchFamily="18" charset="0"/>
              </a:rPr>
              <a:t>AA</a:t>
            </a:r>
            <a:r>
              <a:rPr lang="en-US" altLang="en-US" sz="2200" baseline="30000" dirty="0">
                <a:solidFill>
                  <a:srgbClr val="0066FF"/>
                </a:solidFill>
                <a:cs typeface="Times New Roman" pitchFamily="18" charset="0"/>
              </a:rPr>
              <a:t>T</a:t>
            </a:r>
            <a:r>
              <a:rPr lang="en-US" altLang="en-US" sz="2200" dirty="0">
                <a:solidFill>
                  <a:srgbClr val="0066FF"/>
                </a:solidFill>
                <a:cs typeface="Times New Roman" pitchFamily="18" charset="0"/>
              </a:rPr>
              <a:t>, A</a:t>
            </a:r>
            <a:r>
              <a:rPr lang="en-US" altLang="en-US" sz="2200" baseline="30000" dirty="0">
                <a:solidFill>
                  <a:srgbClr val="0066FF"/>
                </a:solidFill>
                <a:cs typeface="Times New Roman" pitchFamily="18" charset="0"/>
              </a:rPr>
              <a:t>T</a:t>
            </a:r>
            <a:r>
              <a:rPr lang="en-US" altLang="en-US" sz="2200" dirty="0">
                <a:solidFill>
                  <a:srgbClr val="0066FF"/>
                </a:solidFill>
                <a:cs typeface="Times New Roman" pitchFamily="18" charset="0"/>
              </a:rPr>
              <a:t>A</a:t>
            </a:r>
            <a:r>
              <a:rPr lang="en-US" altLang="en-US" sz="2200" dirty="0">
                <a:cs typeface="Times New Roman" pitchFamily="18" charset="0"/>
              </a:rPr>
              <a:t>)</a:t>
            </a:r>
          </a:p>
          <a:p>
            <a:pPr>
              <a:lnSpc>
                <a:spcPct val="80000"/>
              </a:lnSpc>
              <a:spcBef>
                <a:spcPct val="10000"/>
              </a:spcBef>
              <a:buFont typeface="Wingdings" pitchFamily="2" charset="2"/>
              <a:buNone/>
            </a:pPr>
            <a:r>
              <a:rPr lang="en-US" altLang="en-US" sz="2200" i="1" dirty="0">
                <a:latin typeface="Palatino Linotype" pitchFamily="18" charset="0"/>
                <a:cs typeface="Times New Roman" pitchFamily="18" charset="0"/>
              </a:rPr>
              <a:t>                     </a:t>
            </a:r>
          </a:p>
          <a:p>
            <a:pPr>
              <a:lnSpc>
                <a:spcPct val="80000"/>
              </a:lnSpc>
              <a:spcBef>
                <a:spcPct val="10000"/>
              </a:spcBef>
            </a:pPr>
            <a:r>
              <a:rPr lang="en-US" altLang="en-US" sz="2200" dirty="0">
                <a:cs typeface="Times New Roman" pitchFamily="18" charset="0"/>
              </a:rPr>
              <a:t>                   : left singular vectors (</a:t>
            </a:r>
            <a:r>
              <a:rPr lang="en-US" altLang="en-US" sz="2200" dirty="0" err="1">
                <a:cs typeface="Times New Roman" pitchFamily="18" charset="0"/>
              </a:rPr>
              <a:t>eig</a:t>
            </a:r>
            <a:r>
              <a:rPr lang="en-US" altLang="en-US" sz="2200" dirty="0">
                <a:cs typeface="Times New Roman" pitchFamily="18" charset="0"/>
              </a:rPr>
              <a:t>-vectors of </a:t>
            </a:r>
            <a:r>
              <a:rPr lang="en-US" altLang="en-US" sz="2200" dirty="0">
                <a:solidFill>
                  <a:srgbClr val="0066FF"/>
                </a:solidFill>
                <a:cs typeface="Times New Roman" pitchFamily="18" charset="0"/>
              </a:rPr>
              <a:t>AA</a:t>
            </a:r>
            <a:r>
              <a:rPr lang="en-US" altLang="en-US" sz="2200" baseline="30000" dirty="0">
                <a:solidFill>
                  <a:srgbClr val="0066FF"/>
                </a:solidFill>
                <a:cs typeface="Times New Roman" pitchFamily="18" charset="0"/>
              </a:rPr>
              <a:t>T</a:t>
            </a:r>
            <a:r>
              <a:rPr lang="en-US" altLang="en-US" sz="2200" dirty="0">
                <a:cs typeface="Times New Roman" pitchFamily="18" charset="0"/>
              </a:rPr>
              <a:t>)</a:t>
            </a:r>
          </a:p>
          <a:p>
            <a:pPr>
              <a:lnSpc>
                <a:spcPct val="80000"/>
              </a:lnSpc>
              <a:spcBef>
                <a:spcPct val="10000"/>
              </a:spcBef>
              <a:buFont typeface="Wingdings" pitchFamily="2" charset="2"/>
              <a:buNone/>
            </a:pPr>
            <a:r>
              <a:rPr lang="en-US" altLang="en-US" sz="2200" dirty="0">
                <a:latin typeface="Palatino Linotype" pitchFamily="18" charset="0"/>
                <a:cs typeface="Times New Roman" pitchFamily="18" charset="0"/>
              </a:rPr>
              <a:t>       </a:t>
            </a:r>
            <a:r>
              <a:rPr lang="en-US" altLang="en-US" sz="2200" dirty="0">
                <a:cs typeface="Times New Roman" pitchFamily="18" charset="0"/>
              </a:rPr>
              <a:t>             </a:t>
            </a:r>
          </a:p>
          <a:p>
            <a:pPr>
              <a:lnSpc>
                <a:spcPct val="80000"/>
              </a:lnSpc>
              <a:spcBef>
                <a:spcPct val="10000"/>
              </a:spcBef>
            </a:pPr>
            <a:r>
              <a:rPr lang="en-US" altLang="en-US" sz="2200" dirty="0">
                <a:cs typeface="Times New Roman" pitchFamily="18" charset="0"/>
              </a:rPr>
              <a:t>                    : right singular vectors (</a:t>
            </a:r>
            <a:r>
              <a:rPr lang="en-US" altLang="en-US" sz="2200" dirty="0" err="1">
                <a:cs typeface="Times New Roman" pitchFamily="18" charset="0"/>
              </a:rPr>
              <a:t>eig</a:t>
            </a:r>
            <a:r>
              <a:rPr lang="en-US" altLang="en-US" sz="2200" dirty="0">
                <a:cs typeface="Times New Roman" pitchFamily="18" charset="0"/>
              </a:rPr>
              <a:t>-vectors of </a:t>
            </a:r>
            <a:r>
              <a:rPr lang="en-US" altLang="en-US" sz="2200" dirty="0">
                <a:solidFill>
                  <a:srgbClr val="0066FF"/>
                </a:solidFill>
                <a:cs typeface="Times New Roman" pitchFamily="18" charset="0"/>
              </a:rPr>
              <a:t>A</a:t>
            </a:r>
            <a:r>
              <a:rPr lang="en-US" altLang="en-US" sz="2200" baseline="30000" dirty="0">
                <a:solidFill>
                  <a:srgbClr val="0066FF"/>
                </a:solidFill>
                <a:cs typeface="Times New Roman" pitchFamily="18" charset="0"/>
              </a:rPr>
              <a:t>T</a:t>
            </a:r>
            <a:r>
              <a:rPr lang="en-US" altLang="en-US" sz="2200" dirty="0">
                <a:solidFill>
                  <a:srgbClr val="0066FF"/>
                </a:solidFill>
                <a:cs typeface="Times New Roman" pitchFamily="18" charset="0"/>
              </a:rPr>
              <a:t>A</a:t>
            </a:r>
            <a:r>
              <a:rPr lang="en-US" altLang="en-US" sz="2200" dirty="0">
                <a:cs typeface="Times New Roman" pitchFamily="18" charset="0"/>
              </a:rPr>
              <a:t>)</a:t>
            </a:r>
          </a:p>
          <a:p>
            <a:pPr>
              <a:lnSpc>
                <a:spcPct val="80000"/>
              </a:lnSpc>
              <a:spcBef>
                <a:spcPct val="10000"/>
              </a:spcBef>
            </a:pPr>
            <a:endParaRPr lang="en-US" altLang="en-US" sz="2200" dirty="0">
              <a:cs typeface="Times New Roman" pitchFamily="18" charset="0"/>
            </a:endParaRPr>
          </a:p>
          <a:p>
            <a:pPr>
              <a:lnSpc>
                <a:spcPct val="80000"/>
              </a:lnSpc>
              <a:spcBef>
                <a:spcPct val="10000"/>
              </a:spcBef>
            </a:pPr>
            <a:r>
              <a:rPr lang="en-US" altLang="en-US" sz="2200" dirty="0">
                <a:cs typeface="Times New Roman" pitchFamily="18" charset="0"/>
              </a:rPr>
              <a:t>  </a:t>
            </a:r>
          </a:p>
        </p:txBody>
      </p:sp>
      <p:grpSp>
        <p:nvGrpSpPr>
          <p:cNvPr id="295940" name="Group 4"/>
          <p:cNvGrpSpPr>
            <a:grpSpLocks/>
          </p:cNvGrpSpPr>
          <p:nvPr/>
        </p:nvGrpSpPr>
        <p:grpSpPr bwMode="auto">
          <a:xfrm>
            <a:off x="841375" y="1530350"/>
            <a:ext cx="7667625" cy="1955800"/>
            <a:chOff x="442" y="864"/>
            <a:chExt cx="4830" cy="1232"/>
          </a:xfrm>
        </p:grpSpPr>
        <p:graphicFrame>
          <p:nvGraphicFramePr>
            <p:cNvPr id="295941" name="Object 5"/>
            <p:cNvGraphicFramePr>
              <a:graphicFrameLocks noChangeAspect="1"/>
            </p:cNvGraphicFramePr>
            <p:nvPr/>
          </p:nvGraphicFramePr>
          <p:xfrm>
            <a:off x="442" y="864"/>
            <a:ext cx="4830" cy="123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62" name="Equation" r:id="rId4" imgW="3682800" imgH="939600" progId="Equation.3">
                    <p:embed/>
                  </p:oleObj>
                </mc:Choice>
                <mc:Fallback>
                  <p:oleObj name="Equation" r:id="rId4" imgW="3682800" imgH="939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2" y="864"/>
                          <a:ext cx="4830" cy="123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95942" name="Text Box 6"/>
            <p:cNvSpPr txBox="1">
              <a:spLocks noChangeArrowheads="1"/>
            </p:cNvSpPr>
            <p:nvPr/>
          </p:nvSpPr>
          <p:spPr bwMode="auto">
            <a:xfrm>
              <a:off x="576" y="1680"/>
              <a:ext cx="49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20000"/>
                </a:spcBef>
              </a:pPr>
              <a:r>
                <a:rPr kumimoji="1" lang="en-US" altLang="en-US" sz="2000">
                  <a:latin typeface="Times New Roman" pitchFamily="18" charset="0"/>
                </a:rPr>
                <a:t>[</a:t>
              </a:r>
              <a:r>
                <a:rPr kumimoji="1" lang="en-US" altLang="en-US" sz="2000" i="1">
                  <a:latin typeface="Times New Roman" pitchFamily="18" charset="0"/>
                </a:rPr>
                <a:t>n</a:t>
              </a:r>
              <a:r>
                <a:rPr kumimoji="1" lang="en-US" altLang="en-US" sz="2000" i="1">
                  <a:latin typeface="Times New Roman" pitchFamily="18" charset="0"/>
                  <a:cs typeface="Times New Roman" pitchFamily="18" charset="0"/>
                </a:rPr>
                <a:t>×r</a:t>
              </a:r>
              <a:r>
                <a:rPr kumimoji="1" lang="en-US" altLang="en-US" sz="2000">
                  <a:latin typeface="Times New Roman" pitchFamily="18" charset="0"/>
                  <a:cs typeface="Times New Roman" pitchFamily="18" charset="0"/>
                </a:rPr>
                <a:t>]</a:t>
              </a:r>
            </a:p>
          </p:txBody>
        </p:sp>
        <p:sp>
          <p:nvSpPr>
            <p:cNvPr id="295943" name="Text Box 7"/>
            <p:cNvSpPr txBox="1">
              <a:spLocks noChangeArrowheads="1"/>
            </p:cNvSpPr>
            <p:nvPr/>
          </p:nvSpPr>
          <p:spPr bwMode="auto">
            <a:xfrm>
              <a:off x="960" y="1680"/>
              <a:ext cx="49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20000"/>
                </a:spcBef>
              </a:pPr>
              <a:r>
                <a:rPr kumimoji="1" lang="en-US" altLang="en-US" sz="2000">
                  <a:latin typeface="Times New Roman" pitchFamily="18" charset="0"/>
                </a:rPr>
                <a:t>[</a:t>
              </a:r>
              <a:r>
                <a:rPr kumimoji="1" lang="en-US" altLang="en-US" sz="2000" i="1">
                  <a:latin typeface="Times New Roman" pitchFamily="18" charset="0"/>
                </a:rPr>
                <a:t>r</a:t>
              </a:r>
              <a:r>
                <a:rPr kumimoji="1" lang="en-US" altLang="en-US" sz="2000" i="1">
                  <a:latin typeface="Times New Roman" pitchFamily="18" charset="0"/>
                  <a:cs typeface="Times New Roman" pitchFamily="18" charset="0"/>
                </a:rPr>
                <a:t>×r</a:t>
              </a:r>
              <a:r>
                <a:rPr kumimoji="1" lang="en-US" altLang="en-US" sz="2000">
                  <a:latin typeface="Times New Roman" pitchFamily="18" charset="0"/>
                  <a:cs typeface="Times New Roman" pitchFamily="18" charset="0"/>
                </a:rPr>
                <a:t>]</a:t>
              </a:r>
            </a:p>
          </p:txBody>
        </p:sp>
        <p:sp>
          <p:nvSpPr>
            <p:cNvPr id="295944" name="Text Box 8"/>
            <p:cNvSpPr txBox="1">
              <a:spLocks noChangeArrowheads="1"/>
            </p:cNvSpPr>
            <p:nvPr/>
          </p:nvSpPr>
          <p:spPr bwMode="auto">
            <a:xfrm>
              <a:off x="1344" y="1680"/>
              <a:ext cx="49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20000"/>
                </a:spcBef>
              </a:pPr>
              <a:r>
                <a:rPr kumimoji="1" lang="en-US" altLang="en-US" sz="2000">
                  <a:latin typeface="Times New Roman" pitchFamily="18" charset="0"/>
                </a:rPr>
                <a:t>[</a:t>
              </a:r>
              <a:r>
                <a:rPr kumimoji="1" lang="en-US" altLang="en-US" sz="2000" i="1">
                  <a:latin typeface="Times New Roman" pitchFamily="18" charset="0"/>
                </a:rPr>
                <a:t>r</a:t>
              </a:r>
              <a:r>
                <a:rPr kumimoji="1" lang="en-US" altLang="en-US" sz="2000" i="1">
                  <a:latin typeface="Times New Roman" pitchFamily="18" charset="0"/>
                  <a:cs typeface="Times New Roman" pitchFamily="18" charset="0"/>
                </a:rPr>
                <a:t>×n</a:t>
              </a:r>
              <a:r>
                <a:rPr kumimoji="1" lang="en-US" altLang="en-US" sz="2000">
                  <a:latin typeface="Times New Roman" pitchFamily="18" charset="0"/>
                  <a:cs typeface="Times New Roman" pitchFamily="18" charset="0"/>
                </a:rPr>
                <a:t>]</a:t>
              </a:r>
            </a:p>
          </p:txBody>
        </p:sp>
      </p:grpSp>
      <p:graphicFrame>
        <p:nvGraphicFramePr>
          <p:cNvPr id="295945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1408536"/>
              </p:ext>
            </p:extLst>
          </p:nvPr>
        </p:nvGraphicFramePr>
        <p:xfrm>
          <a:off x="467544" y="4844832"/>
          <a:ext cx="1355253" cy="3780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3" name="Equation" r:id="rId6" imgW="774360" imgH="215640" progId="Equation.3">
                  <p:embed/>
                </p:oleObj>
              </mc:Choice>
              <mc:Fallback>
                <p:oleObj name="Equation" r:id="rId6" imgW="77436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544" y="4844832"/>
                        <a:ext cx="1355253" cy="37804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5946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7488805"/>
              </p:ext>
            </p:extLst>
          </p:nvPr>
        </p:nvGraphicFramePr>
        <p:xfrm>
          <a:off x="467544" y="5405784"/>
          <a:ext cx="1479554" cy="3994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4" name="Equation" r:id="rId8" imgW="799920" imgH="215640" progId="Equation.3">
                  <p:embed/>
                </p:oleObj>
              </mc:Choice>
              <mc:Fallback>
                <p:oleObj name="Equation" r:id="rId8" imgW="79992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544" y="5405784"/>
                        <a:ext cx="1479554" cy="3994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5947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4736831"/>
              </p:ext>
            </p:extLst>
          </p:nvPr>
        </p:nvGraphicFramePr>
        <p:xfrm>
          <a:off x="2273300" y="5877272"/>
          <a:ext cx="4681537" cy="49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5" name="Equation" r:id="rId10" imgW="2145960" imgH="228600" progId="Equation.3">
                  <p:embed/>
                </p:oleObj>
              </mc:Choice>
              <mc:Fallback>
                <p:oleObj name="Equation" r:id="rId10" imgW="21459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73300" y="5877272"/>
                        <a:ext cx="4681537" cy="498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38350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Why does the Power Method work?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:r>
                  <a:rPr lang="en-US" dirty="0" smtClean="0"/>
                  <a:t>If a matrix R is real and symmetric, it has real eigenvalues and eigenvectors: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l-GR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l-GR" b="0" i="1" smtClean="0">
                                <a:latin typeface="Cambria Math"/>
                              </a:rPr>
                              <m:t>𝜆</m:t>
                            </m:r>
                          </m:e>
                          <m:sub>
                            <m:r>
                              <a:rPr lang="el-GR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l-GR" b="0" i="1" smtClean="0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/>
                      </a:rPr>
                      <m:t>, 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l-GR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l-GR" b="0" i="1" smtClean="0">
                                <a:latin typeface="Cambria Math"/>
                              </a:rPr>
                              <m:t>𝜆</m:t>
                            </m:r>
                          </m:e>
                          <m:sub>
                            <m:r>
                              <a:rPr lang="el-GR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l-GR" b="0" i="1" smtClean="0">
                            <a:latin typeface="Cambria Math"/>
                          </a:rPr>
                          <m:t>,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/>
                      </a:rPr>
                      <m:t>, …, (</m:t>
                    </m:r>
                    <m:sSub>
                      <m:sSubPr>
                        <m:ctrlPr>
                          <a:rPr lang="el-GR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l-GR" b="0" i="1" smtClean="0">
                            <a:latin typeface="Cambria Math"/>
                          </a:rPr>
                          <m:t>𝜆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𝑟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𝑟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r is the rank of the matrix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|</m:t>
                        </m:r>
                        <m:r>
                          <a:rPr lang="en-US" b="0" i="1" smtClean="0">
                            <a:latin typeface="Cambria Math"/>
                          </a:rPr>
                          <m:t>𝜆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≥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|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𝜆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/>
                      </a:rPr>
                      <m:t>≥⋯≥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𝜆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𝑟</m:t>
                            </m:r>
                          </m:sub>
                        </m:sSub>
                      </m:e>
                    </m:d>
                  </m:oMath>
                </a14:m>
                <a:endParaRPr lang="en-US" dirty="0" smtClean="0"/>
              </a:p>
              <a:p>
                <a:r>
                  <a:rPr lang="en-US" dirty="0" smtClean="0"/>
                  <a:t>For any matrix R, the eigenvectors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en-US" dirty="0" smtClean="0"/>
                  <a:t> of R define a basis of the vector space</a:t>
                </a:r>
              </a:p>
              <a:p>
                <a:pPr lvl="1"/>
                <a:r>
                  <a:rPr lang="en-US" dirty="0" smtClean="0"/>
                  <a:t>For any vector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𝑥</m:t>
                    </m:r>
                  </m:oMath>
                </a14:m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𝑅𝑥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𝛼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+⋯+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𝑟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𝑟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lvl="1"/>
                <a:endParaRPr lang="en-US" dirty="0"/>
              </a:p>
              <a:p>
                <a:r>
                  <a:rPr lang="en-US" dirty="0" smtClean="0"/>
                  <a:t>After t multiplications we have:</a:t>
                </a: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𝑅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𝑡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𝑥</m:t>
                    </m:r>
                    <m:r>
                      <a:rPr lang="en-US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sSubSup>
                          <m:sSub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𝜆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𝑡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−1</m:t>
                            </m:r>
                          </m:sup>
                        </m:sSubSup>
                        <m:r>
                          <a:rPr lang="en-US" i="1">
                            <a:latin typeface="Cambria Math"/>
                          </a:rPr>
                          <m:t>𝛼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sSubSup>
                          <m:sSub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𝜆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𝑡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−1</m:t>
                            </m:r>
                          </m:sup>
                        </m:sSubSup>
                        <m:r>
                          <a:rPr lang="en-US" i="1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+⋯+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sSubSup>
                          <m:sSub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/>
                              </a:rPr>
                              <m:t>𝜆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b>
                          <m:sup>
                            <m:r>
                              <a:rPr lang="en-US" i="1">
                                <a:latin typeface="Cambria Math"/>
                              </a:rPr>
                              <m:t>𝑡</m:t>
                            </m:r>
                            <m:r>
                              <a:rPr lang="en-US" i="1">
                                <a:latin typeface="Cambria Math"/>
                              </a:rPr>
                              <m:t>−1</m:t>
                            </m:r>
                          </m:sup>
                        </m:sSubSup>
                        <m:r>
                          <a:rPr lang="en-US" i="1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𝑟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𝑟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lvl="1"/>
                <a:endParaRPr lang="en-US" dirty="0"/>
              </a:p>
              <a:p>
                <a:r>
                  <a:rPr lang="en-US" dirty="0" smtClean="0"/>
                  <a:t>Normalizing leaves only the term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 smtClean="0"/>
                  <a:t>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037" t="-2426" r="-14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33988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0" y="3451884"/>
            <a:ext cx="428625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Link Analysis</a:t>
            </a:r>
            <a:r>
              <a:rPr lang="en-US" sz="4000" dirty="0"/>
              <a:t/>
            </a:r>
            <a:br>
              <a:rPr lang="en-US" sz="4000" dirty="0"/>
            </a:b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Not all web pages are 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equal on the web</a:t>
            </a:r>
            <a:endParaRPr lang="el-GR" dirty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en-US" dirty="0" smtClean="0"/>
              <a:t>The links act as endorsements:</a:t>
            </a:r>
          </a:p>
          <a:p>
            <a:pPr lvl="1"/>
            <a:r>
              <a:rPr lang="en-US" dirty="0" smtClean="0"/>
              <a:t>When page p links to q it endorses the content of the content of q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95536" y="4221088"/>
            <a:ext cx="4536504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What is the simplest way to measure importance </a:t>
            </a:r>
            <a:r>
              <a:rPr lang="en-US" sz="2800" dirty="0" smtClean="0"/>
              <a:t>of a page on </a:t>
            </a:r>
            <a:r>
              <a:rPr lang="en-US" sz="2800" dirty="0"/>
              <a:t>the web?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9861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3810000" y="4516001"/>
            <a:ext cx="217488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3810000" y="4084201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3810000" y="3652401"/>
            <a:ext cx="215900" cy="287337"/>
          </a:xfrm>
          <a:prstGeom prst="rect">
            <a:avLst/>
          </a:prstGeom>
          <a:solidFill>
            <a:srgbClr val="FFFFFF"/>
          </a:solidFill>
          <a:ln w="76200">
            <a:solidFill>
              <a:srgbClr val="00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3810000" y="2787213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3810000" y="3219013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5B60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5033963" y="3219013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5033963" y="3652401"/>
            <a:ext cx="215900" cy="287337"/>
          </a:xfrm>
          <a:prstGeom prst="rect">
            <a:avLst/>
          </a:prstGeom>
          <a:solidFill>
            <a:srgbClr val="FFFFFF"/>
          </a:solidFill>
          <a:ln w="76200">
            <a:solidFill>
              <a:srgbClr val="F5B60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5033963" y="4516001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5033963" y="2787213"/>
            <a:ext cx="217487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Rectangle 13"/>
          <p:cNvSpPr>
            <a:spLocks noChangeArrowheads="1"/>
          </p:cNvSpPr>
          <p:nvPr/>
        </p:nvSpPr>
        <p:spPr bwMode="auto">
          <a:xfrm>
            <a:off x="5033963" y="4084201"/>
            <a:ext cx="220662" cy="280987"/>
          </a:xfrm>
          <a:prstGeom prst="rect">
            <a:avLst/>
          </a:prstGeom>
          <a:solidFill>
            <a:srgbClr val="FFFFFF"/>
          </a:solidFill>
          <a:ln w="76200">
            <a:solidFill>
              <a:srgbClr val="00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Line 14"/>
          <p:cNvSpPr>
            <a:spLocks noChangeShapeType="1"/>
          </p:cNvSpPr>
          <p:nvPr/>
        </p:nvSpPr>
        <p:spPr bwMode="auto">
          <a:xfrm>
            <a:off x="4097338" y="2931676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Line 15"/>
          <p:cNvSpPr>
            <a:spLocks noChangeShapeType="1"/>
          </p:cNvSpPr>
          <p:nvPr/>
        </p:nvSpPr>
        <p:spPr bwMode="auto">
          <a:xfrm flipV="1">
            <a:off x="4097338" y="2931676"/>
            <a:ext cx="865187" cy="504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Line 16"/>
          <p:cNvSpPr>
            <a:spLocks noChangeShapeType="1"/>
          </p:cNvSpPr>
          <p:nvPr/>
        </p:nvSpPr>
        <p:spPr bwMode="auto">
          <a:xfrm>
            <a:off x="4097338" y="3436501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Line 17"/>
          <p:cNvSpPr>
            <a:spLocks noChangeShapeType="1"/>
          </p:cNvSpPr>
          <p:nvPr/>
        </p:nvSpPr>
        <p:spPr bwMode="auto">
          <a:xfrm>
            <a:off x="4097338" y="3868301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Line 18"/>
          <p:cNvSpPr>
            <a:spLocks noChangeShapeType="1"/>
          </p:cNvSpPr>
          <p:nvPr/>
        </p:nvSpPr>
        <p:spPr bwMode="auto">
          <a:xfrm flipV="1">
            <a:off x="4097338" y="3436501"/>
            <a:ext cx="865187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Line 19"/>
          <p:cNvSpPr>
            <a:spLocks noChangeShapeType="1"/>
          </p:cNvSpPr>
          <p:nvPr/>
        </p:nvSpPr>
        <p:spPr bwMode="auto">
          <a:xfrm flipV="1">
            <a:off x="4097338" y="3003113"/>
            <a:ext cx="865187" cy="8651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Line 20"/>
          <p:cNvSpPr>
            <a:spLocks noChangeShapeType="1"/>
          </p:cNvSpPr>
          <p:nvPr/>
        </p:nvSpPr>
        <p:spPr bwMode="auto">
          <a:xfrm>
            <a:off x="4097338" y="4228663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Line 21"/>
          <p:cNvSpPr>
            <a:spLocks noChangeShapeType="1"/>
          </p:cNvSpPr>
          <p:nvPr/>
        </p:nvSpPr>
        <p:spPr bwMode="auto">
          <a:xfrm flipV="1">
            <a:off x="4097338" y="3868301"/>
            <a:ext cx="865187" cy="360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Line 22"/>
          <p:cNvSpPr>
            <a:spLocks noChangeShapeType="1"/>
          </p:cNvSpPr>
          <p:nvPr/>
        </p:nvSpPr>
        <p:spPr bwMode="auto">
          <a:xfrm>
            <a:off x="4097338" y="4660463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Text Box 23"/>
          <p:cNvSpPr txBox="1">
            <a:spLocks noChangeArrowheads="1"/>
          </p:cNvSpPr>
          <p:nvPr/>
        </p:nvSpPr>
        <p:spPr bwMode="auto">
          <a:xfrm>
            <a:off x="3573463" y="4890651"/>
            <a:ext cx="666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ahoma" pitchFamily="34" charset="0"/>
              </a:rPr>
              <a:t>hubs</a:t>
            </a:r>
          </a:p>
        </p:txBody>
      </p:sp>
      <p:sp>
        <p:nvSpPr>
          <p:cNvPr id="24" name="Text Box 24"/>
          <p:cNvSpPr txBox="1">
            <a:spLocks noChangeArrowheads="1"/>
          </p:cNvSpPr>
          <p:nvPr/>
        </p:nvSpPr>
        <p:spPr bwMode="auto">
          <a:xfrm>
            <a:off x="4870450" y="4884301"/>
            <a:ext cx="1244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ahoma" pitchFamily="34" charset="0"/>
              </a:rPr>
              <a:t>authorities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394212" y="275229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5394212" y="3178809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5394212" y="362869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5394212" y="404848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5394212" y="444494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3261760" y="2759791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3261760" y="318631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3261760" y="363619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3261760" y="4055983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3261760" y="445244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762000" y="2057400"/>
            <a:ext cx="1018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Initialize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2943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3810000" y="4516001"/>
            <a:ext cx="217488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3810000" y="4084201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3810000" y="3652401"/>
            <a:ext cx="215900" cy="287337"/>
          </a:xfrm>
          <a:prstGeom prst="rect">
            <a:avLst/>
          </a:prstGeom>
          <a:solidFill>
            <a:srgbClr val="FFFFFF"/>
          </a:solidFill>
          <a:ln w="76200">
            <a:solidFill>
              <a:srgbClr val="00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3810000" y="2787213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3810000" y="3219013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5B60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5033963" y="3219013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5033963" y="3652401"/>
            <a:ext cx="215900" cy="287337"/>
          </a:xfrm>
          <a:prstGeom prst="rect">
            <a:avLst/>
          </a:prstGeom>
          <a:solidFill>
            <a:srgbClr val="FFFFFF"/>
          </a:solidFill>
          <a:ln w="76200">
            <a:solidFill>
              <a:srgbClr val="F5B60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5033963" y="4516001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5033963" y="2787213"/>
            <a:ext cx="217487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Rectangle 13"/>
          <p:cNvSpPr>
            <a:spLocks noChangeArrowheads="1"/>
          </p:cNvSpPr>
          <p:nvPr/>
        </p:nvSpPr>
        <p:spPr bwMode="auto">
          <a:xfrm>
            <a:off x="5033963" y="4084201"/>
            <a:ext cx="220662" cy="280987"/>
          </a:xfrm>
          <a:prstGeom prst="rect">
            <a:avLst/>
          </a:prstGeom>
          <a:solidFill>
            <a:srgbClr val="FFFFFF"/>
          </a:solidFill>
          <a:ln w="76200">
            <a:solidFill>
              <a:srgbClr val="00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Line 14"/>
          <p:cNvSpPr>
            <a:spLocks noChangeShapeType="1"/>
          </p:cNvSpPr>
          <p:nvPr/>
        </p:nvSpPr>
        <p:spPr bwMode="auto">
          <a:xfrm>
            <a:off x="4097338" y="2931676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Line 15"/>
          <p:cNvSpPr>
            <a:spLocks noChangeShapeType="1"/>
          </p:cNvSpPr>
          <p:nvPr/>
        </p:nvSpPr>
        <p:spPr bwMode="auto">
          <a:xfrm flipV="1">
            <a:off x="4097338" y="2931676"/>
            <a:ext cx="865187" cy="504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Line 16"/>
          <p:cNvSpPr>
            <a:spLocks noChangeShapeType="1"/>
          </p:cNvSpPr>
          <p:nvPr/>
        </p:nvSpPr>
        <p:spPr bwMode="auto">
          <a:xfrm>
            <a:off x="4097338" y="3436501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Line 17"/>
          <p:cNvSpPr>
            <a:spLocks noChangeShapeType="1"/>
          </p:cNvSpPr>
          <p:nvPr/>
        </p:nvSpPr>
        <p:spPr bwMode="auto">
          <a:xfrm>
            <a:off x="4097338" y="3868301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Line 18"/>
          <p:cNvSpPr>
            <a:spLocks noChangeShapeType="1"/>
          </p:cNvSpPr>
          <p:nvPr/>
        </p:nvSpPr>
        <p:spPr bwMode="auto">
          <a:xfrm flipV="1">
            <a:off x="4097338" y="3436501"/>
            <a:ext cx="865187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Line 19"/>
          <p:cNvSpPr>
            <a:spLocks noChangeShapeType="1"/>
          </p:cNvSpPr>
          <p:nvPr/>
        </p:nvSpPr>
        <p:spPr bwMode="auto">
          <a:xfrm flipV="1">
            <a:off x="4097338" y="3003113"/>
            <a:ext cx="865187" cy="8651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Line 20"/>
          <p:cNvSpPr>
            <a:spLocks noChangeShapeType="1"/>
          </p:cNvSpPr>
          <p:nvPr/>
        </p:nvSpPr>
        <p:spPr bwMode="auto">
          <a:xfrm>
            <a:off x="4097338" y="4228663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Line 21"/>
          <p:cNvSpPr>
            <a:spLocks noChangeShapeType="1"/>
          </p:cNvSpPr>
          <p:nvPr/>
        </p:nvSpPr>
        <p:spPr bwMode="auto">
          <a:xfrm flipV="1">
            <a:off x="4097338" y="3868301"/>
            <a:ext cx="865187" cy="360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Line 22"/>
          <p:cNvSpPr>
            <a:spLocks noChangeShapeType="1"/>
          </p:cNvSpPr>
          <p:nvPr/>
        </p:nvSpPr>
        <p:spPr bwMode="auto">
          <a:xfrm>
            <a:off x="4097338" y="4660463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Text Box 23"/>
          <p:cNvSpPr txBox="1">
            <a:spLocks noChangeArrowheads="1"/>
          </p:cNvSpPr>
          <p:nvPr/>
        </p:nvSpPr>
        <p:spPr bwMode="auto">
          <a:xfrm>
            <a:off x="3573463" y="4890651"/>
            <a:ext cx="666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ahoma" pitchFamily="34" charset="0"/>
              </a:rPr>
              <a:t>hubs</a:t>
            </a:r>
          </a:p>
        </p:txBody>
      </p:sp>
      <p:sp>
        <p:nvSpPr>
          <p:cNvPr id="24" name="Text Box 24"/>
          <p:cNvSpPr txBox="1">
            <a:spLocks noChangeArrowheads="1"/>
          </p:cNvSpPr>
          <p:nvPr/>
        </p:nvSpPr>
        <p:spPr bwMode="auto">
          <a:xfrm>
            <a:off x="4870450" y="4884301"/>
            <a:ext cx="1244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ahoma" pitchFamily="34" charset="0"/>
              </a:rPr>
              <a:t>authorities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394212" y="275229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5394212" y="3178809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5394212" y="362869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5394212" y="404848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5394212" y="444494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3268217" y="275044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3268217" y="3176959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3268217" y="362684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3268217" y="404663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3268217" y="444309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85800" y="1981200"/>
            <a:ext cx="21852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Step 1: O operation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466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3810000" y="4516001"/>
            <a:ext cx="217488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3810000" y="4084201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3810000" y="3652401"/>
            <a:ext cx="215900" cy="287337"/>
          </a:xfrm>
          <a:prstGeom prst="rect">
            <a:avLst/>
          </a:prstGeom>
          <a:solidFill>
            <a:srgbClr val="FFFFFF"/>
          </a:solidFill>
          <a:ln w="76200">
            <a:solidFill>
              <a:srgbClr val="00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3810000" y="2787213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3810000" y="3219013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5B60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5033963" y="3219013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5033963" y="3652401"/>
            <a:ext cx="215900" cy="287337"/>
          </a:xfrm>
          <a:prstGeom prst="rect">
            <a:avLst/>
          </a:prstGeom>
          <a:solidFill>
            <a:srgbClr val="FFFFFF"/>
          </a:solidFill>
          <a:ln w="76200">
            <a:solidFill>
              <a:srgbClr val="F5B60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5033963" y="4516001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5033963" y="2787213"/>
            <a:ext cx="217487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Rectangle 13"/>
          <p:cNvSpPr>
            <a:spLocks noChangeArrowheads="1"/>
          </p:cNvSpPr>
          <p:nvPr/>
        </p:nvSpPr>
        <p:spPr bwMode="auto">
          <a:xfrm>
            <a:off x="5033963" y="4084201"/>
            <a:ext cx="220662" cy="280987"/>
          </a:xfrm>
          <a:prstGeom prst="rect">
            <a:avLst/>
          </a:prstGeom>
          <a:solidFill>
            <a:srgbClr val="FFFFFF"/>
          </a:solidFill>
          <a:ln w="76200">
            <a:solidFill>
              <a:srgbClr val="00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Line 14"/>
          <p:cNvSpPr>
            <a:spLocks noChangeShapeType="1"/>
          </p:cNvSpPr>
          <p:nvPr/>
        </p:nvSpPr>
        <p:spPr bwMode="auto">
          <a:xfrm>
            <a:off x="4097338" y="2931676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Line 15"/>
          <p:cNvSpPr>
            <a:spLocks noChangeShapeType="1"/>
          </p:cNvSpPr>
          <p:nvPr/>
        </p:nvSpPr>
        <p:spPr bwMode="auto">
          <a:xfrm flipV="1">
            <a:off x="4097338" y="2931676"/>
            <a:ext cx="865187" cy="504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Line 16"/>
          <p:cNvSpPr>
            <a:spLocks noChangeShapeType="1"/>
          </p:cNvSpPr>
          <p:nvPr/>
        </p:nvSpPr>
        <p:spPr bwMode="auto">
          <a:xfrm>
            <a:off x="4097338" y="3436501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Line 17"/>
          <p:cNvSpPr>
            <a:spLocks noChangeShapeType="1"/>
          </p:cNvSpPr>
          <p:nvPr/>
        </p:nvSpPr>
        <p:spPr bwMode="auto">
          <a:xfrm>
            <a:off x="4097338" y="3868301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Line 18"/>
          <p:cNvSpPr>
            <a:spLocks noChangeShapeType="1"/>
          </p:cNvSpPr>
          <p:nvPr/>
        </p:nvSpPr>
        <p:spPr bwMode="auto">
          <a:xfrm flipV="1">
            <a:off x="4097338" y="3436501"/>
            <a:ext cx="865187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Line 19"/>
          <p:cNvSpPr>
            <a:spLocks noChangeShapeType="1"/>
          </p:cNvSpPr>
          <p:nvPr/>
        </p:nvSpPr>
        <p:spPr bwMode="auto">
          <a:xfrm flipV="1">
            <a:off x="4097338" y="3003113"/>
            <a:ext cx="865187" cy="8651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Line 20"/>
          <p:cNvSpPr>
            <a:spLocks noChangeShapeType="1"/>
          </p:cNvSpPr>
          <p:nvPr/>
        </p:nvSpPr>
        <p:spPr bwMode="auto">
          <a:xfrm>
            <a:off x="4097338" y="4228663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Line 21"/>
          <p:cNvSpPr>
            <a:spLocks noChangeShapeType="1"/>
          </p:cNvSpPr>
          <p:nvPr/>
        </p:nvSpPr>
        <p:spPr bwMode="auto">
          <a:xfrm flipV="1">
            <a:off x="4097338" y="3868301"/>
            <a:ext cx="865187" cy="360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Line 22"/>
          <p:cNvSpPr>
            <a:spLocks noChangeShapeType="1"/>
          </p:cNvSpPr>
          <p:nvPr/>
        </p:nvSpPr>
        <p:spPr bwMode="auto">
          <a:xfrm>
            <a:off x="4097338" y="4660463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Text Box 23"/>
          <p:cNvSpPr txBox="1">
            <a:spLocks noChangeArrowheads="1"/>
          </p:cNvSpPr>
          <p:nvPr/>
        </p:nvSpPr>
        <p:spPr bwMode="auto">
          <a:xfrm>
            <a:off x="3573463" y="4890651"/>
            <a:ext cx="666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ahoma" pitchFamily="34" charset="0"/>
              </a:rPr>
              <a:t>hubs</a:t>
            </a:r>
          </a:p>
        </p:txBody>
      </p:sp>
      <p:sp>
        <p:nvSpPr>
          <p:cNvPr id="24" name="Text Box 24"/>
          <p:cNvSpPr txBox="1">
            <a:spLocks noChangeArrowheads="1"/>
          </p:cNvSpPr>
          <p:nvPr/>
        </p:nvSpPr>
        <p:spPr bwMode="auto">
          <a:xfrm>
            <a:off x="4870450" y="4884301"/>
            <a:ext cx="1244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ahoma" pitchFamily="34" charset="0"/>
              </a:rPr>
              <a:t>authorities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394212" y="275229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6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5394212" y="3178809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5394212" y="362869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5394212" y="404848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5394212" y="444494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3268217" y="275044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3268217" y="3176959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3268217" y="362684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3268217" y="404663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3268217" y="444309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85800" y="1981200"/>
            <a:ext cx="2069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Step 1: I operation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5382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3810000" y="4516001"/>
            <a:ext cx="217488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3810000" y="4084201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3810000" y="3652401"/>
            <a:ext cx="215900" cy="287337"/>
          </a:xfrm>
          <a:prstGeom prst="rect">
            <a:avLst/>
          </a:prstGeom>
          <a:solidFill>
            <a:srgbClr val="FFFFFF"/>
          </a:solidFill>
          <a:ln w="76200">
            <a:solidFill>
              <a:srgbClr val="00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3810000" y="2787213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3810000" y="3219013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5B60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5033963" y="3219013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5033963" y="3652401"/>
            <a:ext cx="215900" cy="287337"/>
          </a:xfrm>
          <a:prstGeom prst="rect">
            <a:avLst/>
          </a:prstGeom>
          <a:solidFill>
            <a:srgbClr val="FFFFFF"/>
          </a:solidFill>
          <a:ln w="76200">
            <a:solidFill>
              <a:srgbClr val="F5B60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5033963" y="4516001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5033963" y="2787213"/>
            <a:ext cx="217487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Rectangle 13"/>
          <p:cNvSpPr>
            <a:spLocks noChangeArrowheads="1"/>
          </p:cNvSpPr>
          <p:nvPr/>
        </p:nvSpPr>
        <p:spPr bwMode="auto">
          <a:xfrm>
            <a:off x="5033963" y="4084201"/>
            <a:ext cx="220662" cy="280987"/>
          </a:xfrm>
          <a:prstGeom prst="rect">
            <a:avLst/>
          </a:prstGeom>
          <a:solidFill>
            <a:srgbClr val="FFFFFF"/>
          </a:solidFill>
          <a:ln w="76200">
            <a:solidFill>
              <a:srgbClr val="00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Line 14"/>
          <p:cNvSpPr>
            <a:spLocks noChangeShapeType="1"/>
          </p:cNvSpPr>
          <p:nvPr/>
        </p:nvSpPr>
        <p:spPr bwMode="auto">
          <a:xfrm>
            <a:off x="4097338" y="2931676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Line 15"/>
          <p:cNvSpPr>
            <a:spLocks noChangeShapeType="1"/>
          </p:cNvSpPr>
          <p:nvPr/>
        </p:nvSpPr>
        <p:spPr bwMode="auto">
          <a:xfrm flipV="1">
            <a:off x="4097338" y="2931676"/>
            <a:ext cx="865187" cy="504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Line 16"/>
          <p:cNvSpPr>
            <a:spLocks noChangeShapeType="1"/>
          </p:cNvSpPr>
          <p:nvPr/>
        </p:nvSpPr>
        <p:spPr bwMode="auto">
          <a:xfrm>
            <a:off x="4097338" y="3436501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Line 17"/>
          <p:cNvSpPr>
            <a:spLocks noChangeShapeType="1"/>
          </p:cNvSpPr>
          <p:nvPr/>
        </p:nvSpPr>
        <p:spPr bwMode="auto">
          <a:xfrm>
            <a:off x="4097338" y="3868301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Line 18"/>
          <p:cNvSpPr>
            <a:spLocks noChangeShapeType="1"/>
          </p:cNvSpPr>
          <p:nvPr/>
        </p:nvSpPr>
        <p:spPr bwMode="auto">
          <a:xfrm flipV="1">
            <a:off x="4097338" y="3436501"/>
            <a:ext cx="865187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Line 19"/>
          <p:cNvSpPr>
            <a:spLocks noChangeShapeType="1"/>
          </p:cNvSpPr>
          <p:nvPr/>
        </p:nvSpPr>
        <p:spPr bwMode="auto">
          <a:xfrm flipV="1">
            <a:off x="4097338" y="3003113"/>
            <a:ext cx="865187" cy="8651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Line 20"/>
          <p:cNvSpPr>
            <a:spLocks noChangeShapeType="1"/>
          </p:cNvSpPr>
          <p:nvPr/>
        </p:nvSpPr>
        <p:spPr bwMode="auto">
          <a:xfrm>
            <a:off x="4097338" y="4228663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Line 21"/>
          <p:cNvSpPr>
            <a:spLocks noChangeShapeType="1"/>
          </p:cNvSpPr>
          <p:nvPr/>
        </p:nvSpPr>
        <p:spPr bwMode="auto">
          <a:xfrm flipV="1">
            <a:off x="4097338" y="3868301"/>
            <a:ext cx="865187" cy="360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Line 22"/>
          <p:cNvSpPr>
            <a:spLocks noChangeShapeType="1"/>
          </p:cNvSpPr>
          <p:nvPr/>
        </p:nvSpPr>
        <p:spPr bwMode="auto">
          <a:xfrm>
            <a:off x="4097338" y="4660463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Text Box 23"/>
          <p:cNvSpPr txBox="1">
            <a:spLocks noChangeArrowheads="1"/>
          </p:cNvSpPr>
          <p:nvPr/>
        </p:nvSpPr>
        <p:spPr bwMode="auto">
          <a:xfrm>
            <a:off x="3573463" y="4890651"/>
            <a:ext cx="666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ahoma" pitchFamily="34" charset="0"/>
              </a:rPr>
              <a:t>hubs</a:t>
            </a:r>
          </a:p>
        </p:txBody>
      </p:sp>
      <p:sp>
        <p:nvSpPr>
          <p:cNvPr id="24" name="Text Box 24"/>
          <p:cNvSpPr txBox="1">
            <a:spLocks noChangeArrowheads="1"/>
          </p:cNvSpPr>
          <p:nvPr/>
        </p:nvSpPr>
        <p:spPr bwMode="auto">
          <a:xfrm>
            <a:off x="4870450" y="4884301"/>
            <a:ext cx="1244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ahoma" pitchFamily="34" charset="0"/>
              </a:rPr>
              <a:t>authorities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394212" y="275229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5394212" y="3178809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5/6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5394212" y="3628695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5/6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5394212" y="4048482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2/6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5394212" y="4444945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1/6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3268217" y="2750440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1/3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3268217" y="3176959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2/3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3268217" y="362684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3268217" y="4046632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2/3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3268217" y="4443095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1/3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85800" y="1981200"/>
            <a:ext cx="36343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Step 1: Normalization (Max norm)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363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3810000" y="4516001"/>
            <a:ext cx="217488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3810000" y="4084201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3810000" y="3652401"/>
            <a:ext cx="215900" cy="287337"/>
          </a:xfrm>
          <a:prstGeom prst="rect">
            <a:avLst/>
          </a:prstGeom>
          <a:solidFill>
            <a:srgbClr val="FFFFFF"/>
          </a:solidFill>
          <a:ln w="76200">
            <a:solidFill>
              <a:srgbClr val="00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3810000" y="2787213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3810000" y="3219013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5B60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5033963" y="3219013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5033963" y="3652401"/>
            <a:ext cx="215900" cy="287337"/>
          </a:xfrm>
          <a:prstGeom prst="rect">
            <a:avLst/>
          </a:prstGeom>
          <a:solidFill>
            <a:srgbClr val="FFFFFF"/>
          </a:solidFill>
          <a:ln w="76200">
            <a:solidFill>
              <a:srgbClr val="F5B60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5033963" y="4516001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5033963" y="2787213"/>
            <a:ext cx="217487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Rectangle 13"/>
          <p:cNvSpPr>
            <a:spLocks noChangeArrowheads="1"/>
          </p:cNvSpPr>
          <p:nvPr/>
        </p:nvSpPr>
        <p:spPr bwMode="auto">
          <a:xfrm>
            <a:off x="5033963" y="4084201"/>
            <a:ext cx="220662" cy="280987"/>
          </a:xfrm>
          <a:prstGeom prst="rect">
            <a:avLst/>
          </a:prstGeom>
          <a:solidFill>
            <a:srgbClr val="FFFFFF"/>
          </a:solidFill>
          <a:ln w="76200">
            <a:solidFill>
              <a:srgbClr val="00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Line 14"/>
          <p:cNvSpPr>
            <a:spLocks noChangeShapeType="1"/>
          </p:cNvSpPr>
          <p:nvPr/>
        </p:nvSpPr>
        <p:spPr bwMode="auto">
          <a:xfrm>
            <a:off x="4097338" y="2931676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Line 15"/>
          <p:cNvSpPr>
            <a:spLocks noChangeShapeType="1"/>
          </p:cNvSpPr>
          <p:nvPr/>
        </p:nvSpPr>
        <p:spPr bwMode="auto">
          <a:xfrm flipV="1">
            <a:off x="4097338" y="2931676"/>
            <a:ext cx="865187" cy="504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Line 16"/>
          <p:cNvSpPr>
            <a:spLocks noChangeShapeType="1"/>
          </p:cNvSpPr>
          <p:nvPr/>
        </p:nvSpPr>
        <p:spPr bwMode="auto">
          <a:xfrm>
            <a:off x="4097338" y="3436501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Line 17"/>
          <p:cNvSpPr>
            <a:spLocks noChangeShapeType="1"/>
          </p:cNvSpPr>
          <p:nvPr/>
        </p:nvSpPr>
        <p:spPr bwMode="auto">
          <a:xfrm>
            <a:off x="4097338" y="3868301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Line 18"/>
          <p:cNvSpPr>
            <a:spLocks noChangeShapeType="1"/>
          </p:cNvSpPr>
          <p:nvPr/>
        </p:nvSpPr>
        <p:spPr bwMode="auto">
          <a:xfrm flipV="1">
            <a:off x="4097338" y="3436501"/>
            <a:ext cx="865187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Line 19"/>
          <p:cNvSpPr>
            <a:spLocks noChangeShapeType="1"/>
          </p:cNvSpPr>
          <p:nvPr/>
        </p:nvSpPr>
        <p:spPr bwMode="auto">
          <a:xfrm flipV="1">
            <a:off x="4097338" y="3003113"/>
            <a:ext cx="865187" cy="8651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Line 20"/>
          <p:cNvSpPr>
            <a:spLocks noChangeShapeType="1"/>
          </p:cNvSpPr>
          <p:nvPr/>
        </p:nvSpPr>
        <p:spPr bwMode="auto">
          <a:xfrm>
            <a:off x="4097338" y="4228663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Line 21"/>
          <p:cNvSpPr>
            <a:spLocks noChangeShapeType="1"/>
          </p:cNvSpPr>
          <p:nvPr/>
        </p:nvSpPr>
        <p:spPr bwMode="auto">
          <a:xfrm flipV="1">
            <a:off x="4097338" y="3868301"/>
            <a:ext cx="865187" cy="360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Line 22"/>
          <p:cNvSpPr>
            <a:spLocks noChangeShapeType="1"/>
          </p:cNvSpPr>
          <p:nvPr/>
        </p:nvSpPr>
        <p:spPr bwMode="auto">
          <a:xfrm>
            <a:off x="4097338" y="4660463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Text Box 23"/>
          <p:cNvSpPr txBox="1">
            <a:spLocks noChangeArrowheads="1"/>
          </p:cNvSpPr>
          <p:nvPr/>
        </p:nvSpPr>
        <p:spPr bwMode="auto">
          <a:xfrm>
            <a:off x="3573463" y="4890651"/>
            <a:ext cx="666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ahoma" pitchFamily="34" charset="0"/>
              </a:rPr>
              <a:t>hubs</a:t>
            </a:r>
          </a:p>
        </p:txBody>
      </p:sp>
      <p:sp>
        <p:nvSpPr>
          <p:cNvPr id="24" name="Text Box 24"/>
          <p:cNvSpPr txBox="1">
            <a:spLocks noChangeArrowheads="1"/>
          </p:cNvSpPr>
          <p:nvPr/>
        </p:nvSpPr>
        <p:spPr bwMode="auto">
          <a:xfrm>
            <a:off x="4870450" y="4884301"/>
            <a:ext cx="1244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ahoma" pitchFamily="34" charset="0"/>
              </a:rPr>
              <a:t>authorities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394212" y="275229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5394212" y="3178809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5/6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5394212" y="3628695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5/6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5394212" y="4048482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2/6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5394212" y="4444945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1/6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3268217" y="275044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3157097" y="3176959"/>
            <a:ext cx="616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11/6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3148536" y="3626845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16/6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3172036" y="4039591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7/6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3212656" y="4443095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1/6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85800" y="1981200"/>
            <a:ext cx="1659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Step 2: O step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6353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3810000" y="4516001"/>
            <a:ext cx="217488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3810000" y="4084201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3810000" y="3652401"/>
            <a:ext cx="215900" cy="287337"/>
          </a:xfrm>
          <a:prstGeom prst="rect">
            <a:avLst/>
          </a:prstGeom>
          <a:solidFill>
            <a:srgbClr val="FFFFFF"/>
          </a:solidFill>
          <a:ln w="76200">
            <a:solidFill>
              <a:srgbClr val="00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3810000" y="2787213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3810000" y="3219013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5B60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5033963" y="3219013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5033963" y="3652401"/>
            <a:ext cx="215900" cy="287337"/>
          </a:xfrm>
          <a:prstGeom prst="rect">
            <a:avLst/>
          </a:prstGeom>
          <a:solidFill>
            <a:srgbClr val="FFFFFF"/>
          </a:solidFill>
          <a:ln w="76200">
            <a:solidFill>
              <a:srgbClr val="F5B60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5033963" y="4516001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5033963" y="2787213"/>
            <a:ext cx="217487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Rectangle 13"/>
          <p:cNvSpPr>
            <a:spLocks noChangeArrowheads="1"/>
          </p:cNvSpPr>
          <p:nvPr/>
        </p:nvSpPr>
        <p:spPr bwMode="auto">
          <a:xfrm>
            <a:off x="5033963" y="4084201"/>
            <a:ext cx="220662" cy="280987"/>
          </a:xfrm>
          <a:prstGeom prst="rect">
            <a:avLst/>
          </a:prstGeom>
          <a:solidFill>
            <a:srgbClr val="FFFFFF"/>
          </a:solidFill>
          <a:ln w="76200">
            <a:solidFill>
              <a:srgbClr val="00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Line 14"/>
          <p:cNvSpPr>
            <a:spLocks noChangeShapeType="1"/>
          </p:cNvSpPr>
          <p:nvPr/>
        </p:nvSpPr>
        <p:spPr bwMode="auto">
          <a:xfrm>
            <a:off x="4097338" y="2931676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Line 15"/>
          <p:cNvSpPr>
            <a:spLocks noChangeShapeType="1"/>
          </p:cNvSpPr>
          <p:nvPr/>
        </p:nvSpPr>
        <p:spPr bwMode="auto">
          <a:xfrm flipV="1">
            <a:off x="4097338" y="2931676"/>
            <a:ext cx="865187" cy="504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Line 16"/>
          <p:cNvSpPr>
            <a:spLocks noChangeShapeType="1"/>
          </p:cNvSpPr>
          <p:nvPr/>
        </p:nvSpPr>
        <p:spPr bwMode="auto">
          <a:xfrm>
            <a:off x="4097338" y="3436501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Line 17"/>
          <p:cNvSpPr>
            <a:spLocks noChangeShapeType="1"/>
          </p:cNvSpPr>
          <p:nvPr/>
        </p:nvSpPr>
        <p:spPr bwMode="auto">
          <a:xfrm>
            <a:off x="4097338" y="3868301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Line 18"/>
          <p:cNvSpPr>
            <a:spLocks noChangeShapeType="1"/>
          </p:cNvSpPr>
          <p:nvPr/>
        </p:nvSpPr>
        <p:spPr bwMode="auto">
          <a:xfrm flipV="1">
            <a:off x="4097338" y="3436501"/>
            <a:ext cx="865187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Line 19"/>
          <p:cNvSpPr>
            <a:spLocks noChangeShapeType="1"/>
          </p:cNvSpPr>
          <p:nvPr/>
        </p:nvSpPr>
        <p:spPr bwMode="auto">
          <a:xfrm flipV="1">
            <a:off x="4097338" y="3003113"/>
            <a:ext cx="865187" cy="8651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Line 20"/>
          <p:cNvSpPr>
            <a:spLocks noChangeShapeType="1"/>
          </p:cNvSpPr>
          <p:nvPr/>
        </p:nvSpPr>
        <p:spPr bwMode="auto">
          <a:xfrm>
            <a:off x="4097338" y="4228663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Line 21"/>
          <p:cNvSpPr>
            <a:spLocks noChangeShapeType="1"/>
          </p:cNvSpPr>
          <p:nvPr/>
        </p:nvSpPr>
        <p:spPr bwMode="auto">
          <a:xfrm flipV="1">
            <a:off x="4097338" y="3868301"/>
            <a:ext cx="865187" cy="360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Line 22"/>
          <p:cNvSpPr>
            <a:spLocks noChangeShapeType="1"/>
          </p:cNvSpPr>
          <p:nvPr/>
        </p:nvSpPr>
        <p:spPr bwMode="auto">
          <a:xfrm>
            <a:off x="4097338" y="4660463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Text Box 23"/>
          <p:cNvSpPr txBox="1">
            <a:spLocks noChangeArrowheads="1"/>
          </p:cNvSpPr>
          <p:nvPr/>
        </p:nvSpPr>
        <p:spPr bwMode="auto">
          <a:xfrm>
            <a:off x="3573463" y="4890651"/>
            <a:ext cx="666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ahoma" pitchFamily="34" charset="0"/>
              </a:rPr>
              <a:t>hubs</a:t>
            </a:r>
          </a:p>
        </p:txBody>
      </p:sp>
      <p:sp>
        <p:nvSpPr>
          <p:cNvPr id="24" name="Text Box 24"/>
          <p:cNvSpPr txBox="1">
            <a:spLocks noChangeArrowheads="1"/>
          </p:cNvSpPr>
          <p:nvPr/>
        </p:nvSpPr>
        <p:spPr bwMode="auto">
          <a:xfrm>
            <a:off x="4870450" y="4884301"/>
            <a:ext cx="1244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ahoma" pitchFamily="34" charset="0"/>
              </a:rPr>
              <a:t>authorities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394212" y="2752290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33/6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5394212" y="3178809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27/6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5394212" y="3628695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23/6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5394212" y="4048482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7/6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5394212" y="4444945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1/6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3268217" y="275044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3157097" y="3176959"/>
            <a:ext cx="616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11/6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3148536" y="3626845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16/6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3172036" y="4039591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7/6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3212656" y="4443095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1/6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85800" y="1981200"/>
            <a:ext cx="1544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Step 2: I step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4227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3810000" y="4516001"/>
            <a:ext cx="217488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3810000" y="4084201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3810000" y="3652401"/>
            <a:ext cx="215900" cy="287337"/>
          </a:xfrm>
          <a:prstGeom prst="rect">
            <a:avLst/>
          </a:prstGeom>
          <a:solidFill>
            <a:srgbClr val="FFFFFF"/>
          </a:solidFill>
          <a:ln w="76200">
            <a:solidFill>
              <a:srgbClr val="00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3810000" y="2787213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3810000" y="3219013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5B60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5033963" y="3219013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5033963" y="3652401"/>
            <a:ext cx="215900" cy="287337"/>
          </a:xfrm>
          <a:prstGeom prst="rect">
            <a:avLst/>
          </a:prstGeom>
          <a:solidFill>
            <a:srgbClr val="FFFFFF"/>
          </a:solidFill>
          <a:ln w="76200">
            <a:solidFill>
              <a:srgbClr val="F5B60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5033963" y="4516001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5033963" y="2787213"/>
            <a:ext cx="217487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Rectangle 13"/>
          <p:cNvSpPr>
            <a:spLocks noChangeArrowheads="1"/>
          </p:cNvSpPr>
          <p:nvPr/>
        </p:nvSpPr>
        <p:spPr bwMode="auto">
          <a:xfrm>
            <a:off x="5033963" y="4084201"/>
            <a:ext cx="220662" cy="280987"/>
          </a:xfrm>
          <a:prstGeom prst="rect">
            <a:avLst/>
          </a:prstGeom>
          <a:solidFill>
            <a:srgbClr val="FFFFFF"/>
          </a:solidFill>
          <a:ln w="76200">
            <a:solidFill>
              <a:srgbClr val="00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Line 14"/>
          <p:cNvSpPr>
            <a:spLocks noChangeShapeType="1"/>
          </p:cNvSpPr>
          <p:nvPr/>
        </p:nvSpPr>
        <p:spPr bwMode="auto">
          <a:xfrm>
            <a:off x="4097338" y="2931676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Line 15"/>
          <p:cNvSpPr>
            <a:spLocks noChangeShapeType="1"/>
          </p:cNvSpPr>
          <p:nvPr/>
        </p:nvSpPr>
        <p:spPr bwMode="auto">
          <a:xfrm flipV="1">
            <a:off x="4097338" y="2931676"/>
            <a:ext cx="865187" cy="504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Line 16"/>
          <p:cNvSpPr>
            <a:spLocks noChangeShapeType="1"/>
          </p:cNvSpPr>
          <p:nvPr/>
        </p:nvSpPr>
        <p:spPr bwMode="auto">
          <a:xfrm>
            <a:off x="4097338" y="3436501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Line 17"/>
          <p:cNvSpPr>
            <a:spLocks noChangeShapeType="1"/>
          </p:cNvSpPr>
          <p:nvPr/>
        </p:nvSpPr>
        <p:spPr bwMode="auto">
          <a:xfrm>
            <a:off x="4097338" y="3868301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Line 18"/>
          <p:cNvSpPr>
            <a:spLocks noChangeShapeType="1"/>
          </p:cNvSpPr>
          <p:nvPr/>
        </p:nvSpPr>
        <p:spPr bwMode="auto">
          <a:xfrm flipV="1">
            <a:off x="4097338" y="3436501"/>
            <a:ext cx="865187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Line 19"/>
          <p:cNvSpPr>
            <a:spLocks noChangeShapeType="1"/>
          </p:cNvSpPr>
          <p:nvPr/>
        </p:nvSpPr>
        <p:spPr bwMode="auto">
          <a:xfrm flipV="1">
            <a:off x="4097338" y="3003113"/>
            <a:ext cx="865187" cy="8651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Line 20"/>
          <p:cNvSpPr>
            <a:spLocks noChangeShapeType="1"/>
          </p:cNvSpPr>
          <p:nvPr/>
        </p:nvSpPr>
        <p:spPr bwMode="auto">
          <a:xfrm>
            <a:off x="4097338" y="4228663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Line 21"/>
          <p:cNvSpPr>
            <a:spLocks noChangeShapeType="1"/>
          </p:cNvSpPr>
          <p:nvPr/>
        </p:nvSpPr>
        <p:spPr bwMode="auto">
          <a:xfrm flipV="1">
            <a:off x="4097338" y="3868301"/>
            <a:ext cx="865187" cy="360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Line 22"/>
          <p:cNvSpPr>
            <a:spLocks noChangeShapeType="1"/>
          </p:cNvSpPr>
          <p:nvPr/>
        </p:nvSpPr>
        <p:spPr bwMode="auto">
          <a:xfrm>
            <a:off x="4097338" y="4660463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Text Box 23"/>
          <p:cNvSpPr txBox="1">
            <a:spLocks noChangeArrowheads="1"/>
          </p:cNvSpPr>
          <p:nvPr/>
        </p:nvSpPr>
        <p:spPr bwMode="auto">
          <a:xfrm>
            <a:off x="3573463" y="4890651"/>
            <a:ext cx="666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ahoma" pitchFamily="34" charset="0"/>
              </a:rPr>
              <a:t>hubs</a:t>
            </a:r>
          </a:p>
        </p:txBody>
      </p:sp>
      <p:sp>
        <p:nvSpPr>
          <p:cNvPr id="24" name="Text Box 24"/>
          <p:cNvSpPr txBox="1">
            <a:spLocks noChangeArrowheads="1"/>
          </p:cNvSpPr>
          <p:nvPr/>
        </p:nvSpPr>
        <p:spPr bwMode="auto">
          <a:xfrm>
            <a:off x="4870450" y="4884301"/>
            <a:ext cx="1244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ahoma" pitchFamily="34" charset="0"/>
              </a:rPr>
              <a:t>authorities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394212" y="275229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5394212" y="3178809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27/33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5394212" y="3628695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23/33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5394212" y="4048482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7/33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5394212" y="4444945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1/33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3107915" y="2750440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6/16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2973296" y="3184088"/>
            <a:ext cx="744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11/16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3148536" y="362684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3059918" y="4032550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7/16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3068724" y="4443095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1/16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85800" y="1981200"/>
            <a:ext cx="23903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Step 2: Normalization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6579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3810000" y="4516001"/>
            <a:ext cx="217488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3810000" y="4084201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3810000" y="3652401"/>
            <a:ext cx="215900" cy="287337"/>
          </a:xfrm>
          <a:prstGeom prst="rect">
            <a:avLst/>
          </a:prstGeom>
          <a:solidFill>
            <a:srgbClr val="FFFFFF"/>
          </a:solidFill>
          <a:ln w="76200">
            <a:solidFill>
              <a:srgbClr val="00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3810000" y="2787213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3810000" y="3219013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5B60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5033963" y="3219013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5033963" y="3652401"/>
            <a:ext cx="215900" cy="287337"/>
          </a:xfrm>
          <a:prstGeom prst="rect">
            <a:avLst/>
          </a:prstGeom>
          <a:solidFill>
            <a:srgbClr val="FFFFFF"/>
          </a:solidFill>
          <a:ln w="76200">
            <a:solidFill>
              <a:srgbClr val="F5B60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5033963" y="4516001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5033963" y="2787213"/>
            <a:ext cx="217487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Rectangle 13"/>
          <p:cNvSpPr>
            <a:spLocks noChangeArrowheads="1"/>
          </p:cNvSpPr>
          <p:nvPr/>
        </p:nvSpPr>
        <p:spPr bwMode="auto">
          <a:xfrm>
            <a:off x="5033963" y="4084201"/>
            <a:ext cx="220662" cy="280987"/>
          </a:xfrm>
          <a:prstGeom prst="rect">
            <a:avLst/>
          </a:prstGeom>
          <a:solidFill>
            <a:srgbClr val="FFFFFF"/>
          </a:solidFill>
          <a:ln w="76200">
            <a:solidFill>
              <a:srgbClr val="00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Line 14"/>
          <p:cNvSpPr>
            <a:spLocks noChangeShapeType="1"/>
          </p:cNvSpPr>
          <p:nvPr/>
        </p:nvSpPr>
        <p:spPr bwMode="auto">
          <a:xfrm>
            <a:off x="4097338" y="2931676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Line 15"/>
          <p:cNvSpPr>
            <a:spLocks noChangeShapeType="1"/>
          </p:cNvSpPr>
          <p:nvPr/>
        </p:nvSpPr>
        <p:spPr bwMode="auto">
          <a:xfrm flipV="1">
            <a:off x="4097338" y="2931676"/>
            <a:ext cx="865187" cy="504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Line 16"/>
          <p:cNvSpPr>
            <a:spLocks noChangeShapeType="1"/>
          </p:cNvSpPr>
          <p:nvPr/>
        </p:nvSpPr>
        <p:spPr bwMode="auto">
          <a:xfrm>
            <a:off x="4097338" y="3436501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Line 17"/>
          <p:cNvSpPr>
            <a:spLocks noChangeShapeType="1"/>
          </p:cNvSpPr>
          <p:nvPr/>
        </p:nvSpPr>
        <p:spPr bwMode="auto">
          <a:xfrm>
            <a:off x="4097338" y="3868301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Line 18"/>
          <p:cNvSpPr>
            <a:spLocks noChangeShapeType="1"/>
          </p:cNvSpPr>
          <p:nvPr/>
        </p:nvSpPr>
        <p:spPr bwMode="auto">
          <a:xfrm flipV="1">
            <a:off x="4097338" y="3436501"/>
            <a:ext cx="865187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Line 19"/>
          <p:cNvSpPr>
            <a:spLocks noChangeShapeType="1"/>
          </p:cNvSpPr>
          <p:nvPr/>
        </p:nvSpPr>
        <p:spPr bwMode="auto">
          <a:xfrm flipV="1">
            <a:off x="4097338" y="3003113"/>
            <a:ext cx="865187" cy="8651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Line 20"/>
          <p:cNvSpPr>
            <a:spLocks noChangeShapeType="1"/>
          </p:cNvSpPr>
          <p:nvPr/>
        </p:nvSpPr>
        <p:spPr bwMode="auto">
          <a:xfrm>
            <a:off x="4097338" y="4228663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Line 21"/>
          <p:cNvSpPr>
            <a:spLocks noChangeShapeType="1"/>
          </p:cNvSpPr>
          <p:nvPr/>
        </p:nvSpPr>
        <p:spPr bwMode="auto">
          <a:xfrm flipV="1">
            <a:off x="4097338" y="3868301"/>
            <a:ext cx="865187" cy="360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Line 22"/>
          <p:cNvSpPr>
            <a:spLocks noChangeShapeType="1"/>
          </p:cNvSpPr>
          <p:nvPr/>
        </p:nvSpPr>
        <p:spPr bwMode="auto">
          <a:xfrm>
            <a:off x="4097338" y="4660463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Text Box 23"/>
          <p:cNvSpPr txBox="1">
            <a:spLocks noChangeArrowheads="1"/>
          </p:cNvSpPr>
          <p:nvPr/>
        </p:nvSpPr>
        <p:spPr bwMode="auto">
          <a:xfrm>
            <a:off x="3573463" y="4890651"/>
            <a:ext cx="666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ahoma" pitchFamily="34" charset="0"/>
              </a:rPr>
              <a:t>hubs</a:t>
            </a:r>
          </a:p>
        </p:txBody>
      </p:sp>
      <p:sp>
        <p:nvSpPr>
          <p:cNvPr id="24" name="Text Box 24"/>
          <p:cNvSpPr txBox="1">
            <a:spLocks noChangeArrowheads="1"/>
          </p:cNvSpPr>
          <p:nvPr/>
        </p:nvSpPr>
        <p:spPr bwMode="auto">
          <a:xfrm>
            <a:off x="4870450" y="4884301"/>
            <a:ext cx="1244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ahoma" pitchFamily="34" charset="0"/>
              </a:rPr>
              <a:t>authorities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394212" y="275229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5394212" y="3184253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0.8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5394212" y="3628695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0.6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5394212" y="4048482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0.14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5394212" y="444494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3107915" y="2750440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0.4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2973296" y="3184088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0.75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3148536" y="362684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3059918" y="4032550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0.3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3148536" y="444494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85800" y="1981200"/>
            <a:ext cx="1556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Convergence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5892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Rank by Popularity</a:t>
            </a:r>
            <a:endParaRPr lang="en-US" dirty="0"/>
          </a:p>
        </p:txBody>
      </p:sp>
      <p:sp>
        <p:nvSpPr>
          <p:cNvPr id="257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Rank pages according to </a:t>
            </a:r>
            <a:r>
              <a:rPr lang="en-US" dirty="0" smtClean="0"/>
              <a:t>the number of incoming edges (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in-degree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0070C0"/>
                </a:solidFill>
              </a:rPr>
              <a:t>degree centrality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257028" name="Text Box 4"/>
          <p:cNvSpPr txBox="1">
            <a:spLocks noChangeArrowheads="1"/>
          </p:cNvSpPr>
          <p:nvPr/>
        </p:nvSpPr>
        <p:spPr bwMode="auto">
          <a:xfrm>
            <a:off x="6156325" y="3171825"/>
            <a:ext cx="2516188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914400" indent="-4572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371600" indent="-4572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828800" indent="-4572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286000" indent="-4572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0" hangingPunct="0">
              <a:spcBef>
                <a:spcPct val="20000"/>
              </a:spcBef>
              <a:buFontTx/>
              <a:buAutoNum type="arabicPeriod"/>
            </a:pPr>
            <a:r>
              <a:rPr kumimoji="1" lang="en-US" sz="2400" b="1">
                <a:solidFill>
                  <a:srgbClr val="FF3300"/>
                </a:solidFill>
                <a:latin typeface="Tahoma" pitchFamily="34" charset="0"/>
              </a:rPr>
              <a:t>Red Page</a:t>
            </a:r>
          </a:p>
          <a:p>
            <a:pPr eaLnBrk="0" hangingPunct="0">
              <a:spcBef>
                <a:spcPct val="20000"/>
              </a:spcBef>
              <a:buFontTx/>
              <a:buAutoNum type="arabicPeriod"/>
            </a:pPr>
            <a:r>
              <a:rPr kumimoji="1" lang="en-US" sz="2400" b="1">
                <a:solidFill>
                  <a:srgbClr val="F5B603"/>
                </a:solidFill>
                <a:latin typeface="Tahoma" pitchFamily="34" charset="0"/>
              </a:rPr>
              <a:t>Yellow Page</a:t>
            </a:r>
          </a:p>
          <a:p>
            <a:pPr eaLnBrk="0" hangingPunct="0">
              <a:spcBef>
                <a:spcPct val="20000"/>
              </a:spcBef>
              <a:buFontTx/>
              <a:buAutoNum type="arabicPeriod"/>
            </a:pPr>
            <a:r>
              <a:rPr kumimoji="1" lang="en-US" sz="2400" b="1">
                <a:solidFill>
                  <a:srgbClr val="3366FF"/>
                </a:solidFill>
                <a:latin typeface="Tahoma" pitchFamily="34" charset="0"/>
              </a:rPr>
              <a:t>Blue Page</a:t>
            </a:r>
          </a:p>
          <a:p>
            <a:pPr eaLnBrk="0" hangingPunct="0">
              <a:spcBef>
                <a:spcPct val="20000"/>
              </a:spcBef>
              <a:buFontTx/>
              <a:buAutoNum type="arabicPeriod"/>
            </a:pPr>
            <a:r>
              <a:rPr kumimoji="1" lang="en-US" sz="2400" b="1">
                <a:solidFill>
                  <a:srgbClr val="FF33CC"/>
                </a:solidFill>
                <a:latin typeface="Tahoma" pitchFamily="34" charset="0"/>
              </a:rPr>
              <a:t>Purple Page</a:t>
            </a:r>
          </a:p>
          <a:p>
            <a:pPr eaLnBrk="0" hangingPunct="0">
              <a:spcBef>
                <a:spcPct val="20000"/>
              </a:spcBef>
              <a:buFontTx/>
              <a:buAutoNum type="arabicPeriod"/>
            </a:pPr>
            <a:r>
              <a:rPr kumimoji="1" lang="en-US" sz="2400" b="1">
                <a:solidFill>
                  <a:srgbClr val="009900"/>
                </a:solidFill>
                <a:latin typeface="Tahoma" pitchFamily="34" charset="0"/>
              </a:rPr>
              <a:t>Green Page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1447800" y="2959618"/>
            <a:ext cx="3439729" cy="3227838"/>
            <a:chOff x="2492375" y="2467063"/>
            <a:chExt cx="3439729" cy="3227838"/>
          </a:xfrm>
        </p:grpSpPr>
        <p:grpSp>
          <p:nvGrpSpPr>
            <p:cNvPr id="34" name="Group 33"/>
            <p:cNvGrpSpPr/>
            <p:nvPr/>
          </p:nvGrpSpPr>
          <p:grpSpPr>
            <a:xfrm>
              <a:off x="2492375" y="2841650"/>
              <a:ext cx="3439729" cy="2483919"/>
              <a:chOff x="2492375" y="2841650"/>
              <a:chExt cx="3439729" cy="2483919"/>
            </a:xfrm>
          </p:grpSpPr>
          <p:sp>
            <p:nvSpPr>
              <p:cNvPr id="40" name="Line 19"/>
              <p:cNvSpPr>
                <a:spLocks noChangeShapeType="1"/>
              </p:cNvSpPr>
              <p:nvPr/>
            </p:nvSpPr>
            <p:spPr bwMode="auto">
              <a:xfrm>
                <a:off x="3460750" y="5186747"/>
                <a:ext cx="12700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" name="Line 20"/>
              <p:cNvSpPr>
                <a:spLocks noChangeShapeType="1"/>
              </p:cNvSpPr>
              <p:nvPr/>
            </p:nvSpPr>
            <p:spPr bwMode="auto">
              <a:xfrm flipH="1">
                <a:off x="3143250" y="3542671"/>
                <a:ext cx="1079500" cy="111797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" name="Line 21"/>
              <p:cNvSpPr>
                <a:spLocks noChangeShapeType="1"/>
              </p:cNvSpPr>
              <p:nvPr/>
            </p:nvSpPr>
            <p:spPr bwMode="auto">
              <a:xfrm flipH="1" flipV="1">
                <a:off x="2762250" y="4068775"/>
                <a:ext cx="190500" cy="59186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" name="Line 22"/>
              <p:cNvSpPr>
                <a:spLocks noChangeShapeType="1"/>
              </p:cNvSpPr>
              <p:nvPr/>
            </p:nvSpPr>
            <p:spPr bwMode="auto">
              <a:xfrm flipV="1">
                <a:off x="3143250" y="3213856"/>
                <a:ext cx="952500" cy="26305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" name="Line 23"/>
              <p:cNvSpPr>
                <a:spLocks noChangeShapeType="1"/>
              </p:cNvSpPr>
              <p:nvPr/>
            </p:nvSpPr>
            <p:spPr bwMode="auto">
              <a:xfrm>
                <a:off x="3079750" y="3805723"/>
                <a:ext cx="22225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" name="Line 24"/>
              <p:cNvSpPr>
                <a:spLocks noChangeShapeType="1"/>
              </p:cNvSpPr>
              <p:nvPr/>
            </p:nvSpPr>
            <p:spPr bwMode="auto">
              <a:xfrm flipH="1" flipV="1">
                <a:off x="4730750" y="3213855"/>
                <a:ext cx="635000" cy="39457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" name="Line 25"/>
              <p:cNvSpPr>
                <a:spLocks noChangeShapeType="1"/>
              </p:cNvSpPr>
              <p:nvPr/>
            </p:nvSpPr>
            <p:spPr bwMode="auto">
              <a:xfrm flipH="1" flipV="1">
                <a:off x="4476750" y="3542671"/>
                <a:ext cx="571500" cy="12494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" name="Line 26"/>
              <p:cNvSpPr>
                <a:spLocks noChangeShapeType="1"/>
              </p:cNvSpPr>
              <p:nvPr/>
            </p:nvSpPr>
            <p:spPr bwMode="auto">
              <a:xfrm flipV="1">
                <a:off x="5238750" y="4266065"/>
                <a:ext cx="381000" cy="52610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" name="Line 27"/>
              <p:cNvSpPr>
                <a:spLocks noChangeShapeType="1"/>
              </p:cNvSpPr>
              <p:nvPr/>
            </p:nvSpPr>
            <p:spPr bwMode="auto">
              <a:xfrm flipH="1" flipV="1">
                <a:off x="3143250" y="4003012"/>
                <a:ext cx="1651000" cy="105220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" name="Oval 48"/>
              <p:cNvSpPr/>
              <p:nvPr/>
            </p:nvSpPr>
            <p:spPr>
              <a:xfrm>
                <a:off x="2809875" y="4765892"/>
                <a:ext cx="539750" cy="533400"/>
              </a:xfrm>
              <a:prstGeom prst="ellipse">
                <a:avLst/>
              </a:prstGeom>
              <a:solidFill>
                <a:srgbClr val="FF339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50" name="Oval 49"/>
              <p:cNvSpPr/>
              <p:nvPr/>
            </p:nvSpPr>
            <p:spPr>
              <a:xfrm>
                <a:off x="2492375" y="3375050"/>
                <a:ext cx="539750" cy="5334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51" name="Oval 50"/>
              <p:cNvSpPr/>
              <p:nvPr/>
            </p:nvSpPr>
            <p:spPr>
              <a:xfrm>
                <a:off x="4144798" y="2841650"/>
                <a:ext cx="539750" cy="5334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52" name="Oval 51"/>
              <p:cNvSpPr/>
              <p:nvPr/>
            </p:nvSpPr>
            <p:spPr>
              <a:xfrm>
                <a:off x="5392354" y="3641750"/>
                <a:ext cx="539750" cy="533400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4852604" y="4792169"/>
                <a:ext cx="539750" cy="533400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TextBox 34"/>
                <p:cNvSpPr txBox="1"/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5" name="TextBox 3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b="-1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TextBox 35"/>
                <p:cNvSpPr txBox="1"/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6" name="TextBox 3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TextBox 36"/>
                <p:cNvSpPr txBox="1"/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7" name="TextBox 3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TextBox 37"/>
                <p:cNvSpPr txBox="1"/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8" name="TextBox 3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b="-163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TextBox 38"/>
                <p:cNvSpPr txBox="1"/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9" name="TextBox 3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243522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Popularity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It is not important only </a:t>
            </a:r>
            <a:r>
              <a:rPr lang="en-US" dirty="0" smtClean="0">
                <a:solidFill>
                  <a:srgbClr val="0070C0"/>
                </a:solidFill>
              </a:rPr>
              <a:t>how many </a:t>
            </a:r>
            <a:r>
              <a:rPr lang="en-US" dirty="0" smtClean="0"/>
              <a:t>link to you, but also </a:t>
            </a:r>
            <a:r>
              <a:rPr lang="en-US" dirty="0" smtClean="0">
                <a:solidFill>
                  <a:srgbClr val="0070C0"/>
                </a:solidFill>
              </a:rPr>
              <a:t>how important </a:t>
            </a:r>
            <a:r>
              <a:rPr lang="en-US" dirty="0" smtClean="0"/>
              <a:t>are the people that link to you.</a:t>
            </a:r>
          </a:p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Good </a:t>
            </a:r>
            <a:r>
              <a:rPr lang="en-US" dirty="0"/>
              <a:t>authorities </a:t>
            </a:r>
            <a:r>
              <a:rPr lang="en-US" dirty="0" smtClean="0"/>
              <a:t>are pointed </a:t>
            </a:r>
            <a:r>
              <a:rPr lang="en-US" dirty="0"/>
              <a:t>by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good </a:t>
            </a:r>
            <a:r>
              <a:rPr lang="en-US" dirty="0"/>
              <a:t>authorities</a:t>
            </a:r>
          </a:p>
          <a:p>
            <a:pPr lvl="1"/>
            <a:r>
              <a:rPr lang="en-US" dirty="0" smtClean="0"/>
              <a:t>Recursive definition of importance</a:t>
            </a:r>
            <a:endParaRPr lang="en-US" dirty="0"/>
          </a:p>
        </p:txBody>
      </p:sp>
      <p:grpSp>
        <p:nvGrpSpPr>
          <p:cNvPr id="16" name="Group 15"/>
          <p:cNvGrpSpPr/>
          <p:nvPr/>
        </p:nvGrpSpPr>
        <p:grpSpPr>
          <a:xfrm rot="5400000">
            <a:off x="3732486" y="1357132"/>
            <a:ext cx="2286000" cy="3124200"/>
            <a:chOff x="2839107" y="1981200"/>
            <a:chExt cx="2286000" cy="3124200"/>
          </a:xfrm>
        </p:grpSpPr>
        <p:sp>
          <p:nvSpPr>
            <p:cNvPr id="4" name="Oval 3"/>
            <p:cNvSpPr/>
            <p:nvPr/>
          </p:nvSpPr>
          <p:spPr>
            <a:xfrm>
              <a:off x="3905907" y="2590800"/>
              <a:ext cx="304800" cy="304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/>
            <p:cNvSpPr/>
            <p:nvPr/>
          </p:nvSpPr>
          <p:spPr>
            <a:xfrm>
              <a:off x="2839107" y="1981200"/>
              <a:ext cx="304800" cy="304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2839107" y="2590800"/>
              <a:ext cx="304800" cy="304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2882462" y="3146534"/>
              <a:ext cx="304800" cy="304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4820307" y="3371161"/>
              <a:ext cx="304800" cy="304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" name="Straight Arrow Connector 12"/>
            <p:cNvCxnSpPr>
              <a:stCxn id="7" idx="7"/>
              <a:endCxn id="4" idx="3"/>
            </p:cNvCxnSpPr>
            <p:nvPr/>
          </p:nvCxnSpPr>
          <p:spPr>
            <a:xfrm flipV="1">
              <a:off x="3142625" y="2850963"/>
              <a:ext cx="807919" cy="34020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>
              <a:stCxn id="6" idx="6"/>
              <a:endCxn id="4" idx="2"/>
            </p:cNvCxnSpPr>
            <p:nvPr/>
          </p:nvCxnSpPr>
          <p:spPr>
            <a:xfrm>
              <a:off x="3143907" y="2743200"/>
              <a:ext cx="7620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>
              <a:stCxn id="5" idx="5"/>
              <a:endCxn id="4" idx="1"/>
            </p:cNvCxnSpPr>
            <p:nvPr/>
          </p:nvCxnSpPr>
          <p:spPr>
            <a:xfrm>
              <a:off x="3099270" y="2241363"/>
              <a:ext cx="851274" cy="394074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>
              <a:stCxn id="9" idx="1"/>
              <a:endCxn id="4" idx="5"/>
            </p:cNvCxnSpPr>
            <p:nvPr/>
          </p:nvCxnSpPr>
          <p:spPr>
            <a:xfrm rot="16200000" flipV="1">
              <a:off x="4233090" y="2783944"/>
              <a:ext cx="564835" cy="698874"/>
            </a:xfrm>
            <a:prstGeom prst="straightConnector1">
              <a:avLst/>
            </a:prstGeom>
            <a:ln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Oval 21"/>
            <p:cNvSpPr/>
            <p:nvPr/>
          </p:nvSpPr>
          <p:spPr>
            <a:xfrm>
              <a:off x="3950544" y="4212021"/>
              <a:ext cx="304800" cy="304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2883744" y="3602421"/>
              <a:ext cx="304800" cy="304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2883744" y="4212021"/>
              <a:ext cx="304800" cy="304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2912647" y="4800600"/>
              <a:ext cx="304800" cy="304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0" name="Straight Arrow Connector 29"/>
            <p:cNvCxnSpPr>
              <a:stCxn id="28" idx="7"/>
              <a:endCxn id="22" idx="3"/>
            </p:cNvCxnSpPr>
            <p:nvPr/>
          </p:nvCxnSpPr>
          <p:spPr>
            <a:xfrm flipV="1">
              <a:off x="3172810" y="4472184"/>
              <a:ext cx="822371" cy="373053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>
              <a:stCxn id="26" idx="6"/>
              <a:endCxn id="22" idx="2"/>
            </p:cNvCxnSpPr>
            <p:nvPr/>
          </p:nvCxnSpPr>
          <p:spPr>
            <a:xfrm>
              <a:off x="3188544" y="4364421"/>
              <a:ext cx="7620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>
              <a:stCxn id="24" idx="5"/>
              <a:endCxn id="22" idx="1"/>
            </p:cNvCxnSpPr>
            <p:nvPr/>
          </p:nvCxnSpPr>
          <p:spPr>
            <a:xfrm>
              <a:off x="3143907" y="3862584"/>
              <a:ext cx="851274" cy="394074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>
              <a:stCxn id="9" idx="3"/>
              <a:endCxn id="22" idx="7"/>
            </p:cNvCxnSpPr>
            <p:nvPr/>
          </p:nvCxnSpPr>
          <p:spPr>
            <a:xfrm rot="16200000" flipH="1" flipV="1">
              <a:off x="4225159" y="3616873"/>
              <a:ext cx="625334" cy="654237"/>
            </a:xfrm>
            <a:prstGeom prst="straightConnector1">
              <a:avLst/>
            </a:prstGeom>
            <a:ln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23912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PageRank ALGORITHM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206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1868</TotalTime>
  <Words>3496</Words>
  <Application>Microsoft Office PowerPoint</Application>
  <PresentationFormat>On-screen Show (4:3)</PresentationFormat>
  <Paragraphs>596</Paragraphs>
  <Slides>67</Slides>
  <Notes>33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67</vt:i4>
      </vt:variant>
    </vt:vector>
  </HeadingPairs>
  <TitlesOfParts>
    <vt:vector size="70" baseType="lpstr">
      <vt:lpstr>Office Theme</vt:lpstr>
      <vt:lpstr>Εξίσωση</vt:lpstr>
      <vt:lpstr>Equation</vt:lpstr>
      <vt:lpstr>Online Social Networks and Media </vt:lpstr>
      <vt:lpstr>How to Organize the Web</vt:lpstr>
      <vt:lpstr>How to organize the web</vt:lpstr>
      <vt:lpstr>PowerPoint Presentation</vt:lpstr>
      <vt:lpstr>How to organize the web</vt:lpstr>
      <vt:lpstr>Link Analysis </vt:lpstr>
      <vt:lpstr>Rank by Popularity</vt:lpstr>
      <vt:lpstr>Popularity</vt:lpstr>
      <vt:lpstr>THE PageRank ALGORITHM</vt:lpstr>
      <vt:lpstr>PageRank</vt:lpstr>
      <vt:lpstr>A simple example</vt:lpstr>
      <vt:lpstr>A more complex example</vt:lpstr>
      <vt:lpstr>Computing PageRank weights</vt:lpstr>
      <vt:lpstr>PowerPoint Presentation</vt:lpstr>
      <vt:lpstr>PowerPoint Presentation</vt:lpstr>
      <vt:lpstr>Random Walks on Graphs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Random walk</vt:lpstr>
      <vt:lpstr>Markov chains</vt:lpstr>
      <vt:lpstr>Random walks</vt:lpstr>
      <vt:lpstr>An example</vt:lpstr>
      <vt:lpstr>Node Probability vector</vt:lpstr>
      <vt:lpstr>An example</vt:lpstr>
      <vt:lpstr>Stationary distribution</vt:lpstr>
      <vt:lpstr>Computing the stationary distribution</vt:lpstr>
      <vt:lpstr>The stationary distribution</vt:lpstr>
      <vt:lpstr>The PageRank random walk</vt:lpstr>
      <vt:lpstr>The PageRank random walk</vt:lpstr>
      <vt:lpstr>The PageRank random walk</vt:lpstr>
      <vt:lpstr>The PageRank random walk</vt:lpstr>
      <vt:lpstr>The PageRank random walk</vt:lpstr>
      <vt:lpstr>PageRank algorithm [BP98]</vt:lpstr>
      <vt:lpstr>PowerPoint Presentation</vt:lpstr>
      <vt:lpstr>Stationary distribution with random jump</vt:lpstr>
      <vt:lpstr>Effects of random jump</vt:lpstr>
      <vt:lpstr>Random walks on undirected graphs</vt:lpstr>
      <vt:lpstr>Pagerank implementation</vt:lpstr>
      <vt:lpstr>A (Matlab-friendly) PageRank algorithm</vt:lpstr>
      <vt:lpstr>Pagerank history</vt:lpstr>
      <vt:lpstr>THE HITS ALGORITHM</vt:lpstr>
      <vt:lpstr>The HITS algorithm </vt:lpstr>
      <vt:lpstr>Query dependent input</vt:lpstr>
      <vt:lpstr>Query dependent input</vt:lpstr>
      <vt:lpstr>Query dependent input</vt:lpstr>
      <vt:lpstr>Query dependent input</vt:lpstr>
      <vt:lpstr>Hubs and Authorities [K98]</vt:lpstr>
      <vt:lpstr>Hubs and Authorities</vt:lpstr>
      <vt:lpstr>HITS Algorithm</vt:lpstr>
      <vt:lpstr>HITS and eigenvectors</vt:lpstr>
      <vt:lpstr>Singular Value Decomposition</vt:lpstr>
      <vt:lpstr>Why does the Power Method work?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pitoura</dc:creator>
  <cp:lastModifiedBy>tsap</cp:lastModifiedBy>
  <cp:revision>161</cp:revision>
  <dcterms:created xsi:type="dcterms:W3CDTF">2012-10-10T06:53:19Z</dcterms:created>
  <dcterms:modified xsi:type="dcterms:W3CDTF">2013-12-02T16:57:40Z</dcterms:modified>
</cp:coreProperties>
</file>