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431" r:id="rId2"/>
    <p:sldId id="475" r:id="rId3"/>
    <p:sldId id="433" r:id="rId4"/>
    <p:sldId id="434" r:id="rId5"/>
    <p:sldId id="447" r:id="rId6"/>
    <p:sldId id="448" r:id="rId7"/>
    <p:sldId id="449" r:id="rId8"/>
    <p:sldId id="450" r:id="rId9"/>
    <p:sldId id="451" r:id="rId10"/>
    <p:sldId id="435" r:id="rId11"/>
    <p:sldId id="436" r:id="rId12"/>
    <p:sldId id="452" r:id="rId13"/>
    <p:sldId id="453" r:id="rId14"/>
    <p:sldId id="437" r:id="rId15"/>
    <p:sldId id="438" r:id="rId16"/>
    <p:sldId id="430" r:id="rId17"/>
    <p:sldId id="439" r:id="rId18"/>
    <p:sldId id="411" r:id="rId19"/>
    <p:sldId id="365" r:id="rId20"/>
    <p:sldId id="413" r:id="rId21"/>
    <p:sldId id="376" r:id="rId22"/>
    <p:sldId id="415" r:id="rId23"/>
    <p:sldId id="36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29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54" r:id="rId43"/>
    <p:sldId id="455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1" r:id="rId60"/>
    <p:sldId id="472" r:id="rId61"/>
    <p:sldId id="473" r:id="rId62"/>
    <p:sldId id="474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small number of nodes have high degrees”</a:t>
            </a:r>
            <a:r>
              <a:rPr lang="en-US" baseline="0" dirty="0" smtClean="0"/>
              <a:t> thanks to the </a:t>
            </a:r>
            <a:r>
              <a:rPr lang="en-US" baseline="0" smtClean="0"/>
              <a:t>power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68C7-D1CD-8545-B93E-829B383B29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5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2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Closeness Centrality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“Central” nodes are important, as they can reach the whole network more quickly than non-central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Importance measured  by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how close a node is to other nodes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Average Distance: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Closeness Centrality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743" y="3145351"/>
            <a:ext cx="3517900" cy="9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399" y="4745551"/>
            <a:ext cx="6299200" cy="1320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Closeness Centrality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73177"/>
            <a:ext cx="4328611" cy="164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926" y="1631124"/>
            <a:ext cx="3655874" cy="2861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6254" y="4642359"/>
            <a:ext cx="6648838" cy="1359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686" y="6234970"/>
            <a:ext cx="459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Node 4 is more central than node 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47750" y="2819400"/>
          <a:ext cx="673100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Equation" r:id="rId3" imgW="3251200" imgH="1193800" progId="Equation.3">
                  <p:embed/>
                </p:oleObj>
              </mc:Choice>
              <mc:Fallback>
                <p:oleObj name="Equation" r:id="rId3" imgW="3251200" imgH="119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819400"/>
                        <a:ext cx="6731000" cy="2482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8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16764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37894" name="TextBox 10"/>
          <p:cNvSpPr txBox="1">
            <a:spLocks noChangeArrowheads="1"/>
          </p:cNvSpPr>
          <p:nvPr/>
        </p:nvSpPr>
        <p:spPr bwMode="auto">
          <a:xfrm>
            <a:off x="3048000" y="2057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37895" name="TextBox 11"/>
          <p:cNvSpPr txBox="1">
            <a:spLocks noChangeArrowheads="1"/>
          </p:cNvSpPr>
          <p:nvPr/>
        </p:nvSpPr>
        <p:spPr bwMode="auto">
          <a:xfrm>
            <a:off x="44196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37896" name="TextBox 12"/>
          <p:cNvSpPr txBox="1">
            <a:spLocks noChangeArrowheads="1"/>
          </p:cNvSpPr>
          <p:nvPr/>
        </p:nvSpPr>
        <p:spPr bwMode="auto">
          <a:xfrm>
            <a:off x="72390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37897" name="TextBox 13"/>
          <p:cNvSpPr txBox="1">
            <a:spLocks noChangeArrowheads="1"/>
          </p:cNvSpPr>
          <p:nvPr/>
        </p:nvSpPr>
        <p:spPr bwMode="auto">
          <a:xfrm>
            <a:off x="58674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Closeness Centrality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63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4999"/>
            <a:ext cx="3517776" cy="331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870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Closeness Centrality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18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Betweenness Centrality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Node betweenness counts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the number of shortest paths that pass one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Nodes with high betweenness are important in communication and information diffusion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Betweenness Centrality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163" y="3040615"/>
            <a:ext cx="4320624" cy="10745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17630" y="4431268"/>
            <a:ext cx="5802291" cy="400110"/>
            <a:chOff x="1017630" y="4431268"/>
            <a:chExt cx="5802291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1817730" y="4431268"/>
              <a:ext cx="500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number of shortest paths between </a:t>
              </a:r>
              <a:r>
                <a:rPr lang="en-US" sz="2000" dirty="0" err="1" smtClean="0"/>
                <a:t>s</a:t>
              </a:r>
              <a:r>
                <a:rPr lang="en-US" sz="2000" dirty="0" smtClean="0"/>
                <a:t> and </a:t>
              </a:r>
              <a:r>
                <a:rPr lang="en-US" sz="2000" dirty="0" err="1" smtClean="0"/>
                <a:t>t</a:t>
              </a:r>
              <a:endParaRPr lang="en-US" sz="2000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630" y="4521200"/>
              <a:ext cx="800100" cy="279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81063" y="4995863"/>
            <a:ext cx="7194944" cy="500678"/>
            <a:chOff x="881063" y="4995863"/>
            <a:chExt cx="7194944" cy="500678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063" y="4995863"/>
              <a:ext cx="1524000" cy="469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05063" y="5096431"/>
              <a:ext cx="5670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number of shortest </a:t>
              </a:r>
              <a:r>
                <a:rPr lang="en-US" sz="2000" dirty="0" smtClean="0"/>
                <a:t>paths</a:t>
              </a:r>
              <a:r>
                <a:rPr lang="en-US" dirty="0" smtClean="0"/>
                <a:t> between </a:t>
              </a:r>
              <a:r>
                <a:rPr lang="en-US" dirty="0" err="1" smtClean="0"/>
                <a:t>s</a:t>
              </a:r>
              <a:r>
                <a:rPr lang="en-US" dirty="0" smtClean="0"/>
                <a:t> and </a:t>
              </a:r>
              <a:r>
                <a:rPr lang="en-US" dirty="0" err="1" smtClean="0"/>
                <a:t>t</a:t>
              </a:r>
              <a:r>
                <a:rPr lang="en-US" dirty="0" smtClean="0"/>
                <a:t> that pass v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Betweenness Centrality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Content Placeholder 14" descr="latex-image-1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33190" b="-33190"/>
          <a:stretch>
            <a:fillRect/>
          </a:stretch>
        </p:blipFill>
        <p:spPr>
          <a:xfrm>
            <a:off x="1817730" y="3588856"/>
            <a:ext cx="1608052" cy="559282"/>
          </a:xfrm>
        </p:spPr>
      </p:pic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36511"/>
            <a:ext cx="4328611" cy="16483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17630" y="4567818"/>
            <a:ext cx="5802291" cy="400110"/>
            <a:chOff x="1017630" y="4431268"/>
            <a:chExt cx="5802291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1817730" y="4431268"/>
              <a:ext cx="500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number of shortest paths between </a:t>
              </a:r>
              <a:r>
                <a:rPr lang="en-US" sz="2000" dirty="0" err="1" smtClean="0"/>
                <a:t>s</a:t>
              </a:r>
              <a:r>
                <a:rPr lang="en-US" sz="2000" dirty="0" smtClean="0"/>
                <a:t> and </a:t>
              </a:r>
              <a:r>
                <a:rPr lang="en-US" sz="2000" dirty="0" err="1" smtClean="0"/>
                <a:t>t</a:t>
              </a:r>
              <a:endParaRPr lang="en-US" sz="2000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630" y="4521200"/>
              <a:ext cx="800100" cy="279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17630" y="5096431"/>
            <a:ext cx="7058377" cy="400110"/>
            <a:chOff x="1017630" y="5096431"/>
            <a:chExt cx="7058377" cy="40011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630" y="5149271"/>
              <a:ext cx="1126281" cy="3472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05063" y="5096431"/>
              <a:ext cx="5670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number of shortest </a:t>
              </a:r>
              <a:r>
                <a:rPr lang="en-US" sz="2000" dirty="0" smtClean="0"/>
                <a:t>paths</a:t>
              </a:r>
              <a:r>
                <a:rPr lang="en-US" dirty="0" smtClean="0"/>
                <a:t> between </a:t>
              </a:r>
              <a:r>
                <a:rPr lang="en-US" dirty="0" err="1" smtClean="0"/>
                <a:t>s</a:t>
              </a:r>
              <a:r>
                <a:rPr lang="en-US" dirty="0" smtClean="0"/>
                <a:t> and </a:t>
              </a:r>
              <a:r>
                <a:rPr lang="en-US" dirty="0" err="1" smtClean="0"/>
                <a:t>t</a:t>
              </a:r>
              <a:r>
                <a:rPr lang="en-US" dirty="0" smtClean="0"/>
                <a:t> that pass v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1417638"/>
            <a:ext cx="3962400" cy="2730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1063" y="4106153"/>
            <a:ext cx="6303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betweenness centrality  for node 5?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630" y="5496541"/>
            <a:ext cx="4320624" cy="1074501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240px-Graph_betweennes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2952328" cy="29523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3568" y="242088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Blue (max)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Red (0)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Betweenness Centrality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79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Eigenvector Centrality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One’s importance is determined by one’s friends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If one has many important friends, one should be important as well.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centrality corresponds to the top eigenvector of the adjacency matrix 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 variant of this eigenvector centrality is the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2400" dirty="0" smtClean="0"/>
              <a:t> score.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2176" y="2851441"/>
            <a:ext cx="31115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2176" y="3979955"/>
            <a:ext cx="9398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7407" y="3979955"/>
            <a:ext cx="1181100" cy="457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46412" y="3979955"/>
            <a:ext cx="686164" cy="393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and 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Graph partitioning: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Given a network dataset, how to identity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densely connected groups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of nodes within it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" y="2198712"/>
            <a:ext cx="4716834" cy="31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21088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91980" y="246887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Co-authorship network of physicists and applied mathematicians</a:t>
            </a:r>
            <a:endParaRPr lang="el-G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37321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Karate club</a:t>
            </a:r>
            <a:endParaRPr lang="el-G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and 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1277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Divisive methods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try to identify and remove the “spanning links” between densely-connected regions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Agglomerative methods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Find nodes that are likely to belong to the same region and merge them together (bottom-up)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" y="4056509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22" y="3933056"/>
            <a:ext cx="3914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Graph partitioning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l-GR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3, from D. Easley and J. Kleinberg book</a:t>
            </a:r>
          </a:p>
          <a:p>
            <a:r>
              <a:rPr lang="en-US" dirty="0"/>
              <a:t>Section 10.2.4, from A. </a:t>
            </a:r>
            <a:r>
              <a:rPr lang="en-US" dirty="0" err="1"/>
              <a:t>Rajaraman</a:t>
            </a:r>
            <a:r>
              <a:rPr lang="en-US" dirty="0"/>
              <a:t>,  J. Ullman, J. </a:t>
            </a:r>
            <a:r>
              <a:rPr lang="en-US" dirty="0" err="1"/>
              <a:t>Leskovec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0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Divisive method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85762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Finding bridges and local bridges?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Which one to choose?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40511" y="1532968"/>
            <a:ext cx="4048125" cy="1771650"/>
            <a:chOff x="2915816" y="1124744"/>
            <a:chExt cx="4048125" cy="177165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124744"/>
              <a:ext cx="40481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148064" y="148478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644008" y="1484784"/>
              <a:ext cx="7200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184482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652120" y="184482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36096" y="1412776"/>
              <a:ext cx="7200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35716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653197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28662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local bridge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8864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90872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of an edge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(a, b): number of pairs of nodes x and y such that the edge (a, b) lies on the shortest path between x and y - since there can be several such  shortest paths edge (a, b) is credited 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fraction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of those shortest paths that include (a, b).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121" y="3382367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5" idx="0"/>
          </p:cNvCxnSpPr>
          <p:nvPr/>
        </p:nvCxnSpPr>
        <p:spPr>
          <a:xfrm flipV="1">
            <a:off x="4266868" y="4194914"/>
            <a:ext cx="3705" cy="589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80196" y="4784685"/>
            <a:ext cx="9733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7x7 = 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2780928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3x11 = 33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3690614" y="3150260"/>
            <a:ext cx="274440" cy="745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6403" y="4660086"/>
            <a:ext cx="301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 flipV="1">
            <a:off x="5207473" y="4752419"/>
            <a:ext cx="728930" cy="9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36403" y="3013035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1x12 = 12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219677" y="3218333"/>
            <a:ext cx="704522" cy="609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551723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Edges that have a high probability to occur on a randomly chosen shortest path between two randomly chosen nodes have a high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Traffic (unit of flow)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97307"/>
              </p:ext>
            </p:extLst>
          </p:nvPr>
        </p:nvGraphicFramePr>
        <p:xfrm>
          <a:off x="2009929" y="1849854"/>
          <a:ext cx="49117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Εξίσωση" r:id="rId5" imgW="3136680" imgH="431640" progId="Equation.3">
                  <p:embed/>
                </p:oleObj>
              </mc:Choice>
              <mc:Fallback>
                <p:oleObj name="Εξίσωση" r:id="rId5" imgW="31366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929" y="1849854"/>
                        <a:ext cx="49117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772816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1. The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betweenness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of all existing edges in the network is calculated first.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2. The edge with the highest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betweenness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is removed.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If this separates the  graph -&gt; partition.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3. The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betweenness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of all edges affected by the removal is recalculated.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Steps 2 and 3 are repeated until no edges remain.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" y="1498600"/>
            <a:ext cx="72136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06" y="5528020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(7, 8)= 7x7 = 49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97352"/>
            <a:ext cx="860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 7)=</a:t>
            </a:r>
            <a:r>
              <a:rPr lang="en-US" dirty="0" err="1" smtClean="0"/>
              <a:t>Betweenness</a:t>
            </a:r>
            <a:r>
              <a:rPr lang="en-US" dirty="0" smtClean="0"/>
              <a:t>(6-7)=</a:t>
            </a:r>
            <a:r>
              <a:rPr lang="en-US" dirty="0" err="1" smtClean="0"/>
              <a:t>Betweenness</a:t>
            </a:r>
            <a:r>
              <a:rPr lang="en-US" dirty="0" smtClean="0"/>
              <a:t>(8, 9) = </a:t>
            </a:r>
            <a:r>
              <a:rPr lang="en-US" dirty="0" err="1" smtClean="0"/>
              <a:t>Betweenness</a:t>
            </a:r>
            <a:r>
              <a:rPr lang="en-US" dirty="0" smtClean="0"/>
              <a:t>(8, 12)= 3X11=33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1754" y="5528020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1X12=12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8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37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(3,7)=</a:t>
            </a:r>
            <a:r>
              <a:rPr lang="en-US" dirty="0" err="1" smtClean="0"/>
              <a:t>Betweenness</a:t>
            </a:r>
            <a:r>
              <a:rPr lang="en-US" dirty="0" smtClean="0"/>
              <a:t>(6,7)=</a:t>
            </a:r>
            <a:r>
              <a:rPr lang="en-US" dirty="0" err="1" smtClean="0"/>
              <a:t>Betweenness</a:t>
            </a:r>
            <a:r>
              <a:rPr lang="en-US" dirty="0" smtClean="0"/>
              <a:t>(8-9) = </a:t>
            </a:r>
            <a:r>
              <a:rPr lang="en-US" dirty="0" err="1" smtClean="0"/>
              <a:t>Betweenness</a:t>
            </a:r>
            <a:r>
              <a:rPr lang="en-US" dirty="0" smtClean="0"/>
              <a:t>(8,12)= 3X4=12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466" y="5454650"/>
            <a:ext cx="272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1X5=5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950" y="1403350"/>
            <a:ext cx="56261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007" y="5454650"/>
            <a:ext cx="316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of every edge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66850"/>
            <a:ext cx="5791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816100"/>
            <a:ext cx="6477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514" y="1619250"/>
            <a:ext cx="6851996" cy="312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0437" y="3190884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5X5=25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3532" y="1568762"/>
            <a:ext cx="6254315" cy="398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381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63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3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 Measures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Not all nodes are equally important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Centrality Analysis: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Find out the most important nodes in one network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Commonly-used Measures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Degree Centrality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Closeness Centrality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Betweenness</a:t>
            </a:r>
            <a:r>
              <a:rPr lang="en-US" sz="2400" dirty="0" smtClean="0"/>
              <a:t> Centrality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/>
              <a:t>Eigenvector Centrality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4825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859" y="1654137"/>
            <a:ext cx="6457100" cy="32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4365104"/>
            <a:ext cx="576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president </a:t>
            </a:r>
          </a:p>
          <a:p>
            <a:r>
              <a:rPr lang="en-US" dirty="0" smtClean="0"/>
              <a:t>1 instructor</a:t>
            </a:r>
          </a:p>
          <a:p>
            <a:r>
              <a:rPr lang="en-US" dirty="0" smtClean="0"/>
              <a:t>Correct but node 9 (attached it to 34) </a:t>
            </a:r>
            <a:r>
              <a:rPr lang="en-US" sz="1600" dirty="0" smtClean="0"/>
              <a:t>– why? 3 weeks away from getting a black belt</a:t>
            </a:r>
            <a:endParaRPr lang="el-G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7332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cut approach – the same outcome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 a BFS starting from A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Determine the shortest path from A to each other node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Based on these numbers, determine the amount of flow from A to all other nodes that uses each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Step 1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2876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278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Initial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BFS on 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Step 2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647825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 how many shortest paths from A to a specific node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1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50100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3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99695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2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4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40352" y="1772816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8344" y="429309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Top-down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41831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Step 3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988840"/>
            <a:ext cx="4276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each edge 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calculate the sum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over all nodes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the fraction of shortest paths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from the root A to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that go through e.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Each edge (X, Y) participates in the shortest-paths from the root to Y and to nodes (at levels) below Y -&gt; Bottom up calculation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0689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88424" y="3406059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Step 3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8" y="1647825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 the flow through each edge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72000" y="1000108"/>
          <a:ext cx="41211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Equation" r:id="rId5" imgW="2819400" imgH="431800" progId="Equation.3">
                  <p:embed/>
                </p:oleObj>
              </mc:Choice>
              <mc:Fallback>
                <p:oleObj name="Equation" r:id="rId5" imgW="2819400" imgH="431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00108"/>
                        <a:ext cx="412115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851920" y="4149080"/>
            <a:ext cx="216024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48691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(I, K) = 3/6 = 1/2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1800" y="3429000"/>
            <a:ext cx="72008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285293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 I that go through (F, I) = 2/3 +  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(F, I)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(1/2)(2/3) = 1/3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</a:t>
            </a:r>
          </a:p>
          <a:p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95936" y="3356992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31409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1/3+(1/3)1/2 = 1/2</a:t>
            </a:r>
            <a:endParaRPr lang="el-GR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00392" y="2708920"/>
            <a:ext cx="0" cy="2637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Step 3: formula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22768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(X, Y)</a:t>
            </a:r>
          </a:p>
          <a:p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6516216" y="23488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6516216" y="321297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l-GR" dirty="0"/>
          </a:p>
        </p:txBody>
      </p: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6732240" y="27089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endParaRPr lang="el-GR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l-GR" baseline="-25000" dirty="0" smtClean="0"/>
          </a:p>
        </p:txBody>
      </p:sp>
      <p:graphicFrame>
        <p:nvGraphicFramePr>
          <p:cNvPr id="136194" name="Object 3"/>
          <p:cNvGraphicFramePr>
            <a:graphicFrameLocks noChangeAspect="1"/>
          </p:cNvGraphicFramePr>
          <p:nvPr/>
        </p:nvGraphicFramePr>
        <p:xfrm>
          <a:off x="4572000" y="4941168"/>
          <a:ext cx="3954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Εξίσωση" r:id="rId5" imgW="2705100" imgH="381000" progId="Equation.3">
                  <p:embed/>
                </p:oleObj>
              </mc:Choice>
              <mc:Fallback>
                <p:oleObj name="Εξίσωση" r:id="rId5" imgW="2705100" imgH="3810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1168"/>
                        <a:ext cx="395446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5868144" y="364502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04248" y="3645024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.. 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l-GR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Repeat the process for all nodes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Sum over all BFSs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3438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2505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924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3067487" cy="12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56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Degree Centrality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56" y="1223624"/>
            <a:ext cx="8229600" cy="3566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importance of a node is determined by the number of nodes adjacent to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 larger the degree, the more import the node 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Only a small number of nodes have high degrees in many real-life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Degree Centrality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Normalized Degree Centrality: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4070" y="3151612"/>
            <a:ext cx="2862580" cy="90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513" y="3974274"/>
            <a:ext cx="3289300" cy="673100"/>
          </a:xfrm>
          <a:prstGeom prst="rect">
            <a:avLst/>
          </a:prstGeom>
        </p:spPr>
      </p:pic>
      <p:pic>
        <p:nvPicPr>
          <p:cNvPr id="6" name="Picture 5" descr="network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227" y="4789910"/>
            <a:ext cx="3835400" cy="146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9278" y="4936444"/>
            <a:ext cx="3661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For node 1, degree centrality is 3;</a:t>
            </a:r>
          </a:p>
          <a:p>
            <a:pPr algn="ctr"/>
            <a:r>
              <a:rPr lang="en-US" sz="2000" dirty="0" smtClean="0"/>
              <a:t>Normalized degree centrality is </a:t>
            </a:r>
          </a:p>
          <a:p>
            <a:pPr algn="ctr"/>
            <a:r>
              <a:rPr lang="en-US" sz="2000" dirty="0" smtClean="0"/>
              <a:t>3/(9-1)=3/8.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676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Issues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Test for connectivity?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Re-compute all paths, or only those affected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Parallel computation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“Sampling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Other approaches to graph partitioning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general problem</a:t>
            </a:r>
          </a:p>
          <a:p>
            <a:pPr lvl="1"/>
            <a:r>
              <a:rPr lang="en-US" sz="2400" dirty="0" smtClean="0"/>
              <a:t>Input: a graph </a:t>
            </a:r>
            <a:r>
              <a:rPr lang="en-US" sz="2400" dirty="0" smtClean="0">
                <a:solidFill>
                  <a:schemeClr val="hlink"/>
                </a:solidFill>
              </a:rPr>
              <a:t>G=(V,E)</a:t>
            </a:r>
          </a:p>
          <a:p>
            <a:pPr lvl="2"/>
            <a:r>
              <a:rPr lang="en-US" sz="2000" dirty="0" smtClean="0"/>
              <a:t>edge </a:t>
            </a: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u,v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/>
              <a:t> denotes </a:t>
            </a:r>
            <a:r>
              <a:rPr lang="en-US" sz="2000" dirty="0" smtClean="0">
                <a:solidFill>
                  <a:srgbClr val="FF9900"/>
                </a:solidFill>
              </a:rPr>
              <a:t>similarity</a:t>
            </a:r>
            <a:r>
              <a:rPr lang="en-US" sz="2000" dirty="0" smtClean="0"/>
              <a:t> between </a:t>
            </a:r>
            <a:r>
              <a:rPr lang="en-US" sz="2000" dirty="0" smtClean="0">
                <a:solidFill>
                  <a:schemeClr val="hlink"/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hlink"/>
                </a:solidFill>
              </a:rPr>
              <a:t>v</a:t>
            </a:r>
          </a:p>
          <a:p>
            <a:pPr lvl="2"/>
            <a:r>
              <a:rPr lang="en-US" sz="2000" dirty="0" smtClean="0"/>
              <a:t>weighted graphs: weight of edge captures the degree of similarity</a:t>
            </a:r>
          </a:p>
          <a:p>
            <a:pPr lvl="1"/>
            <a:r>
              <a:rPr lang="en-US" sz="2400" dirty="0" smtClean="0"/>
              <a:t>Partitioning as an optimization problem: </a:t>
            </a:r>
          </a:p>
          <a:p>
            <a:pPr lvl="2"/>
            <a:r>
              <a:rPr lang="en-US" sz="2000" dirty="0" smtClean="0"/>
              <a:t>Partition the nodes in the graph such that nodes within clusters are well interconnected (high edge weights), and nodes across clusters are sparsely interconnected (low edge weights)</a:t>
            </a:r>
          </a:p>
          <a:p>
            <a:pPr lvl="2"/>
            <a:r>
              <a:rPr lang="en-US" sz="2000" dirty="0" smtClean="0"/>
              <a:t>most graph partitioning problems are NP hard</a:t>
            </a:r>
          </a:p>
        </p:txBody>
      </p:sp>
    </p:spTree>
    <p:extLst>
      <p:ext uri="{BB962C8B-B14F-4D97-AF65-F5344CB8AC3E}">
        <p14:creationId xmlns:p14="http://schemas.microsoft.com/office/powerpoint/2010/main" val="2227029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connectivity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What does it mean that a set of nodes are well or sparsely interconnected?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FF9900"/>
                </a:solidFill>
              </a:rPr>
              <a:t>min-cut</a:t>
            </a:r>
            <a:r>
              <a:rPr lang="en-US" sz="2400" smtClean="0"/>
              <a:t>: the min number of edges such that when removed cause the graph to become disconnected</a:t>
            </a:r>
          </a:p>
          <a:p>
            <a:pPr lvl="1" eaLnBrk="1" hangingPunct="1"/>
            <a:r>
              <a:rPr lang="en-US" sz="2000" smtClean="0"/>
              <a:t>small min-cut implies sparse connectivity</a:t>
            </a:r>
          </a:p>
          <a:p>
            <a:pPr lvl="1" eaLnBrk="1" hangingPunct="1"/>
            <a:r>
              <a:rPr lang="en-US" sz="2000" smtClean="0"/>
              <a:t> 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143000" y="4751388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992438" y="4743450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593975" y="5446713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524125" y="6132513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619375" y="576262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541588" y="5192713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50913" y="6251575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356100" y="6308725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1292225" y="4076700"/>
          <a:ext cx="31353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Equation" r:id="rId3" imgW="1853396" imgH="355446" progId="Equation.3">
                  <p:embed/>
                </p:oleObj>
              </mc:Choice>
              <mc:Fallback>
                <p:oleObj name="Equation" r:id="rId3" imgW="185339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4076700"/>
                        <a:ext cx="313531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03711" y="4678363"/>
            <a:ext cx="454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problem can be solved in polynomial time</a:t>
            </a:r>
          </a:p>
          <a:p>
            <a:endParaRPr lang="en-US" dirty="0"/>
          </a:p>
          <a:p>
            <a:r>
              <a:rPr lang="en-US" dirty="0" smtClean="0"/>
              <a:t>Min-cut/Max-flow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16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connectivity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What does it mean that a set of nodes are well interconnected?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FF9900"/>
                </a:solidFill>
              </a:rPr>
              <a:t>min-cut</a:t>
            </a:r>
            <a:r>
              <a:rPr lang="en-US" sz="2400" smtClean="0"/>
              <a:t>: the min number of edges such that when removed cause the graph to become disconnected</a:t>
            </a:r>
          </a:p>
          <a:p>
            <a:pPr lvl="1" eaLnBrk="1" hangingPunct="1"/>
            <a:r>
              <a:rPr lang="en-US" sz="2000" smtClean="0">
                <a:solidFill>
                  <a:srgbClr val="FF0000"/>
                </a:solidFill>
              </a:rPr>
              <a:t>not always a good idea!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143000" y="4751388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92438" y="4743450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93975" y="5446713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524125" y="6132513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619375" y="576262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541588" y="5192713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478463" y="3957638"/>
            <a:ext cx="2435225" cy="25923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8413750" y="5091113"/>
            <a:ext cx="193675" cy="1936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7842250" y="4835525"/>
            <a:ext cx="571500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7842250" y="5257800"/>
            <a:ext cx="615950" cy="447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950913" y="6251575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64163" y="6237288"/>
            <a:ext cx="33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356100" y="6308725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8172450" y="623728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</p:spTree>
    <p:extLst>
      <p:ext uri="{BB962C8B-B14F-4D97-AF65-F5344CB8AC3E}">
        <p14:creationId xmlns:p14="http://schemas.microsoft.com/office/powerpoint/2010/main" val="2234930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bad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639" y="1700808"/>
            <a:ext cx="6457712" cy="41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8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 expansion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Normalize the cut by the size of the smallest component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Cut ratio</a:t>
            </a:r>
            <a:r>
              <a:rPr lang="en-US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expansion</a:t>
            </a:r>
            <a:r>
              <a:rPr lang="en-US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Other Normalized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Cut Ratio: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2114"/>
              </p:ext>
            </p:extLst>
          </p:nvPr>
        </p:nvGraphicFramePr>
        <p:xfrm>
          <a:off x="2555776" y="3861048"/>
          <a:ext cx="31527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4" name="Equation" r:id="rId3" imgW="1651000" imgH="444500" progId="Equation.3">
                  <p:embed/>
                </p:oleObj>
              </mc:Choice>
              <mc:Fallback>
                <p:oleObj name="Equation" r:id="rId3" imgW="1651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861048"/>
                        <a:ext cx="31527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013075" y="2651125"/>
          <a:ext cx="22796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Equation" r:id="rId5" imgW="1193800" imgH="444500" progId="Equation.3">
                  <p:embed/>
                </p:oleObj>
              </mc:Choice>
              <mc:Fallback>
                <p:oleObj name="Equation" r:id="rId5" imgW="1193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651125"/>
                        <a:ext cx="227965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9792" y="5301208"/>
                <a:ext cx="3672408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𝛽</m:t>
                    </m:r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𝑉𝑜𝑙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301208"/>
                <a:ext cx="3672408" cy="68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99792" y="6121979"/>
            <a:ext cx="4904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Vol</a:t>
            </a:r>
            <a:r>
              <a:rPr lang="en-US" dirty="0" smtClean="0"/>
              <a:t>(U) = number of edges with one endpoint in U</a:t>
            </a:r>
          </a:p>
          <a:p>
            <a:r>
              <a:rPr lang="en-US" dirty="0" smtClean="0"/>
              <a:t>            = total degree of nodes in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93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Spectral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Laplacian matrix </a:t>
            </a:r>
            <a:r>
              <a:rPr lang="en-US" smtClean="0">
                <a:solidFill>
                  <a:schemeClr val="hlink"/>
                </a:solidFill>
              </a:rPr>
              <a:t>L = D – A</a:t>
            </a:r>
            <a:r>
              <a:rPr lang="en-US" smtClean="0"/>
              <a:t> where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A</a:t>
            </a:r>
            <a:r>
              <a:rPr lang="en-US" smtClean="0"/>
              <a:t> = the adjacency matrix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D = diag(d</a:t>
            </a:r>
            <a:r>
              <a:rPr lang="en-US" baseline="-25000" smtClean="0">
                <a:solidFill>
                  <a:schemeClr val="hlink"/>
                </a:solidFill>
              </a:rPr>
              <a:t>1</a:t>
            </a:r>
            <a:r>
              <a:rPr lang="en-US" smtClean="0">
                <a:solidFill>
                  <a:schemeClr val="hlink"/>
                </a:solidFill>
              </a:rPr>
              <a:t>,d</a:t>
            </a:r>
            <a:r>
              <a:rPr lang="en-US" baseline="-25000" smtClean="0">
                <a:solidFill>
                  <a:schemeClr val="hlink"/>
                </a:solidFill>
              </a:rPr>
              <a:t>2</a:t>
            </a:r>
            <a:r>
              <a:rPr lang="en-US" smtClean="0">
                <a:solidFill>
                  <a:schemeClr val="hlink"/>
                </a:solidFill>
              </a:rPr>
              <a:t>,…,d</a:t>
            </a:r>
            <a:r>
              <a:rPr lang="en-US" baseline="-25000" smtClean="0">
                <a:solidFill>
                  <a:schemeClr val="hlink"/>
                </a:solidFill>
              </a:rPr>
              <a:t>n</a:t>
            </a:r>
            <a:r>
              <a:rPr lang="en-US" smtClean="0">
                <a:solidFill>
                  <a:schemeClr val="hlink"/>
                </a:solidFill>
              </a:rPr>
              <a:t>)</a:t>
            </a:r>
          </a:p>
          <a:p>
            <a:pPr lvl="2" eaLnBrk="1" hangingPunct="1"/>
            <a:r>
              <a:rPr lang="en-US" smtClean="0">
                <a:solidFill>
                  <a:schemeClr val="hlink"/>
                </a:solidFill>
              </a:rPr>
              <a:t>d</a:t>
            </a:r>
            <a:r>
              <a:rPr lang="en-US" baseline="-25000" smtClean="0">
                <a:solidFill>
                  <a:schemeClr val="hlink"/>
                </a:solidFill>
              </a:rPr>
              <a:t>i</a:t>
            </a:r>
            <a:r>
              <a:rPr lang="en-US" smtClean="0"/>
              <a:t> = degree of node </a:t>
            </a:r>
            <a:r>
              <a:rPr lang="en-US" smtClean="0">
                <a:solidFill>
                  <a:schemeClr val="hlink"/>
                </a:solidFill>
              </a:rPr>
              <a:t>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Therefore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L(i,i) = d</a:t>
            </a:r>
            <a:r>
              <a:rPr lang="en-US" baseline="-25000" smtClean="0">
                <a:solidFill>
                  <a:schemeClr val="hlink"/>
                </a:solidFill>
              </a:rPr>
              <a:t>i</a:t>
            </a:r>
            <a:endParaRPr lang="en-US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L(i,j) = -1</a:t>
            </a:r>
            <a:r>
              <a:rPr lang="en-US" smtClean="0"/>
              <a:t>, if there is an edge </a:t>
            </a:r>
            <a:r>
              <a:rPr lang="en-US" smtClean="0">
                <a:solidFill>
                  <a:schemeClr val="hlink"/>
                </a:solidFill>
              </a:rPr>
              <a:t>(i,j)</a:t>
            </a:r>
          </a:p>
        </p:txBody>
      </p:sp>
    </p:spTree>
    <p:extLst>
      <p:ext uri="{BB962C8B-B14F-4D97-AF65-F5344CB8AC3E}">
        <p14:creationId xmlns:p14="http://schemas.microsoft.com/office/powerpoint/2010/main" val="2521375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Matrix properties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matrix </a:t>
            </a:r>
            <a:r>
              <a:rPr lang="en-US" smtClean="0">
                <a:solidFill>
                  <a:schemeClr val="hlink"/>
                </a:solidFill>
              </a:rPr>
              <a:t>L</a:t>
            </a:r>
            <a:r>
              <a:rPr lang="en-US" smtClean="0"/>
              <a:t> is </a:t>
            </a:r>
            <a:r>
              <a:rPr lang="en-US" smtClean="0">
                <a:solidFill>
                  <a:srgbClr val="FF9900"/>
                </a:solidFill>
              </a:rPr>
              <a:t>symmetric</a:t>
            </a:r>
            <a:r>
              <a:rPr lang="en-US" smtClean="0"/>
              <a:t> and </a:t>
            </a:r>
            <a:r>
              <a:rPr lang="en-US" smtClean="0">
                <a:solidFill>
                  <a:srgbClr val="FF9900"/>
                </a:solidFill>
              </a:rPr>
              <a:t>positive semi-definite</a:t>
            </a:r>
          </a:p>
          <a:p>
            <a:pPr lvl="1" eaLnBrk="1" hangingPunct="1"/>
            <a:r>
              <a:rPr lang="en-US" smtClean="0"/>
              <a:t>all eigenvalues of </a:t>
            </a:r>
            <a:r>
              <a:rPr lang="en-US" smtClean="0">
                <a:solidFill>
                  <a:schemeClr val="hlink"/>
                </a:solidFill>
              </a:rPr>
              <a:t>L</a:t>
            </a:r>
            <a:r>
              <a:rPr lang="en-US" smtClean="0"/>
              <a:t> are positive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The matrix L has 0 as an eigenvalue, and corresponding eigenvector </a:t>
            </a:r>
            <a:r>
              <a:rPr lang="en-US" smtClean="0">
                <a:solidFill>
                  <a:schemeClr val="hlink"/>
                </a:solidFill>
              </a:rPr>
              <a:t>w</a:t>
            </a:r>
            <a:r>
              <a:rPr lang="en-US" baseline="-25000" smtClean="0">
                <a:solidFill>
                  <a:schemeClr val="hlink"/>
                </a:solidFill>
              </a:rPr>
              <a:t>1</a:t>
            </a:r>
            <a:r>
              <a:rPr lang="en-US" smtClean="0">
                <a:solidFill>
                  <a:schemeClr val="hlink"/>
                </a:solidFill>
              </a:rPr>
              <a:t> = (1,1,…,1)</a:t>
            </a:r>
          </a:p>
          <a:p>
            <a:pPr lvl="1" eaLnBrk="1" hangingPunct="1"/>
            <a:r>
              <a:rPr lang="el-GR" smtClean="0">
                <a:solidFill>
                  <a:schemeClr val="hlink"/>
                </a:solidFill>
              </a:rPr>
              <a:t>λ</a:t>
            </a:r>
            <a:r>
              <a:rPr lang="fi-FI" baseline="-25000" smtClean="0">
                <a:solidFill>
                  <a:schemeClr val="hlink"/>
                </a:solidFill>
              </a:rPr>
              <a:t>1</a:t>
            </a:r>
            <a:r>
              <a:rPr lang="fi-FI" smtClean="0">
                <a:solidFill>
                  <a:schemeClr val="hlink"/>
                </a:solidFill>
              </a:rPr>
              <a:t> = 0</a:t>
            </a:r>
            <a:r>
              <a:rPr lang="fi-FI" smtClean="0"/>
              <a:t> is the smallest eigenvalue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27604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second smallest eigenvalue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second smallest eigenvalue (also known as </a:t>
            </a:r>
            <a:r>
              <a:rPr lang="en-US" dirty="0" smtClean="0">
                <a:solidFill>
                  <a:srgbClr val="FF9900"/>
                </a:solidFill>
              </a:rPr>
              <a:t>Fielder value</a:t>
            </a:r>
            <a:r>
              <a:rPr lang="en-US" dirty="0" smtClean="0"/>
              <a:t>) </a:t>
            </a:r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2</a:t>
            </a:r>
            <a:r>
              <a:rPr lang="fi-FI" dirty="0" smtClean="0"/>
              <a:t> satisfies</a:t>
            </a:r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r>
              <a:rPr lang="fi-FI" dirty="0" smtClean="0"/>
              <a:t>The eigenvector for eigenvalue </a:t>
            </a:r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2</a:t>
            </a:r>
            <a:r>
              <a:rPr lang="fi-FI" dirty="0" smtClean="0"/>
              <a:t> is called the </a:t>
            </a:r>
            <a:r>
              <a:rPr lang="fi-FI" dirty="0" smtClean="0">
                <a:solidFill>
                  <a:srgbClr val="FF9900"/>
                </a:solidFill>
              </a:rPr>
              <a:t>Fielder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FF9900"/>
                </a:solidFill>
              </a:rPr>
              <a:t>vector</a:t>
            </a:r>
            <a:r>
              <a:rPr lang="fi-FI" dirty="0" smtClean="0"/>
              <a:t>. It minimizes </a:t>
            </a:r>
            <a:endParaRPr lang="el-GR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43213" y="2852738"/>
          <a:ext cx="27336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1" name="Equation" r:id="rId3" imgW="1155199" imgH="317362" progId="Equation.3">
                  <p:embed/>
                </p:oleObj>
              </mc:Choice>
              <mc:Fallback>
                <p:oleObj name="Equation" r:id="rId3" imgW="1155199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852738"/>
                        <a:ext cx="27336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575486"/>
              </p:ext>
            </p:extLst>
          </p:nvPr>
        </p:nvGraphicFramePr>
        <p:xfrm>
          <a:off x="1722438" y="5370513"/>
          <a:ext cx="325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2" name="Εξίσωση" r:id="rId5" imgW="1384200" imgH="368280" progId="Equation.3">
                  <p:embed/>
                </p:oleObj>
              </mc:Choice>
              <mc:Fallback>
                <p:oleObj name="Εξίσωση" r:id="rId5" imgW="1384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5370513"/>
                        <a:ext cx="325120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03813" y="5419725"/>
            <a:ext cx="1239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where</a:t>
            </a:r>
            <a:r>
              <a:rPr lang="en-US" sz="2400"/>
              <a:t> 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486525" y="5392738"/>
          <a:ext cx="1358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3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5392738"/>
                        <a:ext cx="13589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43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16"/>
          <p:cNvGrpSpPr>
            <a:grpSpLocks/>
          </p:cNvGrpSpPr>
          <p:nvPr/>
        </p:nvGrpSpPr>
        <p:grpSpPr bwMode="auto">
          <a:xfrm>
            <a:off x="1295400" y="5334000"/>
            <a:ext cx="4518025" cy="736600"/>
            <a:chOff x="1295400" y="5334000"/>
            <a:chExt cx="4518412" cy="736600"/>
          </a:xfrm>
        </p:grpSpPr>
        <p:pic>
          <p:nvPicPr>
            <p:cNvPr id="215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334000"/>
              <a:ext cx="4518412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512" name="Straight Connector 13"/>
            <p:cNvCxnSpPr>
              <a:cxnSpLocks noChangeShapeType="1"/>
            </p:cNvCxnSpPr>
            <p:nvPr/>
          </p:nvCxnSpPr>
          <p:spPr bwMode="auto">
            <a:xfrm>
              <a:off x="1905000" y="5715000"/>
              <a:ext cx="533400" cy="15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50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0" y="1306730"/>
            <a:ext cx="3725416" cy="365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5063"/>
            <a:ext cx="3096344" cy="31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0856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Degree Centrality (normalized)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Spectral ordering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values of </a:t>
            </a:r>
            <a:r>
              <a:rPr lang="en-US" sz="2400" smtClean="0">
                <a:solidFill>
                  <a:schemeClr val="hlink"/>
                </a:solidFill>
              </a:rPr>
              <a:t>x</a:t>
            </a:r>
            <a:r>
              <a:rPr lang="en-US" sz="2400" smtClean="0"/>
              <a:t> minimize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weighted matrices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ordering according to the </a:t>
            </a:r>
            <a:r>
              <a:rPr lang="en-US" sz="2400" smtClean="0">
                <a:solidFill>
                  <a:schemeClr val="hlink"/>
                </a:solidFill>
              </a:rPr>
              <a:t>x</a:t>
            </a:r>
            <a:r>
              <a:rPr lang="en-US" sz="2400" baseline="-25000" smtClean="0">
                <a:solidFill>
                  <a:schemeClr val="hlink"/>
                </a:solidFill>
              </a:rPr>
              <a:t>i</a:t>
            </a:r>
            <a:r>
              <a:rPr lang="en-US" sz="2400" smtClean="0">
                <a:solidFill>
                  <a:schemeClr val="hlink"/>
                </a:solidFill>
              </a:rPr>
              <a:t> </a:t>
            </a:r>
            <a:r>
              <a:rPr lang="en-US" sz="2400" smtClean="0"/>
              <a:t>values will group similar (connected) nodes together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Physical interpretation: The stable state of springs placed on the edges of the graph 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908997"/>
              </p:ext>
            </p:extLst>
          </p:nvPr>
        </p:nvGraphicFramePr>
        <p:xfrm>
          <a:off x="2863850" y="2266950"/>
          <a:ext cx="1687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Εξίσωση" r:id="rId3" imgW="1079280" imgH="380880" progId="Equation.3">
                  <p:embed/>
                </p:oleObj>
              </mc:Choice>
              <mc:Fallback>
                <p:oleObj name="Εξίσωση" r:id="rId3" imgW="1079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66950"/>
                        <a:ext cx="16875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56170"/>
              </p:ext>
            </p:extLst>
          </p:nvPr>
        </p:nvGraphicFramePr>
        <p:xfrm>
          <a:off x="2933700" y="3430588"/>
          <a:ext cx="184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7" name="Εξίσωση" r:id="rId5" imgW="1346040" imgH="368280" progId="Equation.3">
                  <p:embed/>
                </p:oleObj>
              </mc:Choice>
              <mc:Fallback>
                <p:oleObj name="Εξίσωση" r:id="rId5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430588"/>
                        <a:ext cx="184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32363" y="2276475"/>
          <a:ext cx="935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8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935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92725" y="3500438"/>
          <a:ext cx="935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Equation" r:id="rId9" imgW="583693" imgH="266469" progId="Equation.3">
                  <p:embed/>
                </p:oleObj>
              </mc:Choice>
              <mc:Fallback>
                <p:oleObj name="Equation" r:id="rId9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9350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84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Spectral partition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Partition the nodes according to the ordering induced by the Fielder vector</a:t>
            </a:r>
          </a:p>
          <a:p>
            <a:pPr eaLnBrk="1" hangingPunct="1"/>
            <a:r>
              <a:rPr lang="en-US" sz="2800" dirty="0" smtClean="0"/>
              <a:t>If </a:t>
            </a:r>
            <a:r>
              <a:rPr lang="en-US" sz="2800" dirty="0" smtClean="0">
                <a:solidFill>
                  <a:schemeClr val="hlink"/>
                </a:solidFill>
              </a:rPr>
              <a:t>u = (u</a:t>
            </a:r>
            <a:r>
              <a:rPr lang="en-US" sz="2800" baseline="-25000" dirty="0" smtClean="0">
                <a:solidFill>
                  <a:schemeClr val="hlink"/>
                </a:solidFill>
              </a:rPr>
              <a:t>1</a:t>
            </a:r>
            <a:r>
              <a:rPr lang="en-US" sz="2800" dirty="0" smtClean="0">
                <a:solidFill>
                  <a:schemeClr val="hlink"/>
                </a:solidFill>
              </a:rPr>
              <a:t>,u</a:t>
            </a:r>
            <a:r>
              <a:rPr lang="en-US" sz="2800" baseline="-25000" dirty="0" smtClean="0">
                <a:solidFill>
                  <a:schemeClr val="hlink"/>
                </a:solidFill>
              </a:rPr>
              <a:t>2</a:t>
            </a:r>
            <a:r>
              <a:rPr lang="en-US" sz="2800" dirty="0" smtClean="0">
                <a:solidFill>
                  <a:schemeClr val="hlink"/>
                </a:solidFill>
              </a:rPr>
              <a:t>,…,u</a:t>
            </a:r>
            <a:r>
              <a:rPr lang="en-US" sz="2800" baseline="-25000" dirty="0" smtClean="0">
                <a:solidFill>
                  <a:schemeClr val="hlink"/>
                </a:solidFill>
              </a:rPr>
              <a:t>n</a:t>
            </a:r>
            <a:r>
              <a:rPr lang="en-US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/>
              <a:t> is the Fielder vector, then split nodes according to a threshold value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bisection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 </a:t>
            </a:r>
            <a:r>
              <a:rPr lang="en-US" sz="2400" dirty="0" smtClean="0"/>
              <a:t>is the median value in </a:t>
            </a:r>
            <a:r>
              <a:rPr lang="en-US" sz="2400" dirty="0" smtClean="0">
                <a:solidFill>
                  <a:schemeClr val="hlink"/>
                </a:solidFill>
              </a:rPr>
              <a:t>u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ratio cut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400" dirty="0" smtClean="0"/>
              <a:t> is the value that minimizes </a:t>
            </a:r>
            <a:r>
              <a:rPr lang="el-GR" sz="2400" dirty="0" smtClean="0">
                <a:solidFill>
                  <a:schemeClr val="hlink"/>
                </a:solidFill>
              </a:rPr>
              <a:t>α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sign</a:t>
            </a:r>
            <a:r>
              <a:rPr lang="en-US" sz="2400" dirty="0" smtClean="0"/>
              <a:t>: separate positive and negative values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s=0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gap</a:t>
            </a:r>
            <a:r>
              <a:rPr lang="en-US" sz="2400" dirty="0" smtClean="0"/>
              <a:t>: separate according to the largest gap in the values of </a:t>
            </a:r>
            <a:r>
              <a:rPr lang="en-US" sz="2400" dirty="0" smtClean="0">
                <a:solidFill>
                  <a:schemeClr val="hlink"/>
                </a:solidFill>
              </a:rPr>
              <a:t>u</a:t>
            </a:r>
          </a:p>
          <a:p>
            <a:pPr eaLnBrk="1" hangingPunct="1"/>
            <a:r>
              <a:rPr lang="en-US" sz="2800" dirty="0" smtClean="0"/>
              <a:t>This works well (provably for special cases)</a:t>
            </a:r>
          </a:p>
        </p:txBody>
      </p:sp>
    </p:spTree>
    <p:extLst>
      <p:ext uri="{BB962C8B-B14F-4D97-AF65-F5344CB8AC3E}">
        <p14:creationId xmlns:p14="http://schemas.microsoft.com/office/powerpoint/2010/main" val="1663242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Fielder Value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value </a:t>
            </a:r>
            <a:r>
              <a:rPr lang="en-US" sz="2000" dirty="0" smtClean="0">
                <a:solidFill>
                  <a:schemeClr val="hlink"/>
                </a:solidFill>
              </a:rPr>
              <a:t>λ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/>
              <a:t> is a good approximation of the graph expansion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For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minimum ratio cut </a:t>
            </a:r>
            <a:r>
              <a:rPr lang="en-US" sz="2000" dirty="0" smtClean="0"/>
              <a:t>of the </a:t>
            </a:r>
            <a:r>
              <a:rPr lang="en-US" sz="2000" dirty="0" smtClean="0">
                <a:solidFill>
                  <a:srgbClr val="009900"/>
                </a:solidFill>
              </a:rPr>
              <a:t>Fielder vector</a:t>
            </a:r>
            <a:r>
              <a:rPr lang="en-US" sz="2000" dirty="0" smtClean="0"/>
              <a:t> we have that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If the max degree </a:t>
            </a:r>
            <a:r>
              <a:rPr lang="en-US" sz="2000" dirty="0" smtClean="0">
                <a:solidFill>
                  <a:schemeClr val="hlink"/>
                </a:solidFill>
              </a:rPr>
              <a:t>d</a:t>
            </a:r>
            <a:r>
              <a:rPr lang="en-US" sz="2000" dirty="0" smtClean="0"/>
              <a:t> is bounded we obtain a good approximation of the minimum expansion cut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339975" y="2133600"/>
          <a:ext cx="21605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6" name="Equation" r:id="rId3" imgW="1282700" imgH="419100" progId="Equation.3">
                  <p:embed/>
                </p:oleObj>
              </mc:Choice>
              <mc:Fallback>
                <p:oleObj name="Equation" r:id="rId3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133600"/>
                        <a:ext cx="2160588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339975" y="2924175"/>
          <a:ext cx="2736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Equation" r:id="rId5" imgW="1637589" imgH="393529" progId="Equation.3">
                  <p:embed/>
                </p:oleObj>
              </mc:Choice>
              <mc:Fallback>
                <p:oleObj name="Equation" r:id="rId5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24175"/>
                        <a:ext cx="27368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08625" y="2492375"/>
            <a:ext cx="257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</a:rPr>
              <a:t>d</a:t>
            </a:r>
            <a:r>
              <a:rPr lang="en-US" sz="2000"/>
              <a:t> = maximum degree</a:t>
            </a: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843213" y="4292600"/>
          <a:ext cx="18002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8" name="Equation" r:id="rId7" imgW="1066800" imgH="419100" progId="Equation.3">
                  <p:embed/>
                </p:oleObj>
              </mc:Choice>
              <mc:Fallback>
                <p:oleObj name="Equation" r:id="rId7" imgW="1066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292600"/>
                        <a:ext cx="18002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Networks and Surrounding Contexts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4, from D. Easley and J. </a:t>
            </a:r>
            <a:r>
              <a:rPr lang="en-US"/>
              <a:t>Kleinberg book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578645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0466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Surrounding context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 factors other than node and edges that affect how the network structure evolves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068959"/>
            <a:ext cx="77443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people tend to be similar to their friends</a:t>
            </a: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Αριστοτέλης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love those who are like themselves</a:t>
            </a: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Πλάτωνα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Όμοιος </a:t>
            </a:r>
            <a:r>
              <a:rPr lang="el-GR" dirty="0" err="1" smtClean="0">
                <a:solidFill>
                  <a:schemeClr val="accent3">
                    <a:lumMod val="75000"/>
                  </a:schemeClr>
                </a:solidFill>
              </a:rPr>
              <a:t>ομοίω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αεί πελάζει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(similarity begets friendship)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Birds of a feather flock together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971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Factors intrinsic to the network (introduced by a common friend) and contextual factors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attend the same school)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05727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1071538" y="6072206"/>
            <a:ext cx="7215238" cy="142876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488" y="571501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3571082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28871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</p:spTree>
    <p:extLst>
      <p:ext uri="{BB962C8B-B14F-4D97-AF65-F5344CB8AC3E}">
        <p14:creationId xmlns:p14="http://schemas.microsoft.com/office/powerpoint/2010/main" val="9144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male with probability 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female with probability q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58628"/>
              </p:ext>
            </p:extLst>
          </p:nvPr>
        </p:nvGraphicFramePr>
        <p:xfrm>
          <a:off x="1704190" y="5229200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90" y="5229200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</a:rPr>
              <a:t>are different)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3400" y="2780928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Freeman’s general formula for centralization (can use other metrics, e.g. </a:t>
            </a:r>
            <a:r>
              <a:rPr lang="en-US" altLang="en-US" sz="2000" dirty="0" err="1">
                <a:latin typeface="+mn-lt"/>
              </a:rPr>
              <a:t>gini</a:t>
            </a:r>
            <a:r>
              <a:rPr lang="en-US" altLang="en-US" sz="2000" dirty="0">
                <a:latin typeface="+mn-lt"/>
              </a:rPr>
              <a:t> coefficient or standard deviation):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868736" y="4169023"/>
          <a:ext cx="45672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Equation" r:id="rId3" imgW="1676400" imgH="495300" progId="Equation.3">
                  <p:embed/>
                </p:oleObj>
              </mc:Choice>
              <mc:Fallback>
                <p:oleObj name="Equation" r:id="rId3" imgW="1676400" imgH="495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736" y="4169023"/>
                        <a:ext cx="4567237" cy="1349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251520" y="1844824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How much variation is there in the centrality scores among the nodes?</a:t>
            </a:r>
          </a:p>
        </p:txBody>
      </p:sp>
      <p:sp>
        <p:nvSpPr>
          <p:cNvPr id="22534" name="Rounded Rectangle 9"/>
          <p:cNvSpPr>
            <a:spLocks noChangeArrowheads="1"/>
          </p:cNvSpPr>
          <p:nvPr/>
        </p:nvSpPr>
        <p:spPr bwMode="auto">
          <a:xfrm>
            <a:off x="3708648" y="4318248"/>
            <a:ext cx="12192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2535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4165848" y="4013448"/>
            <a:ext cx="762000" cy="3048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004048" y="3861048"/>
            <a:ext cx="34178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maximum value in the network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Centralization: how equal are the nodes?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50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/>
        </p:nvGraphicFramePr>
        <p:xfrm>
          <a:off x="5286380" y="3286124"/>
          <a:ext cx="2142780" cy="135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2" name="Equation" r:id="rId4" imgW="660240" imgH="419040" progId="Equation.3">
                  <p:embed/>
                </p:oleObj>
              </mc:Choice>
              <mc:Fallback>
                <p:oleObj name="Equation" r:id="rId4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286124"/>
                        <a:ext cx="2142780" cy="1357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Social Influence (editors are led  to the articles of people they talk to)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827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5181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4038600"/>
            <a:ext cx="23002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5943600" y="30480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i="1"/>
              <a:t>C</a:t>
            </a:r>
            <a:r>
              <a:rPr lang="en-US" altLang="en-US" sz="1800" i="1" baseline="-25000"/>
              <a:t>D</a:t>
            </a:r>
            <a:r>
              <a:rPr lang="en-US" altLang="en-US" sz="1800" i="1"/>
              <a:t> </a:t>
            </a:r>
            <a:r>
              <a:rPr lang="en-US" altLang="en-US" sz="1800"/>
              <a:t>= 0.167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3429000" y="61722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i="1"/>
              <a:t>C</a:t>
            </a:r>
            <a:r>
              <a:rPr lang="en-US" altLang="en-US" sz="1800" i="1" baseline="-25000"/>
              <a:t>D</a:t>
            </a:r>
            <a:r>
              <a:rPr lang="en-US" altLang="en-US" sz="1800" i="1"/>
              <a:t> </a:t>
            </a:r>
            <a:r>
              <a:rPr lang="en-US" altLang="en-US" sz="1800"/>
              <a:t>= 0.167</a:t>
            </a:r>
          </a:p>
        </p:txBody>
      </p:sp>
      <p:sp>
        <p:nvSpPr>
          <p:cNvPr id="23560" name="TextBox 15"/>
          <p:cNvSpPr txBox="1">
            <a:spLocks noChangeArrowheads="1"/>
          </p:cNvSpPr>
          <p:nvPr/>
        </p:nvSpPr>
        <p:spPr bwMode="auto">
          <a:xfrm>
            <a:off x="1371600" y="3429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i="1"/>
              <a:t>C</a:t>
            </a:r>
            <a:r>
              <a:rPr lang="en-US" altLang="en-US" sz="1800" i="1" baseline="-25000"/>
              <a:t>D</a:t>
            </a:r>
            <a:r>
              <a:rPr lang="en-US" altLang="en-US" sz="1800" i="1"/>
              <a:t> </a:t>
            </a:r>
            <a:r>
              <a:rPr lang="en-US" altLang="en-US" sz="1800"/>
              <a:t>= 1.0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Centralization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99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8" descr="highincentralization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3845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lowincentralizat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1719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2895600" y="1143000"/>
            <a:ext cx="3465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n-lt"/>
              </a:rPr>
              <a:t>example financial trading networks</a:t>
            </a:r>
          </a:p>
        </p:txBody>
      </p:sp>
      <p:sp>
        <p:nvSpPr>
          <p:cNvPr id="24582" name="TextBox 11"/>
          <p:cNvSpPr txBox="1">
            <a:spLocks noChangeArrowheads="1"/>
          </p:cNvSpPr>
          <p:nvPr/>
        </p:nvSpPr>
        <p:spPr bwMode="auto">
          <a:xfrm>
            <a:off x="914400" y="53340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n-lt"/>
              </a:rPr>
              <a:t>high centralization: one node trading with many others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5257800" y="54102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n-lt"/>
              </a:rPr>
              <a:t>low centralization: trades are more evenly distributed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Centralization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27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</a:rPr>
              <a:t>when degree isn’t everything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5063"/>
            <a:ext cx="5181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539552" y="1196752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In what ways does degree fail to capture centrality in the following graphs?</a:t>
            </a:r>
          </a:p>
        </p:txBody>
      </p:sp>
      <p:pic>
        <p:nvPicPr>
          <p:cNvPr id="2560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2743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3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2286</Words>
  <Application>Microsoft Office PowerPoint</Application>
  <PresentationFormat>On-screen Show (4:3)</PresentationFormat>
  <Paragraphs>380</Paragraphs>
  <Slides>62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Equation</vt:lpstr>
      <vt:lpstr>Εξίσωση</vt:lpstr>
      <vt:lpstr>Online Social Networks and Media </vt:lpstr>
      <vt:lpstr>Betweenness and Graph partitioning </vt:lpstr>
      <vt:lpstr>Centrality Measures</vt:lpstr>
      <vt:lpstr>Degree Centrality</vt:lpstr>
      <vt:lpstr>PowerPoint Presentation</vt:lpstr>
      <vt:lpstr>PowerPoint Presentation</vt:lpstr>
      <vt:lpstr>PowerPoint Presentation</vt:lpstr>
      <vt:lpstr>PowerPoint Presentation</vt:lpstr>
      <vt:lpstr>when degree isn’t everything</vt:lpstr>
      <vt:lpstr>Closeness Centrality</vt:lpstr>
      <vt:lpstr>Closeness Centrality Example</vt:lpstr>
      <vt:lpstr>PowerPoint Presentation</vt:lpstr>
      <vt:lpstr>PowerPoint Presentation</vt:lpstr>
      <vt:lpstr>Betweenness Centrality</vt:lpstr>
      <vt:lpstr>Betweenness Centrality Example</vt:lpstr>
      <vt:lpstr>PowerPoint Presentation</vt:lpstr>
      <vt:lpstr>Eigenvector Centrality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Girvan Newman method: An example</vt:lpstr>
      <vt:lpstr>Girvan Newman method: An example</vt:lpstr>
      <vt:lpstr>Girvan Newman method: An example</vt:lpstr>
      <vt:lpstr>Girvan Newman method: An example</vt:lpstr>
      <vt:lpstr>Another example</vt:lpstr>
      <vt:lpstr>Another example</vt:lpstr>
      <vt:lpstr>Another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approaches to graph partitioning</vt:lpstr>
      <vt:lpstr>Measuring connectivity</vt:lpstr>
      <vt:lpstr>Measuring connectivity</vt:lpstr>
      <vt:lpstr>A bad example</vt:lpstr>
      <vt:lpstr>Graph expansion</vt:lpstr>
      <vt:lpstr>Spectral analysis</vt:lpstr>
      <vt:lpstr>Laplacian Matrix properties</vt:lpstr>
      <vt:lpstr>The second smallest eigenvalue</vt:lpstr>
      <vt:lpstr>Spectral ordering</vt:lpstr>
      <vt:lpstr>Spectral partition</vt:lpstr>
      <vt:lpstr>Fielder Value</vt:lpstr>
      <vt:lpstr>Networks and Surrounding Contexts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135</cp:revision>
  <dcterms:created xsi:type="dcterms:W3CDTF">2012-10-10T06:53:19Z</dcterms:created>
  <dcterms:modified xsi:type="dcterms:W3CDTF">2013-11-19T12:59:04Z</dcterms:modified>
</cp:coreProperties>
</file>