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71" r:id="rId2"/>
    <p:sldId id="333" r:id="rId3"/>
    <p:sldId id="334" r:id="rId4"/>
    <p:sldId id="335" r:id="rId5"/>
    <p:sldId id="337" r:id="rId6"/>
    <p:sldId id="336" r:id="rId7"/>
    <p:sldId id="338" r:id="rId8"/>
    <p:sldId id="384" r:id="rId9"/>
    <p:sldId id="385" r:id="rId10"/>
    <p:sldId id="341" r:id="rId11"/>
    <p:sldId id="342" r:id="rId12"/>
    <p:sldId id="343" r:id="rId13"/>
    <p:sldId id="344" r:id="rId14"/>
    <p:sldId id="390" r:id="rId15"/>
    <p:sldId id="346" r:id="rId16"/>
    <p:sldId id="347" r:id="rId17"/>
    <p:sldId id="393" r:id="rId18"/>
    <p:sldId id="394" r:id="rId19"/>
    <p:sldId id="395" r:id="rId20"/>
    <p:sldId id="396" r:id="rId21"/>
    <p:sldId id="351" r:id="rId22"/>
    <p:sldId id="352" r:id="rId23"/>
    <p:sldId id="399" r:id="rId24"/>
    <p:sldId id="400" r:id="rId25"/>
    <p:sldId id="401" r:id="rId26"/>
    <p:sldId id="402" r:id="rId27"/>
    <p:sldId id="357" r:id="rId28"/>
    <p:sldId id="404" r:id="rId29"/>
    <p:sldId id="405" r:id="rId30"/>
    <p:sldId id="406" r:id="rId31"/>
    <p:sldId id="361" r:id="rId32"/>
    <p:sldId id="408" r:id="rId33"/>
    <p:sldId id="409" r:id="rId34"/>
    <p:sldId id="410" r:id="rId3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57C5-3770-495C-8B92-F5FDF1A84E46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04180-1105-47D3-A5E8-12D0BE6D81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CC3C5-CBBF-408B-BDA1-19EDB514339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13/11/2013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13/11/2013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13/11/2013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13/11/2013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13/11/2013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13/11/2013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E3DD3-7DAA-4B2F-B53B-80398DB5F16E}" type="datetimeFigureOut">
              <a:rPr lang="el-GR" smtClean="0"/>
              <a:pPr/>
              <a:t>13/11/2013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Online Social Networks and Media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15110" cy="1257312"/>
          </a:xfrm>
        </p:spPr>
        <p:txBody>
          <a:bodyPr/>
          <a:lstStyle/>
          <a:p>
            <a:r>
              <a:rPr lang="en-US" dirty="0" smtClean="0"/>
              <a:t>Strong and Weak Ties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5786454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Chapter 3, from D. Easley and J. Kleinberg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4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Bridges and Local Bridges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928670"/>
            <a:ext cx="5271029" cy="339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/>
          <p:nvPr/>
        </p:nvCxnSpPr>
        <p:spPr>
          <a:xfrm rot="16200000" flipV="1">
            <a:off x="3286910" y="3571082"/>
            <a:ext cx="114221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71736" y="4214818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Local Bridge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5720" y="4857760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An edge between A and B is a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local bridge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if deleting that edge would increase the distance between A and B to a value strictly more than 2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282" y="5715016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Span of a local bridge: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distance of the its endpoints if the edge is deleted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Bridges and Local Bridges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214422"/>
            <a:ext cx="5271029" cy="339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714348" y="4929198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An edge is a local bridge, if an only if, it is not part of any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triangle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in the graph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1785926"/>
            <a:ext cx="77867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</a:rPr>
              <a:t>Back to job seeking: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If you are going to get truly new information, it may come from a friend connected by a local bridge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But why distant acquaintances?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9"/>
            <a:ext cx="7461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The Strong Triadic Closure Property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1214422"/>
            <a:ext cx="7786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Levels of strength of a link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Strong and weak ties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Vary across different times and situations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2887942"/>
            <a:ext cx="5143536" cy="32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285720" y="3000372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Annotated graph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785918" y="3643314"/>
            <a:ext cx="1214446" cy="714380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9"/>
            <a:ext cx="7605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The Strong Triadic Closure Property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1214422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If a node A has edges to nodes B and C, then the B-C edge is </a:t>
            </a: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especially likely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to form if both A-B and A-C are </a:t>
            </a: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strong 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2276872"/>
            <a:ext cx="79296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 node A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violates the Strong Triadic Closure Property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, if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it has strong ties to two other nodes B and C, and there is no edge (strong or weak tie) between B and C.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 node A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satisfies the Strong Triadic Property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if it does not violate it</a:t>
            </a:r>
          </a:p>
        </p:txBody>
      </p:sp>
      <p:grpSp>
        <p:nvGrpSpPr>
          <p:cNvPr id="3" name="Group 4"/>
          <p:cNvGrpSpPr/>
          <p:nvPr/>
        </p:nvGrpSpPr>
        <p:grpSpPr>
          <a:xfrm>
            <a:off x="3851920" y="4509120"/>
            <a:ext cx="1935832" cy="1944216"/>
            <a:chOff x="3237293" y="2073203"/>
            <a:chExt cx="1935832" cy="1944216"/>
          </a:xfrm>
        </p:grpSpPr>
        <p:sp>
          <p:nvSpPr>
            <p:cNvPr id="6" name="Oval 5"/>
            <p:cNvSpPr/>
            <p:nvPr/>
          </p:nvSpPr>
          <p:spPr>
            <a:xfrm>
              <a:off x="4453045" y="2073203"/>
              <a:ext cx="72008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l-GR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237293" y="2729659"/>
              <a:ext cx="72008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l-GR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453045" y="3441355"/>
              <a:ext cx="72008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l-GR" dirty="0"/>
            </a:p>
          </p:txBody>
        </p:sp>
        <p:cxnSp>
          <p:nvCxnSpPr>
            <p:cNvPr id="11" name="Straight Connector 10"/>
            <p:cNvCxnSpPr>
              <a:stCxn id="8" idx="7"/>
              <a:endCxn id="6" idx="3"/>
            </p:cNvCxnSpPr>
            <p:nvPr/>
          </p:nvCxnSpPr>
          <p:spPr>
            <a:xfrm flipV="1">
              <a:off x="3851920" y="2564904"/>
              <a:ext cx="706578" cy="249118"/>
            </a:xfrm>
            <a:prstGeom prst="line">
              <a:avLst/>
            </a:prstGeom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8" idx="5"/>
            </p:cNvCxnSpPr>
            <p:nvPr/>
          </p:nvCxnSpPr>
          <p:spPr>
            <a:xfrm>
              <a:off x="3851920" y="3221360"/>
              <a:ext cx="673133" cy="364011"/>
            </a:xfrm>
            <a:prstGeom prst="line">
              <a:avLst/>
            </a:prstGeom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72000" y="479715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</a:t>
            </a:r>
            <a:endParaRPr lang="el-GR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594928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</a:t>
            </a:r>
            <a:endParaRPr lang="el-GR" sz="1400" b="1" dirty="0"/>
          </a:p>
        </p:txBody>
      </p:sp>
      <p:cxnSp>
        <p:nvCxnSpPr>
          <p:cNvPr id="16" name="Straight Connector 15"/>
          <p:cNvCxnSpPr>
            <a:stCxn id="6" idx="4"/>
            <a:endCxn id="10" idx="0"/>
          </p:cNvCxnSpPr>
          <p:nvPr/>
        </p:nvCxnSpPr>
        <p:spPr>
          <a:xfrm>
            <a:off x="5427712" y="5085184"/>
            <a:ext cx="0" cy="7920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92080" y="53732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X</a:t>
            </a:r>
            <a:endParaRPr lang="el-GR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9"/>
            <a:ext cx="7173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The Strong Triadic Closure Property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643050"/>
            <a:ext cx="640460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Local Bridges and Weak Ties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357298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Local distinction: weak and strong ties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Global structural distinction: local bridges or not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3071810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Claim:</a:t>
            </a:r>
          </a:p>
          <a:p>
            <a:pPr algn="just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If a node A in a network satisfies the Strong Triadic Closure and is involved in at least two strong ties, then any local bridge it is involved in must be a weak tie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5643578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Relation to job seeking?</a:t>
            </a:r>
            <a:endParaRPr lang="en-US" sz="20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4869160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Proof: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by contradiction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1785926"/>
            <a:ext cx="8215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</a:rPr>
              <a:t>The role of simplifying assumptions: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Useful when they lead to statements robust in practice, making sense as </a:t>
            </a:r>
            <a:r>
              <a:rPr lang="en-US" sz="24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qualitative conclusions </a:t>
            </a: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that hold in approximate forms even when the </a:t>
            </a:r>
            <a:r>
              <a:rPr lang="en-US" sz="24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assumptions are relaxed  </a:t>
            </a:r>
          </a:p>
          <a:p>
            <a:pPr>
              <a:buFont typeface="Wingdings" pitchFamily="2" charset="2"/>
              <a:buChar char="§"/>
            </a:pPr>
            <a:endParaRPr lang="en-US" sz="2400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Stated precisely, so possible to test them in real-world data</a:t>
            </a:r>
          </a:p>
          <a:p>
            <a:pPr>
              <a:buFont typeface="Wingdings" pitchFamily="2" charset="2"/>
              <a:buChar char="§"/>
            </a:pPr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A framework to explain surprising facts</a:t>
            </a:r>
          </a:p>
          <a:p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Tie Strength and Network Structure in Large-Scale Data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242886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How to test these prediction on large social networks?</a:t>
            </a:r>
            <a:endParaRPr lang="el-G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Tie Strength and Network Structure in Large-Scale Data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91683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Communication network: “who-talks-to-whom”</a:t>
            </a: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Strength of the tie: time spent talking during an observation period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2708920"/>
            <a:ext cx="792088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Cell-phone study [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Omnela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et. al., 2007]</a:t>
            </a:r>
          </a:p>
          <a:p>
            <a:pPr algn="ctr"/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“who-talks-to-whom network”, covering 20% of the national population</a:t>
            </a: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Nodes: cell phone users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Edge: if they make phone calls to each other in both directions over 18-week observation periods</a:t>
            </a: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Is it a “social network”?</a:t>
            </a: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Cells generally used for personal communication + no central directory, thus cell-phone numbers exchanged among people who already know each other</a:t>
            </a: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Broad structural features of large social networks (giant component, 84% of nodes)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332656"/>
            <a:ext cx="6500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Issues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928802"/>
            <a:ext cx="68580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How simple processes at the level of individual nodes and links can have complex effects at the whole population</a:t>
            </a:r>
          </a:p>
          <a:p>
            <a:pPr algn="just">
              <a:buFont typeface="Wingdings" pitchFamily="2" charset="2"/>
              <a:buChar char="§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How information flows within the network</a:t>
            </a:r>
          </a:p>
          <a:p>
            <a:pPr algn="just">
              <a:buFont typeface="Wingdings" pitchFamily="2" charset="2"/>
              <a:buChar char="§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How different nodes play structurally distinct roles</a:t>
            </a:r>
          </a:p>
          <a:p>
            <a:pPr algn="just">
              <a:buFont typeface="Wingdings" pitchFamily="2" charset="2"/>
              <a:buChar char="§"/>
            </a:pP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714620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rgbClr val="FF9900"/>
                </a:solidFill>
              </a:rPr>
              <a:t>Tie Strength</a:t>
            </a:r>
          </a:p>
          <a:p>
            <a:pPr algn="just"/>
            <a:endParaRPr lang="en-US" sz="2000" dirty="0" smtClean="0">
              <a:solidFill>
                <a:srgbClr val="FF9900"/>
              </a:solidFill>
            </a:endParaRPr>
          </a:p>
          <a:p>
            <a:pPr algn="just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From weak and strong -&gt; Numerical quantity (= number of min spent on the phone)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43042" y="4286256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9900"/>
                </a:solidFill>
              </a:rPr>
              <a:t>Quantify</a:t>
            </a:r>
            <a:r>
              <a:rPr lang="en-US" dirty="0" smtClean="0">
                <a:solidFill>
                  <a:srgbClr val="FF9900"/>
                </a:solidFill>
              </a:rPr>
              <a:t> “local bridges”, how?</a:t>
            </a:r>
            <a:endParaRPr lang="el-GR" dirty="0" smtClean="0">
              <a:solidFill>
                <a:srgbClr val="FF99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714488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Either weak or strong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Local bridge or not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500174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00"/>
                </a:solidFill>
              </a:rPr>
              <a:t>Bridges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“almost” local bridges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2500306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9900"/>
                </a:solidFill>
              </a:rPr>
              <a:t>Neighborhood overlap of an edge </a:t>
            </a:r>
            <a:r>
              <a:rPr lang="en-US" sz="2400" dirty="0" err="1" smtClean="0">
                <a:solidFill>
                  <a:srgbClr val="FF9900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FF9900"/>
                </a:solidFill>
              </a:rPr>
              <a:t>ij</a:t>
            </a:r>
            <a:endParaRPr lang="el-GR" sz="2400" baseline="-25000" dirty="0">
              <a:solidFill>
                <a:srgbClr val="FF9900"/>
              </a:solidFill>
            </a:endParaRPr>
          </a:p>
        </p:txBody>
      </p:sp>
      <p:graphicFrame>
        <p:nvGraphicFramePr>
          <p:cNvPr id="522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514506"/>
              </p:ext>
            </p:extLst>
          </p:nvPr>
        </p:nvGraphicFramePr>
        <p:xfrm>
          <a:off x="6372200" y="2331171"/>
          <a:ext cx="1643074" cy="115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2" name="Equation" r:id="rId4" imgW="596880" imgH="419040" progId="Equation.3">
                  <p:embed/>
                </p:oleObj>
              </mc:Choice>
              <mc:Fallback>
                <p:oleObj name="Equation" r:id="rId4" imgW="59688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2331171"/>
                        <a:ext cx="1643074" cy="1151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00232" y="3000372"/>
            <a:ext cx="4000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(*) In the denominator we do not count A or B themselves</a:t>
            </a:r>
            <a:endParaRPr lang="en-US" sz="1600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3929066"/>
            <a:ext cx="4071966" cy="263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/>
          <p:nvPr/>
        </p:nvCxnSpPr>
        <p:spPr>
          <a:xfrm rot="10800000" flipV="1">
            <a:off x="2000232" y="4786322"/>
            <a:ext cx="2928958" cy="285752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57752" y="4071942"/>
            <a:ext cx="192882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A: B, E, D, C</a:t>
            </a:r>
          </a:p>
          <a:p>
            <a:r>
              <a:rPr lang="en-US" dirty="0" smtClean="0"/>
              <a:t>F: C, J, G</a:t>
            </a:r>
          </a:p>
          <a:p>
            <a:endParaRPr lang="en-US" dirty="0" smtClean="0"/>
          </a:p>
          <a:p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1/6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00439" y="5415593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accent4">
                    <a:lumMod val="75000"/>
                  </a:schemeClr>
                </a:solidFill>
              </a:rPr>
              <a:t>When is this value 0?</a:t>
            </a:r>
            <a:endParaRPr lang="en-US" sz="28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3476" y="3559734"/>
            <a:ext cx="1910523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Jaccard</a:t>
            </a:r>
            <a:r>
              <a:rPr lang="en-US" dirty="0" smtClean="0"/>
              <a:t> coefficient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2428868"/>
            <a:ext cx="5857916" cy="37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285720" y="1500174"/>
            <a:ext cx="6302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Neighborhood overlap = 0 : edge is a local bridge</a:t>
            </a:r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Small value: “almost” local bridges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28794" y="3929066"/>
            <a:ext cx="1857388" cy="285752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57290" y="371475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1/6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4143372" y="5286388"/>
            <a:ext cx="1143008" cy="85725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786314" y="5429264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16633"/>
            <a:ext cx="7929618" cy="1026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Bridges: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Empirical Results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1142984"/>
            <a:ext cx="8643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How the neighborhood overlap of an edge depends on its strength</a:t>
            </a:r>
          </a:p>
          <a:p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(Hypothesis: the strength of weak ties predicts that neighborhood overlap should grow as tie strength grows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988840"/>
            <a:ext cx="4857784" cy="390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Straight Arrow Connector 15"/>
          <p:cNvCxnSpPr/>
          <p:nvPr/>
        </p:nvCxnSpPr>
        <p:spPr>
          <a:xfrm>
            <a:off x="3851920" y="5661248"/>
            <a:ext cx="1357322" cy="158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35896" y="5733256"/>
            <a:ext cx="4572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Strength of connection (function of the percentile in the sorted order)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57818" y="3071810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3">
                    <a:lumMod val="50000"/>
                  </a:schemeClr>
                </a:solidFill>
              </a:rPr>
              <a:t>(*) Some deviation at the right-hand edge of the plot</a:t>
            </a:r>
            <a:endParaRPr lang="en-US" sz="14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2844" y="6000768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Local level -?-&gt; global level: weak ties serve to link different tightly-knit communities that each contain a large number of stronger ties – How would you test this?</a:t>
            </a: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64088" y="5013176"/>
            <a:ext cx="2736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sort the edges -&gt; for each edge at which percentile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14290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Bridges: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Empirical Results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7158" y="1714488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Hypothesis: weak ties serve to link different tightly-knit communities that each contain a large number of stronger ties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786058"/>
            <a:ext cx="807249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Delete edges from the network one at a time</a:t>
            </a:r>
          </a:p>
          <a:p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Starting with the strongest ties and working downwards in order of tie strength</a:t>
            </a:r>
          </a:p>
          <a:p>
            <a:pPr lvl="1">
              <a:buFontTx/>
              <a:buChar char="-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giant component shrank steadily</a:t>
            </a:r>
          </a:p>
          <a:p>
            <a:pPr>
              <a:buFontTx/>
              <a:buChar char="-"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Starting with the weakest ties and upwards in order of tie strength</a:t>
            </a:r>
          </a:p>
          <a:p>
            <a:pPr lvl="1">
              <a:buFontTx/>
              <a:buChar char="-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giant component shrank more rapidly, broke apart abruptly as a critical number of weak ties were removed</a:t>
            </a: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Social Media and Passive Engagement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1500174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People maintain large explicit lists of friends</a:t>
            </a:r>
          </a:p>
          <a:p>
            <a:endParaRPr lang="en-US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Test:</a:t>
            </a:r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How online activity is distributed across links of different strengths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Tie Strength on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Facebook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5238" y="1277310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Cameron Marlow, et al, 2009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At what extent each link was used for social interactions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2780928"/>
            <a:ext cx="77867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Reciprocal (mutual) communication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: both send and received messages to friends at the other end of the link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One-way communication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: the user send one or more message to the friend at the other end of the link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Maintained relationship: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the user followed information about the friend at the other end of the link (click on content via News feed or visit the friend profile more than once)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Tie Strength on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Facebook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 descr="asmith-connection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908720"/>
            <a:ext cx="5112568" cy="58068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16216" y="198884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Two distinct regions</a:t>
            </a:r>
            <a:endParaRPr lang="el-GR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Tie Strength on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Facebook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6" descr="active-network-siz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1412776"/>
            <a:ext cx="4791698" cy="46486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07704" y="6021288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Total number of friends</a:t>
            </a:r>
            <a:endParaRPr lang="el-GR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0152" y="1772816"/>
            <a:ext cx="30243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Even for users with very large number of friends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 actually communicate : 10-20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 number of friends follow even passively &lt;50</a:t>
            </a:r>
          </a:p>
          <a:p>
            <a:pPr algn="just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Passive engagement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(keep up with friends by reading about them even in the absence of communication)</a:t>
            </a:r>
          </a:p>
          <a:p>
            <a:pPr algn="just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Passive as a network middle ground</a:t>
            </a:r>
          </a:p>
          <a:p>
            <a:pPr algn="just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Tie Strength on Twitter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980728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Huberman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Romero and Wu, 2009</a:t>
            </a:r>
            <a:endParaRPr lang="el-GR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1484784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Two kinds of links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Follow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Strong ties (friends): users to whom the user has 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directed at least two messages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over the course if the observation period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571876"/>
            <a:ext cx="57435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7220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Strength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of Weak Ties Hypothesis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928802"/>
            <a:ext cx="68580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Mark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Granovetter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, in the late 1960s</a:t>
            </a:r>
          </a:p>
          <a:p>
            <a:pPr algn="just"/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Many people learned information leading to their current job </a:t>
            </a:r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</a:rPr>
              <a:t>through personal contacts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, often described as </a:t>
            </a:r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</a:rPr>
              <a:t>acquaintances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rather than closed friends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4071942"/>
            <a:ext cx="68580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Two aspects</a:t>
            </a:r>
          </a:p>
          <a:p>
            <a:pPr algn="just"/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Structural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Local (interpersonal)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Social Media and Passive Engagement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1772816"/>
            <a:ext cx="65527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Strong ties require continuous investment of time and effort to maintain (as opposed to weak ties)</a:t>
            </a:r>
          </a:p>
          <a:p>
            <a:pPr algn="just">
              <a:buFont typeface="Wingdings" pitchFamily="2" charset="2"/>
              <a:buChar char="§"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Network of strong ties still remain sparse</a:t>
            </a:r>
          </a:p>
          <a:p>
            <a:pPr algn="just">
              <a:buFont typeface="Wingdings" pitchFamily="2" charset="2"/>
              <a:buChar char="§"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How different links are used to convey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Closure, Structural Holes and Social Capital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628800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Different roles that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nodes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play in this structure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2204864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Access to edges that span different groups is not equally distributed across all nodes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140968"/>
            <a:ext cx="51339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flipH="1">
            <a:off x="3059832" y="3861048"/>
            <a:ext cx="288032" cy="1008112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923928" y="4653136"/>
            <a:ext cx="129614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0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Embeddedness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928802"/>
            <a:ext cx="51339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214282" y="571480"/>
            <a:ext cx="85341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Large clustering coefficient</a:t>
            </a:r>
          </a:p>
          <a:p>
            <a:pPr algn="just"/>
            <a:endParaRPr lang="en-US" sz="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Embeddedness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of an edge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: number of common neighbors of its endpoints (neighborhood overlap, local bridge if 0) </a:t>
            </a:r>
          </a:p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  all its edges have significant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embeddedness</a:t>
            </a:r>
            <a:endParaRPr lang="el-GR" i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Group 14"/>
          <p:cNvGrpSpPr/>
          <p:nvPr/>
        </p:nvGrpSpPr>
        <p:grpSpPr>
          <a:xfrm>
            <a:off x="2007072" y="2214554"/>
            <a:ext cx="2160240" cy="2655543"/>
            <a:chOff x="2007072" y="2500306"/>
            <a:chExt cx="2160240" cy="2655543"/>
          </a:xfrm>
        </p:grpSpPr>
        <p:cxnSp>
          <p:nvCxnSpPr>
            <p:cNvPr id="9" name="Straight Arrow Connector 8"/>
            <p:cNvCxnSpPr/>
            <p:nvPr/>
          </p:nvCxnSpPr>
          <p:spPr>
            <a:xfrm rot="5400000">
              <a:off x="2644314" y="3015192"/>
              <a:ext cx="1442440" cy="412668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 flipV="1">
              <a:off x="3447232" y="3942746"/>
              <a:ext cx="360040" cy="426532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807272" y="4302786"/>
              <a:ext cx="360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2</a:t>
              </a:r>
              <a:endParaRPr lang="el-GR" sz="12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2295104" y="3654714"/>
              <a:ext cx="576064" cy="1440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007072" y="351069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3</a:t>
              </a:r>
              <a:endParaRPr lang="el-G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2943176" y="4374794"/>
              <a:ext cx="288032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799160" y="4878850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3</a:t>
              </a:r>
              <a:endParaRPr lang="el-G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28596" y="535782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(sociology) if two individuals are connected by an embedded edge =&gt; trust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“Put the interactions between two people on display”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14290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Structural Holes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996952"/>
            <a:ext cx="51339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251520" y="836712"/>
            <a:ext cx="84627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(sociology) B-C, B-D much riskier, also, possible contradictory constraints </a:t>
            </a:r>
          </a:p>
          <a:p>
            <a:pPr algn="just"/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Success in a large cooperation correlated to access to local bridges</a:t>
            </a:r>
          </a:p>
          <a:p>
            <a:pPr algn="just"/>
            <a:endParaRPr lang="en-US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 “spans a structural hole”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B has access to information originating in multiple, non interacting parts of the network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An amplifier for creativity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Source of power as a social “gate-keeping”</a:t>
            </a:r>
          </a:p>
          <a:p>
            <a:pPr algn="just"/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Will a triangle be formed?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707904" y="3140968"/>
            <a:ext cx="0" cy="129614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14290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Closure and Bridging as Forms of Social Capital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2071678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Social capital: benefits from membership in social networks and other social structures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Triadic Closure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142984"/>
            <a:ext cx="7858180" cy="928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If two people in a social network have a friend in common, then there is an increased likelihood that they will become friends themselves at some point in the future</a:t>
            </a:r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500306"/>
            <a:ext cx="4572032" cy="3210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>
            <a:off x="3857620" y="3000372"/>
            <a:ext cx="1643074" cy="857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00760" y="2928934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Triangle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Triadic Closure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142984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Snapshots over time: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357430"/>
            <a:ext cx="376769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2214554"/>
            <a:ext cx="376769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Connector 10"/>
          <p:cNvCxnSpPr/>
          <p:nvPr/>
        </p:nvCxnSpPr>
        <p:spPr>
          <a:xfrm rot="5400000">
            <a:off x="4464843" y="2964653"/>
            <a:ext cx="714380" cy="714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72198" y="2714620"/>
            <a:ext cx="1357322" cy="7143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29256" y="4714884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4714876" y="2714620"/>
            <a:ext cx="2000264" cy="1714512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Clustering Coefficient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315" y="1860753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(Local) clustering coefficient for a node is the probability that two randomly selected friends of a node are friends with each other</a:t>
            </a:r>
          </a:p>
        </p:txBody>
      </p:sp>
      <p:graphicFrame>
        <p:nvGraphicFramePr>
          <p:cNvPr id="2764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596895"/>
              </p:ext>
            </p:extLst>
          </p:nvPr>
        </p:nvGraphicFramePr>
        <p:xfrm>
          <a:off x="611560" y="2996952"/>
          <a:ext cx="2270626" cy="1133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Equation" r:id="rId4" imgW="838080" imgH="419040" progId="Equation.3">
                  <p:embed/>
                </p:oleObj>
              </mc:Choice>
              <mc:Fallback>
                <p:oleObj name="Equation" r:id="rId4" imgW="83808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996952"/>
                        <a:ext cx="2270626" cy="11337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020007"/>
              </p:ext>
            </p:extLst>
          </p:nvPr>
        </p:nvGraphicFramePr>
        <p:xfrm>
          <a:off x="3275856" y="3356992"/>
          <a:ext cx="5758081" cy="3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Equation" r:id="rId6" imgW="3124080" imgH="203040" progId="Equation.3">
                  <p:embed/>
                </p:oleObj>
              </mc:Choice>
              <mc:Fallback>
                <p:oleObj name="Equation" r:id="rId6" imgW="312408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356992"/>
                        <a:ext cx="5758081" cy="374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472" y="4572008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Fraction of the friends of a node that are friends with each other (i.e., connected)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Clustering Coefficient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928802"/>
            <a:ext cx="7814033" cy="2552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000232" y="492919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1/6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1928794" y="4000504"/>
            <a:ext cx="1143008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00694" y="492919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1/2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5429256" y="4000504"/>
            <a:ext cx="1143008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00100" y="5643578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Ranges from 0 to 1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Triadic Closure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196752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If A knows B and C, B and C are likely to become friends, but WHY?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4509120"/>
            <a:ext cx="778674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Opportunity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Trust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Incentive of A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(latent stress for A, if B and C are not friends, dating back to social psychology)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4" name="Group 10"/>
          <p:cNvGrpSpPr/>
          <p:nvPr/>
        </p:nvGrpSpPr>
        <p:grpSpPr>
          <a:xfrm>
            <a:off x="3237293" y="2073203"/>
            <a:ext cx="1935832" cy="1944216"/>
            <a:chOff x="3237293" y="2073203"/>
            <a:chExt cx="1935832" cy="1944216"/>
          </a:xfrm>
        </p:grpSpPr>
        <p:sp>
          <p:nvSpPr>
            <p:cNvPr id="5" name="Oval 4"/>
            <p:cNvSpPr/>
            <p:nvPr/>
          </p:nvSpPr>
          <p:spPr>
            <a:xfrm>
              <a:off x="4453045" y="2073203"/>
              <a:ext cx="72008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l-GR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3237293" y="2729659"/>
              <a:ext cx="72008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l-GR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453045" y="3441355"/>
              <a:ext cx="720080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l-GR" dirty="0"/>
            </a:p>
          </p:txBody>
        </p:sp>
        <p:cxnSp>
          <p:nvCxnSpPr>
            <p:cNvPr id="10" name="Straight Connector 9"/>
            <p:cNvCxnSpPr>
              <a:stCxn id="6" idx="7"/>
              <a:endCxn id="5" idx="3"/>
            </p:cNvCxnSpPr>
            <p:nvPr/>
          </p:nvCxnSpPr>
          <p:spPr>
            <a:xfrm flipV="1">
              <a:off x="3851920" y="2564904"/>
              <a:ext cx="706578" cy="249118"/>
            </a:xfrm>
            <a:prstGeom prst="line">
              <a:avLst/>
            </a:prstGeom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6" idx="5"/>
            </p:cNvCxnSpPr>
            <p:nvPr/>
          </p:nvCxnSpPr>
          <p:spPr>
            <a:xfrm>
              <a:off x="3851920" y="3221360"/>
              <a:ext cx="673133" cy="364011"/>
            </a:xfrm>
            <a:prstGeom prst="line">
              <a:avLst/>
            </a:prstGeom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Bridges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500174"/>
            <a:ext cx="4785767" cy="187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Arrow Connector 7"/>
          <p:cNvCxnSpPr/>
          <p:nvPr/>
        </p:nvCxnSpPr>
        <p:spPr>
          <a:xfrm rot="16200000" flipV="1">
            <a:off x="3572662" y="2570950"/>
            <a:ext cx="114221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28926" y="3214686"/>
            <a:ext cx="2714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Bridge </a:t>
            </a:r>
          </a:p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(aka cut-edge)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0100" y="4500570"/>
            <a:ext cx="700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An edge between A and B is a 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bridge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if deleting that edge would cause A and B to lie in two different components</a:t>
            </a:r>
          </a:p>
          <a:p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AB the only “route” between A and B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28662" y="6072206"/>
            <a:ext cx="6643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extremely rare in social networks</a:t>
            </a:r>
            <a:endParaRPr lang="en-US" sz="2000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1564</Words>
  <Application>Microsoft Office PowerPoint</Application>
  <PresentationFormat>On-screen Show (4:3)</PresentationFormat>
  <Paragraphs>233</Paragraphs>
  <Slides>34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Equation</vt:lpstr>
      <vt:lpstr>Online Social Networks and Media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pitoura</dc:creator>
  <cp:lastModifiedBy>tsap</cp:lastModifiedBy>
  <cp:revision>112</cp:revision>
  <dcterms:created xsi:type="dcterms:W3CDTF">2012-10-10T06:53:19Z</dcterms:created>
  <dcterms:modified xsi:type="dcterms:W3CDTF">2013-11-13T08:52:05Z</dcterms:modified>
</cp:coreProperties>
</file>