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1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77" r:id="rId11"/>
    <p:sldId id="391" r:id="rId12"/>
    <p:sldId id="373" r:id="rId13"/>
    <p:sldId id="374" r:id="rId14"/>
    <p:sldId id="375" r:id="rId15"/>
    <p:sldId id="378" r:id="rId16"/>
    <p:sldId id="384" r:id="rId17"/>
    <p:sldId id="379" r:id="rId18"/>
    <p:sldId id="392" r:id="rId19"/>
    <p:sldId id="376" r:id="rId20"/>
    <p:sldId id="344" r:id="rId21"/>
    <p:sldId id="390" r:id="rId22"/>
    <p:sldId id="342" r:id="rId23"/>
    <p:sldId id="343" r:id="rId24"/>
    <p:sldId id="381" r:id="rId25"/>
    <p:sldId id="382" r:id="rId26"/>
    <p:sldId id="383" r:id="rId27"/>
    <p:sldId id="345" r:id="rId28"/>
    <p:sldId id="346" r:id="rId29"/>
    <p:sldId id="347" r:id="rId30"/>
    <p:sldId id="348" r:id="rId31"/>
    <p:sldId id="349" r:id="rId32"/>
    <p:sldId id="350" r:id="rId33"/>
    <p:sldId id="352" r:id="rId34"/>
    <p:sldId id="353" r:id="rId35"/>
    <p:sldId id="354" r:id="rId36"/>
    <p:sldId id="385" r:id="rId37"/>
    <p:sldId id="359" r:id="rId38"/>
    <p:sldId id="389" r:id="rId39"/>
    <p:sldId id="386" r:id="rId40"/>
    <p:sldId id="387" r:id="rId41"/>
    <p:sldId id="388" r:id="rId42"/>
    <p:sldId id="370" r:id="rId43"/>
    <p:sldId id="362" r:id="rId44"/>
    <p:sldId id="363" r:id="rId45"/>
    <p:sldId id="364" r:id="rId46"/>
    <p:sldId id="365" r:id="rId47"/>
    <p:sldId id="366" r:id="rId48"/>
    <p:sldId id="371" r:id="rId49"/>
    <p:sldId id="372" r:id="rId50"/>
    <p:sldId id="369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42144"/>
        <c:axId val="95943680"/>
      </c:scatterChart>
      <c:valAx>
        <c:axId val="95942144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943680"/>
        <c:crosses val="autoZero"/>
        <c:crossBetween val="midCat"/>
      </c:valAx>
      <c:valAx>
        <c:axId val="959436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9421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18112"/>
        <c:axId val="96269056"/>
      </c:scatterChart>
      <c:valAx>
        <c:axId val="96218112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269056"/>
        <c:crosses val="autoZero"/>
        <c:crossBetween val="midCat"/>
      </c:valAx>
      <c:valAx>
        <c:axId val="962690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218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68832"/>
        <c:axId val="96570368"/>
      </c:scatterChart>
      <c:valAx>
        <c:axId val="96568832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570368"/>
        <c:crosses val="autoZero"/>
        <c:crossBetween val="midCat"/>
      </c:valAx>
      <c:valAx>
        <c:axId val="9657036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68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4560"/>
        <c:axId val="87560576"/>
      </c:scatterChart>
      <c:valAx>
        <c:axId val="96594560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560576"/>
        <c:crosses val="autoZero"/>
        <c:crossBetween val="midCat"/>
      </c:valAx>
      <c:valAx>
        <c:axId val="8756057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94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F9A8E-E3E0-4FD6-9AE5-041C8BF47C32}" type="slidenum">
              <a:rPr lang="en-US"/>
              <a:pPr/>
              <a:t>23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27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28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29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30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32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33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43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50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046D7-905B-4E6F-B7F3-3422F9910D93}" type="slidenum">
              <a:rPr lang="en-US"/>
              <a:pPr/>
              <a:t>9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Network Measurements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power-laws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 smtClean="0"/>
              <a:t>Collect a set of measurements:</a:t>
            </a:r>
          </a:p>
          <a:p>
            <a:pPr lvl="1"/>
            <a:r>
              <a:rPr lang="en-US" dirty="0" smtClean="0"/>
              <a:t>E.g., the degree of each page, the number of appearances of each word in a document, the size of solar flares(continuous)</a:t>
            </a:r>
          </a:p>
          <a:p>
            <a:endParaRPr lang="en-US" dirty="0" smtClean="0"/>
          </a:p>
          <a:p>
            <a:r>
              <a:rPr lang="en-US" dirty="0" smtClean="0"/>
              <a:t>Create a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 smtClean="0"/>
              <a:t>For discrete values, number of times each value appears</a:t>
            </a:r>
          </a:p>
          <a:p>
            <a:pPr lvl="1"/>
            <a:r>
              <a:rPr lang="en-US" dirty="0" smtClean="0"/>
              <a:t>For continuous values (but also for discrete):</a:t>
            </a:r>
          </a:p>
          <a:p>
            <a:pPr lvl="2"/>
            <a:r>
              <a:rPr lang="en-US" dirty="0" smtClean="0"/>
              <a:t>Break the range of values into bins of equal width </a:t>
            </a:r>
          </a:p>
          <a:p>
            <a:pPr lvl="2"/>
            <a:r>
              <a:rPr lang="en-US" dirty="0" smtClean="0"/>
              <a:t>Sum the count of values in the bin </a:t>
            </a:r>
          </a:p>
          <a:p>
            <a:pPr lvl="2"/>
            <a:r>
              <a:rPr lang="en-US" dirty="0" smtClean="0"/>
              <a:t>Represent the bin by the mean (median) value</a:t>
            </a:r>
          </a:p>
          <a:p>
            <a:endParaRPr lang="en-US" dirty="0" smtClean="0"/>
          </a:p>
          <a:p>
            <a:r>
              <a:rPr lang="en-US" dirty="0" smtClean="0"/>
              <a:t>Plot the histogram in log-log scale</a:t>
            </a:r>
          </a:p>
          <a:p>
            <a:pPr lvl="1"/>
            <a:r>
              <a:rPr lang="en-US" dirty="0" smtClean="0"/>
              <a:t>Bin representatives </a:t>
            </a:r>
            <a:r>
              <a:rPr lang="en-US" dirty="0" err="1" smtClean="0"/>
              <a:t>vs</a:t>
            </a:r>
            <a:r>
              <a:rPr lang="en-US" dirty="0" smtClean="0"/>
              <a:t> Value in the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</a:t>
            </a:r>
            <a:r>
              <a:rPr lang="en-US" sz="2400" dirty="0" smtClean="0"/>
              <a:t>binning  produces a noisy plot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 smtClean="0"/>
              <a:t>Create bins that grow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 smtClean="0"/>
              <a:t> in size</a:t>
            </a:r>
          </a:p>
          <a:p>
            <a:pPr lvl="1"/>
            <a:r>
              <a:rPr lang="en-US" dirty="0" smtClean="0"/>
              <a:t>In each bin divide the sum of counts by the bin length (number of observations per bin unit)</a:t>
            </a:r>
            <a:endParaRPr lang="en-US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Still some noise at the tail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P[</a:t>
            </a:r>
            <a:r>
              <a:rPr lang="en-US" dirty="0" err="1" smtClean="0">
                <a:solidFill>
                  <a:srgbClr val="0070C0"/>
                </a:solidFill>
              </a:rPr>
              <a:t>X≥x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: fraction (or number) of observations that have value at least x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986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8992"/>
              </p:ext>
            </p:extLst>
          </p:nvPr>
        </p:nvGraphicFramePr>
        <p:xfrm>
          <a:off x="4860032" y="3861048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random variable follows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 smtClean="0"/>
              <a:t> </a:t>
            </a:r>
            <a:r>
              <a:rPr lang="en-US" dirty="0"/>
              <a:t>distribution </a:t>
            </a:r>
            <a:r>
              <a:rPr lang="en-US" dirty="0" smtClean="0"/>
              <a:t>if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another easy way to see the power-law, by doing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Order the values in decreasing order</a:t>
            </a:r>
          </a:p>
          <a:p>
            <a:pPr lvl="1"/>
            <a:r>
              <a:rPr lang="en-US" dirty="0" smtClean="0"/>
              <a:t>Plot the </a:t>
            </a:r>
            <a:r>
              <a:rPr lang="en-US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 against their </a:t>
            </a:r>
            <a:r>
              <a:rPr lang="en-US" dirty="0" smtClean="0">
                <a:solidFill>
                  <a:srgbClr val="FF0000"/>
                </a:solidFill>
              </a:rPr>
              <a:t>rank</a:t>
            </a:r>
            <a:r>
              <a:rPr lang="en-US" dirty="0" smtClean="0"/>
              <a:t> in log-log scale</a:t>
            </a:r>
          </a:p>
          <a:p>
            <a:pPr lvl="2"/>
            <a:r>
              <a:rPr lang="en-US" dirty="0" smtClean="0"/>
              <a:t>i.e., for the </a:t>
            </a:r>
            <a:r>
              <a:rPr lang="en-US" dirty="0" smtClean="0">
                <a:solidFill>
                  <a:srgbClr val="0070C0"/>
                </a:solidFill>
              </a:rPr>
              <a:t>r-</a:t>
            </a:r>
            <a:r>
              <a:rPr lang="en-US" dirty="0" err="1" smtClean="0">
                <a:solidFill>
                  <a:srgbClr val="0070C0"/>
                </a:solidFill>
              </a:rPr>
              <a:t>th</a:t>
            </a:r>
            <a:r>
              <a:rPr lang="en-US" dirty="0" smtClean="0"/>
              <a:t> value 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, plot the point </a:t>
            </a:r>
            <a:r>
              <a:rPr lang="en-US" dirty="0" smtClean="0">
                <a:solidFill>
                  <a:srgbClr val="0070C0"/>
                </a:solidFill>
              </a:rPr>
              <a:t>(log(r),log(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 smtClean="0"/>
              <a:t>If there is a power-law you should see something </a:t>
            </a:r>
            <a:r>
              <a:rPr lang="en-US" dirty="0" smtClean="0"/>
              <a:t>like a </a:t>
            </a:r>
            <a:r>
              <a:rPr lang="en-US" dirty="0" smtClean="0"/>
              <a:t>straight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Pareto distribution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Named after </a:t>
            </a:r>
            <a:r>
              <a:rPr lang="en-US" dirty="0" err="1" smtClean="0"/>
              <a:t>Zipf</a:t>
            </a:r>
            <a:r>
              <a:rPr lang="en-US" dirty="0" smtClean="0"/>
              <a:t>, who studied the distribution of words in English language and found </a:t>
            </a:r>
            <a:r>
              <a:rPr lang="en-US" dirty="0" err="1" smtClean="0"/>
              <a:t>Zipf</a:t>
            </a:r>
            <a:r>
              <a:rPr lang="en-US" dirty="0" smtClean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Pareto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likelihood estimation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/>
                  <a:t>that the </a:t>
                </a:r>
                <a:r>
                  <a:rPr lang="en-US" dirty="0" smtClean="0"/>
                  <a:t>set of data observations </a:t>
                </a:r>
                <a:r>
                  <a:rPr lang="en-US" b="1" dirty="0" smtClean="0"/>
                  <a:t>x</a:t>
                </a:r>
                <a:r>
                  <a:rPr lang="en-US" dirty="0" smtClean="0"/>
                  <a:t> are </a:t>
                </a:r>
                <a:r>
                  <a:rPr lang="en-US" dirty="0"/>
                  <a:t>produced by a power-law distribution with some exponent 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P(</a:t>
                </a:r>
                <a:r>
                  <a:rPr lang="el-GR" dirty="0"/>
                  <a:t>α</a:t>
                </a:r>
                <a:r>
                  <a:rPr lang="en-US" dirty="0"/>
                  <a:t>|</a:t>
                </a:r>
                <a:r>
                  <a:rPr lang="en-US" b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6731"/>
              </p:ext>
            </p:extLst>
          </p:nvPr>
        </p:nvGraphicFramePr>
        <p:xfrm>
          <a:off x="3059832" y="5013176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13176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</a:t>
            </a:r>
            <a:r>
              <a:rPr lang="en-US" dirty="0" smtClean="0"/>
              <a:t>distributions and power-laws</a:t>
            </a:r>
            <a:endParaRPr lang="en-US" dirty="0"/>
          </a:p>
          <a:p>
            <a:r>
              <a:rPr lang="en-US" dirty="0"/>
              <a:t>Clustering Coefficient</a:t>
            </a:r>
          </a:p>
          <a:p>
            <a:r>
              <a:rPr lang="en-US" dirty="0" smtClean="0"/>
              <a:t>Small </a:t>
            </a:r>
            <a:r>
              <a:rPr lang="en-US" dirty="0"/>
              <a:t>world phenomena</a:t>
            </a:r>
          </a:p>
          <a:p>
            <a:r>
              <a:rPr lang="en-US" dirty="0" smtClean="0"/>
              <a:t>Components</a:t>
            </a:r>
            <a:endParaRPr lang="en-US" dirty="0"/>
          </a:p>
          <a:p>
            <a:r>
              <a:rPr lang="en-US" dirty="0" smtClean="0"/>
              <a:t>Motifs</a:t>
            </a:r>
          </a:p>
          <a:p>
            <a:r>
              <a:rPr lang="en-US" dirty="0" err="1" smtClean="0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power-law</a:t>
            </a:r>
            <a:r>
              <a:rPr lang="en-US" sz="2800" dirty="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Pareto</a:t>
            </a:r>
            <a:r>
              <a:rPr lang="en-US" sz="2800" dirty="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(discrete) random variable X follows </a:t>
            </a:r>
            <a:r>
              <a:rPr lang="en-US" sz="2800" dirty="0" err="1">
                <a:solidFill>
                  <a:schemeClr val="hlink"/>
                </a:solidFill>
              </a:rPr>
              <a:t>Zipf’s</a:t>
            </a:r>
            <a:r>
              <a:rPr lang="en-US" sz="2800" dirty="0">
                <a:solidFill>
                  <a:schemeClr val="hlink"/>
                </a:solidFill>
              </a:rPr>
              <a:t> law</a:t>
            </a:r>
            <a:r>
              <a:rPr lang="en-US" sz="2800" dirty="0"/>
              <a:t> if the frequency of the r-</a:t>
            </a:r>
            <a:r>
              <a:rPr lang="en-US" sz="2800" dirty="0" err="1"/>
              <a:t>th</a:t>
            </a:r>
            <a:r>
              <a:rPr lang="en-US" sz="2800" dirty="0"/>
              <a:t> largest value satisfies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2411413" y="2565400"/>
          <a:ext cx="14192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14192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2339975" y="4221163"/>
          <a:ext cx="17240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6" imgW="965160" imgH="228600" progId="Equation.3">
                  <p:embed/>
                </p:oleObj>
              </mc:Choice>
              <mc:Fallback>
                <p:oleObj name="Equation" r:id="rId6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221163"/>
                        <a:ext cx="17240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8" name="Object 6"/>
          <p:cNvGraphicFramePr>
            <a:graphicFrameLocks noChangeAspect="1"/>
          </p:cNvGraphicFramePr>
          <p:nvPr/>
        </p:nvGraphicFramePr>
        <p:xfrm>
          <a:off x="2411413" y="5805488"/>
          <a:ext cx="10810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805488"/>
                        <a:ext cx="10810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</a:t>
            </a:r>
            <a:r>
              <a:rPr lang="el-GR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</a:t>
                </a:r>
                <a:r>
                  <a:rPr lang="en-US" dirty="0" smtClean="0"/>
                  <a:t>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The expected value goes to infinity as the size of the network grows</a:t>
                </a:r>
              </a:p>
              <a:p>
                <a:r>
                  <a:rPr lang="en-US" dirty="0" smtClean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</a:t>
                </a:r>
                <a:r>
                  <a:rPr lang="fi-FI" dirty="0" smtClean="0">
                    <a:solidFill>
                      <a:srgbClr val="0000FF"/>
                    </a:solidFill>
                  </a:rPr>
                  <a:t>2 </a:t>
                </a:r>
                <a:r>
                  <a:rPr lang="fi-FI" dirty="0"/>
                  <a:t>for most real networks guarantees a </a:t>
                </a:r>
                <a:r>
                  <a:rPr lang="fi-FI" dirty="0" smtClean="0"/>
                  <a:t>constant average degree as the graph grows</a:t>
                </a:r>
                <a:endParaRPr lang="en-US" dirty="0"/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degree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random graphs, the maximum degree is highly concentrated around the average degree </a:t>
            </a:r>
            <a:r>
              <a:rPr lang="en-US">
                <a:solidFill>
                  <a:schemeClr val="accent2"/>
                </a:solidFill>
              </a:rPr>
              <a:t>z</a:t>
            </a:r>
          </a:p>
          <a:p>
            <a:r>
              <a:rPr lang="en-US"/>
              <a:t>For power law graphs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Rough argument: solve nP[X≥k]=1</a:t>
            </a: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380138"/>
              </p:ext>
            </p:extLst>
          </p:nvPr>
        </p:nvGraphicFramePr>
        <p:xfrm>
          <a:off x="3347864" y="3933056"/>
          <a:ext cx="2089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838080" imgH="241200" progId="Equation.3">
                  <p:embed/>
                </p:oleObj>
              </mc:Choice>
              <mc:Fallback>
                <p:oleObj name="Equation" r:id="rId4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933056"/>
                        <a:ext cx="2089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6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Top-heavy</a:t>
            </a:r>
            <a:r>
              <a:rPr lang="en-US" dirty="0" smtClean="0"/>
              <a:t>: Small fraction of values collect most of distribution mass</a:t>
            </a:r>
            <a:endParaRPr 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E.g. name distribution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exponent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816"/>
            <a:ext cx="6195392" cy="46465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4221088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21088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1760" y="5301208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301208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5257139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257139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7168" y="2893861"/>
            <a:ext cx="25445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the exponent increases the probability of observing an extreme value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power-law values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simple trick to generate values that follow a power-law distribution:</a:t>
                </a:r>
              </a:p>
              <a:p>
                <a:pPr lvl="1"/>
                <a:r>
                  <a:rPr lang="en-US" dirty="0" smtClean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uniformly at random within the interval [0,1]</a:t>
                </a:r>
              </a:p>
              <a:p>
                <a:pPr lvl="1"/>
                <a:r>
                  <a:rPr lang="en-US" dirty="0" smtClean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Generates values distributed according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power-law</a:t>
                </a:r>
                <a:r>
                  <a:rPr lang="en-US" dirty="0" smtClean="0"/>
                  <a:t>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the density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triangles</a:t>
            </a:r>
            <a:r>
              <a:rPr lang="en-US" dirty="0"/>
              <a:t> (local clusters) in the graph</a:t>
            </a:r>
          </a:p>
          <a:p>
            <a:r>
              <a:rPr lang="en-US" dirty="0"/>
              <a:t>Two different ways to measure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 for node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of the ratios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4" imgW="2158920" imgH="419040" progId="Equation.3">
                  <p:embed/>
                </p:oleObj>
              </mc:Choice>
              <mc:Fallback>
                <p:oleObj name="Equation" r:id="rId4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 random graph model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measurements on real networks are usually compared against those on 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random networks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r>
              <a:rPr lang="en-US" sz="2800" dirty="0"/>
              <a:t>The basic </a:t>
            </a:r>
            <a:r>
              <a:rPr lang="en-US" sz="2800" dirty="0" err="1">
                <a:solidFill>
                  <a:srgbClr val="0000FF"/>
                </a:solidFill>
              </a:rPr>
              <a:t>G</a:t>
            </a:r>
            <a:r>
              <a:rPr lang="en-US" sz="2800" baseline="-25000" dirty="0" err="1">
                <a:solidFill>
                  <a:srgbClr val="0000FF"/>
                </a:solidFill>
              </a:rPr>
              <a:t>n,p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Erdös-Renyi</a:t>
            </a:r>
            <a:r>
              <a:rPr lang="en-US" sz="2800" dirty="0"/>
              <a:t>) random graph model:</a:t>
            </a:r>
          </a:p>
          <a:p>
            <a:pPr lvl="1"/>
            <a:r>
              <a:rPr lang="en-US" sz="2400" dirty="0">
                <a:solidFill>
                  <a:srgbClr val="009900"/>
                </a:solidFill>
              </a:rPr>
              <a:t>n</a:t>
            </a:r>
            <a:r>
              <a:rPr lang="en-US" sz="2400" dirty="0"/>
              <a:t> : the number of vertices</a:t>
            </a:r>
          </a:p>
          <a:p>
            <a:pPr lvl="1"/>
            <a:r>
              <a:rPr lang="en-US" sz="2400" dirty="0"/>
              <a:t>0 ≤ </a:t>
            </a:r>
            <a:r>
              <a:rPr lang="en-US" sz="2400" dirty="0">
                <a:solidFill>
                  <a:srgbClr val="009900"/>
                </a:solidFill>
              </a:rPr>
              <a:t>p</a:t>
            </a:r>
            <a:r>
              <a:rPr lang="en-US" sz="2400" dirty="0"/>
              <a:t> ≤ 1</a:t>
            </a:r>
          </a:p>
          <a:p>
            <a:pPr lvl="1"/>
            <a:r>
              <a:rPr lang="en-US" sz="2400" dirty="0"/>
              <a:t>for each pair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i,j</a:t>
            </a:r>
            <a:r>
              <a:rPr lang="en-US" sz="2400" dirty="0">
                <a:solidFill>
                  <a:srgbClr val="0000FF"/>
                </a:solidFill>
              </a:rPr>
              <a:t>),</a:t>
            </a:r>
            <a:r>
              <a:rPr lang="en-US" sz="2400" dirty="0"/>
              <a:t> generate the edge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i,j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independently</a:t>
            </a:r>
            <a:r>
              <a:rPr lang="en-US" sz="2400" dirty="0"/>
              <a:t> with probability </a:t>
            </a:r>
            <a:r>
              <a:rPr lang="en-US" sz="2400" dirty="0" smtClean="0">
                <a:solidFill>
                  <a:srgbClr val="009900"/>
                </a:solidFill>
              </a:rPr>
              <a:t>p</a:t>
            </a:r>
          </a:p>
          <a:p>
            <a:pPr lvl="1"/>
            <a:r>
              <a:rPr lang="en-US" sz="2400" dirty="0"/>
              <a:t>Expected degree of a node: </a:t>
            </a:r>
            <a:r>
              <a:rPr lang="en-US" sz="2400" dirty="0" smtClean="0">
                <a:solidFill>
                  <a:srgbClr val="009900"/>
                </a:solidFill>
              </a:rPr>
              <a:t>z = </a:t>
            </a:r>
            <a:r>
              <a:rPr lang="en-US" sz="2400" dirty="0" err="1" smtClean="0">
                <a:solidFill>
                  <a:srgbClr val="009900"/>
                </a:solidFill>
              </a:rPr>
              <a:t>np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</a:t>
            </a:r>
            <a:r>
              <a:rPr lang="en-US" sz="2800" baseline="30000" dirty="0"/>
              <a:t>(2)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800" dirty="0"/>
              <a:t> with nodes with </a:t>
            </a:r>
            <a:r>
              <a:rPr lang="en-US" sz="2800" dirty="0">
                <a:solidFill>
                  <a:srgbClr val="0070C0"/>
                </a:solidFill>
              </a:rPr>
              <a:t>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 smtClean="0"/>
              <a:t>the average degree </a:t>
            </a:r>
            <a:r>
              <a:rPr lang="en-US" sz="2000" dirty="0" smtClean="0">
                <a:solidFill>
                  <a:schemeClr val="accent2"/>
                </a:solidFill>
              </a:rPr>
              <a:t>z=</a:t>
            </a:r>
            <a:r>
              <a:rPr lang="en-US" sz="2000" dirty="0" err="1" smtClean="0">
                <a:solidFill>
                  <a:schemeClr val="accent2"/>
                </a:solidFill>
              </a:rPr>
              <a:t>np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constant </a:t>
            </a:r>
            <a:r>
              <a:rPr lang="en-US" sz="2000" dirty="0" smtClean="0">
                <a:solidFill>
                  <a:schemeClr val="accent2"/>
                </a:solidFill>
              </a:rPr>
              <a:t>C =</a:t>
            </a:r>
            <a:r>
              <a:rPr lang="en-US" sz="2000" dirty="0">
                <a:solidFill>
                  <a:schemeClr val="accent2"/>
                </a:solidFill>
              </a:rPr>
              <a:t>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worlds</a:t>
            </a:r>
            <a:endParaRPr lang="en-US" sz="3600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Millgram’s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experiment</a:t>
            </a:r>
            <a:r>
              <a:rPr lang="en-US" sz="2400" dirty="0" smtClean="0"/>
              <a:t>: Letters </a:t>
            </a:r>
            <a:r>
              <a:rPr lang="en-US" sz="2400" dirty="0"/>
              <a:t>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Small </a:t>
            </a:r>
            <a:r>
              <a:rPr lang="en-US" sz="2400" dirty="0"/>
              <a:t>world project: http://smallworld.columbia.edu/index.html</a:t>
            </a:r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d</a:t>
            </a:r>
            <a:r>
              <a:rPr lang="en-US" sz="2800" baseline="-25000" dirty="0" err="1"/>
              <a:t>ij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shortest path </a:t>
            </a:r>
            <a:r>
              <a:rPr lang="en-US" sz="2800" dirty="0"/>
              <a:t>between i and j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Diameter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Characteristic path length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</a:rPr>
              <a:t>Harmonic mean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Also</a:t>
            </a:r>
            <a:r>
              <a:rPr lang="en-US" sz="2800" dirty="0"/>
              <a:t>, distribution of all shortest paths</a:t>
            </a:r>
            <a:endParaRPr lang="en-US" dirty="0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73483"/>
              </p:ext>
            </p:extLst>
          </p:nvPr>
        </p:nvGraphicFramePr>
        <p:xfrm>
          <a:off x="3203848" y="2420888"/>
          <a:ext cx="15113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4" imgW="711000" imgH="291960" progId="Equation.3">
                  <p:embed/>
                </p:oleObj>
              </mc:Choice>
              <mc:Fallback>
                <p:oleObj name="Equation" r:id="rId4" imgW="711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20888"/>
                        <a:ext cx="15113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21028"/>
              </p:ext>
            </p:extLst>
          </p:nvPr>
        </p:nvGraphicFramePr>
        <p:xfrm>
          <a:off x="2821678" y="3573016"/>
          <a:ext cx="23764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6" imgW="1218960" imgH="431640" progId="Equation.3">
                  <p:embed/>
                </p:oleObj>
              </mc:Choice>
              <mc:Fallback>
                <p:oleObj name="Equation" r:id="rId6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678" y="3573016"/>
                        <a:ext cx="237648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72609"/>
              </p:ext>
            </p:extLst>
          </p:nvPr>
        </p:nvGraphicFramePr>
        <p:xfrm>
          <a:off x="2699792" y="4941168"/>
          <a:ext cx="2735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8" imgW="1358640" imgH="431640" progId="Equation.3">
                  <p:embed/>
                </p:oleObj>
              </mc:Choice>
              <mc:Fallback>
                <p:oleObj name="Equation" r:id="rId8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941168"/>
                        <a:ext cx="2735262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3266" y="4333746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Problem if no path between two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worlds in real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all real networks there are (on average) short paths between nodes of the network.</a:t>
            </a:r>
          </a:p>
          <a:p>
            <a:pPr lvl="1"/>
            <a:r>
              <a:rPr lang="en-US" dirty="0" smtClean="0"/>
              <a:t>Largest path found in the IMDB actor network: 7</a:t>
            </a:r>
          </a:p>
          <a:p>
            <a:endParaRPr lang="en-US" dirty="0" smtClean="0"/>
          </a:p>
          <a:p>
            <a:r>
              <a:rPr lang="en-US" dirty="0" smtClean="0"/>
              <a:t>Is this interesting?</a:t>
            </a:r>
          </a:p>
          <a:p>
            <a:pPr lvl="1"/>
            <a:r>
              <a:rPr lang="en-US" dirty="0"/>
              <a:t>Random graphs also have small diameter (d=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are not surprising </a:t>
            </a:r>
            <a:r>
              <a:rPr lang="en-US" dirty="0"/>
              <a:t>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undirected graphs, the size and distribution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Most known real undirected networks have a giant component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directed graphs, the size and distribution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weakly connected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IN:</a:t>
            </a:r>
            <a:r>
              <a:rPr lang="en-US" sz="2000" dirty="0" smtClean="0"/>
              <a:t>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OUT:</a:t>
            </a:r>
            <a:r>
              <a:rPr lang="en-US" sz="2000" dirty="0" smtClean="0"/>
              <a:t> Nodes reachable by the SCC (but not in the SCC)</a:t>
            </a:r>
            <a:endParaRPr lang="en-US" sz="2000" dirty="0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largest weakly connected component contains  90% of the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527675"/>
            <a:ext cx="8229600" cy="1069975"/>
          </a:xfrm>
        </p:spPr>
        <p:txBody>
          <a:bodyPr/>
          <a:lstStyle/>
          <a:p>
            <a:r>
              <a:rPr lang="en-US" sz="2400"/>
              <a:t>Problem: find the probability distribution that best fits the observed data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4561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</a:rPr>
              <a:t>f</a:t>
            </a:r>
            <a:r>
              <a:rPr lang="en-US" sz="2400" baseline="-25000" dirty="0" err="1">
                <a:solidFill>
                  <a:srgbClr val="009900"/>
                </a:solidFill>
              </a:rPr>
              <a:t>k</a:t>
            </a:r>
            <a:r>
              <a:rPr lang="en-US" sz="2400" dirty="0"/>
              <a:t> = fraction of nodes with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r>
              <a:rPr lang="en-US" sz="2400" dirty="0"/>
              <a:t>   = probability of a </a:t>
            </a:r>
            <a:r>
              <a:rPr lang="en-US" sz="2400" dirty="0">
                <a:solidFill>
                  <a:srgbClr val="0070C0"/>
                </a:solidFill>
              </a:rPr>
              <a:t>randomly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selected</a:t>
            </a:r>
            <a:r>
              <a:rPr lang="en-US" sz="2400" dirty="0"/>
              <a:t> node to have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bow-tie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lends to whom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Cores</a:t>
            </a:r>
            <a:r>
              <a:rPr lang="en-US" dirty="0" smtClean="0"/>
              <a:t>: Small complete bipartite graphs (of size 3x3, 4x3, 4x4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Similar to the triangles for  undirected graphs</a:t>
            </a:r>
            <a:endParaRPr lang="en-US" dirty="0" smtClean="0"/>
          </a:p>
          <a:p>
            <a:r>
              <a:rPr lang="en-US" dirty="0" smtClean="0"/>
              <a:t>Found more frequently than expected on the Web graph</a:t>
            </a:r>
          </a:p>
          <a:p>
            <a:r>
              <a:rPr lang="en-US" dirty="0" smtClean="0"/>
              <a:t>Correspond to communities of enthusiasts (e.g., fans of </a:t>
            </a:r>
            <a:r>
              <a:rPr lang="en-US" dirty="0" err="1" smtClean="0"/>
              <a:t>japanese</a:t>
            </a:r>
            <a:r>
              <a:rPr lang="en-US" dirty="0" smtClean="0"/>
              <a:t> rock bands)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88577" y="2330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8577" y="29525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88577" y="35956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3959" y="3225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3959" y="26117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495890" y="2637605"/>
            <a:ext cx="1098069" cy="15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548617" y="2791779"/>
            <a:ext cx="1045342" cy="340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548617" y="3132569"/>
            <a:ext cx="1045342" cy="272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548617" y="3405220"/>
            <a:ext cx="1045342" cy="370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88577" y="419762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93959" y="390123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548617" y="3775694"/>
            <a:ext cx="1045342" cy="305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548617" y="4081253"/>
            <a:ext cx="1045342" cy="29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7" idx="1"/>
          </p:cNvCxnSpPr>
          <p:nvPr/>
        </p:nvCxnSpPr>
        <p:spPr>
          <a:xfrm>
            <a:off x="7495890" y="2637605"/>
            <a:ext cx="1150796" cy="64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6"/>
            <a:endCxn id="7" idx="3"/>
          </p:cNvCxnSpPr>
          <p:nvPr/>
        </p:nvCxnSpPr>
        <p:spPr>
          <a:xfrm flipV="1">
            <a:off x="7548617" y="3532513"/>
            <a:ext cx="1098069" cy="84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35" idx="1"/>
          </p:cNvCxnSpPr>
          <p:nvPr/>
        </p:nvCxnSpPr>
        <p:spPr>
          <a:xfrm>
            <a:off x="7495890" y="2637605"/>
            <a:ext cx="1150796" cy="1316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6"/>
            <a:endCxn id="35" idx="2"/>
          </p:cNvCxnSpPr>
          <p:nvPr/>
        </p:nvCxnSpPr>
        <p:spPr>
          <a:xfrm>
            <a:off x="7548617" y="3132569"/>
            <a:ext cx="1045342" cy="948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6"/>
            <a:endCxn id="8" idx="3"/>
          </p:cNvCxnSpPr>
          <p:nvPr/>
        </p:nvCxnSpPr>
        <p:spPr>
          <a:xfrm flipV="1">
            <a:off x="7548617" y="2919072"/>
            <a:ext cx="1098069" cy="145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 flipV="1">
            <a:off x="7548617" y="2791779"/>
            <a:ext cx="1045342" cy="983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networks have the same characteristics with respect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global measurements</a:t>
            </a:r>
          </a:p>
          <a:p>
            <a:pPr lvl="1"/>
            <a:r>
              <a:rPr lang="en-US" dirty="0"/>
              <a:t>can we say something about the </a:t>
            </a:r>
            <a:r>
              <a:rPr lang="en-US" dirty="0">
                <a:solidFill>
                  <a:srgbClr val="0070C0"/>
                </a:solidFill>
              </a:rPr>
              <a:t>local structure </a:t>
            </a:r>
            <a:r>
              <a:rPr lang="en-US" dirty="0"/>
              <a:t>of the networks?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Motifs</a:t>
            </a:r>
            <a:r>
              <a:rPr lang="en-US" dirty="0"/>
              <a:t>: Find small </a:t>
            </a:r>
            <a:r>
              <a:rPr lang="en-US" dirty="0" err="1"/>
              <a:t>subgraphs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over-represented</a:t>
            </a:r>
            <a:r>
              <a:rPr lang="en-US" dirty="0"/>
              <a:t>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Love of the same: People tend to have friends with common interests</a:t>
            </a:r>
          </a:p>
          <a:p>
            <a:pPr lvl="1"/>
            <a:r>
              <a:rPr lang="en-US" dirty="0" smtClean="0"/>
              <a:t>Students separated by race and age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472608" cy="408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7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err="1" smtClean="0"/>
              <a:t>homophily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Friendships in elementary school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connections of people with the same interests should be higher than on a random </a:t>
            </a:r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6" y="2204864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1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The degree distributions of most real-life networks follow a </a:t>
            </a:r>
            <a:r>
              <a:rPr lang="en-US" sz="2000">
                <a:solidFill>
                  <a:schemeClr val="hlink"/>
                </a:solidFill>
              </a:rPr>
              <a:t>power law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Right-skewed/Heavy-tail distribution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there is a non-negligible fraction of nodes that has very high degree (hubs)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chemeClr val="hlink"/>
                </a:solidFill>
              </a:rPr>
              <a:t>scale-free</a:t>
            </a:r>
            <a:r>
              <a:rPr lang="en-US" sz="1800"/>
              <a:t>: no characteristic scale, average is not informative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In stark contrast with the random graph model!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Poisson degree distribution, z=np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highly concentrated around the mean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probability of very high degree nodes is exponentially small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3492500" y="1986757"/>
            <a:ext cx="17478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p(k) = </a:t>
            </a:r>
            <a:r>
              <a:rPr lang="en-US" sz="2200" dirty="0" err="1">
                <a:solidFill>
                  <a:srgbClr val="FF0000"/>
                </a:solidFill>
              </a:rPr>
              <a:t>Ck</a:t>
            </a:r>
            <a:r>
              <a:rPr lang="en-US" sz="2200" baseline="30000" dirty="0">
                <a:solidFill>
                  <a:srgbClr val="FF0000"/>
                </a:solidFill>
              </a:rPr>
              <a:t>-</a:t>
            </a:r>
            <a:r>
              <a:rPr lang="el-GR" sz="2200" baseline="30000" dirty="0">
                <a:solidFill>
                  <a:srgbClr val="FF0000"/>
                </a:solidFill>
              </a:rPr>
              <a:t>α</a:t>
            </a:r>
            <a:endParaRPr lang="el-GR" sz="2200" dirty="0">
              <a:solidFill>
                <a:srgbClr val="FF0000"/>
              </a:solidFill>
            </a:endParaRPr>
          </a:p>
        </p:txBody>
      </p:sp>
      <p:graphicFrame>
        <p:nvGraphicFramePr>
          <p:cNvPr id="248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134"/>
              </p:ext>
            </p:extLst>
          </p:nvPr>
        </p:nvGraphicFramePr>
        <p:xfrm>
          <a:off x="2931163" y="4293096"/>
          <a:ext cx="2305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1384200" imgH="419040" progId="Equation.3">
                  <p:embed/>
                </p:oleObj>
              </mc:Choice>
              <mc:Fallback>
                <p:oleObj name="Equation" r:id="rId4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163" y="4293096"/>
                        <a:ext cx="23050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M. E. J. Newman, </a:t>
            </a:r>
            <a:r>
              <a:rPr lang="en-US" sz="180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/>
              <a:t>R. Albert and A.-L. Barabási, </a:t>
            </a:r>
            <a:r>
              <a:rPr lang="en-US" sz="180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/>
              <a:t>, </a:t>
            </a:r>
            <a:r>
              <a:rPr lang="en-US" sz="1800" i="1"/>
              <a:t>Reviews of Modern Physics </a:t>
            </a:r>
            <a:r>
              <a:rPr lang="en-US" sz="1800" b="1"/>
              <a:t>74</a:t>
            </a:r>
            <a:r>
              <a:rPr lang="en-US" sz="180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S. N. Dorogovstev and J. F. F. Mendez,  </a:t>
            </a:r>
            <a:r>
              <a:rPr lang="en-US" sz="180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</a:pPr>
            <a:r>
              <a:rPr lang="en-US" sz="1800"/>
              <a:t>Michalis Faloutsos, Petros Faloutsos and Christos Faloutsos. </a:t>
            </a:r>
            <a:r>
              <a:rPr lang="en-US" sz="180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/>
              <a:t>E. Ravasz, A. L. Somera, D. A. Mongru, Z. N. Oltvai, and A.-L. Barabási, </a:t>
            </a:r>
            <a:r>
              <a:rPr lang="en-US" sz="180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/>
              <a:t>,</a:t>
            </a:r>
            <a:r>
              <a:rPr lang="en-US" sz="1800" i="1"/>
              <a:t> Science </a:t>
            </a:r>
            <a:r>
              <a:rPr lang="en-US" sz="1800" b="1"/>
              <a:t>297</a:t>
            </a:r>
            <a:r>
              <a:rPr lang="en-US" sz="180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R Milo, S Shen-Orr, S Itzkovitz, N Kashtan, D Chklovskii &amp; U Alon, </a:t>
            </a:r>
            <a:r>
              <a:rPr lang="en-US" sz="180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R Milo, S Itzkovitz, N Kashtan, R Levitt, S Shen-Orr, I Ayzenshtat, M Sheffer &amp; U Alon, </a:t>
            </a:r>
            <a:r>
              <a:rPr lang="en-US" sz="1800">
                <a:solidFill>
                  <a:schemeClr val="folHlink"/>
                </a:solidFill>
              </a:rPr>
              <a:t>Superfamilies of designed and evolved networks. </a:t>
            </a:r>
            <a:r>
              <a:rPr lang="en-US" sz="1800" i="1"/>
              <a:t> </a:t>
            </a:r>
            <a:r>
              <a:rPr lang="en-US" sz="180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Observed in some technological or collaboration networks</a:t>
            </a:r>
          </a:p>
          <a:p>
            <a:endParaRPr lang="en-US" dirty="0"/>
          </a:p>
          <a:p>
            <a:r>
              <a:rPr lang="en-US" sz="2800" dirty="0"/>
              <a:t>Identified by a line in the </a:t>
            </a:r>
            <a:r>
              <a:rPr lang="en-US" sz="2800" dirty="0">
                <a:solidFill>
                  <a:srgbClr val="FF0000"/>
                </a:solidFill>
              </a:rPr>
              <a:t>log-linear</a:t>
            </a:r>
            <a:r>
              <a:rPr lang="en-US" sz="2800" dirty="0"/>
              <a:t> plot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3563938" y="2420938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p(k) =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  <a:r>
              <a:rPr lang="fi-FI" sz="2400" dirty="0">
                <a:solidFill>
                  <a:srgbClr val="0070C0"/>
                </a:solidFill>
              </a:rPr>
              <a:t>e</a:t>
            </a:r>
            <a:r>
              <a:rPr lang="fi-FI" sz="2400" baseline="30000" dirty="0">
                <a:solidFill>
                  <a:srgbClr val="0070C0"/>
                </a:solidFill>
              </a:rPr>
              <a:t>-</a:t>
            </a:r>
            <a:r>
              <a:rPr lang="el-GR" sz="2400" baseline="30000" dirty="0">
                <a:solidFill>
                  <a:srgbClr val="0070C0"/>
                </a:solidFill>
              </a:rPr>
              <a:t>λ</a:t>
            </a:r>
            <a:r>
              <a:rPr lang="fi-FI" sz="2400" baseline="30000" dirty="0">
                <a:solidFill>
                  <a:srgbClr val="0070C0"/>
                </a:solidFill>
              </a:rPr>
              <a:t>k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627313" y="3716338"/>
            <a:ext cx="2735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  <a:r>
              <a:rPr lang="fi-FI" sz="2400" dirty="0">
                <a:solidFill>
                  <a:srgbClr val="0070C0"/>
                </a:solidFill>
              </a:rPr>
              <a:t>k + log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</a:p>
        </p:txBody>
      </p:sp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2808288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1998663" y="4292600"/>
            <a:ext cx="1587" cy="211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1927225" y="6267450"/>
            <a:ext cx="2716213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2679700" y="63642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395288" y="456406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9083" name="Line 11"/>
          <p:cNvSpPr>
            <a:spLocks noChangeShapeType="1"/>
          </p:cNvSpPr>
          <p:nvPr/>
        </p:nvSpPr>
        <p:spPr bwMode="auto">
          <a:xfrm>
            <a:off x="2122488" y="4497388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4" name="Line 12"/>
          <p:cNvSpPr>
            <a:spLocks noChangeShapeType="1"/>
          </p:cNvSpPr>
          <p:nvPr/>
        </p:nvSpPr>
        <p:spPr bwMode="auto">
          <a:xfrm>
            <a:off x="2101850" y="459581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5" name="Freeform 13"/>
          <p:cNvSpPr>
            <a:spLocks/>
          </p:cNvSpPr>
          <p:nvPr/>
        </p:nvSpPr>
        <p:spPr bwMode="auto">
          <a:xfrm>
            <a:off x="2533650" y="4595813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2867025" y="4581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/>
              <a:t>λ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5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1725</Words>
  <Application>Microsoft Office PowerPoint</Application>
  <PresentationFormat>On-screen Show (4:3)</PresentationFormat>
  <Paragraphs>351</Paragraphs>
  <Slides>50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Equation</vt:lpstr>
      <vt:lpstr>Εξίσωση</vt:lpstr>
      <vt:lpstr>Online Social Networks and Media </vt:lpstr>
      <vt:lpstr>Measuring Networks</vt:lpstr>
      <vt:lpstr>The basic random graph model</vt:lpstr>
      <vt:lpstr>Degree distributions</vt:lpstr>
      <vt:lpstr>Power-law distributions</vt:lpstr>
      <vt:lpstr>Power-law signature</vt:lpstr>
      <vt:lpstr>Examples</vt:lpstr>
      <vt:lpstr>A random graph example</vt:lpstr>
      <vt:lpstr>Exponential distribution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Maximum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Homophily</vt:lpstr>
      <vt:lpstr>Measuring homophily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64</cp:revision>
  <dcterms:created xsi:type="dcterms:W3CDTF">2012-10-10T06:53:19Z</dcterms:created>
  <dcterms:modified xsi:type="dcterms:W3CDTF">2013-10-23T10:24:24Z</dcterms:modified>
</cp:coreProperties>
</file>