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93"/>
  </p:notesMasterIdLst>
  <p:sldIdLst>
    <p:sldId id="1438" r:id="rId2"/>
    <p:sldId id="1239" r:id="rId3"/>
    <p:sldId id="1343" r:id="rId4"/>
    <p:sldId id="1344" r:id="rId5"/>
    <p:sldId id="1345" r:id="rId6"/>
    <p:sldId id="1346" r:id="rId7"/>
    <p:sldId id="1347" r:id="rId8"/>
    <p:sldId id="1348" r:id="rId9"/>
    <p:sldId id="1349" r:id="rId10"/>
    <p:sldId id="1350" r:id="rId11"/>
    <p:sldId id="1351" r:id="rId12"/>
    <p:sldId id="1352" r:id="rId13"/>
    <p:sldId id="1353" r:id="rId14"/>
    <p:sldId id="1354" r:id="rId15"/>
    <p:sldId id="1355" r:id="rId16"/>
    <p:sldId id="1360" r:id="rId17"/>
    <p:sldId id="1356" r:id="rId18"/>
    <p:sldId id="1357" r:id="rId19"/>
    <p:sldId id="1358" r:id="rId20"/>
    <p:sldId id="1359" r:id="rId21"/>
    <p:sldId id="1361" r:id="rId22"/>
    <p:sldId id="1362" r:id="rId23"/>
    <p:sldId id="1363" r:id="rId24"/>
    <p:sldId id="1364" r:id="rId25"/>
    <p:sldId id="1365" r:id="rId26"/>
    <p:sldId id="1366" r:id="rId27"/>
    <p:sldId id="1367" r:id="rId28"/>
    <p:sldId id="1368" r:id="rId29"/>
    <p:sldId id="1369" r:id="rId30"/>
    <p:sldId id="1370" r:id="rId31"/>
    <p:sldId id="1371" r:id="rId32"/>
    <p:sldId id="1372" r:id="rId33"/>
    <p:sldId id="1374" r:id="rId34"/>
    <p:sldId id="1375" r:id="rId35"/>
    <p:sldId id="1376" r:id="rId36"/>
    <p:sldId id="1378" r:id="rId37"/>
    <p:sldId id="1379" r:id="rId38"/>
    <p:sldId id="1381" r:id="rId39"/>
    <p:sldId id="1436" r:id="rId40"/>
    <p:sldId id="1382" r:id="rId41"/>
    <p:sldId id="1384" r:id="rId42"/>
    <p:sldId id="1437" r:id="rId43"/>
    <p:sldId id="1385" r:id="rId44"/>
    <p:sldId id="1386" r:id="rId45"/>
    <p:sldId id="1387" r:id="rId46"/>
    <p:sldId id="1388" r:id="rId47"/>
    <p:sldId id="1389" r:id="rId48"/>
    <p:sldId id="1390" r:id="rId49"/>
    <p:sldId id="1391" r:id="rId50"/>
    <p:sldId id="1392" r:id="rId51"/>
    <p:sldId id="1393" r:id="rId52"/>
    <p:sldId id="1394" r:id="rId53"/>
    <p:sldId id="1395" r:id="rId54"/>
    <p:sldId id="1397" r:id="rId55"/>
    <p:sldId id="1398" r:id="rId56"/>
    <p:sldId id="1399" r:id="rId57"/>
    <p:sldId id="1400" r:id="rId58"/>
    <p:sldId id="1401" r:id="rId59"/>
    <p:sldId id="1402" r:id="rId60"/>
    <p:sldId id="1404" r:id="rId61"/>
    <p:sldId id="1405" r:id="rId62"/>
    <p:sldId id="1406" r:id="rId63"/>
    <p:sldId id="1407" r:id="rId64"/>
    <p:sldId id="1408" r:id="rId65"/>
    <p:sldId id="1409" r:id="rId66"/>
    <p:sldId id="1410" r:id="rId67"/>
    <p:sldId id="1411" r:id="rId68"/>
    <p:sldId id="1412" r:id="rId69"/>
    <p:sldId id="1413" r:id="rId70"/>
    <p:sldId id="1414" r:id="rId71"/>
    <p:sldId id="1415" r:id="rId72"/>
    <p:sldId id="1416" r:id="rId73"/>
    <p:sldId id="1417" r:id="rId74"/>
    <p:sldId id="1418" r:id="rId75"/>
    <p:sldId id="1419" r:id="rId76"/>
    <p:sldId id="1420" r:id="rId77"/>
    <p:sldId id="1421" r:id="rId78"/>
    <p:sldId id="1422" r:id="rId79"/>
    <p:sldId id="1423" r:id="rId80"/>
    <p:sldId id="1424" r:id="rId81"/>
    <p:sldId id="1425" r:id="rId82"/>
    <p:sldId id="1426" r:id="rId83"/>
    <p:sldId id="1427" r:id="rId84"/>
    <p:sldId id="1428" r:id="rId85"/>
    <p:sldId id="1429" r:id="rId86"/>
    <p:sldId id="1430" r:id="rId87"/>
    <p:sldId id="1431" r:id="rId88"/>
    <p:sldId id="1432" r:id="rId89"/>
    <p:sldId id="1433" r:id="rId90"/>
    <p:sldId id="1434" r:id="rId91"/>
    <p:sldId id="1435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153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132"/>
    </p:cViewPr>
  </p:sorterViewPr>
  <p:notesViewPr>
    <p:cSldViewPr snapToGrid="0">
      <p:cViewPr varScale="1">
        <p:scale>
          <a:sx n="81" d="100"/>
          <a:sy n="81" d="100"/>
        </p:scale>
        <p:origin x="-17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urrent%20Task\papers\WWW2010\WWW2010\WWW2010&#12489;&#12521;&#12501;&#12488;\WWW&#36039;&#26009;\tweet&#12398;&#25968;(&#22320;&#38663;&#25972;&#24418;&#12496;&#12540;&#12472;&#12519;&#12531;&#6528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urrent%20Task\papers\WWW2010\WWW2010\WWW2010&#12489;&#12521;&#12501;&#12488;\WWW&#36039;&#26009;\tweet&#12398;&#25968;(&#22320;&#38663;&#25972;&#24418;&#12496;&#12540;&#12472;&#12519;&#12531;&#6528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07840790335811E-2"/>
          <c:y val="3.5986089127421773E-2"/>
          <c:w val="0.88933386148111981"/>
          <c:h val="0.7470712102852833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'[tweetの数(地震整形バージョン）.xls]Table1'!$C$25:$C$232</c:f>
              <c:strCache>
                <c:ptCount val="208"/>
                <c:pt idx="0">
                  <c:v>Aug 9 00:00</c:v>
                </c:pt>
                <c:pt idx="1">
                  <c:v>Aug 9 01:00</c:v>
                </c:pt>
                <c:pt idx="2">
                  <c:v>Aug 9 02:00</c:v>
                </c:pt>
                <c:pt idx="3">
                  <c:v>Aug 9 03:00</c:v>
                </c:pt>
                <c:pt idx="4">
                  <c:v>Aug 9 04:00</c:v>
                </c:pt>
                <c:pt idx="5">
                  <c:v>Aug 9 05:00</c:v>
                </c:pt>
                <c:pt idx="6">
                  <c:v>Aug 9 06:00</c:v>
                </c:pt>
                <c:pt idx="7">
                  <c:v>Aug 9 07:00</c:v>
                </c:pt>
                <c:pt idx="8">
                  <c:v>Aug 9 08:00</c:v>
                </c:pt>
                <c:pt idx="9">
                  <c:v>Aug 9 09:00</c:v>
                </c:pt>
                <c:pt idx="10">
                  <c:v>Aug 9 10:00</c:v>
                </c:pt>
                <c:pt idx="11">
                  <c:v>Aug 9 11:00</c:v>
                </c:pt>
                <c:pt idx="12">
                  <c:v>Aug 9 12:00</c:v>
                </c:pt>
                <c:pt idx="13">
                  <c:v>Aug 9 13:00</c:v>
                </c:pt>
                <c:pt idx="14">
                  <c:v>Aug 9 14:00</c:v>
                </c:pt>
                <c:pt idx="15">
                  <c:v>Aug 9 15:00</c:v>
                </c:pt>
                <c:pt idx="16">
                  <c:v>Aug 9 16:00</c:v>
                </c:pt>
                <c:pt idx="17">
                  <c:v>Aug 9 17:00</c:v>
                </c:pt>
                <c:pt idx="18">
                  <c:v>Aug 9 18:00</c:v>
                </c:pt>
                <c:pt idx="19">
                  <c:v>Aug 9 19:00</c:v>
                </c:pt>
                <c:pt idx="20">
                  <c:v>Aug 9 20:00</c:v>
                </c:pt>
                <c:pt idx="21">
                  <c:v>Aug 9 21:00</c:v>
                </c:pt>
                <c:pt idx="22">
                  <c:v>Aug 9 22:00</c:v>
                </c:pt>
                <c:pt idx="23">
                  <c:v>Aug 9 23:00</c:v>
                </c:pt>
                <c:pt idx="24">
                  <c:v>Aug 10 00:00</c:v>
                </c:pt>
                <c:pt idx="25">
                  <c:v>Aug 10 01:00</c:v>
                </c:pt>
                <c:pt idx="26">
                  <c:v>Aug 10 02:00</c:v>
                </c:pt>
                <c:pt idx="27">
                  <c:v>Aug 10 03:00</c:v>
                </c:pt>
                <c:pt idx="28">
                  <c:v>Aug 10 04:00</c:v>
                </c:pt>
                <c:pt idx="29">
                  <c:v>Aug 10 05:00</c:v>
                </c:pt>
                <c:pt idx="30">
                  <c:v>Aug 10 06:00</c:v>
                </c:pt>
                <c:pt idx="31">
                  <c:v>Aug 10 07:00</c:v>
                </c:pt>
                <c:pt idx="32">
                  <c:v>Aug 10 08:00</c:v>
                </c:pt>
                <c:pt idx="33">
                  <c:v>Aug 10 09:00</c:v>
                </c:pt>
                <c:pt idx="34">
                  <c:v>Aug 10 10:00</c:v>
                </c:pt>
                <c:pt idx="35">
                  <c:v>Aug 10 11:00</c:v>
                </c:pt>
                <c:pt idx="36">
                  <c:v>Aug 10 12:00</c:v>
                </c:pt>
                <c:pt idx="37">
                  <c:v>Aug 10 13:00</c:v>
                </c:pt>
                <c:pt idx="38">
                  <c:v>Aug 10 14:00</c:v>
                </c:pt>
                <c:pt idx="39">
                  <c:v>Aug 10 15:00</c:v>
                </c:pt>
                <c:pt idx="40">
                  <c:v>Aug 10 16:00</c:v>
                </c:pt>
                <c:pt idx="41">
                  <c:v>Aug 10 17:00</c:v>
                </c:pt>
                <c:pt idx="42">
                  <c:v>Aug 10 18:00</c:v>
                </c:pt>
                <c:pt idx="43">
                  <c:v>Aug 10 19:00</c:v>
                </c:pt>
                <c:pt idx="44">
                  <c:v>Aug 10 20:00</c:v>
                </c:pt>
                <c:pt idx="45">
                  <c:v>Aug 10 21:00</c:v>
                </c:pt>
                <c:pt idx="46">
                  <c:v>Aug 10 22:00</c:v>
                </c:pt>
                <c:pt idx="47">
                  <c:v>Aug 10 23:00</c:v>
                </c:pt>
                <c:pt idx="48">
                  <c:v>Aug 11 00:00</c:v>
                </c:pt>
                <c:pt idx="49">
                  <c:v>Aug 11 01:00</c:v>
                </c:pt>
                <c:pt idx="50">
                  <c:v>Aug 11 02:00</c:v>
                </c:pt>
                <c:pt idx="51">
                  <c:v>Aug 11 03:00</c:v>
                </c:pt>
                <c:pt idx="52">
                  <c:v>Aug 11 04:00</c:v>
                </c:pt>
                <c:pt idx="53">
                  <c:v>Aug 11 05:00</c:v>
                </c:pt>
                <c:pt idx="54">
                  <c:v>Aug 11 06:00</c:v>
                </c:pt>
                <c:pt idx="55">
                  <c:v>Aug 11 07:00</c:v>
                </c:pt>
                <c:pt idx="56">
                  <c:v>Aug 11 08:00</c:v>
                </c:pt>
                <c:pt idx="57">
                  <c:v>Aug 11 09:00</c:v>
                </c:pt>
                <c:pt idx="58">
                  <c:v>Aug 11 10:00</c:v>
                </c:pt>
                <c:pt idx="59">
                  <c:v>Aug 11 11:00</c:v>
                </c:pt>
                <c:pt idx="60">
                  <c:v>Aug 11 12:00</c:v>
                </c:pt>
                <c:pt idx="61">
                  <c:v>Aug 11 13:00</c:v>
                </c:pt>
                <c:pt idx="62">
                  <c:v>Aug 11 14:00</c:v>
                </c:pt>
                <c:pt idx="63">
                  <c:v>Aug 11 15:00</c:v>
                </c:pt>
                <c:pt idx="64">
                  <c:v>Aug 11 16:00</c:v>
                </c:pt>
                <c:pt idx="65">
                  <c:v>Aug 11 17:00</c:v>
                </c:pt>
                <c:pt idx="66">
                  <c:v>Aug 11 18:00</c:v>
                </c:pt>
                <c:pt idx="67">
                  <c:v>Aug 11 19:00</c:v>
                </c:pt>
                <c:pt idx="68">
                  <c:v>Aug 11 20:00</c:v>
                </c:pt>
                <c:pt idx="69">
                  <c:v>Aug 11 21:00</c:v>
                </c:pt>
                <c:pt idx="70">
                  <c:v>Aug 11 22:00</c:v>
                </c:pt>
                <c:pt idx="71">
                  <c:v>Aug 11 23:00</c:v>
                </c:pt>
                <c:pt idx="72">
                  <c:v>Aug 12 00:00</c:v>
                </c:pt>
                <c:pt idx="73">
                  <c:v>Aug 12 01:00</c:v>
                </c:pt>
                <c:pt idx="74">
                  <c:v>Aug 12 02:00</c:v>
                </c:pt>
                <c:pt idx="75">
                  <c:v>Aug 12 03:00</c:v>
                </c:pt>
                <c:pt idx="76">
                  <c:v>Aug 12 04:00</c:v>
                </c:pt>
                <c:pt idx="77">
                  <c:v>Aug 12 05:00</c:v>
                </c:pt>
                <c:pt idx="78">
                  <c:v>Aug 12 06:00</c:v>
                </c:pt>
                <c:pt idx="79">
                  <c:v>Aug 12 07:00</c:v>
                </c:pt>
                <c:pt idx="80">
                  <c:v>Aug 12 08:00</c:v>
                </c:pt>
                <c:pt idx="81">
                  <c:v>Aug 12 09:00</c:v>
                </c:pt>
                <c:pt idx="82">
                  <c:v>Aug 12 10:00</c:v>
                </c:pt>
                <c:pt idx="83">
                  <c:v>Aug 12 11:00</c:v>
                </c:pt>
                <c:pt idx="84">
                  <c:v>Aug 12 12:00</c:v>
                </c:pt>
                <c:pt idx="85">
                  <c:v>Aug 12 13:00</c:v>
                </c:pt>
                <c:pt idx="86">
                  <c:v>Aug 12 14:00</c:v>
                </c:pt>
                <c:pt idx="87">
                  <c:v>Aug 12 15:00</c:v>
                </c:pt>
                <c:pt idx="88">
                  <c:v>Aug 12 16:00</c:v>
                </c:pt>
                <c:pt idx="89">
                  <c:v>Aug 12 17:00</c:v>
                </c:pt>
                <c:pt idx="90">
                  <c:v>Aug 12 18:00</c:v>
                </c:pt>
                <c:pt idx="91">
                  <c:v>Aug 12 19:00</c:v>
                </c:pt>
                <c:pt idx="92">
                  <c:v>Aug 12 20:00</c:v>
                </c:pt>
                <c:pt idx="93">
                  <c:v>Aug 12 21:00</c:v>
                </c:pt>
                <c:pt idx="94">
                  <c:v>Aug 12 22:00</c:v>
                </c:pt>
                <c:pt idx="95">
                  <c:v>Aug 12 23:00</c:v>
                </c:pt>
                <c:pt idx="96">
                  <c:v>Aug 13 00:00</c:v>
                </c:pt>
                <c:pt idx="97">
                  <c:v>Aug 13 01:00</c:v>
                </c:pt>
                <c:pt idx="98">
                  <c:v>Aug 13 02:00</c:v>
                </c:pt>
                <c:pt idx="99">
                  <c:v>Aug 13 03:00</c:v>
                </c:pt>
                <c:pt idx="100">
                  <c:v>Aug 13 04:00</c:v>
                </c:pt>
                <c:pt idx="101">
                  <c:v>Aug 13 05:00</c:v>
                </c:pt>
                <c:pt idx="102">
                  <c:v>Aug 13 06:00</c:v>
                </c:pt>
                <c:pt idx="103">
                  <c:v>Aug 13 07:00</c:v>
                </c:pt>
                <c:pt idx="104">
                  <c:v>Aug 13 08:00</c:v>
                </c:pt>
                <c:pt idx="105">
                  <c:v>Aug 13 09:00</c:v>
                </c:pt>
                <c:pt idx="106">
                  <c:v>Aug 13 10:00</c:v>
                </c:pt>
                <c:pt idx="107">
                  <c:v>Aug 13 11:00</c:v>
                </c:pt>
                <c:pt idx="108">
                  <c:v>Aug 13 12:00</c:v>
                </c:pt>
                <c:pt idx="109">
                  <c:v>Aug 13 13:00</c:v>
                </c:pt>
                <c:pt idx="110">
                  <c:v>Aug 13 14:00</c:v>
                </c:pt>
                <c:pt idx="111">
                  <c:v>Aug 13 15:00</c:v>
                </c:pt>
                <c:pt idx="112">
                  <c:v>Aug 13 16:00</c:v>
                </c:pt>
                <c:pt idx="113">
                  <c:v>Aug 13 17:00</c:v>
                </c:pt>
                <c:pt idx="114">
                  <c:v>Aug 13 18:00</c:v>
                </c:pt>
                <c:pt idx="115">
                  <c:v>Aug 13 19:00</c:v>
                </c:pt>
                <c:pt idx="116">
                  <c:v>Aug 13 20:00</c:v>
                </c:pt>
                <c:pt idx="117">
                  <c:v>Aug 13 21:00</c:v>
                </c:pt>
                <c:pt idx="118">
                  <c:v>Aug 13 22:00</c:v>
                </c:pt>
                <c:pt idx="119">
                  <c:v>Aug 13 23:00</c:v>
                </c:pt>
                <c:pt idx="120">
                  <c:v>Aug 14 00:00</c:v>
                </c:pt>
                <c:pt idx="121">
                  <c:v>Aug 14 01:00</c:v>
                </c:pt>
                <c:pt idx="122">
                  <c:v>Aug 14 02:00</c:v>
                </c:pt>
                <c:pt idx="123">
                  <c:v>Aug 14 03:00</c:v>
                </c:pt>
                <c:pt idx="124">
                  <c:v>Aug 14 04:00</c:v>
                </c:pt>
                <c:pt idx="125">
                  <c:v>Aug 14 05:00</c:v>
                </c:pt>
                <c:pt idx="126">
                  <c:v>Aug 14 06:00</c:v>
                </c:pt>
                <c:pt idx="127">
                  <c:v>Aug 14 07:00</c:v>
                </c:pt>
                <c:pt idx="128">
                  <c:v>Aug 14 08:00</c:v>
                </c:pt>
                <c:pt idx="129">
                  <c:v>Aug 14 09:00</c:v>
                </c:pt>
                <c:pt idx="130">
                  <c:v>Aug 14 10:00</c:v>
                </c:pt>
                <c:pt idx="131">
                  <c:v>Aug 14 11:00</c:v>
                </c:pt>
                <c:pt idx="132">
                  <c:v>Aug 14 12:00</c:v>
                </c:pt>
                <c:pt idx="133">
                  <c:v>Aug 14 13:00</c:v>
                </c:pt>
                <c:pt idx="134">
                  <c:v>Aug 14 14:00</c:v>
                </c:pt>
                <c:pt idx="135">
                  <c:v>Aug 14 15:00</c:v>
                </c:pt>
                <c:pt idx="136">
                  <c:v>Aug 14 16:00</c:v>
                </c:pt>
                <c:pt idx="137">
                  <c:v>Aug 14 17:00</c:v>
                </c:pt>
                <c:pt idx="138">
                  <c:v>Aug 14 18:00</c:v>
                </c:pt>
                <c:pt idx="139">
                  <c:v>Aug 14 19:00</c:v>
                </c:pt>
                <c:pt idx="140">
                  <c:v>Aug 14 20:00</c:v>
                </c:pt>
                <c:pt idx="141">
                  <c:v>Aug 14 21:00</c:v>
                </c:pt>
                <c:pt idx="142">
                  <c:v>Aug 14 22:00</c:v>
                </c:pt>
                <c:pt idx="143">
                  <c:v>Aug 14 23:00</c:v>
                </c:pt>
                <c:pt idx="144">
                  <c:v>Aug 15 00:00</c:v>
                </c:pt>
                <c:pt idx="145">
                  <c:v>Aug 15 01:00</c:v>
                </c:pt>
                <c:pt idx="146">
                  <c:v>Aug 15 02:00</c:v>
                </c:pt>
                <c:pt idx="147">
                  <c:v>Aug 15 03:00</c:v>
                </c:pt>
                <c:pt idx="148">
                  <c:v>Aug 15 04:00</c:v>
                </c:pt>
                <c:pt idx="149">
                  <c:v>Aug 15 05:00</c:v>
                </c:pt>
                <c:pt idx="150">
                  <c:v>Aug 15 06:00</c:v>
                </c:pt>
                <c:pt idx="151">
                  <c:v>Aug 15 07:00</c:v>
                </c:pt>
                <c:pt idx="152">
                  <c:v>Aug 15 08:00</c:v>
                </c:pt>
                <c:pt idx="153">
                  <c:v>Aug 15 09:00</c:v>
                </c:pt>
                <c:pt idx="154">
                  <c:v>Aug 15 10:00</c:v>
                </c:pt>
                <c:pt idx="155">
                  <c:v>Aug 15 11:00</c:v>
                </c:pt>
                <c:pt idx="156">
                  <c:v>Aug 15 12:00</c:v>
                </c:pt>
                <c:pt idx="157">
                  <c:v>Aug 15 13:00</c:v>
                </c:pt>
                <c:pt idx="158">
                  <c:v>Aug 15 14:00</c:v>
                </c:pt>
                <c:pt idx="159">
                  <c:v>Aug 15 15:00</c:v>
                </c:pt>
                <c:pt idx="160">
                  <c:v>Aug 15 16:00</c:v>
                </c:pt>
                <c:pt idx="161">
                  <c:v>Aug 15 17:00</c:v>
                </c:pt>
                <c:pt idx="162">
                  <c:v>Aug 15 18:00</c:v>
                </c:pt>
                <c:pt idx="163">
                  <c:v>Aug 15 19:00</c:v>
                </c:pt>
                <c:pt idx="164">
                  <c:v>Aug 15 20:00</c:v>
                </c:pt>
                <c:pt idx="165">
                  <c:v>Aug 15 21:00</c:v>
                </c:pt>
                <c:pt idx="166">
                  <c:v>Aug 15 22:00</c:v>
                </c:pt>
                <c:pt idx="167">
                  <c:v>Aug 15 23:00</c:v>
                </c:pt>
                <c:pt idx="168">
                  <c:v>Aug 16 00:00</c:v>
                </c:pt>
                <c:pt idx="169">
                  <c:v>Aug 16 01:00</c:v>
                </c:pt>
                <c:pt idx="170">
                  <c:v>Aug 16 02:00</c:v>
                </c:pt>
                <c:pt idx="171">
                  <c:v>Aug 16 03:00</c:v>
                </c:pt>
                <c:pt idx="172">
                  <c:v>Aug 16 04:00</c:v>
                </c:pt>
                <c:pt idx="173">
                  <c:v>Aug 16 05:00</c:v>
                </c:pt>
                <c:pt idx="174">
                  <c:v>Aug 16 06:00</c:v>
                </c:pt>
                <c:pt idx="175">
                  <c:v>Aug 16 07:00</c:v>
                </c:pt>
                <c:pt idx="176">
                  <c:v>Aug 16 08:00</c:v>
                </c:pt>
                <c:pt idx="177">
                  <c:v>Aug 16 09:00</c:v>
                </c:pt>
                <c:pt idx="178">
                  <c:v>Aug 16 10:00</c:v>
                </c:pt>
                <c:pt idx="179">
                  <c:v>Aug 16 11:00</c:v>
                </c:pt>
                <c:pt idx="180">
                  <c:v>Aug 16 12:00</c:v>
                </c:pt>
                <c:pt idx="181">
                  <c:v>Aug 16 13:00</c:v>
                </c:pt>
                <c:pt idx="182">
                  <c:v>Aug 16 14:00</c:v>
                </c:pt>
                <c:pt idx="183">
                  <c:v>Aug 16 15:00</c:v>
                </c:pt>
                <c:pt idx="184">
                  <c:v>Aug 16 16:00</c:v>
                </c:pt>
                <c:pt idx="185">
                  <c:v>Aug 16 17:00</c:v>
                </c:pt>
                <c:pt idx="186">
                  <c:v>Aug 16 18:00</c:v>
                </c:pt>
                <c:pt idx="187">
                  <c:v>Aug 16 19:00</c:v>
                </c:pt>
                <c:pt idx="188">
                  <c:v>Aug 16 20:00</c:v>
                </c:pt>
                <c:pt idx="189">
                  <c:v>Aug 16 21:00</c:v>
                </c:pt>
                <c:pt idx="190">
                  <c:v>Aug 16 22:00</c:v>
                </c:pt>
                <c:pt idx="191">
                  <c:v>Aug 16 23:00</c:v>
                </c:pt>
                <c:pt idx="192">
                  <c:v>Aug 17 00:00</c:v>
                </c:pt>
                <c:pt idx="193">
                  <c:v>Aug 17 01:00</c:v>
                </c:pt>
                <c:pt idx="194">
                  <c:v>Aug 17 02:00</c:v>
                </c:pt>
                <c:pt idx="195">
                  <c:v>Aug 17 03:00</c:v>
                </c:pt>
                <c:pt idx="196">
                  <c:v>Aug 17 04:00</c:v>
                </c:pt>
                <c:pt idx="197">
                  <c:v>Aug 17 05:00</c:v>
                </c:pt>
                <c:pt idx="198">
                  <c:v>Aug 17 06:00</c:v>
                </c:pt>
                <c:pt idx="199">
                  <c:v>Aug 17 07:00</c:v>
                </c:pt>
                <c:pt idx="200">
                  <c:v>Aug 17 08:00</c:v>
                </c:pt>
                <c:pt idx="201">
                  <c:v>Aug 17 09:00</c:v>
                </c:pt>
                <c:pt idx="202">
                  <c:v>Aug 17 10:00</c:v>
                </c:pt>
                <c:pt idx="203">
                  <c:v>Aug 17 11:00</c:v>
                </c:pt>
                <c:pt idx="204">
                  <c:v>Aug 17 12:00</c:v>
                </c:pt>
                <c:pt idx="205">
                  <c:v>Aug 17 13:00</c:v>
                </c:pt>
                <c:pt idx="206">
                  <c:v>Aug 17 14:00</c:v>
                </c:pt>
                <c:pt idx="207">
                  <c:v>Aug 17 15:00</c:v>
                </c:pt>
              </c:strCache>
            </c:strRef>
          </c:cat>
          <c:val>
            <c:numRef>
              <c:f>'[tweetの数(地震整形バージョン）.xls]Table1'!$D$25:$D$232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18</c:v>
                </c:pt>
                <c:pt idx="20">
                  <c:v>83</c:v>
                </c:pt>
                <c:pt idx="21">
                  <c:v>37</c:v>
                </c:pt>
                <c:pt idx="22">
                  <c:v>24</c:v>
                </c:pt>
                <c:pt idx="23">
                  <c:v>23</c:v>
                </c:pt>
                <c:pt idx="24">
                  <c:v>17</c:v>
                </c:pt>
                <c:pt idx="25">
                  <c:v>32</c:v>
                </c:pt>
                <c:pt idx="26">
                  <c:v>2</c:v>
                </c:pt>
                <c:pt idx="27">
                  <c:v>17</c:v>
                </c:pt>
                <c:pt idx="28">
                  <c:v>4</c:v>
                </c:pt>
                <c:pt idx="29">
                  <c:v>1</c:v>
                </c:pt>
                <c:pt idx="30">
                  <c:v>6</c:v>
                </c:pt>
                <c:pt idx="31">
                  <c:v>7</c:v>
                </c:pt>
                <c:pt idx="32">
                  <c:v>6</c:v>
                </c:pt>
                <c:pt idx="33">
                  <c:v>8</c:v>
                </c:pt>
                <c:pt idx="34">
                  <c:v>5</c:v>
                </c:pt>
                <c:pt idx="35">
                  <c:v>2</c:v>
                </c:pt>
                <c:pt idx="36">
                  <c:v>5</c:v>
                </c:pt>
                <c:pt idx="37">
                  <c:v>5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1</c:v>
                </c:pt>
                <c:pt idx="42">
                  <c:v>3</c:v>
                </c:pt>
                <c:pt idx="43">
                  <c:v>0</c:v>
                </c:pt>
                <c:pt idx="44">
                  <c:v>5</c:v>
                </c:pt>
                <c:pt idx="45">
                  <c:v>4</c:v>
                </c:pt>
                <c:pt idx="46">
                  <c:v>1</c:v>
                </c:pt>
                <c:pt idx="47">
                  <c:v>4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112</c:v>
                </c:pt>
                <c:pt idx="54">
                  <c:v>64</c:v>
                </c:pt>
                <c:pt idx="55">
                  <c:v>59</c:v>
                </c:pt>
                <c:pt idx="56">
                  <c:v>42</c:v>
                </c:pt>
                <c:pt idx="57">
                  <c:v>44</c:v>
                </c:pt>
                <c:pt idx="58">
                  <c:v>23</c:v>
                </c:pt>
                <c:pt idx="59">
                  <c:v>20</c:v>
                </c:pt>
                <c:pt idx="60">
                  <c:v>20</c:v>
                </c:pt>
                <c:pt idx="61">
                  <c:v>19</c:v>
                </c:pt>
                <c:pt idx="62">
                  <c:v>22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82</c:v>
                </c:pt>
                <c:pt idx="67">
                  <c:v>13</c:v>
                </c:pt>
                <c:pt idx="68">
                  <c:v>16</c:v>
                </c:pt>
                <c:pt idx="69">
                  <c:v>10</c:v>
                </c:pt>
                <c:pt idx="70">
                  <c:v>14</c:v>
                </c:pt>
                <c:pt idx="71">
                  <c:v>7</c:v>
                </c:pt>
                <c:pt idx="72">
                  <c:v>4</c:v>
                </c:pt>
                <c:pt idx="73">
                  <c:v>6</c:v>
                </c:pt>
                <c:pt idx="74">
                  <c:v>5</c:v>
                </c:pt>
                <c:pt idx="75">
                  <c:v>1</c:v>
                </c:pt>
                <c:pt idx="76">
                  <c:v>4</c:v>
                </c:pt>
                <c:pt idx="77">
                  <c:v>5</c:v>
                </c:pt>
                <c:pt idx="78">
                  <c:v>2</c:v>
                </c:pt>
                <c:pt idx="79">
                  <c:v>5</c:v>
                </c:pt>
                <c:pt idx="80">
                  <c:v>5</c:v>
                </c:pt>
                <c:pt idx="81">
                  <c:v>2</c:v>
                </c:pt>
                <c:pt idx="82">
                  <c:v>1</c:v>
                </c:pt>
                <c:pt idx="83">
                  <c:v>5</c:v>
                </c:pt>
                <c:pt idx="84">
                  <c:v>23</c:v>
                </c:pt>
                <c:pt idx="85">
                  <c:v>4</c:v>
                </c:pt>
                <c:pt idx="86">
                  <c:v>2</c:v>
                </c:pt>
                <c:pt idx="87">
                  <c:v>6</c:v>
                </c:pt>
                <c:pt idx="88">
                  <c:v>3</c:v>
                </c:pt>
                <c:pt idx="89">
                  <c:v>14</c:v>
                </c:pt>
                <c:pt idx="90">
                  <c:v>1</c:v>
                </c:pt>
                <c:pt idx="91">
                  <c:v>4</c:v>
                </c:pt>
                <c:pt idx="92">
                  <c:v>2</c:v>
                </c:pt>
                <c:pt idx="93">
                  <c:v>7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2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48</c:v>
                </c:pt>
                <c:pt idx="104">
                  <c:v>139</c:v>
                </c:pt>
                <c:pt idx="105">
                  <c:v>3</c:v>
                </c:pt>
                <c:pt idx="106">
                  <c:v>28</c:v>
                </c:pt>
                <c:pt idx="107">
                  <c:v>26</c:v>
                </c:pt>
                <c:pt idx="108">
                  <c:v>53</c:v>
                </c:pt>
                <c:pt idx="109">
                  <c:v>11</c:v>
                </c:pt>
                <c:pt idx="110">
                  <c:v>10</c:v>
                </c:pt>
                <c:pt idx="111">
                  <c:v>3</c:v>
                </c:pt>
                <c:pt idx="112">
                  <c:v>0</c:v>
                </c:pt>
                <c:pt idx="113">
                  <c:v>3</c:v>
                </c:pt>
                <c:pt idx="114">
                  <c:v>61</c:v>
                </c:pt>
                <c:pt idx="115">
                  <c:v>7</c:v>
                </c:pt>
                <c:pt idx="116">
                  <c:v>9</c:v>
                </c:pt>
                <c:pt idx="117">
                  <c:v>6</c:v>
                </c:pt>
                <c:pt idx="118">
                  <c:v>14</c:v>
                </c:pt>
                <c:pt idx="119">
                  <c:v>17</c:v>
                </c:pt>
                <c:pt idx="120">
                  <c:v>11</c:v>
                </c:pt>
                <c:pt idx="121">
                  <c:v>5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13</c:v>
                </c:pt>
                <c:pt idx="133">
                  <c:v>4</c:v>
                </c:pt>
                <c:pt idx="134">
                  <c:v>0</c:v>
                </c:pt>
                <c:pt idx="135">
                  <c:v>1</c:v>
                </c:pt>
                <c:pt idx="136">
                  <c:v>1</c:v>
                </c:pt>
                <c:pt idx="137">
                  <c:v>6</c:v>
                </c:pt>
                <c:pt idx="138">
                  <c:v>1</c:v>
                </c:pt>
                <c:pt idx="139">
                  <c:v>1</c:v>
                </c:pt>
                <c:pt idx="140">
                  <c:v>0</c:v>
                </c:pt>
                <c:pt idx="141">
                  <c:v>3</c:v>
                </c:pt>
                <c:pt idx="142">
                  <c:v>1</c:v>
                </c:pt>
                <c:pt idx="143">
                  <c:v>1</c:v>
                </c:pt>
                <c:pt idx="144">
                  <c:v>2</c:v>
                </c:pt>
                <c:pt idx="145">
                  <c:v>4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3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17</c:v>
                </c:pt>
                <c:pt idx="164">
                  <c:v>22</c:v>
                </c:pt>
                <c:pt idx="165">
                  <c:v>0</c:v>
                </c:pt>
                <c:pt idx="166">
                  <c:v>2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2</c:v>
                </c:pt>
                <c:pt idx="182">
                  <c:v>20</c:v>
                </c:pt>
                <c:pt idx="183">
                  <c:v>0</c:v>
                </c:pt>
                <c:pt idx="184">
                  <c:v>1</c:v>
                </c:pt>
                <c:pt idx="185">
                  <c:v>2</c:v>
                </c:pt>
                <c:pt idx="186">
                  <c:v>3</c:v>
                </c:pt>
                <c:pt idx="187">
                  <c:v>3</c:v>
                </c:pt>
                <c:pt idx="188">
                  <c:v>8</c:v>
                </c:pt>
                <c:pt idx="189">
                  <c:v>5</c:v>
                </c:pt>
                <c:pt idx="190">
                  <c:v>5</c:v>
                </c:pt>
                <c:pt idx="191">
                  <c:v>3</c:v>
                </c:pt>
                <c:pt idx="192">
                  <c:v>3</c:v>
                </c:pt>
                <c:pt idx="193">
                  <c:v>1</c:v>
                </c:pt>
                <c:pt idx="194">
                  <c:v>87</c:v>
                </c:pt>
                <c:pt idx="195">
                  <c:v>5</c:v>
                </c:pt>
                <c:pt idx="196">
                  <c:v>1</c:v>
                </c:pt>
                <c:pt idx="197">
                  <c:v>0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43</c:v>
                </c:pt>
                <c:pt idx="202">
                  <c:v>3</c:v>
                </c:pt>
                <c:pt idx="203">
                  <c:v>10</c:v>
                </c:pt>
                <c:pt idx="204">
                  <c:v>26</c:v>
                </c:pt>
                <c:pt idx="205">
                  <c:v>2</c:v>
                </c:pt>
                <c:pt idx="206">
                  <c:v>3</c:v>
                </c:pt>
                <c:pt idx="20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436944"/>
        <c:axId val="243432240"/>
      </c:lineChart>
      <c:catAx>
        <c:axId val="24343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243432240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243432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number of tweets</a:t>
                </a:r>
              </a:p>
            </c:rich>
          </c:tx>
          <c:layout>
            <c:manualLayout>
              <c:xMode val="edge"/>
              <c:yMode val="edge"/>
              <c:x val="1.7154663317909921E-2"/>
              <c:y val="0.234629301110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43436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07840790335228E-2"/>
          <c:y val="3.5986089127421697E-2"/>
          <c:w val="0.88933386148111959"/>
          <c:h val="0.74707121028528334"/>
        </c:manualLayout>
      </c:layout>
      <c:lineChart>
        <c:grouping val="standard"/>
        <c:varyColors val="0"/>
        <c:ser>
          <c:idx val="1"/>
          <c:order val="1"/>
          <c:spPr>
            <a:ln w="25400">
              <a:solidFill>
                <a:srgbClr val="666699"/>
              </a:solidFill>
              <a:prstDash val="solid"/>
            </a:ln>
          </c:spPr>
          <c:cat>
            <c:strRef>
              <c:f>'台風情報－時間単位（10月10～12日）'!$C$1:$C$160</c:f>
              <c:strCache>
                <c:ptCount val="160"/>
                <c:pt idx="0">
                  <c:v>Oct 9 12:00</c:v>
                </c:pt>
                <c:pt idx="1">
                  <c:v>Oct 9 13:00</c:v>
                </c:pt>
                <c:pt idx="2">
                  <c:v>Oct 9 14:00</c:v>
                </c:pt>
                <c:pt idx="3">
                  <c:v>Oct 9 15:00</c:v>
                </c:pt>
                <c:pt idx="4">
                  <c:v>Oct 9 16:00</c:v>
                </c:pt>
                <c:pt idx="5">
                  <c:v>Oct 9 17:00</c:v>
                </c:pt>
                <c:pt idx="6">
                  <c:v>Oct 9 18:00</c:v>
                </c:pt>
                <c:pt idx="7">
                  <c:v>Oct 9 19:00</c:v>
                </c:pt>
                <c:pt idx="8">
                  <c:v>Oct 9 20:00</c:v>
                </c:pt>
                <c:pt idx="9">
                  <c:v>Oct 9 21:00</c:v>
                </c:pt>
                <c:pt idx="10">
                  <c:v>Oct 9 22:00</c:v>
                </c:pt>
                <c:pt idx="11">
                  <c:v>Oct 9 23:00</c:v>
                </c:pt>
                <c:pt idx="12">
                  <c:v>Oct 10 00:00</c:v>
                </c:pt>
                <c:pt idx="13">
                  <c:v>Oct 10 01:00</c:v>
                </c:pt>
                <c:pt idx="14">
                  <c:v>Oct 10 02:00</c:v>
                </c:pt>
                <c:pt idx="15">
                  <c:v>Oct 10 03:00</c:v>
                </c:pt>
                <c:pt idx="16">
                  <c:v>Oct 10 04:00</c:v>
                </c:pt>
                <c:pt idx="17">
                  <c:v>Oct 10 05:00</c:v>
                </c:pt>
                <c:pt idx="18">
                  <c:v>Oct 10 06:00</c:v>
                </c:pt>
                <c:pt idx="19">
                  <c:v>Oct 10 07:00</c:v>
                </c:pt>
                <c:pt idx="20">
                  <c:v>Oct 10 08:00</c:v>
                </c:pt>
                <c:pt idx="21">
                  <c:v>Oct 10 09:00</c:v>
                </c:pt>
                <c:pt idx="22">
                  <c:v>Oct 10 10:00</c:v>
                </c:pt>
                <c:pt idx="23">
                  <c:v>Oct 10 11:00</c:v>
                </c:pt>
                <c:pt idx="24">
                  <c:v>Oct 10 12:00</c:v>
                </c:pt>
                <c:pt idx="25">
                  <c:v>Oct 10 13:00</c:v>
                </c:pt>
                <c:pt idx="26">
                  <c:v>Oct 10 14:00</c:v>
                </c:pt>
                <c:pt idx="27">
                  <c:v>Oct 10 15:00</c:v>
                </c:pt>
                <c:pt idx="28">
                  <c:v>Oct 10 16:00</c:v>
                </c:pt>
                <c:pt idx="29">
                  <c:v>Oct 10 17:00</c:v>
                </c:pt>
                <c:pt idx="30">
                  <c:v>Oct 10 18:00</c:v>
                </c:pt>
                <c:pt idx="31">
                  <c:v>Oct 10 19:00</c:v>
                </c:pt>
                <c:pt idx="32">
                  <c:v>Oct 10 20:00</c:v>
                </c:pt>
                <c:pt idx="33">
                  <c:v>Oct 10 21:00</c:v>
                </c:pt>
                <c:pt idx="34">
                  <c:v>Oct 10 22:00</c:v>
                </c:pt>
                <c:pt idx="35">
                  <c:v>Oct 10 23:00</c:v>
                </c:pt>
                <c:pt idx="36">
                  <c:v>Oct 11 00:00</c:v>
                </c:pt>
                <c:pt idx="37">
                  <c:v>Oct 11 01:00</c:v>
                </c:pt>
                <c:pt idx="38">
                  <c:v>Oct 11 02:00</c:v>
                </c:pt>
                <c:pt idx="39">
                  <c:v>Oct 11 03:00</c:v>
                </c:pt>
                <c:pt idx="40">
                  <c:v>Oct 11 04:00</c:v>
                </c:pt>
                <c:pt idx="41">
                  <c:v>Oct 11 05:00</c:v>
                </c:pt>
                <c:pt idx="42">
                  <c:v>Oct 11 06:00</c:v>
                </c:pt>
                <c:pt idx="43">
                  <c:v>Oct 11 07:00</c:v>
                </c:pt>
                <c:pt idx="44">
                  <c:v>Oct 11 08:00</c:v>
                </c:pt>
                <c:pt idx="45">
                  <c:v>Oct 11 09:00</c:v>
                </c:pt>
                <c:pt idx="46">
                  <c:v>Oct 11 10:00</c:v>
                </c:pt>
                <c:pt idx="47">
                  <c:v>Oct 11 11:00</c:v>
                </c:pt>
                <c:pt idx="48">
                  <c:v>Oct 11 12:00</c:v>
                </c:pt>
                <c:pt idx="49">
                  <c:v>Oct 11 13:00</c:v>
                </c:pt>
                <c:pt idx="50">
                  <c:v>Oct 11 14:00</c:v>
                </c:pt>
                <c:pt idx="51">
                  <c:v>Oct 11 15:00</c:v>
                </c:pt>
                <c:pt idx="52">
                  <c:v>Oct 11 16:00</c:v>
                </c:pt>
                <c:pt idx="53">
                  <c:v>Oct 11 17:00</c:v>
                </c:pt>
                <c:pt idx="54">
                  <c:v>Oct 11 18:00</c:v>
                </c:pt>
                <c:pt idx="55">
                  <c:v>Oct 11 19:00</c:v>
                </c:pt>
                <c:pt idx="56">
                  <c:v>Oct 11 20:00</c:v>
                </c:pt>
                <c:pt idx="57">
                  <c:v>Oct 11 21:00</c:v>
                </c:pt>
                <c:pt idx="58">
                  <c:v>Oct 11 22:00</c:v>
                </c:pt>
                <c:pt idx="59">
                  <c:v>Oct 11 23:00</c:v>
                </c:pt>
                <c:pt idx="60">
                  <c:v>Oct 12 00:00</c:v>
                </c:pt>
                <c:pt idx="61">
                  <c:v>Oct 12 01:00</c:v>
                </c:pt>
                <c:pt idx="62">
                  <c:v>Oct 12 02:00</c:v>
                </c:pt>
                <c:pt idx="63">
                  <c:v>Oct 12 03:00</c:v>
                </c:pt>
                <c:pt idx="64">
                  <c:v>Oct 12 04:00</c:v>
                </c:pt>
                <c:pt idx="65">
                  <c:v>Oct 12 05:00</c:v>
                </c:pt>
                <c:pt idx="66">
                  <c:v>Oct 12 06:00</c:v>
                </c:pt>
                <c:pt idx="67">
                  <c:v>Oct 12 07:00</c:v>
                </c:pt>
                <c:pt idx="68">
                  <c:v>Oct 12 08:00</c:v>
                </c:pt>
                <c:pt idx="69">
                  <c:v>Oct 12 09:00</c:v>
                </c:pt>
                <c:pt idx="70">
                  <c:v>Oct 12 10:00</c:v>
                </c:pt>
                <c:pt idx="71">
                  <c:v>Oct 12 11:00</c:v>
                </c:pt>
                <c:pt idx="72">
                  <c:v>Oct 12 12:00</c:v>
                </c:pt>
                <c:pt idx="73">
                  <c:v>Oct 12 13:00</c:v>
                </c:pt>
                <c:pt idx="74">
                  <c:v>Oct 12 14:00</c:v>
                </c:pt>
                <c:pt idx="75">
                  <c:v>Oct 12 15:00</c:v>
                </c:pt>
                <c:pt idx="76">
                  <c:v>Oct 12 16:00</c:v>
                </c:pt>
                <c:pt idx="77">
                  <c:v>Oct 12 17:00</c:v>
                </c:pt>
                <c:pt idx="78">
                  <c:v>Oct 12 18:00</c:v>
                </c:pt>
                <c:pt idx="79">
                  <c:v>Oct 12 19:00</c:v>
                </c:pt>
                <c:pt idx="80">
                  <c:v>Oct 12 20:00</c:v>
                </c:pt>
                <c:pt idx="81">
                  <c:v>Oct 12 21:00</c:v>
                </c:pt>
                <c:pt idx="82">
                  <c:v>Oct 12 22:00</c:v>
                </c:pt>
                <c:pt idx="83">
                  <c:v>Oct 12 23:00</c:v>
                </c:pt>
                <c:pt idx="84">
                  <c:v>Oct 13 00:00</c:v>
                </c:pt>
                <c:pt idx="85">
                  <c:v>Oct 13 01:00</c:v>
                </c:pt>
                <c:pt idx="86">
                  <c:v>Oct 13 02:00</c:v>
                </c:pt>
                <c:pt idx="87">
                  <c:v>Oct 13 03:00</c:v>
                </c:pt>
                <c:pt idx="88">
                  <c:v>Oct 13 04:00</c:v>
                </c:pt>
                <c:pt idx="89">
                  <c:v>Oct 13 05:00</c:v>
                </c:pt>
                <c:pt idx="90">
                  <c:v>Oct 13 06:00</c:v>
                </c:pt>
                <c:pt idx="91">
                  <c:v>Oct 13 07:00</c:v>
                </c:pt>
                <c:pt idx="92">
                  <c:v>Oct 13 08:00</c:v>
                </c:pt>
                <c:pt idx="93">
                  <c:v>Oct 13 09:00</c:v>
                </c:pt>
                <c:pt idx="94">
                  <c:v>Oct 13 10:00</c:v>
                </c:pt>
                <c:pt idx="95">
                  <c:v>Oct 13 11:00</c:v>
                </c:pt>
                <c:pt idx="96">
                  <c:v>Oct 13 12:00</c:v>
                </c:pt>
                <c:pt idx="97">
                  <c:v>Oct 13 13:00</c:v>
                </c:pt>
                <c:pt idx="98">
                  <c:v>Oct 13 14:00</c:v>
                </c:pt>
                <c:pt idx="99">
                  <c:v>Oct 13 15:00</c:v>
                </c:pt>
                <c:pt idx="100">
                  <c:v>Oct 13 16:00</c:v>
                </c:pt>
                <c:pt idx="101">
                  <c:v>Oct 13 17:00</c:v>
                </c:pt>
                <c:pt idx="102">
                  <c:v>Oct 13 18:00</c:v>
                </c:pt>
                <c:pt idx="103">
                  <c:v>Oct 13 19:00</c:v>
                </c:pt>
                <c:pt idx="104">
                  <c:v>Oct 13 20:00</c:v>
                </c:pt>
                <c:pt idx="105">
                  <c:v>Oct 13 21:00</c:v>
                </c:pt>
                <c:pt idx="106">
                  <c:v>Oct 13 22:00</c:v>
                </c:pt>
                <c:pt idx="107">
                  <c:v>Oct 13 23:00</c:v>
                </c:pt>
                <c:pt idx="108">
                  <c:v>Oct 14 00:00</c:v>
                </c:pt>
                <c:pt idx="109">
                  <c:v>Oct 14 01:00</c:v>
                </c:pt>
                <c:pt idx="110">
                  <c:v>Oct 14 02:00</c:v>
                </c:pt>
                <c:pt idx="111">
                  <c:v>Oct 14 03:00</c:v>
                </c:pt>
                <c:pt idx="112">
                  <c:v>Oct 14 04:00</c:v>
                </c:pt>
                <c:pt idx="113">
                  <c:v>Oct 14 05:00</c:v>
                </c:pt>
                <c:pt idx="114">
                  <c:v>Oct 14 06:00</c:v>
                </c:pt>
                <c:pt idx="115">
                  <c:v>Oct 14 07:00</c:v>
                </c:pt>
                <c:pt idx="116">
                  <c:v>Oct 14 08:00</c:v>
                </c:pt>
                <c:pt idx="117">
                  <c:v>Oct 14 09:00</c:v>
                </c:pt>
                <c:pt idx="118">
                  <c:v>Oct 14 10:00</c:v>
                </c:pt>
                <c:pt idx="119">
                  <c:v>Oct 14 11:00</c:v>
                </c:pt>
                <c:pt idx="120">
                  <c:v>Oct 14 13:00</c:v>
                </c:pt>
                <c:pt idx="121">
                  <c:v>Oct 14 15:00</c:v>
                </c:pt>
                <c:pt idx="122">
                  <c:v>Oct 14 16:00</c:v>
                </c:pt>
                <c:pt idx="123">
                  <c:v>Oct 14 17:00</c:v>
                </c:pt>
                <c:pt idx="124">
                  <c:v>Oct 14 19:00</c:v>
                </c:pt>
                <c:pt idx="125">
                  <c:v>Oct 14 20:00</c:v>
                </c:pt>
                <c:pt idx="126">
                  <c:v>Oct 14 21:00</c:v>
                </c:pt>
                <c:pt idx="127">
                  <c:v>Oct 14 22:00</c:v>
                </c:pt>
                <c:pt idx="128">
                  <c:v>Oct 14 23:00</c:v>
                </c:pt>
                <c:pt idx="129">
                  <c:v>Oct 15 00:00</c:v>
                </c:pt>
                <c:pt idx="130">
                  <c:v>Oct 15 02:00</c:v>
                </c:pt>
                <c:pt idx="131">
                  <c:v>Oct 15 06:00</c:v>
                </c:pt>
                <c:pt idx="132">
                  <c:v>Oct 15 08:00</c:v>
                </c:pt>
                <c:pt idx="133">
                  <c:v>Oct 15 09:00</c:v>
                </c:pt>
                <c:pt idx="134">
                  <c:v>Oct 15 10:00</c:v>
                </c:pt>
                <c:pt idx="135">
                  <c:v>Oct 15 12:00</c:v>
                </c:pt>
                <c:pt idx="136">
                  <c:v>Oct 15 17:00</c:v>
                </c:pt>
                <c:pt idx="137">
                  <c:v>Oct 15 18:00</c:v>
                </c:pt>
                <c:pt idx="138">
                  <c:v>Oct 15 19:00</c:v>
                </c:pt>
                <c:pt idx="139">
                  <c:v>Oct 15 20:00</c:v>
                </c:pt>
                <c:pt idx="140">
                  <c:v>Oct 15 22:00</c:v>
                </c:pt>
                <c:pt idx="141">
                  <c:v>Oct 15 23:00</c:v>
                </c:pt>
                <c:pt idx="142">
                  <c:v>Oct 16 00:00</c:v>
                </c:pt>
                <c:pt idx="143">
                  <c:v>Oct 16 01:00</c:v>
                </c:pt>
                <c:pt idx="144">
                  <c:v>Oct 16 07:00</c:v>
                </c:pt>
                <c:pt idx="145">
                  <c:v>Oct 16 08:00</c:v>
                </c:pt>
                <c:pt idx="146">
                  <c:v>Oct 16 10:00</c:v>
                </c:pt>
                <c:pt idx="147">
                  <c:v>Oct 16 11:00</c:v>
                </c:pt>
                <c:pt idx="148">
                  <c:v>Oct 16 12:00</c:v>
                </c:pt>
                <c:pt idx="149">
                  <c:v>Oct 16 13:00</c:v>
                </c:pt>
                <c:pt idx="150">
                  <c:v>Oct 16 14:00</c:v>
                </c:pt>
                <c:pt idx="151">
                  <c:v>Oct 16 16:00</c:v>
                </c:pt>
                <c:pt idx="152">
                  <c:v>Oct 16 19:00</c:v>
                </c:pt>
                <c:pt idx="153">
                  <c:v>Oct 16 21:00</c:v>
                </c:pt>
                <c:pt idx="154">
                  <c:v>Oct 16 23:00</c:v>
                </c:pt>
                <c:pt idx="155">
                  <c:v>Oct 17 00:00</c:v>
                </c:pt>
                <c:pt idx="156">
                  <c:v>Oct 17 02:00</c:v>
                </c:pt>
                <c:pt idx="157">
                  <c:v>Oct 17 12:00</c:v>
                </c:pt>
                <c:pt idx="158">
                  <c:v>Oct 17 13:00</c:v>
                </c:pt>
                <c:pt idx="159">
                  <c:v>Oct 17 14:00</c:v>
                </c:pt>
              </c:strCache>
            </c:strRef>
          </c:cat>
          <c:val>
            <c:numRef>
              <c:f>'台風情報－時間単位（10月10～12日）'!$D$1:$D$160</c:f>
              <c:numCache>
                <c:formatCode>General</c:formatCode>
                <c:ptCount val="160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9</c:v>
                </c:pt>
                <c:pt idx="9">
                  <c:v>7</c:v>
                </c:pt>
                <c:pt idx="10">
                  <c:v>11</c:v>
                </c:pt>
                <c:pt idx="11">
                  <c:v>15</c:v>
                </c:pt>
                <c:pt idx="12">
                  <c:v>7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76</c:v>
                </c:pt>
                <c:pt idx="21">
                  <c:v>94</c:v>
                </c:pt>
                <c:pt idx="22">
                  <c:v>113</c:v>
                </c:pt>
                <c:pt idx="23">
                  <c:v>109</c:v>
                </c:pt>
                <c:pt idx="24">
                  <c:v>88</c:v>
                </c:pt>
                <c:pt idx="25">
                  <c:v>92</c:v>
                </c:pt>
                <c:pt idx="26">
                  <c:v>81</c:v>
                </c:pt>
                <c:pt idx="27">
                  <c:v>82</c:v>
                </c:pt>
                <c:pt idx="28">
                  <c:v>69</c:v>
                </c:pt>
                <c:pt idx="29">
                  <c:v>78</c:v>
                </c:pt>
                <c:pt idx="30">
                  <c:v>105</c:v>
                </c:pt>
                <c:pt idx="31">
                  <c:v>70</c:v>
                </c:pt>
                <c:pt idx="32">
                  <c:v>59</c:v>
                </c:pt>
                <c:pt idx="33">
                  <c:v>48</c:v>
                </c:pt>
                <c:pt idx="34">
                  <c:v>62</c:v>
                </c:pt>
                <c:pt idx="35">
                  <c:v>58</c:v>
                </c:pt>
                <c:pt idx="36">
                  <c:v>53</c:v>
                </c:pt>
                <c:pt idx="37">
                  <c:v>54</c:v>
                </c:pt>
                <c:pt idx="38">
                  <c:v>28</c:v>
                </c:pt>
                <c:pt idx="39">
                  <c:v>21</c:v>
                </c:pt>
                <c:pt idx="40">
                  <c:v>16</c:v>
                </c:pt>
                <c:pt idx="41">
                  <c:v>8</c:v>
                </c:pt>
                <c:pt idx="42">
                  <c:v>20</c:v>
                </c:pt>
                <c:pt idx="43">
                  <c:v>13</c:v>
                </c:pt>
                <c:pt idx="44">
                  <c:v>31</c:v>
                </c:pt>
                <c:pt idx="45">
                  <c:v>45</c:v>
                </c:pt>
                <c:pt idx="46">
                  <c:v>51</c:v>
                </c:pt>
                <c:pt idx="47">
                  <c:v>39</c:v>
                </c:pt>
                <c:pt idx="48">
                  <c:v>58</c:v>
                </c:pt>
                <c:pt idx="49">
                  <c:v>61</c:v>
                </c:pt>
                <c:pt idx="50">
                  <c:v>39</c:v>
                </c:pt>
                <c:pt idx="51">
                  <c:v>48</c:v>
                </c:pt>
                <c:pt idx="52">
                  <c:v>49</c:v>
                </c:pt>
                <c:pt idx="53">
                  <c:v>46</c:v>
                </c:pt>
                <c:pt idx="54">
                  <c:v>29</c:v>
                </c:pt>
                <c:pt idx="55">
                  <c:v>41</c:v>
                </c:pt>
                <c:pt idx="56">
                  <c:v>39</c:v>
                </c:pt>
                <c:pt idx="57">
                  <c:v>29</c:v>
                </c:pt>
                <c:pt idx="58">
                  <c:v>35</c:v>
                </c:pt>
                <c:pt idx="59">
                  <c:v>42</c:v>
                </c:pt>
                <c:pt idx="60">
                  <c:v>36</c:v>
                </c:pt>
                <c:pt idx="61">
                  <c:v>19</c:v>
                </c:pt>
                <c:pt idx="62">
                  <c:v>22</c:v>
                </c:pt>
                <c:pt idx="63">
                  <c:v>16</c:v>
                </c:pt>
                <c:pt idx="64">
                  <c:v>9</c:v>
                </c:pt>
                <c:pt idx="65">
                  <c:v>8</c:v>
                </c:pt>
                <c:pt idx="66">
                  <c:v>6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30</c:v>
                </c:pt>
                <c:pt idx="71">
                  <c:v>21</c:v>
                </c:pt>
                <c:pt idx="72">
                  <c:v>26</c:v>
                </c:pt>
                <c:pt idx="73">
                  <c:v>20</c:v>
                </c:pt>
                <c:pt idx="74">
                  <c:v>21</c:v>
                </c:pt>
                <c:pt idx="75">
                  <c:v>21</c:v>
                </c:pt>
                <c:pt idx="76">
                  <c:v>25</c:v>
                </c:pt>
                <c:pt idx="77">
                  <c:v>19</c:v>
                </c:pt>
                <c:pt idx="78">
                  <c:v>27</c:v>
                </c:pt>
                <c:pt idx="79">
                  <c:v>22</c:v>
                </c:pt>
                <c:pt idx="80">
                  <c:v>25</c:v>
                </c:pt>
                <c:pt idx="81">
                  <c:v>26</c:v>
                </c:pt>
                <c:pt idx="82">
                  <c:v>28</c:v>
                </c:pt>
                <c:pt idx="83">
                  <c:v>28</c:v>
                </c:pt>
                <c:pt idx="84">
                  <c:v>22</c:v>
                </c:pt>
                <c:pt idx="85">
                  <c:v>11</c:v>
                </c:pt>
                <c:pt idx="86">
                  <c:v>7</c:v>
                </c:pt>
                <c:pt idx="87">
                  <c:v>5</c:v>
                </c:pt>
                <c:pt idx="88">
                  <c:v>3</c:v>
                </c:pt>
                <c:pt idx="89">
                  <c:v>5</c:v>
                </c:pt>
                <c:pt idx="90">
                  <c:v>10</c:v>
                </c:pt>
                <c:pt idx="91">
                  <c:v>14</c:v>
                </c:pt>
                <c:pt idx="92">
                  <c:v>21</c:v>
                </c:pt>
                <c:pt idx="93">
                  <c:v>29</c:v>
                </c:pt>
                <c:pt idx="94">
                  <c:v>25</c:v>
                </c:pt>
                <c:pt idx="95">
                  <c:v>22</c:v>
                </c:pt>
                <c:pt idx="96">
                  <c:v>32</c:v>
                </c:pt>
                <c:pt idx="97">
                  <c:v>31</c:v>
                </c:pt>
                <c:pt idx="98">
                  <c:v>20</c:v>
                </c:pt>
                <c:pt idx="99">
                  <c:v>16</c:v>
                </c:pt>
                <c:pt idx="100">
                  <c:v>25</c:v>
                </c:pt>
                <c:pt idx="101">
                  <c:v>30</c:v>
                </c:pt>
                <c:pt idx="102">
                  <c:v>29</c:v>
                </c:pt>
                <c:pt idx="103">
                  <c:v>37</c:v>
                </c:pt>
                <c:pt idx="104">
                  <c:v>48</c:v>
                </c:pt>
                <c:pt idx="105">
                  <c:v>34</c:v>
                </c:pt>
                <c:pt idx="106">
                  <c:v>31</c:v>
                </c:pt>
                <c:pt idx="107">
                  <c:v>23</c:v>
                </c:pt>
                <c:pt idx="108">
                  <c:v>24</c:v>
                </c:pt>
                <c:pt idx="109">
                  <c:v>17</c:v>
                </c:pt>
                <c:pt idx="110">
                  <c:v>8</c:v>
                </c:pt>
                <c:pt idx="111">
                  <c:v>9</c:v>
                </c:pt>
                <c:pt idx="112">
                  <c:v>7</c:v>
                </c:pt>
                <c:pt idx="113">
                  <c:v>9</c:v>
                </c:pt>
                <c:pt idx="114">
                  <c:v>6</c:v>
                </c:pt>
                <c:pt idx="115">
                  <c:v>11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3</c:v>
                </c:pt>
                <c:pt idx="125">
                  <c:v>4</c:v>
                </c:pt>
                <c:pt idx="126">
                  <c:v>3</c:v>
                </c:pt>
                <c:pt idx="127">
                  <c:v>2</c:v>
                </c:pt>
                <c:pt idx="128">
                  <c:v>2</c:v>
                </c:pt>
                <c:pt idx="129">
                  <c:v>3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4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</c:numCache>
            </c:numRef>
          </c:val>
          <c:smooth val="0"/>
        </c:ser>
        <c:ser>
          <c:idx val="0"/>
          <c:order val="0"/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'[tweetの数(地震整形バージョン）.xls]Table1'!$C$25:$C$232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</c:numCache>
            </c:numRef>
          </c:cat>
          <c:val>
            <c:numRef>
              <c:f>'[tweetの数(地震整形バージョン）.xls]Table1'!$D$25:$D$232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429888"/>
        <c:axId val="243430280"/>
      </c:lineChart>
      <c:catAx>
        <c:axId val="2434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243430280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243430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number of tweets</a:t>
                </a:r>
              </a:p>
            </c:rich>
          </c:tx>
          <c:layout>
            <c:manualLayout>
              <c:xMode val="edge"/>
              <c:yMode val="edge"/>
              <c:x val="1.7154663317909904E-2"/>
              <c:y val="0.234629301110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434298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231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60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11EA4-BE54-4549-9E26-440C901C8AE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69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2F179-C1E4-4D54-8DF1-6E0DD2AAC00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38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.</a:t>
            </a:r>
            <a:endParaRPr lang="ja-JP" altLang="en-US" smtClean="0"/>
          </a:p>
        </p:txBody>
      </p:sp>
      <p:sp>
        <p:nvSpPr>
          <p:cNvPr id="552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5E89AC-5E9D-47D9-ACFC-052D5154683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21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14E05-1742-4FE1-959D-83DAF38CD8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014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14E05-1742-4FE1-959D-83DAF38CD8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129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36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25E728-52BA-4B1E-A221-2B461E8DB17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239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ABD3D-F4F8-4561-903F-FC20C102C8E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174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ABD3D-F4F8-4561-903F-FC20C102C8E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822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34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E2B9A-63EA-4C98-B279-FF8D69C5C1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3086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55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A6ED9-8E8D-4CD6-90E0-32AC61A2F5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119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6016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6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3E179F-3B0A-43BD-A99A-1893B39F409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631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dirty="0" smtClean="0"/>
              <a:t>The classification performance is presented in these tables.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We obtain highest F-value when we use feature A and all features.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Surprisingly, feature B and feature C don’t contribute much to the classification performance</a:t>
            </a:r>
          </a:p>
          <a:p>
            <a:pPr>
              <a:spcBef>
                <a:spcPct val="0"/>
              </a:spcBef>
            </a:pPr>
            <a:endParaRPr lang="en-US" altLang="ja-JP" dirty="0" smtClean="0"/>
          </a:p>
          <a:p>
            <a:pPr>
              <a:spcBef>
                <a:spcPct val="0"/>
              </a:spcBef>
            </a:pPr>
            <a:r>
              <a:rPr lang="en-US" altLang="ja-JP" dirty="0" smtClean="0"/>
              <a:t> When an earthquake occurs, a user becomes surprised and might produce a very short tweet.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and It’s apparent that the precision is not so high as the recall.</a:t>
            </a:r>
          </a:p>
        </p:txBody>
      </p:sp>
      <p:sp>
        <p:nvSpPr>
          <p:cNvPr id="737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76EF8-65B3-4432-87FE-886452557C1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264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798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D90E6-9316-4425-9BEB-5DAD9233AC9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3415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819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0EFEA-23E7-4DA9-AFEA-DB3EB958D7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6764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39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659F6-7A20-40BD-B5EA-0C246FBA3D0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742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60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A27276-AE43-40D7-977E-3E7CAE71FB7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6192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80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2E031-36D9-446F-8E22-098645CDF54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8172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01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60261-9178-4D49-B1ED-064F6D5BD32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288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62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65BC8-98BC-4B57-B1BC-1690ED15B89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7392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83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43D2D-5787-4663-98F5-94EF9E1CBBB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22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938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035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110D0B-F3AE-41AA-B583-DE3906AA28A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956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024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B4490-5062-4B7D-AAF4-4D74814FEA2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210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64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232519-830D-4051-8F42-DA1E2413171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754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61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920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1979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85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780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F60B9-18E6-4B51-9A4D-A14471DDC13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63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50207-04AD-4F65-9DB5-16CAD66C3EB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704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78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DEE5F-3CA4-4714-A741-DC044A29823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558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99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FFF4B-A68E-4804-BB9D-6E67CB62B22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82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19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3463B9-8ADD-43DB-9D76-D254D8F08A1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9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40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85D52-5F05-44D8-B8B4-7068672B09F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61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@</a:t>
            </a:r>
            <a:r>
              <a:rPr lang="en-US" dirty="0" err="1" smtClean="0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Social Networks and Media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Mining Content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@dbsocial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576460" y="1376316"/>
            <a:ext cx="7953375" cy="3994410"/>
            <a:chOff x="576460" y="1376316"/>
            <a:chExt cx="7953375" cy="3994410"/>
          </a:xfrm>
        </p:grpSpPr>
        <p:pic>
          <p:nvPicPr>
            <p:cNvPr id="135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460" y="1751226"/>
              <a:ext cx="7953375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7584" y="1376316"/>
              <a:ext cx="4637988" cy="39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 normalization and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seasonability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729" y="2092751"/>
            <a:ext cx="7588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Most values normalized in [0, 1]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number of tweets is increasing and has 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weekly seasonal effect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/>
              <a:t>	</a:t>
            </a:r>
            <a:r>
              <a:rPr lang="en-US" sz="2400" dirty="0" smtClean="0"/>
              <a:t>normalize the feature values </a:t>
            </a:r>
            <a:r>
              <a:rPr lang="en-US" sz="2400" i="1" dirty="0" smtClean="0"/>
              <a:t>with a time-dependent 	normalization factor</a:t>
            </a:r>
            <a:r>
              <a:rPr lang="en-US" sz="2400" dirty="0" smtClean="0"/>
              <a:t> that considers seasonality, i.e., is 	proportional to the total number of messages on each 	day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Series Correlation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748" y="2969443"/>
            <a:ext cx="5967422" cy="9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6755" y="1348033"/>
            <a:ext cx="7871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Cross-correlation coefficient (CCF) at lag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between series X, Y measures the correlation of the first series with respect to the second series shifted by </a:t>
            </a:r>
            <a:r>
              <a:rPr lang="el-GR" sz="2400" dirty="0" smtClean="0"/>
              <a:t>τ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7180" y="4648986"/>
            <a:ext cx="787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If correlation at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negative lag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then input features can be used 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the outcome series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666" y="1706938"/>
            <a:ext cx="5198148" cy="40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545" y="1638725"/>
            <a:ext cx="5834628" cy="421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449" y="1743959"/>
            <a:ext cx="7230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Index graph with data related to the 20 biggest companies (appropriately weighted)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Centrality measures (</a:t>
            </a:r>
            <a:r>
              <a:rPr lang="en-US" sz="3200" dirty="0" err="1" smtClean="0"/>
              <a:t>PageRank</a:t>
            </a:r>
            <a:r>
              <a:rPr lang="en-US" sz="3200" dirty="0" smtClean="0"/>
              <a:t>, Degree) work better</a:t>
            </a:r>
            <a:endParaRPr lang="el-G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6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Expanding the graph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364" y="982640"/>
            <a:ext cx="8534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Restricted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dirty="0" smtClean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Expanded Graph: </a:t>
            </a:r>
            <a:r>
              <a:rPr lang="en-US" sz="2400" dirty="0" smtClean="0"/>
              <a:t>all </a:t>
            </a:r>
            <a:r>
              <a:rPr lang="en-US" sz="2400" dirty="0"/>
              <a:t>tweets </a:t>
            </a:r>
            <a:r>
              <a:rPr lang="en-US" sz="2400" dirty="0" smtClean="0"/>
              <a:t>that </a:t>
            </a:r>
            <a:r>
              <a:rPr lang="en-US" sz="2400" dirty="0"/>
              <a:t>contain $</a:t>
            </a:r>
            <a:r>
              <a:rPr lang="en-US" sz="2400" dirty="0" smtClean="0"/>
              <a:t>ticker or #ticker, the </a:t>
            </a:r>
            <a:r>
              <a:rPr lang="en-US" sz="2400" dirty="0"/>
              <a:t>full </a:t>
            </a:r>
            <a:r>
              <a:rPr lang="en-US" sz="2400" dirty="0" smtClean="0"/>
              <a:t>name of </a:t>
            </a:r>
            <a:r>
              <a:rPr lang="en-US" sz="2400" dirty="0"/>
              <a:t>the company</a:t>
            </a:r>
            <a:r>
              <a:rPr lang="en-US" sz="2400" dirty="0" smtClean="0"/>
              <a:t>,  </a:t>
            </a:r>
            <a:r>
              <a:rPr lang="en-US" sz="2400" dirty="0"/>
              <a:t>short name version after </a:t>
            </a:r>
            <a:r>
              <a:rPr lang="en-US" sz="2400" dirty="0" smtClean="0"/>
              <a:t>removing common </a:t>
            </a:r>
            <a:r>
              <a:rPr lang="en-US" sz="2400" dirty="0"/>
              <a:t>suffixes (e.g., </a:t>
            </a:r>
            <a:r>
              <a:rPr lang="en-US" sz="2400" dirty="0" err="1"/>
              <a:t>inc</a:t>
            </a:r>
            <a:r>
              <a:rPr lang="en-US" sz="2400" dirty="0"/>
              <a:t> or </a:t>
            </a:r>
            <a:r>
              <a:rPr lang="en-US" sz="2400" dirty="0" err="1"/>
              <a:t>corp</a:t>
            </a:r>
            <a:r>
              <a:rPr lang="en-US" sz="2400" dirty="0"/>
              <a:t>), or </a:t>
            </a:r>
            <a:r>
              <a:rPr lang="en-US" sz="2400" dirty="0" smtClean="0"/>
              <a:t> </a:t>
            </a:r>
            <a:r>
              <a:rPr lang="en-US" sz="2400" dirty="0"/>
              <a:t>short name as </a:t>
            </a:r>
            <a:r>
              <a:rPr lang="en-US" sz="2400" dirty="0" smtClean="0"/>
              <a:t>a hash-tag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Example: “#</a:t>
            </a:r>
            <a:r>
              <a:rPr lang="en-US" sz="2400" dirty="0"/>
              <a:t>YHOO | $YHOO | #Yahoo | Yahoo | Yahoo </a:t>
            </a:r>
            <a:r>
              <a:rPr lang="en-US" sz="2400" dirty="0" err="1"/>
              <a:t>Inc</a:t>
            </a:r>
            <a:r>
              <a:rPr lang="en-US" sz="2400" dirty="0"/>
              <a:t>”.</a:t>
            </a:r>
          </a:p>
          <a:p>
            <a:endParaRPr lang="en-US" sz="800" dirty="0"/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RestExp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Add to the </a:t>
            </a:r>
            <a:r>
              <a:rPr lang="en-US" sz="2400" dirty="0"/>
              <a:t>restricted graph the tweets of the expanded graph </a:t>
            </a:r>
            <a:r>
              <a:rPr lang="en-US" sz="2400" dirty="0" smtClean="0"/>
              <a:t>that are </a:t>
            </a:r>
            <a:r>
              <a:rPr lang="en-US" sz="2400" dirty="0"/>
              <a:t>reachable from the nodes of the restricted graph </a:t>
            </a:r>
            <a:r>
              <a:rPr lang="en-US" sz="2400" dirty="0" smtClean="0"/>
              <a:t>through a </a:t>
            </a:r>
            <a:r>
              <a:rPr lang="en-US" sz="2400" dirty="0"/>
              <a:t>path (e.g., through a common author or a re-tweet).</a:t>
            </a:r>
            <a:endParaRPr lang="el-GR" sz="2400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87" y="4460515"/>
            <a:ext cx="3609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030" y="5623720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NUM_COMP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347" y="1381324"/>
            <a:ext cx="723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Goal:</a:t>
            </a:r>
            <a:r>
              <a:rPr lang="en-US" sz="2400" dirty="0" smtClean="0"/>
              <a:t> simulate daily trading to see if using twitter helps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8347" y="2206154"/>
            <a:ext cx="79185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Description of the Simulator</a:t>
            </a:r>
          </a:p>
          <a:p>
            <a:pPr algn="just"/>
            <a:r>
              <a:rPr lang="en-US" sz="2000" dirty="0" smtClean="0"/>
              <a:t>An investor </a:t>
            </a:r>
          </a:p>
          <a:p>
            <a:pPr algn="just"/>
            <a:r>
              <a:rPr lang="en-US" sz="2000" dirty="0" smtClean="0"/>
              <a:t>1. starts with an initial capital endowment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2. in the morning of every day t, buys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000" dirty="0" smtClean="0"/>
              <a:t> different stocks using all of the available capital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/>
              <a:t>  using a number of stock selection strategies </a:t>
            </a:r>
          </a:p>
          <a:p>
            <a:pPr algn="just"/>
            <a:r>
              <a:rPr lang="en-US" sz="2000" dirty="0" smtClean="0"/>
              <a:t>3.  holds the stocks all day </a:t>
            </a:r>
          </a:p>
          <a:p>
            <a:pPr algn="just"/>
            <a:r>
              <a:rPr lang="en-US" sz="2000" dirty="0" smtClean="0"/>
              <a:t>4. sells all the stocks at the closing time of day t. The amount  obtained is the new capital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/>
              <a:t> used again in step 2. </a:t>
            </a:r>
          </a:p>
          <a:p>
            <a:pPr algn="just"/>
            <a:endParaRPr lang="en-US" dirty="0" smtClean="0"/>
          </a:p>
          <a:p>
            <a:pPr algn="just"/>
            <a:r>
              <a:rPr lang="en-US" sz="2000" dirty="0" smtClean="0"/>
              <a:t>This process finishes on the last day of the simulation.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Plot the percent of money win or lost each day against the original investment.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selection strategies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658" y="1421244"/>
            <a:ext cx="85406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2400" dirty="0" smtClean="0"/>
              <a:t>: buys K stocks at </a:t>
            </a:r>
            <a:r>
              <a:rPr lang="en-US" sz="2400" i="1" dirty="0" smtClean="0"/>
              <a:t>random</a:t>
            </a:r>
            <a:r>
              <a:rPr lang="en-US" sz="2400" dirty="0" smtClean="0"/>
              <a:t>, spends Ct/K per stock (uniformly shared). </a:t>
            </a:r>
          </a:p>
          <a:p>
            <a:endParaRPr lang="en-US" sz="8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Fixed</a:t>
            </a:r>
            <a:r>
              <a:rPr lang="en-US" sz="2400" dirty="0" smtClean="0"/>
              <a:t>: buys K stocks using a </a:t>
            </a:r>
            <a:r>
              <a:rPr lang="en-US" sz="2400" i="1" dirty="0" smtClean="0"/>
              <a:t>particular financial indicator </a:t>
            </a:r>
            <a:r>
              <a:rPr lang="en-US" sz="2400" dirty="0" smtClean="0"/>
              <a:t>(market capitalization, company size, total debt), from the same companies every day, spends Ct/K per stock(uniformly shared). </a:t>
            </a:r>
          </a:p>
          <a:p>
            <a:endParaRPr lang="en-US" sz="9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Auto Regression</a:t>
            </a:r>
            <a:r>
              <a:rPr lang="en-US" sz="2400" dirty="0" smtClean="0"/>
              <a:t>: buys the K stocks whose </a:t>
            </a:r>
            <a:r>
              <a:rPr lang="en-US" sz="2400" i="1" dirty="0" smtClean="0"/>
              <a:t>price changes </a:t>
            </a:r>
            <a:r>
              <a:rPr lang="en-US" sz="2400" dirty="0" smtClean="0"/>
              <a:t>will be larger, predicted using an auto-regression (AR(s)) model. 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652" y="4473172"/>
            <a:ext cx="3235161" cy="35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488" y="5446893"/>
            <a:ext cx="2213924" cy="60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073" y="4814895"/>
            <a:ext cx="81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spends Ct/K per stock(uniformly shared) or use a price-weight ratio </a:t>
            </a:r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selection strategies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805" y="1725105"/>
            <a:ext cx="854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Twitter-Augmented Regression</a:t>
            </a:r>
            <a:r>
              <a:rPr lang="en-US" sz="2400" dirty="0" smtClean="0"/>
              <a:t>: buys the best K stocks</a:t>
            </a:r>
          </a:p>
          <a:p>
            <a:r>
              <a:rPr lang="en-US" sz="2400" dirty="0" smtClean="0"/>
              <a:t>that are predicted using a </a:t>
            </a:r>
            <a:r>
              <a:rPr lang="en-US" sz="2400" i="1" dirty="0" smtClean="0"/>
              <a:t>vector auto-regressive (VAR(s)) </a:t>
            </a:r>
            <a:r>
              <a:rPr lang="en-US" sz="2400" dirty="0" smtClean="0"/>
              <a:t>model that considers, in addition to price, a Twitter feature</a:t>
            </a:r>
            <a:endParaRPr lang="el-GR" sz="2400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418" y="3308808"/>
            <a:ext cx="3846923" cy="7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073" y="4524867"/>
            <a:ext cx="81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spends Ct/K per stock(uniformly shared) or use a price-weight ratio </a:t>
            </a:r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2</a:t>
            </a:fld>
            <a:endParaRPr lang="el-GR" altLang="en-US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09974" y="2563637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Content</a:t>
            </a:r>
            <a:endParaRPr lang="el-GR" sz="5400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72" y="962166"/>
            <a:ext cx="7852455" cy="40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6790" y="4981432"/>
            <a:ext cx="846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/>
              <a:t>loss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en-US" dirty="0" smtClean="0"/>
              <a:t> is -5.52%,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AR</a:t>
            </a:r>
            <a:r>
              <a:rPr lang="en-US" dirty="0" smtClean="0"/>
              <a:t> -8.9</a:t>
            </a:r>
            <a:r>
              <a:rPr lang="en-US" dirty="0"/>
              <a:t>% (Uniform) and </a:t>
            </a:r>
            <a:r>
              <a:rPr lang="en-US" dirty="0" smtClean="0"/>
              <a:t>-13.08</a:t>
            </a:r>
            <a:r>
              <a:rPr lang="en-US" dirty="0"/>
              <a:t>% (</a:t>
            </a:r>
            <a:r>
              <a:rPr lang="en-US" dirty="0" smtClean="0"/>
              <a:t>Weighted), 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Profit Margin</a:t>
            </a:r>
            <a:r>
              <a:rPr lang="en-US" dirty="0"/>
              <a:t> </a:t>
            </a:r>
            <a:r>
              <a:rPr lang="en-US" dirty="0" smtClean="0"/>
              <a:t> - 3.8%, Best 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NUN-CMP 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RestExp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with  </a:t>
            </a:r>
            <a:r>
              <a:rPr lang="en-US" dirty="0"/>
              <a:t>uniform share </a:t>
            </a:r>
            <a:r>
              <a:rPr lang="en-US" dirty="0" smtClean="0"/>
              <a:t>+ 0.32%  (on restricted </a:t>
            </a:r>
            <a:r>
              <a:rPr lang="en-US" dirty="0"/>
              <a:t>graph -</a:t>
            </a:r>
            <a:r>
              <a:rPr lang="en-US" dirty="0" smtClean="0"/>
              <a:t>2.4</a:t>
            </a:r>
            <a:r>
              <a:rPr lang="en-US" dirty="0"/>
              <a:t>% loss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Includes </a:t>
            </a:r>
            <a:r>
              <a:rPr lang="en-US" dirty="0" err="1" smtClean="0"/>
              <a:t>t</a:t>
            </a:r>
            <a:r>
              <a:rPr lang="en-US" dirty="0" err="1"/>
              <a:t>Dow</a:t>
            </a:r>
            <a:r>
              <a:rPr lang="en-US" dirty="0"/>
              <a:t> Jones Index </a:t>
            </a:r>
            <a:r>
              <a:rPr lang="en-US" dirty="0" smtClean="0"/>
              <a:t>he Average </a:t>
            </a:r>
            <a:r>
              <a:rPr lang="en-US" dirty="0"/>
              <a:t>(DJA) </a:t>
            </a:r>
            <a:r>
              <a:rPr lang="en-US" dirty="0" smtClean="0"/>
              <a:t>(consistent)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03" y="1473958"/>
            <a:ext cx="84752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Present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filtering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  <a:r>
              <a:rPr lang="en-US" sz="2400" dirty="0"/>
              <a:t> to create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graphs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of postings </a:t>
            </a:r>
            <a:r>
              <a:rPr lang="en-US" sz="2400" dirty="0"/>
              <a:t>about a company during a time interval </a:t>
            </a:r>
            <a:r>
              <a:rPr lang="en-US" sz="2400" dirty="0" smtClean="0"/>
              <a:t> and a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suite of features </a:t>
            </a:r>
            <a:r>
              <a:rPr lang="en-US" sz="2400" dirty="0"/>
              <a:t>that can be computed </a:t>
            </a:r>
            <a:r>
              <a:rPr lang="en-US" sz="2400" dirty="0" smtClean="0"/>
              <a:t>from these graphs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tudy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correlation of the proposed features with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the time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series of stock price and traded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volume </a:t>
            </a:r>
            <a:r>
              <a:rPr lang="en-US" sz="2400" dirty="0" smtClean="0"/>
              <a:t>also show how </a:t>
            </a:r>
            <a:r>
              <a:rPr lang="en-US" sz="2400" dirty="0"/>
              <a:t>these correlations can be stronger or weaker </a:t>
            </a:r>
            <a:r>
              <a:rPr lang="en-US" sz="2400" dirty="0" smtClean="0"/>
              <a:t>depending on </a:t>
            </a:r>
            <a:r>
              <a:rPr lang="en-US" sz="2400" dirty="0"/>
              <a:t>financial indicators of </a:t>
            </a:r>
            <a:r>
              <a:rPr lang="en-US" sz="2400" dirty="0" smtClean="0"/>
              <a:t>companies (e.g</a:t>
            </a:r>
            <a:r>
              <a:rPr lang="en-US" sz="2400" dirty="0"/>
              <a:t>.</a:t>
            </a:r>
            <a:r>
              <a:rPr lang="en-US" sz="2400" dirty="0" smtClean="0"/>
              <a:t>, on current </a:t>
            </a:r>
            <a:r>
              <a:rPr lang="en-US" sz="2400" dirty="0"/>
              <a:t>level of </a:t>
            </a:r>
            <a:r>
              <a:rPr lang="en-US" sz="2400" dirty="0" smtClean="0"/>
              <a:t>debt)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Perform </a:t>
            </a:r>
            <a:r>
              <a:rPr lang="en-US" sz="2400" dirty="0"/>
              <a:t>a study on the application of the correlation </a:t>
            </a:r>
            <a:r>
              <a:rPr lang="en-US" sz="2400" dirty="0" smtClean="0"/>
              <a:t>patterns found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guide a stock trading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strategy </a:t>
            </a:r>
            <a:r>
              <a:rPr lang="en-US" sz="2400" dirty="0" smtClean="0"/>
              <a:t>and show </a:t>
            </a:r>
            <a:r>
              <a:rPr lang="en-US" sz="2400" dirty="0"/>
              <a:t>that </a:t>
            </a:r>
            <a:r>
              <a:rPr lang="en-US" sz="2400" dirty="0" smtClean="0"/>
              <a:t>it can </a:t>
            </a:r>
            <a:r>
              <a:rPr lang="en-US" sz="2400" dirty="0"/>
              <a:t>lead to a strategy that is competitive when compared </a:t>
            </a:r>
            <a:r>
              <a:rPr lang="en-US" sz="2400" dirty="0" smtClean="0"/>
              <a:t>to other </a:t>
            </a:r>
            <a:r>
              <a:rPr lang="en-US" sz="2400" dirty="0"/>
              <a:t>automatic trading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49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48025" y="3280526"/>
            <a:ext cx="7569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Takeshi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Sakaki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 Makoto Okazaki, Yutaka Matsuo: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Earthquake shakes Twitter users: real-time event detection by social sensors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 WWW 2010: 851-860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2" y="5800299"/>
            <a:ext cx="808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Slides based on the authors’ presentation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9809" y="1705970"/>
            <a:ext cx="7724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investigate </a:t>
            </a:r>
            <a:r>
              <a:rPr lang="en-US" sz="2800" dirty="0"/>
              <a:t>the real-time </a:t>
            </a:r>
            <a:r>
              <a:rPr lang="en-US" sz="2800" dirty="0" smtClean="0"/>
              <a:t>interaction of </a:t>
            </a:r>
            <a:r>
              <a:rPr lang="en-US" sz="2800" dirty="0"/>
              <a:t>events such as earthquakes, in Twitter, and 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propose an </a:t>
            </a:r>
            <a:r>
              <a:rPr lang="en-US" sz="2800" dirty="0"/>
              <a:t>algorithm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monitor</a:t>
            </a:r>
            <a:r>
              <a:rPr lang="en-US" sz="2800" dirty="0"/>
              <a:t> tweets and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detect</a:t>
            </a:r>
            <a:r>
              <a:rPr lang="en-US" sz="2800" dirty="0"/>
              <a:t> a </a:t>
            </a:r>
            <a:r>
              <a:rPr lang="en-US" sz="2800" dirty="0" smtClean="0"/>
              <a:t>target event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7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Twitter and Earthquakes in Japan</a:t>
            </a:r>
            <a:endParaRPr lang="ja-JP" altLang="en-US" smtClean="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786188"/>
            <a:ext cx="4714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図 5" descr="TwitterUserDistribution-2.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0" y="1214438"/>
            <a:ext cx="570071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テキスト ボックス 6"/>
          <p:cNvSpPr txBox="1">
            <a:spLocks noChangeArrowheads="1"/>
          </p:cNvSpPr>
          <p:nvPr/>
        </p:nvSpPr>
        <p:spPr bwMode="auto">
          <a:xfrm>
            <a:off x="142875" y="3929063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a map of earthquake occurrences world wide</a:t>
            </a:r>
          </a:p>
        </p:txBody>
      </p:sp>
      <p:sp>
        <p:nvSpPr>
          <p:cNvPr id="29701" name="テキスト ボックス 7"/>
          <p:cNvSpPr txBox="1">
            <a:spLocks noChangeArrowheads="1"/>
          </p:cNvSpPr>
          <p:nvPr/>
        </p:nvSpPr>
        <p:spPr bwMode="auto">
          <a:xfrm>
            <a:off x="4929188" y="127952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a map of Twitter user</a:t>
            </a:r>
          </a:p>
          <a:p>
            <a:r>
              <a:rPr lang="en-US" altLang="ja-JP" sz="3200">
                <a:latin typeface="Gill Sans MT" pitchFamily="34" charset="0"/>
              </a:rPr>
              <a:t>world wide</a:t>
            </a:r>
            <a:endParaRPr lang="ja-JP" altLang="en-US" sz="3200">
              <a:latin typeface="Gill Sans MT" pitchFamily="34" charset="0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14313" y="5429250"/>
            <a:ext cx="8643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The intersection is regions with many earthquakes and large twitter users.</a:t>
            </a:r>
            <a:endParaRPr lang="ja-JP" altLang="en-US" sz="3200">
              <a:latin typeface="Gill Sans MT" pitchFamily="34" charset="0"/>
            </a:endParaRPr>
          </a:p>
        </p:txBody>
      </p:sp>
      <p:grpSp>
        <p:nvGrpSpPr>
          <p:cNvPr id="2" name="グループ化 19"/>
          <p:cNvGrpSpPr/>
          <p:nvPr/>
        </p:nvGrpSpPr>
        <p:grpSpPr>
          <a:xfrm>
            <a:off x="1071538" y="1428736"/>
            <a:ext cx="3357586" cy="714380"/>
            <a:chOff x="1071538" y="1428736"/>
            <a:chExt cx="3357586" cy="714380"/>
          </a:xfrm>
          <a:solidFill>
            <a:srgbClr val="FF0000">
              <a:alpha val="30000"/>
            </a:srgbClr>
          </a:solidFill>
        </p:grpSpPr>
        <p:sp>
          <p:nvSpPr>
            <p:cNvPr id="10" name="円/楕円 9"/>
            <p:cNvSpPr/>
            <p:nvPr/>
          </p:nvSpPr>
          <p:spPr>
            <a:xfrm>
              <a:off x="1071538" y="1500174"/>
              <a:ext cx="285752" cy="6429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366814" y="1571612"/>
              <a:ext cx="561980" cy="57150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500298" y="1428736"/>
              <a:ext cx="428628" cy="57150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214810" y="1643050"/>
              <a:ext cx="214314" cy="50006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" name="グループ化 18"/>
          <p:cNvGrpSpPr>
            <a:grpSpLocks/>
          </p:cNvGrpSpPr>
          <p:nvPr/>
        </p:nvGrpSpPr>
        <p:grpSpPr bwMode="auto">
          <a:xfrm>
            <a:off x="5143500" y="4143375"/>
            <a:ext cx="4000500" cy="1714500"/>
            <a:chOff x="5143504" y="4143380"/>
            <a:chExt cx="4000496" cy="1714512"/>
          </a:xfrm>
        </p:grpSpPr>
        <p:sp>
          <p:nvSpPr>
            <p:cNvPr id="14" name="角丸四角形 13"/>
            <p:cNvSpPr/>
            <p:nvPr/>
          </p:nvSpPr>
          <p:spPr>
            <a:xfrm>
              <a:off x="5143504" y="4286256"/>
              <a:ext cx="500062" cy="642943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500692" y="4857760"/>
              <a:ext cx="500062" cy="1000132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8215314" y="4143380"/>
              <a:ext cx="428625" cy="1000132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000877" y="4357695"/>
              <a:ext cx="1142999" cy="357189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8643938" y="4929199"/>
              <a:ext cx="500062" cy="571504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7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1"/>
          <p:cNvGrpSpPr>
            <a:grpSpLocks/>
          </p:cNvGrpSpPr>
          <p:nvPr/>
        </p:nvGrpSpPr>
        <p:grpSpPr bwMode="auto">
          <a:xfrm>
            <a:off x="4357688" y="3786188"/>
            <a:ext cx="4786312" cy="2500312"/>
            <a:chOff x="4357686" y="3786190"/>
            <a:chExt cx="4786314" cy="2500330"/>
          </a:xfrm>
        </p:grpSpPr>
        <p:pic>
          <p:nvPicPr>
            <p:cNvPr id="317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86" y="3786190"/>
              <a:ext cx="4714908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11"/>
            <p:cNvGrpSpPr>
              <a:grpSpLocks/>
            </p:cNvGrpSpPr>
            <p:nvPr/>
          </p:nvGrpSpPr>
          <p:grpSpPr bwMode="auto">
            <a:xfrm>
              <a:off x="5143504" y="4143380"/>
              <a:ext cx="4000496" cy="1714512"/>
              <a:chOff x="5143504" y="4143380"/>
              <a:chExt cx="4000496" cy="1714512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143498" y="4286256"/>
                <a:ext cx="500063" cy="642943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500686" y="4857760"/>
                <a:ext cx="500062" cy="1000132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8215313" y="4143380"/>
                <a:ext cx="428625" cy="1000132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" name="角丸四角形 17"/>
              <p:cNvSpPr/>
              <p:nvPr/>
            </p:nvSpPr>
            <p:spPr>
              <a:xfrm>
                <a:off x="7000874" y="4357695"/>
                <a:ext cx="1143001" cy="357189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9" name="角丸四角形 18"/>
              <p:cNvSpPr/>
              <p:nvPr/>
            </p:nvSpPr>
            <p:spPr>
              <a:xfrm>
                <a:off x="8643938" y="4929199"/>
                <a:ext cx="500062" cy="571504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317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Twitter and Earthquakes in Japan</a:t>
            </a:r>
            <a:endParaRPr lang="ja-JP" altLang="en-US" smtClean="0"/>
          </a:p>
        </p:txBody>
      </p:sp>
      <p:grpSp>
        <p:nvGrpSpPr>
          <p:cNvPr id="4" name="グループ化 20"/>
          <p:cNvGrpSpPr>
            <a:grpSpLocks/>
          </p:cNvGrpSpPr>
          <p:nvPr/>
        </p:nvGrpSpPr>
        <p:grpSpPr bwMode="auto">
          <a:xfrm>
            <a:off x="-285750" y="1214438"/>
            <a:ext cx="5700713" cy="2436812"/>
            <a:chOff x="-285784" y="1214422"/>
            <a:chExt cx="5700725" cy="2437113"/>
          </a:xfrm>
        </p:grpSpPr>
        <p:pic>
          <p:nvPicPr>
            <p:cNvPr id="31750" name="図 5" descr="TwitterUserDistribution-2.0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85784" y="1214422"/>
              <a:ext cx="5700725" cy="243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グループ化 6"/>
            <p:cNvGrpSpPr/>
            <p:nvPr/>
          </p:nvGrpSpPr>
          <p:grpSpPr>
            <a:xfrm>
              <a:off x="1071538" y="1428736"/>
              <a:ext cx="3357586" cy="714380"/>
              <a:chOff x="1071538" y="1428736"/>
              <a:chExt cx="3357586" cy="714380"/>
            </a:xfrm>
            <a:solidFill>
              <a:srgbClr val="FF0000">
                <a:alpha val="30000"/>
              </a:srgbClr>
            </a:solidFill>
          </p:grpSpPr>
          <p:sp>
            <p:nvSpPr>
              <p:cNvPr id="8" name="円/楕円 7"/>
              <p:cNvSpPr/>
              <p:nvPr/>
            </p:nvSpPr>
            <p:spPr>
              <a:xfrm>
                <a:off x="1071538" y="1500174"/>
                <a:ext cx="285752" cy="642942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1366814" y="1571612"/>
                <a:ext cx="561980" cy="57150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500298" y="1428736"/>
                <a:ext cx="428628" cy="57150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214810" y="1643050"/>
                <a:ext cx="214314" cy="50006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15" name="円/楕円 14"/>
          <p:cNvSpPr/>
          <p:nvPr/>
        </p:nvSpPr>
        <p:spPr>
          <a:xfrm>
            <a:off x="5857875" y="2928938"/>
            <a:ext cx="428625" cy="6429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428625" y="5429250"/>
            <a:ext cx="8501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Other regions: </a:t>
            </a:r>
          </a:p>
          <a:p>
            <a:r>
              <a:rPr lang="en-US" altLang="ja-JP" sz="2800">
                <a:latin typeface="Gill Sans MT" pitchFamily="34" charset="0"/>
              </a:rPr>
              <a:t>Indonesia, Turkey, Iran, Italy, and Pacific coastal US cities</a:t>
            </a:r>
            <a:endParaRPr lang="ja-JP" altLang="en-US" sz="2800"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9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882 0.1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07407E-6 L -0.25989 -0.18912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132" y="1255593"/>
            <a:ext cx="7866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What is an event?</a:t>
            </a:r>
          </a:p>
          <a:p>
            <a:r>
              <a:rPr lang="en-US" sz="2400" i="1" dirty="0" smtClean="0"/>
              <a:t>an arbitrary </a:t>
            </a:r>
            <a:r>
              <a:rPr lang="en-US" sz="2400" dirty="0" smtClean="0"/>
              <a:t>classification of a space/time region. 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Example social events</a:t>
            </a:r>
            <a:r>
              <a:rPr lang="en-US" sz="2400" dirty="0" smtClean="0"/>
              <a:t>:  large parties, sports events, exhibitions, accidents, political campaigns.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Example natural events</a:t>
            </a:r>
            <a:r>
              <a:rPr lang="en-US" sz="2400" dirty="0" smtClean="0"/>
              <a:t>:  storms, heavy rainfall, tornadoes, typhoons/hurricanes/cyclones, earthquakes.</a:t>
            </a:r>
          </a:p>
          <a:p>
            <a:endParaRPr lang="en-US" sz="24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Several properties: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large scale (many users experience the event),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influence daily life (for that reason, many tweets)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have spatial and temporal regions (so that real-time location estimation would be possible).</a:t>
            </a:r>
            <a:endParaRPr lang="el-GR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 detection algorithms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13761" y="1765955"/>
            <a:ext cx="7885522" cy="3296239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en-US" altLang="ja-JP" dirty="0" smtClean="0"/>
              <a:t>do 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semantic analysis </a:t>
            </a:r>
            <a:r>
              <a:rPr lang="en-US" altLang="ja-JP" dirty="0" smtClean="0"/>
              <a:t>on tweets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obtain tweets on the target event precisely</a:t>
            </a:r>
          </a:p>
          <a:p>
            <a:pPr marL="971550" lvl="1" indent="-514350">
              <a:buFont typeface="Wingdings" pitchFamily="2" charset="2"/>
              <a:buChar char="§"/>
            </a:pPr>
            <a:endParaRPr lang="en-US" altLang="ja-JP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altLang="ja-JP" dirty="0" smtClean="0"/>
              <a:t>regard Twitter user as a 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detect</a:t>
            </a:r>
            <a:r>
              <a:rPr lang="en-US" altLang="ja-JP" i="1" dirty="0" smtClean="0"/>
              <a:t> the target event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</a:t>
            </a:r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 location </a:t>
            </a:r>
            <a:r>
              <a:rPr lang="en-US" altLang="ja-JP" dirty="0" smtClean="0"/>
              <a:t>of the target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56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/>
          <p:cNvSpPr>
            <a:spLocks noGrp="1"/>
          </p:cNvSpPr>
          <p:nvPr>
            <p:ph type="title"/>
          </p:nvPr>
        </p:nvSpPr>
        <p:spPr>
          <a:xfrm>
            <a:off x="466627" y="17094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on Tweets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53505" y="1473724"/>
            <a:ext cx="8328581" cy="330566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Search tweets including keywords related to a target event –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query keywords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Example:  In the case of earthquakes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“shaking”, “earthquake”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Classify tweets into a positive class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(real time reports of the event)</a:t>
            </a:r>
            <a:r>
              <a:rPr lang="en-US" altLang="ja-JP" sz="2800" dirty="0" smtClean="0"/>
              <a:t> or a negative class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Example:  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“Earthquake right now!!” ---positive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“Someone is shaking hands with my boss” --- negative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“Three earthquakes in four days. Japan scares me” --- negative</a:t>
            </a:r>
          </a:p>
          <a:p>
            <a:pPr marL="274320" lvl="2" indent="-274320">
              <a:buClr>
                <a:schemeClr val="bg1">
                  <a:shade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Build a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classifier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altLang="ja-JP" sz="2000" dirty="0"/>
          </a:p>
        </p:txBody>
      </p:sp>
    </p:spTree>
    <p:extLst>
      <p:ext uri="{BB962C8B-B14F-4D97-AF65-F5344CB8AC3E}">
        <p14:creationId xmlns:p14="http://schemas.microsoft.com/office/powerpoint/2010/main" val="5774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Create classifier for tweets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use Support Vector Machine (SVM)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Features </a:t>
            </a:r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(Example: I am in Japan, earthquake right now!)</a:t>
            </a:r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Statistical features (A) 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(7 words,  the 5</a:t>
            </a:r>
            <a:r>
              <a:rPr lang="en-US" altLang="ja-JP" sz="20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 word)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   the number of words in a tweet message and the position of the query within a tweet</a:t>
            </a:r>
            <a:endParaRPr lang="en-US" altLang="ja-JP" dirty="0"/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Keyword features (B)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 I, am, in, Japan, earthquake, right, now)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  the words in a tweet</a:t>
            </a:r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Word context features (C)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(Japan, right)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the words  before and after the query word</a:t>
            </a:r>
            <a:endParaRPr lang="ja-JP" altLang="en-US" sz="20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6627" y="17094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on Tweets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016265" y="4385996"/>
            <a:ext cx="75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Eduardo J. Ruiz, Vagelis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Hristidis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 Carlos Castillo, Aristides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Gionis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 Alejandro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Jaimes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: 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Correlating financial time series with micro-blogging activity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WSDM 2012: 513-522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タイトル 1"/>
          <p:cNvSpPr>
            <a:spLocks noGrp="1"/>
          </p:cNvSpPr>
          <p:nvPr>
            <p:ph type="title"/>
          </p:nvPr>
        </p:nvSpPr>
        <p:spPr>
          <a:xfrm>
            <a:off x="466627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Tweet as a Sensory Value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グループ化 7"/>
          <p:cNvGrpSpPr>
            <a:grpSpLocks/>
          </p:cNvGrpSpPr>
          <p:nvPr/>
        </p:nvGrpSpPr>
        <p:grpSpPr bwMode="auto">
          <a:xfrm>
            <a:off x="1193660" y="1084081"/>
            <a:ext cx="6583454" cy="4532608"/>
            <a:chOff x="-57847" y="770842"/>
            <a:chExt cx="8347217" cy="5646072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1014376" y="3954028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auto">
            <a:xfrm>
              <a:off x="2380895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3748668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2551709" y="4339236"/>
              <a:ext cx="114295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68" name="Picture 8" descr="MCj041843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9265" y="5452479"/>
              <a:ext cx="1253479" cy="92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185190" y="5964835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185190" y="6136248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185190" y="5794363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2" name="Picture 12" descr="MCj043487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8668" y="4553031"/>
              <a:ext cx="733499" cy="55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13" descr="MCj043487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4154" y="4553031"/>
              <a:ext cx="741035" cy="55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14" descr="MCj0434883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11335" y="4553031"/>
              <a:ext cx="854074" cy="64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15" descr="MCj043488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6821" y="4553031"/>
              <a:ext cx="741035" cy="55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6" name="Picture 16" descr="MCj0434888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4553031"/>
              <a:ext cx="790018" cy="59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Picture 17" descr="MCj0435001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3557" y="5364889"/>
              <a:ext cx="585292" cy="10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5115187" y="5978020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5115187" y="6149434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5115187" y="5807549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81" name="Picture 21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81591" y="4582229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2" name="Picture 22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6442" y="4582229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3" name="Picture 23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8926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4" name="Picture 24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86482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5" name="Picture 25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4037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-57847" y="3592228"/>
              <a:ext cx="966253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Gill Sans MT" pitchFamily="34" charset="0"/>
                </a:rPr>
                <a:t>tweets</a:t>
              </a:r>
            </a:p>
          </p:txBody>
        </p:sp>
        <p:sp>
          <p:nvSpPr>
            <p:cNvPr id="40987" name="AutoShape 27"/>
            <p:cNvSpPr>
              <a:spLocks noChangeArrowheads="1"/>
            </p:cNvSpPr>
            <p:nvPr/>
          </p:nvSpPr>
          <p:spPr bwMode="auto">
            <a:xfrm>
              <a:off x="3065409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88" name="AutoShape 28"/>
            <p:cNvSpPr>
              <a:spLocks noChangeArrowheads="1"/>
            </p:cNvSpPr>
            <p:nvPr/>
          </p:nvSpPr>
          <p:spPr bwMode="auto">
            <a:xfrm>
              <a:off x="1697636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 flipV="1">
              <a:off x="3349264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V="1">
              <a:off x="1924970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flipV="1">
              <a:off x="1298230" y="4339236"/>
              <a:ext cx="114295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 flipV="1">
              <a:off x="4032523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1412525" y="3271202"/>
              <a:ext cx="62674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1356006" y="2972642"/>
              <a:ext cx="2564734" cy="2995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Probabilistic model</a:t>
              </a: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V="1">
              <a:off x="1924970" y="3271202"/>
              <a:ext cx="455925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V="1">
              <a:off x="2666004" y="3271202"/>
              <a:ext cx="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 flipV="1">
              <a:off x="2951114" y="3271202"/>
              <a:ext cx="455924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 flipV="1">
              <a:off x="3349264" y="3271202"/>
              <a:ext cx="62674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1241710" y="3484997"/>
              <a:ext cx="2792069" cy="299502"/>
            </a:xfrm>
            <a:prstGeom prst="ellipse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Classifier</a:t>
              </a:r>
            </a:p>
          </p:txBody>
        </p:sp>
        <p:sp>
          <p:nvSpPr>
            <p:cNvPr id="41000" name="Text Box 41"/>
            <p:cNvSpPr txBox="1">
              <a:spLocks noChangeArrowheads="1"/>
            </p:cNvSpPr>
            <p:nvPr/>
          </p:nvSpPr>
          <p:spPr bwMode="auto">
            <a:xfrm>
              <a:off x="4660519" y="5007936"/>
              <a:ext cx="3036862" cy="48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observation by sensors</a:t>
              </a:r>
            </a:p>
          </p:txBody>
        </p:sp>
        <p:sp>
          <p:nvSpPr>
            <p:cNvPr id="41001" name="Text Box 42"/>
            <p:cNvSpPr txBox="1">
              <a:spLocks noChangeArrowheads="1"/>
            </p:cNvSpPr>
            <p:nvPr/>
          </p:nvSpPr>
          <p:spPr bwMode="auto">
            <a:xfrm>
              <a:off x="802113" y="5108712"/>
              <a:ext cx="3675710" cy="48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observation by twitter users</a:t>
              </a:r>
            </a:p>
          </p:txBody>
        </p:sp>
        <p:sp>
          <p:nvSpPr>
            <p:cNvPr id="41002" name="Text Box 43"/>
            <p:cNvSpPr txBox="1">
              <a:spLocks noChangeArrowheads="1"/>
            </p:cNvSpPr>
            <p:nvPr/>
          </p:nvSpPr>
          <p:spPr bwMode="auto">
            <a:xfrm>
              <a:off x="3007633" y="5915491"/>
              <a:ext cx="1522813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target event</a:t>
              </a:r>
            </a:p>
          </p:txBody>
        </p:sp>
        <p:sp>
          <p:nvSpPr>
            <p:cNvPr id="41003" name="Text Box 44"/>
            <p:cNvSpPr txBox="1">
              <a:spLocks noChangeArrowheads="1"/>
            </p:cNvSpPr>
            <p:nvPr/>
          </p:nvSpPr>
          <p:spPr bwMode="auto">
            <a:xfrm>
              <a:off x="6681408" y="5812710"/>
              <a:ext cx="1607962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target object</a:t>
              </a:r>
            </a:p>
          </p:txBody>
        </p:sp>
        <p:sp>
          <p:nvSpPr>
            <p:cNvPr id="41004" name="Oval 45"/>
            <p:cNvSpPr>
              <a:spLocks noChangeArrowheads="1"/>
            </p:cNvSpPr>
            <p:nvPr/>
          </p:nvSpPr>
          <p:spPr bwMode="auto">
            <a:xfrm>
              <a:off x="4774814" y="2972642"/>
              <a:ext cx="2563478" cy="2995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Probabilistic model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116445" y="3271201"/>
              <a:ext cx="2164073" cy="1367537"/>
              <a:chOff x="3470" y="1479"/>
              <a:chExt cx="2041" cy="726"/>
            </a:xfrm>
          </p:grpSpPr>
          <p:sp>
            <p:nvSpPr>
              <p:cNvPr id="41020" name="Line 47"/>
              <p:cNvSpPr>
                <a:spLocks noChangeShapeType="1"/>
              </p:cNvSpPr>
              <p:nvPr/>
            </p:nvSpPr>
            <p:spPr bwMode="auto">
              <a:xfrm flipV="1">
                <a:off x="3470" y="1479"/>
                <a:ext cx="499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1" name="Line 48"/>
              <p:cNvSpPr>
                <a:spLocks noChangeShapeType="1"/>
              </p:cNvSpPr>
              <p:nvPr/>
            </p:nvSpPr>
            <p:spPr bwMode="auto">
              <a:xfrm flipV="1">
                <a:off x="3878" y="1479"/>
                <a:ext cx="363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2" name="Line 49"/>
              <p:cNvSpPr>
                <a:spLocks noChangeShapeType="1"/>
              </p:cNvSpPr>
              <p:nvPr/>
            </p:nvSpPr>
            <p:spPr bwMode="auto">
              <a:xfrm flipV="1">
                <a:off x="4468" y="1479"/>
                <a:ext cx="0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3" name="Line 50"/>
              <p:cNvSpPr>
                <a:spLocks noChangeShapeType="1"/>
              </p:cNvSpPr>
              <p:nvPr/>
            </p:nvSpPr>
            <p:spPr bwMode="auto">
              <a:xfrm flipH="1" flipV="1">
                <a:off x="4695" y="1479"/>
                <a:ext cx="363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4" name="Line 51"/>
              <p:cNvSpPr>
                <a:spLocks noChangeShapeType="1"/>
              </p:cNvSpPr>
              <p:nvPr/>
            </p:nvSpPr>
            <p:spPr bwMode="auto">
              <a:xfrm flipH="1" flipV="1">
                <a:off x="5012" y="1479"/>
                <a:ext cx="499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06" name="Text Box 52"/>
            <p:cNvSpPr txBox="1">
              <a:spLocks noChangeArrowheads="1"/>
            </p:cNvSpPr>
            <p:nvPr/>
          </p:nvSpPr>
          <p:spPr bwMode="auto">
            <a:xfrm>
              <a:off x="4858965" y="3384221"/>
              <a:ext cx="899924" cy="442813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values</a:t>
              </a:r>
            </a:p>
          </p:txBody>
        </p:sp>
        <p:sp>
          <p:nvSpPr>
            <p:cNvPr id="41007" name="Line 57"/>
            <p:cNvSpPr>
              <a:spLocks noChangeShapeType="1"/>
            </p:cNvSpPr>
            <p:nvPr/>
          </p:nvSpPr>
          <p:spPr bwMode="auto">
            <a:xfrm>
              <a:off x="1185190" y="2249316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Line 58"/>
            <p:cNvSpPr>
              <a:spLocks noChangeShapeType="1"/>
            </p:cNvSpPr>
            <p:nvPr/>
          </p:nvSpPr>
          <p:spPr bwMode="auto">
            <a:xfrm>
              <a:off x="1185190" y="2420729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59"/>
            <p:cNvSpPr>
              <a:spLocks noChangeShapeType="1"/>
            </p:cNvSpPr>
            <p:nvPr/>
          </p:nvSpPr>
          <p:spPr bwMode="auto">
            <a:xfrm>
              <a:off x="1185190" y="2078845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63"/>
            <p:cNvSpPr>
              <a:spLocks noChangeShapeType="1"/>
            </p:cNvSpPr>
            <p:nvPr/>
          </p:nvSpPr>
          <p:spPr bwMode="auto">
            <a:xfrm>
              <a:off x="5002148" y="2249316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64"/>
            <p:cNvSpPr>
              <a:spLocks noChangeShapeType="1"/>
            </p:cNvSpPr>
            <p:nvPr/>
          </p:nvSpPr>
          <p:spPr bwMode="auto">
            <a:xfrm>
              <a:off x="5002148" y="2420729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Line 65"/>
            <p:cNvSpPr>
              <a:spLocks noChangeShapeType="1"/>
            </p:cNvSpPr>
            <p:nvPr/>
          </p:nvSpPr>
          <p:spPr bwMode="auto">
            <a:xfrm>
              <a:off x="5002148" y="2078845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AutoShape 67" descr="右上がり対角線 (破線)"/>
            <p:cNvSpPr>
              <a:spLocks noChangeArrowheads="1"/>
            </p:cNvSpPr>
            <p:nvPr/>
          </p:nvSpPr>
          <p:spPr bwMode="auto">
            <a:xfrm>
              <a:off x="4631631" y="1546711"/>
              <a:ext cx="3019403" cy="1343991"/>
            </a:xfrm>
            <a:prstGeom prst="wedgeEllipseCallout">
              <a:avLst>
                <a:gd name="adj1" fmla="val -14352"/>
                <a:gd name="adj2" fmla="val 57009"/>
              </a:avLst>
            </a:prstGeom>
            <a:pattFill prst="dashUpDiag">
              <a:fgClr>
                <a:srgbClr val="CCFFCC">
                  <a:alpha val="30196"/>
                </a:srgbClr>
              </a:fgClr>
              <a:bgClr>
                <a:schemeClr val="bg1">
                  <a:alpha val="30196"/>
                </a:scheme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>
                <a:latin typeface="Gill Sans MT" pitchFamily="34" charset="0"/>
              </a:endParaRPr>
            </a:p>
          </p:txBody>
        </p:sp>
        <p:sp>
          <p:nvSpPr>
            <p:cNvPr id="41014" name="AutoShape 66" descr="右上がり対角線 (破線)"/>
            <p:cNvSpPr>
              <a:spLocks noChangeArrowheads="1"/>
            </p:cNvSpPr>
            <p:nvPr/>
          </p:nvSpPr>
          <p:spPr bwMode="auto">
            <a:xfrm>
              <a:off x="843562" y="1546711"/>
              <a:ext cx="3246737" cy="1301609"/>
            </a:xfrm>
            <a:prstGeom prst="wedgeEllipseCallout">
              <a:avLst>
                <a:gd name="adj1" fmla="val -10116"/>
                <a:gd name="adj2" fmla="val 60421"/>
              </a:avLst>
            </a:prstGeom>
            <a:pattFill prst="dashUpDiag">
              <a:fgClr>
                <a:srgbClr val="CCFFCC">
                  <a:alpha val="30196"/>
                </a:srgbClr>
              </a:fgClr>
              <a:bgClr>
                <a:schemeClr val="bg1">
                  <a:alpha val="30196"/>
                </a:scheme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>
                <a:latin typeface="Gill Sans MT" pitchFamily="34" charset="0"/>
              </a:endParaRPr>
            </a:p>
          </p:txBody>
        </p:sp>
        <p:sp>
          <p:nvSpPr>
            <p:cNvPr id="41015" name="Line 68"/>
            <p:cNvSpPr>
              <a:spLocks noChangeShapeType="1"/>
            </p:cNvSpPr>
            <p:nvPr/>
          </p:nvSpPr>
          <p:spPr bwMode="auto">
            <a:xfrm>
              <a:off x="4517335" y="1547653"/>
              <a:ext cx="0" cy="4356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Text Box 70"/>
            <p:cNvSpPr txBox="1">
              <a:spLocks noChangeArrowheads="1"/>
            </p:cNvSpPr>
            <p:nvPr/>
          </p:nvSpPr>
          <p:spPr bwMode="auto">
            <a:xfrm>
              <a:off x="563270" y="897578"/>
              <a:ext cx="3685162" cy="473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Gill Sans MT" pitchFamily="34" charset="0"/>
                </a:rPr>
                <a:t>Event detection from twitter</a:t>
              </a:r>
            </a:p>
          </p:txBody>
        </p:sp>
        <p:pic>
          <p:nvPicPr>
            <p:cNvPr id="410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7088" y="1652588"/>
              <a:ext cx="1423987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70588" y="1652588"/>
              <a:ext cx="574675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9" name="Text Box 69"/>
            <p:cNvSpPr txBox="1">
              <a:spLocks noChangeArrowheads="1"/>
            </p:cNvSpPr>
            <p:nvPr/>
          </p:nvSpPr>
          <p:spPr bwMode="auto">
            <a:xfrm>
              <a:off x="4851827" y="770842"/>
              <a:ext cx="3078854" cy="827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Gill Sans MT" pitchFamily="34" charset="0"/>
                </a:rPr>
                <a:t>Object detection in </a:t>
              </a:r>
              <a:br>
                <a:rPr lang="en-US" altLang="ja-JP" dirty="0">
                  <a:latin typeface="Gill Sans MT" pitchFamily="34" charset="0"/>
                </a:rPr>
              </a:br>
              <a:r>
                <a:rPr lang="en-US" altLang="ja-JP" dirty="0">
                  <a:latin typeface="Gill Sans MT" pitchFamily="34" charset="0"/>
                </a:rPr>
                <a:t>ubiquitous environment</a:t>
              </a:r>
            </a:p>
          </p:txBody>
        </p:sp>
      </p:grpSp>
      <p:sp>
        <p:nvSpPr>
          <p:cNvPr id="40963" name="テキスト ボックス 76"/>
          <p:cNvSpPr txBox="1">
            <a:spLocks noChangeArrowheads="1"/>
          </p:cNvSpPr>
          <p:nvPr/>
        </p:nvSpPr>
        <p:spPr bwMode="auto">
          <a:xfrm>
            <a:off x="544692" y="5928871"/>
            <a:ext cx="8215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/>
              <a:t>the correspondence between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</a:rPr>
              <a:t>tweets processing </a:t>
            </a:r>
            <a:r>
              <a:rPr lang="en-US" altLang="ja-JP" sz="2000" dirty="0" smtClean="0"/>
              <a:t>and </a:t>
            </a:r>
            <a:r>
              <a:rPr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sensory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</a:rPr>
              <a:t>data detection</a:t>
            </a:r>
            <a:endParaRPr lang="ja-JP" altLang="en-US" sz="2000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4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Tweet as a Sensory Value</a:t>
            </a:r>
            <a:endParaRPr lang="ja-JP" altLang="en-US" smtClean="0"/>
          </a:p>
        </p:txBody>
      </p:sp>
      <p:sp>
        <p:nvSpPr>
          <p:cNvPr id="70" name="角丸四角形吹き出し 69"/>
          <p:cNvSpPr/>
          <p:nvPr/>
        </p:nvSpPr>
        <p:spPr>
          <a:xfrm>
            <a:off x="0" y="3714750"/>
            <a:ext cx="1928813" cy="928688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some users posts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“earthquake  right now!!”</a:t>
            </a:r>
            <a:endParaRPr lang="ja-JP" altLang="en-US" dirty="0"/>
          </a:p>
        </p:txBody>
      </p:sp>
      <p:sp>
        <p:nvSpPr>
          <p:cNvPr id="72" name="雲形吹き出し 71"/>
          <p:cNvSpPr/>
          <p:nvPr/>
        </p:nvSpPr>
        <p:spPr>
          <a:xfrm>
            <a:off x="6500813" y="2571750"/>
            <a:ext cx="2857500" cy="1643063"/>
          </a:xfrm>
          <a:prstGeom prst="cloudCallout">
            <a:avLst>
              <a:gd name="adj1" fmla="val -62625"/>
              <a:gd name="adj2" fmla="val 5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some earthquake sensors responses positive value</a:t>
            </a:r>
            <a:endParaRPr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2938" y="5537200"/>
            <a:ext cx="7715250" cy="8921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We can apply methods for sensory data detection to tweets processing</a:t>
            </a:r>
            <a:endParaRPr lang="ja-JP" altLang="en-US" sz="26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35175" y="3552825"/>
            <a:ext cx="444500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3105150" y="3552825"/>
            <a:ext cx="444500" cy="301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4173538" y="3552825"/>
            <a:ext cx="442912" cy="301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V="1">
            <a:off x="3235325" y="3852863"/>
            <a:ext cx="90488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17" name="Picture 8" descr="MCj04184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275" y="4722813"/>
            <a:ext cx="9794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2168525" y="512286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2168525" y="525621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2168525" y="498951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21" name="Picture 12" descr="MCj04348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4021138"/>
            <a:ext cx="573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3" descr="MCj043487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021138"/>
            <a:ext cx="5794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4" descr="MCj043488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0213" y="4021138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5" descr="MCj043488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5225" y="4021138"/>
            <a:ext cx="5794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6" descr="MCj0434888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75" y="4021138"/>
            <a:ext cx="61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7" descr="MCj043500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2813" y="4654550"/>
            <a:ext cx="457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Line 18"/>
          <p:cNvSpPr>
            <a:spLocks noChangeShapeType="1"/>
          </p:cNvSpPr>
          <p:nvPr/>
        </p:nvSpPr>
        <p:spPr bwMode="auto">
          <a:xfrm>
            <a:off x="5237163" y="5132388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19"/>
          <p:cNvSpPr>
            <a:spLocks noChangeShapeType="1"/>
          </p:cNvSpPr>
          <p:nvPr/>
        </p:nvSpPr>
        <p:spPr bwMode="auto">
          <a:xfrm>
            <a:off x="5237163" y="5267325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0"/>
          <p:cNvSpPr>
            <a:spLocks noChangeShapeType="1"/>
          </p:cNvSpPr>
          <p:nvPr/>
        </p:nvSpPr>
        <p:spPr bwMode="auto">
          <a:xfrm>
            <a:off x="5237163" y="4999038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30" name="Picture 21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4488" y="4043363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2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1100" y="4043363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3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835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4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830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5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825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1879600" y="3371850"/>
            <a:ext cx="7540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tweets</a:t>
            </a:r>
          </a:p>
        </p:txBody>
      </p:sp>
      <p:sp>
        <p:nvSpPr>
          <p:cNvPr id="43036" name="Line 29"/>
          <p:cNvSpPr>
            <a:spLocks noChangeShapeType="1"/>
          </p:cNvSpPr>
          <p:nvPr/>
        </p:nvSpPr>
        <p:spPr bwMode="auto">
          <a:xfrm flipH="1" flipV="1">
            <a:off x="3859213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Line 30"/>
          <p:cNvSpPr>
            <a:spLocks noChangeShapeType="1"/>
          </p:cNvSpPr>
          <p:nvPr/>
        </p:nvSpPr>
        <p:spPr bwMode="auto">
          <a:xfrm flipV="1">
            <a:off x="2746375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 flipV="1">
            <a:off x="2257425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 flipH="1" flipV="1">
            <a:off x="4392613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 flipV="1">
            <a:off x="2346325" y="3019425"/>
            <a:ext cx="4889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Oval 34"/>
          <p:cNvSpPr>
            <a:spLocks noChangeArrowheads="1"/>
          </p:cNvSpPr>
          <p:nvPr/>
        </p:nvSpPr>
        <p:spPr bwMode="auto">
          <a:xfrm>
            <a:off x="2301875" y="2786063"/>
            <a:ext cx="2003425" cy="234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Probabilistic model</a:t>
            </a:r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V="1">
            <a:off x="2746375" y="3019425"/>
            <a:ext cx="355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 flipV="1">
            <a:off x="3325813" y="30194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 flipH="1" flipV="1">
            <a:off x="3548063" y="3019425"/>
            <a:ext cx="355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H="1" flipV="1">
            <a:off x="3857625" y="3000375"/>
            <a:ext cx="4889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6" name="Oval 39"/>
          <p:cNvSpPr>
            <a:spLocks noChangeArrowheads="1"/>
          </p:cNvSpPr>
          <p:nvPr/>
        </p:nvSpPr>
        <p:spPr bwMode="auto">
          <a:xfrm>
            <a:off x="2212975" y="3186113"/>
            <a:ext cx="2179638" cy="234950"/>
          </a:xfrm>
          <a:prstGeom prst="ellipse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Classifier</a:t>
            </a:r>
          </a:p>
        </p:txBody>
      </p:sp>
      <p:sp>
        <p:nvSpPr>
          <p:cNvPr id="43047" name="Text Box 41"/>
          <p:cNvSpPr txBox="1">
            <a:spLocks noChangeArrowheads="1"/>
          </p:cNvSpPr>
          <p:nvPr/>
        </p:nvSpPr>
        <p:spPr bwMode="auto">
          <a:xfrm>
            <a:off x="4881563" y="4375150"/>
            <a:ext cx="237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 MT" pitchFamily="34" charset="0"/>
              </a:rPr>
              <a:t>observation by sensors</a:t>
            </a:r>
          </a:p>
        </p:txBody>
      </p:sp>
      <p:sp>
        <p:nvSpPr>
          <p:cNvPr id="43048" name="Text Box 42"/>
          <p:cNvSpPr txBox="1">
            <a:spLocks noChangeArrowheads="1"/>
          </p:cNvSpPr>
          <p:nvPr/>
        </p:nvSpPr>
        <p:spPr bwMode="auto">
          <a:xfrm>
            <a:off x="1870075" y="4454525"/>
            <a:ext cx="2870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 MT" pitchFamily="34" charset="0"/>
              </a:rPr>
              <a:t>observation by twitter users</a:t>
            </a:r>
          </a:p>
        </p:txBody>
      </p:sp>
      <p:sp>
        <p:nvSpPr>
          <p:cNvPr id="43049" name="Text Box 43"/>
          <p:cNvSpPr txBox="1">
            <a:spLocks noChangeArrowheads="1"/>
          </p:cNvSpPr>
          <p:nvPr/>
        </p:nvSpPr>
        <p:spPr bwMode="auto">
          <a:xfrm>
            <a:off x="3592513" y="5084763"/>
            <a:ext cx="11874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target event</a:t>
            </a:r>
          </a:p>
        </p:txBody>
      </p:sp>
      <p:sp>
        <p:nvSpPr>
          <p:cNvPr id="43050" name="Text Box 44"/>
          <p:cNvSpPr txBox="1">
            <a:spLocks noChangeArrowheads="1"/>
          </p:cNvSpPr>
          <p:nvPr/>
        </p:nvSpPr>
        <p:spPr bwMode="auto">
          <a:xfrm>
            <a:off x="6459538" y="5003800"/>
            <a:ext cx="1255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target object</a:t>
            </a:r>
          </a:p>
        </p:txBody>
      </p:sp>
      <p:sp>
        <p:nvSpPr>
          <p:cNvPr id="43051" name="Oval 45"/>
          <p:cNvSpPr>
            <a:spLocks noChangeArrowheads="1"/>
          </p:cNvSpPr>
          <p:nvPr/>
        </p:nvSpPr>
        <p:spPr bwMode="auto">
          <a:xfrm>
            <a:off x="4972050" y="2786063"/>
            <a:ext cx="2000250" cy="234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Probabilistic model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238750" y="3019425"/>
            <a:ext cx="1689100" cy="1068388"/>
            <a:chOff x="3470" y="1479"/>
            <a:chExt cx="2041" cy="726"/>
          </a:xfrm>
        </p:grpSpPr>
        <p:sp>
          <p:nvSpPr>
            <p:cNvPr id="43079" name="Line 47"/>
            <p:cNvSpPr>
              <a:spLocks noChangeShapeType="1"/>
            </p:cNvSpPr>
            <p:nvPr/>
          </p:nvSpPr>
          <p:spPr bwMode="auto">
            <a:xfrm flipV="1">
              <a:off x="3470" y="1479"/>
              <a:ext cx="499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48"/>
            <p:cNvSpPr>
              <a:spLocks noChangeShapeType="1"/>
            </p:cNvSpPr>
            <p:nvPr/>
          </p:nvSpPr>
          <p:spPr bwMode="auto">
            <a:xfrm flipV="1">
              <a:off x="3878" y="1479"/>
              <a:ext cx="363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49"/>
            <p:cNvSpPr>
              <a:spLocks noChangeShapeType="1"/>
            </p:cNvSpPr>
            <p:nvPr/>
          </p:nvSpPr>
          <p:spPr bwMode="auto">
            <a:xfrm flipV="1">
              <a:off x="4468" y="1479"/>
              <a:ext cx="0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Line 50"/>
            <p:cNvSpPr>
              <a:spLocks noChangeShapeType="1"/>
            </p:cNvSpPr>
            <p:nvPr/>
          </p:nvSpPr>
          <p:spPr bwMode="auto">
            <a:xfrm flipH="1" flipV="1">
              <a:off x="4695" y="1479"/>
              <a:ext cx="363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51"/>
            <p:cNvSpPr>
              <a:spLocks noChangeShapeType="1"/>
            </p:cNvSpPr>
            <p:nvPr/>
          </p:nvSpPr>
          <p:spPr bwMode="auto">
            <a:xfrm flipH="1" flipV="1">
              <a:off x="5012" y="1479"/>
              <a:ext cx="499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3" name="Text Box 52"/>
          <p:cNvSpPr txBox="1">
            <a:spLocks noChangeArrowheads="1"/>
          </p:cNvSpPr>
          <p:nvPr/>
        </p:nvSpPr>
        <p:spPr bwMode="auto">
          <a:xfrm>
            <a:off x="5037138" y="3108325"/>
            <a:ext cx="703262" cy="3460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values</a:t>
            </a:r>
          </a:p>
        </p:txBody>
      </p:sp>
      <p:sp>
        <p:nvSpPr>
          <p:cNvPr id="43054" name="Line 57"/>
          <p:cNvSpPr>
            <a:spLocks noChangeShapeType="1"/>
          </p:cNvSpPr>
          <p:nvPr/>
        </p:nvSpPr>
        <p:spPr bwMode="auto">
          <a:xfrm>
            <a:off x="2168525" y="222250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Line 58"/>
          <p:cNvSpPr>
            <a:spLocks noChangeShapeType="1"/>
          </p:cNvSpPr>
          <p:nvPr/>
        </p:nvSpPr>
        <p:spPr bwMode="auto">
          <a:xfrm>
            <a:off x="2168525" y="235585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6" name="Line 59"/>
          <p:cNvSpPr>
            <a:spLocks noChangeShapeType="1"/>
          </p:cNvSpPr>
          <p:nvPr/>
        </p:nvSpPr>
        <p:spPr bwMode="auto">
          <a:xfrm>
            <a:off x="2168525" y="208915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7" name="Line 63"/>
          <p:cNvSpPr>
            <a:spLocks noChangeShapeType="1"/>
          </p:cNvSpPr>
          <p:nvPr/>
        </p:nvSpPr>
        <p:spPr bwMode="auto">
          <a:xfrm>
            <a:off x="5148263" y="222250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8" name="Line 64"/>
          <p:cNvSpPr>
            <a:spLocks noChangeShapeType="1"/>
          </p:cNvSpPr>
          <p:nvPr/>
        </p:nvSpPr>
        <p:spPr bwMode="auto">
          <a:xfrm>
            <a:off x="5148263" y="235585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Line 65"/>
          <p:cNvSpPr>
            <a:spLocks noChangeShapeType="1"/>
          </p:cNvSpPr>
          <p:nvPr/>
        </p:nvSpPr>
        <p:spPr bwMode="auto">
          <a:xfrm>
            <a:off x="5148263" y="208915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60" name="AutoShape 67" descr="右上がり対角線 (破線)"/>
          <p:cNvSpPr>
            <a:spLocks noChangeArrowheads="1"/>
          </p:cNvSpPr>
          <p:nvPr/>
        </p:nvSpPr>
        <p:spPr bwMode="auto">
          <a:xfrm>
            <a:off x="4859338" y="1673225"/>
            <a:ext cx="2357437" cy="1049338"/>
          </a:xfrm>
          <a:prstGeom prst="wedgeEllipseCallout">
            <a:avLst>
              <a:gd name="adj1" fmla="val -14352"/>
              <a:gd name="adj2" fmla="val 57009"/>
            </a:avLst>
          </a:prstGeom>
          <a:pattFill prst="dashUpDiag">
            <a:fgClr>
              <a:srgbClr val="CCFFCC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>
              <a:latin typeface="Gill Sans MT" pitchFamily="34" charset="0"/>
            </a:endParaRPr>
          </a:p>
        </p:txBody>
      </p:sp>
      <p:sp>
        <p:nvSpPr>
          <p:cNvPr id="43061" name="AutoShape 66" descr="右上がり対角線 (破線)"/>
          <p:cNvSpPr>
            <a:spLocks noChangeArrowheads="1"/>
          </p:cNvSpPr>
          <p:nvPr/>
        </p:nvSpPr>
        <p:spPr bwMode="auto">
          <a:xfrm>
            <a:off x="1901825" y="1673225"/>
            <a:ext cx="2535238" cy="1016000"/>
          </a:xfrm>
          <a:prstGeom prst="wedgeEllipseCallout">
            <a:avLst>
              <a:gd name="adj1" fmla="val -10116"/>
              <a:gd name="adj2" fmla="val 60421"/>
            </a:avLst>
          </a:prstGeom>
          <a:pattFill prst="dashUpDiag">
            <a:fgClr>
              <a:srgbClr val="CCFFCC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>
              <a:latin typeface="Gill Sans MT" pitchFamily="34" charset="0"/>
            </a:endParaRPr>
          </a:p>
        </p:txBody>
      </p:sp>
      <p:sp>
        <p:nvSpPr>
          <p:cNvPr id="43062" name="Line 68"/>
          <p:cNvSpPr>
            <a:spLocks noChangeShapeType="1"/>
          </p:cNvSpPr>
          <p:nvPr/>
        </p:nvSpPr>
        <p:spPr bwMode="auto">
          <a:xfrm>
            <a:off x="4770438" y="1674813"/>
            <a:ext cx="0" cy="3400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3" name="Text Box 70"/>
          <p:cNvSpPr txBox="1">
            <a:spLocks noChangeArrowheads="1"/>
          </p:cNvSpPr>
          <p:nvPr/>
        </p:nvSpPr>
        <p:spPr bwMode="auto">
          <a:xfrm>
            <a:off x="1758950" y="1285875"/>
            <a:ext cx="287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Gill Sans MT" pitchFamily="34" charset="0"/>
              </a:rPr>
              <a:t>Event detection from twitter</a:t>
            </a:r>
          </a:p>
        </p:txBody>
      </p:sp>
      <p:pic>
        <p:nvPicPr>
          <p:cNvPr id="4306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81313" y="1755775"/>
            <a:ext cx="11112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5500" y="1755775"/>
            <a:ext cx="4476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6" name="Text Box 69"/>
          <p:cNvSpPr txBox="1">
            <a:spLocks noChangeArrowheads="1"/>
          </p:cNvSpPr>
          <p:nvPr/>
        </p:nvSpPr>
        <p:spPr bwMode="auto">
          <a:xfrm>
            <a:off x="5003800" y="1214438"/>
            <a:ext cx="240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Gill Sans MT" pitchFamily="34" charset="0"/>
              </a:rPr>
              <a:t>Object detection in </a:t>
            </a:r>
            <a:br>
              <a:rPr lang="en-US" altLang="ja-JP">
                <a:latin typeface="Gill Sans MT" pitchFamily="34" charset="0"/>
              </a:rPr>
            </a:br>
            <a:r>
              <a:rPr lang="en-US" altLang="ja-JP">
                <a:latin typeface="Gill Sans MT" pitchFamily="34" charset="0"/>
              </a:rPr>
              <a:t>ubiquitous environment</a:t>
            </a:r>
          </a:p>
        </p:txBody>
      </p:sp>
      <p:sp>
        <p:nvSpPr>
          <p:cNvPr id="68" name="円/楕円 67"/>
          <p:cNvSpPr/>
          <p:nvPr/>
        </p:nvSpPr>
        <p:spPr>
          <a:xfrm>
            <a:off x="2500313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5214938" y="40005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3594100" y="3571875"/>
            <a:ext cx="444500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81" name="AutoShape 28"/>
          <p:cNvSpPr>
            <a:spLocks noChangeArrowheads="1"/>
          </p:cNvSpPr>
          <p:nvPr/>
        </p:nvSpPr>
        <p:spPr bwMode="auto">
          <a:xfrm>
            <a:off x="2527300" y="3571875"/>
            <a:ext cx="442913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82" name="円/楕円 81"/>
          <p:cNvSpPr/>
          <p:nvPr/>
        </p:nvSpPr>
        <p:spPr>
          <a:xfrm>
            <a:off x="2857500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3643313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5500688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6429375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角丸四角形吹き出し 85"/>
          <p:cNvSpPr/>
          <p:nvPr/>
        </p:nvSpPr>
        <p:spPr>
          <a:xfrm>
            <a:off x="0" y="2643188"/>
            <a:ext cx="1928813" cy="928687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search and classify them into positive class</a:t>
            </a:r>
            <a:endParaRPr lang="ja-JP" altLang="en-US" dirty="0"/>
          </a:p>
        </p:txBody>
      </p:sp>
      <p:sp>
        <p:nvSpPr>
          <p:cNvPr id="87" name="角丸四角形吹き出し 86"/>
          <p:cNvSpPr/>
          <p:nvPr/>
        </p:nvSpPr>
        <p:spPr>
          <a:xfrm>
            <a:off x="0" y="1500188"/>
            <a:ext cx="1928813" cy="714375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detect an earthquake</a:t>
            </a:r>
            <a:endParaRPr lang="ja-JP" altLang="en-US" dirty="0"/>
          </a:p>
        </p:txBody>
      </p:sp>
      <p:sp>
        <p:nvSpPr>
          <p:cNvPr id="88" name="雲形吹き出し 87"/>
          <p:cNvSpPr/>
          <p:nvPr/>
        </p:nvSpPr>
        <p:spPr>
          <a:xfrm>
            <a:off x="6715125" y="1571625"/>
            <a:ext cx="2286000" cy="857250"/>
          </a:xfrm>
          <a:prstGeom prst="cloudCallout">
            <a:avLst>
              <a:gd name="adj1" fmla="val -62625"/>
              <a:gd name="adj2" fmla="val 5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detect an earthquake</a:t>
            </a:r>
            <a:endParaRPr lang="ja-JP" altLang="en-US" dirty="0"/>
          </a:p>
        </p:txBody>
      </p:sp>
      <p:sp>
        <p:nvSpPr>
          <p:cNvPr id="77" name="角丸四角形 76"/>
          <p:cNvSpPr/>
          <p:nvPr/>
        </p:nvSpPr>
        <p:spPr>
          <a:xfrm>
            <a:off x="2786063" y="4857750"/>
            <a:ext cx="3714750" cy="571500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earthquake occurrence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81481E-6 L 0.0257 -4.81481E-6 L -0.03715 0.00209 L 0.04011 -4.81481E-6 L -0.05711 -4.81481E-6 L 0.03716 0.00209 L 7.22222E-6 -4.81481E-6 Z " pathEditMode="relative" ptsTypes="AAAAAAA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6945E-18 L 0.02361 -0.04212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111 L 0.03403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065 L -0.0276 -0.06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6297 " pathEditMode="relative" ptsTypes="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7 L -0.02431 -0.053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2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6297 " pathEditMode="relative" ptsTypes="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02 0.00417 0.02656 0.00463 0.03993 0.00764 C 0.04583 0.00232 0.04253 0.00371 0.05 0.00371 L -0.05434 0.00185 L 0.04722 0.00764 L -0.05712 0.00579 L 0.05139 0.00371 L 0 0 Z " pathEditMode="relative" ptsTypes="ffAAAAAf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1574 " pathEditMode="relative" ptsTypes="AA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1574 " pathEditMode="relative" ptsTypes="AA"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2986 -0.1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9" grpId="0" animBg="1"/>
      <p:bldP spid="9" grpId="1" animBg="1"/>
      <p:bldP spid="68" grpId="0" animBg="1"/>
      <p:bldP spid="68" grpId="1" animBg="1"/>
      <p:bldP spid="69" grpId="0" animBg="1"/>
      <p:bldP spid="6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7" grpId="0" animBg="1"/>
      <p:bldP spid="88" grpId="0" animBg="1"/>
      <p:bldP spid="77" grpId="0" animBg="1"/>
      <p:bldP spid="7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タイトル 1"/>
          <p:cNvSpPr>
            <a:spLocks noGrp="1"/>
          </p:cNvSpPr>
          <p:nvPr>
            <p:ph type="title"/>
          </p:nvPr>
        </p:nvSpPr>
        <p:spPr>
          <a:xfrm>
            <a:off x="476054" y="15209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Tweet as a Sensory Value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We make two assumptions to apply methods for observation by sensors</a:t>
            </a:r>
          </a:p>
          <a:p>
            <a:pPr lvl="8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 1: Each Twitter user is regarded as a sensor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tweet</a:t>
            </a:r>
            <a:r>
              <a:rPr lang="ja-JP" altLang="en-US" smtClean="0"/>
              <a:t> → </a:t>
            </a:r>
            <a:r>
              <a:rPr lang="en-US" altLang="ja-JP" dirty="0" smtClean="0"/>
              <a:t>a sensor reading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sensor detects a target event and makes a report probabilistically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Example: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dirty="0" smtClean="0"/>
              <a:t>make a tweet about an earthquake occurrence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dirty="0" smtClean="0"/>
              <a:t>“earthquake sensor” return a positive value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 2: Each tweet is associated with a time and location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time : post time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location : GPS data or location information in user’s profile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" y="5456238"/>
            <a:ext cx="8143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Processing time information and location information, we can detect target events and estimate location of target events</a:t>
            </a:r>
          </a:p>
        </p:txBody>
      </p:sp>
    </p:spTree>
    <p:extLst>
      <p:ext uri="{BB962C8B-B14F-4D97-AF65-F5344CB8AC3E}">
        <p14:creationId xmlns:p14="http://schemas.microsoft.com/office/powerpoint/2010/main" val="23413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Probabilistic Model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15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47773" y="1310186"/>
            <a:ext cx="8505158" cy="4987542"/>
          </a:xfrm>
        </p:spPr>
        <p:txBody>
          <a:bodyPr>
            <a:noAutofit/>
          </a:bodyPr>
          <a:lstStyle/>
          <a:p>
            <a:r>
              <a:rPr lang="en-US" altLang="ja-JP" sz="2400" i="1" dirty="0" smtClean="0"/>
              <a:t>Why a probabilistic model?</a:t>
            </a:r>
          </a:p>
          <a:p>
            <a:pPr lvl="1"/>
            <a:r>
              <a:rPr lang="en-US" altLang="ja-JP" sz="2400" dirty="0" smtClean="0"/>
              <a:t>Sensor values (tweets) are noisy and sometimes sensors work incorrectly</a:t>
            </a:r>
          </a:p>
          <a:p>
            <a:pPr lvl="1"/>
            <a:r>
              <a:rPr lang="en-US" altLang="ja-JP" sz="2400" dirty="0" smtClean="0"/>
              <a:t>We cannot judge whether a target event occurred or not from one tweet</a:t>
            </a:r>
          </a:p>
          <a:p>
            <a:pPr lvl="1"/>
            <a:r>
              <a:rPr lang="en-US" altLang="ja-JP" sz="2400" dirty="0" smtClean="0"/>
              <a:t>We have to calculate the probability of an event occurrence from a series of data</a:t>
            </a:r>
          </a:p>
          <a:p>
            <a:pPr lvl="1"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We propose probabilistic models for</a:t>
            </a:r>
          </a:p>
          <a:p>
            <a:pPr lvl="1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detecting events </a:t>
            </a:r>
            <a:r>
              <a:rPr lang="en-US" altLang="ja-JP" sz="2400" dirty="0" smtClean="0"/>
              <a:t>from time-series data</a:t>
            </a:r>
          </a:p>
          <a:p>
            <a:pPr lvl="1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estimating the location </a:t>
            </a:r>
            <a:r>
              <a:rPr lang="en-US" altLang="ja-JP" sz="2400" dirty="0" smtClean="0"/>
              <a:t>of an event from sensor readings</a:t>
            </a:r>
          </a:p>
        </p:txBody>
      </p:sp>
    </p:spTree>
    <p:extLst>
      <p:ext uri="{BB962C8B-B14F-4D97-AF65-F5344CB8AC3E}">
        <p14:creationId xmlns:p14="http://schemas.microsoft.com/office/powerpoint/2010/main" val="1925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タイトル 1"/>
          <p:cNvSpPr>
            <a:spLocks noGrp="1"/>
          </p:cNvSpPr>
          <p:nvPr>
            <p:ph type="title"/>
          </p:nvPr>
        </p:nvSpPr>
        <p:spPr>
          <a:xfrm>
            <a:off x="504334" y="218077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2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28919" y="1407736"/>
            <a:ext cx="8229600" cy="4937125"/>
          </a:xfrm>
        </p:spPr>
        <p:txBody>
          <a:bodyPr/>
          <a:lstStyle/>
          <a:p>
            <a:r>
              <a:rPr lang="en-US" altLang="ja-JP" dirty="0" smtClean="0"/>
              <a:t>We must calculate the probability of an event occurrence from multiple sensor values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We examine the actual time-series data to create a temporal model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868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043890" cy="506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/>
        </p:nvGraphicFramePr>
        <p:xfrm>
          <a:off x="714349" y="1142984"/>
          <a:ext cx="7715304" cy="471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971675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タイトル 1"/>
          <p:cNvSpPr>
            <a:spLocks noGrp="1"/>
          </p:cNvSpPr>
          <p:nvPr>
            <p:ph type="title"/>
          </p:nvPr>
        </p:nvSpPr>
        <p:spPr>
          <a:xfrm>
            <a:off x="42892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図 8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2000250"/>
            <a:ext cx="10001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786188"/>
            <a:ext cx="22145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1785938"/>
            <a:ext cx="92868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4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0243 -0.1208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267 0.2939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タイトル 1"/>
          <p:cNvSpPr>
            <a:spLocks noGrp="1"/>
          </p:cNvSpPr>
          <p:nvPr>
            <p:ph type="title"/>
          </p:nvPr>
        </p:nvSpPr>
        <p:spPr>
          <a:xfrm>
            <a:off x="419493" y="14266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29613" cy="49371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800" dirty="0" smtClean="0"/>
              <a:t>the data fits very well to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an exponential function </a:t>
            </a:r>
            <a:r>
              <a:rPr lang="en-US" altLang="ja-JP" sz="2800" dirty="0" smtClean="0">
                <a:solidFill>
                  <a:schemeClr val="bg2">
                    <a:lumMod val="10000"/>
                  </a:schemeClr>
                </a:solidFill>
              </a:rPr>
              <a:t>with probability density function</a:t>
            </a:r>
          </a:p>
          <a:p>
            <a:pPr>
              <a:buFont typeface="Wingdings" pitchFamily="2" charset="2"/>
              <a:buChar char="§"/>
            </a:pPr>
            <a:endParaRPr lang="en-US" altLang="ja-JP" sz="2800" dirty="0" smtClean="0"/>
          </a:p>
          <a:p>
            <a:pPr>
              <a:buFont typeface="Wingdings" pitchFamily="2" charset="2"/>
              <a:buChar char="§"/>
            </a:pPr>
            <a:endParaRPr lang="en-US" altLang="ja-JP" dirty="0" smtClean="0"/>
          </a:p>
          <a:p>
            <a:pPr>
              <a:buFont typeface="Wingdings" pitchFamily="2" charset="2"/>
              <a:buChar char="§"/>
            </a:pPr>
            <a:endParaRPr lang="en-US" altLang="ja-JP" dirty="0" smtClean="0"/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/>
              <a:t>Inter-arrival time (time between events) of a Poisson process, i.e., a process in which events occur continuously and independently at a constant average rate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If a user detects an event at time 0, the probability of a tweet from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t to </a:t>
            </a:r>
            <a:r>
              <a:rPr lang="en-US" sz="2400" i="1" dirty="0" err="1" smtClean="0">
                <a:solidFill>
                  <a:schemeClr val="accent3">
                    <a:lumMod val="75000"/>
                  </a:schemeClr>
                </a:solidFill>
              </a:rPr>
              <a:t>Δt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is fixed (λ)</a:t>
            </a:r>
            <a:endParaRPr lang="en-US" altLang="ja-JP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349360" y="2760875"/>
          <a:ext cx="53578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数式" r:id="rId4" imgW="7315200" imgH="1020726" progId="Equation.3">
                  <p:embed/>
                </p:oleObj>
              </mc:Choice>
              <mc:Fallback>
                <p:oleObj name="数式" r:id="rId4" imgW="7315200" imgH="1020726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60" y="2760875"/>
                        <a:ext cx="5357812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102067" y="2871297"/>
          <a:ext cx="1408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7" name="数式" r:id="rId6" imgW="7315200" imgH="2327564" progId="Equation.3">
                  <p:embed/>
                </p:oleObj>
              </mc:Choice>
              <mc:Fallback>
                <p:oleObj name="数式" r:id="rId6" imgW="7315200" imgH="2327564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067" y="2871297"/>
                        <a:ext cx="14081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タイトル 1"/>
          <p:cNvSpPr>
            <a:spLocks noGrp="1"/>
          </p:cNvSpPr>
          <p:nvPr>
            <p:ph type="title"/>
          </p:nvPr>
        </p:nvSpPr>
        <p:spPr>
          <a:xfrm>
            <a:off x="419493" y="14266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77753" cy="21933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800" dirty="0" smtClean="0"/>
              <a:t>Combine data from many sensors (tweets) based on two assumptions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false-positive ratio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of a sensor (approximately 0.35)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/>
              <a:t>sensors are assumed to be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independent and identically distributed</a:t>
            </a:r>
            <a:r>
              <a:rPr lang="en-US" sz="2400" dirty="0" smtClean="0"/>
              <a:t> (</a:t>
            </a:r>
            <a:r>
              <a:rPr lang="en-US" sz="2400" dirty="0" err="1" smtClean="0"/>
              <a:t>i.i.d</a:t>
            </a:r>
            <a:r>
              <a:rPr lang="en-US" sz="2400" dirty="0" smtClean="0"/>
              <a:t>.)</a:t>
            </a:r>
            <a:endParaRPr lang="en-US" altLang="ja-JP" sz="2400" dirty="0" smtClean="0"/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29499"/>
              </p:ext>
            </p:extLst>
          </p:nvPr>
        </p:nvGraphicFramePr>
        <p:xfrm>
          <a:off x="1769399" y="4324378"/>
          <a:ext cx="562768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Εξίσωση" r:id="rId4" imgW="1497950" imgH="355446" progId="Equation.3">
                  <p:embed/>
                </p:oleObj>
              </mc:Choice>
              <mc:Fallback>
                <p:oleObj name="Εξίσωση" r:id="rId4" imgW="1497950" imgH="35544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399" y="4324378"/>
                        <a:ext cx="5627688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6692" y="5618375"/>
            <a:ext cx="73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n(t) total number of sensors (tweets) expected at time t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2386" y="3776330"/>
            <a:ext cx="727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</a:t>
            </a:r>
            <a:r>
              <a:rPr lang="en-US" altLang="ja-JP" sz="2800" dirty="0"/>
              <a:t>probability of an event occurrence at time </a:t>
            </a:r>
            <a:r>
              <a:rPr lang="en-US" altLang="ja-JP" sz="2800" dirty="0" smtClean="0"/>
              <a:t>t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78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97892" y="1023582"/>
            <a:ext cx="8577619" cy="511909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probability of an event occurrence at time 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sensors at time 0 </a:t>
            </a:r>
            <a:r>
              <a:rPr lang="ja-JP" altLang="en-US" dirty="0" smtClean="0"/>
              <a:t>→           </a:t>
            </a:r>
            <a:r>
              <a:rPr lang="en-US" altLang="ja-JP" dirty="0" smtClean="0"/>
              <a:t>sensors</a:t>
            </a:r>
            <a:r>
              <a:rPr lang="ja-JP" altLang="en-US" dirty="0" smtClean="0"/>
              <a:t> </a:t>
            </a:r>
            <a:r>
              <a:rPr lang="en-US" altLang="ja-JP" dirty="0" smtClean="0"/>
              <a:t>at time t</a:t>
            </a:r>
          </a:p>
          <a:p>
            <a:pPr lvl="1"/>
            <a:r>
              <a:rPr lang="en-US" altLang="ja-JP" dirty="0" smtClean="0"/>
              <a:t>the number of sensors at time t</a:t>
            </a:r>
          </a:p>
          <a:p>
            <a:r>
              <a:rPr lang="en-US" altLang="ja-JP" dirty="0" smtClean="0"/>
              <a:t>expected wait time         to deliver notification to achieve false positive 1% have to wait for</a:t>
            </a:r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parameter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21363"/>
              </p:ext>
            </p:extLst>
          </p:nvPr>
        </p:nvGraphicFramePr>
        <p:xfrm>
          <a:off x="1366838" y="1550728"/>
          <a:ext cx="5959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9" name="数式" r:id="rId4" imgW="7315200" imgH="1141379" progId="Equation.3">
                  <p:embed/>
                </p:oleObj>
              </mc:Choice>
              <mc:Fallback>
                <p:oleObj name="数式" r:id="rId4" imgW="7315200" imgH="1141379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1550728"/>
                        <a:ext cx="59594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73875"/>
              </p:ext>
            </p:extLst>
          </p:nvPr>
        </p:nvGraphicFramePr>
        <p:xfrm>
          <a:off x="4343187" y="2608642"/>
          <a:ext cx="3730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0" name="数式" r:id="rId6" imgW="5283200" imgH="7315200" progId="Equation.3">
                  <p:embed/>
                </p:oleObj>
              </mc:Choice>
              <mc:Fallback>
                <p:oleObj name="数式" r:id="rId6" imgW="5283200" imgH="73152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187" y="2608642"/>
                        <a:ext cx="3730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29667"/>
              </p:ext>
            </p:extLst>
          </p:nvPr>
        </p:nvGraphicFramePr>
        <p:xfrm>
          <a:off x="7645684" y="2511851"/>
          <a:ext cx="7508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1" name="数式" r:id="rId8" imgW="7315200" imgH="4632960" progId="Equation.3">
                  <p:embed/>
                </p:oleObj>
              </mc:Choice>
              <mc:Fallback>
                <p:oleObj name="数式" r:id="rId8" imgW="7315200" imgH="463296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84" y="2511851"/>
                        <a:ext cx="7508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6284"/>
              </p:ext>
            </p:extLst>
          </p:nvPr>
        </p:nvGraphicFramePr>
        <p:xfrm>
          <a:off x="5703887" y="3116596"/>
          <a:ext cx="34401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2" name="数式" r:id="rId10" imgW="7315200" imgH="1275127" progId="Equation.3">
                  <p:embed/>
                </p:oleObj>
              </mc:Choice>
              <mc:Fallback>
                <p:oleObj name="数式" r:id="rId10" imgW="7315200" imgH="1275127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7" y="3116596"/>
                        <a:ext cx="344011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30640"/>
              </p:ext>
            </p:extLst>
          </p:nvPr>
        </p:nvGraphicFramePr>
        <p:xfrm>
          <a:off x="4046349" y="3739486"/>
          <a:ext cx="6429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3" name="数式" r:id="rId12" imgW="7315200" imgH="6583680" progId="Equation.3">
                  <p:embed/>
                </p:oleObj>
              </mc:Choice>
              <mc:Fallback>
                <p:oleObj name="数式" r:id="rId12" imgW="7315200" imgH="658368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349" y="3739486"/>
                        <a:ext cx="64293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12021"/>
              </p:ext>
            </p:extLst>
          </p:nvPr>
        </p:nvGraphicFramePr>
        <p:xfrm>
          <a:off x="1423926" y="4699249"/>
          <a:ext cx="5729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4" name="数式" r:id="rId14" imgW="7315200" imgH="828136" progId="Equation.3">
                  <p:embed/>
                </p:oleObj>
              </mc:Choice>
              <mc:Fallback>
                <p:oleObj name="数式" r:id="rId14" imgW="7315200" imgH="82813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26" y="4699249"/>
                        <a:ext cx="57292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86292"/>
              </p:ext>
            </p:extLst>
          </p:nvPr>
        </p:nvGraphicFramePr>
        <p:xfrm>
          <a:off x="2918575" y="5559885"/>
          <a:ext cx="4710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5" name="数式" r:id="rId16" imgW="7315200" imgH="868680" progId="Equation.3">
                  <p:embed/>
                </p:oleObj>
              </mc:Choice>
              <mc:Fallback>
                <p:oleObj name="数式" r:id="rId16" imgW="7315200" imgH="86868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575" y="5559885"/>
                        <a:ext cx="47101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2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Location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7456" y="2039333"/>
            <a:ext cx="7612144" cy="377700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Compute the target location given a sequence of locations and an </a:t>
            </a:r>
            <a:r>
              <a:rPr lang="en-US" altLang="ja-JP" dirty="0" err="1" smtClean="0"/>
              <a:t>i.i.d</a:t>
            </a:r>
            <a:r>
              <a:rPr lang="en-US" altLang="ja-JP" dirty="0" smtClean="0"/>
              <a:t> process noise sequence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Estimate target recursively</a:t>
            </a:r>
          </a:p>
          <a:p>
            <a:pPr>
              <a:buNone/>
            </a:pPr>
            <a:endParaRPr lang="en-US" altLang="ja-JP" dirty="0" smtClean="0"/>
          </a:p>
          <a:p>
            <a:pPr lvl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315" y="1960775"/>
            <a:ext cx="7871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data from micro-blogging (Twitter) is correlated to time series from the financial domain (prices and traded volume)</a:t>
            </a:r>
          </a:p>
          <a:p>
            <a:endParaRPr lang="en-US" sz="2400" dirty="0" smtClean="0"/>
          </a:p>
          <a:p>
            <a:r>
              <a:rPr lang="en-US" sz="2400" dirty="0" smtClean="0"/>
              <a:t>Which features from tweets are more correlated with changes in the stocks?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Bayesian Filters for Location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7456" y="1860224"/>
            <a:ext cx="7612144" cy="3777006"/>
          </a:xfrm>
        </p:spPr>
        <p:txBody>
          <a:bodyPr>
            <a:noAutofit/>
          </a:bodyPr>
          <a:lstStyle/>
          <a:p>
            <a:r>
              <a:rPr lang="en-US" altLang="ja-JP" sz="2800" dirty="0" err="1" smtClean="0"/>
              <a:t>Kalman</a:t>
            </a:r>
            <a:r>
              <a:rPr lang="en-US" altLang="ja-JP" sz="2800" dirty="0" smtClean="0"/>
              <a:t> Filters</a:t>
            </a:r>
          </a:p>
          <a:p>
            <a:pPr lvl="1"/>
            <a:r>
              <a:rPr lang="en-US" altLang="ja-JP" sz="2400" dirty="0" smtClean="0"/>
              <a:t>are the most widely used variant of </a:t>
            </a:r>
            <a:r>
              <a:rPr lang="en-US" altLang="ja-JP" sz="2400" dirty="0" err="1" smtClean="0"/>
              <a:t>Bayes</a:t>
            </a:r>
            <a:r>
              <a:rPr lang="en-US" altLang="ja-JP" sz="2400" dirty="0" smtClean="0"/>
              <a:t> filters</a:t>
            </a:r>
          </a:p>
          <a:p>
            <a:pPr lvl="1"/>
            <a:r>
              <a:rPr lang="en-US" altLang="ja-JP" sz="2400" dirty="0" smtClean="0"/>
              <a:t>Assume that the posterior density at every time is Gaussian, parameterized by a mean and covariance</a:t>
            </a:r>
          </a:p>
          <a:p>
            <a:pPr lvl="1"/>
            <a:r>
              <a:rPr lang="en-US" altLang="ja-JP" sz="2400" dirty="0" smtClean="0"/>
              <a:t>For earthquakes: (longitude, latitude) for typhoons also velocity </a:t>
            </a:r>
          </a:p>
          <a:p>
            <a:pPr lvl="1"/>
            <a:r>
              <a:rPr lang="en-US" altLang="ja-JP" sz="2400" dirty="0" smtClean="0"/>
              <a:t>advantages:      computational efficiency</a:t>
            </a:r>
          </a:p>
          <a:p>
            <a:pPr lvl="1"/>
            <a:r>
              <a:rPr lang="en-US" altLang="ja-JP" sz="2400" dirty="0" smtClean="0"/>
              <a:t>disadvantages:    being limited to accurate sensors or sensors with high update rates</a:t>
            </a:r>
          </a:p>
          <a:p>
            <a:pPr lvl="1"/>
            <a:endParaRPr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4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Particle Filters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41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Particle Filters</a:t>
            </a:r>
          </a:p>
          <a:p>
            <a:pPr lvl="1"/>
            <a:r>
              <a:rPr lang="en-US" altLang="ja-JP" sz="2500" dirty="0" smtClean="0"/>
              <a:t>represent the probability distribution by sets </a:t>
            </a:r>
            <a:r>
              <a:rPr lang="en-US" altLang="ja-JP" sz="2800" dirty="0" smtClean="0"/>
              <a:t>of samples, or particles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advantages:       the ability to represent arbitrary probability densities</a:t>
            </a:r>
          </a:p>
          <a:p>
            <a:pPr lvl="2"/>
            <a:r>
              <a:rPr lang="en-US" altLang="ja-JP" dirty="0" smtClean="0"/>
              <a:t>particle filters can converge to the true posterior even in non-Gaussian, nonlinear dynamic systems.</a:t>
            </a:r>
          </a:p>
          <a:p>
            <a:pPr lvl="1"/>
            <a:r>
              <a:rPr lang="en-US" altLang="ja-JP" dirty="0" smtClean="0"/>
              <a:t>disadvantages:   the difficulty in applying to high-dimensional estimation problems</a:t>
            </a:r>
            <a:endParaRPr lang="ja-JP" altLang="en-US" smtClean="0"/>
          </a:p>
        </p:txBody>
      </p:sp>
      <p:cxnSp>
        <p:nvCxnSpPr>
          <p:cNvPr id="171" name="直線矢印コネクタ 170"/>
          <p:cNvCxnSpPr/>
          <p:nvPr/>
        </p:nvCxnSpPr>
        <p:spPr>
          <a:xfrm>
            <a:off x="1143000" y="6213475"/>
            <a:ext cx="6786563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グループ化 171"/>
          <p:cNvGrpSpPr>
            <a:grpSpLocks/>
          </p:cNvGrpSpPr>
          <p:nvPr/>
        </p:nvGrpSpPr>
        <p:grpSpPr bwMode="auto">
          <a:xfrm>
            <a:off x="1119581" y="5286817"/>
            <a:ext cx="6843712" cy="1295400"/>
            <a:chOff x="1371600" y="1362364"/>
            <a:chExt cx="6843738" cy="1295580"/>
          </a:xfrm>
        </p:grpSpPr>
        <p:sp>
          <p:nvSpPr>
            <p:cNvPr id="173" name="円/楕円 172"/>
            <p:cNvSpPr/>
            <p:nvPr/>
          </p:nvSpPr>
          <p:spPr>
            <a:xfrm flipH="1">
              <a:off x="1938339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4" name="フリーフォーム 173"/>
            <p:cNvSpPr/>
            <p:nvPr/>
          </p:nvSpPr>
          <p:spPr>
            <a:xfrm>
              <a:off x="1371600" y="1362364"/>
              <a:ext cx="6761188" cy="1128869"/>
            </a:xfrm>
            <a:custGeom>
              <a:avLst/>
              <a:gdLst>
                <a:gd name="connsiteX0" fmla="*/ 0 w 6761018"/>
                <a:gd name="connsiteY0" fmla="*/ 979054 h 1129145"/>
                <a:gd name="connsiteX1" fmla="*/ 498764 w 6761018"/>
                <a:gd name="connsiteY1" fmla="*/ 1048327 h 1129145"/>
                <a:gd name="connsiteX2" fmla="*/ 1330036 w 6761018"/>
                <a:gd name="connsiteY2" fmla="*/ 1048327 h 1129145"/>
                <a:gd name="connsiteX3" fmla="*/ 1967345 w 6761018"/>
                <a:gd name="connsiteY3" fmla="*/ 1020618 h 1129145"/>
                <a:gd name="connsiteX4" fmla="*/ 2299855 w 6761018"/>
                <a:gd name="connsiteY4" fmla="*/ 397163 h 1129145"/>
                <a:gd name="connsiteX5" fmla="*/ 2382982 w 6761018"/>
                <a:gd name="connsiteY5" fmla="*/ 36945 h 1129145"/>
                <a:gd name="connsiteX6" fmla="*/ 2493818 w 6761018"/>
                <a:gd name="connsiteY6" fmla="*/ 618836 h 1129145"/>
                <a:gd name="connsiteX7" fmla="*/ 2646218 w 6761018"/>
                <a:gd name="connsiteY7" fmla="*/ 951345 h 1129145"/>
                <a:gd name="connsiteX8" fmla="*/ 3269673 w 6761018"/>
                <a:gd name="connsiteY8" fmla="*/ 965200 h 1129145"/>
                <a:gd name="connsiteX9" fmla="*/ 6761018 w 6761018"/>
                <a:gd name="connsiteY9" fmla="*/ 951345 h 112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018" h="1129145">
                  <a:moveTo>
                    <a:pt x="0" y="979054"/>
                  </a:moveTo>
                  <a:cubicBezTo>
                    <a:pt x="138545" y="1007918"/>
                    <a:pt x="277091" y="1036782"/>
                    <a:pt x="498764" y="1048327"/>
                  </a:cubicBezTo>
                  <a:cubicBezTo>
                    <a:pt x="720437" y="1059872"/>
                    <a:pt x="1085273" y="1052945"/>
                    <a:pt x="1330036" y="1048327"/>
                  </a:cubicBezTo>
                  <a:cubicBezTo>
                    <a:pt x="1574799" y="1043709"/>
                    <a:pt x="1805709" y="1129145"/>
                    <a:pt x="1967345" y="1020618"/>
                  </a:cubicBezTo>
                  <a:cubicBezTo>
                    <a:pt x="2128982" y="912091"/>
                    <a:pt x="2230582" y="561108"/>
                    <a:pt x="2299855" y="397163"/>
                  </a:cubicBezTo>
                  <a:cubicBezTo>
                    <a:pt x="2369128" y="233218"/>
                    <a:pt x="2350655" y="0"/>
                    <a:pt x="2382982" y="36945"/>
                  </a:cubicBezTo>
                  <a:cubicBezTo>
                    <a:pt x="2415309" y="73891"/>
                    <a:pt x="2449945" y="466436"/>
                    <a:pt x="2493818" y="618836"/>
                  </a:cubicBezTo>
                  <a:cubicBezTo>
                    <a:pt x="2537691" y="771236"/>
                    <a:pt x="2516909" y="893618"/>
                    <a:pt x="2646218" y="951345"/>
                  </a:cubicBezTo>
                  <a:cubicBezTo>
                    <a:pt x="2775527" y="1009072"/>
                    <a:pt x="3269673" y="965200"/>
                    <a:pt x="3269673" y="965200"/>
                  </a:cubicBezTo>
                  <a:lnTo>
                    <a:pt x="6761018" y="95134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5" name="円/楕円 174"/>
            <p:cNvSpPr/>
            <p:nvPr/>
          </p:nvSpPr>
          <p:spPr>
            <a:xfrm flipH="1">
              <a:off x="2422529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6" name="円/楕円 175"/>
            <p:cNvSpPr/>
            <p:nvPr/>
          </p:nvSpPr>
          <p:spPr>
            <a:xfrm flipH="1">
              <a:off x="2906718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 flipH="1">
              <a:off x="3390908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 flipH="1">
              <a:off x="3875097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9" name="円/楕円 178"/>
            <p:cNvSpPr/>
            <p:nvPr/>
          </p:nvSpPr>
          <p:spPr>
            <a:xfrm flipH="1">
              <a:off x="4359286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0" name="円/楕円 179"/>
            <p:cNvSpPr/>
            <p:nvPr/>
          </p:nvSpPr>
          <p:spPr>
            <a:xfrm flipH="1">
              <a:off x="4843475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1" name="円/楕円 180"/>
            <p:cNvSpPr/>
            <p:nvPr/>
          </p:nvSpPr>
          <p:spPr>
            <a:xfrm flipH="1">
              <a:off x="5327665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 flipH="1">
              <a:off x="5811854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 flipH="1">
              <a:off x="1714501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4" name="円/楕円 183"/>
            <p:cNvSpPr/>
            <p:nvPr/>
          </p:nvSpPr>
          <p:spPr>
            <a:xfrm flipH="1">
              <a:off x="2198690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5" name="円/楕円 184"/>
            <p:cNvSpPr/>
            <p:nvPr/>
          </p:nvSpPr>
          <p:spPr>
            <a:xfrm flipH="1">
              <a:off x="2682880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 flipH="1">
              <a:off x="3167069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7" name="円/楕円 186"/>
            <p:cNvSpPr/>
            <p:nvPr/>
          </p:nvSpPr>
          <p:spPr>
            <a:xfrm flipH="1">
              <a:off x="3651259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8" name="円/楕円 187"/>
            <p:cNvSpPr/>
            <p:nvPr/>
          </p:nvSpPr>
          <p:spPr>
            <a:xfrm flipH="1">
              <a:off x="4135448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9" name="円/楕円 188"/>
            <p:cNvSpPr/>
            <p:nvPr/>
          </p:nvSpPr>
          <p:spPr>
            <a:xfrm flipH="1">
              <a:off x="4619637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0" name="円/楕円 189"/>
            <p:cNvSpPr/>
            <p:nvPr/>
          </p:nvSpPr>
          <p:spPr>
            <a:xfrm flipH="1">
              <a:off x="5103826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 flipH="1">
              <a:off x="5588016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2" name="円/楕円 191"/>
            <p:cNvSpPr/>
            <p:nvPr/>
          </p:nvSpPr>
          <p:spPr>
            <a:xfrm flipH="1">
              <a:off x="401003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3" name="円/楕円 192"/>
            <p:cNvSpPr/>
            <p:nvPr/>
          </p:nvSpPr>
          <p:spPr>
            <a:xfrm flipH="1">
              <a:off x="449422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4" name="円/楕円 193"/>
            <p:cNvSpPr/>
            <p:nvPr/>
          </p:nvSpPr>
          <p:spPr>
            <a:xfrm flipH="1">
              <a:off x="4978414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 flipH="1">
              <a:off x="5462603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6" name="円/楕円 195"/>
            <p:cNvSpPr/>
            <p:nvPr/>
          </p:nvSpPr>
          <p:spPr>
            <a:xfrm flipH="1">
              <a:off x="594679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7" name="円/楕円 196"/>
            <p:cNvSpPr/>
            <p:nvPr/>
          </p:nvSpPr>
          <p:spPr>
            <a:xfrm flipH="1">
              <a:off x="6430981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8" name="円/楕円 197"/>
            <p:cNvSpPr/>
            <p:nvPr/>
          </p:nvSpPr>
          <p:spPr>
            <a:xfrm flipH="1">
              <a:off x="6915171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9" name="円/楕円 198"/>
            <p:cNvSpPr/>
            <p:nvPr/>
          </p:nvSpPr>
          <p:spPr>
            <a:xfrm flipH="1">
              <a:off x="7399360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0" name="円/楕円 199"/>
            <p:cNvSpPr/>
            <p:nvPr/>
          </p:nvSpPr>
          <p:spPr>
            <a:xfrm flipH="1">
              <a:off x="7883550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1" name="円/楕円 200"/>
            <p:cNvSpPr/>
            <p:nvPr/>
          </p:nvSpPr>
          <p:spPr>
            <a:xfrm flipH="1">
              <a:off x="3786196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 flipH="1">
              <a:off x="4270386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3" name="円/楕円 202"/>
            <p:cNvSpPr/>
            <p:nvPr/>
          </p:nvSpPr>
          <p:spPr>
            <a:xfrm flipH="1">
              <a:off x="4754575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4" name="円/楕円 203"/>
            <p:cNvSpPr/>
            <p:nvPr/>
          </p:nvSpPr>
          <p:spPr>
            <a:xfrm flipH="1">
              <a:off x="523876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5" name="円/楕円 204"/>
            <p:cNvSpPr/>
            <p:nvPr/>
          </p:nvSpPr>
          <p:spPr>
            <a:xfrm flipH="1">
              <a:off x="572295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6" name="円/楕円 205"/>
            <p:cNvSpPr/>
            <p:nvPr/>
          </p:nvSpPr>
          <p:spPr>
            <a:xfrm flipH="1">
              <a:off x="6207143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7" name="円/楕円 206"/>
            <p:cNvSpPr/>
            <p:nvPr/>
          </p:nvSpPr>
          <p:spPr>
            <a:xfrm flipH="1">
              <a:off x="6691332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8" name="円/楕円 207"/>
            <p:cNvSpPr/>
            <p:nvPr/>
          </p:nvSpPr>
          <p:spPr>
            <a:xfrm flipH="1">
              <a:off x="717552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9" name="円/楕円 208"/>
            <p:cNvSpPr/>
            <p:nvPr/>
          </p:nvSpPr>
          <p:spPr>
            <a:xfrm flipH="1">
              <a:off x="7659711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0" name="円/楕円 209"/>
            <p:cNvSpPr/>
            <p:nvPr/>
          </p:nvSpPr>
          <p:spPr>
            <a:xfrm flipH="1">
              <a:off x="185896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1" name="円/楕円 210"/>
            <p:cNvSpPr/>
            <p:nvPr/>
          </p:nvSpPr>
          <p:spPr>
            <a:xfrm flipH="1">
              <a:off x="2343154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2" name="円/楕円 211"/>
            <p:cNvSpPr/>
            <p:nvPr/>
          </p:nvSpPr>
          <p:spPr>
            <a:xfrm flipH="1">
              <a:off x="2827343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3" name="円/楕円 212"/>
            <p:cNvSpPr/>
            <p:nvPr/>
          </p:nvSpPr>
          <p:spPr>
            <a:xfrm flipH="1">
              <a:off x="331153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4" name="円/楕円 213"/>
            <p:cNvSpPr/>
            <p:nvPr/>
          </p:nvSpPr>
          <p:spPr>
            <a:xfrm flipH="1">
              <a:off x="1635126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5" name="円/楕円 214"/>
            <p:cNvSpPr/>
            <p:nvPr/>
          </p:nvSpPr>
          <p:spPr>
            <a:xfrm flipH="1">
              <a:off x="2119315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6" name="円/楕円 215"/>
            <p:cNvSpPr/>
            <p:nvPr/>
          </p:nvSpPr>
          <p:spPr>
            <a:xfrm flipH="1">
              <a:off x="260350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7" name="円/楕円 216"/>
            <p:cNvSpPr/>
            <p:nvPr/>
          </p:nvSpPr>
          <p:spPr>
            <a:xfrm flipH="1">
              <a:off x="308769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8" name="円/楕円 217"/>
            <p:cNvSpPr/>
            <p:nvPr/>
          </p:nvSpPr>
          <p:spPr>
            <a:xfrm flipH="1">
              <a:off x="3571883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9" name="円/楕円 218"/>
            <p:cNvSpPr/>
            <p:nvPr/>
          </p:nvSpPr>
          <p:spPr>
            <a:xfrm flipH="1">
              <a:off x="6072205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0" name="円/楕円 219"/>
            <p:cNvSpPr/>
            <p:nvPr/>
          </p:nvSpPr>
          <p:spPr>
            <a:xfrm flipH="1">
              <a:off x="620714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1" name="円/楕円 220"/>
            <p:cNvSpPr/>
            <p:nvPr/>
          </p:nvSpPr>
          <p:spPr>
            <a:xfrm flipH="1">
              <a:off x="669133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2" name="円/楕円 221"/>
            <p:cNvSpPr/>
            <p:nvPr/>
          </p:nvSpPr>
          <p:spPr>
            <a:xfrm flipH="1">
              <a:off x="717552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3" name="円/楕円 222"/>
            <p:cNvSpPr/>
            <p:nvPr/>
          </p:nvSpPr>
          <p:spPr>
            <a:xfrm flipH="1">
              <a:off x="765971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4" name="円/楕円 223"/>
            <p:cNvSpPr/>
            <p:nvPr/>
          </p:nvSpPr>
          <p:spPr>
            <a:xfrm flipH="1">
              <a:off x="8143901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5" name="円/楕円 224"/>
            <p:cNvSpPr/>
            <p:nvPr/>
          </p:nvSpPr>
          <p:spPr>
            <a:xfrm flipH="1">
              <a:off x="646749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6" name="円/楕円 225"/>
            <p:cNvSpPr/>
            <p:nvPr/>
          </p:nvSpPr>
          <p:spPr>
            <a:xfrm flipH="1">
              <a:off x="695168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7" name="円/楕円 226"/>
            <p:cNvSpPr/>
            <p:nvPr/>
          </p:nvSpPr>
          <p:spPr>
            <a:xfrm flipH="1">
              <a:off x="743587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8" name="円/楕円 227"/>
            <p:cNvSpPr/>
            <p:nvPr/>
          </p:nvSpPr>
          <p:spPr>
            <a:xfrm flipH="1">
              <a:off x="792006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9" name="円/楕円 228"/>
            <p:cNvSpPr/>
            <p:nvPr/>
          </p:nvSpPr>
          <p:spPr>
            <a:xfrm flipH="1">
              <a:off x="1874839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0" name="円/楕円 229"/>
            <p:cNvSpPr/>
            <p:nvPr/>
          </p:nvSpPr>
          <p:spPr>
            <a:xfrm flipH="1">
              <a:off x="2359029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1" name="円/楕円 230"/>
            <p:cNvSpPr/>
            <p:nvPr/>
          </p:nvSpPr>
          <p:spPr>
            <a:xfrm flipH="1">
              <a:off x="2843218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2" name="円/楕円 231"/>
            <p:cNvSpPr/>
            <p:nvPr/>
          </p:nvSpPr>
          <p:spPr>
            <a:xfrm flipH="1">
              <a:off x="3327407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3" name="円/楕円 232"/>
            <p:cNvSpPr/>
            <p:nvPr/>
          </p:nvSpPr>
          <p:spPr>
            <a:xfrm flipH="1">
              <a:off x="3811596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4" name="円/楕円 233"/>
            <p:cNvSpPr/>
            <p:nvPr/>
          </p:nvSpPr>
          <p:spPr>
            <a:xfrm flipH="1">
              <a:off x="4295786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5" name="円/楕円 234"/>
            <p:cNvSpPr/>
            <p:nvPr/>
          </p:nvSpPr>
          <p:spPr>
            <a:xfrm flipH="1">
              <a:off x="4779975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6" name="円/楕円 235"/>
            <p:cNvSpPr/>
            <p:nvPr/>
          </p:nvSpPr>
          <p:spPr>
            <a:xfrm flipH="1">
              <a:off x="5264165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7" name="円/楕円 236"/>
            <p:cNvSpPr/>
            <p:nvPr/>
          </p:nvSpPr>
          <p:spPr>
            <a:xfrm flipH="1">
              <a:off x="5748354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8" name="円/楕円 237"/>
            <p:cNvSpPr/>
            <p:nvPr/>
          </p:nvSpPr>
          <p:spPr>
            <a:xfrm flipH="1">
              <a:off x="1651001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9" name="円/楕円 238"/>
            <p:cNvSpPr/>
            <p:nvPr/>
          </p:nvSpPr>
          <p:spPr>
            <a:xfrm flipH="1">
              <a:off x="2135190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0" name="円/楕円 239"/>
            <p:cNvSpPr/>
            <p:nvPr/>
          </p:nvSpPr>
          <p:spPr>
            <a:xfrm flipH="1">
              <a:off x="2619380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1" name="円/楕円 240"/>
            <p:cNvSpPr/>
            <p:nvPr/>
          </p:nvSpPr>
          <p:spPr>
            <a:xfrm flipH="1">
              <a:off x="3103569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2" name="円/楕円 241"/>
            <p:cNvSpPr/>
            <p:nvPr/>
          </p:nvSpPr>
          <p:spPr>
            <a:xfrm flipH="1">
              <a:off x="3587758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3" name="円/楕円 242"/>
            <p:cNvSpPr/>
            <p:nvPr/>
          </p:nvSpPr>
          <p:spPr>
            <a:xfrm flipH="1">
              <a:off x="4071947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4" name="円/楕円 243"/>
            <p:cNvSpPr/>
            <p:nvPr/>
          </p:nvSpPr>
          <p:spPr>
            <a:xfrm flipH="1">
              <a:off x="4556137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" name="円/楕円 244"/>
            <p:cNvSpPr/>
            <p:nvPr/>
          </p:nvSpPr>
          <p:spPr>
            <a:xfrm flipH="1">
              <a:off x="5040326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6" name="円/楕円 245"/>
            <p:cNvSpPr/>
            <p:nvPr/>
          </p:nvSpPr>
          <p:spPr>
            <a:xfrm flipH="1">
              <a:off x="5524516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7" name="円/楕円 246"/>
            <p:cNvSpPr/>
            <p:nvPr/>
          </p:nvSpPr>
          <p:spPr>
            <a:xfrm flipH="1">
              <a:off x="3946535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8" name="円/楕円 247"/>
            <p:cNvSpPr/>
            <p:nvPr/>
          </p:nvSpPr>
          <p:spPr>
            <a:xfrm flipH="1">
              <a:off x="4430724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9" name="円/楕円 248"/>
            <p:cNvSpPr/>
            <p:nvPr/>
          </p:nvSpPr>
          <p:spPr>
            <a:xfrm flipH="1">
              <a:off x="491491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0" name="円/楕円 249"/>
            <p:cNvSpPr/>
            <p:nvPr/>
          </p:nvSpPr>
          <p:spPr>
            <a:xfrm flipH="1">
              <a:off x="539910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1" name="円/楕円 250"/>
            <p:cNvSpPr/>
            <p:nvPr/>
          </p:nvSpPr>
          <p:spPr>
            <a:xfrm flipH="1">
              <a:off x="588329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2" name="円/楕円 251"/>
            <p:cNvSpPr/>
            <p:nvPr/>
          </p:nvSpPr>
          <p:spPr>
            <a:xfrm flipH="1">
              <a:off x="636748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3" name="円/楕円 252"/>
            <p:cNvSpPr/>
            <p:nvPr/>
          </p:nvSpPr>
          <p:spPr>
            <a:xfrm flipH="1">
              <a:off x="6851671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4" name="円/楕円 253"/>
            <p:cNvSpPr/>
            <p:nvPr/>
          </p:nvSpPr>
          <p:spPr>
            <a:xfrm flipH="1">
              <a:off x="7335860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5" name="円/楕円 254"/>
            <p:cNvSpPr/>
            <p:nvPr/>
          </p:nvSpPr>
          <p:spPr>
            <a:xfrm flipH="1">
              <a:off x="7820049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" name="円/楕円 255"/>
            <p:cNvSpPr/>
            <p:nvPr/>
          </p:nvSpPr>
          <p:spPr>
            <a:xfrm flipH="1">
              <a:off x="3722696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7" name="円/楕円 256"/>
            <p:cNvSpPr/>
            <p:nvPr/>
          </p:nvSpPr>
          <p:spPr>
            <a:xfrm flipH="1">
              <a:off x="4206886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8" name="円/楕円 257"/>
            <p:cNvSpPr/>
            <p:nvPr/>
          </p:nvSpPr>
          <p:spPr>
            <a:xfrm flipH="1">
              <a:off x="4691075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9" name="円/楕円 258"/>
            <p:cNvSpPr/>
            <p:nvPr/>
          </p:nvSpPr>
          <p:spPr>
            <a:xfrm flipH="1">
              <a:off x="517526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0" name="円/楕円 259"/>
            <p:cNvSpPr/>
            <p:nvPr/>
          </p:nvSpPr>
          <p:spPr>
            <a:xfrm flipH="1">
              <a:off x="565945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1" name="円/楕円 260"/>
            <p:cNvSpPr/>
            <p:nvPr/>
          </p:nvSpPr>
          <p:spPr>
            <a:xfrm flipH="1">
              <a:off x="614364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2" name="円/楕円 261"/>
            <p:cNvSpPr/>
            <p:nvPr/>
          </p:nvSpPr>
          <p:spPr>
            <a:xfrm flipH="1">
              <a:off x="662783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3" name="円/楕円 262"/>
            <p:cNvSpPr/>
            <p:nvPr/>
          </p:nvSpPr>
          <p:spPr>
            <a:xfrm flipH="1">
              <a:off x="711202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 flipH="1">
              <a:off x="759621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 flipH="1">
              <a:off x="1795464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 flipH="1">
              <a:off x="227965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 flipH="1">
              <a:off x="276384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 flipH="1">
              <a:off x="324803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 flipH="1">
              <a:off x="1571626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 flipH="1">
              <a:off x="2055815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 flipH="1">
              <a:off x="254000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2" name="円/楕円 271"/>
            <p:cNvSpPr/>
            <p:nvPr/>
          </p:nvSpPr>
          <p:spPr>
            <a:xfrm flipH="1">
              <a:off x="302419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3" name="円/楕円 272"/>
            <p:cNvSpPr/>
            <p:nvPr/>
          </p:nvSpPr>
          <p:spPr>
            <a:xfrm flipH="1">
              <a:off x="350838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4" name="円/楕円 273"/>
            <p:cNvSpPr/>
            <p:nvPr/>
          </p:nvSpPr>
          <p:spPr>
            <a:xfrm flipH="1">
              <a:off x="3509970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5" name="円/楕円 274"/>
            <p:cNvSpPr/>
            <p:nvPr/>
          </p:nvSpPr>
          <p:spPr>
            <a:xfrm flipH="1">
              <a:off x="3994160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6" name="円/楕円 275"/>
            <p:cNvSpPr/>
            <p:nvPr/>
          </p:nvSpPr>
          <p:spPr>
            <a:xfrm flipH="1">
              <a:off x="4478349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7" name="円/楕円 276"/>
            <p:cNvSpPr/>
            <p:nvPr/>
          </p:nvSpPr>
          <p:spPr>
            <a:xfrm flipH="1">
              <a:off x="3286132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8" name="円/楕円 277"/>
            <p:cNvSpPr/>
            <p:nvPr/>
          </p:nvSpPr>
          <p:spPr>
            <a:xfrm flipH="1">
              <a:off x="3770321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9" name="円/楕円 278"/>
            <p:cNvSpPr/>
            <p:nvPr/>
          </p:nvSpPr>
          <p:spPr>
            <a:xfrm flipH="1">
              <a:off x="4254511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0" name="円/楕円 279"/>
            <p:cNvSpPr/>
            <p:nvPr/>
          </p:nvSpPr>
          <p:spPr>
            <a:xfrm flipH="1">
              <a:off x="4129097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1" name="円/楕円 280"/>
            <p:cNvSpPr/>
            <p:nvPr/>
          </p:nvSpPr>
          <p:spPr>
            <a:xfrm flipH="1">
              <a:off x="3905260" y="2511874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2" name="円/楕円 281"/>
            <p:cNvSpPr/>
            <p:nvPr/>
          </p:nvSpPr>
          <p:spPr>
            <a:xfrm flipH="1">
              <a:off x="4389448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 flipH="1">
              <a:off x="3430595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 flipH="1">
              <a:off x="3206757" y="2511874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 flipH="1">
              <a:off x="3690946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 flipH="1">
              <a:off x="3446470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 flipH="1">
              <a:off x="3930660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 flipH="1">
              <a:off x="4414849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9" name="円/楕円 288"/>
            <p:cNvSpPr/>
            <p:nvPr/>
          </p:nvSpPr>
          <p:spPr>
            <a:xfrm flipH="1">
              <a:off x="3222632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0" name="円/楕円 289"/>
            <p:cNvSpPr/>
            <p:nvPr/>
          </p:nvSpPr>
          <p:spPr>
            <a:xfrm flipH="1">
              <a:off x="3706821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1" name="円/楕円 290"/>
            <p:cNvSpPr/>
            <p:nvPr/>
          </p:nvSpPr>
          <p:spPr>
            <a:xfrm flipH="1">
              <a:off x="4191011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2" name="円/楕円 291"/>
            <p:cNvSpPr/>
            <p:nvPr/>
          </p:nvSpPr>
          <p:spPr>
            <a:xfrm flipH="1">
              <a:off x="4065597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3" name="円/楕円 292"/>
            <p:cNvSpPr/>
            <p:nvPr/>
          </p:nvSpPr>
          <p:spPr>
            <a:xfrm flipH="1">
              <a:off x="4549787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4" name="円/楕円 293"/>
            <p:cNvSpPr/>
            <p:nvPr/>
          </p:nvSpPr>
          <p:spPr>
            <a:xfrm flipH="1">
              <a:off x="3841759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5" name="円/楕円 294"/>
            <p:cNvSpPr/>
            <p:nvPr/>
          </p:nvSpPr>
          <p:spPr>
            <a:xfrm flipH="1">
              <a:off x="4325948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6" name="円/楕円 295"/>
            <p:cNvSpPr/>
            <p:nvPr/>
          </p:nvSpPr>
          <p:spPr>
            <a:xfrm flipH="1">
              <a:off x="3367095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7" name="円/楕円 296"/>
            <p:cNvSpPr/>
            <p:nvPr/>
          </p:nvSpPr>
          <p:spPr>
            <a:xfrm flipH="1">
              <a:off x="3143257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8" name="円/楕円 297"/>
            <p:cNvSpPr/>
            <p:nvPr/>
          </p:nvSpPr>
          <p:spPr>
            <a:xfrm flipH="1">
              <a:off x="3627446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9" name="円/楕円 298"/>
            <p:cNvSpPr/>
            <p:nvPr/>
          </p:nvSpPr>
          <p:spPr>
            <a:xfrm flipH="1">
              <a:off x="3629034" y="2413435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0" name="円/楕円 299"/>
            <p:cNvSpPr/>
            <p:nvPr/>
          </p:nvSpPr>
          <p:spPr>
            <a:xfrm flipH="1">
              <a:off x="3889385" y="2413435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1" name="円/楕円 300"/>
            <p:cNvSpPr/>
            <p:nvPr/>
          </p:nvSpPr>
          <p:spPr>
            <a:xfrm flipH="1">
              <a:off x="3549658" y="2397558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2" name="円/楕円 301"/>
            <p:cNvSpPr/>
            <p:nvPr/>
          </p:nvSpPr>
          <p:spPr>
            <a:xfrm flipH="1">
              <a:off x="3810009" y="2397558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3" name="円/楕円 302"/>
            <p:cNvSpPr/>
            <p:nvPr/>
          </p:nvSpPr>
          <p:spPr>
            <a:xfrm flipH="1">
              <a:off x="3565533" y="238644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4" name="円/楕円 303"/>
            <p:cNvSpPr/>
            <p:nvPr/>
          </p:nvSpPr>
          <p:spPr>
            <a:xfrm flipH="1">
              <a:off x="3825884" y="238644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5" name="円/楕円 304"/>
            <p:cNvSpPr/>
            <p:nvPr/>
          </p:nvSpPr>
          <p:spPr>
            <a:xfrm flipH="1">
              <a:off x="3486158" y="2372154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6" name="円/楕円 305"/>
            <p:cNvSpPr/>
            <p:nvPr/>
          </p:nvSpPr>
          <p:spPr>
            <a:xfrm flipH="1">
              <a:off x="3746509" y="2372154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7" name="円/楕円 306"/>
            <p:cNvSpPr/>
            <p:nvPr/>
          </p:nvSpPr>
          <p:spPr>
            <a:xfrm flipH="1">
              <a:off x="3748096" y="232611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8" name="円/楕円 307"/>
            <p:cNvSpPr/>
            <p:nvPr/>
          </p:nvSpPr>
          <p:spPr>
            <a:xfrm flipH="1">
              <a:off x="3524258" y="232611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9" name="円/楕円 308"/>
            <p:cNvSpPr/>
            <p:nvPr/>
          </p:nvSpPr>
          <p:spPr>
            <a:xfrm flipH="1">
              <a:off x="3668721" y="231182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0" name="円/楕円 309"/>
            <p:cNvSpPr/>
            <p:nvPr/>
          </p:nvSpPr>
          <p:spPr>
            <a:xfrm flipH="1">
              <a:off x="3444883" y="231182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1" name="円/楕円 310"/>
            <p:cNvSpPr/>
            <p:nvPr/>
          </p:nvSpPr>
          <p:spPr>
            <a:xfrm flipH="1">
              <a:off x="3929072" y="231182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2" name="円/楕円 311"/>
            <p:cNvSpPr/>
            <p:nvPr/>
          </p:nvSpPr>
          <p:spPr>
            <a:xfrm flipH="1">
              <a:off x="3684596" y="230070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3" name="円/楕円 312"/>
            <p:cNvSpPr/>
            <p:nvPr/>
          </p:nvSpPr>
          <p:spPr>
            <a:xfrm flipH="1">
              <a:off x="3460758" y="230070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4" name="円/楕円 313"/>
            <p:cNvSpPr/>
            <p:nvPr/>
          </p:nvSpPr>
          <p:spPr>
            <a:xfrm flipH="1">
              <a:off x="3605220" y="228641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5" name="円/楕円 314"/>
            <p:cNvSpPr/>
            <p:nvPr/>
          </p:nvSpPr>
          <p:spPr>
            <a:xfrm flipH="1">
              <a:off x="3865571" y="228641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6" name="円/楕円 315"/>
            <p:cNvSpPr/>
            <p:nvPr/>
          </p:nvSpPr>
          <p:spPr>
            <a:xfrm flipH="1">
              <a:off x="3617921" y="2254663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7" name="円/楕円 316"/>
            <p:cNvSpPr/>
            <p:nvPr/>
          </p:nvSpPr>
          <p:spPr>
            <a:xfrm flipH="1">
              <a:off x="3752859" y="224037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8" name="円/楕円 317"/>
            <p:cNvSpPr/>
            <p:nvPr/>
          </p:nvSpPr>
          <p:spPr>
            <a:xfrm flipH="1">
              <a:off x="3778259" y="2229259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9" name="円/楕円 318"/>
            <p:cNvSpPr/>
            <p:nvPr/>
          </p:nvSpPr>
          <p:spPr>
            <a:xfrm flipH="1">
              <a:off x="3689359" y="221496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0" name="円/楕円 319"/>
            <p:cNvSpPr/>
            <p:nvPr/>
          </p:nvSpPr>
          <p:spPr>
            <a:xfrm flipH="1">
              <a:off x="3736984" y="2168926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1" name="円/楕円 320"/>
            <p:cNvSpPr/>
            <p:nvPr/>
          </p:nvSpPr>
          <p:spPr>
            <a:xfrm flipH="1">
              <a:off x="3657609" y="2154636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2" name="円/楕円 321"/>
            <p:cNvSpPr/>
            <p:nvPr/>
          </p:nvSpPr>
          <p:spPr>
            <a:xfrm flipH="1">
              <a:off x="3673484" y="2143523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3" name="円/楕円 322"/>
            <p:cNvSpPr/>
            <p:nvPr/>
          </p:nvSpPr>
          <p:spPr>
            <a:xfrm flipH="1">
              <a:off x="3594108" y="2127645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4" name="円/楕円 323"/>
            <p:cNvSpPr/>
            <p:nvPr/>
          </p:nvSpPr>
          <p:spPr>
            <a:xfrm flipH="1">
              <a:off x="3595695" y="2056197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5" name="円/楕円 324"/>
            <p:cNvSpPr/>
            <p:nvPr/>
          </p:nvSpPr>
          <p:spPr>
            <a:xfrm flipH="1">
              <a:off x="3776671" y="204032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6" name="円/楕円 325"/>
            <p:cNvSpPr/>
            <p:nvPr/>
          </p:nvSpPr>
          <p:spPr>
            <a:xfrm flipH="1">
              <a:off x="3857634" y="1886312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7" name="円/楕円 326"/>
            <p:cNvSpPr/>
            <p:nvPr/>
          </p:nvSpPr>
          <p:spPr>
            <a:xfrm flipH="1">
              <a:off x="3778259" y="187202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8" name="円/楕円 327"/>
            <p:cNvSpPr/>
            <p:nvPr/>
          </p:nvSpPr>
          <p:spPr>
            <a:xfrm flipH="1">
              <a:off x="3779846" y="1825978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9" name="円/楕円 328"/>
            <p:cNvSpPr/>
            <p:nvPr/>
          </p:nvSpPr>
          <p:spPr>
            <a:xfrm flipH="1">
              <a:off x="3700471" y="1811688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0" name="円/楕円 329"/>
            <p:cNvSpPr/>
            <p:nvPr/>
          </p:nvSpPr>
          <p:spPr>
            <a:xfrm flipH="1">
              <a:off x="3716346" y="1800575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1" name="円/楕円 330"/>
            <p:cNvSpPr/>
            <p:nvPr/>
          </p:nvSpPr>
          <p:spPr>
            <a:xfrm flipH="1">
              <a:off x="3636971" y="1786285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2" name="円/楕円 331"/>
            <p:cNvSpPr/>
            <p:nvPr/>
          </p:nvSpPr>
          <p:spPr>
            <a:xfrm flipH="1">
              <a:off x="3792546" y="2029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3" name="円/楕円 332"/>
            <p:cNvSpPr/>
            <p:nvPr/>
          </p:nvSpPr>
          <p:spPr>
            <a:xfrm flipH="1">
              <a:off x="3713171" y="2014917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 flipH="1">
              <a:off x="3714759" y="1968873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5" name="円/楕円 334"/>
            <p:cNvSpPr/>
            <p:nvPr/>
          </p:nvSpPr>
          <p:spPr>
            <a:xfrm flipH="1">
              <a:off x="3635384" y="195458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6" name="円/楕円 335"/>
            <p:cNvSpPr/>
            <p:nvPr/>
          </p:nvSpPr>
          <p:spPr>
            <a:xfrm flipH="1">
              <a:off x="3651259" y="1943470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7" name="円/楕円 336"/>
            <p:cNvSpPr/>
            <p:nvPr/>
          </p:nvSpPr>
          <p:spPr>
            <a:xfrm flipH="1">
              <a:off x="3571883" y="192918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062" y="179109"/>
            <a:ext cx="40386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933254" y="2045616"/>
            <a:ext cx="2648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Sample tweets associated with locations and get user distribution proportional to the number of tweets in each region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1"/>
          <p:cNvSpPr>
            <a:spLocks noGrp="1"/>
          </p:cNvSpPr>
          <p:nvPr>
            <p:ph type="title"/>
          </p:nvPr>
        </p:nvSpPr>
        <p:spPr>
          <a:xfrm>
            <a:off x="214313" y="152400"/>
            <a:ext cx="8929687" cy="9906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chemeClr val="accent6">
                    <a:lumMod val="75000"/>
                  </a:schemeClr>
                </a:solidFill>
              </a:rPr>
              <a:t>Information Diffusion</a:t>
            </a:r>
            <a:endParaRPr lang="ja-JP" altLang="en-US" sz="400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46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ja-JP" dirty="0" smtClean="0"/>
              <a:t>Proposed spatiotemporal models need to meet one condition that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Sensors are assumed to be independent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check if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information diffusion </a:t>
            </a:r>
            <a:r>
              <a:rPr lang="en-US" altLang="ja-JP" dirty="0" smtClean="0"/>
              <a:t>about target events happens because</a:t>
            </a:r>
          </a:p>
          <a:p>
            <a:pPr lvl="1"/>
            <a:r>
              <a:rPr lang="en-US" altLang="ja-JP" dirty="0" smtClean="0"/>
              <a:t>if an information diffusion happened among users, Twitter user sensors are not independent . They affect each other</a:t>
            </a:r>
          </a:p>
        </p:txBody>
      </p:sp>
    </p:spTree>
    <p:extLst>
      <p:ext uri="{BB962C8B-B14F-4D97-AF65-F5344CB8AC3E}">
        <p14:creationId xmlns:p14="http://schemas.microsoft.com/office/powerpoint/2010/main" val="17941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esktop\Current Task\papers\WWW2010\typhoon\love0826-29_notime_d.do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1928813"/>
            <a:ext cx="2859088" cy="2865437"/>
          </a:xfrm>
          <a:ln>
            <a:solidFill>
              <a:schemeClr val="accent1"/>
            </a:solidFill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825" y="1928813"/>
            <a:ext cx="295592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6" name="テキスト ボックス 5"/>
          <p:cNvSpPr txBox="1">
            <a:spLocks noChangeArrowheads="1"/>
          </p:cNvSpPr>
          <p:nvPr/>
        </p:nvSpPr>
        <p:spPr bwMode="auto">
          <a:xfrm>
            <a:off x="142875" y="1571625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Nintendo DS Game</a:t>
            </a:r>
            <a:endParaRPr lang="ja-JP" altLang="en-US" sz="2000">
              <a:latin typeface="Gill Sans MT" pitchFamily="34" charset="0"/>
            </a:endParaRPr>
          </a:p>
        </p:txBody>
      </p:sp>
      <p:sp>
        <p:nvSpPr>
          <p:cNvPr id="64517" name="テキスト ボックス 6"/>
          <p:cNvSpPr txBox="1">
            <a:spLocks noChangeArrowheads="1"/>
          </p:cNvSpPr>
          <p:nvPr/>
        </p:nvSpPr>
        <p:spPr bwMode="auto">
          <a:xfrm>
            <a:off x="3500438" y="1600200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an earthquake</a:t>
            </a:r>
            <a:endParaRPr lang="ja-JP" altLang="en-US" sz="2000">
              <a:latin typeface="Gill Sans MT" pitchFamily="34" charset="0"/>
            </a:endParaRP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933575"/>
            <a:ext cx="2955925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9" name="テキスト ボックス 8"/>
          <p:cNvSpPr txBox="1">
            <a:spLocks noChangeArrowheads="1"/>
          </p:cNvSpPr>
          <p:nvPr/>
        </p:nvSpPr>
        <p:spPr bwMode="auto">
          <a:xfrm>
            <a:off x="6429375" y="1600200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a typhoon</a:t>
            </a:r>
            <a:endParaRPr lang="ja-JP" altLang="en-US" sz="2000">
              <a:latin typeface="Gill Sans MT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4313" y="4930775"/>
            <a:ext cx="8786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 the case of an earthquakes and a typhoons,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very little information diffusion takes place on Twitter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, compared to Nintendo DS Game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→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We assume that Twitter user sensors are independent about earthquakes and typhoons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5481" y="1709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Information Flow Networks on Twitter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9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25646" y="1313943"/>
            <a:ext cx="6394772" cy="4649101"/>
            <a:chOff x="1659658" y="1177884"/>
            <a:chExt cx="5712103" cy="42384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59658" y="1177884"/>
              <a:ext cx="5712103" cy="423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941162" y="1376313"/>
              <a:ext cx="179109" cy="207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Title 11"/>
          <p:cNvSpPr txBox="1">
            <a:spLocks/>
          </p:cNvSpPr>
          <p:nvPr/>
        </p:nvSpPr>
        <p:spPr>
          <a:xfrm>
            <a:off x="485481" y="17094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Algorithm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Semantic Analysis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38346" y="1883012"/>
            <a:ext cx="8168326" cy="39239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Queries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Earthquake query: “shaking” and “earthquake”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Typhoon query:”typhoon”</a:t>
            </a:r>
          </a:p>
          <a:p>
            <a:pPr lvl="8">
              <a:buNone/>
              <a:defRPr/>
            </a:pPr>
            <a:r>
              <a:rPr altLang="ja-JP" dirty="0"/>
              <a:t>					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Examples to create classifier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597 positive examples</a:t>
            </a:r>
          </a:p>
          <a:p>
            <a:pPr lvl="8">
              <a:defRPr/>
            </a:pPr>
            <a:endParaRPr altLang="ja-JP" dirty="0"/>
          </a:p>
        </p:txBody>
      </p:sp>
    </p:spTree>
    <p:extLst>
      <p:ext uri="{BB962C8B-B14F-4D97-AF65-F5344CB8AC3E}">
        <p14:creationId xmlns:p14="http://schemas.microsoft.com/office/powerpoint/2010/main" val="35466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タイトル 1"/>
          <p:cNvSpPr>
            <a:spLocks noGrp="1"/>
          </p:cNvSpPr>
          <p:nvPr>
            <p:ph type="title"/>
          </p:nvPr>
        </p:nvSpPr>
        <p:spPr>
          <a:xfrm>
            <a:off x="48548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Semantic Analysis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197205"/>
            <a:ext cx="8206033" cy="492896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“earthquake” query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lvl="5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“shaking” query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241371" y="1738001"/>
          <a:ext cx="4876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Features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F-Value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Statistical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63.64%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73.69%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Keywords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38.89%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53.85%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66.67%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57.14%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All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63.64%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73.69%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269651" y="4558825"/>
          <a:ext cx="4876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Features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F-Value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Statistical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68.57%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67.61%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Keywords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86.11%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57.41%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68.89%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52.78%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86.36%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68.20%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80.56%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65.91%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72.50%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81786" y="1383390"/>
            <a:ext cx="8229600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Target events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earthquakes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25 earthquakes from August 2009 to October 2009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typhoons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name: </a:t>
            </a:r>
            <a:r>
              <a:rPr lang="en-US" altLang="ja-JP" sz="2000" dirty="0" err="1" smtClean="0"/>
              <a:t>Melor</a:t>
            </a:r>
            <a:endParaRPr lang="en-US" altLang="ja-JP" sz="2000" dirty="0" smtClean="0"/>
          </a:p>
          <a:p>
            <a:pPr lvl="8">
              <a:defRPr/>
            </a:pPr>
            <a:endParaRPr altLang="ja-JP" sz="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Baseline methods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weighed average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simply takes the average of latitude and longitude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the median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simply takes the median of latitude and longitude</a:t>
            </a: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We evaluate methods by distances from actual centers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a method works better if the distance from an actual center is smaller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タイトル 1"/>
          <p:cNvSpPr>
            <a:spLocks noGrp="1"/>
          </p:cNvSpPr>
          <p:nvPr>
            <p:ph type="title"/>
          </p:nvPr>
        </p:nvSpPr>
        <p:spPr>
          <a:xfrm>
            <a:off x="485480" y="18037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500313" y="1357313"/>
            <a:ext cx="5689600" cy="5067300"/>
            <a:chOff x="1088" y="564"/>
            <a:chExt cx="3584" cy="3192"/>
          </a:xfrm>
        </p:grpSpPr>
        <p:pic>
          <p:nvPicPr>
            <p:cNvPr id="80900" name="Picture 4" descr="gmap静岡地震（震源地あり）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8" y="564"/>
              <a:ext cx="3584" cy="3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 flipV="1">
              <a:off x="3470" y="2160"/>
              <a:ext cx="577" cy="91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001" y="204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Tokyo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54" y="317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Osaka</a:t>
              </a:r>
            </a:p>
          </p:txBody>
        </p:sp>
        <p:sp>
          <p:nvSpPr>
            <p:cNvPr id="80904" name="Line 9"/>
            <p:cNvSpPr>
              <a:spLocks noChangeShapeType="1"/>
            </p:cNvSpPr>
            <p:nvPr/>
          </p:nvSpPr>
          <p:spPr bwMode="auto">
            <a:xfrm>
              <a:off x="1701" y="2024"/>
              <a:ext cx="272" cy="680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Line 10"/>
            <p:cNvSpPr>
              <a:spLocks noChangeShapeType="1"/>
            </p:cNvSpPr>
            <p:nvPr/>
          </p:nvSpPr>
          <p:spPr bwMode="auto">
            <a:xfrm flipH="1">
              <a:off x="2961" y="2750"/>
              <a:ext cx="1" cy="624"/>
            </a:xfrm>
            <a:prstGeom prst="line">
              <a:avLst/>
            </a:prstGeom>
            <a:noFill/>
            <a:ln w="25400">
              <a:pattFill prst="pct70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Text Box 11"/>
            <p:cNvSpPr txBox="1">
              <a:spLocks noChangeArrowheads="1"/>
            </p:cNvSpPr>
            <p:nvPr/>
          </p:nvSpPr>
          <p:spPr bwMode="auto">
            <a:xfrm>
              <a:off x="2773" y="3354"/>
              <a:ext cx="1700" cy="231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  <a:latin typeface="Gill Sans MT" pitchFamily="34" charset="0"/>
                </a:rPr>
                <a:t>actual earthquake center</a:t>
              </a:r>
            </a:p>
          </p:txBody>
        </p:sp>
        <p:sp>
          <p:nvSpPr>
            <p:cNvPr id="80907" name="Line 12"/>
            <p:cNvSpPr>
              <a:spLocks noChangeShapeType="1"/>
            </p:cNvSpPr>
            <p:nvPr/>
          </p:nvSpPr>
          <p:spPr bwMode="auto">
            <a:xfrm>
              <a:off x="1882" y="2795"/>
              <a:ext cx="454" cy="409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Text Box 13"/>
            <p:cNvSpPr txBox="1">
              <a:spLocks noChangeArrowheads="1"/>
            </p:cNvSpPr>
            <p:nvPr/>
          </p:nvSpPr>
          <p:spPr bwMode="auto">
            <a:xfrm>
              <a:off x="1338" y="1842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Kyoto</a:t>
              </a: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3199" y="2211"/>
              <a:ext cx="136" cy="136"/>
              <a:chOff x="264" y="2868"/>
              <a:chExt cx="136" cy="136"/>
            </a:xfrm>
          </p:grpSpPr>
          <p:sp>
            <p:nvSpPr>
              <p:cNvPr id="80919" name="Line 25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0" name="Line 26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1" name="Line 27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2" name="Line 28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886" y="2394"/>
              <a:ext cx="136" cy="136"/>
              <a:chOff x="264" y="2868"/>
              <a:chExt cx="136" cy="136"/>
            </a:xfrm>
          </p:grpSpPr>
          <p:sp>
            <p:nvSpPr>
              <p:cNvPr id="80915" name="Line 31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6" name="Line 32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7" name="Line 33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8" name="Line 34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1" name="Text Box 35"/>
            <p:cNvSpPr txBox="1">
              <a:spLocks noChangeArrowheads="1"/>
            </p:cNvSpPr>
            <p:nvPr/>
          </p:nvSpPr>
          <p:spPr bwMode="auto">
            <a:xfrm>
              <a:off x="3734" y="2500"/>
              <a:ext cx="742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estimation</a:t>
              </a:r>
              <a:b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</a:br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 by median</a:t>
              </a:r>
            </a:p>
          </p:txBody>
        </p:sp>
        <p:sp>
          <p:nvSpPr>
            <p:cNvPr id="80912" name="Text Box 36"/>
            <p:cNvSpPr txBox="1">
              <a:spLocks noChangeArrowheads="1"/>
            </p:cNvSpPr>
            <p:nvPr/>
          </p:nvSpPr>
          <p:spPr bwMode="auto">
            <a:xfrm>
              <a:off x="3462" y="2933"/>
              <a:ext cx="1013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estimation</a:t>
              </a:r>
              <a:b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</a:br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 by particle filter</a:t>
              </a:r>
            </a:p>
          </p:txBody>
        </p:sp>
        <p:sp>
          <p:nvSpPr>
            <p:cNvPr id="80913" name="Line 37"/>
            <p:cNvSpPr>
              <a:spLocks noChangeShapeType="1"/>
            </p:cNvSpPr>
            <p:nvPr/>
          </p:nvSpPr>
          <p:spPr bwMode="auto">
            <a:xfrm>
              <a:off x="3004" y="2512"/>
              <a:ext cx="435" cy="497"/>
            </a:xfrm>
            <a:prstGeom prst="line">
              <a:avLst/>
            </a:prstGeom>
            <a:noFill/>
            <a:ln w="25400">
              <a:pattFill prst="pct75">
                <a:fgClr>
                  <a:srgbClr val="008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38"/>
            <p:cNvSpPr>
              <a:spLocks noChangeShapeType="1"/>
            </p:cNvSpPr>
            <p:nvPr/>
          </p:nvSpPr>
          <p:spPr bwMode="auto">
            <a:xfrm>
              <a:off x="3343" y="2338"/>
              <a:ext cx="391" cy="276"/>
            </a:xfrm>
            <a:prstGeom prst="line">
              <a:avLst/>
            </a:prstGeom>
            <a:noFill/>
            <a:ln w="25400">
              <a:pattFill prst="pct75">
                <a:fgClr>
                  <a:srgbClr val="008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2500313" y="1357313"/>
            <a:ext cx="2786062" cy="1071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balloon: </a:t>
            </a:r>
            <a:r>
              <a:rPr lang="en-US" altLang="ja-JP" sz="2400" dirty="0" smtClean="0">
                <a:solidFill>
                  <a:schemeClr val="tx1"/>
                </a:solidFill>
              </a:rPr>
              <a:t>each tweet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color   : post time</a:t>
            </a:r>
          </a:p>
        </p:txBody>
      </p:sp>
    </p:spTree>
    <p:extLst>
      <p:ext uri="{BB962C8B-B14F-4D97-AF65-F5344CB8AC3E}">
        <p14:creationId xmlns:p14="http://schemas.microsoft.com/office/powerpoint/2010/main" val="1577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Market Data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717" y="1404593"/>
            <a:ext cx="7871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Stock data from Yahoo! Finance for 150 (randomly selected) companies in the S&amp;P 500 index for the first half of 2010. </a:t>
            </a:r>
          </a:p>
          <a:p>
            <a:endParaRPr lang="en-US" sz="2400" dirty="0" smtClean="0"/>
          </a:p>
          <a:p>
            <a:r>
              <a:rPr lang="en-US" sz="2400" dirty="0" smtClean="0"/>
              <a:t>For each stock,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daily closing price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daily traded volume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Transform  the price series into its </a:t>
            </a:r>
            <a:r>
              <a:rPr lang="en-US" sz="2400" i="1" dirty="0" smtClean="0"/>
              <a:t>daily relative change</a:t>
            </a:r>
            <a:r>
              <a:rPr lang="en-US" sz="2400" dirty="0" smtClean="0"/>
              <a:t>, i.e., if the series for price is pi, we used pi – pi-1/pi-1.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i="1" dirty="0" smtClean="0"/>
              <a:t>Normalized traded volume </a:t>
            </a:r>
            <a:r>
              <a:rPr lang="en-US" sz="2400" dirty="0" smtClean="0"/>
              <a:t>by dividing the volume of each day by the mean traded volume observed for that company during the entire half of the year.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044756"/>
            <a:ext cx="5643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4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タイトル 1"/>
          <p:cNvSpPr>
            <a:spLocks noGrp="1"/>
          </p:cNvSpPr>
          <p:nvPr>
            <p:ph type="title"/>
          </p:nvPr>
        </p:nvSpPr>
        <p:spPr>
          <a:xfrm>
            <a:off x="466627" y="13323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690688"/>
            <a:ext cx="8556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テキスト ボックス 4"/>
          <p:cNvSpPr txBox="1">
            <a:spLocks noChangeArrowheads="1"/>
          </p:cNvSpPr>
          <p:nvPr/>
        </p:nvSpPr>
        <p:spPr bwMode="auto">
          <a:xfrm>
            <a:off x="428625" y="111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Earthquakes</a:t>
            </a:r>
            <a:endParaRPr lang="ja-JP" altLang="en-US" sz="2800">
              <a:latin typeface="Gill Sans MT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00063" y="5500688"/>
          <a:ext cx="8358248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2490"/>
                <a:gridCol w="1062489"/>
                <a:gridCol w="1558317"/>
                <a:gridCol w="1699982"/>
                <a:gridCol w="1558317"/>
                <a:gridCol w="1416653"/>
              </a:tblGrid>
              <a:tr h="2143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－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5.47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3.62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3.85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3.01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012" name="テキスト ボックス 6"/>
          <p:cNvSpPr txBox="1">
            <a:spLocks noChangeArrowheads="1"/>
          </p:cNvSpPr>
          <p:nvPr/>
        </p:nvSpPr>
        <p:spPr bwMode="auto">
          <a:xfrm>
            <a:off x="785813" y="585787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Particle filters works better than other methods</a:t>
            </a:r>
            <a:endParaRPr lang="ja-JP" altLang="en-US" sz="2400">
              <a:latin typeface="Gill Sans MT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85750" y="1665288"/>
          <a:ext cx="8715434" cy="30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1428760"/>
                <a:gridCol w="1428760"/>
                <a:gridCol w="1714512"/>
                <a:gridCol w="1643074"/>
                <a:gridCol w="1571634"/>
              </a:tblGrid>
              <a:tr h="192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Actual Center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Median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Weighed</a:t>
                      </a:r>
                      <a:r>
                        <a:rPr kumimoji="1" lang="en-US" altLang="ja-JP" sz="1400" baseline="0" dirty="0" smtClean="0"/>
                        <a:t> Average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Kalma</a:t>
                      </a:r>
                      <a:r>
                        <a:rPr kumimoji="1" lang="en-US" altLang="ja-JP" sz="1400" baseline="0" dirty="0" err="1" smtClean="0"/>
                        <a:t>n</a:t>
                      </a:r>
                      <a:r>
                        <a:rPr kumimoji="1" lang="en-US" altLang="ja-JP" sz="1400" baseline="0" dirty="0" smtClean="0"/>
                        <a:t> Filter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Particle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Filter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吹き出し 8"/>
          <p:cNvSpPr/>
          <p:nvPr/>
        </p:nvSpPr>
        <p:spPr>
          <a:xfrm>
            <a:off x="928688" y="2428875"/>
            <a:ext cx="2571750" cy="857250"/>
          </a:xfrm>
          <a:prstGeom prst="wedgeRoundRectCallout">
            <a:avLst>
              <a:gd name="adj1" fmla="val 63890"/>
              <a:gd name="adj2" fmla="val 309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mean square errors of latitudes and longitude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1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タイトル 1"/>
          <p:cNvSpPr>
            <a:spLocks noGrp="1"/>
          </p:cNvSpPr>
          <p:nvPr>
            <p:ph type="title"/>
          </p:nvPr>
        </p:nvSpPr>
        <p:spPr>
          <a:xfrm>
            <a:off x="457200" y="13323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042" name="テキスト ボックス 4"/>
          <p:cNvSpPr txBox="1">
            <a:spLocks noChangeArrowheads="1"/>
          </p:cNvSpPr>
          <p:nvPr/>
        </p:nvSpPr>
        <p:spPr bwMode="auto">
          <a:xfrm>
            <a:off x="428625" y="111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Gill Sans MT" pitchFamily="34" charset="0"/>
              </a:rPr>
              <a:t>A typhoon</a:t>
            </a:r>
            <a:endParaRPr lang="ja-JP" altLang="en-US" sz="2800">
              <a:latin typeface="Gill Sans MT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214313" y="3786188"/>
          <a:ext cx="8715434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14446"/>
                <a:gridCol w="1143008"/>
                <a:gridCol w="1428760"/>
                <a:gridCol w="1714512"/>
                <a:gridCol w="1643074"/>
                <a:gridCol w="1571634"/>
              </a:tblGrid>
              <a:tr h="2143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－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4.39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4.02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9.56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3.58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59" name="テキスト ボックス 6"/>
          <p:cNvSpPr txBox="1">
            <a:spLocks noChangeArrowheads="1"/>
          </p:cNvSpPr>
          <p:nvPr/>
        </p:nvSpPr>
        <p:spPr bwMode="auto">
          <a:xfrm>
            <a:off x="714375" y="5143500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Particle Filters works better than other methods</a:t>
            </a:r>
            <a:endParaRPr lang="ja-JP" altLang="en-US" sz="2400">
              <a:latin typeface="Gill Sans MT" pitchFamily="34" charset="0"/>
            </a:endParaRPr>
          </a:p>
        </p:txBody>
      </p:sp>
      <p:pic>
        <p:nvPicPr>
          <p:cNvPr id="87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714500"/>
            <a:ext cx="86852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14313" y="1665288"/>
          <a:ext cx="8715434" cy="30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1428760"/>
                <a:gridCol w="1428760"/>
                <a:gridCol w="1714512"/>
                <a:gridCol w="1643074"/>
                <a:gridCol w="1571634"/>
              </a:tblGrid>
              <a:tr h="192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Actual Center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Median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Weighed</a:t>
                      </a:r>
                      <a:r>
                        <a:rPr kumimoji="1" lang="en-US" altLang="ja-JP" sz="1400" baseline="0" dirty="0" smtClean="0"/>
                        <a:t> Average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Kalma</a:t>
                      </a:r>
                      <a:r>
                        <a:rPr kumimoji="1" lang="en-US" altLang="ja-JP" sz="1400" baseline="0" dirty="0" err="1" smtClean="0"/>
                        <a:t>n</a:t>
                      </a:r>
                      <a:r>
                        <a:rPr kumimoji="1" lang="en-US" altLang="ja-JP" sz="1400" baseline="0" dirty="0" smtClean="0"/>
                        <a:t> Filter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Particle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Filter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吹き出し 8"/>
          <p:cNvSpPr/>
          <p:nvPr/>
        </p:nvSpPr>
        <p:spPr>
          <a:xfrm>
            <a:off x="642938" y="2428875"/>
            <a:ext cx="2571750" cy="857250"/>
          </a:xfrm>
          <a:prstGeom prst="wedgeRoundRectCallout">
            <a:avLst>
              <a:gd name="adj1" fmla="val 67954"/>
              <a:gd name="adj2" fmla="val 106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mean square errors of latitudes and longitude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Discussions of Experiments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090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19493" y="1520858"/>
            <a:ext cx="8017497" cy="2447827"/>
          </a:xfrm>
        </p:spPr>
        <p:txBody>
          <a:bodyPr/>
          <a:lstStyle/>
          <a:p>
            <a:r>
              <a:rPr lang="en-US" altLang="ja-JP" sz="2800" dirty="0" smtClean="0"/>
              <a:t> Particle filters performs better than other methods</a:t>
            </a:r>
          </a:p>
          <a:p>
            <a:r>
              <a:rPr lang="en-US" altLang="ja-JP" sz="2800" dirty="0" smtClean="0"/>
              <a:t>If the center of a target event is in the sea, it is more difficult to locate it precisely from tweets</a:t>
            </a:r>
          </a:p>
          <a:p>
            <a:r>
              <a:rPr lang="en-US" altLang="ja-JP" sz="2800" dirty="0" smtClean="0"/>
              <a:t>It becomes more difficult to make good estimation in less populated areas</a:t>
            </a:r>
          </a:p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410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タイトル 1"/>
          <p:cNvSpPr>
            <a:spLocks noGrp="1"/>
          </p:cNvSpPr>
          <p:nvPr>
            <p:ph type="title"/>
          </p:nvPr>
        </p:nvSpPr>
        <p:spPr>
          <a:xfrm>
            <a:off x="457200" y="15180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Earthquake Reporting System 	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18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009934"/>
            <a:ext cx="8686800" cy="5146391"/>
          </a:xfrm>
        </p:spPr>
        <p:txBody>
          <a:bodyPr/>
          <a:lstStyle/>
          <a:p>
            <a:r>
              <a:rPr lang="en-US" altLang="ja-JP" dirty="0" err="1" smtClean="0"/>
              <a:t>Toretter</a:t>
            </a:r>
            <a:r>
              <a:rPr lang="en-US" altLang="ja-JP" dirty="0" smtClean="0"/>
              <a:t> ( http://toretter.com)</a:t>
            </a:r>
          </a:p>
          <a:p>
            <a:pPr lvl="1"/>
            <a:r>
              <a:rPr lang="en-US" altLang="ja-JP" sz="2800" dirty="0" smtClean="0"/>
              <a:t>Earthquake reporting system using the event detection algorithm</a:t>
            </a:r>
          </a:p>
          <a:p>
            <a:pPr lvl="1"/>
            <a:r>
              <a:rPr lang="en-US" altLang="ja-JP" sz="2800" dirty="0" smtClean="0"/>
              <a:t>All users can see the detection of past earthquakes</a:t>
            </a:r>
          </a:p>
          <a:p>
            <a:pPr lvl="1"/>
            <a:r>
              <a:rPr lang="en-US" altLang="ja-JP" sz="2800" dirty="0" smtClean="0"/>
              <a:t>Registered users can receive e-mails of earthquake detection reports</a:t>
            </a:r>
            <a:endParaRPr lang="ja-JP" altLang="en-US" sz="28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113822" y="4341694"/>
            <a:ext cx="5429250" cy="2214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Dear Alice,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We have just detected an earthquake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around Chiba. Please take care.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err="1">
                <a:solidFill>
                  <a:schemeClr val="tx1"/>
                </a:solidFill>
              </a:rPr>
              <a:t>Toretter</a:t>
            </a:r>
            <a:r>
              <a:rPr lang="en-US" altLang="ja-JP" sz="2400" dirty="0">
                <a:solidFill>
                  <a:schemeClr val="tx1"/>
                </a:solidFill>
              </a:rPr>
              <a:t> Alert System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Screenshot of Toretter.com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2700" y="1219200"/>
            <a:ext cx="6578600" cy="4937125"/>
          </a:xfrm>
        </p:spPr>
      </p:pic>
    </p:spTree>
    <p:extLst>
      <p:ext uri="{BB962C8B-B14F-4D97-AF65-F5344CB8AC3E}">
        <p14:creationId xmlns:p14="http://schemas.microsoft.com/office/powerpoint/2010/main" val="27151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タイトル 1"/>
          <p:cNvSpPr>
            <a:spLocks noGrp="1"/>
          </p:cNvSpPr>
          <p:nvPr>
            <p:ph type="title"/>
          </p:nvPr>
        </p:nvSpPr>
        <p:spPr>
          <a:xfrm>
            <a:off x="484495" y="16545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Earthquake Reporting System 	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23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Effectiveness of alerts of this system</a:t>
            </a:r>
          </a:p>
          <a:p>
            <a:pPr lvl="1"/>
            <a:r>
              <a:rPr lang="en-US" altLang="ja-JP" dirty="0" smtClean="0"/>
              <a:t>Alert E-mails urges users to prepare for the earthquake if </a:t>
            </a:r>
            <a:r>
              <a:rPr lang="en-US" altLang="ja-JP" sz="2500" dirty="0" smtClean="0"/>
              <a:t>they are received by a user shortly before the earthquake actually </a:t>
            </a:r>
            <a:r>
              <a:rPr lang="en-US" altLang="ja-JP" sz="2800" dirty="0" smtClean="0"/>
              <a:t>arrives.</a:t>
            </a:r>
          </a:p>
          <a:p>
            <a:pPr lvl="1"/>
            <a:endParaRPr lang="en-US" altLang="ja-JP" sz="2800" dirty="0" smtClean="0"/>
          </a:p>
          <a:p>
            <a:r>
              <a:rPr lang="en-US" altLang="ja-JP" dirty="0" smtClean="0"/>
              <a:t>Is it possible to receive the e-mail before the earthquake actually arrives?</a:t>
            </a:r>
          </a:p>
          <a:p>
            <a:pPr lvl="1"/>
            <a:r>
              <a:rPr lang="en-US" altLang="ja-JP" sz="2500" dirty="0" smtClean="0"/>
              <a:t>An earthquake is transmitted through the earth's </a:t>
            </a:r>
            <a:r>
              <a:rPr lang="en-US" altLang="ja-JP" sz="2800" dirty="0" smtClean="0"/>
              <a:t>crust at about 3~7 km/s.</a:t>
            </a:r>
          </a:p>
          <a:p>
            <a:pPr lvl="1"/>
            <a:r>
              <a:rPr lang="en-US" altLang="ja-JP" sz="2500" dirty="0" smtClean="0"/>
              <a:t>a person has about </a:t>
            </a:r>
            <a:r>
              <a:rPr lang="en-US" altLang="ja-JP" sz="2500" dirty="0" smtClean="0">
                <a:solidFill>
                  <a:schemeClr val="accent6">
                    <a:lumMod val="75000"/>
                  </a:schemeClr>
                </a:solidFill>
              </a:rPr>
              <a:t>20~30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sec </a:t>
            </a:r>
            <a:r>
              <a:rPr lang="en-US" altLang="ja-JP" sz="2800" dirty="0" smtClean="0"/>
              <a:t>before its arrival at a point that is 100 km distant from an actual center</a:t>
            </a:r>
            <a:endParaRPr lang="en-US" altLang="ja-JP" dirty="0" smtClean="0"/>
          </a:p>
          <a:p>
            <a:pPr lvl="1"/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1261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Results of Earthquake Detection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2" name="テキスト ボックス 3"/>
          <p:cNvSpPr txBox="1">
            <a:spLocks noChangeArrowheads="1"/>
          </p:cNvSpPr>
          <p:nvPr/>
        </p:nvSpPr>
        <p:spPr bwMode="auto">
          <a:xfrm>
            <a:off x="500063" y="4905375"/>
            <a:ext cx="8358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In all cases, we sent E-mails  before announces of JMA</a:t>
            </a:r>
          </a:p>
          <a:p>
            <a:r>
              <a:rPr lang="en-US" altLang="ja-JP" sz="2800">
                <a:latin typeface="Gill Sans MT" pitchFamily="34" charset="0"/>
              </a:rPr>
              <a:t>In the earliest cases, we can sent E-mails in 19 sec.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85750" y="1397000"/>
          <a:ext cx="842968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11"/>
                <a:gridCol w="1053711"/>
                <a:gridCol w="1053711"/>
                <a:gridCol w="1053711"/>
                <a:gridCol w="1053711"/>
                <a:gridCol w="1053711"/>
                <a:gridCol w="1053711"/>
                <a:gridCol w="1053711"/>
              </a:tblGrid>
              <a:tr h="5060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Date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Magnitude</a:t>
                      </a:r>
                      <a:r>
                        <a:rPr kumimoji="1" lang="en-US" altLang="ja-JP" sz="1200" baseline="0" dirty="0" smtClean="0"/>
                        <a:t>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Location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E-mail sent</a:t>
                      </a:r>
                      <a:r>
                        <a:rPr kumimoji="1" lang="en-US" altLang="ja-JP" sz="1200" baseline="0" dirty="0" smtClean="0"/>
                        <a:t> 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</a:t>
                      </a:r>
                      <a:r>
                        <a:rPr kumimoji="1" lang="en-US" altLang="ja-JP" sz="1200" baseline="0" dirty="0" smtClean="0"/>
                        <a:t> gap</a:t>
                      </a:r>
                    </a:p>
                    <a:p>
                      <a:pPr algn="ctr"/>
                      <a:r>
                        <a:rPr kumimoji="1" lang="en-US" altLang="ja-JP" sz="1200" baseline="0" dirty="0" smtClean="0"/>
                        <a:t>[sec]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# tweets</a:t>
                      </a:r>
                      <a:r>
                        <a:rPr kumimoji="1" lang="en-US" altLang="ja-JP" sz="1200" baseline="0" dirty="0" smtClean="0"/>
                        <a:t>  within  10 minutes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Announce of JMA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</a:t>
                      </a:r>
                      <a:r>
                        <a:rPr kumimoji="1" lang="en-US" altLang="ja-JP" sz="1200" baseline="0" dirty="0" smtClean="0"/>
                        <a:t> 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Tochigi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6:58:55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7:00:30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7:08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19:22:48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19:23:14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19:28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Chiba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8:51:16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8:51:35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Uraga-oki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2:22:49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2:23:21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2:27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Fukushima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2:21:15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22:22:29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22:26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</a:t>
                      </a:r>
                      <a:r>
                        <a:rPr kumimoji="1" lang="en-US" altLang="ja-JP" sz="1200" baseline="0" dirty="0" smtClean="0"/>
                        <a:t> 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Wakayama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17:47:30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17:48:11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1:7:53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2.8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20:26:23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20:26:45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20:31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Ag. 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Fukushima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00:45:54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00:46:24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00:51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Sep.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13:04:45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13:05:04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13:10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Sep. 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Bungo-suido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17:37:53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17:38:27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Experiments And Evaluation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ja-JP" dirty="0" smtClean="0"/>
              <a:t>We demonstrate performances of</a:t>
            </a:r>
          </a:p>
          <a:p>
            <a:pPr lvl="1"/>
            <a:r>
              <a:rPr lang="en-US" altLang="ja-JP" dirty="0" smtClean="0"/>
              <a:t>tweet classification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 detection from time-series data</a:t>
            </a:r>
          </a:p>
          <a:p>
            <a:pPr lvl="1">
              <a:buFont typeface="Wingdings 3" pitchFamily="18" charset="2"/>
              <a:buNone/>
            </a:pPr>
            <a:r>
              <a:rPr lang="en-US" altLang="ja-JP" dirty="0" smtClean="0"/>
              <a:t>  	  </a:t>
            </a:r>
            <a:r>
              <a:rPr lang="ja-JP" altLang="en-US" dirty="0" smtClean="0"/>
              <a:t>→　</a:t>
            </a:r>
            <a:r>
              <a:rPr lang="en-US" altLang="ja-JP" dirty="0" smtClean="0"/>
              <a:t>show this results in “application”</a:t>
            </a:r>
          </a:p>
          <a:p>
            <a:pPr lvl="1"/>
            <a:r>
              <a:rPr lang="en-US" altLang="ja-JP" dirty="0" smtClean="0"/>
              <a:t>location estimation from a series of spatial information  </a:t>
            </a:r>
          </a:p>
          <a:p>
            <a:pPr lvl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8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Results of Earthquake Detection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1949"/>
              </p:ext>
            </p:extLst>
          </p:nvPr>
        </p:nvGraphicFramePr>
        <p:xfrm>
          <a:off x="500063" y="1492250"/>
          <a:ext cx="8229626" cy="1721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0172"/>
                <a:gridCol w="1906484"/>
                <a:gridCol w="1984180"/>
                <a:gridCol w="1828790"/>
              </a:tblGrid>
              <a:tr h="6244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JMA intensity</a:t>
                      </a:r>
                      <a:r>
                        <a:rPr kumimoji="1" lang="en-US" altLang="ja-JP" baseline="0" dirty="0" smtClean="0"/>
                        <a:t> scale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0" dirty="0" smtClean="0"/>
                        <a:t> or more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r>
                        <a:rPr kumimoji="1" lang="en-US" altLang="ja-JP" baseline="0" dirty="0" smtClean="0"/>
                        <a:t> or more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or more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299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Num of earthquakes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78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36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Detected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 (89.7%)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24 (96.0%)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1678" marR="1016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(100.0%)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36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Promptl</a:t>
                      </a:r>
                      <a:r>
                        <a:rPr kumimoji="1" lang="en-US" altLang="ja-JP" baseline="0" dirty="0" smtClean="0"/>
                        <a:t>y detected*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53 (67.9%)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 (80.0%)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(100.0%)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</a:tbl>
          </a:graphicData>
        </a:graphic>
      </p:graphicFrame>
      <p:sp>
        <p:nvSpPr>
          <p:cNvPr id="101405" name="テキスト ボックス 5"/>
          <p:cNvSpPr txBox="1">
            <a:spLocks noChangeArrowheads="1"/>
          </p:cNvSpPr>
          <p:nvPr/>
        </p:nvSpPr>
        <p:spPr bwMode="auto">
          <a:xfrm>
            <a:off x="642938" y="3416300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Gill Sans MT" pitchFamily="34" charset="0"/>
              </a:rPr>
              <a:t>Promptly detected: detected in a minutes</a:t>
            </a:r>
          </a:p>
          <a:p>
            <a:r>
              <a:rPr lang="en-US" altLang="ja-JP">
                <a:latin typeface="Gill Sans MT" pitchFamily="34" charset="0"/>
              </a:rPr>
              <a:t>JMA intensity scale:  the original scale of earthquakes by Japan Meteorology Agency</a:t>
            </a:r>
            <a:endParaRPr lang="ja-JP" altLang="en-US">
              <a:latin typeface="Gill Sans MT" pitchFamily="34" charset="0"/>
            </a:endParaRPr>
          </a:p>
        </p:txBody>
      </p:sp>
      <p:sp>
        <p:nvSpPr>
          <p:cNvPr id="101406" name="テキスト ボックス 6"/>
          <p:cNvSpPr txBox="1">
            <a:spLocks noChangeArrowheads="1"/>
          </p:cNvSpPr>
          <p:nvPr/>
        </p:nvSpPr>
        <p:spPr bwMode="auto">
          <a:xfrm>
            <a:off x="857250" y="4214813"/>
            <a:ext cx="73580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Period: 		 Aug.2009 – Sep. 2009</a:t>
            </a:r>
          </a:p>
          <a:p>
            <a:r>
              <a:rPr lang="en-US" altLang="ja-JP" sz="2400">
                <a:latin typeface="Gill Sans MT" pitchFamily="34" charset="0"/>
              </a:rPr>
              <a:t>Tweets analyzed :	49,314</a:t>
            </a:r>
            <a:r>
              <a:rPr lang="ja-JP" altLang="en-US" sz="2400">
                <a:latin typeface="Gill Sans MT" pitchFamily="34" charset="0"/>
              </a:rPr>
              <a:t> </a:t>
            </a:r>
            <a:r>
              <a:rPr lang="en-US" altLang="ja-JP" sz="2400">
                <a:latin typeface="Gill Sans MT" pitchFamily="34" charset="0"/>
              </a:rPr>
              <a:t>tweets</a:t>
            </a:r>
          </a:p>
          <a:p>
            <a:r>
              <a:rPr lang="en-US" altLang="ja-JP" sz="2400">
                <a:latin typeface="Gill Sans MT" pitchFamily="34" charset="0"/>
              </a:rPr>
              <a:t>Positive  tweets : 	6291 tweets by 4218 users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38" y="5500688"/>
            <a:ext cx="7858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We detected 96% of earthquakes that were stronger than scale 3 or more during the period.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77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Twitter Data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365" y="1216057"/>
            <a:ext cx="82861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Obtain all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relevant</a:t>
            </a:r>
            <a:r>
              <a:rPr lang="en-US" sz="2400" dirty="0" smtClean="0"/>
              <a:t> tweets on the first half of 2010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800" dirty="0" smtClean="0"/>
              <a:t>Use a series of regular expressions</a:t>
            </a:r>
          </a:p>
          <a:p>
            <a:r>
              <a:rPr lang="en-US" dirty="0" smtClean="0"/>
              <a:t>For example, the filter expression for Yahoo is: “#YHOO | $YHOO | #Yahoo”.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Manual </a:t>
            </a:r>
            <a:r>
              <a:rPr lang="en-US" sz="2800" dirty="0" smtClean="0"/>
              <a:t>Refinement 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Randomly select 30 tweets from each company, and re-wrote the extraction rules for those sets that had less that 50% of tweets related to the company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If a rule-based approach not feasible, the company was removed from the dataset</a:t>
            </a:r>
          </a:p>
          <a:p>
            <a:endParaRPr lang="en-US" dirty="0" smtClean="0"/>
          </a:p>
          <a:p>
            <a:r>
              <a:rPr lang="en-US" dirty="0" smtClean="0"/>
              <a:t>Example companies with expressions rewritten: YHOO, AAPL, APOL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YHOO used in many tweets related with the news service (Yahoo! News).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Apple is a common noun and also used for spamming (“Win a free iPad” scams).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Apollo also the name of a deity in Greek mythology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We investigated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the real-time nature of Twitter </a:t>
            </a:r>
            <a:r>
              <a:rPr lang="en-US" altLang="ja-JP" dirty="0" smtClean="0"/>
              <a:t>for event detection</a:t>
            </a:r>
          </a:p>
          <a:p>
            <a:pPr lvl="8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</a:t>
            </a:r>
            <a:r>
              <a:rPr lang="en-US" altLang="ja-JP" dirty="0" smtClean="0"/>
              <a:t>were applied to tweets classification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We consider each Twitter user as a sensor and set a problem to detect an event based on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sensory observations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Location estimation methods </a:t>
            </a:r>
            <a:r>
              <a:rPr lang="en-US" altLang="ja-JP" dirty="0" smtClean="0"/>
              <a:t>such as 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Kaman filters and particle filters are used to estimate locations of events</a:t>
            </a:r>
          </a:p>
          <a:p>
            <a:pPr lvl="8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We developed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an earthquake reporting system</a:t>
            </a:r>
            <a:r>
              <a:rPr lang="en-US" altLang="ja-JP" dirty="0" smtClean="0"/>
              <a:t>, which is a novel approach to notify people promptly of an earthquake event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We plan to expand our system to detect events of various kinds such as  rainbows, traffic jam etc.</a:t>
            </a:r>
          </a:p>
          <a:p>
            <a:pPr lvl="8">
              <a:defRPr/>
            </a:pPr>
            <a:endParaRPr altLang="ja-JP" dirty="0"/>
          </a:p>
        </p:txBody>
      </p:sp>
    </p:spTree>
    <p:extLst>
      <p:ext uri="{BB962C8B-B14F-4D97-AF65-F5344CB8AC3E}">
        <p14:creationId xmlns:p14="http://schemas.microsoft.com/office/powerpoint/2010/main" val="4824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190741" y="3760841"/>
            <a:ext cx="751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Jure Leskovec, Lars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Backstrom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 Jon M. Kleinberg: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Meme-tracking and the dynamics of the news cycle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 KDD 2009: 497-506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689" y="5668324"/>
            <a:ext cx="808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Some slides are from Jure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Leskovec’s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course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“On Social Information Network Analysis”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62</a:t>
            </a:fld>
            <a:endParaRPr lang="el-GR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312491" y="1207715"/>
            <a:ext cx="79157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rack units of information as the evolve over time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How?</a:t>
            </a:r>
            <a:r>
              <a:rPr lang="en-US" sz="2400" b="1" dirty="0" smtClean="0"/>
              <a:t> </a:t>
            </a:r>
            <a:r>
              <a:rPr lang="en-US" sz="2400" dirty="0" smtClean="0"/>
              <a:t>Extract </a:t>
            </a:r>
            <a:r>
              <a:rPr lang="en-US" sz="2400" dirty="0"/>
              <a:t>textual fragments that travel relatively unchanged, through many articles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1"/>
            <a:r>
              <a:rPr lang="en-US" sz="2400" b="1" dirty="0"/>
              <a:t>	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Look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phrases inside quotes</a:t>
            </a:r>
            <a:r>
              <a:rPr lang="en-US" sz="2400" b="1" dirty="0"/>
              <a:t>: “…” </a:t>
            </a:r>
            <a:r>
              <a:rPr lang="en-US" sz="2400" dirty="0"/>
              <a:t>About 1.25 </a:t>
            </a:r>
            <a:r>
              <a:rPr lang="en-US" sz="2400" dirty="0" smtClean="0"/>
              <a:t>quotes 	per </a:t>
            </a:r>
            <a:r>
              <a:rPr lang="en-US" sz="2400" dirty="0"/>
              <a:t>document in our data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Why it works?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Quotes</a:t>
            </a:r>
            <a:r>
              <a:rPr lang="en-US" sz="2400" b="1" dirty="0" smtClean="0"/>
              <a:t> </a:t>
            </a:r>
            <a:r>
              <a:rPr lang="en-US" sz="2400" dirty="0" smtClean="0"/>
              <a:t>are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integral </a:t>
            </a:r>
            <a:r>
              <a:rPr lang="en-US" sz="2400" dirty="0"/>
              <a:t>parts of journalistic practices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tend to follow iterations of a story as it evolves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are attributed to individuals and have time and location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897" y="1569494"/>
            <a:ext cx="8625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Item</a:t>
            </a:r>
            <a:r>
              <a:rPr lang="en-US" sz="2800" dirty="0" smtClean="0"/>
              <a:t>: a news </a:t>
            </a:r>
            <a:r>
              <a:rPr lang="en-US" sz="2800" dirty="0"/>
              <a:t>article or blog post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Phrase</a:t>
            </a:r>
            <a:r>
              <a:rPr lang="en-US" sz="2800" dirty="0" smtClean="0"/>
              <a:t>: a </a:t>
            </a:r>
            <a:r>
              <a:rPr lang="en-US" sz="2800" dirty="0"/>
              <a:t>quoted </a:t>
            </a:r>
            <a:r>
              <a:rPr lang="en-US" sz="2800" dirty="0" smtClean="0"/>
              <a:t>string that </a:t>
            </a:r>
            <a:r>
              <a:rPr lang="en-US" sz="2800" dirty="0"/>
              <a:t>occurs in one or more items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roduce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phrase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clusters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which are collections of phrases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are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close textual variants of one another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Build a phrase </a:t>
            </a:r>
            <a:r>
              <a:rPr lang="en-US" sz="2800" i="1" dirty="0"/>
              <a:t>graph </a:t>
            </a:r>
            <a:r>
              <a:rPr lang="en-US" sz="2800" dirty="0"/>
              <a:t>where each phrase is represented by a node and </a:t>
            </a:r>
            <a:r>
              <a:rPr lang="en-US" sz="2800" dirty="0" smtClean="0"/>
              <a:t>directed edges </a:t>
            </a:r>
            <a:r>
              <a:rPr lang="en-US" sz="2800" dirty="0"/>
              <a:t>connect related phrases.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Partition the graph  </a:t>
            </a:r>
            <a:r>
              <a:rPr lang="en-US" sz="2800" dirty="0" smtClean="0"/>
              <a:t>in </a:t>
            </a:r>
            <a:r>
              <a:rPr lang="en-US" sz="2800" dirty="0"/>
              <a:t>such a way that its components </a:t>
            </a:r>
            <a:r>
              <a:rPr lang="en-US" sz="2800" dirty="0" smtClean="0"/>
              <a:t>are the phrase </a:t>
            </a:r>
            <a:r>
              <a:rPr lang="en-US" sz="2800" dirty="0"/>
              <a:t>clusters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72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078174"/>
            <a:ext cx="8652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graph G</a:t>
            </a:r>
            <a:r>
              <a:rPr lang="en-US" sz="2000" dirty="0" smtClean="0"/>
              <a:t> on </a:t>
            </a:r>
            <a:r>
              <a:rPr lang="en-US" sz="2000" dirty="0"/>
              <a:t>the set of </a:t>
            </a:r>
            <a:r>
              <a:rPr lang="en-US" sz="2000" dirty="0" smtClean="0"/>
              <a:t>quoted phrases:  </a:t>
            </a:r>
          </a:p>
          <a:p>
            <a:r>
              <a:rPr lang="en-US" sz="2000" dirty="0" smtClean="0"/>
              <a:t>V = phrases</a:t>
            </a:r>
          </a:p>
          <a:p>
            <a:r>
              <a:rPr lang="en-US" sz="2000" dirty="0" smtClean="0"/>
              <a:t>An edge (p, </a:t>
            </a:r>
            <a:r>
              <a:rPr lang="en-US" sz="2000" dirty="0"/>
              <a:t>q)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 </a:t>
            </a:r>
            <a:r>
              <a:rPr lang="en-US" sz="2000" dirty="0"/>
              <a:t>is strictly </a:t>
            </a:r>
            <a:r>
              <a:rPr lang="en-US" sz="2000" dirty="0" smtClean="0"/>
              <a:t>shorter than </a:t>
            </a:r>
            <a:r>
              <a:rPr lang="en-US" sz="2000" dirty="0"/>
              <a:t>q, and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p </a:t>
            </a:r>
            <a:r>
              <a:rPr lang="en-US" sz="2000" dirty="0"/>
              <a:t>has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directed edit distance </a:t>
            </a:r>
            <a:r>
              <a:rPr lang="en-US" sz="2000" dirty="0"/>
              <a:t>to q </a:t>
            </a:r>
            <a:r>
              <a:rPr lang="en-US" sz="2000" dirty="0" smtClean="0"/>
              <a:t>less </a:t>
            </a:r>
            <a:r>
              <a:rPr lang="en-US" sz="2000" dirty="0"/>
              <a:t>than a small threshold  </a:t>
            </a:r>
            <a:r>
              <a:rPr lang="en-US" sz="2000" dirty="0" smtClean="0"/>
              <a:t>or </a:t>
            </a:r>
            <a:r>
              <a:rPr lang="en-US" sz="2000" dirty="0"/>
              <a:t>there is at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least a k-word consecutive overlap </a:t>
            </a:r>
            <a:r>
              <a:rPr lang="en-US" sz="2000" dirty="0" smtClean="0"/>
              <a:t>between the </a:t>
            </a:r>
            <a:r>
              <a:rPr lang="en-US" sz="2000" dirty="0"/>
              <a:t>phrases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eights w(p, q): </a:t>
            </a:r>
            <a:r>
              <a:rPr lang="en-US" sz="2000" dirty="0" smtClean="0"/>
              <a:t>decrease with </a:t>
            </a:r>
            <a:r>
              <a:rPr lang="en-US" sz="2000" dirty="0"/>
              <a:t> </a:t>
            </a:r>
            <a:r>
              <a:rPr lang="en-US" sz="2000" dirty="0" smtClean="0"/>
              <a:t>edit </a:t>
            </a:r>
            <a:r>
              <a:rPr lang="en-US" sz="2000" dirty="0"/>
              <a:t>distance from p to q, and </a:t>
            </a:r>
            <a:r>
              <a:rPr lang="en-US" sz="2000" dirty="0" smtClean="0"/>
              <a:t>increase in the </a:t>
            </a:r>
            <a:r>
              <a:rPr lang="en-US" sz="2000" dirty="0"/>
              <a:t>frequency of q in the </a:t>
            </a:r>
            <a:r>
              <a:rPr lang="en-US" sz="2000" dirty="0" smtClean="0"/>
              <a:t>corpus (the</a:t>
            </a:r>
            <a:r>
              <a:rPr lang="en-US" sz="2000" dirty="0"/>
              <a:t> </a:t>
            </a:r>
            <a:r>
              <a:rPr lang="en-US" sz="2000" dirty="0" smtClean="0"/>
              <a:t>inclusion </a:t>
            </a:r>
            <a:r>
              <a:rPr lang="en-US" sz="2000" dirty="0"/>
              <a:t>of p in q is supported by many occurrences of </a:t>
            </a:r>
            <a:r>
              <a:rPr lang="en-US" sz="2000" dirty="0" smtClean="0"/>
              <a:t>q)</a:t>
            </a:r>
          </a:p>
          <a:p>
            <a:endParaRPr lang="en-US" sz="2000" dirty="0" smtClean="0"/>
          </a:p>
          <a:p>
            <a:r>
              <a:rPr lang="en-US" sz="2000" dirty="0" smtClean="0"/>
              <a:t>G </a:t>
            </a:r>
            <a:r>
              <a:rPr lang="en-US" sz="2000" dirty="0"/>
              <a:t>is a DAG </a:t>
            </a:r>
          </a:p>
          <a:p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3" y="4945151"/>
            <a:ext cx="7296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51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76" y="13498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0" y="1127860"/>
            <a:ext cx="8704133" cy="478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610" y="6059607"/>
            <a:ext cx="829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Quote: Our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opponent is someone who sees America, it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seems, as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being so imperfect, imperfect enough that he’s palling around with terrorists who would target their own country.”</a:t>
            </a:r>
          </a:p>
        </p:txBody>
      </p:sp>
    </p:spTree>
    <p:extLst>
      <p:ext uri="{BB962C8B-B14F-4D97-AF65-F5344CB8AC3E}">
        <p14:creationId xmlns:p14="http://schemas.microsoft.com/office/powerpoint/2010/main" val="912515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Construction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230" y="1883392"/>
            <a:ext cx="6687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Preprocessing:  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lower bound </a:t>
            </a:r>
            <a:r>
              <a:rPr lang="en-US" sz="2000" dirty="0"/>
              <a:t>L on the word-length of </a:t>
            </a:r>
            <a:r>
              <a:rPr lang="en-US" sz="2000" dirty="0" smtClean="0"/>
              <a:t>phrases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lower bound </a:t>
            </a:r>
            <a:r>
              <a:rPr lang="en-US" sz="2000" dirty="0"/>
              <a:t>M on their frequency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eliminate </a:t>
            </a:r>
            <a:r>
              <a:rPr lang="en-US" sz="2000" dirty="0"/>
              <a:t>phrases for which at least an </a:t>
            </a:r>
            <a:r>
              <a:rPr lang="el-GR" sz="2000" dirty="0" smtClean="0"/>
              <a:t>ε</a:t>
            </a:r>
            <a:r>
              <a:rPr lang="en-US" sz="2000" dirty="0" smtClean="0"/>
              <a:t> fraction occurs </a:t>
            </a:r>
            <a:r>
              <a:rPr lang="en-US" sz="2000" dirty="0"/>
              <a:t>on a single domain (</a:t>
            </a:r>
            <a:r>
              <a:rPr lang="en-US" sz="2000" dirty="0" smtClean="0"/>
              <a:t>produced </a:t>
            </a:r>
            <a:r>
              <a:rPr lang="en-US" sz="2000" dirty="0"/>
              <a:t>by spammers</a:t>
            </a:r>
            <a:r>
              <a:rPr lang="en-US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066723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501254"/>
            <a:ext cx="8393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Central idea</a:t>
            </a:r>
            <a:r>
              <a:rPr lang="en-US" sz="2400" dirty="0" smtClean="0"/>
              <a:t>: look for a collection </a:t>
            </a:r>
            <a:r>
              <a:rPr lang="en-US" sz="2400" dirty="0"/>
              <a:t>of phrases </a:t>
            </a:r>
            <a:r>
              <a:rPr lang="en-US" sz="2400" dirty="0" smtClean="0"/>
              <a:t>that “belong” </a:t>
            </a:r>
            <a:r>
              <a:rPr lang="en-US" sz="2400" dirty="0"/>
              <a:t>either to a single </a:t>
            </a:r>
            <a:r>
              <a:rPr lang="en-US" sz="2400" dirty="0" smtClean="0"/>
              <a:t>long phrase </a:t>
            </a:r>
            <a:r>
              <a:rPr lang="en-US" sz="2400" dirty="0"/>
              <a:t>q, or to a single collection of phrases.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outgoing </a:t>
            </a:r>
            <a:r>
              <a:rPr lang="en-US" sz="2400" dirty="0" smtClean="0"/>
              <a:t>paths from </a:t>
            </a:r>
            <a:r>
              <a:rPr lang="en-US" sz="2400" dirty="0"/>
              <a:t>all phrases in the cluster should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flow into a single root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node q </a:t>
            </a:r>
            <a:r>
              <a:rPr lang="en-US" sz="2400" dirty="0" smtClean="0"/>
              <a:t>(node with no outgoing edges) -&gt; look for a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  <a:r>
              <a:rPr lang="en-US" sz="2400" dirty="0"/>
              <a:t>for which all paths terminate in a single root node.</a:t>
            </a:r>
          </a:p>
          <a:p>
            <a:endParaRPr lang="en-US" sz="2400" dirty="0" smtClean="0"/>
          </a:p>
          <a:p>
            <a:r>
              <a:rPr lang="en-US" sz="2400" dirty="0" smtClean="0"/>
              <a:t>How?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Delete edges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small total weight </a:t>
            </a:r>
            <a:r>
              <a:rPr lang="en-US" sz="2400" dirty="0"/>
              <a:t>from the phrase </a:t>
            </a:r>
            <a:r>
              <a:rPr lang="en-US" sz="2400" dirty="0" smtClean="0"/>
              <a:t>graph, so </a:t>
            </a:r>
            <a:r>
              <a:rPr lang="en-US" sz="2400" dirty="0"/>
              <a:t>it falls </a:t>
            </a:r>
            <a:r>
              <a:rPr lang="en-US" sz="2400" dirty="0" smtClean="0"/>
              <a:t>apart into </a:t>
            </a:r>
            <a:r>
              <a:rPr lang="en-US" sz="2400" dirty="0"/>
              <a:t>disjoint pieces, </a:t>
            </a:r>
            <a:r>
              <a:rPr lang="en-US" sz="2400" dirty="0" smtClean="0"/>
              <a:t>where each </a:t>
            </a:r>
            <a:r>
              <a:rPr lang="en-US" sz="2400" dirty="0"/>
              <a:t>piece “feeds </a:t>
            </a:r>
            <a:r>
              <a:rPr lang="en-US" sz="2400" dirty="0" smtClean="0"/>
              <a:t>into” a </a:t>
            </a:r>
            <a:r>
              <a:rPr lang="en-US" sz="2400" dirty="0"/>
              <a:t>single root phrase that can serve as the exemplar for the </a:t>
            </a:r>
            <a:r>
              <a:rPr lang="en-US" sz="2400" dirty="0" smtClean="0"/>
              <a:t>phrase cluster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43790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716490"/>
            <a:ext cx="76104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280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764275" y="1187355"/>
            <a:ext cx="7818119" cy="4908858"/>
            <a:chOff x="764275" y="1187355"/>
            <a:chExt cx="7818119" cy="490885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75" y="1362288"/>
              <a:ext cx="7772400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420669" y="1187355"/>
              <a:ext cx="161725" cy="490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30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Representation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76" y="2540876"/>
            <a:ext cx="4398166" cy="212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4590441" y="1783679"/>
            <a:ext cx="3780430" cy="4289574"/>
            <a:chOff x="4920694" y="1574277"/>
            <a:chExt cx="3676650" cy="3967014"/>
          </a:xfrm>
        </p:grpSpPr>
        <p:pic>
          <p:nvPicPr>
            <p:cNvPr id="133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0694" y="1750341"/>
              <a:ext cx="3676650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015060" y="1574277"/>
              <a:ext cx="2573517" cy="20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" y="1570488"/>
            <a:ext cx="75914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44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791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123716"/>
            <a:ext cx="7203388" cy="49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37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739" y="1514901"/>
            <a:ext cx="7970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DAG Partitioning Problem</a:t>
            </a:r>
            <a:r>
              <a:rPr lang="en-US" sz="2800" dirty="0" smtClean="0"/>
              <a:t>: </a:t>
            </a:r>
            <a:r>
              <a:rPr lang="en-US" sz="2800" dirty="0"/>
              <a:t>Given a directed acyclic graph </a:t>
            </a:r>
            <a:r>
              <a:rPr lang="en-US" sz="2800" dirty="0" smtClean="0"/>
              <a:t>with edge </a:t>
            </a:r>
            <a:r>
              <a:rPr lang="en-US" sz="2800" dirty="0"/>
              <a:t>weights, delete a set of edges of minimum </a:t>
            </a:r>
            <a:r>
              <a:rPr lang="en-US" sz="2800" dirty="0" smtClean="0"/>
              <a:t>total  weight </a:t>
            </a:r>
            <a:r>
              <a:rPr lang="en-US" sz="2800" dirty="0"/>
              <a:t>so that each of the resulting components </a:t>
            </a:r>
            <a:r>
              <a:rPr lang="en-US" sz="2800" dirty="0" smtClean="0"/>
              <a:t>is single-rooted</a:t>
            </a:r>
            <a:r>
              <a:rPr lang="en-US" sz="2800" dirty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DAG </a:t>
            </a:r>
            <a:r>
              <a:rPr lang="en-US" sz="2800" dirty="0"/>
              <a:t>Partitioning is NP-hard.</a:t>
            </a:r>
          </a:p>
        </p:txBody>
      </p:sp>
    </p:spTree>
    <p:extLst>
      <p:ext uri="{BB962C8B-B14F-4D97-AF65-F5344CB8AC3E}">
        <p14:creationId xmlns:p14="http://schemas.microsoft.com/office/powerpoint/2010/main" val="3936275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473959"/>
            <a:ext cx="8393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any </a:t>
            </a:r>
            <a:r>
              <a:rPr lang="en-US" sz="2000" dirty="0"/>
              <a:t>optimal </a:t>
            </a:r>
            <a:r>
              <a:rPr lang="en-US" sz="2000" dirty="0" smtClean="0"/>
              <a:t>solution, </a:t>
            </a:r>
            <a:r>
              <a:rPr lang="en-US" sz="2000" dirty="0"/>
              <a:t>there is at least one outgoing edge from </a:t>
            </a:r>
            <a:r>
              <a:rPr lang="en-US" sz="2000" dirty="0" smtClean="0"/>
              <a:t>each non-root </a:t>
            </a:r>
            <a:r>
              <a:rPr lang="en-US" sz="2000" dirty="0"/>
              <a:t>node that has not been deleted.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of the </a:t>
            </a:r>
            <a:r>
              <a:rPr lang="en-US" sz="2000" dirty="0"/>
              <a:t>DAG where each non-root node has only a single out-edge </a:t>
            </a:r>
            <a:r>
              <a:rPr lang="en-US" sz="2000" dirty="0" smtClean="0"/>
              <a:t>must necessarily </a:t>
            </a:r>
            <a:r>
              <a:rPr lang="en-US" sz="2000" dirty="0"/>
              <a:t>have single-rooted components, since the edge sets </a:t>
            </a:r>
            <a:r>
              <a:rPr lang="en-US" sz="2000" dirty="0" smtClean="0"/>
              <a:t>of the </a:t>
            </a:r>
            <a:r>
              <a:rPr lang="en-US" sz="2000" dirty="0"/>
              <a:t>components </a:t>
            </a:r>
            <a:r>
              <a:rPr lang="en-US" sz="2000" dirty="0" smtClean="0"/>
              <a:t>will all </a:t>
            </a:r>
            <a:r>
              <a:rPr lang="en-US" sz="2000" dirty="0"/>
              <a:t>be in-branching trees.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node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we happened to know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a single edge </a:t>
            </a:r>
            <a:r>
              <a:rPr lang="en-US" sz="2000" dirty="0" smtClean="0"/>
              <a:t>that </a:t>
            </a:r>
            <a:r>
              <a:rPr lang="en-US" sz="2000" dirty="0"/>
              <a:t>was not deleted in the optimal solution, </a:t>
            </a:r>
            <a:r>
              <a:rPr lang="en-US" sz="2000" dirty="0" smtClean="0"/>
              <a:t>then the </a:t>
            </a:r>
            <a:r>
              <a:rPr lang="en-US" sz="2000" dirty="0" err="1"/>
              <a:t>subgraph</a:t>
            </a:r>
            <a:r>
              <a:rPr lang="en-US" sz="2000" dirty="0"/>
              <a:t> consisting of all these edges </a:t>
            </a:r>
            <a:r>
              <a:rPr lang="en-US" sz="2000" dirty="0" smtClean="0"/>
              <a:t>would </a:t>
            </a:r>
            <a:r>
              <a:rPr lang="en-US" sz="2000" dirty="0"/>
              <a:t>have the </a:t>
            </a:r>
            <a:r>
              <a:rPr lang="en-US" sz="2000" dirty="0" smtClean="0"/>
              <a:t>same components </a:t>
            </a:r>
            <a:r>
              <a:rPr lang="en-US" sz="2000" dirty="0"/>
              <a:t>(when viewed as node sets) as the components in </a:t>
            </a:r>
            <a:r>
              <a:rPr lang="en-US" sz="2000" dirty="0" smtClean="0"/>
              <a:t>the optimal </a:t>
            </a:r>
            <a:r>
              <a:rPr lang="en-US" sz="2000" dirty="0"/>
              <a:t>solution of DAG </a:t>
            </a:r>
            <a:r>
              <a:rPr lang="en-US" sz="2000" dirty="0" smtClean="0"/>
              <a:t>Partitioning</a:t>
            </a:r>
          </a:p>
          <a:p>
            <a:endParaRPr lang="en-US" sz="2000" dirty="0"/>
          </a:p>
          <a:p>
            <a:pPr algn="just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is enough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 a single edge out of each node that is included in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optimal solution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identify the optimal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components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47654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 Heuristic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514902"/>
            <a:ext cx="8393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for each non-root </a:t>
            </a:r>
            <a:r>
              <a:rPr lang="en-US" sz="2400" dirty="0"/>
              <a:t>node a single outgoing edge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sz="2400" dirty="0" smtClean="0"/>
              <a:t>Which one?</a:t>
            </a:r>
          </a:p>
          <a:p>
            <a:r>
              <a:rPr lang="en-US" dirty="0" smtClean="0"/>
              <a:t>When compared to the </a:t>
            </a:r>
            <a:r>
              <a:rPr lang="en-US" dirty="0"/>
              <a:t>total amount of edge weight kept in the </a:t>
            </a:r>
            <a:r>
              <a:rPr lang="en-US" dirty="0" smtClean="0"/>
              <a:t>clusters, </a:t>
            </a:r>
            <a:r>
              <a:rPr lang="en-US" dirty="0"/>
              <a:t>if </a:t>
            </a:r>
            <a:r>
              <a:rPr lang="en-US" dirty="0" smtClean="0"/>
              <a:t>a random </a:t>
            </a:r>
            <a:r>
              <a:rPr lang="en-US" dirty="0"/>
              <a:t>edge out of each phrase is kept. </a:t>
            </a:r>
            <a:endParaRPr lang="en-US" dirty="0" smtClean="0"/>
          </a:p>
          <a:p>
            <a:r>
              <a:rPr lang="en-US" dirty="0" smtClean="0"/>
              <a:t>an edge </a:t>
            </a:r>
            <a:r>
              <a:rPr lang="en-US" dirty="0"/>
              <a:t>to the </a:t>
            </a:r>
            <a:r>
              <a:rPr lang="en-US" i="1" dirty="0"/>
              <a:t>shortest phrase </a:t>
            </a:r>
            <a:r>
              <a:rPr lang="en-US" dirty="0"/>
              <a:t>gives 9% </a:t>
            </a:r>
            <a:r>
              <a:rPr lang="en-US" dirty="0" smtClean="0"/>
              <a:t>improvement,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edge to the </a:t>
            </a:r>
            <a:r>
              <a:rPr lang="en-US" i="1" dirty="0"/>
              <a:t>most frequent phrase </a:t>
            </a:r>
            <a:r>
              <a:rPr lang="en-US" dirty="0"/>
              <a:t>gives 12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Proceed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the roots down the DAG 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greedily assign each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node to the cluster to which it has the most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edges (gives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13%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improvement)</a:t>
            </a:r>
          </a:p>
          <a:p>
            <a:endParaRPr lang="en-US" dirty="0"/>
          </a:p>
          <a:p>
            <a:r>
              <a:rPr lang="en-US" dirty="0" smtClean="0"/>
              <a:t>simulated </a:t>
            </a:r>
            <a:r>
              <a:rPr lang="en-US" dirty="0"/>
              <a:t>annealing </a:t>
            </a:r>
            <a:r>
              <a:rPr lang="en-US" dirty="0" smtClean="0"/>
              <a:t>did </a:t>
            </a:r>
            <a:r>
              <a:rPr lang="en-US" dirty="0"/>
              <a:t>not improve the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0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85863"/>
            <a:ext cx="7458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188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38250"/>
            <a:ext cx="7667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703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206" y="1446663"/>
            <a:ext cx="76700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Thread </a:t>
            </a:r>
            <a:r>
              <a:rPr lang="en-US" sz="2800" dirty="0"/>
              <a:t>associated </a:t>
            </a:r>
            <a:r>
              <a:rPr lang="en-US" sz="2800" dirty="0" smtClean="0"/>
              <a:t>with a  </a:t>
            </a:r>
            <a:r>
              <a:rPr lang="en-US" sz="2800" dirty="0"/>
              <a:t>given phrase </a:t>
            </a:r>
            <a:r>
              <a:rPr lang="en-US" sz="2800" dirty="0" smtClean="0"/>
              <a:t>cluster: the set </a:t>
            </a:r>
            <a:r>
              <a:rPr lang="en-US" sz="2800" dirty="0"/>
              <a:t>of all items (news articles </a:t>
            </a:r>
            <a:r>
              <a:rPr lang="en-US" sz="2800" dirty="0" smtClean="0"/>
              <a:t>or blog posts) containing </a:t>
            </a:r>
            <a:r>
              <a:rPr lang="en-US" sz="2800" dirty="0"/>
              <a:t>some phrase from the </a:t>
            </a:r>
            <a:r>
              <a:rPr lang="en-US" sz="2800" dirty="0" smtClean="0"/>
              <a:t>cluster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Track all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threads over time</a:t>
            </a:r>
            <a:r>
              <a:rPr lang="en-US" sz="2800" dirty="0"/>
              <a:t>, considering both their individual </a:t>
            </a:r>
            <a:r>
              <a:rPr lang="en-US" sz="2800" dirty="0" smtClean="0"/>
              <a:t>temporal dynamics </a:t>
            </a:r>
            <a:r>
              <a:rPr lang="en-US" sz="2800" dirty="0"/>
              <a:t>as well as their interactions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7714701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5388"/>
            <a:ext cx="8153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795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Thread volume increase and decay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70" y="1032894"/>
            <a:ext cx="4480304" cy="30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488" y="4175840"/>
            <a:ext cx="8625385" cy="234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Peak time </a:t>
            </a:r>
            <a:r>
              <a:rPr lang="en-US" dirty="0" smtClean="0"/>
              <a:t>of a thread: median time</a:t>
            </a:r>
          </a:p>
          <a:p>
            <a:r>
              <a:rPr lang="en-US" dirty="0" smtClean="0"/>
              <a:t>one </a:t>
            </a:r>
            <a:r>
              <a:rPr lang="en-US" dirty="0"/>
              <a:t>would expect the overall volume of a thread to </a:t>
            </a:r>
            <a:r>
              <a:rPr lang="en-US" dirty="0" smtClean="0"/>
              <a:t>be very </a:t>
            </a:r>
            <a:r>
              <a:rPr lang="en-US" dirty="0"/>
              <a:t>low initially; then </a:t>
            </a:r>
            <a:r>
              <a:rPr lang="en-US" dirty="0" smtClean="0"/>
              <a:t>the volume would </a:t>
            </a:r>
            <a:r>
              <a:rPr lang="en-US" dirty="0"/>
              <a:t>rise; and </a:t>
            </a:r>
            <a:r>
              <a:rPr lang="en-US" dirty="0" smtClean="0"/>
              <a:t>slowly </a:t>
            </a:r>
            <a:r>
              <a:rPr lang="en-US" dirty="0"/>
              <a:t>decay. 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rise and drop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volume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surprisingly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symmetric around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distinct types of behavior: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volume outside an 8-hour window centered at the </a:t>
            </a:r>
            <a:r>
              <a:rPr lang="en-US" dirty="0" smtClean="0"/>
              <a:t>peak modeled </a:t>
            </a:r>
            <a:r>
              <a:rPr lang="en-US" dirty="0"/>
              <a:t>by an exponential </a:t>
            </a:r>
            <a:r>
              <a:rPr lang="en-US" dirty="0" smtClean="0"/>
              <a:t>function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the 8-hour </a:t>
            </a:r>
            <a:r>
              <a:rPr lang="en-US" dirty="0"/>
              <a:t>time window around the peak is best modeled by a </a:t>
            </a:r>
            <a:r>
              <a:rPr lang="en-US" dirty="0" smtClean="0"/>
              <a:t>logarithmic 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Constrained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022" y="1272619"/>
            <a:ext cx="35624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2800" baseline="300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t1,t2</a:t>
            </a:r>
            <a:r>
              <a:rPr lang="en-US" sz="2800" dirty="0" smtClean="0"/>
              <a:t>  about company c at time interval [t1, t2] </a:t>
            </a:r>
          </a:p>
          <a:p>
            <a:endParaRPr lang="en-US" sz="2800" dirty="0" smtClean="0"/>
          </a:p>
          <a:p>
            <a:r>
              <a:rPr lang="en-US" sz="2400" dirty="0" smtClean="0"/>
              <a:t>induced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of G that contains the nodes that are either </a:t>
            </a:r>
            <a:r>
              <a:rPr lang="en-US" sz="2400" i="1" dirty="0" smtClean="0"/>
              <a:t>tweets with timestamps in interval [t1,t2]</a:t>
            </a:r>
            <a:r>
              <a:rPr lang="en-US" sz="2400" dirty="0" smtClean="0"/>
              <a:t>, or </a:t>
            </a:r>
            <a:r>
              <a:rPr lang="en-US" sz="2400" i="1" dirty="0" smtClean="0"/>
              <a:t>non-tweet nodes connected </a:t>
            </a:r>
            <a:r>
              <a:rPr lang="en-US" sz="2400" dirty="0" smtClean="0"/>
              <a:t>through an edge to the selected tweet nodes.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632" y="1130038"/>
            <a:ext cx="4095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Lag between news and blogs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312460"/>
            <a:ext cx="7610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789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Lag of individual sites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571625"/>
            <a:ext cx="7305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271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Oscillation of attention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4" y="1706814"/>
            <a:ext cx="6086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376" y="1337482"/>
            <a:ext cx="72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blog volume to total </a:t>
            </a:r>
            <a:r>
              <a:rPr lang="en-US" dirty="0" smtClean="0"/>
              <a:t>volume </a:t>
            </a:r>
            <a:r>
              <a:rPr lang="en-US" dirty="0"/>
              <a:t>for </a:t>
            </a:r>
            <a:r>
              <a:rPr lang="en-US" dirty="0" smtClean="0"/>
              <a:t>each thread </a:t>
            </a:r>
            <a:r>
              <a:rPr lang="en-US" dirty="0"/>
              <a:t>as a function of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76" y="5558051"/>
            <a:ext cx="83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“heartbeat”-like like dynamics where the </a:t>
            </a:r>
            <a:r>
              <a:rPr lang="en-US" dirty="0" smtClean="0"/>
              <a:t>phrase “oscillates</a:t>
            </a:r>
            <a:r>
              <a:rPr lang="en-US" dirty="0"/>
              <a:t>” between blogs and mainstream media</a:t>
            </a:r>
          </a:p>
        </p:txBody>
      </p:sp>
    </p:spTree>
    <p:extLst>
      <p:ext uri="{BB962C8B-B14F-4D97-AF65-F5344CB8AC3E}">
        <p14:creationId xmlns:p14="http://schemas.microsoft.com/office/powerpoint/2010/main" val="1451605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Phrases discovered by blogs (3.5%)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7" y="965935"/>
            <a:ext cx="4905944" cy="5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789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19" y="1487606"/>
            <a:ext cx="7765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framework for tracking short, </a:t>
            </a:r>
            <a:r>
              <a:rPr lang="en-US" sz="2800" dirty="0" smtClean="0"/>
              <a:t>distinctive phrases </a:t>
            </a:r>
          </a:p>
          <a:p>
            <a:endParaRPr lang="en-US" sz="2800" dirty="0" smtClean="0"/>
          </a:p>
          <a:p>
            <a:r>
              <a:rPr lang="en-US" sz="2800" dirty="0" smtClean="0"/>
              <a:t>scalable </a:t>
            </a:r>
            <a:r>
              <a:rPr lang="en-US" sz="2800" dirty="0"/>
              <a:t>algorithms for identifying and clustering </a:t>
            </a:r>
            <a:r>
              <a:rPr lang="en-US" sz="2800" dirty="0" smtClean="0"/>
              <a:t>textual variants </a:t>
            </a:r>
            <a:r>
              <a:rPr lang="en-US" sz="2800" dirty="0"/>
              <a:t>of such phrases that scale to a collection of 90 million </a:t>
            </a:r>
            <a:r>
              <a:rPr lang="en-US" sz="2800" dirty="0" smtClean="0"/>
              <a:t>articles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00312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28828" y="3829925"/>
            <a:ext cx="751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Jure Leskovec, Mary McGlohon, Christos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Faloutsos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 Natalie S. Glance, Matthew Hurst: 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</a:rPr>
              <a:t>Patterns of Cascading Behavior in Large Blog Graphs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SDM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2007</a:t>
            </a:r>
            <a:endParaRPr lang="el-GR" sz="240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689" y="5668324"/>
            <a:ext cx="808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Slides are from Jure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Leskovec’s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course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“On Social Information Network Analysis”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19188"/>
            <a:ext cx="7334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583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2" y="2334620"/>
            <a:ext cx="8623661" cy="221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113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33500"/>
            <a:ext cx="741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202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1125"/>
            <a:ext cx="7315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7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564849"/>
            <a:ext cx="7550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Activity features </a:t>
            </a:r>
            <a:r>
              <a:rPr lang="en-US" sz="2800" dirty="0" smtClean="0"/>
              <a:t>count the number of nodes of a particular type, such as number of tweets, number of users, number of </a:t>
            </a:r>
            <a:r>
              <a:rPr lang="en-US" sz="2800" dirty="0" err="1" smtClean="0"/>
              <a:t>hashtags</a:t>
            </a:r>
            <a:r>
              <a:rPr lang="en-US" sz="2800" dirty="0" smtClean="0"/>
              <a:t>, etc. 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features </a:t>
            </a:r>
            <a:r>
              <a:rPr lang="en-US" sz="2800" dirty="0" smtClean="0"/>
              <a:t>measure properties of the link  structure of the graph.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For scalability, feature computation done using Map-Reduce</a:t>
            </a:r>
            <a:endParaRPr lang="el-GR" sz="28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8" y="906864"/>
            <a:ext cx="7965154" cy="50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525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85863"/>
            <a:ext cx="7715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06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8.5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4004</Words>
  <Application>Microsoft Office PowerPoint</Application>
  <PresentationFormat>On-screen Show (4:3)</PresentationFormat>
  <Paragraphs>788</Paragraphs>
  <Slides>91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1" baseType="lpstr">
      <vt:lpstr>ＭＳ Ｐゴシック</vt:lpstr>
      <vt:lpstr>Arial</vt:lpstr>
      <vt:lpstr>Calibri</vt:lpstr>
      <vt:lpstr>Courier New</vt:lpstr>
      <vt:lpstr>Gill Sans MT</vt:lpstr>
      <vt:lpstr>Wingdings</vt:lpstr>
      <vt:lpstr>Wingdings 3</vt:lpstr>
      <vt:lpstr>Office Theme</vt:lpstr>
      <vt:lpstr>数式</vt:lpstr>
      <vt:lpstr>Εξίσωση</vt:lpstr>
      <vt:lpstr>Online Social Networks and Media</vt:lpstr>
      <vt:lpstr>PowerPoint Presentation</vt:lpstr>
      <vt:lpstr>PowerPoint Presentation</vt:lpstr>
      <vt:lpstr>Goal</vt:lpstr>
      <vt:lpstr>Stock Market Data</vt:lpstr>
      <vt:lpstr>Twitter Data</vt:lpstr>
      <vt:lpstr>Graph Representation</vt:lpstr>
      <vt:lpstr>Constrained Subgraph</vt:lpstr>
      <vt:lpstr>Features</vt:lpstr>
      <vt:lpstr>Features</vt:lpstr>
      <vt:lpstr>Features normalization and seasonability</vt:lpstr>
      <vt:lpstr>Time Series Correlation</vt:lpstr>
      <vt:lpstr>Results</vt:lpstr>
      <vt:lpstr>Results </vt:lpstr>
      <vt:lpstr>Results </vt:lpstr>
      <vt:lpstr>Expanding the graph</vt:lpstr>
      <vt:lpstr>Simulation</vt:lpstr>
      <vt:lpstr>Stock selection strategies</vt:lpstr>
      <vt:lpstr>Stock selection strategies</vt:lpstr>
      <vt:lpstr>Results</vt:lpstr>
      <vt:lpstr>Summary</vt:lpstr>
      <vt:lpstr>PowerPoint Presentation</vt:lpstr>
      <vt:lpstr>Goal</vt:lpstr>
      <vt:lpstr>Twitter and Earthquakes in Japan</vt:lpstr>
      <vt:lpstr>Twitter and Earthquakes in Japan</vt:lpstr>
      <vt:lpstr>PowerPoint Presentation</vt:lpstr>
      <vt:lpstr>Event detection algorithms</vt:lpstr>
      <vt:lpstr>Semantic Analysis on Tweets</vt:lpstr>
      <vt:lpstr>Semantic Analysis on Tweets</vt:lpstr>
      <vt:lpstr>Tweet as a Sensory Value</vt:lpstr>
      <vt:lpstr>Tweet as a Sensory Value</vt:lpstr>
      <vt:lpstr>Tweet as a Sensory Value</vt:lpstr>
      <vt:lpstr>Probabilistic Model</vt:lpstr>
      <vt:lpstr>Temporal Model</vt:lpstr>
      <vt:lpstr>Temporal Model</vt:lpstr>
      <vt:lpstr>Temporal Model</vt:lpstr>
      <vt:lpstr>Temporal Model</vt:lpstr>
      <vt:lpstr>Temporal Model</vt:lpstr>
      <vt:lpstr>Location Estimation</vt:lpstr>
      <vt:lpstr>Bayesian Filters for Location Estimation</vt:lpstr>
      <vt:lpstr>Particle Filters</vt:lpstr>
      <vt:lpstr>PowerPoint Presentation</vt:lpstr>
      <vt:lpstr>Information Diffusion</vt:lpstr>
      <vt:lpstr>Information Flow Networks on Twitter</vt:lpstr>
      <vt:lpstr>PowerPoint Presentation</vt:lpstr>
      <vt:lpstr>Evaluation of Semantic Analysis</vt:lpstr>
      <vt:lpstr>Evaluation of Semantic Analysis</vt:lpstr>
      <vt:lpstr>Evaluation of Spatial Estimation</vt:lpstr>
      <vt:lpstr>Evaluation of Spatial Estimation</vt:lpstr>
      <vt:lpstr>Evaluation of Spatial Estimation</vt:lpstr>
      <vt:lpstr>Evaluation of Spatial Estimation</vt:lpstr>
      <vt:lpstr>Evaluation of Spatial Estimation</vt:lpstr>
      <vt:lpstr>Discussions of Experiments</vt:lpstr>
      <vt:lpstr>Earthquake Reporting System  </vt:lpstr>
      <vt:lpstr>Screenshot of Toretter.com</vt:lpstr>
      <vt:lpstr>Earthquake Reporting System  </vt:lpstr>
      <vt:lpstr>Results of Earthquake Detection</vt:lpstr>
      <vt:lpstr>Experiments And Evaluation</vt:lpstr>
      <vt:lpstr>Results of Earthquake Detection</vt:lpstr>
      <vt:lpstr>Summary</vt:lpstr>
      <vt:lpstr>PowerPoint Presentation</vt:lpstr>
      <vt:lpstr>PowerPoint Presentation</vt:lpstr>
      <vt:lpstr>Approach</vt:lpstr>
      <vt:lpstr>Phrase Graph</vt:lpstr>
      <vt:lpstr>Phrase Graph</vt:lpstr>
      <vt:lpstr>Phrase Graph Construction</vt:lpstr>
      <vt:lpstr>Phrase Graph Partitioning</vt:lpstr>
      <vt:lpstr>Phrase Graph</vt:lpstr>
      <vt:lpstr>Phrase Graph</vt:lpstr>
      <vt:lpstr>Phrase Graph</vt:lpstr>
      <vt:lpstr>Phrase Graph</vt:lpstr>
      <vt:lpstr>Phrase Graph Partitioning</vt:lpstr>
      <vt:lpstr>Phrase Graph Partitioning</vt:lpstr>
      <vt:lpstr>Phrase Graph Partitioning Heuristic</vt:lpstr>
      <vt:lpstr>Data Set</vt:lpstr>
      <vt:lpstr>Temporal variation</vt:lpstr>
      <vt:lpstr>Temporal variation</vt:lpstr>
      <vt:lpstr>Temporal variation</vt:lpstr>
      <vt:lpstr>Thread volume increase and decay</vt:lpstr>
      <vt:lpstr>Lag between news and blogs</vt:lpstr>
      <vt:lpstr>Lag of individual sites</vt:lpstr>
      <vt:lpstr>Oscillation of attention</vt:lpstr>
      <vt:lpstr>Phrases discovered by blogs (3.5%)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slides</dc:title>
  <dc:creator>Evaggelia Pitoura</dc:creator>
  <cp:lastModifiedBy>Panayiotis Tsaparas</cp:lastModifiedBy>
  <cp:revision>428</cp:revision>
  <dcterms:created xsi:type="dcterms:W3CDTF">2013-06-13T09:19:30Z</dcterms:created>
  <dcterms:modified xsi:type="dcterms:W3CDTF">2014-01-05T10:42:36Z</dcterms:modified>
</cp:coreProperties>
</file>