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80"/>
  </p:notesMasterIdLst>
  <p:sldIdLst>
    <p:sldId id="674" r:id="rId2"/>
    <p:sldId id="676" r:id="rId3"/>
    <p:sldId id="677" r:id="rId4"/>
    <p:sldId id="776" r:id="rId5"/>
    <p:sldId id="679" r:id="rId6"/>
    <p:sldId id="682" r:id="rId7"/>
    <p:sldId id="683" r:id="rId8"/>
    <p:sldId id="684" r:id="rId9"/>
    <p:sldId id="685" r:id="rId10"/>
    <p:sldId id="686" r:id="rId11"/>
    <p:sldId id="687" r:id="rId12"/>
    <p:sldId id="688" r:id="rId13"/>
    <p:sldId id="689" r:id="rId14"/>
    <p:sldId id="690" r:id="rId15"/>
    <p:sldId id="787" r:id="rId16"/>
    <p:sldId id="693" r:id="rId17"/>
    <p:sldId id="788" r:id="rId18"/>
    <p:sldId id="783" r:id="rId19"/>
    <p:sldId id="784" r:id="rId20"/>
    <p:sldId id="786" r:id="rId21"/>
    <p:sldId id="714" r:id="rId22"/>
    <p:sldId id="717" r:id="rId23"/>
    <p:sldId id="720" r:id="rId24"/>
    <p:sldId id="721" r:id="rId25"/>
    <p:sldId id="722" r:id="rId26"/>
    <p:sldId id="789" r:id="rId27"/>
    <p:sldId id="790" r:id="rId28"/>
    <p:sldId id="791" r:id="rId29"/>
    <p:sldId id="792" r:id="rId30"/>
    <p:sldId id="793" r:id="rId31"/>
    <p:sldId id="794" r:id="rId32"/>
    <p:sldId id="795" r:id="rId33"/>
    <p:sldId id="723" r:id="rId34"/>
    <p:sldId id="724" r:id="rId35"/>
    <p:sldId id="725" r:id="rId36"/>
    <p:sldId id="726" r:id="rId37"/>
    <p:sldId id="727" r:id="rId38"/>
    <p:sldId id="728" r:id="rId39"/>
    <p:sldId id="729" r:id="rId40"/>
    <p:sldId id="730" r:id="rId41"/>
    <p:sldId id="731" r:id="rId42"/>
    <p:sldId id="732" r:id="rId43"/>
    <p:sldId id="733" r:id="rId44"/>
    <p:sldId id="734" r:id="rId45"/>
    <p:sldId id="736" r:id="rId46"/>
    <p:sldId id="737" r:id="rId47"/>
    <p:sldId id="738" r:id="rId48"/>
    <p:sldId id="739" r:id="rId49"/>
    <p:sldId id="747" r:id="rId50"/>
    <p:sldId id="748" r:id="rId51"/>
    <p:sldId id="749" r:id="rId52"/>
    <p:sldId id="750" r:id="rId53"/>
    <p:sldId id="751" r:id="rId54"/>
    <p:sldId id="800" r:id="rId55"/>
    <p:sldId id="801" r:id="rId56"/>
    <p:sldId id="802" r:id="rId57"/>
    <p:sldId id="803" r:id="rId58"/>
    <p:sldId id="817" r:id="rId59"/>
    <p:sldId id="805" r:id="rId60"/>
    <p:sldId id="816" r:id="rId61"/>
    <p:sldId id="806" r:id="rId62"/>
    <p:sldId id="807" r:id="rId63"/>
    <p:sldId id="818" r:id="rId64"/>
    <p:sldId id="809" r:id="rId65"/>
    <p:sldId id="810" r:id="rId66"/>
    <p:sldId id="811" r:id="rId67"/>
    <p:sldId id="812" r:id="rId68"/>
    <p:sldId id="813" r:id="rId69"/>
    <p:sldId id="814" r:id="rId70"/>
    <p:sldId id="815" r:id="rId71"/>
    <p:sldId id="826" r:id="rId72"/>
    <p:sldId id="819" r:id="rId73"/>
    <p:sldId id="820" r:id="rId74"/>
    <p:sldId id="821" r:id="rId75"/>
    <p:sldId id="822" r:id="rId76"/>
    <p:sldId id="823" r:id="rId77"/>
    <p:sldId id="824" r:id="rId78"/>
    <p:sldId id="825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3" autoAdjust="0"/>
    <p:restoredTop sz="94676" autoAdjust="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5/23/2012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7F86DBC-9074-431C-AB33-99473EE12A17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15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3BFBDD2-41DB-45AD-95F0-2B4146935D89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18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85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5/23/2012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unsw.edu.au/~quinlan/c4.5r8.tar.gz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7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0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1.e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4.e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0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1.w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wmf"/><Relationship Id="rId4" Type="http://schemas.openxmlformats.org/officeDocument/2006/relationships/oleObject" Target="../embeddings/Microsoft_Word_97_-_2003_Document1.doc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4.wm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0.png"/><Relationship Id="rId5" Type="http://schemas.openxmlformats.org/officeDocument/2006/relationships/image" Target="../media/image49.wmf"/><Relationship Id="rId4" Type="http://schemas.openxmlformats.org/officeDocument/2006/relationships/oleObject" Target="../embeddings/Microsoft_Word_97_-_2003_Document2.doc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4.png"/><Relationship Id="rId4" Type="http://schemas.openxmlformats.org/officeDocument/2006/relationships/image" Target="../media/image52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5.w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7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5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9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b="1" dirty="0" smtClean="0"/>
              <a:t>Classification</a:t>
            </a:r>
          </a:p>
          <a:p>
            <a:r>
              <a:rPr lang="en-US" dirty="0"/>
              <a:t>	</a:t>
            </a:r>
            <a:r>
              <a:rPr lang="en-US" dirty="0" smtClean="0"/>
              <a:t>Decision Trees</a:t>
            </a:r>
          </a:p>
          <a:p>
            <a:r>
              <a:rPr lang="en-US" dirty="0"/>
              <a:t>	</a:t>
            </a:r>
            <a:r>
              <a:rPr lang="en-US" dirty="0" smtClean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4979" name="Line 3"/>
          <p:cNvSpPr>
            <a:spLocks noChangeShapeType="1"/>
          </p:cNvSpPr>
          <p:nvPr/>
        </p:nvSpPr>
        <p:spPr bwMode="auto">
          <a:xfrm>
            <a:off x="2898775" y="49863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0" name="Line 4"/>
          <p:cNvSpPr>
            <a:spLocks noChangeShapeType="1"/>
          </p:cNvSpPr>
          <p:nvPr/>
        </p:nvSpPr>
        <p:spPr bwMode="auto">
          <a:xfrm flipH="1">
            <a:off x="1658938" y="49863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1" name="Line 5"/>
          <p:cNvSpPr>
            <a:spLocks noChangeShapeType="1"/>
          </p:cNvSpPr>
          <p:nvPr/>
        </p:nvSpPr>
        <p:spPr bwMode="auto">
          <a:xfrm flipH="1">
            <a:off x="2366963" y="40116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2" name="Line 6"/>
          <p:cNvSpPr>
            <a:spLocks noChangeShapeType="1"/>
          </p:cNvSpPr>
          <p:nvPr/>
        </p:nvSpPr>
        <p:spPr bwMode="auto">
          <a:xfrm>
            <a:off x="3695700" y="4011613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Line 7"/>
          <p:cNvSpPr>
            <a:spLocks noChangeShapeType="1"/>
          </p:cNvSpPr>
          <p:nvPr/>
        </p:nvSpPr>
        <p:spPr bwMode="auto">
          <a:xfrm>
            <a:off x="2544763" y="31210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4" name="Line 8"/>
          <p:cNvSpPr>
            <a:spLocks noChangeShapeType="1"/>
          </p:cNvSpPr>
          <p:nvPr/>
        </p:nvSpPr>
        <p:spPr bwMode="auto">
          <a:xfrm flipH="1">
            <a:off x="1039813" y="31210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5" name="Text Box 9"/>
          <p:cNvSpPr txBox="1">
            <a:spLocks noChangeArrowheads="1"/>
          </p:cNvSpPr>
          <p:nvPr/>
        </p:nvSpPr>
        <p:spPr bwMode="auto">
          <a:xfrm>
            <a:off x="1606550" y="27971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6" name="Text Box 10"/>
          <p:cNvSpPr txBox="1">
            <a:spLocks noChangeArrowheads="1"/>
          </p:cNvSpPr>
          <p:nvPr/>
        </p:nvSpPr>
        <p:spPr bwMode="auto">
          <a:xfrm>
            <a:off x="2720975" y="36893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7" name="Text Box 11"/>
          <p:cNvSpPr txBox="1">
            <a:spLocks noChangeArrowheads="1"/>
          </p:cNvSpPr>
          <p:nvPr/>
        </p:nvSpPr>
        <p:spPr bwMode="auto">
          <a:xfrm>
            <a:off x="1925638" y="46609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8" name="AutoShape 12"/>
          <p:cNvSpPr>
            <a:spLocks noChangeArrowheads="1"/>
          </p:cNvSpPr>
          <p:nvPr/>
        </p:nvSpPr>
        <p:spPr bwMode="auto">
          <a:xfrm>
            <a:off x="2941638" y="56292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9" name="Text Box 13"/>
          <p:cNvSpPr txBox="1">
            <a:spLocks noChangeArrowheads="1"/>
          </p:cNvSpPr>
          <p:nvPr/>
        </p:nvSpPr>
        <p:spPr bwMode="auto">
          <a:xfrm>
            <a:off x="2859088" y="56292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0" name="AutoShape 14"/>
          <p:cNvSpPr>
            <a:spLocks noChangeArrowheads="1"/>
          </p:cNvSpPr>
          <p:nvPr/>
        </p:nvSpPr>
        <p:spPr bwMode="auto">
          <a:xfrm>
            <a:off x="1304925" y="56499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1" name="Text Box 15"/>
          <p:cNvSpPr txBox="1">
            <a:spLocks noChangeArrowheads="1"/>
          </p:cNvSpPr>
          <p:nvPr/>
        </p:nvSpPr>
        <p:spPr bwMode="auto">
          <a:xfrm>
            <a:off x="1435100" y="56324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2" name="AutoShape 16"/>
          <p:cNvSpPr>
            <a:spLocks noChangeArrowheads="1"/>
          </p:cNvSpPr>
          <p:nvPr/>
        </p:nvSpPr>
        <p:spPr bwMode="auto">
          <a:xfrm>
            <a:off x="685800" y="37068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3" name="Text Box 17"/>
          <p:cNvSpPr txBox="1">
            <a:spLocks noChangeArrowheads="1"/>
          </p:cNvSpPr>
          <p:nvPr/>
        </p:nvSpPr>
        <p:spPr bwMode="auto">
          <a:xfrm>
            <a:off x="814388" y="36893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4994" name="AutoShape 18"/>
          <p:cNvSpPr>
            <a:spLocks noChangeArrowheads="1"/>
          </p:cNvSpPr>
          <p:nvPr/>
        </p:nvSpPr>
        <p:spPr bwMode="auto">
          <a:xfrm>
            <a:off x="3860800" y="46942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5" name="Text Box 19"/>
          <p:cNvSpPr txBox="1">
            <a:spLocks noChangeArrowheads="1"/>
          </p:cNvSpPr>
          <p:nvPr/>
        </p:nvSpPr>
        <p:spPr bwMode="auto">
          <a:xfrm>
            <a:off x="3968750" y="46942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6" name="Text Box 20"/>
          <p:cNvSpPr txBox="1">
            <a:spLocks noChangeArrowheads="1"/>
          </p:cNvSpPr>
          <p:nvPr/>
        </p:nvSpPr>
        <p:spPr bwMode="auto">
          <a:xfrm>
            <a:off x="860425" y="31210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7" name="Text Box 21"/>
          <p:cNvSpPr txBox="1">
            <a:spLocks noChangeArrowheads="1"/>
          </p:cNvSpPr>
          <p:nvPr/>
        </p:nvSpPr>
        <p:spPr bwMode="auto">
          <a:xfrm>
            <a:off x="2897188" y="31210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4998" name="Text Box 22"/>
          <p:cNvSpPr txBox="1">
            <a:spLocks noChangeArrowheads="1"/>
          </p:cNvSpPr>
          <p:nvPr/>
        </p:nvSpPr>
        <p:spPr bwMode="auto">
          <a:xfrm>
            <a:off x="4022725" y="40592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4999" name="Text Box 23"/>
          <p:cNvSpPr txBox="1">
            <a:spLocks noChangeArrowheads="1"/>
          </p:cNvSpPr>
          <p:nvPr/>
        </p:nvSpPr>
        <p:spPr bwMode="auto">
          <a:xfrm>
            <a:off x="1662113" y="40941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0" name="Text Box 24"/>
          <p:cNvSpPr txBox="1">
            <a:spLocks noChangeArrowheads="1"/>
          </p:cNvSpPr>
          <p:nvPr/>
        </p:nvSpPr>
        <p:spPr bwMode="auto">
          <a:xfrm>
            <a:off x="1155700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1" name="Text Box 25"/>
          <p:cNvSpPr txBox="1">
            <a:spLocks noChangeArrowheads="1"/>
          </p:cNvSpPr>
          <p:nvPr/>
        </p:nvSpPr>
        <p:spPr bwMode="auto">
          <a:xfrm>
            <a:off x="3101975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500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94434"/>
              </p:ext>
            </p:extLst>
          </p:nvPr>
        </p:nvGraphicFramePr>
        <p:xfrm>
          <a:off x="4953000" y="20351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351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5003" name="Text Box 27"/>
          <p:cNvSpPr txBox="1">
            <a:spLocks noChangeArrowheads="1"/>
          </p:cNvSpPr>
          <p:nvPr/>
        </p:nvSpPr>
        <p:spPr bwMode="auto">
          <a:xfrm>
            <a:off x="4800600" y="15779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4" name="Line 28"/>
          <p:cNvSpPr>
            <a:spLocks noChangeShapeType="1"/>
          </p:cNvSpPr>
          <p:nvPr/>
        </p:nvSpPr>
        <p:spPr bwMode="auto">
          <a:xfrm flipH="1">
            <a:off x="4648200" y="3025775"/>
            <a:ext cx="1295400" cy="990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6003" name="Line 3"/>
          <p:cNvSpPr>
            <a:spLocks noChangeShapeType="1"/>
          </p:cNvSpPr>
          <p:nvPr/>
        </p:nvSpPr>
        <p:spPr bwMode="auto">
          <a:xfrm>
            <a:off x="2898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4" name="Line 4"/>
          <p:cNvSpPr>
            <a:spLocks noChangeShapeType="1"/>
          </p:cNvSpPr>
          <p:nvPr/>
        </p:nvSpPr>
        <p:spPr bwMode="auto">
          <a:xfrm flipH="1">
            <a:off x="1658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5" name="Line 5"/>
          <p:cNvSpPr>
            <a:spLocks noChangeShapeType="1"/>
          </p:cNvSpPr>
          <p:nvPr/>
        </p:nvSpPr>
        <p:spPr bwMode="auto">
          <a:xfrm flipH="1">
            <a:off x="2366963" y="40878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6" name="Line 6"/>
          <p:cNvSpPr>
            <a:spLocks noChangeShapeType="1"/>
          </p:cNvSpPr>
          <p:nvPr/>
        </p:nvSpPr>
        <p:spPr bwMode="auto">
          <a:xfrm>
            <a:off x="3695700" y="4087813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7" name="Line 7"/>
          <p:cNvSpPr>
            <a:spLocks noChangeShapeType="1"/>
          </p:cNvSpPr>
          <p:nvPr/>
        </p:nvSpPr>
        <p:spPr bwMode="auto">
          <a:xfrm>
            <a:off x="2544763" y="31972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8" name="Line 8"/>
          <p:cNvSpPr>
            <a:spLocks noChangeShapeType="1"/>
          </p:cNvSpPr>
          <p:nvPr/>
        </p:nvSpPr>
        <p:spPr bwMode="auto">
          <a:xfrm flipH="1">
            <a:off x="1039813" y="31972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9" name="Text Box 9"/>
          <p:cNvSpPr txBox="1">
            <a:spLocks noChangeArrowheads="1"/>
          </p:cNvSpPr>
          <p:nvPr/>
        </p:nvSpPr>
        <p:spPr bwMode="auto"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0" name="Text Box 10"/>
          <p:cNvSpPr txBox="1">
            <a:spLocks noChangeArrowheads="1"/>
          </p:cNvSpPr>
          <p:nvPr/>
        </p:nvSpPr>
        <p:spPr bwMode="auto"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2" name="AutoShape 12"/>
          <p:cNvSpPr>
            <a:spLocks noChangeArrowheads="1"/>
          </p:cNvSpPr>
          <p:nvPr/>
        </p:nvSpPr>
        <p:spPr bwMode="auto">
          <a:xfrm>
            <a:off x="2941638" y="57054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3" name="Text Box 13"/>
          <p:cNvSpPr txBox="1">
            <a:spLocks noChangeArrowheads="1"/>
          </p:cNvSpPr>
          <p:nvPr/>
        </p:nvSpPr>
        <p:spPr bwMode="auto">
          <a:xfrm>
            <a:off x="2859088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4" name="AutoShape 14"/>
          <p:cNvSpPr>
            <a:spLocks noChangeArrowheads="1"/>
          </p:cNvSpPr>
          <p:nvPr/>
        </p:nvSpPr>
        <p:spPr bwMode="auto">
          <a:xfrm>
            <a:off x="1304925" y="57261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5" name="Text Box 15"/>
          <p:cNvSpPr txBox="1">
            <a:spLocks noChangeArrowheads="1"/>
          </p:cNvSpPr>
          <p:nvPr/>
        </p:nvSpPr>
        <p:spPr bwMode="auto">
          <a:xfrm>
            <a:off x="1435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6" name="AutoShape 16"/>
          <p:cNvSpPr>
            <a:spLocks noChangeArrowheads="1"/>
          </p:cNvSpPr>
          <p:nvPr/>
        </p:nvSpPr>
        <p:spPr bwMode="auto">
          <a:xfrm>
            <a:off x="685800" y="37830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7" name="Text Box 17"/>
          <p:cNvSpPr txBox="1">
            <a:spLocks noChangeArrowheads="1"/>
          </p:cNvSpPr>
          <p:nvPr/>
        </p:nvSpPr>
        <p:spPr bwMode="auto">
          <a:xfrm>
            <a:off x="814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6018" name="AutoShape 18"/>
          <p:cNvSpPr>
            <a:spLocks noChangeArrowheads="1"/>
          </p:cNvSpPr>
          <p:nvPr/>
        </p:nvSpPr>
        <p:spPr bwMode="auto">
          <a:xfrm>
            <a:off x="3860800" y="47704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9" name="Text Box 19"/>
          <p:cNvSpPr txBox="1">
            <a:spLocks noChangeArrowheads="1"/>
          </p:cNvSpPr>
          <p:nvPr/>
        </p:nvSpPr>
        <p:spPr bwMode="auto">
          <a:xfrm>
            <a:off x="3968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860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1" name="Text Box 21"/>
          <p:cNvSpPr txBox="1">
            <a:spLocks noChangeArrowheads="1"/>
          </p:cNvSpPr>
          <p:nvPr/>
        </p:nvSpPr>
        <p:spPr bwMode="auto">
          <a:xfrm>
            <a:off x="2897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6022" name="Text Box 22"/>
          <p:cNvSpPr txBox="1">
            <a:spLocks noChangeArrowheads="1"/>
          </p:cNvSpPr>
          <p:nvPr/>
        </p:nvSpPr>
        <p:spPr bwMode="auto">
          <a:xfrm>
            <a:off x="4022725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1662113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4" name="Text Box 24"/>
          <p:cNvSpPr txBox="1">
            <a:spLocks noChangeArrowheads="1"/>
          </p:cNvSpPr>
          <p:nvPr/>
        </p:nvSpPr>
        <p:spPr bwMode="auto">
          <a:xfrm>
            <a:off x="1155700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5" name="Text Box 25"/>
          <p:cNvSpPr txBox="1">
            <a:spLocks noChangeArrowheads="1"/>
          </p:cNvSpPr>
          <p:nvPr/>
        </p:nvSpPr>
        <p:spPr bwMode="auto">
          <a:xfrm>
            <a:off x="3101975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60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48447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27" name="Text Box 27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8" name="Line 28"/>
          <p:cNvSpPr>
            <a:spLocks noChangeShapeType="1"/>
          </p:cNvSpPr>
          <p:nvPr/>
        </p:nvSpPr>
        <p:spPr bwMode="auto">
          <a:xfrm flipH="1">
            <a:off x="4495800" y="3101975"/>
            <a:ext cx="3124200" cy="1828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9" name="Text Box 29"/>
          <p:cNvSpPr txBox="1">
            <a:spLocks noChangeArrowheads="1"/>
          </p:cNvSpPr>
          <p:nvPr/>
        </p:nvSpPr>
        <p:spPr bwMode="auto">
          <a:xfrm>
            <a:off x="6019800" y="4092575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latin typeface="Arial" charset="0"/>
              </a:rPr>
              <a:t>Assign Cheat to “No”</a:t>
            </a:r>
          </a:p>
        </p:txBody>
      </p:sp>
    </p:spTree>
    <p:extLst>
      <p:ext uri="{BB962C8B-B14F-4D97-AF65-F5344CB8AC3E}">
        <p14:creationId xmlns:p14="http://schemas.microsoft.com/office/powerpoint/2010/main" val="443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26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30797"/>
              </p:ext>
            </p:extLst>
          </p:nvPr>
        </p:nvGraphicFramePr>
        <p:xfrm>
          <a:off x="1093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28" name="Line 4"/>
          <p:cNvSpPr>
            <a:spLocks noChangeShapeType="1"/>
          </p:cNvSpPr>
          <p:nvPr/>
        </p:nvSpPr>
        <p:spPr bwMode="auto">
          <a:xfrm flipH="1">
            <a:off x="6400800" y="2819400"/>
            <a:ext cx="685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29" name="Text Box 5"/>
          <p:cNvSpPr txBox="1">
            <a:spLocks noChangeArrowheads="1"/>
          </p:cNvSpPr>
          <p:nvPr/>
        </p:nvSpPr>
        <p:spPr bwMode="auto">
          <a:xfrm>
            <a:off x="7086600" y="4740275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14760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Induction</a:t>
            </a:r>
          </a:p>
        </p:txBody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Algorithms:</a:t>
            </a:r>
          </a:p>
          <a:p>
            <a:pPr lvl="1"/>
            <a:r>
              <a:rPr lang="en-US"/>
              <a:t>Hunt’s Algorithm (one of the earliest)</a:t>
            </a:r>
          </a:p>
          <a:p>
            <a:pPr lvl="1"/>
            <a:r>
              <a:rPr lang="en-US"/>
              <a:t>CART</a:t>
            </a:r>
          </a:p>
          <a:p>
            <a:pPr lvl="1"/>
            <a:r>
              <a:rPr lang="en-US"/>
              <a:t>ID3, C4.5</a:t>
            </a:r>
          </a:p>
          <a:p>
            <a:pPr lvl="1"/>
            <a:r>
              <a:rPr lang="en-US"/>
              <a:t>SLIQ,SPRINT</a:t>
            </a:r>
          </a:p>
        </p:txBody>
      </p:sp>
    </p:spTree>
    <p:extLst>
      <p:ext uri="{BB962C8B-B14F-4D97-AF65-F5344CB8AC3E}">
        <p14:creationId xmlns:p14="http://schemas.microsoft.com/office/powerpoint/2010/main" val="10817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Hunt’s Algorithm</a:t>
            </a:r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14500"/>
            <a:ext cx="4541837" cy="49149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Let </a:t>
            </a:r>
            <a:r>
              <a:rPr lang="en-US" sz="2400" dirty="0" err="1">
                <a:solidFill>
                  <a:srgbClr val="0070C0"/>
                </a:solidFill>
              </a:rPr>
              <a:t>D</a:t>
            </a:r>
            <a:r>
              <a:rPr lang="en-US" sz="2400" baseline="-25000" dirty="0" err="1">
                <a:solidFill>
                  <a:srgbClr val="0070C0"/>
                </a:solidFill>
              </a:rPr>
              <a:t>t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/>
              <a:t>be the set of training records that reach a node </a:t>
            </a:r>
            <a:r>
              <a:rPr lang="en-US" sz="2400" dirty="0">
                <a:solidFill>
                  <a:srgbClr val="0070C0"/>
                </a:solidFill>
              </a:rPr>
              <a:t>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General Procedure: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</a:t>
            </a:r>
            <a:r>
              <a:rPr lang="en-US" dirty="0" err="1">
                <a:solidFill>
                  <a:srgbClr val="0070C0"/>
                </a:solidFill>
              </a:rPr>
              <a:t>D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r>
              <a:rPr lang="en-US" dirty="0"/>
              <a:t> contains records that belong the same class </a:t>
            </a:r>
            <a:r>
              <a:rPr lang="en-US" dirty="0" err="1">
                <a:solidFill>
                  <a:srgbClr val="0070C0"/>
                </a:solidFill>
              </a:rPr>
              <a:t>y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r>
              <a:rPr lang="en-US" dirty="0"/>
              <a:t>, then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/>
              <a:t> is a leaf node labeled as </a:t>
            </a:r>
            <a:r>
              <a:rPr lang="en-US" dirty="0" err="1">
                <a:solidFill>
                  <a:srgbClr val="0070C0"/>
                </a:solidFill>
              </a:rPr>
              <a:t>y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endParaRPr lang="en-US" baseline="-25000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If </a:t>
            </a:r>
            <a:r>
              <a:rPr lang="en-US" dirty="0" err="1">
                <a:solidFill>
                  <a:srgbClr val="0070C0"/>
                </a:solidFill>
              </a:rPr>
              <a:t>D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r>
              <a:rPr lang="en-US" dirty="0"/>
              <a:t> is an empty set, then </a:t>
            </a:r>
            <a:r>
              <a:rPr lang="en-US" dirty="0">
                <a:solidFill>
                  <a:srgbClr val="0070C0"/>
                </a:solidFill>
              </a:rPr>
              <a:t>t</a:t>
            </a:r>
            <a:r>
              <a:rPr lang="en-US" dirty="0"/>
              <a:t> is a leaf node labeled by the default class, </a:t>
            </a:r>
            <a:r>
              <a:rPr lang="en-US" dirty="0" err="1">
                <a:solidFill>
                  <a:srgbClr val="0070C0"/>
                </a:solidFill>
              </a:rPr>
              <a:t>y</a:t>
            </a:r>
            <a:r>
              <a:rPr lang="en-US" baseline="-25000" dirty="0" err="1">
                <a:solidFill>
                  <a:srgbClr val="0070C0"/>
                </a:solidFill>
              </a:rPr>
              <a:t>d</a:t>
            </a:r>
            <a:endParaRPr lang="en-US" baseline="-25000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If </a:t>
            </a:r>
            <a:r>
              <a:rPr lang="en-US" dirty="0" err="1">
                <a:solidFill>
                  <a:srgbClr val="0070C0"/>
                </a:solidFill>
              </a:rPr>
              <a:t>D</a:t>
            </a:r>
            <a:r>
              <a:rPr lang="en-US" baseline="-25000" dirty="0" err="1">
                <a:solidFill>
                  <a:srgbClr val="0070C0"/>
                </a:solidFill>
              </a:rPr>
              <a:t>t</a:t>
            </a:r>
            <a:r>
              <a:rPr lang="en-US" dirty="0"/>
              <a:t> contains records that belong to more than one class, use an attribute test to split the data into smaller subsets. 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Recursively </a:t>
            </a:r>
            <a:r>
              <a:rPr lang="en-US" dirty="0"/>
              <a:t>apply the procedure to each subset</a:t>
            </a:r>
            <a:r>
              <a:rPr lang="en-US" sz="1600" dirty="0"/>
              <a:t>.</a:t>
            </a:r>
          </a:p>
        </p:txBody>
      </p:sp>
      <p:graphicFrame>
        <p:nvGraphicFramePr>
          <p:cNvPr id="901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161736"/>
              </p:ext>
            </p:extLst>
          </p:nvPr>
        </p:nvGraphicFramePr>
        <p:xfrm>
          <a:off x="5665788" y="1676400"/>
          <a:ext cx="302101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0" name="Document" r:id="rId3" imgW="5415994" imgH="5778378" progId="Word.Document.8">
                  <p:embed/>
                </p:oleObj>
              </mc:Choice>
              <mc:Fallback>
                <p:oleObj name="Document" r:id="rId3" imgW="5415994" imgH="57783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1676400"/>
                        <a:ext cx="3021012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31" name="Oval 11"/>
          <p:cNvSpPr>
            <a:spLocks noChangeArrowheads="1"/>
          </p:cNvSpPr>
          <p:nvPr/>
        </p:nvSpPr>
        <p:spPr bwMode="auto">
          <a:xfrm>
            <a:off x="6019800" y="5334000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32" name="Line 12"/>
          <p:cNvSpPr>
            <a:spLocks noChangeShapeType="1"/>
          </p:cNvSpPr>
          <p:nvPr/>
        </p:nvSpPr>
        <p:spPr bwMode="auto">
          <a:xfrm flipH="1">
            <a:off x="5715000" y="60960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3" name="Line 13"/>
          <p:cNvSpPr>
            <a:spLocks noChangeShapeType="1"/>
          </p:cNvSpPr>
          <p:nvPr/>
        </p:nvSpPr>
        <p:spPr bwMode="auto">
          <a:xfrm>
            <a:off x="6858000" y="6096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4" name="Line 14"/>
          <p:cNvSpPr>
            <a:spLocks noChangeShapeType="1"/>
          </p:cNvSpPr>
          <p:nvPr/>
        </p:nvSpPr>
        <p:spPr bwMode="auto">
          <a:xfrm>
            <a:off x="7010400" y="60960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5" name="Line 15"/>
          <p:cNvSpPr>
            <a:spLocks noChangeShapeType="1"/>
          </p:cNvSpPr>
          <p:nvPr/>
        </p:nvSpPr>
        <p:spPr bwMode="auto">
          <a:xfrm flipH="1">
            <a:off x="6705600" y="4953000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6" name="Text Box 16"/>
          <p:cNvSpPr txBox="1">
            <a:spLocks noChangeArrowheads="1"/>
          </p:cNvSpPr>
          <p:nvPr/>
        </p:nvSpPr>
        <p:spPr bwMode="auto">
          <a:xfrm>
            <a:off x="6934200" y="4800600"/>
            <a:ext cx="609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D</a:t>
            </a:r>
            <a:r>
              <a:rPr lang="en-US" sz="2000" baseline="-25000"/>
              <a:t>t</a:t>
            </a:r>
          </a:p>
        </p:txBody>
      </p:sp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553200" y="5486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19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Constructing decision-trees (pseudocode)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n-US" sz="2000" b="1" dirty="0" err="1" smtClean="0">
                <a:solidFill>
                  <a:srgbClr val="FF0000"/>
                </a:solidFill>
              </a:rPr>
              <a:t>GenDecTree</a:t>
            </a:r>
            <a:r>
              <a:rPr lang="en-US" sz="2000" dirty="0" smtClean="0"/>
              <a:t>(Sample </a:t>
            </a:r>
            <a:r>
              <a:rPr lang="en-US" sz="2000" b="1" dirty="0">
                <a:solidFill>
                  <a:schemeClr val="accent2"/>
                </a:solidFill>
              </a:rPr>
              <a:t>S</a:t>
            </a:r>
            <a:r>
              <a:rPr lang="en-US" sz="2000" dirty="0"/>
              <a:t>, </a:t>
            </a:r>
            <a:r>
              <a:rPr lang="en-US" sz="2000" dirty="0" smtClean="0"/>
              <a:t>Features </a:t>
            </a:r>
            <a:r>
              <a:rPr lang="en-US" sz="2000" b="1" dirty="0" smtClean="0">
                <a:solidFill>
                  <a:schemeClr val="accent2"/>
                </a:solidFill>
              </a:rPr>
              <a:t>F</a:t>
            </a:r>
            <a:r>
              <a:rPr lang="en-US" sz="2000" dirty="0" smtClean="0"/>
              <a:t>)</a:t>
            </a:r>
            <a:endParaRPr lang="en-US" sz="2000" dirty="0"/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/>
              <a:t>If </a:t>
            </a:r>
            <a:r>
              <a:rPr lang="en-US" sz="2000" b="1" dirty="0" err="1" smtClean="0">
                <a:solidFill>
                  <a:srgbClr val="FF0000"/>
                </a:solidFill>
              </a:rPr>
              <a:t>stopping_condition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S,F</a:t>
            </a:r>
            <a:r>
              <a:rPr lang="en-US" sz="2000" b="1" dirty="0" smtClean="0"/>
              <a:t>) </a:t>
            </a:r>
            <a:r>
              <a:rPr lang="en-US" sz="2000" dirty="0" smtClean="0"/>
              <a:t>= true </a:t>
            </a:r>
            <a:r>
              <a:rPr lang="en-US" sz="2000" b="1" dirty="0" smtClean="0"/>
              <a:t>then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smtClean="0">
                <a:solidFill>
                  <a:schemeClr val="tx1"/>
                </a:solidFill>
                <a:sym typeface="Symbol" pitchFamily="18" charset="2"/>
              </a:rPr>
              <a:t>leaf </a:t>
            </a:r>
            <a:r>
              <a:rPr lang="en-US" sz="1800" b="1" smtClean="0">
                <a:solidFill>
                  <a:schemeClr val="accent2"/>
                </a:solidFill>
                <a:sym typeface="Symbol" pitchFamily="18" charset="2"/>
              </a:rPr>
              <a:t>= </a:t>
            </a:r>
            <a:r>
              <a:rPr lang="en-US" sz="1800" b="1" smtClean="0">
                <a:solidFill>
                  <a:srgbClr val="FF0000"/>
                </a:solidFill>
                <a:sym typeface="Symbol" pitchFamily="18" charset="2"/>
              </a:rPr>
              <a:t>createNode()</a:t>
            </a:r>
            <a:endParaRPr lang="en-US" sz="1800" dirty="0" smtClean="0">
              <a:solidFill>
                <a:srgbClr val="FF0000"/>
              </a:solidFill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smtClean="0">
                <a:sym typeface="Symbol" pitchFamily="18" charset="2"/>
              </a:rPr>
              <a:t>leaf.label= </a:t>
            </a:r>
            <a:r>
              <a:rPr lang="en-US" sz="1800" b="1" smtClean="0">
                <a:solidFill>
                  <a:srgbClr val="FF0000"/>
                </a:solidFill>
                <a:sym typeface="Symbol" pitchFamily="18" charset="2"/>
              </a:rPr>
              <a:t>Classify</a:t>
            </a:r>
            <a:r>
              <a:rPr lang="en-US" sz="1800" b="1" smtClean="0">
                <a:sym typeface="Symbol" pitchFamily="18" charset="2"/>
              </a:rPr>
              <a:t>(</a:t>
            </a:r>
            <a:r>
              <a:rPr lang="en-US" sz="1800" b="1" smtClean="0">
                <a:solidFill>
                  <a:schemeClr val="accent2"/>
                </a:solidFill>
                <a:sym typeface="Symbol" pitchFamily="18" charset="2"/>
              </a:rPr>
              <a:t>S)</a:t>
            </a:r>
            <a:endParaRPr lang="en-US" sz="1800" dirty="0" smtClean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smtClean="0">
                <a:sym typeface="Symbol" pitchFamily="18" charset="2"/>
              </a:rPr>
              <a:t>return leaf</a:t>
            </a:r>
            <a:r>
              <a:rPr lang="en-US" sz="1800" smtClean="0">
                <a:sym typeface="Symbol" pitchFamily="18" charset="2"/>
              </a:rPr>
              <a:t> </a:t>
            </a:r>
            <a:r>
              <a:rPr lang="en-US" sz="1800" b="1" smtClean="0">
                <a:sym typeface="Wingdings" pitchFamily="2" charset="2"/>
              </a:rPr>
              <a:t> </a:t>
            </a:r>
            <a:r>
              <a:rPr lang="en-US" sz="1200" b="1" smtClean="0"/>
              <a:t> </a:t>
            </a:r>
            <a:endParaRPr lang="en-US" sz="1200" b="1" dirty="0" smtClean="0"/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/>
              <a:t>root =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createNode</a:t>
            </a:r>
            <a:r>
              <a:rPr lang="en-US" sz="2000" b="1" dirty="0" smtClean="0">
                <a:solidFill>
                  <a:srgbClr val="FF0000"/>
                </a:solidFill>
              </a:rPr>
              <a:t>()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root.test_condition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b="1" smtClean="0">
                <a:solidFill>
                  <a:schemeClr val="tx1"/>
                </a:solidFill>
              </a:rPr>
              <a:t>= </a:t>
            </a:r>
            <a:r>
              <a:rPr lang="en-US" sz="2000" b="1" smtClean="0">
                <a:solidFill>
                  <a:srgbClr val="FF0000"/>
                </a:solidFill>
              </a:rPr>
              <a:t>findBestSplit(</a:t>
            </a:r>
            <a:r>
              <a:rPr lang="en-US" sz="2000" b="1" smtClean="0">
                <a:solidFill>
                  <a:schemeClr val="accent2"/>
                </a:solidFill>
              </a:rPr>
              <a:t>S,F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V = {v| v a </a:t>
            </a:r>
            <a:r>
              <a:rPr lang="en-US" sz="2000" dirty="0" smtClean="0">
                <a:solidFill>
                  <a:schemeClr val="tx1"/>
                </a:solidFill>
              </a:rPr>
              <a:t>possible outcome of </a:t>
            </a:r>
            <a:r>
              <a:rPr lang="en-US" sz="2000" b="1" dirty="0" err="1" smtClean="0">
                <a:solidFill>
                  <a:schemeClr val="tx1"/>
                </a:solidFill>
              </a:rPr>
              <a:t>root.test_condition</a:t>
            </a:r>
            <a:r>
              <a:rPr lang="en-US" sz="2000" b="1" dirty="0" smtClean="0">
                <a:solidFill>
                  <a:schemeClr val="accent2"/>
                </a:solidFill>
              </a:rPr>
              <a:t>}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ym typeface="Symbol" pitchFamily="18" charset="2"/>
              </a:rPr>
              <a:t>for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b="1" i="1" dirty="0">
                <a:sym typeface="Symbol" pitchFamily="18" charset="2"/>
              </a:rPr>
              <a:t>each</a:t>
            </a:r>
            <a:r>
              <a:rPr lang="en-US" sz="2000" dirty="0">
                <a:sym typeface="Symbol" pitchFamily="18" charset="2"/>
              </a:rPr>
              <a:t> value 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az-Cyrl-AZ" sz="2000" b="1" dirty="0" smtClean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2000" dirty="0" smtClean="0">
                <a:sym typeface="Symbol" pitchFamily="18" charset="2"/>
              </a:rPr>
              <a:t>:</a:t>
            </a:r>
            <a:endParaRPr lang="en-US" sz="20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: = {s | </a:t>
            </a:r>
            <a:r>
              <a:rPr lang="en-US" sz="1800" b="1" dirty="0" err="1" smtClean="0">
                <a:sym typeface="Symbol" pitchFamily="18" charset="2"/>
              </a:rPr>
              <a:t>root.test_condition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dirty="0" smtClean="0">
                <a:sym typeface="Symbol" pitchFamily="18" charset="2"/>
              </a:rPr>
              <a:t>)</a:t>
            </a:r>
            <a:r>
              <a:rPr lang="en-US" sz="1800" dirty="0" smtClean="0">
                <a:sym typeface="Symbol" pitchFamily="18" charset="2"/>
              </a:rPr>
              <a:t> =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dirty="0" smtClean="0">
                <a:sym typeface="Symbol" pitchFamily="18" charset="2"/>
              </a:rPr>
              <a:t> and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 </a:t>
            </a:r>
            <a:r>
              <a:rPr lang="az-Cyrl-AZ" sz="1800" b="1" dirty="0" smtClean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 S}</a:t>
            </a:r>
            <a:r>
              <a:rPr lang="en-US" sz="1800" dirty="0" smtClean="0">
                <a:sym typeface="Symbol" pitchFamily="18" charset="2"/>
              </a:rPr>
              <a:t>;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ym typeface="Symbol" pitchFamily="18" charset="2"/>
              </a:rPr>
              <a:t>child = </a:t>
            </a:r>
            <a:r>
              <a:rPr lang="en-US" sz="1800" b="1" dirty="0" err="1" smtClean="0">
                <a:solidFill>
                  <a:srgbClr val="FF0000"/>
                </a:solidFill>
                <a:sym typeface="Symbol" pitchFamily="18" charset="2"/>
              </a:rPr>
              <a:t>TreeGrowth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 ,F</a:t>
            </a:r>
            <a:r>
              <a:rPr lang="en-US" sz="1800" dirty="0" smtClean="0">
                <a:sym typeface="Symbol" pitchFamily="18" charset="2"/>
              </a:rPr>
              <a:t>) ;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dirty="0" smtClean="0">
                <a:sym typeface="Symbol" pitchFamily="18" charset="2"/>
              </a:rPr>
              <a:t>Add</a:t>
            </a:r>
            <a:r>
              <a:rPr lang="en-US" sz="1800" b="1" dirty="0" smtClean="0">
                <a:sym typeface="Symbol" pitchFamily="18" charset="2"/>
              </a:rPr>
              <a:t> child </a:t>
            </a:r>
            <a:r>
              <a:rPr lang="en-US" sz="1800" dirty="0" smtClean="0">
                <a:sym typeface="Symbol" pitchFamily="18" charset="2"/>
              </a:rPr>
              <a:t>as a descent of </a:t>
            </a:r>
            <a:r>
              <a:rPr lang="en-US" sz="1800" b="1" dirty="0" smtClean="0">
                <a:sym typeface="Symbol" pitchFamily="18" charset="2"/>
              </a:rPr>
              <a:t>root </a:t>
            </a:r>
            <a:r>
              <a:rPr lang="en-US" sz="1800" dirty="0" smtClean="0">
                <a:sym typeface="Symbol" pitchFamily="18" charset="2"/>
              </a:rPr>
              <a:t>and label the edge 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err="1" smtClean="0">
                <a:sym typeface="Symbol" pitchFamily="18" charset="2"/>
              </a:rPr>
              <a:t>root</a:t>
            </a:r>
            <a:r>
              <a:rPr lang="en-US" sz="1800" b="1" dirty="0" err="1" smtClean="0">
                <a:sym typeface="Wingdings" pitchFamily="2" charset="2"/>
              </a:rPr>
              <a:t>child</a:t>
            </a:r>
            <a:r>
              <a:rPr lang="en-US" sz="1800" b="1" dirty="0" smtClean="0">
                <a:sym typeface="Wingdings" pitchFamily="2" charset="2"/>
              </a:rPr>
              <a:t>) as </a:t>
            </a:r>
            <a:r>
              <a:rPr lang="en-US" sz="1800" b="1" dirty="0" smtClean="0">
                <a:solidFill>
                  <a:schemeClr val="accent2"/>
                </a:solidFill>
                <a:sym typeface="Wingdings" pitchFamily="2" charset="2"/>
              </a:rPr>
              <a:t>v</a:t>
            </a:r>
            <a:r>
              <a:rPr lang="en-US" sz="1800" b="1" dirty="0" smtClean="0">
                <a:sym typeface="Wingdings" pitchFamily="2" charset="2"/>
              </a:rPr>
              <a:t> </a:t>
            </a:r>
          </a:p>
          <a:p>
            <a:pPr marL="514350" indent="-4572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200" b="1" dirty="0" smtClean="0">
                <a:sym typeface="Wingdings" pitchFamily="2" charset="2"/>
              </a:rPr>
              <a:t>return root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2108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Greedy strategy.</a:t>
            </a:r>
          </a:p>
          <a:p>
            <a:pPr lvl="1"/>
            <a:r>
              <a:rPr lang="en-US" dirty="0" smtClean="0"/>
              <a:t>At each node pick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best</a:t>
            </a:r>
            <a:r>
              <a:rPr lang="en-US" dirty="0" smtClean="0"/>
              <a:t> split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How </a:t>
            </a:r>
            <a:r>
              <a:rPr lang="en-US" dirty="0"/>
              <a:t>to determine the best split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Find the split that minimizes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impurity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/>
              <a:t>How to decide when to stop splitting?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Greedy approach: </a:t>
            </a:r>
          </a:p>
          <a:p>
            <a:pPr lvl="1"/>
            <a:r>
              <a:rPr lang="en-US" dirty="0"/>
              <a:t>Nodes with </a:t>
            </a:r>
            <a:r>
              <a:rPr lang="en-US" dirty="0">
                <a:solidFill>
                  <a:srgbClr val="FF0000"/>
                </a:solidFill>
              </a:rPr>
              <a:t>homogeneous</a:t>
            </a:r>
            <a:r>
              <a:rPr lang="en-US" dirty="0"/>
              <a:t> class distribution are preferred</a:t>
            </a:r>
          </a:p>
          <a:p>
            <a:r>
              <a:rPr lang="en-US" dirty="0"/>
              <a:t>Need a measure of node </a:t>
            </a:r>
            <a:r>
              <a:rPr lang="en-US" dirty="0">
                <a:solidFill>
                  <a:srgbClr val="FF0000"/>
                </a:solidFill>
              </a:rPr>
              <a:t>impurity</a:t>
            </a:r>
            <a:r>
              <a:rPr lang="en-US" dirty="0"/>
              <a:t>:</a:t>
            </a:r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912390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209800" y="37338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4" name="Visio" r:id="rId3" imgW="655371" imgH="585812" progId="Visio.Drawing.6">
                  <p:embed/>
                </p:oleObj>
              </mc:Choice>
              <mc:Fallback>
                <p:oleObj name="Visio" r:id="rId3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338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2394" name="Object 10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715000" y="37338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5" name="Visio" r:id="rId5" imgW="655371" imgH="585812" progId="Visio.Drawing.6">
                  <p:embed/>
                </p:oleObj>
              </mc:Choice>
              <mc:Fallback>
                <p:oleObj name="Visio" r:id="rId5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7338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96" name="Text Box 12"/>
          <p:cNvSpPr txBox="1">
            <a:spLocks noChangeArrowheads="1"/>
          </p:cNvSpPr>
          <p:nvPr/>
        </p:nvSpPr>
        <p:spPr bwMode="auto">
          <a:xfrm>
            <a:off x="1371600" y="4724400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Non-homogeneous,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High degree of impurity</a:t>
            </a:r>
          </a:p>
        </p:txBody>
      </p:sp>
      <p:sp>
        <p:nvSpPr>
          <p:cNvPr id="912397" name="Text Box 13"/>
          <p:cNvSpPr txBox="1">
            <a:spLocks noChangeArrowheads="1"/>
          </p:cNvSpPr>
          <p:nvPr/>
        </p:nvSpPr>
        <p:spPr bwMode="auto">
          <a:xfrm>
            <a:off x="5181600" y="4724400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Low degree of impurity</a:t>
            </a:r>
          </a:p>
        </p:txBody>
      </p:sp>
    </p:spTree>
    <p:extLst>
      <p:ext uri="{BB962C8B-B14F-4D97-AF65-F5344CB8AC3E}">
        <p14:creationId xmlns:p14="http://schemas.microsoft.com/office/powerpoint/2010/main" val="174565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Node Impurity</a:t>
            </a:r>
          </a:p>
        </p:txBody>
      </p:sp>
      <p:sp>
        <p:nvSpPr>
          <p:cNvPr id="3078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smtClean="0">
                <a:solidFill>
                  <a:schemeClr val="accent2"/>
                </a:solidFill>
              </a:rPr>
              <a:t>p(i|t)</a:t>
            </a:r>
            <a:r>
              <a:rPr lang="en-US" smtClean="0"/>
              <a:t>: fraction of records associated with node </a:t>
            </a:r>
            <a:r>
              <a:rPr lang="en-US" b="1" smtClean="0">
                <a:solidFill>
                  <a:schemeClr val="accent2"/>
                </a:solidFill>
              </a:rPr>
              <a:t>t</a:t>
            </a:r>
            <a:r>
              <a:rPr lang="en-US" smtClean="0"/>
              <a:t> belonging to class </a:t>
            </a:r>
            <a:r>
              <a:rPr lang="en-US" b="1" smtClean="0">
                <a:solidFill>
                  <a:schemeClr val="accent2"/>
                </a:solidFill>
              </a:rPr>
              <a:t>i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990600" y="2895600"/>
          <a:ext cx="4724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2" name="Equation" r:id="rId4" imgW="2108160" imgH="431640" progId="Equation.3">
                  <p:embed/>
                </p:oleObj>
              </mc:Choice>
              <mc:Fallback>
                <p:oleObj name="Equation" r:id="rId4" imgW="2108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95600"/>
                        <a:ext cx="47244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814855"/>
              </p:ext>
            </p:extLst>
          </p:nvPr>
        </p:nvGraphicFramePr>
        <p:xfrm>
          <a:off x="990600" y="4038600"/>
          <a:ext cx="3429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3" name="Equation" r:id="rId6" imgW="1511280" imgH="431640" progId="Equation.3">
                  <p:embed/>
                </p:oleObj>
              </mc:Choice>
              <mc:Fallback>
                <p:oleObj name="Equation" r:id="rId6" imgW="1511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038600"/>
                        <a:ext cx="3429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767818"/>
              </p:ext>
            </p:extLst>
          </p:nvPr>
        </p:nvGraphicFramePr>
        <p:xfrm>
          <a:off x="990600" y="5257800"/>
          <a:ext cx="6629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4" name="Εξίσωση" r:id="rId8" imgW="2476440" imgH="228600" progId="Equation.3">
                  <p:embed/>
                </p:oleObj>
              </mc:Choice>
              <mc:Fallback>
                <p:oleObj name="Εξίσωση" r:id="rId8" imgW="2476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57800"/>
                        <a:ext cx="6629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860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</a:t>
            </a:r>
          </a:p>
        </p:txBody>
      </p:sp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Gain of an attribute split: </a:t>
            </a:r>
            <a:r>
              <a:rPr lang="en-US" sz="2800" dirty="0" smtClean="0"/>
              <a:t>compare the impurity of the parent node with the impurity of the child nodes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Maximizing the gain </a:t>
            </a:r>
            <a:r>
              <a:rPr lang="en-US" sz="2800" dirty="0" smtClean="0">
                <a:sym typeface="Symbol"/>
              </a:rPr>
              <a:t> M</a:t>
            </a:r>
            <a:r>
              <a:rPr lang="en-US" sz="2800" dirty="0" smtClean="0"/>
              <a:t>inimizing the weighted average impurity measure of children nodes</a:t>
            </a:r>
          </a:p>
          <a:p>
            <a:r>
              <a:rPr lang="en-US" sz="2800" dirty="0" smtClean="0"/>
              <a:t>If </a:t>
            </a:r>
            <a:r>
              <a:rPr lang="en-US" sz="2800" b="1" dirty="0" smtClean="0">
                <a:solidFill>
                  <a:schemeClr val="accent2"/>
                </a:solidFill>
              </a:rPr>
              <a:t>I() = Entropy(), </a:t>
            </a:r>
            <a:r>
              <a:rPr lang="en-US" sz="2800" dirty="0" smtClean="0"/>
              <a:t>then </a:t>
            </a:r>
            <a:r>
              <a:rPr lang="el-GR" sz="2800" b="1" dirty="0" smtClean="0">
                <a:solidFill>
                  <a:schemeClr val="accent2"/>
                </a:solidFill>
              </a:rPr>
              <a:t>Δ</a:t>
            </a:r>
            <a:r>
              <a:rPr lang="en-US" sz="2800" b="1" baseline="-25000" dirty="0" smtClean="0">
                <a:solidFill>
                  <a:schemeClr val="accent2"/>
                </a:solidFill>
              </a:rPr>
              <a:t>info</a:t>
            </a:r>
            <a:r>
              <a:rPr lang="en-US" sz="2800" b="1" dirty="0" smtClean="0">
                <a:solidFill>
                  <a:schemeClr val="accent2"/>
                </a:solidFill>
              </a:rPr>
              <a:t> </a:t>
            </a:r>
            <a:r>
              <a:rPr lang="en-US" sz="2800" dirty="0" smtClean="0"/>
              <a:t>is called </a:t>
            </a:r>
            <a:r>
              <a:rPr lang="en-US" sz="2800" b="1" dirty="0" smtClean="0">
                <a:solidFill>
                  <a:schemeClr val="accent2"/>
                </a:solidFill>
              </a:rPr>
              <a:t>information gain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15228"/>
              </p:ext>
            </p:extLst>
          </p:nvPr>
        </p:nvGraphicFramePr>
        <p:xfrm>
          <a:off x="1981200" y="2743200"/>
          <a:ext cx="5257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2" name="Equation" r:id="rId3" imgW="1942920" imgH="457200" progId="Equation.3">
                  <p:embed/>
                </p:oleObj>
              </mc:Choice>
              <mc:Fallback>
                <p:oleObj name="Equation" r:id="rId3" imgW="1942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3200"/>
                        <a:ext cx="52578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0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00914"/>
              </p:ext>
            </p:extLst>
          </p:nvPr>
        </p:nvGraphicFramePr>
        <p:xfrm>
          <a:off x="1217613" y="1524000"/>
          <a:ext cx="6800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524000"/>
                        <a:ext cx="6800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7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Splitting based on impurity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Impurity measures favor attributes with large number of values</a:t>
            </a:r>
          </a:p>
          <a:p>
            <a:endParaRPr lang="en-US" smtClean="0"/>
          </a:p>
          <a:p>
            <a:r>
              <a:rPr lang="en-US" smtClean="0"/>
              <a:t>A test condition with large number of outcomes may not be desirable</a:t>
            </a:r>
          </a:p>
          <a:p>
            <a:pPr lvl="1"/>
            <a:r>
              <a:rPr lang="en-US" smtClean="0"/>
              <a:t># of records in each partition is too small to make predictions</a:t>
            </a:r>
          </a:p>
        </p:txBody>
      </p:sp>
    </p:spTree>
    <p:extLst>
      <p:ext uri="{BB962C8B-B14F-4D97-AF65-F5344CB8AC3E}">
        <p14:creationId xmlns:p14="http://schemas.microsoft.com/office/powerpoint/2010/main" val="17732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Gain Ratio</a:t>
            </a:r>
            <a:endParaRPr lang="en-US" sz="5400" dirty="0"/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8382000" cy="51054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 dirty="0"/>
              <a:t>Gain Ratio: </a:t>
            </a:r>
          </a:p>
          <a:p>
            <a:pPr marL="742950" lvl="1" indent="-285750">
              <a:lnSpc>
                <a:spcPct val="90000"/>
              </a:lnSpc>
            </a:pPr>
            <a:endParaRPr lang="en-US" sz="2400" dirty="0"/>
          </a:p>
          <a:p>
            <a:pPr marL="742950" lvl="1" indent="-285750">
              <a:lnSpc>
                <a:spcPct val="90000"/>
              </a:lnSpc>
            </a:pPr>
            <a:endParaRPr lang="en-US" sz="2400" dirty="0"/>
          </a:p>
          <a:p>
            <a:pPr marL="1146175" lvl="2" indent="-228600">
              <a:lnSpc>
                <a:spcPct val="90000"/>
              </a:lnSpc>
            </a:pPr>
            <a:endParaRPr lang="en-US" sz="2000" dirty="0"/>
          </a:p>
          <a:p>
            <a:pPr marL="1146175" lvl="2" indent="-228600">
              <a:lnSpc>
                <a:spcPct val="90000"/>
              </a:lnSpc>
            </a:pPr>
            <a:endParaRPr lang="en-US" sz="2000" dirty="0"/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/>
              <a:t>Parent Node, p is split into k partitions</a:t>
            </a:r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/>
              <a:t>n</a:t>
            </a:r>
            <a:r>
              <a:rPr lang="en-US" sz="2000" baseline="-25000" dirty="0" err="1"/>
              <a:t>i</a:t>
            </a:r>
            <a:r>
              <a:rPr lang="en-US" sz="2000" dirty="0"/>
              <a:t> is the number of records in partition i</a:t>
            </a:r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endParaRPr lang="en-US" sz="800" dirty="0"/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Adjusts Information Gain by the entropy of the partitioning (</a:t>
            </a:r>
            <a:r>
              <a:rPr lang="en-US" sz="2400" dirty="0" err="1"/>
              <a:t>SplitINFO</a:t>
            </a:r>
            <a:r>
              <a:rPr lang="en-US" sz="2400" dirty="0"/>
              <a:t>). Higher entropy partitioning (large number of small partitions) is penalized!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Used in </a:t>
            </a:r>
            <a:r>
              <a:rPr lang="en-US" sz="2400" dirty="0" err="1"/>
              <a:t>C4.5</a:t>
            </a:r>
            <a:endParaRPr lang="en-US" sz="2400" dirty="0"/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Designed to overcome the disadvantage of Information Gain</a:t>
            </a:r>
          </a:p>
        </p:txBody>
      </p:sp>
      <p:graphicFrame>
        <p:nvGraphicFramePr>
          <p:cNvPr id="824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017857"/>
              </p:ext>
            </p:extLst>
          </p:nvPr>
        </p:nvGraphicFramePr>
        <p:xfrm>
          <a:off x="533400" y="2057400"/>
          <a:ext cx="4114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0" name="Equation" r:id="rId3" imgW="3340080" imgH="799920" progId="Equation.3">
                  <p:embed/>
                </p:oleObj>
              </mc:Choice>
              <mc:Fallback>
                <p:oleObj name="Equation" r:id="rId3" imgW="33400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057400"/>
                        <a:ext cx="4114800" cy="927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087535"/>
              </p:ext>
            </p:extLst>
          </p:nvPr>
        </p:nvGraphicFramePr>
        <p:xfrm>
          <a:off x="4724400" y="2057400"/>
          <a:ext cx="41941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81" name="Equation" r:id="rId5" imgW="2958840" imgH="723600" progId="Equation.3">
                  <p:embed/>
                </p:oleObj>
              </mc:Choice>
              <mc:Fallback>
                <p:oleObj name="Equation" r:id="rId5" imgW="29588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057400"/>
                        <a:ext cx="4194175" cy="935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6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among Splitting Criteria</a:t>
            </a:r>
          </a:p>
        </p:txBody>
      </p:sp>
      <p:pic>
        <p:nvPicPr>
          <p:cNvPr id="832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2484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412044" y="1447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For a 2-class problem: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00111" y="3713107"/>
            <a:ext cx="6826956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The different impurity measures are consistent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005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Stopping Criteria for Tree Induction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Stop expanding a node when all the records belong to the same class</a:t>
            </a:r>
          </a:p>
          <a:p>
            <a:endParaRPr lang="en-US"/>
          </a:p>
          <a:p>
            <a:r>
              <a:rPr lang="en-US"/>
              <a:t>Stop expanding a node when all the records have similar attribute values</a:t>
            </a:r>
          </a:p>
          <a:p>
            <a:endParaRPr lang="en-US"/>
          </a:p>
          <a:p>
            <a:r>
              <a:rPr lang="en-US"/>
              <a:t>Early termination (to be discussed later)</a:t>
            </a:r>
          </a:p>
        </p:txBody>
      </p:sp>
    </p:spTree>
    <p:extLst>
      <p:ext uri="{BB962C8B-B14F-4D97-AF65-F5344CB8AC3E}">
        <p14:creationId xmlns:p14="http://schemas.microsoft.com/office/powerpoint/2010/main" val="41500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Based Classification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Advantages:</a:t>
            </a:r>
          </a:p>
          <a:p>
            <a:pPr lvl="1"/>
            <a:r>
              <a:rPr lang="en-US"/>
              <a:t>Inexpensive to construct</a:t>
            </a:r>
          </a:p>
          <a:p>
            <a:pPr lvl="1"/>
            <a:r>
              <a:rPr lang="en-US"/>
              <a:t>Extremely fast at classifying unknown records</a:t>
            </a:r>
          </a:p>
          <a:p>
            <a:pPr lvl="1"/>
            <a:r>
              <a:rPr lang="en-US"/>
              <a:t>Easy to interpret for small-sized trees</a:t>
            </a:r>
          </a:p>
          <a:p>
            <a:pPr lvl="1"/>
            <a:r>
              <a:rPr lang="en-US"/>
              <a:t>Accuracy is comparable to other classification techniques for many simple data sets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C4.5</a:t>
            </a:r>
          </a:p>
        </p:txBody>
      </p:sp>
      <p:sp>
        <p:nvSpPr>
          <p:cNvPr id="881667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depth-first construction.</a:t>
            </a:r>
          </a:p>
          <a:p>
            <a:r>
              <a:rPr lang="en-US"/>
              <a:t>Uses Information Gain</a:t>
            </a:r>
          </a:p>
          <a:p>
            <a:r>
              <a:rPr lang="en-US"/>
              <a:t>Sorts Continuous Attributes at each node.</a:t>
            </a:r>
          </a:p>
          <a:p>
            <a:r>
              <a:rPr lang="en-US"/>
              <a:t>Needs entire data to fit in memory.</a:t>
            </a:r>
          </a:p>
          <a:p>
            <a:r>
              <a:rPr lang="en-US"/>
              <a:t>Unsuitable for Large Datasets.</a:t>
            </a:r>
          </a:p>
          <a:p>
            <a:pPr lvl="1"/>
            <a:r>
              <a:rPr lang="en-US"/>
              <a:t>Needs out-of-core sorting.</a:t>
            </a:r>
          </a:p>
          <a:p>
            <a:pPr lvl="1"/>
            <a:endParaRPr lang="en-US"/>
          </a:p>
          <a:p>
            <a:r>
              <a:rPr lang="en-US"/>
              <a:t>You can download the software from:</a:t>
            </a:r>
            <a:br>
              <a:rPr lang="en-US"/>
            </a:br>
            <a:r>
              <a:rPr lang="en-US" sz="2400">
                <a:hlinkClick r:id="rId2"/>
              </a:rPr>
              <a:t>http://www.cse.unsw.edu.au/~quinlan/c4.5r8.tar.gz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255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Fragmentation</a:t>
            </a:r>
          </a:p>
          <a:p>
            <a:r>
              <a:rPr lang="en-US"/>
              <a:t>Search Strategy</a:t>
            </a:r>
          </a:p>
          <a:p>
            <a:r>
              <a:rPr lang="en-US"/>
              <a:t>Expressiveness</a:t>
            </a:r>
          </a:p>
          <a:p>
            <a:r>
              <a:rPr lang="en-US"/>
              <a:t>Tree Replication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7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Fragmentation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Number of instances gets smaller as you traverse down the tree</a:t>
            </a:r>
          </a:p>
          <a:p>
            <a:endParaRPr lang="en-US"/>
          </a:p>
          <a:p>
            <a:r>
              <a:rPr lang="en-US"/>
              <a:t>Number of instances at the leaf nodes could be too small to make any statistically significant decision</a:t>
            </a:r>
          </a:p>
        </p:txBody>
      </p:sp>
    </p:spTree>
    <p:extLst>
      <p:ext uri="{BB962C8B-B14F-4D97-AF65-F5344CB8AC3E}">
        <p14:creationId xmlns:p14="http://schemas.microsoft.com/office/powerpoint/2010/main" val="21349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Search Strategy</a:t>
            </a:r>
          </a:p>
        </p:txBody>
      </p:sp>
      <p:sp>
        <p:nvSpPr>
          <p:cNvPr id="95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Finding an optimal decision tree is NP-hard</a:t>
            </a:r>
          </a:p>
          <a:p>
            <a:pPr lvl="4"/>
            <a:endParaRPr lang="en-US"/>
          </a:p>
          <a:p>
            <a:r>
              <a:rPr lang="en-US"/>
              <a:t>The algorithm presented so far uses a greedy, top-down, recursive partitioning strategy to induce a reasonable solution</a:t>
            </a:r>
          </a:p>
          <a:p>
            <a:pPr lvl="4"/>
            <a:endParaRPr lang="en-US"/>
          </a:p>
          <a:p>
            <a:r>
              <a:rPr lang="en-US"/>
              <a:t>Other strategies?</a:t>
            </a:r>
          </a:p>
          <a:p>
            <a:pPr lvl="1"/>
            <a:r>
              <a:rPr lang="en-US"/>
              <a:t>Bottom-up</a:t>
            </a:r>
          </a:p>
          <a:p>
            <a:pPr lvl="1"/>
            <a:r>
              <a:rPr lang="en-US"/>
              <a:t>Bi-directional</a:t>
            </a:r>
          </a:p>
        </p:txBody>
      </p:sp>
    </p:spTree>
    <p:extLst>
      <p:ext uri="{BB962C8B-B14F-4D97-AF65-F5344CB8AC3E}">
        <p14:creationId xmlns:p14="http://schemas.microsoft.com/office/powerpoint/2010/main" val="2025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Decision tree provides expressive representation for learning discrete-valued function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 they do not generalize well to certain types of Boolean functions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Example: parity function: 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Class = 1 if there is an even number of Boolean attributes with truth value = True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Class = 0 if there is an odd number of Boolean attributes with truth value = True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For accurate modeling, must have a complete tree</a:t>
            </a:r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/>
              <a:t>Not expressive enough for modeling continuous variables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Particularly when test condition involves only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407171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 of Classification Task</a:t>
            </a:r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Predicting tumor cells as benign or malignant</a:t>
            </a:r>
          </a:p>
          <a:p>
            <a:pPr lvl="4"/>
            <a:endParaRPr lang="en-US" dirty="0"/>
          </a:p>
          <a:p>
            <a:r>
              <a:rPr lang="en-US" dirty="0"/>
              <a:t>Classifying credit card transactions </a:t>
            </a:r>
            <a:r>
              <a:rPr lang="en-US" dirty="0" smtClean="0"/>
              <a:t>as </a:t>
            </a:r>
            <a:r>
              <a:rPr lang="en-US" dirty="0"/>
              <a:t>legitimate or fraudulent</a:t>
            </a:r>
          </a:p>
          <a:p>
            <a:pPr marL="1051560" lvl="4" indent="0">
              <a:buNone/>
            </a:pPr>
            <a:endParaRPr lang="en-US" dirty="0"/>
          </a:p>
          <a:p>
            <a:r>
              <a:rPr lang="en-US" dirty="0"/>
              <a:t>Categorizing news stories as finance, </a:t>
            </a:r>
            <a:br>
              <a:rPr lang="en-US" dirty="0"/>
            </a:br>
            <a:r>
              <a:rPr lang="en-US" dirty="0"/>
              <a:t>weather, entertainment, sports,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Identifying spam email, spam web pages, adult content</a:t>
            </a:r>
          </a:p>
          <a:p>
            <a:endParaRPr lang="en-US" dirty="0"/>
          </a:p>
          <a:p>
            <a:r>
              <a:rPr lang="en-US" dirty="0" smtClean="0"/>
              <a:t>Categorizing web users, and web queries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3700" y="228600"/>
            <a:ext cx="8229600" cy="990600"/>
          </a:xfrm>
        </p:spPr>
        <p:txBody>
          <a:bodyPr/>
          <a:lstStyle/>
          <a:p>
            <a:r>
              <a:rPr lang="en-US" dirty="0"/>
              <a:t>Decision Boundary</a:t>
            </a:r>
          </a:p>
        </p:txBody>
      </p:sp>
      <p:graphicFrame>
        <p:nvGraphicFramePr>
          <p:cNvPr id="9584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293643"/>
              </p:ext>
            </p:extLst>
          </p:nvPr>
        </p:nvGraphicFramePr>
        <p:xfrm>
          <a:off x="349250" y="1267323"/>
          <a:ext cx="8318500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Visio" r:id="rId3" imgW="8908491" imgH="3827261" progId="Visio.Drawing.6">
                  <p:embed/>
                </p:oleObj>
              </mc:Choice>
              <mc:Fallback>
                <p:oleObj name="Visio" r:id="rId3" imgW="8908491" imgH="382726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1267323"/>
                        <a:ext cx="8318500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08000" y="4826675"/>
            <a:ext cx="80010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Border line between two neighboring regions of different classes is known as decision boundary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Decision boundary is parallel to axes because test condition involves a single attribute </a:t>
            </a:r>
            <a:r>
              <a:rPr lang="en-US" sz="1800" dirty="0" smtClean="0"/>
              <a:t>at-a-time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 The type of decision boundary of the classifier captures the </a:t>
            </a:r>
            <a:r>
              <a:rPr lang="en-US" dirty="0" smtClean="0">
                <a:solidFill>
                  <a:srgbClr val="FF0000"/>
                </a:solidFill>
              </a:rPr>
              <a:t>expressiveness</a:t>
            </a:r>
            <a:r>
              <a:rPr lang="en-US" dirty="0" smtClean="0"/>
              <a:t> of the classifier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112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Oblique Decision Trees</a:t>
            </a:r>
          </a:p>
        </p:txBody>
      </p:sp>
      <p:pic>
        <p:nvPicPr>
          <p:cNvPr id="959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6654" r="7353" b="5882"/>
          <a:stretch>
            <a:fillRect/>
          </a:stretch>
        </p:blipFill>
        <p:spPr bwMode="auto">
          <a:xfrm>
            <a:off x="228600" y="1600200"/>
            <a:ext cx="495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9492" name="Group 4"/>
          <p:cNvGrpSpPr>
            <a:grpSpLocks/>
          </p:cNvGrpSpPr>
          <p:nvPr/>
        </p:nvGrpSpPr>
        <p:grpSpPr bwMode="auto">
          <a:xfrm>
            <a:off x="5638800" y="2514600"/>
            <a:ext cx="3200400" cy="2286000"/>
            <a:chOff x="3552" y="1248"/>
            <a:chExt cx="2016" cy="1440"/>
          </a:xfrm>
        </p:grpSpPr>
        <p:sp>
          <p:nvSpPr>
            <p:cNvPr id="959493" name="Oval 5"/>
            <p:cNvSpPr>
              <a:spLocks noChangeArrowheads="1"/>
            </p:cNvSpPr>
            <p:nvPr/>
          </p:nvSpPr>
          <p:spPr bwMode="auto">
            <a:xfrm>
              <a:off x="4080" y="1248"/>
              <a:ext cx="1008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x + y &lt; 1</a:t>
              </a:r>
            </a:p>
          </p:txBody>
        </p:sp>
        <p:sp>
          <p:nvSpPr>
            <p:cNvPr id="959494" name="Line 6"/>
            <p:cNvSpPr>
              <a:spLocks noChangeShapeType="1"/>
            </p:cNvSpPr>
            <p:nvPr/>
          </p:nvSpPr>
          <p:spPr bwMode="auto">
            <a:xfrm flipH="1">
              <a:off x="4032" y="1728"/>
              <a:ext cx="52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5" name="Line 7"/>
            <p:cNvSpPr>
              <a:spLocks noChangeShapeType="1"/>
            </p:cNvSpPr>
            <p:nvPr/>
          </p:nvSpPr>
          <p:spPr bwMode="auto">
            <a:xfrm>
              <a:off x="4560" y="1728"/>
              <a:ext cx="62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6" name="Rectangle 8"/>
            <p:cNvSpPr>
              <a:spLocks noChangeArrowheads="1"/>
            </p:cNvSpPr>
            <p:nvPr/>
          </p:nvSpPr>
          <p:spPr bwMode="auto">
            <a:xfrm>
              <a:off x="35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Class = </a:t>
              </a:r>
              <a:r>
                <a:rPr lang="en-US" sz="2400">
                  <a:solidFill>
                    <a:srgbClr val="FF0000"/>
                  </a:solidFill>
                </a:rPr>
                <a:t>+</a:t>
              </a:r>
              <a:r>
                <a:rPr lang="en-US" sz="1800"/>
                <a:t> </a:t>
              </a:r>
            </a:p>
          </p:txBody>
        </p:sp>
        <p:sp>
          <p:nvSpPr>
            <p:cNvPr id="959497" name="Rectangle 9"/>
            <p:cNvSpPr>
              <a:spLocks noChangeArrowheads="1"/>
            </p:cNvSpPr>
            <p:nvPr/>
          </p:nvSpPr>
          <p:spPr bwMode="auto">
            <a:xfrm>
              <a:off x="47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Class =     </a:t>
              </a:r>
            </a:p>
          </p:txBody>
        </p:sp>
        <p:sp>
          <p:nvSpPr>
            <p:cNvPr id="959498" name="Oval 10"/>
            <p:cNvSpPr>
              <a:spLocks noChangeArrowheads="1"/>
            </p:cNvSpPr>
            <p:nvPr/>
          </p:nvSpPr>
          <p:spPr bwMode="auto">
            <a:xfrm>
              <a:off x="5376" y="2400"/>
              <a:ext cx="96" cy="96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533400" y="5589588"/>
            <a:ext cx="8001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Test condition may involve multiple attributes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More expressive representation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Finding optimal test condition is computationally expensive</a:t>
            </a:r>
          </a:p>
        </p:txBody>
      </p:sp>
    </p:spTree>
    <p:extLst>
      <p:ext uri="{BB962C8B-B14F-4D97-AF65-F5344CB8AC3E}">
        <p14:creationId xmlns:p14="http://schemas.microsoft.com/office/powerpoint/2010/main" val="364986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Replication</a:t>
            </a:r>
          </a:p>
        </p:txBody>
      </p:sp>
      <p:graphicFrame>
        <p:nvGraphicFramePr>
          <p:cNvPr id="960515" name="Object 3"/>
          <p:cNvGraphicFramePr>
            <a:graphicFrameLocks noChangeAspect="1"/>
          </p:cNvGraphicFramePr>
          <p:nvPr/>
        </p:nvGraphicFramePr>
        <p:xfrm>
          <a:off x="914400" y="1128713"/>
          <a:ext cx="586740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VISIO" r:id="rId3" imgW="9533880" imgH="7019280" progId="Visio.Drawing.6">
                  <p:embed/>
                </p:oleObj>
              </mc:Choice>
              <mc:Fallback>
                <p:oleObj name="VISIO" r:id="rId3" imgW="9533880" imgH="701928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128713"/>
                        <a:ext cx="5867400" cy="431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0516" name="Text Box 4"/>
          <p:cNvSpPr txBox="1">
            <a:spLocks noChangeArrowheads="1"/>
          </p:cNvSpPr>
          <p:nvPr/>
        </p:nvSpPr>
        <p:spPr bwMode="auto">
          <a:xfrm>
            <a:off x="533400" y="5805488"/>
            <a:ext cx="800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Same subtree appears in multiple branches</a:t>
            </a:r>
          </a:p>
        </p:txBody>
      </p:sp>
    </p:spTree>
    <p:extLst>
      <p:ext uri="{BB962C8B-B14F-4D97-AF65-F5344CB8AC3E}">
        <p14:creationId xmlns:p14="http://schemas.microsoft.com/office/powerpoint/2010/main" val="30626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Issues of Classification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76800"/>
          </a:xfrm>
        </p:spPr>
        <p:txBody>
          <a:bodyPr/>
          <a:lstStyle/>
          <a:p>
            <a:r>
              <a:rPr lang="en-US" dirty="0" err="1"/>
              <a:t>Underfitting</a:t>
            </a:r>
            <a:r>
              <a:rPr lang="en-US" dirty="0"/>
              <a:t> and </a:t>
            </a:r>
            <a:r>
              <a:rPr lang="en-US" dirty="0" err="1"/>
              <a:t>Overfitting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Missing Values</a:t>
            </a:r>
          </a:p>
          <a:p>
            <a:endParaRPr lang="en-US" dirty="0"/>
          </a:p>
          <a:p>
            <a:r>
              <a:rPr lang="en-US" dirty="0"/>
              <a:t>Costs of Classification</a:t>
            </a:r>
          </a:p>
        </p:txBody>
      </p:sp>
    </p:spTree>
    <p:extLst>
      <p:ext uri="{BB962C8B-B14F-4D97-AF65-F5344CB8AC3E}">
        <p14:creationId xmlns:p14="http://schemas.microsoft.com/office/powerpoint/2010/main" val="37529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Underfitting and Overfitting (Example)</a:t>
            </a:r>
          </a:p>
        </p:txBody>
      </p:sp>
      <p:pic>
        <p:nvPicPr>
          <p:cNvPr id="937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5307" r="5814" b="5804"/>
          <a:stretch>
            <a:fillRect/>
          </a:stretch>
        </p:blipFill>
        <p:spPr bwMode="auto">
          <a:xfrm>
            <a:off x="304800" y="1600200"/>
            <a:ext cx="5638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6172200" y="2362200"/>
            <a:ext cx="27432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500 circular and 500 triangular data points.</a:t>
            </a:r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Circular points:</a:t>
            </a:r>
          </a:p>
          <a:p>
            <a:pPr>
              <a:spcBef>
                <a:spcPct val="50000"/>
              </a:spcBef>
            </a:pPr>
            <a:r>
              <a:rPr lang="en-US" sz="1800"/>
              <a:t>0.5 </a:t>
            </a:r>
            <a:r>
              <a:rPr lang="en-US" sz="1800">
                <a:sym typeface="Symbol" pitchFamily="18" charset="2"/>
              </a:rPr>
              <a:t> 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 1</a:t>
            </a:r>
            <a:endParaRPr lang="en-US" sz="1800"/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Triangular points:</a:t>
            </a:r>
          </a:p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&gt; 0.5 or</a:t>
            </a:r>
          </a:p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&lt; 1</a:t>
            </a:r>
          </a:p>
        </p:txBody>
      </p:sp>
    </p:spTree>
    <p:extLst>
      <p:ext uri="{BB962C8B-B14F-4D97-AF65-F5344CB8AC3E}">
        <p14:creationId xmlns:p14="http://schemas.microsoft.com/office/powerpoint/2010/main" val="10304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Underfitting and Overfitting</a:t>
            </a:r>
          </a:p>
        </p:txBody>
      </p:sp>
      <p:pic>
        <p:nvPicPr>
          <p:cNvPr id="939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9012" name="Line 4"/>
          <p:cNvSpPr>
            <a:spLocks noChangeShapeType="1"/>
          </p:cNvSpPr>
          <p:nvPr/>
        </p:nvSpPr>
        <p:spPr bwMode="auto">
          <a:xfrm>
            <a:off x="4267200" y="1676400"/>
            <a:ext cx="0" cy="411480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13" name="Text Box 5"/>
          <p:cNvSpPr txBox="1">
            <a:spLocks noChangeArrowheads="1"/>
          </p:cNvSpPr>
          <p:nvPr/>
        </p:nvSpPr>
        <p:spPr bwMode="auto">
          <a:xfrm>
            <a:off x="4343400" y="1905000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Overfitting</a:t>
            </a:r>
            <a:endParaRPr lang="en-US" sz="1800">
              <a:sym typeface="Symbol" pitchFamily="18" charset="2"/>
            </a:endParaRPr>
          </a:p>
        </p:txBody>
      </p:sp>
      <p:sp>
        <p:nvSpPr>
          <p:cNvPr id="939014" name="Text Box 6"/>
          <p:cNvSpPr txBox="1">
            <a:spLocks noChangeArrowheads="1"/>
          </p:cNvSpPr>
          <p:nvPr/>
        </p:nvSpPr>
        <p:spPr bwMode="auto">
          <a:xfrm>
            <a:off x="457200" y="6338888"/>
            <a:ext cx="845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Underfitting</a:t>
            </a:r>
            <a:r>
              <a:rPr lang="en-US" sz="1800" b="0"/>
              <a:t>: when model is too simple, both training and test errors are large </a:t>
            </a:r>
            <a:endParaRPr lang="en-US" sz="1800" b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215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 due to Noise </a:t>
            </a:r>
          </a:p>
        </p:txBody>
      </p:sp>
      <p:pic>
        <p:nvPicPr>
          <p:cNvPr id="940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b="3615"/>
          <a:stretch>
            <a:fillRect/>
          </a:stretch>
        </p:blipFill>
        <p:spPr bwMode="auto">
          <a:xfrm>
            <a:off x="1295400" y="1614487"/>
            <a:ext cx="6324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1676400" y="6262687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Decision boundary is distorted by noise point</a:t>
            </a:r>
            <a:endParaRPr lang="en-US" sz="18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0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 err="1"/>
              <a:t>Overfitting</a:t>
            </a:r>
            <a:r>
              <a:rPr lang="en-US" dirty="0"/>
              <a:t> due to Insufficient Examples</a:t>
            </a:r>
          </a:p>
        </p:txBody>
      </p:sp>
      <p:sp>
        <p:nvSpPr>
          <p:cNvPr id="941059" name="Text Box 3"/>
          <p:cNvSpPr txBox="1">
            <a:spLocks noChangeArrowheads="1"/>
          </p:cNvSpPr>
          <p:nvPr/>
        </p:nvSpPr>
        <p:spPr bwMode="auto">
          <a:xfrm>
            <a:off x="609600" y="5026025"/>
            <a:ext cx="7620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Lack of data points in the lower half of the diagram makes it difficult to predict correctly the class labels of that region </a:t>
            </a:r>
          </a:p>
          <a:p>
            <a:pPr>
              <a:spcBef>
                <a:spcPct val="50000"/>
              </a:spcBef>
            </a:pPr>
            <a:r>
              <a:rPr lang="en-US" sz="1800"/>
              <a:t>- Insufficient number of training records in the region causes the decision tree to predict the test examples using other training records that are irrelevant to the classification task</a:t>
            </a:r>
            <a:endParaRPr lang="en-US" sz="1800">
              <a:sym typeface="Symbol" pitchFamily="18" charset="2"/>
            </a:endParaRPr>
          </a:p>
        </p:txBody>
      </p:sp>
      <p:pic>
        <p:nvPicPr>
          <p:cNvPr id="941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4857" r="5357" b="4857"/>
          <a:stretch>
            <a:fillRect/>
          </a:stretch>
        </p:blipFill>
        <p:spPr>
          <a:xfrm>
            <a:off x="1828800" y="1419225"/>
            <a:ext cx="4470400" cy="34544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4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on Overfitting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r>
              <a:rPr lang="en-US" dirty="0"/>
              <a:t> results in decision trees that are more complex than necessary</a:t>
            </a:r>
          </a:p>
          <a:p>
            <a:endParaRPr lang="en-US" dirty="0"/>
          </a:p>
          <a:p>
            <a:r>
              <a:rPr lang="en-US" dirty="0"/>
              <a:t>Training error no longer provides a good estimate of how well the tree will perform on previously unseen </a:t>
            </a:r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The model does not </a:t>
            </a:r>
            <a:r>
              <a:rPr lang="en-US" dirty="0" smtClean="0">
                <a:solidFill>
                  <a:srgbClr val="FF0000"/>
                </a:solidFill>
              </a:rPr>
              <a:t>generalize</a:t>
            </a:r>
            <a:r>
              <a:rPr lang="en-US" dirty="0" smtClean="0"/>
              <a:t> well</a:t>
            </a:r>
            <a:endParaRPr lang="en-US" dirty="0"/>
          </a:p>
          <a:p>
            <a:endParaRPr lang="en-US" dirty="0"/>
          </a:p>
          <a:p>
            <a:r>
              <a:rPr lang="en-US" dirty="0"/>
              <a:t>Need new ways for estimating errors</a:t>
            </a:r>
          </a:p>
        </p:txBody>
      </p:sp>
    </p:spTree>
    <p:extLst>
      <p:ext uri="{BB962C8B-B14F-4D97-AF65-F5344CB8AC3E}">
        <p14:creationId xmlns:p14="http://schemas.microsoft.com/office/powerpoint/2010/main" val="13646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Estimating Generalization Errors</a:t>
            </a: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Re-substitution errors:</a:t>
            </a:r>
            <a:r>
              <a:rPr lang="en-US" sz="2400" dirty="0"/>
              <a:t> error on training (</a:t>
            </a:r>
            <a:r>
              <a:rPr lang="en-US" sz="2400" dirty="0">
                <a:sym typeface="Symbol" pitchFamily="18" charset="2"/>
              </a:rPr>
              <a:t> </a:t>
            </a:r>
            <a:r>
              <a:rPr lang="en-US" sz="2400" dirty="0"/>
              <a:t>e(t) )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Generalization errors:</a:t>
            </a:r>
            <a:r>
              <a:rPr lang="en-US" sz="2400" dirty="0"/>
              <a:t> error on testing (</a:t>
            </a:r>
            <a:r>
              <a:rPr lang="en-US" sz="2400" dirty="0">
                <a:sym typeface="Symbol" pitchFamily="18" charset="2"/>
              </a:rPr>
              <a:t></a:t>
            </a:r>
            <a:r>
              <a:rPr lang="en-US" sz="2400" dirty="0"/>
              <a:t> e’(t))</a:t>
            </a:r>
          </a:p>
          <a:p>
            <a:pPr lvl="4">
              <a:lnSpc>
                <a:spcPct val="80000"/>
              </a:lnSpc>
            </a:pPr>
            <a:endParaRPr lang="en-US" sz="600" dirty="0"/>
          </a:p>
          <a:p>
            <a:pPr>
              <a:lnSpc>
                <a:spcPct val="80000"/>
              </a:lnSpc>
            </a:pPr>
            <a:r>
              <a:rPr lang="en-US" sz="2400" dirty="0"/>
              <a:t>Methods for estimating generalization errors: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Optimistic approach:</a:t>
            </a:r>
            <a:r>
              <a:rPr lang="en-US" sz="2400" dirty="0"/>
              <a:t>  e’(t) = e(t)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</a:rPr>
              <a:t>Pessimistic approach:</a:t>
            </a:r>
            <a:r>
              <a:rPr lang="en-US" sz="2400" dirty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 For each leaf node: e’(t) = (e(t)+0.5)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  Total errors: e’(T) = </a:t>
            </a:r>
            <a:r>
              <a:rPr lang="en-US" sz="2000" dirty="0">
                <a:sym typeface="Symbol" pitchFamily="18" charset="2"/>
              </a:rPr>
              <a:t>e(T) + N  0.5 (N: number of leaf nodes)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Symbol" pitchFamily="18" charset="2"/>
              </a:rPr>
              <a:t>  For a tree with 30 leaf nodes and 10 errors on training </a:t>
            </a:r>
            <a:br>
              <a:rPr lang="en-US" sz="2000" dirty="0">
                <a:sym typeface="Symbol" pitchFamily="18" charset="2"/>
              </a:rPr>
            </a:br>
            <a:r>
              <a:rPr lang="en-US" sz="2000" dirty="0">
                <a:sym typeface="Symbol" pitchFamily="18" charset="2"/>
              </a:rPr>
              <a:t>    (out of 1000 instances):</a:t>
            </a:r>
            <a:br>
              <a:rPr lang="en-US" sz="2000" dirty="0">
                <a:sym typeface="Symbol" pitchFamily="18" charset="2"/>
              </a:rPr>
            </a:br>
            <a:r>
              <a:rPr lang="en-US" sz="2000" dirty="0">
                <a:sym typeface="Symbol" pitchFamily="18" charset="2"/>
              </a:rPr>
              <a:t>          Training error = 10/1000 = 1%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>
                <a:sym typeface="Symbol" pitchFamily="18" charset="2"/>
              </a:rPr>
              <a:t>          Generalization error = (10 + 300.5)/1000 = 2.5%</a:t>
            </a:r>
          </a:p>
          <a:p>
            <a:pPr lvl="1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  <a:sym typeface="Symbol" pitchFamily="18" charset="2"/>
              </a:rPr>
              <a:t>Reduced error pruning (REP):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sym typeface="Symbol" pitchFamily="18" charset="2"/>
              </a:rPr>
              <a:t> uses </a:t>
            </a:r>
            <a:r>
              <a:rPr lang="en-US" sz="2000" dirty="0">
                <a:solidFill>
                  <a:srgbClr val="0070C0"/>
                </a:solidFill>
                <a:sym typeface="Symbol" pitchFamily="18" charset="2"/>
              </a:rPr>
              <a:t>validation </a:t>
            </a:r>
            <a:r>
              <a:rPr lang="en-US" sz="2000" dirty="0" smtClean="0">
                <a:solidFill>
                  <a:srgbClr val="0070C0"/>
                </a:solidFill>
                <a:sym typeface="Symbol" pitchFamily="18" charset="2"/>
              </a:rPr>
              <a:t>dataset </a:t>
            </a:r>
            <a:r>
              <a:rPr lang="en-US" sz="2000" dirty="0">
                <a:sym typeface="Symbol" pitchFamily="18" charset="2"/>
              </a:rPr>
              <a:t>to estimate generalization</a:t>
            </a:r>
            <a:br>
              <a:rPr lang="en-US" sz="2000" dirty="0">
                <a:sym typeface="Symbol" pitchFamily="18" charset="2"/>
              </a:rPr>
            </a:br>
            <a:r>
              <a:rPr lang="en-US" sz="2000" dirty="0">
                <a:sym typeface="Symbol" pitchFamily="18" charset="2"/>
              </a:rPr>
              <a:t>    </a:t>
            </a:r>
            <a:r>
              <a:rPr lang="en-US" sz="2000" dirty="0" smtClean="0">
                <a:sym typeface="Symbol" pitchFamily="18" charset="2"/>
              </a:rPr>
              <a:t>error</a:t>
            </a:r>
          </a:p>
          <a:p>
            <a:pPr lvl="2">
              <a:lnSpc>
                <a:spcPct val="80000"/>
              </a:lnSpc>
            </a:pPr>
            <a:r>
              <a:rPr lang="en-US" dirty="0" smtClean="0">
                <a:sym typeface="Symbol" pitchFamily="18" charset="2"/>
              </a:rPr>
              <a:t>Validation set reduces the amount of training data.</a:t>
            </a:r>
            <a:endParaRPr lang="en-US" sz="20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649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of classification models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Counts of test records that are correctly (or incorrectly) predicted by the classification model</a:t>
            </a:r>
          </a:p>
          <a:p>
            <a:r>
              <a:rPr lang="en-US" b="1" smtClean="0"/>
              <a:t>Confusion matrix</a:t>
            </a:r>
          </a:p>
          <a:p>
            <a:endParaRPr lang="en-US" b="1" smtClean="0"/>
          </a:p>
          <a:p>
            <a:endParaRPr lang="en-US" b="1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292490"/>
              </p:ext>
            </p:extLst>
          </p:nvPr>
        </p:nvGraphicFramePr>
        <p:xfrm>
          <a:off x="4724400" y="3117850"/>
          <a:ext cx="36576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</a:t>
                      </a:r>
                      <a:r>
                        <a:rPr lang="en-US" b="1" baseline="0" dirty="0" smtClean="0"/>
                        <a:t> = 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r>
                        <a:rPr lang="en-US" b="1" baseline="-25000" dirty="0" smtClean="0"/>
                        <a:t>11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r>
                        <a:rPr lang="en-US" b="1" baseline="-25000" dirty="0" smtClean="0"/>
                        <a:t>10</a:t>
                      </a:r>
                      <a:endParaRPr lang="en-US" b="1" baseline="-25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r>
                        <a:rPr lang="en-US" b="1" baseline="-25000" dirty="0" smtClean="0"/>
                        <a:t>01</a:t>
                      </a:r>
                      <a:endParaRPr lang="en-US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f</a:t>
                      </a:r>
                      <a:r>
                        <a:rPr lang="en-US" b="1" baseline="-25000" dirty="0" smtClean="0"/>
                        <a:t>00</a:t>
                      </a:r>
                      <a:endParaRPr lang="en-US" b="1" baseline="-25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8" name="TextBox 5"/>
          <p:cNvSpPr txBox="1">
            <a:spLocks noChangeArrowheads="1"/>
          </p:cNvSpPr>
          <p:nvPr/>
        </p:nvSpPr>
        <p:spPr bwMode="auto">
          <a:xfrm>
            <a:off x="5638800" y="273685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Predicted Class</a:t>
            </a:r>
          </a:p>
        </p:txBody>
      </p:sp>
      <p:sp>
        <p:nvSpPr>
          <p:cNvPr id="1049" name="TextBox 6"/>
          <p:cNvSpPr txBox="1">
            <a:spLocks noChangeArrowheads="1"/>
          </p:cNvSpPr>
          <p:nvPr/>
        </p:nvSpPr>
        <p:spPr bwMode="auto">
          <a:xfrm rot="-5400000">
            <a:off x="3575050" y="3359150"/>
            <a:ext cx="19113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Actual Class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37586"/>
              </p:ext>
            </p:extLst>
          </p:nvPr>
        </p:nvGraphicFramePr>
        <p:xfrm>
          <a:off x="762000" y="4724400"/>
          <a:ext cx="65325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8" name="Equation" r:id="rId3" imgW="3365280" imgH="431640" progId="Equation.3">
                  <p:embed/>
                </p:oleObj>
              </mc:Choice>
              <mc:Fallback>
                <p:oleObj name="Equation" r:id="rId3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65325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36797"/>
              </p:ext>
            </p:extLst>
          </p:nvPr>
        </p:nvGraphicFramePr>
        <p:xfrm>
          <a:off x="685800" y="5867400"/>
          <a:ext cx="65182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9" name="Equation" r:id="rId5" imgW="3365280" imgH="431640" progId="Equation.3">
                  <p:embed/>
                </p:oleObj>
              </mc:Choice>
              <mc:Fallback>
                <p:oleObj name="Equation" r:id="rId5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867400"/>
                        <a:ext cx="65182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1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Occam’s Razor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Given two models of similar generalization errors,  one should prefer the simpler model over the more complex model</a:t>
            </a:r>
          </a:p>
          <a:p>
            <a:endParaRPr lang="en-US"/>
          </a:p>
          <a:p>
            <a:r>
              <a:rPr lang="en-US"/>
              <a:t> For complex models, there is a greater chance that it was fitted accidentally by errors in data</a:t>
            </a:r>
          </a:p>
          <a:p>
            <a:endParaRPr lang="en-US"/>
          </a:p>
          <a:p>
            <a:r>
              <a:rPr lang="en-US"/>
              <a:t> Therefore, one should include model complexity when evaluating a model</a:t>
            </a:r>
          </a:p>
        </p:txBody>
      </p:sp>
    </p:spTree>
    <p:extLst>
      <p:ext uri="{BB962C8B-B14F-4D97-AF65-F5344CB8AC3E}">
        <p14:creationId xmlns:p14="http://schemas.microsoft.com/office/powerpoint/2010/main" val="17969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Description Length (MDL)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71950"/>
            <a:ext cx="8229600" cy="253365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>
                <a:solidFill>
                  <a:srgbClr val="FF0000"/>
                </a:solidFill>
              </a:rPr>
              <a:t>Cost(Model,Data) = Cost(Data|Model) + Cost(Model)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Cost is the number of bits needed for encoding.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Search for the least costly model.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/>
              <a:t>Cost(Data|Model) encodes the misclassification errors.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/>
              <a:t>Cost(Model) uses node encoding (number of children) plus splitting condition encoding.</a:t>
            </a:r>
          </a:p>
        </p:txBody>
      </p:sp>
      <p:graphicFrame>
        <p:nvGraphicFramePr>
          <p:cNvPr id="945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642939"/>
              </p:ext>
            </p:extLst>
          </p:nvPr>
        </p:nvGraphicFramePr>
        <p:xfrm>
          <a:off x="2209800" y="1600200"/>
          <a:ext cx="439261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VISIO" r:id="rId3" imgW="6346800" imgH="3477960" progId="Visio.Drawing.6">
                  <p:embed/>
                </p:oleObj>
              </mc:Choice>
              <mc:Fallback>
                <p:oleObj name="VISIO" r:id="rId3" imgW="6346800" imgH="3477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00200"/>
                        <a:ext cx="4392613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891648"/>
              </p:ext>
            </p:extLst>
          </p:nvPr>
        </p:nvGraphicFramePr>
        <p:xfrm>
          <a:off x="685800" y="16764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Worksheet" r:id="rId5" imgW="1229106" imgH="2314854" progId="Excel.Sheet.8">
                  <p:embed/>
                </p:oleObj>
              </mc:Choice>
              <mc:Fallback>
                <p:oleObj name="Worksheet" r:id="rId5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800887"/>
              </p:ext>
            </p:extLst>
          </p:nvPr>
        </p:nvGraphicFramePr>
        <p:xfrm>
          <a:off x="7239000" y="18288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5" name="Worksheet" r:id="rId7" imgW="1229106" imgH="2314854" progId="Excel.Sheet.8">
                  <p:embed/>
                </p:oleObj>
              </mc:Choice>
              <mc:Fallback>
                <p:oleObj name="Worksheet" r:id="rId7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8288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26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51816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Pre-Pruning (Early Stopping Rule)</a:t>
            </a:r>
          </a:p>
          <a:p>
            <a:pPr lvl="1"/>
            <a:r>
              <a:rPr lang="en-US" sz="2400" dirty="0"/>
              <a:t>Stop the algorithm before it becomes a fully-grown tree</a:t>
            </a:r>
          </a:p>
          <a:p>
            <a:pPr lvl="1"/>
            <a:r>
              <a:rPr lang="en-US" sz="2400" dirty="0"/>
              <a:t>Typical stopping conditions for a node:</a:t>
            </a:r>
          </a:p>
          <a:p>
            <a:pPr lvl="2"/>
            <a:r>
              <a:rPr lang="en-US" sz="2000" dirty="0"/>
              <a:t> Stop if all instances belong to the same class</a:t>
            </a:r>
          </a:p>
          <a:p>
            <a:pPr lvl="2"/>
            <a:r>
              <a:rPr lang="en-US" sz="2000" dirty="0"/>
              <a:t> Stop if all the attribute values are the same</a:t>
            </a:r>
          </a:p>
          <a:p>
            <a:pPr lvl="1"/>
            <a:r>
              <a:rPr lang="en-US" sz="2400" dirty="0"/>
              <a:t>More restrictive conditions:</a:t>
            </a:r>
          </a:p>
          <a:p>
            <a:pPr lvl="2"/>
            <a:r>
              <a:rPr lang="en-US" sz="2000" dirty="0"/>
              <a:t> Stop if number of instances is less than some user-specified threshold</a:t>
            </a:r>
          </a:p>
          <a:p>
            <a:pPr lvl="2"/>
            <a:r>
              <a:rPr lang="en-US" sz="2000" dirty="0"/>
              <a:t> Stop if class distribution of instances are independent of the available features (e.g., using </a:t>
            </a:r>
            <a:r>
              <a:rPr lang="en-US" sz="2000" dirty="0">
                <a:sym typeface="Symbol" pitchFamily="18" charset="2"/>
              </a:rPr>
              <a:t></a:t>
            </a:r>
            <a:r>
              <a:rPr lang="en-US" sz="2000" baseline="30000" dirty="0">
                <a:sym typeface="Symbol" pitchFamily="18" charset="2"/>
              </a:rPr>
              <a:t> 2</a:t>
            </a:r>
            <a:r>
              <a:rPr lang="en-US" sz="2000" dirty="0">
                <a:sym typeface="Symbol" pitchFamily="18" charset="2"/>
              </a:rPr>
              <a:t> test)</a:t>
            </a:r>
            <a:endParaRPr lang="en-US" sz="2000" baseline="30000" dirty="0"/>
          </a:p>
          <a:p>
            <a:pPr lvl="2"/>
            <a:r>
              <a:rPr lang="en-US" sz="2000" dirty="0"/>
              <a:t> Stop if expanding the current node does not improve impurity</a:t>
            </a:r>
            <a:br>
              <a:rPr lang="en-US" sz="2000" dirty="0"/>
            </a:br>
            <a:r>
              <a:rPr lang="en-US" sz="2000" dirty="0"/>
              <a:t>    measures (e.g., </a:t>
            </a:r>
            <a:r>
              <a:rPr lang="en-US" sz="2000" dirty="0" err="1"/>
              <a:t>Gini</a:t>
            </a:r>
            <a:r>
              <a:rPr lang="en-US" sz="2000" dirty="0"/>
              <a:t> or information gain).</a:t>
            </a:r>
          </a:p>
        </p:txBody>
      </p:sp>
    </p:spTree>
    <p:extLst>
      <p:ext uri="{BB962C8B-B14F-4D97-AF65-F5344CB8AC3E}">
        <p14:creationId xmlns:p14="http://schemas.microsoft.com/office/powerpoint/2010/main" val="42679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Overfitting…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Post-pruning</a:t>
            </a:r>
          </a:p>
          <a:p>
            <a:pPr lvl="1"/>
            <a:r>
              <a:rPr lang="en-US"/>
              <a:t>Grow decision tree to its entirety</a:t>
            </a:r>
          </a:p>
          <a:p>
            <a:pPr lvl="1"/>
            <a:r>
              <a:rPr lang="en-US"/>
              <a:t>Trim the nodes of the decision tree in a bottom-up fashion</a:t>
            </a:r>
          </a:p>
          <a:p>
            <a:pPr lvl="1"/>
            <a:r>
              <a:rPr lang="en-US"/>
              <a:t>If generalization error improves after trimming, replace sub-tree by a leaf node.</a:t>
            </a:r>
          </a:p>
          <a:p>
            <a:pPr lvl="1"/>
            <a:r>
              <a:rPr lang="en-US"/>
              <a:t>Class label of leaf node is determined from majority class of instances in the sub-tree</a:t>
            </a:r>
          </a:p>
          <a:p>
            <a:pPr lvl="1"/>
            <a:r>
              <a:rPr lang="en-US"/>
              <a:t>Can use MDL for post-pruning</a:t>
            </a:r>
          </a:p>
        </p:txBody>
      </p:sp>
    </p:spTree>
    <p:extLst>
      <p:ext uri="{BB962C8B-B14F-4D97-AF65-F5344CB8AC3E}">
        <p14:creationId xmlns:p14="http://schemas.microsoft.com/office/powerpoint/2010/main" val="16483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Post-Pruning</a:t>
            </a:r>
          </a:p>
        </p:txBody>
      </p:sp>
      <p:graphicFrame>
        <p:nvGraphicFramePr>
          <p:cNvPr id="948227" name="Object 3"/>
          <p:cNvGraphicFramePr>
            <a:graphicFrameLocks noChangeAspect="1"/>
          </p:cNvGraphicFramePr>
          <p:nvPr/>
        </p:nvGraphicFramePr>
        <p:xfrm>
          <a:off x="1447800" y="3017838"/>
          <a:ext cx="468947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VISIO" r:id="rId3" imgW="4689360" imgH="2390760" progId="Visio.Drawing.6">
                  <p:embed/>
                </p:oleObj>
              </mc:Choice>
              <mc:Fallback>
                <p:oleObj name="VISIO" r:id="rId3" imgW="4689360" imgH="2390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17838"/>
                        <a:ext cx="468947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82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07968"/>
              </p:ext>
            </p:extLst>
          </p:nvPr>
        </p:nvGraphicFramePr>
        <p:xfrm>
          <a:off x="1066800" y="1981200"/>
          <a:ext cx="1905000" cy="1219200"/>
        </p:xfrm>
        <a:graphic>
          <a:graphicData uri="http://schemas.openxmlformats.org/drawingml/2006/table">
            <a:tbl>
              <a:tblPr/>
              <a:tblGrid>
                <a:gridCol w="14478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= 10/30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8241" name="Text Box 17"/>
          <p:cNvSpPr txBox="1">
            <a:spLocks noChangeArrowheads="1"/>
          </p:cNvSpPr>
          <p:nvPr/>
        </p:nvSpPr>
        <p:spPr bwMode="auto">
          <a:xfrm>
            <a:off x="4495800" y="1447800"/>
            <a:ext cx="46482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Training Error (Before splitting) = 10/30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Pessimistic error = (10 + 0.5)/30 = 10.5/30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Training Error (After splitting) = 9/30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Pessimistic error (After splitting)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= (9 + 4 </a:t>
            </a:r>
            <a:r>
              <a:rPr lang="en-US" sz="1800" dirty="0">
                <a:sym typeface="Symbol" pitchFamily="18" charset="2"/>
              </a:rPr>
              <a:t> 0.5)/30 = 11/30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FF0000"/>
                </a:solidFill>
              </a:rPr>
              <a:t>PRUNE!</a:t>
            </a:r>
          </a:p>
        </p:txBody>
      </p:sp>
      <p:graphicFrame>
        <p:nvGraphicFramePr>
          <p:cNvPr id="948242" name="Group 18"/>
          <p:cNvGraphicFramePr>
            <a:graphicFrameLocks noGrp="1"/>
          </p:cNvGraphicFramePr>
          <p:nvPr/>
        </p:nvGraphicFramePr>
        <p:xfrm>
          <a:off x="1524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53" name="Group 29"/>
          <p:cNvGraphicFramePr>
            <a:graphicFrameLocks noGrp="1"/>
          </p:cNvGraphicFramePr>
          <p:nvPr/>
        </p:nvGraphicFramePr>
        <p:xfrm>
          <a:off x="19812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64" name="Group 40"/>
          <p:cNvGraphicFramePr>
            <a:graphicFrameLocks noGrp="1"/>
          </p:cNvGraphicFramePr>
          <p:nvPr/>
        </p:nvGraphicFramePr>
        <p:xfrm>
          <a:off x="38100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75" name="Group 51"/>
          <p:cNvGraphicFramePr>
            <a:graphicFrameLocks noGrp="1"/>
          </p:cNvGraphicFramePr>
          <p:nvPr/>
        </p:nvGraphicFramePr>
        <p:xfrm>
          <a:off x="56388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9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Handling Missing Attribute Values</a:t>
            </a:r>
          </a:p>
        </p:txBody>
      </p:sp>
      <p:sp>
        <p:nvSpPr>
          <p:cNvPr id="95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Missing values affect decision tree construction in three different ways:</a:t>
            </a:r>
          </a:p>
          <a:p>
            <a:pPr lvl="1"/>
            <a:r>
              <a:rPr lang="en-US"/>
              <a:t>Affects how impurity measures are computed</a:t>
            </a:r>
          </a:p>
          <a:p>
            <a:pPr lvl="1"/>
            <a:r>
              <a:rPr lang="en-US"/>
              <a:t>Affects how to distribute instance with missing value to child nodes</a:t>
            </a:r>
          </a:p>
          <a:p>
            <a:pPr lvl="1"/>
            <a:r>
              <a:rPr lang="en-US"/>
              <a:t>Affects how a test instance with missing value is classified</a:t>
            </a:r>
          </a:p>
        </p:txBody>
      </p:sp>
    </p:spTree>
    <p:extLst>
      <p:ext uri="{BB962C8B-B14F-4D97-AF65-F5344CB8AC3E}">
        <p14:creationId xmlns:p14="http://schemas.microsoft.com/office/powerpoint/2010/main" val="423427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Impurity Measure</a:t>
            </a:r>
          </a:p>
        </p:txBody>
      </p:sp>
      <p:graphicFrame>
        <p:nvGraphicFramePr>
          <p:cNvPr id="951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148671"/>
              </p:ext>
            </p:extLst>
          </p:nvPr>
        </p:nvGraphicFramePr>
        <p:xfrm>
          <a:off x="457200" y="1852612"/>
          <a:ext cx="3894138" cy="417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4" name="Document" r:id="rId3" imgW="5423570" imgH="5776579" progId="Word.Document.8">
                  <p:embed/>
                </p:oleObj>
              </mc:Choice>
              <mc:Fallback>
                <p:oleObj name="Document" r:id="rId3" imgW="5423570" imgH="577657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52612"/>
                        <a:ext cx="3894138" cy="417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13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991651"/>
              </p:ext>
            </p:extLst>
          </p:nvPr>
        </p:nvGraphicFramePr>
        <p:xfrm>
          <a:off x="5334000" y="2843212"/>
          <a:ext cx="3200400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5" name="Document" r:id="rId5" imgW="6366600" imgH="3406680" progId="Word.Document.8">
                  <p:embed/>
                </p:oleObj>
              </mc:Choice>
              <mc:Fallback>
                <p:oleObj name="Document" r:id="rId5" imgW="6366600" imgH="3406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843212"/>
                        <a:ext cx="3200400" cy="170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1301" name="Text Box 5"/>
          <p:cNvSpPr txBox="1">
            <a:spLocks noChangeArrowheads="1"/>
          </p:cNvSpPr>
          <p:nvPr/>
        </p:nvSpPr>
        <p:spPr bwMode="auto">
          <a:xfrm>
            <a:off x="4343400" y="4367212"/>
            <a:ext cx="46482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Split on Refund:</a:t>
            </a:r>
          </a:p>
          <a:p>
            <a:pPr>
              <a:spcBef>
                <a:spcPct val="50000"/>
              </a:spcBef>
            </a:pPr>
            <a:r>
              <a:rPr lang="en-US" sz="1800"/>
              <a:t>    Entropy(Refund=Yes) = 0</a:t>
            </a:r>
          </a:p>
          <a:p>
            <a:pPr>
              <a:spcBef>
                <a:spcPct val="50000"/>
              </a:spcBef>
            </a:pPr>
            <a:r>
              <a:rPr lang="en-US" sz="1800"/>
              <a:t>    Entropy(Refund=No) </a:t>
            </a:r>
            <a:br>
              <a:rPr lang="en-US" sz="1800"/>
            </a:br>
            <a:r>
              <a:rPr lang="en-US" sz="1800"/>
              <a:t>    = -(2/6)log(2/6) – (4/6)log(4/6) = 0.9183</a:t>
            </a:r>
          </a:p>
          <a:p>
            <a:pPr>
              <a:spcBef>
                <a:spcPct val="50000"/>
              </a:spcBef>
            </a:pPr>
            <a:r>
              <a:rPr lang="en-US" sz="1800"/>
              <a:t>    Entropy(Children) </a:t>
            </a:r>
            <a:br>
              <a:rPr lang="en-US" sz="1800"/>
            </a:br>
            <a:r>
              <a:rPr lang="en-US" sz="1800"/>
              <a:t>    = 0.3 (0) + 0.6 (0.9183) = 0.551</a:t>
            </a:r>
          </a:p>
          <a:p>
            <a:pPr>
              <a:spcBef>
                <a:spcPct val="50000"/>
              </a:spcBef>
            </a:pPr>
            <a:r>
              <a:rPr lang="en-US" sz="1800"/>
              <a:t>Gain = 0.9 </a:t>
            </a:r>
            <a:r>
              <a:rPr lang="en-US" sz="1800">
                <a:sym typeface="Symbol" pitchFamily="18" charset="2"/>
              </a:rPr>
              <a:t> (0.8813 – 0.551) = 0.3303</a:t>
            </a:r>
            <a:endParaRPr lang="en-US" sz="1800"/>
          </a:p>
        </p:txBody>
      </p:sp>
      <p:sp>
        <p:nvSpPr>
          <p:cNvPr id="951302" name="Line 6"/>
          <p:cNvSpPr>
            <a:spLocks noChangeShapeType="1"/>
          </p:cNvSpPr>
          <p:nvPr/>
        </p:nvSpPr>
        <p:spPr bwMode="auto">
          <a:xfrm>
            <a:off x="1143000" y="5815012"/>
            <a:ext cx="4572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1303" name="Text Box 7"/>
          <p:cNvSpPr txBox="1">
            <a:spLocks noChangeArrowheads="1"/>
          </p:cNvSpPr>
          <p:nvPr/>
        </p:nvSpPr>
        <p:spPr bwMode="auto">
          <a:xfrm>
            <a:off x="1676400" y="6043612"/>
            <a:ext cx="114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Missing value</a:t>
            </a:r>
          </a:p>
        </p:txBody>
      </p:sp>
      <p:sp>
        <p:nvSpPr>
          <p:cNvPr id="951304" name="Text Box 8"/>
          <p:cNvSpPr txBox="1">
            <a:spLocks noChangeArrowheads="1"/>
          </p:cNvSpPr>
          <p:nvPr/>
        </p:nvSpPr>
        <p:spPr bwMode="auto">
          <a:xfrm>
            <a:off x="4419600" y="1700212"/>
            <a:ext cx="4495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00"/>
                </a:solidFill>
              </a:rPr>
              <a:t>Before Splitting:</a:t>
            </a:r>
            <a:br>
              <a:rPr lang="en-US" sz="1800">
                <a:solidFill>
                  <a:srgbClr val="FF0000"/>
                </a:solidFill>
              </a:rPr>
            </a:br>
            <a:r>
              <a:rPr lang="en-US" sz="1800">
                <a:solidFill>
                  <a:srgbClr val="FF0000"/>
                </a:solidFill>
              </a:rPr>
              <a:t>    </a:t>
            </a:r>
            <a:r>
              <a:rPr lang="en-US" sz="1800"/>
              <a:t>Entropy(Parent) </a:t>
            </a:r>
            <a:br>
              <a:rPr lang="en-US" sz="1800"/>
            </a:br>
            <a:r>
              <a:rPr lang="en-US" sz="1800"/>
              <a:t>    = -0.3 log(0.3)-(0.7)log(0.7) = 0.8813</a:t>
            </a:r>
          </a:p>
        </p:txBody>
      </p:sp>
    </p:spTree>
    <p:extLst>
      <p:ext uri="{BB962C8B-B14F-4D97-AF65-F5344CB8AC3E}">
        <p14:creationId xmlns:p14="http://schemas.microsoft.com/office/powerpoint/2010/main" val="36997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301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Distribute Instances</a:t>
            </a:r>
          </a:p>
        </p:txBody>
      </p:sp>
      <p:graphicFrame>
        <p:nvGraphicFramePr>
          <p:cNvPr id="952323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454686"/>
              </p:ext>
            </p:extLst>
          </p:nvPr>
        </p:nvGraphicFramePr>
        <p:xfrm>
          <a:off x="381000" y="1595437"/>
          <a:ext cx="3511550" cy="338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" name="Document" r:id="rId3" imgW="5442690" imgH="5295737" progId="Word.Document.8">
                  <p:embed/>
                </p:oleObj>
              </mc:Choice>
              <mc:Fallback>
                <p:oleObj name="Document" r:id="rId3" imgW="5442690" imgH="52957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95437"/>
                        <a:ext cx="3511550" cy="338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24" name="Line 1028"/>
          <p:cNvSpPr>
            <a:spLocks noChangeShapeType="1"/>
          </p:cNvSpPr>
          <p:nvPr/>
        </p:nvSpPr>
        <p:spPr bwMode="auto">
          <a:xfrm>
            <a:off x="2689225" y="5287962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25" name="Line 1029"/>
          <p:cNvSpPr>
            <a:spLocks noChangeShapeType="1"/>
          </p:cNvSpPr>
          <p:nvPr/>
        </p:nvSpPr>
        <p:spPr bwMode="auto">
          <a:xfrm flipH="1">
            <a:off x="1316038" y="5287962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26" name="Text Box 1030"/>
          <p:cNvSpPr txBox="1">
            <a:spLocks noChangeArrowheads="1"/>
          </p:cNvSpPr>
          <p:nvPr/>
        </p:nvSpPr>
        <p:spPr bwMode="auto">
          <a:xfrm>
            <a:off x="1833563" y="5024437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2327" name="Text Box 1031"/>
          <p:cNvSpPr txBox="1">
            <a:spLocks noChangeArrowheads="1"/>
          </p:cNvSpPr>
          <p:nvPr/>
        </p:nvSpPr>
        <p:spPr bwMode="auto">
          <a:xfrm>
            <a:off x="1069975" y="525303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2328" name="Text Box 1032"/>
          <p:cNvSpPr txBox="1">
            <a:spLocks noChangeArrowheads="1"/>
          </p:cNvSpPr>
          <p:nvPr/>
        </p:nvSpPr>
        <p:spPr bwMode="auto">
          <a:xfrm>
            <a:off x="3051175" y="5253037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No</a:t>
            </a:r>
          </a:p>
        </p:txBody>
      </p:sp>
      <p:graphicFrame>
        <p:nvGraphicFramePr>
          <p:cNvPr id="952329" name="Object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916139"/>
              </p:ext>
            </p:extLst>
          </p:nvPr>
        </p:nvGraphicFramePr>
        <p:xfrm>
          <a:off x="0" y="5872162"/>
          <a:ext cx="18081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7" name="Document" r:id="rId5" imgW="4408049" imgH="1653433" progId="Word.Document.8">
                  <p:embed/>
                </p:oleObj>
              </mc:Choice>
              <mc:Fallback>
                <p:oleObj name="Document" r:id="rId5" imgW="4408049" imgH="16534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872162"/>
                        <a:ext cx="180816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30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306719"/>
              </p:ext>
            </p:extLst>
          </p:nvPr>
        </p:nvGraphicFramePr>
        <p:xfrm>
          <a:off x="2062163" y="5862637"/>
          <a:ext cx="1930400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" name="Document" r:id="rId7" imgW="4687993" imgH="1653433" progId="Word.Document.8">
                  <p:embed/>
                </p:oleObj>
              </mc:Choice>
              <mc:Fallback>
                <p:oleObj name="Document" r:id="rId7" imgW="4687993" imgH="16534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163" y="5862637"/>
                        <a:ext cx="1930400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31" name="Line 1035"/>
          <p:cNvSpPr>
            <a:spLocks noChangeShapeType="1"/>
          </p:cNvSpPr>
          <p:nvPr/>
        </p:nvSpPr>
        <p:spPr bwMode="auto">
          <a:xfrm>
            <a:off x="6875463" y="3382962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32" name="Line 1036"/>
          <p:cNvSpPr>
            <a:spLocks noChangeShapeType="1"/>
          </p:cNvSpPr>
          <p:nvPr/>
        </p:nvSpPr>
        <p:spPr bwMode="auto">
          <a:xfrm flipH="1">
            <a:off x="5502275" y="3382962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33" name="Text Box 1037"/>
          <p:cNvSpPr txBox="1">
            <a:spLocks noChangeArrowheads="1"/>
          </p:cNvSpPr>
          <p:nvPr/>
        </p:nvSpPr>
        <p:spPr bwMode="auto">
          <a:xfrm>
            <a:off x="6019800" y="3119437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2334" name="Text Box 1038"/>
          <p:cNvSpPr txBox="1">
            <a:spLocks noChangeArrowheads="1"/>
          </p:cNvSpPr>
          <p:nvPr/>
        </p:nvSpPr>
        <p:spPr bwMode="auto">
          <a:xfrm>
            <a:off x="5256213" y="334803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952335" name="Object 10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322004"/>
              </p:ext>
            </p:extLst>
          </p:nvPr>
        </p:nvGraphicFramePr>
        <p:xfrm>
          <a:off x="4800600" y="1976437"/>
          <a:ext cx="3651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9" name="Document" r:id="rId9" imgW="5102860" imgH="1450803" progId="Word.Document.8">
                  <p:embed/>
                </p:oleObj>
              </mc:Choice>
              <mc:Fallback>
                <p:oleObj name="Document" r:id="rId9" imgW="5102860" imgH="14508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976437"/>
                        <a:ext cx="36512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36" name="Text Box 1040"/>
          <p:cNvSpPr txBox="1">
            <a:spLocks noChangeArrowheads="1"/>
          </p:cNvSpPr>
          <p:nvPr/>
        </p:nvSpPr>
        <p:spPr bwMode="auto">
          <a:xfrm>
            <a:off x="7237413" y="3348037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0"/>
              <a:t>No</a:t>
            </a:r>
          </a:p>
        </p:txBody>
      </p:sp>
      <p:graphicFrame>
        <p:nvGraphicFramePr>
          <p:cNvPr id="952337" name="Object 10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224099"/>
              </p:ext>
            </p:extLst>
          </p:nvPr>
        </p:nvGraphicFramePr>
        <p:xfrm>
          <a:off x="6629400" y="3881437"/>
          <a:ext cx="19891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0" name="Document" r:id="rId11" imgW="4790087" imgH="1653433" progId="Word.Document.8">
                  <p:embed/>
                </p:oleObj>
              </mc:Choice>
              <mc:Fallback>
                <p:oleObj name="Document" r:id="rId11" imgW="4790087" imgH="16534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881437"/>
                        <a:ext cx="198913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38" name="Text Box 1042"/>
          <p:cNvSpPr txBox="1">
            <a:spLocks noChangeArrowheads="1"/>
          </p:cNvSpPr>
          <p:nvPr/>
        </p:nvSpPr>
        <p:spPr bwMode="auto">
          <a:xfrm>
            <a:off x="4572000" y="4719637"/>
            <a:ext cx="4038600" cy="174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Probability that Refund=Yes is 3/9</a:t>
            </a:r>
          </a:p>
          <a:p>
            <a:pPr>
              <a:spcBef>
                <a:spcPct val="50000"/>
              </a:spcBef>
            </a:pPr>
            <a:r>
              <a:rPr lang="en-US" sz="1800"/>
              <a:t>Probability that Refund=No is 6/9</a:t>
            </a:r>
          </a:p>
          <a:p>
            <a:pPr>
              <a:spcBef>
                <a:spcPct val="50000"/>
              </a:spcBef>
            </a:pPr>
            <a:r>
              <a:rPr lang="en-US" sz="1800"/>
              <a:t>Assign record to the left child with weight = 3/9 and to the right child with weight = 6/9</a:t>
            </a:r>
          </a:p>
        </p:txBody>
      </p:sp>
      <p:graphicFrame>
        <p:nvGraphicFramePr>
          <p:cNvPr id="952339" name="Object 104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365721"/>
              </p:ext>
            </p:extLst>
          </p:nvPr>
        </p:nvGraphicFramePr>
        <p:xfrm>
          <a:off x="4572000" y="3881437"/>
          <a:ext cx="1909763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21" name="Document" r:id="rId13" imgW="4790087" imgH="1653433" progId="Word.Document.8">
                  <p:embed/>
                </p:oleObj>
              </mc:Choice>
              <mc:Fallback>
                <p:oleObj name="Document" r:id="rId13" imgW="4790087" imgH="165343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881437"/>
                        <a:ext cx="1909763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85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Classify Instances</a:t>
            </a:r>
          </a:p>
        </p:txBody>
      </p:sp>
      <p:sp>
        <p:nvSpPr>
          <p:cNvPr id="953347" name="Line 3"/>
          <p:cNvSpPr>
            <a:spLocks noChangeShapeType="1"/>
          </p:cNvSpPr>
          <p:nvPr/>
        </p:nvSpPr>
        <p:spPr bwMode="auto">
          <a:xfrm>
            <a:off x="2187575" y="491807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48" name="Line 4"/>
          <p:cNvSpPr>
            <a:spLocks noChangeShapeType="1"/>
          </p:cNvSpPr>
          <p:nvPr/>
        </p:nvSpPr>
        <p:spPr bwMode="auto">
          <a:xfrm flipH="1">
            <a:off x="1057275" y="491807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49" name="Line 5"/>
          <p:cNvSpPr>
            <a:spLocks noChangeShapeType="1"/>
          </p:cNvSpPr>
          <p:nvPr/>
        </p:nvSpPr>
        <p:spPr bwMode="auto">
          <a:xfrm flipH="1">
            <a:off x="1703388" y="412432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50" name="Line 6"/>
          <p:cNvSpPr>
            <a:spLocks noChangeShapeType="1"/>
          </p:cNvSpPr>
          <p:nvPr/>
        </p:nvSpPr>
        <p:spPr bwMode="auto">
          <a:xfrm>
            <a:off x="2914650" y="412432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51" name="Line 7"/>
          <p:cNvSpPr>
            <a:spLocks noChangeShapeType="1"/>
          </p:cNvSpPr>
          <p:nvPr/>
        </p:nvSpPr>
        <p:spPr bwMode="auto">
          <a:xfrm>
            <a:off x="1865313" y="33972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52" name="Line 8"/>
          <p:cNvSpPr>
            <a:spLocks noChangeShapeType="1"/>
          </p:cNvSpPr>
          <p:nvPr/>
        </p:nvSpPr>
        <p:spPr bwMode="auto">
          <a:xfrm flipH="1">
            <a:off x="492125" y="33972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53" name="Text Box 9"/>
          <p:cNvSpPr txBox="1">
            <a:spLocks noChangeArrowheads="1"/>
          </p:cNvSpPr>
          <p:nvPr/>
        </p:nvSpPr>
        <p:spPr bwMode="auto">
          <a:xfrm>
            <a:off x="1009650" y="313372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54" name="Text Box 10"/>
          <p:cNvSpPr txBox="1">
            <a:spLocks noChangeArrowheads="1"/>
          </p:cNvSpPr>
          <p:nvPr/>
        </p:nvSpPr>
        <p:spPr bwMode="auto">
          <a:xfrm>
            <a:off x="2025650" y="386080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55" name="Text Box 11"/>
          <p:cNvSpPr txBox="1">
            <a:spLocks noChangeArrowheads="1"/>
          </p:cNvSpPr>
          <p:nvPr/>
        </p:nvSpPr>
        <p:spPr bwMode="auto">
          <a:xfrm>
            <a:off x="1300163" y="465296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56" name="AutoShape 12"/>
          <p:cNvSpPr>
            <a:spLocks noChangeArrowheads="1"/>
          </p:cNvSpPr>
          <p:nvPr/>
        </p:nvSpPr>
        <p:spPr bwMode="auto">
          <a:xfrm>
            <a:off x="2227263" y="544195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57" name="Text Box 13"/>
          <p:cNvSpPr txBox="1">
            <a:spLocks noChangeArrowheads="1"/>
          </p:cNvSpPr>
          <p:nvPr/>
        </p:nvSpPr>
        <p:spPr bwMode="auto">
          <a:xfrm>
            <a:off x="2151063" y="54419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58" name="AutoShape 14"/>
          <p:cNvSpPr>
            <a:spLocks noChangeArrowheads="1"/>
          </p:cNvSpPr>
          <p:nvPr/>
        </p:nvSpPr>
        <p:spPr bwMode="auto">
          <a:xfrm>
            <a:off x="735013" y="545941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59" name="Text Box 15"/>
          <p:cNvSpPr txBox="1">
            <a:spLocks noChangeArrowheads="1"/>
          </p:cNvSpPr>
          <p:nvPr/>
        </p:nvSpPr>
        <p:spPr bwMode="auto">
          <a:xfrm>
            <a:off x="831850" y="544512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60" name="AutoShape 16"/>
          <p:cNvSpPr>
            <a:spLocks noChangeArrowheads="1"/>
          </p:cNvSpPr>
          <p:nvPr/>
        </p:nvSpPr>
        <p:spPr bwMode="auto">
          <a:xfrm>
            <a:off x="169863" y="387508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61" name="Text Box 17"/>
          <p:cNvSpPr txBox="1">
            <a:spLocks noChangeArrowheads="1"/>
          </p:cNvSpPr>
          <p:nvPr/>
        </p:nvSpPr>
        <p:spPr bwMode="auto">
          <a:xfrm>
            <a:off x="265113" y="38608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953362" name="AutoShape 18"/>
          <p:cNvSpPr>
            <a:spLocks noChangeArrowheads="1"/>
          </p:cNvSpPr>
          <p:nvPr/>
        </p:nvSpPr>
        <p:spPr bwMode="auto">
          <a:xfrm>
            <a:off x="3065463" y="467995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363" name="Text Box 19"/>
          <p:cNvSpPr txBox="1">
            <a:spLocks noChangeArrowheads="1"/>
          </p:cNvSpPr>
          <p:nvPr/>
        </p:nvSpPr>
        <p:spPr bwMode="auto">
          <a:xfrm>
            <a:off x="3141663" y="46799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64" name="Text Box 20"/>
          <p:cNvSpPr txBox="1">
            <a:spLocks noChangeArrowheads="1"/>
          </p:cNvSpPr>
          <p:nvPr/>
        </p:nvSpPr>
        <p:spPr bwMode="auto">
          <a:xfrm>
            <a:off x="282575" y="33972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65" name="Text Box 21"/>
          <p:cNvSpPr txBox="1">
            <a:spLocks noChangeArrowheads="1"/>
          </p:cNvSpPr>
          <p:nvPr/>
        </p:nvSpPr>
        <p:spPr bwMode="auto">
          <a:xfrm>
            <a:off x="1676400" y="3505200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66" name="Text Box 22"/>
          <p:cNvSpPr txBox="1">
            <a:spLocks noChangeArrowheads="1"/>
          </p:cNvSpPr>
          <p:nvPr/>
        </p:nvSpPr>
        <p:spPr bwMode="auto">
          <a:xfrm>
            <a:off x="3130550" y="416242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953367" name="Text Box 23"/>
          <p:cNvSpPr txBox="1">
            <a:spLocks noChangeArrowheads="1"/>
          </p:cNvSpPr>
          <p:nvPr/>
        </p:nvSpPr>
        <p:spPr bwMode="auto">
          <a:xfrm>
            <a:off x="457200" y="4038600"/>
            <a:ext cx="13557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</a:t>
            </a:r>
            <a:br>
              <a:rPr lang="en-US" sz="1600" b="0">
                <a:latin typeface="Arial" charset="0"/>
              </a:rPr>
            </a:br>
            <a:r>
              <a:rPr lang="en-US" sz="1600" b="0">
                <a:latin typeface="Arial" charset="0"/>
              </a:rPr>
              <a:t>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68" name="Text Box 24"/>
          <p:cNvSpPr txBox="1">
            <a:spLocks noChangeArrowheads="1"/>
          </p:cNvSpPr>
          <p:nvPr/>
        </p:nvSpPr>
        <p:spPr bwMode="auto">
          <a:xfrm>
            <a:off x="534988" y="49831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953369" name="Text Box 25"/>
          <p:cNvSpPr txBox="1">
            <a:spLocks noChangeArrowheads="1"/>
          </p:cNvSpPr>
          <p:nvPr/>
        </p:nvSpPr>
        <p:spPr bwMode="auto">
          <a:xfrm>
            <a:off x="2309813" y="49831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953370" name="Group 26"/>
          <p:cNvGraphicFramePr>
            <a:graphicFrameLocks noGrp="1"/>
          </p:cNvGraphicFramePr>
          <p:nvPr/>
        </p:nvGraphicFramePr>
        <p:xfrm>
          <a:off x="4114800" y="1295400"/>
          <a:ext cx="4724400" cy="2286000"/>
        </p:xfrm>
        <a:graphic>
          <a:graphicData uri="http://schemas.openxmlformats.org/drawingml/2006/table">
            <a:tbl>
              <a:tblPr/>
              <a:tblGrid>
                <a:gridCol w="1219200"/>
                <a:gridCol w="914400"/>
                <a:gridCol w="914400"/>
                <a:gridCol w="990600"/>
                <a:gridCol w="685800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Married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Single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Divorced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53402" name="Object 58"/>
          <p:cNvGraphicFramePr>
            <a:graphicFrameLocks noChangeAspect="1"/>
          </p:cNvGraphicFramePr>
          <p:nvPr/>
        </p:nvGraphicFramePr>
        <p:xfrm>
          <a:off x="228600" y="1676400"/>
          <a:ext cx="3671888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4" name="Document" r:id="rId3" imgW="5102860" imgH="1450803" progId="Word.Document.8">
                  <p:embed/>
                </p:oleObj>
              </mc:Choice>
              <mc:Fallback>
                <p:oleObj name="Document" r:id="rId3" imgW="5102860" imgH="145080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3671888" cy="1047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3403" name="Text Box 59"/>
          <p:cNvSpPr txBox="1">
            <a:spLocks noChangeArrowheads="1"/>
          </p:cNvSpPr>
          <p:nvPr/>
        </p:nvSpPr>
        <p:spPr bwMode="auto">
          <a:xfrm>
            <a:off x="228600" y="1219200"/>
            <a:ext cx="1828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New record:</a:t>
            </a:r>
          </a:p>
        </p:txBody>
      </p:sp>
      <p:sp>
        <p:nvSpPr>
          <p:cNvPr id="953404" name="Line 60"/>
          <p:cNvSpPr>
            <a:spLocks noChangeShapeType="1"/>
          </p:cNvSpPr>
          <p:nvPr/>
        </p:nvSpPr>
        <p:spPr bwMode="auto">
          <a:xfrm>
            <a:off x="1219200" y="2667000"/>
            <a:ext cx="228600" cy="45720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05" name="Line 61"/>
          <p:cNvSpPr>
            <a:spLocks noChangeShapeType="1"/>
          </p:cNvSpPr>
          <p:nvPr/>
        </p:nvSpPr>
        <p:spPr bwMode="auto">
          <a:xfrm>
            <a:off x="1905000" y="2667000"/>
            <a:ext cx="609600" cy="114300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06" name="Oval 62"/>
          <p:cNvSpPr>
            <a:spLocks noChangeArrowheads="1"/>
          </p:cNvSpPr>
          <p:nvPr/>
        </p:nvSpPr>
        <p:spPr bwMode="auto">
          <a:xfrm>
            <a:off x="5410200" y="2895600"/>
            <a:ext cx="762000" cy="685800"/>
          </a:xfrm>
          <a:prstGeom prst="ellipse">
            <a:avLst/>
          </a:prstGeom>
          <a:noFill/>
          <a:ln w="31750">
            <a:solidFill>
              <a:srgbClr val="0C6D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07" name="Oval 63"/>
          <p:cNvSpPr>
            <a:spLocks noChangeArrowheads="1"/>
          </p:cNvSpPr>
          <p:nvPr/>
        </p:nvSpPr>
        <p:spPr bwMode="auto">
          <a:xfrm>
            <a:off x="6400800" y="2895600"/>
            <a:ext cx="1676400" cy="685800"/>
          </a:xfrm>
          <a:prstGeom prst="ellipse">
            <a:avLst/>
          </a:prstGeom>
          <a:noFill/>
          <a:ln w="31750">
            <a:solidFill>
              <a:srgbClr val="0C6D9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3408" name="Line 64"/>
          <p:cNvSpPr>
            <a:spLocks noChangeShapeType="1"/>
          </p:cNvSpPr>
          <p:nvPr/>
        </p:nvSpPr>
        <p:spPr bwMode="auto">
          <a:xfrm flipH="1">
            <a:off x="4038600" y="3352800"/>
            <a:ext cx="1676400" cy="99060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09" name="Line 65"/>
          <p:cNvSpPr>
            <a:spLocks noChangeShapeType="1"/>
          </p:cNvSpPr>
          <p:nvPr/>
        </p:nvSpPr>
        <p:spPr bwMode="auto">
          <a:xfrm flipH="1">
            <a:off x="1981200" y="3429000"/>
            <a:ext cx="5029200" cy="990600"/>
          </a:xfrm>
          <a:prstGeom prst="line">
            <a:avLst/>
          </a:prstGeom>
          <a:noFill/>
          <a:ln w="25400">
            <a:solidFill>
              <a:srgbClr val="800000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3410" name="Text Box 66"/>
          <p:cNvSpPr txBox="1">
            <a:spLocks noChangeArrowheads="1"/>
          </p:cNvSpPr>
          <p:nvPr/>
        </p:nvSpPr>
        <p:spPr bwMode="auto">
          <a:xfrm>
            <a:off x="5181600" y="4191000"/>
            <a:ext cx="35052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Probability that Marital Status </a:t>
            </a:r>
            <a:br>
              <a:rPr lang="en-US" sz="1800"/>
            </a:br>
            <a:r>
              <a:rPr lang="en-US" sz="1800"/>
              <a:t>= Married is 3.67/6.67</a:t>
            </a:r>
          </a:p>
          <a:p>
            <a:pPr>
              <a:spcBef>
                <a:spcPct val="50000"/>
              </a:spcBef>
            </a:pPr>
            <a:r>
              <a:rPr lang="en-US" sz="1800"/>
              <a:t>Probability that Marital Status ={Single,Divorced} is 3/6.67</a:t>
            </a:r>
          </a:p>
        </p:txBody>
      </p:sp>
    </p:spTree>
    <p:extLst>
      <p:ext uri="{BB962C8B-B14F-4D97-AF65-F5344CB8AC3E}">
        <p14:creationId xmlns:p14="http://schemas.microsoft.com/office/powerpoint/2010/main" val="52782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228600" y="1644650"/>
            <a:ext cx="3587750" cy="4311650"/>
            <a:chOff x="288" y="951"/>
            <a:chExt cx="2260" cy="2716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41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6965950" y="477837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5835650" y="477837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6481763" y="398462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7693025" y="398462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6643688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5270500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5788025" y="299402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04025" y="372110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6078538" y="451326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7005638" y="530225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6929438" y="53022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5513388" y="531971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5610225" y="530542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4948238" y="373538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5043488" y="37211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7843838" y="454025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7920038" y="45402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5060950" y="32575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6926263" y="325755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7908925" y="402272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5692775" y="405130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5313363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7088188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6427788" y="203993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6805613" y="242093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3810000" y="408305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7418388" y="242093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762000" y="61404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5029200" y="61087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99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the predictive capability of a model</a:t>
            </a:r>
          </a:p>
          <a:p>
            <a:pPr lvl="1"/>
            <a:r>
              <a:rPr lang="en-US" dirty="0"/>
              <a:t>Rather than how fast it takes to classify or build models, scalability, etc.</a:t>
            </a:r>
          </a:p>
          <a:p>
            <a:r>
              <a:rPr lang="en-US" dirty="0">
                <a:solidFill>
                  <a:srgbClr val="FF0000"/>
                </a:solidFill>
              </a:rPr>
              <a:t>Confusion Matrix: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05754"/>
              </p:ext>
            </p:extLst>
          </p:nvPr>
        </p:nvGraphicFramePr>
        <p:xfrm>
          <a:off x="381000" y="35814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611" name="Text Box 27"/>
          <p:cNvSpPr txBox="1">
            <a:spLocks noChangeArrowheads="1"/>
          </p:cNvSpPr>
          <p:nvPr/>
        </p:nvSpPr>
        <p:spPr bwMode="auto">
          <a:xfrm>
            <a:off x="6616391" y="4038600"/>
            <a:ext cx="245326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a: TP (true positive)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b: FN (false negative)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c: FP (false positive)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d: TN (true negative)</a:t>
            </a:r>
          </a:p>
        </p:txBody>
      </p:sp>
    </p:spTree>
    <p:extLst>
      <p:ext uri="{BB962C8B-B14F-4D97-AF65-F5344CB8AC3E}">
        <p14:creationId xmlns:p14="http://schemas.microsoft.com/office/powerpoint/2010/main" val="5916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Evaluation…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Most widely-used metric:</a:t>
            </a:r>
          </a:p>
          <a:p>
            <a:endParaRPr lang="en-US"/>
          </a:p>
        </p:txBody>
      </p:sp>
      <p:graphicFrame>
        <p:nvGraphicFramePr>
          <p:cNvPr id="9646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476904"/>
              </p:ext>
            </p:extLst>
          </p:nvPr>
        </p:nvGraphicFramePr>
        <p:xfrm>
          <a:off x="1600200" y="1524000"/>
          <a:ext cx="6096000" cy="282194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4635" name="Object 27"/>
          <p:cNvGraphicFramePr>
            <a:graphicFrameLocks noChangeAspect="1"/>
          </p:cNvGraphicFramePr>
          <p:nvPr/>
        </p:nvGraphicFramePr>
        <p:xfrm>
          <a:off x="609600" y="5105400"/>
          <a:ext cx="75834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7" name="Equation" r:id="rId3" imgW="5663880" imgH="723600" progId="Equation.3">
                  <p:embed/>
                </p:oleObj>
              </mc:Choice>
              <mc:Fallback>
                <p:oleObj name="Equation" r:id="rId3" imgW="5663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7583488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32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 of Accuracy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a 2-class problem</a:t>
            </a:r>
          </a:p>
          <a:p>
            <a:pPr lvl="1"/>
            <a:r>
              <a:rPr lang="en-US"/>
              <a:t>Number of Class 0 examples = 9990</a:t>
            </a:r>
          </a:p>
          <a:p>
            <a:pPr lvl="1"/>
            <a:r>
              <a:rPr lang="en-US"/>
              <a:t>Number of Class 1 examples = 10</a:t>
            </a:r>
          </a:p>
          <a:p>
            <a:pPr lvl="1"/>
            <a:endParaRPr lang="en-US"/>
          </a:p>
          <a:p>
            <a:r>
              <a:rPr lang="en-US"/>
              <a:t>If model predicts everything to be class 0, accuracy is 9990/10000 = 99.9 %</a:t>
            </a:r>
          </a:p>
          <a:p>
            <a:pPr lvl="1"/>
            <a:r>
              <a:rPr lang="en-US"/>
              <a:t>Accuracy is misleading because model does not detect any class 1 example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Matrix</a:t>
            </a:r>
          </a:p>
        </p:txBody>
      </p:sp>
      <p:graphicFrame>
        <p:nvGraphicFramePr>
          <p:cNvPr id="966659" name="Group 3"/>
          <p:cNvGraphicFramePr>
            <a:graphicFrameLocks noGrp="1"/>
          </p:cNvGraphicFramePr>
          <p:nvPr/>
        </p:nvGraphicFramePr>
        <p:xfrm>
          <a:off x="1447800" y="16256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C(Yes|Yes)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C(No|Yes)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C(Yes|No)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C(No|No)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6682" name="Rectangle 26"/>
          <p:cNvSpPr>
            <a:spLocks noChangeArrowheads="1"/>
          </p:cNvSpPr>
          <p:nvPr/>
        </p:nvSpPr>
        <p:spPr bwMode="auto">
          <a:xfrm>
            <a:off x="685800" y="5105400"/>
            <a:ext cx="7848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C(</a:t>
            </a:r>
            <a:r>
              <a:rPr lang="en-US" sz="2400" b="1" dirty="0" err="1">
                <a:solidFill>
                  <a:schemeClr val="accent2"/>
                </a:solidFill>
              </a:rPr>
              <a:t>i|j</a:t>
            </a:r>
            <a:r>
              <a:rPr lang="en-US" sz="2400" b="1" dirty="0">
                <a:solidFill>
                  <a:schemeClr val="accent2"/>
                </a:solidFill>
              </a:rPr>
              <a:t>): </a:t>
            </a:r>
            <a:r>
              <a:rPr lang="en-US" sz="2400" b="0" dirty="0">
                <a:solidFill>
                  <a:schemeClr val="tx1"/>
                </a:solidFill>
              </a:rPr>
              <a:t>Cost of misclassifying class </a:t>
            </a:r>
            <a:r>
              <a:rPr lang="en-US" sz="2400" b="1" dirty="0">
                <a:solidFill>
                  <a:schemeClr val="accent2"/>
                </a:solidFill>
              </a:rPr>
              <a:t>j</a:t>
            </a:r>
            <a:r>
              <a:rPr lang="en-US" sz="2400" b="0" dirty="0">
                <a:solidFill>
                  <a:schemeClr val="tx1"/>
                </a:solidFill>
              </a:rPr>
              <a:t> example as class </a:t>
            </a:r>
            <a:r>
              <a:rPr lang="en-US" sz="2400" b="1" dirty="0" err="1" smtClean="0">
                <a:solidFill>
                  <a:schemeClr val="accent2"/>
                </a:solidFill>
              </a:rPr>
              <a:t>i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6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Cost of Classification</a:t>
            </a:r>
          </a:p>
        </p:txBody>
      </p:sp>
      <p:graphicFrame>
        <p:nvGraphicFramePr>
          <p:cNvPr id="967683" name="Group 1027"/>
          <p:cNvGraphicFramePr>
            <a:graphicFrameLocks noGrp="1"/>
          </p:cNvGraphicFramePr>
          <p:nvPr/>
        </p:nvGraphicFramePr>
        <p:xfrm>
          <a:off x="3048000" y="1600200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06" name="Group 1050"/>
          <p:cNvGraphicFramePr>
            <a:graphicFrameLocks noGrp="1"/>
          </p:cNvGraphicFramePr>
          <p:nvPr/>
        </p:nvGraphicFramePr>
        <p:xfrm>
          <a:off x="457200" y="3731577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29" name="Group 1073"/>
          <p:cNvGraphicFramePr>
            <a:graphicFrameLocks noGrp="1"/>
          </p:cNvGraphicFramePr>
          <p:nvPr/>
        </p:nvGraphicFramePr>
        <p:xfrm>
          <a:off x="5257800" y="3731577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7752" name="Rectangle 1096"/>
          <p:cNvSpPr>
            <a:spLocks noChangeArrowheads="1"/>
          </p:cNvSpPr>
          <p:nvPr/>
        </p:nvSpPr>
        <p:spPr bwMode="auto">
          <a:xfrm>
            <a:off x="762000" y="57150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80%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Cost = 3910</a:t>
            </a:r>
          </a:p>
        </p:txBody>
      </p:sp>
      <p:sp>
        <p:nvSpPr>
          <p:cNvPr id="967753" name="Rectangle 1097"/>
          <p:cNvSpPr>
            <a:spLocks noChangeArrowheads="1"/>
          </p:cNvSpPr>
          <p:nvPr/>
        </p:nvSpPr>
        <p:spPr bwMode="auto">
          <a:xfrm>
            <a:off x="5181600" y="56388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90%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Cost = 4255</a:t>
            </a:r>
          </a:p>
        </p:txBody>
      </p:sp>
    </p:spTree>
    <p:extLst>
      <p:ext uri="{BB962C8B-B14F-4D97-AF65-F5344CB8AC3E}">
        <p14:creationId xmlns:p14="http://schemas.microsoft.com/office/powerpoint/2010/main" val="5902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Cost </a:t>
            </a:r>
            <a:r>
              <a:rPr lang="en-US" dirty="0" err="1"/>
              <a:t>vs</a:t>
            </a:r>
            <a:r>
              <a:rPr lang="en-US" dirty="0"/>
              <a:t> Accuracy</a:t>
            </a:r>
          </a:p>
        </p:txBody>
      </p:sp>
      <p:graphicFrame>
        <p:nvGraphicFramePr>
          <p:cNvPr id="968707" name="Group 3"/>
          <p:cNvGraphicFramePr>
            <a:graphicFrameLocks noGrp="1"/>
          </p:cNvGraphicFramePr>
          <p:nvPr>
            <p:ph idx="1"/>
          </p:nvPr>
        </p:nvGraphicFramePr>
        <p:xfrm>
          <a:off x="411163" y="1140460"/>
          <a:ext cx="4389437" cy="2183130"/>
        </p:xfrm>
        <a:graphic>
          <a:graphicData uri="http://schemas.openxmlformats.org/drawingml/2006/table">
            <a:tbl>
              <a:tblPr/>
              <a:tblGrid>
                <a:gridCol w="1096962"/>
                <a:gridCol w="1098550"/>
                <a:gridCol w="1096963"/>
                <a:gridCol w="1096962"/>
              </a:tblGrid>
              <a:tr h="6883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8730" name="Group 26"/>
          <p:cNvGraphicFramePr>
            <a:graphicFrameLocks noGrp="1"/>
          </p:cNvGraphicFramePr>
          <p:nvPr/>
        </p:nvGraphicFramePr>
        <p:xfrm>
          <a:off x="381000" y="3886200"/>
          <a:ext cx="4389438" cy="2243138"/>
        </p:xfrm>
        <a:graphic>
          <a:graphicData uri="http://schemas.openxmlformats.org/drawingml/2006/table">
            <a:tbl>
              <a:tblPr/>
              <a:tblGrid>
                <a:gridCol w="1096963"/>
                <a:gridCol w="1098550"/>
                <a:gridCol w="1096962"/>
                <a:gridCol w="1096963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515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105400" y="1143000"/>
            <a:ext cx="3733800" cy="4964113"/>
            <a:chOff x="3216" y="720"/>
            <a:chExt cx="2352" cy="3127"/>
          </a:xfrm>
        </p:grpSpPr>
        <p:sp>
          <p:nvSpPr>
            <p:cNvPr id="968754" name="Text Box 50"/>
            <p:cNvSpPr txBox="1">
              <a:spLocks noChangeArrowheads="1"/>
            </p:cNvSpPr>
            <p:nvPr/>
          </p:nvSpPr>
          <p:spPr bwMode="auto">
            <a:xfrm>
              <a:off x="3264" y="1536"/>
              <a:ext cx="2256" cy="23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N = a + b + c + d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Accuracy = (a + d)/N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Cost = p (a + d) + q (b + c)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p (a + d) + q (N – a – d)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q N – (q – p)(a + d)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N [q – (q-p) </a:t>
              </a:r>
              <a:r>
                <a:rPr lang="en-US" sz="1800" b="0" dirty="0">
                  <a:solidFill>
                    <a:schemeClr val="tx1"/>
                  </a:solidFill>
                  <a:sym typeface="Symbol" pitchFamily="18" charset="2"/>
                </a:rPr>
                <a:t> </a:t>
              </a:r>
              <a:r>
                <a:rPr lang="en-US" sz="1800" b="0" dirty="0">
                  <a:solidFill>
                    <a:schemeClr val="tx1"/>
                  </a:solidFill>
                </a:rPr>
                <a:t>Accuracy] 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968755" name="Rectangle 51"/>
            <p:cNvSpPr>
              <a:spLocks noChangeArrowheads="1"/>
            </p:cNvSpPr>
            <p:nvPr/>
          </p:nvSpPr>
          <p:spPr bwMode="auto">
            <a:xfrm>
              <a:off x="3216" y="720"/>
              <a:ext cx="2352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Accuracy is proportional to cost if</a:t>
              </a:r>
              <a:br>
                <a:rPr lang="en-US" sz="1800" b="0" dirty="0">
                  <a:solidFill>
                    <a:schemeClr val="tx1"/>
                  </a:solidFill>
                </a:rPr>
              </a:br>
              <a:r>
                <a:rPr lang="en-US" sz="1800" b="0" dirty="0">
                  <a:solidFill>
                    <a:schemeClr val="tx1"/>
                  </a:solidFill>
                </a:rPr>
                <a:t>1. C(</a:t>
              </a:r>
              <a:r>
                <a:rPr lang="en-US" sz="1800" b="0" dirty="0" err="1">
                  <a:solidFill>
                    <a:schemeClr val="tx1"/>
                  </a:solidFill>
                </a:rPr>
                <a:t>Yes|No</a:t>
              </a:r>
              <a:r>
                <a:rPr lang="en-US" sz="1800" b="0" dirty="0">
                  <a:solidFill>
                    <a:schemeClr val="tx1"/>
                  </a:solidFill>
                </a:rPr>
                <a:t>)=C(</a:t>
              </a:r>
              <a:r>
                <a:rPr lang="en-US" sz="1800" b="0" dirty="0" err="1">
                  <a:solidFill>
                    <a:schemeClr val="tx1"/>
                  </a:solidFill>
                </a:rPr>
                <a:t>No|Yes</a:t>
              </a:r>
              <a:r>
                <a:rPr lang="en-US" sz="1800" b="0" dirty="0">
                  <a:solidFill>
                    <a:schemeClr val="tx1"/>
                  </a:solidFill>
                </a:rPr>
                <a:t>) = q </a:t>
              </a:r>
              <a:br>
                <a:rPr lang="en-US" sz="1800" b="0" dirty="0">
                  <a:solidFill>
                    <a:schemeClr val="tx1"/>
                  </a:solidFill>
                </a:rPr>
              </a:br>
              <a:r>
                <a:rPr lang="en-US" sz="1800" b="0" dirty="0">
                  <a:solidFill>
                    <a:schemeClr val="tx1"/>
                  </a:solidFill>
                </a:rPr>
                <a:t>2. C(</a:t>
              </a:r>
              <a:r>
                <a:rPr lang="en-US" sz="1800" b="0" dirty="0" err="1">
                  <a:solidFill>
                    <a:schemeClr val="tx1"/>
                  </a:solidFill>
                </a:rPr>
                <a:t>Yes|Yes</a:t>
              </a:r>
              <a:r>
                <a:rPr lang="en-US" sz="1800" b="0" dirty="0">
                  <a:solidFill>
                    <a:schemeClr val="tx1"/>
                  </a:solidFill>
                </a:rPr>
                <a:t>)=C(</a:t>
              </a:r>
              <a:r>
                <a:rPr lang="en-US" sz="1800" b="0" dirty="0" err="1">
                  <a:solidFill>
                    <a:schemeClr val="tx1"/>
                  </a:solidFill>
                </a:rPr>
                <a:t>No|No</a:t>
              </a:r>
              <a:r>
                <a:rPr lang="en-US" sz="1800" b="0" dirty="0">
                  <a:solidFill>
                    <a:schemeClr val="tx1"/>
                  </a:solidFill>
                </a:rPr>
                <a:t>) = 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635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Cost-Sensitive Measures</a:t>
            </a:r>
          </a:p>
        </p:txBody>
      </p:sp>
      <p:graphicFrame>
        <p:nvGraphicFramePr>
          <p:cNvPr id="969731" name="Object 3"/>
          <p:cNvGraphicFramePr>
            <a:graphicFrameLocks noChangeAspect="1"/>
          </p:cNvGraphicFramePr>
          <p:nvPr/>
        </p:nvGraphicFramePr>
        <p:xfrm>
          <a:off x="1143000" y="1600200"/>
          <a:ext cx="5644356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2" name="Equation" r:id="rId3" imgW="3288960" imgH="1257120" progId="Equation.3">
                  <p:embed/>
                </p:oleObj>
              </mc:Choice>
              <mc:Fallback>
                <p:oleObj name="Equation" r:id="rId3" imgW="3288960" imgH="1257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5644356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2" name="Rectangle 4"/>
          <p:cNvSpPr>
            <a:spLocks noChangeArrowheads="1"/>
          </p:cNvSpPr>
          <p:nvPr/>
        </p:nvSpPr>
        <p:spPr bwMode="auto">
          <a:xfrm>
            <a:off x="152400" y="3962400"/>
            <a:ext cx="8839200" cy="213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Precision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Yes|Yes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0070C0"/>
                </a:solidFill>
              </a:rPr>
              <a:t>Yes|No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Recall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Yes|Yes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0070C0"/>
                </a:solidFill>
              </a:rPr>
              <a:t>No|Yes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F-measure is biased towards all except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No|No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969733" name="Object 5"/>
          <p:cNvGraphicFramePr>
            <a:graphicFrameLocks noChangeAspect="1"/>
          </p:cNvGraphicFramePr>
          <p:nvPr/>
        </p:nvGraphicFramePr>
        <p:xfrm>
          <a:off x="1371600" y="5410200"/>
          <a:ext cx="6019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13" name="Equation" r:id="rId5" imgW="5270400" imgH="799920" progId="Equation.3">
                  <p:embed/>
                </p:oleObj>
              </mc:Choice>
              <mc:Fallback>
                <p:oleObj name="Equation" r:id="rId5" imgW="52704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10200"/>
                        <a:ext cx="6019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271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>
                <a:solidFill>
                  <a:srgbClr val="FF0000"/>
                </a:solidFill>
              </a:rPr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for Performance Evaluation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obtain a reliable estimate of performance?</a:t>
            </a:r>
          </a:p>
          <a:p>
            <a:endParaRPr lang="en-US"/>
          </a:p>
          <a:p>
            <a:r>
              <a:rPr lang="en-US"/>
              <a:t>Performance of a model may depend on other factors besides the learning algorithm:</a:t>
            </a:r>
          </a:p>
          <a:p>
            <a:pPr lvl="1"/>
            <a:r>
              <a:rPr lang="en-US"/>
              <a:t>Class distribution</a:t>
            </a:r>
          </a:p>
          <a:p>
            <a:pPr lvl="1"/>
            <a:r>
              <a:rPr lang="en-US"/>
              <a:t>Cost of misclassification</a:t>
            </a:r>
          </a:p>
          <a:p>
            <a:pPr lvl="1"/>
            <a:r>
              <a:rPr lang="en-US"/>
              <a:t>Size of training and test sets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0883" name="Group 3"/>
          <p:cNvGrpSpPr>
            <a:grpSpLocks/>
          </p:cNvGrpSpPr>
          <p:nvPr/>
        </p:nvGrpSpPr>
        <p:grpSpPr bwMode="auto">
          <a:xfrm>
            <a:off x="685800" y="2873375"/>
            <a:ext cx="4267200" cy="3298825"/>
            <a:chOff x="384" y="1584"/>
            <a:chExt cx="2451" cy="1694"/>
          </a:xfrm>
        </p:grpSpPr>
        <p:sp>
          <p:nvSpPr>
            <p:cNvPr id="890884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5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6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7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8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9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0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1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2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3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4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5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6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7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8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0899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00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1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2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3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Married</a:t>
              </a:r>
              <a:r>
                <a:rPr lang="en-US" sz="1600" b="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0904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Single, Divorced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5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&lt;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6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&gt;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09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28556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Document" r:id="rId4" imgW="4651200" imgH="1576440" progId="Word.Document.8">
                  <p:embed/>
                </p:oleObj>
              </mc:Choice>
              <mc:Fallback>
                <p:oleObj name="Document" r:id="rId4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08" name="Text Box 28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0909" name="Text Box 29"/>
          <p:cNvSpPr txBox="1">
            <a:spLocks noChangeArrowheads="1"/>
          </p:cNvSpPr>
          <p:nvPr/>
        </p:nvSpPr>
        <p:spPr bwMode="auto">
          <a:xfrm>
            <a:off x="990600" y="195897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latin typeface="Arial" charset="0"/>
              </a:rPr>
              <a:t>Start from the root of tree.</a:t>
            </a:r>
          </a:p>
        </p:txBody>
      </p:sp>
      <p:sp>
        <p:nvSpPr>
          <p:cNvPr id="890910" name="Line 30"/>
          <p:cNvSpPr>
            <a:spLocks noChangeShapeType="1"/>
          </p:cNvSpPr>
          <p:nvPr/>
        </p:nvSpPr>
        <p:spPr bwMode="auto">
          <a:xfrm>
            <a:off x="2133600" y="2339975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class Imbalance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class we are interested in is very rare, then the classifier will ignore it.</a:t>
            </a:r>
          </a:p>
          <a:p>
            <a:pPr lvl="1"/>
            <a:r>
              <a:rPr lang="en-US" dirty="0" smtClean="0"/>
              <a:t>The class imbalance problem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We can modify the optimization criterion by using a cost sensitive metric</a:t>
            </a:r>
          </a:p>
          <a:p>
            <a:pPr lvl="1"/>
            <a:r>
              <a:rPr lang="en-US" dirty="0" smtClean="0"/>
              <a:t>We can balance the class distribution</a:t>
            </a:r>
          </a:p>
          <a:p>
            <a:pPr lvl="2"/>
            <a:r>
              <a:rPr lang="en-US" dirty="0" smtClean="0"/>
              <a:t>Sample from the larger class so that the size of the two classes is the same</a:t>
            </a:r>
          </a:p>
          <a:p>
            <a:pPr lvl="2"/>
            <a:r>
              <a:rPr lang="en-US" dirty="0" smtClean="0"/>
              <a:t>Replicate the data of the class of interest so that the classes are balanced </a:t>
            </a:r>
          </a:p>
          <a:p>
            <a:pPr lvl="3"/>
            <a:r>
              <a:rPr lang="en-US" dirty="0" smtClean="0"/>
              <a:t>Over-fitting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8000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Curve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1569156"/>
            <a:ext cx="5715000" cy="4857750"/>
            <a:chOff x="48" y="768"/>
            <a:chExt cx="3600" cy="3060"/>
          </a:xfrm>
        </p:grpSpPr>
        <p:pic>
          <p:nvPicPr>
            <p:cNvPr id="97280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882" r="5882"/>
            <a:stretch>
              <a:fillRect/>
            </a:stretch>
          </p:blipFill>
          <p:spPr bwMode="auto">
            <a:xfrm>
              <a:off x="48" y="768"/>
              <a:ext cx="3600" cy="30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72805" name="Line 5"/>
            <p:cNvSpPr>
              <a:spLocks noChangeShapeType="1"/>
            </p:cNvSpPr>
            <p:nvPr/>
          </p:nvSpPr>
          <p:spPr bwMode="auto">
            <a:xfrm>
              <a:off x="336" y="1214"/>
              <a:ext cx="31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2806" name="Rectangle 6"/>
          <p:cNvSpPr>
            <a:spLocks noChangeArrowheads="1"/>
          </p:cNvSpPr>
          <p:nvPr/>
        </p:nvSpPr>
        <p:spPr bwMode="auto">
          <a:xfrm>
            <a:off x="5638800" y="1600200"/>
            <a:ext cx="3352800" cy="3967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0" dirty="0">
                <a:solidFill>
                  <a:schemeClr val="tx1"/>
                </a:solidFill>
              </a:rPr>
              <a:t>Learning curve shows how accuracy changes with varying sample </a:t>
            </a:r>
            <a:r>
              <a:rPr lang="en-US" sz="2000" b="0" dirty="0" smtClean="0">
                <a:solidFill>
                  <a:schemeClr val="tx1"/>
                </a:solidFill>
              </a:rPr>
              <a:t>size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endParaRPr lang="en-US" sz="2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0" dirty="0">
                <a:solidFill>
                  <a:schemeClr val="tx1"/>
                </a:solidFill>
              </a:rPr>
              <a:t>Requires a sampling schedule for creating learning </a:t>
            </a:r>
            <a:r>
              <a:rPr lang="en-US" sz="2000" b="0" dirty="0" smtClean="0">
                <a:solidFill>
                  <a:schemeClr val="tx1"/>
                </a:solidFill>
              </a:rPr>
              <a:t>curve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endParaRPr lang="en-US" sz="2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000" b="0" dirty="0">
                <a:solidFill>
                  <a:schemeClr val="tx1"/>
                </a:solidFill>
              </a:rPr>
              <a:t>Effect of small sample size: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b="0" dirty="0">
                <a:solidFill>
                  <a:schemeClr val="tx1"/>
                </a:solidFill>
              </a:rPr>
              <a:t>Bias in the estimate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b="0" dirty="0">
                <a:solidFill>
                  <a:schemeClr val="tx1"/>
                </a:solidFill>
              </a:rPr>
              <a:t>Variance of estimate</a:t>
            </a:r>
          </a:p>
        </p:txBody>
      </p:sp>
    </p:spTree>
    <p:extLst>
      <p:ext uri="{BB962C8B-B14F-4D97-AF65-F5344CB8AC3E}">
        <p14:creationId xmlns:p14="http://schemas.microsoft.com/office/powerpoint/2010/main" val="98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Estimation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80438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b="1" dirty="0"/>
              <a:t>Holdout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Reserve </a:t>
            </a:r>
            <a:r>
              <a:rPr lang="en-US" sz="2400" b="1" dirty="0">
                <a:solidFill>
                  <a:schemeClr val="accent2"/>
                </a:solidFill>
              </a:rPr>
              <a:t>2/3</a:t>
            </a:r>
            <a:r>
              <a:rPr lang="en-US" sz="2400" dirty="0"/>
              <a:t> for training and </a:t>
            </a:r>
            <a:r>
              <a:rPr lang="en-US" sz="2400" b="1" dirty="0">
                <a:solidFill>
                  <a:schemeClr val="accent2"/>
                </a:solidFill>
              </a:rPr>
              <a:t>1/3</a:t>
            </a:r>
            <a:r>
              <a:rPr lang="en-US" sz="2400" dirty="0"/>
              <a:t> for testing 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Random </a:t>
            </a:r>
            <a:r>
              <a:rPr lang="en-US" sz="2400" b="1" dirty="0" err="1"/>
              <a:t>subsampling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Repeated holdout</a:t>
            </a:r>
          </a:p>
          <a:p>
            <a:pPr>
              <a:lnSpc>
                <a:spcPct val="90000"/>
              </a:lnSpc>
            </a:pPr>
            <a:r>
              <a:rPr lang="en-US" sz="2400" b="1" dirty="0"/>
              <a:t>Cross validation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Partition data into </a:t>
            </a: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/>
              <a:t> disjoint subsets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/>
              <a:t>-fold: train on </a:t>
            </a:r>
            <a:r>
              <a:rPr lang="en-US" sz="2400" b="1" dirty="0">
                <a:solidFill>
                  <a:schemeClr val="accent2"/>
                </a:solidFill>
              </a:rPr>
              <a:t>k-1</a:t>
            </a:r>
            <a:r>
              <a:rPr lang="en-US" sz="2400" dirty="0"/>
              <a:t> partitions, test on the remaining one</a:t>
            </a:r>
          </a:p>
          <a:p>
            <a:pPr lvl="1">
              <a:lnSpc>
                <a:spcPct val="90000"/>
              </a:lnSpc>
            </a:pPr>
            <a:r>
              <a:rPr lang="en-US" sz="2400" b="1" dirty="0"/>
              <a:t>Leave-one-out</a:t>
            </a:r>
            <a:r>
              <a:rPr lang="en-US" sz="2400" dirty="0" smtClean="0"/>
              <a:t>: </a:t>
            </a:r>
            <a:r>
              <a:rPr lang="en-US" sz="2400" b="1" dirty="0">
                <a:solidFill>
                  <a:schemeClr val="accent2"/>
                </a:solidFill>
              </a:rPr>
              <a:t>k=n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Bootstrap</a:t>
            </a:r>
            <a:endParaRPr lang="en-US" sz="2400" b="1" dirty="0"/>
          </a:p>
          <a:p>
            <a:pPr lvl="1">
              <a:lnSpc>
                <a:spcPct val="90000"/>
              </a:lnSpc>
            </a:pPr>
            <a:r>
              <a:rPr lang="en-US" sz="2400" dirty="0"/>
              <a:t>Sampling with replacement</a:t>
            </a:r>
          </a:p>
        </p:txBody>
      </p:sp>
    </p:spTree>
    <p:extLst>
      <p:ext uri="{BB962C8B-B14F-4D97-AF65-F5344CB8AC3E}">
        <p14:creationId xmlns:p14="http://schemas.microsoft.com/office/powerpoint/2010/main" val="66646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>
                <a:solidFill>
                  <a:srgbClr val="FF0000"/>
                </a:solidFill>
              </a:rPr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Developed in 1950s for signal detection theory to analyze noisy signals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Characterize the trade-off between positive hits and false </a:t>
            </a:r>
            <a:r>
              <a:rPr lang="en-US" sz="2400" dirty="0" smtClean="0"/>
              <a:t>alarms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b="1" dirty="0"/>
              <a:t>ROC</a:t>
            </a:r>
            <a:r>
              <a:rPr lang="en-US" sz="2800" dirty="0"/>
              <a:t> curve plots </a:t>
            </a:r>
            <a:r>
              <a:rPr lang="en-US" sz="2800" b="1" dirty="0" smtClean="0">
                <a:solidFill>
                  <a:schemeClr val="accent2"/>
                </a:solidFill>
              </a:rPr>
              <a:t>TPR</a:t>
            </a:r>
            <a:r>
              <a:rPr lang="en-US" sz="2800" dirty="0" smtClean="0"/>
              <a:t> </a:t>
            </a:r>
            <a:r>
              <a:rPr lang="en-US" sz="2800" dirty="0"/>
              <a:t>(on the </a:t>
            </a:r>
            <a:r>
              <a:rPr lang="en-US" sz="2800" b="1" dirty="0">
                <a:solidFill>
                  <a:schemeClr val="accent2"/>
                </a:solidFill>
              </a:rPr>
              <a:t>y</a:t>
            </a:r>
            <a:r>
              <a:rPr lang="en-US" sz="2800" dirty="0"/>
              <a:t>-axis) against </a:t>
            </a:r>
            <a:r>
              <a:rPr lang="en-US" sz="2800" b="1" dirty="0" smtClean="0">
                <a:solidFill>
                  <a:schemeClr val="accent2"/>
                </a:solidFill>
              </a:rPr>
              <a:t>FPR</a:t>
            </a:r>
            <a:r>
              <a:rPr lang="en-US" sz="2800" dirty="0" smtClean="0"/>
              <a:t> </a:t>
            </a:r>
            <a:r>
              <a:rPr lang="en-US" sz="2800" dirty="0"/>
              <a:t>(on the </a:t>
            </a:r>
            <a:r>
              <a:rPr lang="en-US" sz="2800" b="1" dirty="0">
                <a:solidFill>
                  <a:schemeClr val="accent2"/>
                </a:solidFill>
              </a:rPr>
              <a:t>x</a:t>
            </a:r>
            <a:r>
              <a:rPr lang="en-US" sz="2800" dirty="0"/>
              <a:t>-axis)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14399" y="4191000"/>
          <a:ext cx="235974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" name="Equation" r:id="rId3" imgW="1015920" imgH="393480" progId="Equation.3">
                  <p:embed/>
                </p:oleObj>
              </mc:Choice>
              <mc:Fallback>
                <p:oleObj name="Equation" r:id="rId3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399" y="4191000"/>
                        <a:ext cx="2359741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66800" y="5562600"/>
          <a:ext cx="2217174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Equation" r:id="rId5" imgW="1041120" imgH="393480" progId="Equation.3">
                  <p:embed/>
                </p:oleObj>
              </mc:Choice>
              <mc:Fallback>
                <p:oleObj name="Equation" r:id="rId5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562600"/>
                        <a:ext cx="2217174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/>
        </p:nvGraphicFramePr>
        <p:xfrm>
          <a:off x="3962400" y="3919708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15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Performance </a:t>
            </a:r>
            <a:r>
              <a:rPr lang="en-US" dirty="0"/>
              <a:t>of each classifier represented as a point on the </a:t>
            </a:r>
            <a:r>
              <a:rPr lang="en-US" b="1" dirty="0"/>
              <a:t>ROC</a:t>
            </a:r>
            <a:r>
              <a:rPr lang="en-US" dirty="0"/>
              <a:t> curve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changing the threshold of algorithm, sample distribution or cost matrix changes the location of the point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3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</a:t>
            </a:r>
          </a:p>
        </p:txBody>
      </p:sp>
      <p:pic>
        <p:nvPicPr>
          <p:cNvPr id="976899" name="Picture 3"/>
          <p:cNvPicPr>
            <a:picLocks noChangeAspect="1" noChangeArrowheads="1"/>
          </p:cNvPicPr>
          <p:nvPr/>
        </p:nvPicPr>
        <p:blipFill>
          <a:blip r:embed="rId2" cstate="print"/>
          <a:srcRect l="4286" r="5714"/>
          <a:stretch>
            <a:fillRect/>
          </a:stretch>
        </p:blipFill>
        <p:spPr bwMode="auto">
          <a:xfrm>
            <a:off x="0" y="2209800"/>
            <a:ext cx="4343400" cy="361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6900" name="Oval 4"/>
          <p:cNvSpPr>
            <a:spLocks noChangeArrowheads="1"/>
          </p:cNvSpPr>
          <p:nvPr/>
        </p:nvSpPr>
        <p:spPr bwMode="auto">
          <a:xfrm>
            <a:off x="5273675" y="4267200"/>
            <a:ext cx="76200" cy="762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2057400"/>
            <a:ext cx="8534400" cy="4648200"/>
            <a:chOff x="288" y="1056"/>
            <a:chExt cx="5376" cy="2928"/>
          </a:xfrm>
        </p:grpSpPr>
        <p:pic>
          <p:nvPicPr>
            <p:cNvPr id="9769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069" r="6557"/>
            <a:stretch>
              <a:fillRect/>
            </a:stretch>
          </p:blipFill>
          <p:spPr bwMode="auto">
            <a:xfrm>
              <a:off x="2736" y="1056"/>
              <a:ext cx="2928" cy="29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76903" name="Text Box 7"/>
            <p:cNvSpPr txBox="1">
              <a:spLocks noChangeArrowheads="1"/>
            </p:cNvSpPr>
            <p:nvPr/>
          </p:nvSpPr>
          <p:spPr bwMode="auto">
            <a:xfrm>
              <a:off x="288" y="3408"/>
              <a:ext cx="336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At threshold </a:t>
              </a: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dirty="0">
                  <a:solidFill>
                    <a:schemeClr val="tx1"/>
                  </a:solidFill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TP=0.5, FN=0.5, FP=0.12, FN=0.88</a:t>
              </a:r>
            </a:p>
          </p:txBody>
        </p:sp>
        <p:sp>
          <p:nvSpPr>
            <p:cNvPr id="976904" name="Line 8"/>
            <p:cNvSpPr>
              <a:spLocks noChangeShapeType="1"/>
            </p:cNvSpPr>
            <p:nvPr/>
          </p:nvSpPr>
          <p:spPr bwMode="auto">
            <a:xfrm flipV="1">
              <a:off x="2160" y="2544"/>
              <a:ext cx="1104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6905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8229600" cy="779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- </a:t>
            </a: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-dimensional data set containing </a:t>
            </a:r>
            <a:r>
              <a:rPr lang="en-US" sz="1800" b="1" dirty="0">
                <a:solidFill>
                  <a:schemeClr val="accent2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classes (</a:t>
            </a:r>
            <a:r>
              <a:rPr lang="en-US" sz="1800" b="1" i="1" dirty="0">
                <a:solidFill>
                  <a:schemeClr val="tx1"/>
                </a:solidFill>
              </a:rPr>
              <a:t>positive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i="1" dirty="0">
                <a:solidFill>
                  <a:schemeClr val="tx1"/>
                </a:solidFill>
              </a:rPr>
              <a:t>negative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- any points located at </a:t>
            </a:r>
            <a:r>
              <a:rPr lang="en-US" sz="1800" b="1" dirty="0">
                <a:solidFill>
                  <a:schemeClr val="accent2"/>
                </a:solidFill>
              </a:rPr>
              <a:t>x &gt; t </a:t>
            </a:r>
            <a:r>
              <a:rPr lang="en-US" sz="1800" dirty="0">
                <a:solidFill>
                  <a:schemeClr val="tx1"/>
                </a:solidFill>
              </a:rPr>
              <a:t>is classified as </a:t>
            </a:r>
            <a:r>
              <a:rPr lang="en-US" sz="1800" b="1" i="1" dirty="0">
                <a:solidFill>
                  <a:schemeClr val="tx1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31796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 Curve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038600" cy="5181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/>
              <a:t>(TP,FP):</a:t>
            </a:r>
          </a:p>
          <a:p>
            <a:r>
              <a:rPr lang="en-US" sz="2400" dirty="0"/>
              <a:t>(0,0): declare everything</a:t>
            </a:r>
            <a:br>
              <a:rPr lang="en-US" sz="2400" dirty="0"/>
            </a:br>
            <a:r>
              <a:rPr lang="en-US" sz="2400" dirty="0"/>
              <a:t>          to be negative class</a:t>
            </a:r>
          </a:p>
          <a:p>
            <a:r>
              <a:rPr lang="en-US" sz="2400" dirty="0"/>
              <a:t>(1,1): declare everything</a:t>
            </a:r>
            <a:br>
              <a:rPr lang="en-US" sz="2400" dirty="0"/>
            </a:br>
            <a:r>
              <a:rPr lang="en-US" sz="2400" dirty="0"/>
              <a:t>         to be positive class</a:t>
            </a:r>
          </a:p>
          <a:p>
            <a:r>
              <a:rPr lang="en-US" sz="2400" dirty="0"/>
              <a:t>(1,0): ideal</a:t>
            </a:r>
          </a:p>
          <a:p>
            <a:pPr>
              <a:buFont typeface="Monotype Sorts" pitchFamily="2" charset="2"/>
              <a:buNone/>
            </a:pPr>
            <a:endParaRPr lang="en-US" sz="2400" dirty="0"/>
          </a:p>
          <a:p>
            <a:r>
              <a:rPr lang="en-US" sz="2400" dirty="0"/>
              <a:t>Diagonal line:</a:t>
            </a:r>
          </a:p>
          <a:p>
            <a:pPr lvl="1"/>
            <a:r>
              <a:rPr lang="en-US" sz="2400" dirty="0"/>
              <a:t>Random guessing</a:t>
            </a:r>
          </a:p>
          <a:p>
            <a:pPr lvl="1"/>
            <a:r>
              <a:rPr lang="en-US" sz="2400" dirty="0"/>
              <a:t>Below diagonal line:</a:t>
            </a:r>
          </a:p>
          <a:p>
            <a:pPr lvl="2"/>
            <a:r>
              <a:rPr lang="en-US" sz="2000" dirty="0"/>
              <a:t> prediction is opposite of </a:t>
            </a:r>
            <a:r>
              <a:rPr lang="en-US" sz="2000" dirty="0" smtClean="0"/>
              <a:t>the </a:t>
            </a:r>
            <a:r>
              <a:rPr lang="en-US" sz="2000" dirty="0"/>
              <a:t>true class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2" cstate="print"/>
          <a:srcRect l="3069" r="6557"/>
          <a:stretch>
            <a:fillRect/>
          </a:stretch>
        </p:blipFill>
        <p:spPr bwMode="auto">
          <a:xfrm>
            <a:off x="4267200" y="1143000"/>
            <a:ext cx="42672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4572000" y="4267200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7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ROC for Model Comparison</a:t>
            </a:r>
          </a:p>
        </p:txBody>
      </p:sp>
      <p:pic>
        <p:nvPicPr>
          <p:cNvPr id="978947" name="Picture 3"/>
          <p:cNvPicPr>
            <a:picLocks noChangeAspect="1" noChangeArrowheads="1"/>
          </p:cNvPicPr>
          <p:nvPr/>
        </p:nvPicPr>
        <p:blipFill>
          <a:blip r:embed="rId2" cstate="print"/>
          <a:srcRect l="5362" r="8220"/>
          <a:stretch>
            <a:fillRect/>
          </a:stretch>
        </p:blipFill>
        <p:spPr bwMode="auto">
          <a:xfrm>
            <a:off x="76200" y="1219200"/>
            <a:ext cx="52578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8948" name="Rectangle 4"/>
          <p:cNvSpPr>
            <a:spLocks noChangeArrowheads="1"/>
          </p:cNvSpPr>
          <p:nvPr/>
        </p:nvSpPr>
        <p:spPr bwMode="auto">
          <a:xfrm>
            <a:off x="5410200" y="1447800"/>
            <a:ext cx="3581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No model consistently outperform the other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1</a:t>
            </a:r>
            <a:r>
              <a:rPr lang="en-US" sz="2400" b="0" dirty="0">
                <a:solidFill>
                  <a:schemeClr val="tx1"/>
                </a:solidFill>
              </a:rPr>
              <a:t> is better for small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2</a:t>
            </a:r>
            <a:r>
              <a:rPr lang="en-US" sz="2400" b="0" dirty="0">
                <a:solidFill>
                  <a:schemeClr val="tx1"/>
                </a:solidFill>
              </a:rPr>
              <a:t> is better for large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1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Area Under the ROC </a:t>
            </a:r>
            <a:r>
              <a:rPr lang="en-US" sz="2400" b="0" dirty="0" smtClean="0">
                <a:solidFill>
                  <a:schemeClr val="tx1"/>
                </a:solidFill>
              </a:rPr>
              <a:t>curve (</a:t>
            </a:r>
            <a:r>
              <a:rPr lang="en-US" sz="2400" b="0" dirty="0" smtClean="0">
                <a:solidFill>
                  <a:srgbClr val="FF0000"/>
                </a:solidFill>
              </a:rPr>
              <a:t>AUC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>
                <a:solidFill>
                  <a:schemeClr val="tx1"/>
                </a:solidFill>
              </a:rPr>
              <a:t>Ideal: 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Area = 1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>
                <a:solidFill>
                  <a:schemeClr val="tx1"/>
                </a:solidFill>
              </a:rPr>
              <a:t>Random guess:</a:t>
            </a:r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</a:rPr>
              <a:t> Area = 0.5</a:t>
            </a:r>
          </a:p>
        </p:txBody>
      </p:sp>
    </p:spTree>
    <p:extLst>
      <p:ext uri="{BB962C8B-B14F-4D97-AF65-F5344CB8AC3E}">
        <p14:creationId xmlns:p14="http://schemas.microsoft.com/office/powerpoint/2010/main" val="7274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Construct an ROC curve</a:t>
            </a:r>
          </a:p>
        </p:txBody>
      </p:sp>
      <p:graphicFrame>
        <p:nvGraphicFramePr>
          <p:cNvPr id="97997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331155"/>
              </p:ext>
            </p:extLst>
          </p:nvPr>
        </p:nvGraphicFramePr>
        <p:xfrm>
          <a:off x="381000" y="1955796"/>
          <a:ext cx="3886200" cy="4064004"/>
        </p:xfrm>
        <a:graphic>
          <a:graphicData uri="http://schemas.openxmlformats.org/drawingml/2006/table">
            <a:tbl>
              <a:tblPr/>
              <a:tblGrid>
                <a:gridCol w="1295400"/>
                <a:gridCol w="1295400"/>
                <a:gridCol w="1295400"/>
              </a:tblGrid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Instance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P(+|A)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True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0021" name="Text Box 53"/>
          <p:cNvSpPr txBox="1">
            <a:spLocks noChangeArrowheads="1"/>
          </p:cNvSpPr>
          <p:nvPr/>
        </p:nvSpPr>
        <p:spPr bwMode="auto">
          <a:xfrm>
            <a:off x="4572000" y="1398687"/>
            <a:ext cx="4343400" cy="5078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 Use classifier that produces posterior probability for each test instance P(+|A)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 Sort the instances according to P(+|A) in decreasing order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 Apply threshold at each unique value of P(+|A)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 Count the number of TP, FP, </a:t>
            </a:r>
            <a:br>
              <a:rPr lang="en-US" sz="2400" b="0" dirty="0">
                <a:solidFill>
                  <a:schemeClr val="tx1"/>
                </a:solidFill>
              </a:rPr>
            </a:br>
            <a:r>
              <a:rPr lang="en-US" sz="2400" b="0" dirty="0">
                <a:solidFill>
                  <a:schemeClr val="tx1"/>
                </a:solidFill>
              </a:rPr>
              <a:t>  TN, FN at each threshold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 TP rate, TPR = TP/(TP+FN)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chemeClr val="tx1"/>
                </a:solidFill>
              </a:rPr>
              <a:t> FP rate, FPR = FP/(FP + TN)</a:t>
            </a:r>
          </a:p>
        </p:txBody>
      </p:sp>
    </p:spTree>
    <p:extLst>
      <p:ext uri="{BB962C8B-B14F-4D97-AF65-F5344CB8AC3E}">
        <p14:creationId xmlns:p14="http://schemas.microsoft.com/office/powerpoint/2010/main" val="2074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1907" name="Group 3"/>
          <p:cNvGrpSpPr>
            <a:grpSpLocks/>
          </p:cNvGrpSpPr>
          <p:nvPr/>
        </p:nvGrpSpPr>
        <p:grpSpPr bwMode="auto">
          <a:xfrm>
            <a:off x="685800" y="2873375"/>
            <a:ext cx="4267200" cy="3298825"/>
            <a:chOff x="384" y="1584"/>
            <a:chExt cx="2451" cy="1694"/>
          </a:xfrm>
        </p:grpSpPr>
        <p:sp>
          <p:nvSpPr>
            <p:cNvPr id="891908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09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0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1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2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3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4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5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6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7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8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9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0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1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2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1923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4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5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6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7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Married</a:t>
              </a:r>
              <a:r>
                <a:rPr lang="en-US" sz="1600" b="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1928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Single, Divorced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9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&lt;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30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&gt;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19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915661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932" name="Text Box 28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1933" name="Line 29"/>
          <p:cNvSpPr>
            <a:spLocks noChangeShapeType="1"/>
          </p:cNvSpPr>
          <p:nvPr/>
        </p:nvSpPr>
        <p:spPr bwMode="auto">
          <a:xfrm flipH="1">
            <a:off x="2667000" y="2339975"/>
            <a:ext cx="2362200" cy="685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How to construct an ROC curve</a:t>
            </a:r>
          </a:p>
        </p:txBody>
      </p:sp>
      <p:graphicFrame>
        <p:nvGraphicFramePr>
          <p:cNvPr id="980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44610"/>
              </p:ext>
            </p:extLst>
          </p:nvPr>
        </p:nvGraphicFramePr>
        <p:xfrm>
          <a:off x="1447800" y="1371600"/>
          <a:ext cx="6457950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Document" r:id="rId4" imgW="10594440" imgH="3913200" progId="Word.Document.8">
                  <p:embed/>
                </p:oleObj>
              </mc:Choice>
              <mc:Fallback>
                <p:oleObj name="Document" r:id="rId4" imgW="10594440" imgH="3913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371600"/>
                        <a:ext cx="6457950" cy="238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0996" name="Picture 4"/>
          <p:cNvPicPr>
            <a:picLocks noChangeAspect="1" noChangeArrowheads="1"/>
          </p:cNvPicPr>
          <p:nvPr/>
        </p:nvPicPr>
        <p:blipFill>
          <a:blip r:embed="rId6" cstate="print"/>
          <a:srcRect l="5769" t="5128" r="3847" b="5128"/>
          <a:stretch>
            <a:fillRect/>
          </a:stretch>
        </p:blipFill>
        <p:spPr bwMode="auto">
          <a:xfrm>
            <a:off x="2819400" y="3754438"/>
            <a:ext cx="3962400" cy="29511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80997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2133600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chemeClr val="tx1"/>
                </a:solidFill>
              </a:rPr>
              <a:t>Threshold &gt;= </a:t>
            </a:r>
          </a:p>
        </p:txBody>
      </p:sp>
      <p:sp>
        <p:nvSpPr>
          <p:cNvPr id="980998" name="Text Box 6"/>
          <p:cNvSpPr txBox="1">
            <a:spLocks noChangeArrowheads="1"/>
          </p:cNvSpPr>
          <p:nvPr/>
        </p:nvSpPr>
        <p:spPr bwMode="auto">
          <a:xfrm>
            <a:off x="990600" y="4876800"/>
            <a:ext cx="18288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ROC Curve:</a:t>
            </a:r>
          </a:p>
        </p:txBody>
      </p:sp>
      <p:sp>
        <p:nvSpPr>
          <p:cNvPr id="980999" name="Line 7"/>
          <p:cNvSpPr>
            <a:spLocks noChangeShapeType="1"/>
          </p:cNvSpPr>
          <p:nvPr/>
        </p:nvSpPr>
        <p:spPr bwMode="auto">
          <a:xfrm>
            <a:off x="1219200" y="3200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81000" name="Line 8"/>
          <p:cNvSpPr>
            <a:spLocks noChangeShapeType="1"/>
          </p:cNvSpPr>
          <p:nvPr/>
        </p:nvSpPr>
        <p:spPr bwMode="auto">
          <a:xfrm>
            <a:off x="1219200" y="3505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6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curve </a:t>
            </a:r>
            <a:r>
              <a:rPr lang="en-US" dirty="0" err="1" smtClean="0"/>
              <a:t>vs</a:t>
            </a:r>
            <a:r>
              <a:rPr lang="en-US" dirty="0" smtClean="0"/>
              <a:t> Precision-Recall curve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911334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Under the Curve (AUC) as a single number for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90168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of Significance</a:t>
            </a:r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0824"/>
            <a:ext cx="8382000" cy="5181600"/>
          </a:xfrm>
        </p:spPr>
        <p:txBody>
          <a:bodyPr/>
          <a:lstStyle/>
          <a:p>
            <a:r>
              <a:rPr lang="en-US" dirty="0"/>
              <a:t>Given two models:</a:t>
            </a:r>
          </a:p>
          <a:p>
            <a:pPr lvl="1"/>
            <a:r>
              <a:rPr lang="en-US" sz="2400" dirty="0"/>
              <a:t>Model </a:t>
            </a:r>
            <a:r>
              <a:rPr lang="en-US" sz="2400" dirty="0" err="1"/>
              <a:t>M1</a:t>
            </a:r>
            <a:r>
              <a:rPr lang="en-US" sz="2400" dirty="0"/>
              <a:t>: accuracy = 85%, tested on 30 instances</a:t>
            </a:r>
          </a:p>
          <a:p>
            <a:pPr lvl="1"/>
            <a:r>
              <a:rPr lang="en-US" sz="2400" dirty="0"/>
              <a:t>Model </a:t>
            </a:r>
            <a:r>
              <a:rPr lang="en-US" sz="2400" dirty="0" err="1"/>
              <a:t>M2</a:t>
            </a:r>
            <a:r>
              <a:rPr lang="en-US" sz="2400" dirty="0"/>
              <a:t>: accuracy = 75%, tested on 5000 instances</a:t>
            </a:r>
          </a:p>
          <a:p>
            <a:pPr lvl="4"/>
            <a:endParaRPr lang="en-US" sz="2400" dirty="0"/>
          </a:p>
          <a:p>
            <a:r>
              <a:rPr lang="en-US" dirty="0"/>
              <a:t>Can we say </a:t>
            </a:r>
            <a:r>
              <a:rPr lang="en-US" dirty="0" err="1"/>
              <a:t>M1</a:t>
            </a:r>
            <a:r>
              <a:rPr lang="en-US" dirty="0"/>
              <a:t> is better than </a:t>
            </a:r>
            <a:r>
              <a:rPr lang="en-US" dirty="0" err="1"/>
              <a:t>M2</a:t>
            </a:r>
            <a:r>
              <a:rPr lang="en-US" dirty="0"/>
              <a:t>?</a:t>
            </a:r>
          </a:p>
          <a:p>
            <a:pPr lvl="1"/>
            <a:r>
              <a:rPr lang="en-US" sz="2400" dirty="0"/>
              <a:t>How much confidence can we place on accuracy of </a:t>
            </a:r>
            <a:r>
              <a:rPr lang="en-US" sz="2400" dirty="0" err="1"/>
              <a:t>M1</a:t>
            </a:r>
            <a:r>
              <a:rPr lang="en-US" sz="2400" dirty="0"/>
              <a:t> and </a:t>
            </a:r>
            <a:r>
              <a:rPr lang="en-US" sz="2400" dirty="0" err="1"/>
              <a:t>M2</a:t>
            </a:r>
            <a:r>
              <a:rPr lang="en-US" sz="2400" dirty="0"/>
              <a:t>?</a:t>
            </a:r>
          </a:p>
          <a:p>
            <a:pPr lvl="1"/>
            <a:r>
              <a:rPr lang="en-US" sz="2400" dirty="0"/>
              <a:t>Can the difference in performance measure be explained as a result of random fluctuations in the test set?</a:t>
            </a:r>
          </a:p>
        </p:txBody>
      </p:sp>
    </p:spTree>
    <p:extLst>
      <p:ext uri="{BB962C8B-B14F-4D97-AF65-F5344CB8AC3E}">
        <p14:creationId xmlns:p14="http://schemas.microsoft.com/office/powerpoint/2010/main" val="6967828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/>
          <a:lstStyle/>
          <a:p>
            <a:r>
              <a:rPr lang="en-US" dirty="0"/>
              <a:t>Confidence Interval for Accuracy</a:t>
            </a:r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86800" cy="5181600"/>
          </a:xfrm>
        </p:spPr>
        <p:txBody>
          <a:bodyPr/>
          <a:lstStyle/>
          <a:p>
            <a:r>
              <a:rPr lang="en-US" dirty="0"/>
              <a:t>Prediction can be regarded as a Bernoulli trial</a:t>
            </a:r>
          </a:p>
          <a:p>
            <a:pPr lvl="1"/>
            <a:r>
              <a:rPr lang="en-US" sz="2000" dirty="0"/>
              <a:t>A Bernoulli trial has 2 possible outcomes</a:t>
            </a:r>
          </a:p>
          <a:p>
            <a:pPr lvl="1"/>
            <a:r>
              <a:rPr lang="en-US" sz="2000" dirty="0"/>
              <a:t>Possible outcomes for prediction: correct or wrong</a:t>
            </a:r>
          </a:p>
          <a:p>
            <a:pPr lvl="1"/>
            <a:r>
              <a:rPr lang="en-US" sz="2000" dirty="0"/>
              <a:t>Collection of Bernoulli trials has a Binomial distribution:</a:t>
            </a:r>
          </a:p>
          <a:p>
            <a:pPr lvl="2"/>
            <a:r>
              <a:rPr lang="en-US" sz="2000" dirty="0"/>
              <a:t> x </a:t>
            </a:r>
            <a:r>
              <a:rPr lang="en-US" sz="2000" dirty="0">
                <a:sym typeface="Symbol" pitchFamily="18" charset="2"/>
              </a:rPr>
              <a:t> Bin(N, p)      x: number of correct predictions</a:t>
            </a:r>
          </a:p>
          <a:p>
            <a:pPr lvl="2"/>
            <a:r>
              <a:rPr lang="en-US" sz="2000" dirty="0">
                <a:sym typeface="Symbol" pitchFamily="18" charset="2"/>
              </a:rPr>
              <a:t> </a:t>
            </a:r>
            <a:r>
              <a:rPr lang="en-US" sz="2000" dirty="0" err="1">
                <a:sym typeface="Symbol" pitchFamily="18" charset="2"/>
              </a:rPr>
              <a:t>e.g</a:t>
            </a:r>
            <a:r>
              <a:rPr lang="en-US" sz="2000" dirty="0">
                <a:sym typeface="Symbol" pitchFamily="18" charset="2"/>
              </a:rPr>
              <a:t>:   Toss a fair coin 50 times, how many heads would turn up?</a:t>
            </a:r>
            <a:br>
              <a:rPr lang="en-US" sz="2000" dirty="0">
                <a:sym typeface="Symbol" pitchFamily="18" charset="2"/>
              </a:rPr>
            </a:br>
            <a:r>
              <a:rPr lang="en-US" sz="2000" dirty="0">
                <a:sym typeface="Symbol" pitchFamily="18" charset="2"/>
              </a:rPr>
              <a:t>  	   </a:t>
            </a:r>
            <a:r>
              <a:rPr lang="en-US" sz="2000" dirty="0"/>
              <a:t>Expected number of heads = </a:t>
            </a:r>
            <a:r>
              <a:rPr lang="en-US" sz="2000" dirty="0" err="1"/>
              <a:t>N</a:t>
            </a:r>
            <a:r>
              <a:rPr lang="en-US" sz="2000" dirty="0" err="1">
                <a:sym typeface="Symbol" pitchFamily="18" charset="2"/>
              </a:rPr>
              <a:t></a:t>
            </a:r>
            <a:r>
              <a:rPr lang="en-US" sz="2000" dirty="0" err="1"/>
              <a:t>p</a:t>
            </a:r>
            <a:r>
              <a:rPr lang="en-US" sz="2000" dirty="0"/>
              <a:t> = 50 </a:t>
            </a:r>
            <a:r>
              <a:rPr lang="en-US" sz="2000" dirty="0">
                <a:sym typeface="Symbol" pitchFamily="18" charset="2"/>
              </a:rPr>
              <a:t> 0.5 = 25</a:t>
            </a:r>
            <a:endParaRPr lang="en-US" sz="2000" dirty="0"/>
          </a:p>
          <a:p>
            <a:pPr lvl="3">
              <a:buFontTx/>
              <a:buNone/>
            </a:pPr>
            <a:endParaRPr lang="en-US" dirty="0"/>
          </a:p>
          <a:p>
            <a:r>
              <a:rPr lang="en-US" dirty="0"/>
              <a:t>Given x (# of correct predictions) or equivalently, </a:t>
            </a:r>
            <a:r>
              <a:rPr lang="en-US" dirty="0" err="1"/>
              <a:t>acc</a:t>
            </a:r>
            <a:r>
              <a:rPr lang="en-US" dirty="0"/>
              <a:t>=x/N, and N (# of test instances),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	Can we predict p (true accuracy of model)?</a:t>
            </a:r>
          </a:p>
        </p:txBody>
      </p:sp>
    </p:spTree>
    <p:extLst>
      <p:ext uri="{BB962C8B-B14F-4D97-AF65-F5344CB8AC3E}">
        <p14:creationId xmlns:p14="http://schemas.microsoft.com/office/powerpoint/2010/main" val="48166533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8961" y="390293"/>
            <a:ext cx="8229600" cy="990600"/>
          </a:xfrm>
        </p:spPr>
        <p:txBody>
          <a:bodyPr/>
          <a:lstStyle/>
          <a:p>
            <a:r>
              <a:rPr lang="en-US" dirty="0"/>
              <a:t>Confidence Interval for Accuracy</a:t>
            </a:r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447800"/>
            <a:ext cx="8318500" cy="5181600"/>
          </a:xfrm>
        </p:spPr>
        <p:txBody>
          <a:bodyPr/>
          <a:lstStyle/>
          <a:p>
            <a:r>
              <a:rPr lang="en-US" dirty="0"/>
              <a:t>For large test sets (N &gt; 30), </a:t>
            </a:r>
          </a:p>
          <a:p>
            <a:pPr lvl="1"/>
            <a:r>
              <a:rPr lang="en-US" sz="2400" dirty="0" err="1"/>
              <a:t>acc</a:t>
            </a:r>
            <a:r>
              <a:rPr lang="en-US" sz="2400" dirty="0"/>
              <a:t> has a normal distribution </a:t>
            </a:r>
            <a:br>
              <a:rPr lang="en-US" sz="2400" dirty="0"/>
            </a:br>
            <a:r>
              <a:rPr lang="en-US" sz="2400" dirty="0"/>
              <a:t>with mean p and variance </a:t>
            </a:r>
            <a:br>
              <a:rPr lang="en-US" sz="2400" dirty="0"/>
            </a:br>
            <a:r>
              <a:rPr lang="en-US" sz="2400" dirty="0"/>
              <a:t>p(1-p)/N</a:t>
            </a:r>
            <a:endParaRPr lang="en-US" sz="2400" dirty="0">
              <a:sym typeface="Symbol" pitchFamily="18" charset="2"/>
            </a:endParaRPr>
          </a:p>
          <a:p>
            <a:pPr lvl="1">
              <a:buFont typeface="Arial" charset="0"/>
              <a:buNone/>
            </a:pPr>
            <a:endParaRPr lang="en-US" dirty="0">
              <a:sym typeface="Symbol" pitchFamily="18" charset="2"/>
            </a:endParaRPr>
          </a:p>
          <a:p>
            <a:pPr lvl="1">
              <a:buFont typeface="Arial" charset="0"/>
              <a:buNone/>
            </a:pPr>
            <a:endParaRPr lang="en-US" dirty="0">
              <a:sym typeface="Symbol" pitchFamily="18" charset="2"/>
            </a:endParaRPr>
          </a:p>
          <a:p>
            <a:pPr lvl="1">
              <a:buFont typeface="Arial" charset="0"/>
              <a:buNone/>
            </a:pPr>
            <a:endParaRPr lang="en-US" dirty="0">
              <a:sym typeface="Symbol" pitchFamily="18" charset="2"/>
            </a:endParaRPr>
          </a:p>
          <a:p>
            <a:pPr lvl="3"/>
            <a:endParaRPr lang="en-US" dirty="0">
              <a:sym typeface="Symbol" pitchFamily="18" charset="2"/>
            </a:endParaRPr>
          </a:p>
          <a:p>
            <a:r>
              <a:rPr lang="en-US" dirty="0">
                <a:sym typeface="Symbol" pitchFamily="18" charset="2"/>
              </a:rPr>
              <a:t>Confidence Interval for p:</a:t>
            </a:r>
            <a:endParaRPr lang="en-US" dirty="0"/>
          </a:p>
          <a:p>
            <a:pPr lvl="1">
              <a:buFont typeface="Arial" charset="0"/>
              <a:buNone/>
            </a:pPr>
            <a:endParaRPr lang="en-US" dirty="0">
              <a:sym typeface="Symbol" pitchFamily="18" charset="2"/>
            </a:endParaRPr>
          </a:p>
        </p:txBody>
      </p:sp>
      <p:graphicFrame>
        <p:nvGraphicFramePr>
          <p:cNvPr id="9840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831362"/>
              </p:ext>
            </p:extLst>
          </p:nvPr>
        </p:nvGraphicFramePr>
        <p:xfrm>
          <a:off x="609600" y="3352800"/>
          <a:ext cx="4110038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0" name="Equation" r:id="rId3" imgW="3619440" imgH="1193760" progId="Equation.3">
                  <p:embed/>
                </p:oleObj>
              </mc:Choice>
              <mc:Fallback>
                <p:oleObj name="Equation" r:id="rId3" imgW="361944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52800"/>
                        <a:ext cx="4110038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84069" name="Picture 5" descr="norm_con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t="6569" b="12234"/>
          <a:stretch>
            <a:fillRect/>
          </a:stretch>
        </p:blipFill>
        <p:spPr bwMode="auto">
          <a:xfrm>
            <a:off x="5105400" y="1905000"/>
            <a:ext cx="3886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4070" name="Line 6"/>
          <p:cNvSpPr>
            <a:spLocks noChangeShapeType="1"/>
          </p:cNvSpPr>
          <p:nvPr/>
        </p:nvSpPr>
        <p:spPr bwMode="auto">
          <a:xfrm flipH="1">
            <a:off x="7162800" y="1752600"/>
            <a:ext cx="762000" cy="1066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071" name="Text Box 7"/>
          <p:cNvSpPr txBox="1">
            <a:spLocks noChangeArrowheads="1"/>
          </p:cNvSpPr>
          <p:nvPr/>
        </p:nvSpPr>
        <p:spPr bwMode="auto">
          <a:xfrm>
            <a:off x="6858000" y="1371600"/>
            <a:ext cx="1676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Area = 1 - </a:t>
            </a:r>
            <a:r>
              <a:rPr lang="en-US" sz="2000">
                <a:sym typeface="Symbol" pitchFamily="18" charset="2"/>
              </a:rPr>
              <a:t></a:t>
            </a:r>
            <a:endParaRPr lang="en-US" sz="2000"/>
          </a:p>
        </p:txBody>
      </p:sp>
      <p:sp>
        <p:nvSpPr>
          <p:cNvPr id="984072" name="Line 8"/>
          <p:cNvSpPr>
            <a:spLocks noChangeShapeType="1"/>
          </p:cNvSpPr>
          <p:nvPr/>
        </p:nvSpPr>
        <p:spPr bwMode="auto">
          <a:xfrm flipV="1">
            <a:off x="6172200" y="3810000"/>
            <a:ext cx="22860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4073" name="Text Box 9"/>
          <p:cNvSpPr txBox="1">
            <a:spLocks noChangeArrowheads="1"/>
          </p:cNvSpPr>
          <p:nvPr/>
        </p:nvSpPr>
        <p:spPr bwMode="auto">
          <a:xfrm>
            <a:off x="5791200" y="4267200"/>
            <a:ext cx="7620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2400"/>
              <a:t>Z</a:t>
            </a:r>
            <a:r>
              <a:rPr lang="en-US" sz="2400" baseline="-25000">
                <a:sym typeface="Symbol" pitchFamily="18" charset="2"/>
              </a:rPr>
              <a:t>/2</a:t>
            </a:r>
            <a:endParaRPr lang="en-US" sz="2400"/>
          </a:p>
        </p:txBody>
      </p:sp>
      <p:sp>
        <p:nvSpPr>
          <p:cNvPr id="984074" name="Text Box 10"/>
          <p:cNvSpPr txBox="1">
            <a:spLocks noChangeArrowheads="1"/>
          </p:cNvSpPr>
          <p:nvPr/>
        </p:nvSpPr>
        <p:spPr bwMode="auto">
          <a:xfrm>
            <a:off x="7848600" y="4267200"/>
            <a:ext cx="106680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n-US" sz="2400"/>
              <a:t>Z</a:t>
            </a:r>
            <a:r>
              <a:rPr lang="en-US" sz="2400" baseline="-25000">
                <a:sym typeface="Symbol" pitchFamily="18" charset="2"/>
              </a:rPr>
              <a:t>1-  /2</a:t>
            </a:r>
          </a:p>
        </p:txBody>
      </p:sp>
      <p:sp>
        <p:nvSpPr>
          <p:cNvPr id="984075" name="Line 11"/>
          <p:cNvSpPr>
            <a:spLocks noChangeShapeType="1"/>
          </p:cNvSpPr>
          <p:nvPr/>
        </p:nvSpPr>
        <p:spPr bwMode="auto">
          <a:xfrm flipH="1" flipV="1">
            <a:off x="7772400" y="3810000"/>
            <a:ext cx="152400" cy="6858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8407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92302"/>
              </p:ext>
            </p:extLst>
          </p:nvPr>
        </p:nvGraphicFramePr>
        <p:xfrm>
          <a:off x="457200" y="5586413"/>
          <a:ext cx="8358188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1" name="Equation" r:id="rId6" imgW="6717960" imgH="838080" progId="Equation.3">
                  <p:embed/>
                </p:oleObj>
              </mc:Choice>
              <mc:Fallback>
                <p:oleObj name="Equation" r:id="rId6" imgW="671796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586413"/>
                        <a:ext cx="8358188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4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Confidence Interval for Accuracy</a:t>
            </a:r>
          </a:p>
        </p:txBody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r>
              <a:rPr lang="en-US" dirty="0"/>
              <a:t>Consider a model that produces an accuracy of 80% when evaluated on 100 test instances:</a:t>
            </a:r>
          </a:p>
          <a:p>
            <a:pPr lvl="1"/>
            <a:r>
              <a:rPr lang="en-US" sz="2400" dirty="0"/>
              <a:t>N=100, </a:t>
            </a:r>
            <a:r>
              <a:rPr lang="en-US" sz="2400" dirty="0" err="1"/>
              <a:t>acc</a:t>
            </a:r>
            <a:r>
              <a:rPr lang="en-US" sz="2400" dirty="0"/>
              <a:t> = 0.8</a:t>
            </a:r>
          </a:p>
          <a:p>
            <a:pPr lvl="1"/>
            <a:r>
              <a:rPr lang="en-US" sz="2400" dirty="0"/>
              <a:t>Let 1-</a:t>
            </a:r>
            <a:r>
              <a:rPr lang="en-US" sz="2400" dirty="0">
                <a:sym typeface="Symbol" pitchFamily="18" charset="2"/>
              </a:rPr>
              <a:t> = 0.95 (95% confidence)</a:t>
            </a:r>
          </a:p>
          <a:p>
            <a:pPr lvl="1"/>
            <a:r>
              <a:rPr lang="en-US" sz="2400" dirty="0">
                <a:sym typeface="Symbol" pitchFamily="18" charset="2"/>
              </a:rPr>
              <a:t>From probability table, Z</a:t>
            </a:r>
            <a:r>
              <a:rPr lang="en-US" sz="2400" baseline="-25000" dirty="0">
                <a:sym typeface="Symbol" pitchFamily="18" charset="2"/>
              </a:rPr>
              <a:t>/2</a:t>
            </a:r>
            <a:r>
              <a:rPr lang="en-US" sz="2400" dirty="0">
                <a:sym typeface="Symbol" pitchFamily="18" charset="2"/>
              </a:rPr>
              <a:t>=1.96</a:t>
            </a:r>
            <a:r>
              <a:rPr lang="en-US" dirty="0">
                <a:sym typeface="Symbol" pitchFamily="18" charset="2"/>
              </a:rPr>
              <a:t> </a:t>
            </a:r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9850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734721"/>
              </p:ext>
            </p:extLst>
          </p:nvPr>
        </p:nvGraphicFramePr>
        <p:xfrm>
          <a:off x="7010400" y="2819400"/>
          <a:ext cx="1600200" cy="2667000"/>
        </p:xfrm>
        <a:graphic>
          <a:graphicData uri="http://schemas.openxmlformats.org/drawingml/2006/table">
            <a:tbl>
              <a:tblPr/>
              <a:tblGrid>
                <a:gridCol w="800100"/>
                <a:gridCol w="8001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1-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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0.95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5112" name="Line 24"/>
          <p:cNvSpPr>
            <a:spLocks noChangeShapeType="1"/>
          </p:cNvSpPr>
          <p:nvPr/>
        </p:nvSpPr>
        <p:spPr bwMode="auto">
          <a:xfrm>
            <a:off x="5791200" y="3429000"/>
            <a:ext cx="11430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85113" name="Group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353428"/>
              </p:ext>
            </p:extLst>
          </p:nvPr>
        </p:nvGraphicFramePr>
        <p:xfrm>
          <a:off x="533400" y="4205868"/>
          <a:ext cx="5791200" cy="2019300"/>
        </p:xfrm>
        <a:graphic>
          <a:graphicData uri="http://schemas.openxmlformats.org/drawingml/2006/table">
            <a:tbl>
              <a:tblPr/>
              <a:tblGrid>
                <a:gridCol w="1219200"/>
                <a:gridCol w="914400"/>
                <a:gridCol w="914400"/>
                <a:gridCol w="914400"/>
                <a:gridCol w="914400"/>
                <a:gridCol w="914400"/>
              </a:tblGrid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p(lower)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0.711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p(upper)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0.866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7272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Performance of 2 Models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Given two models, say </a:t>
            </a:r>
            <a:r>
              <a:rPr lang="en-US" dirty="0" err="1"/>
              <a:t>M1</a:t>
            </a:r>
            <a:r>
              <a:rPr lang="en-US" dirty="0"/>
              <a:t> and </a:t>
            </a:r>
            <a:r>
              <a:rPr lang="en-US" dirty="0" err="1"/>
              <a:t>M2</a:t>
            </a:r>
            <a:r>
              <a:rPr lang="en-US" dirty="0"/>
              <a:t>, which is better?</a:t>
            </a:r>
          </a:p>
          <a:p>
            <a:pPr lvl="1"/>
            <a:r>
              <a:rPr lang="en-US" sz="2400" dirty="0" err="1"/>
              <a:t>M1</a:t>
            </a:r>
            <a:r>
              <a:rPr lang="en-US" sz="2400" dirty="0"/>
              <a:t> is tested on </a:t>
            </a:r>
            <a:r>
              <a:rPr lang="en-US" sz="2400" dirty="0" err="1"/>
              <a:t>D1</a:t>
            </a:r>
            <a:r>
              <a:rPr lang="en-US" sz="2400" dirty="0"/>
              <a:t> (size=</a:t>
            </a:r>
            <a:r>
              <a:rPr lang="en-US" sz="2400" dirty="0" err="1"/>
              <a:t>n1</a:t>
            </a:r>
            <a:r>
              <a:rPr lang="en-US" sz="2400" dirty="0"/>
              <a:t>), found error rate = </a:t>
            </a:r>
            <a:r>
              <a:rPr lang="en-US" sz="2400" dirty="0" err="1"/>
              <a:t>e</a:t>
            </a:r>
            <a:r>
              <a:rPr lang="en-US" sz="2400" baseline="-25000" dirty="0" err="1"/>
              <a:t>1</a:t>
            </a:r>
            <a:endParaRPr lang="en-US" sz="2400" baseline="-25000" dirty="0"/>
          </a:p>
          <a:p>
            <a:pPr lvl="1"/>
            <a:r>
              <a:rPr lang="en-US" sz="2400" dirty="0" err="1"/>
              <a:t>M2</a:t>
            </a:r>
            <a:r>
              <a:rPr lang="en-US" sz="2400" dirty="0"/>
              <a:t> is tested on </a:t>
            </a:r>
            <a:r>
              <a:rPr lang="en-US" sz="2400" dirty="0" err="1"/>
              <a:t>D2</a:t>
            </a:r>
            <a:r>
              <a:rPr lang="en-US" sz="2400" dirty="0"/>
              <a:t> (size=</a:t>
            </a:r>
            <a:r>
              <a:rPr lang="en-US" sz="2400" dirty="0" err="1"/>
              <a:t>n2</a:t>
            </a:r>
            <a:r>
              <a:rPr lang="en-US" sz="2400" dirty="0"/>
              <a:t>), found error rate = </a:t>
            </a:r>
            <a:r>
              <a:rPr lang="en-US" sz="2400" dirty="0" err="1"/>
              <a:t>e</a:t>
            </a:r>
            <a:r>
              <a:rPr lang="en-US" sz="2400" baseline="-25000" dirty="0" err="1"/>
              <a:t>2</a:t>
            </a:r>
            <a:endParaRPr lang="en-US" sz="2400" baseline="-25000" dirty="0"/>
          </a:p>
          <a:p>
            <a:pPr lvl="1"/>
            <a:r>
              <a:rPr lang="en-US" sz="2400" dirty="0"/>
              <a:t>Assume </a:t>
            </a:r>
            <a:r>
              <a:rPr lang="en-US" sz="2400" dirty="0" err="1"/>
              <a:t>D1</a:t>
            </a:r>
            <a:r>
              <a:rPr lang="en-US" sz="2400" dirty="0"/>
              <a:t> and </a:t>
            </a:r>
            <a:r>
              <a:rPr lang="en-US" sz="2400" dirty="0" err="1"/>
              <a:t>D2</a:t>
            </a:r>
            <a:r>
              <a:rPr lang="en-US" sz="2400" dirty="0"/>
              <a:t> are independent</a:t>
            </a:r>
          </a:p>
          <a:p>
            <a:pPr lvl="1"/>
            <a:r>
              <a:rPr lang="en-US" sz="2400" dirty="0"/>
              <a:t>If </a:t>
            </a:r>
            <a:r>
              <a:rPr lang="en-US" sz="2400" dirty="0" err="1"/>
              <a:t>n1</a:t>
            </a:r>
            <a:r>
              <a:rPr lang="en-US" sz="2400" dirty="0"/>
              <a:t> and </a:t>
            </a:r>
            <a:r>
              <a:rPr lang="en-US" sz="2400" dirty="0" err="1"/>
              <a:t>n2</a:t>
            </a:r>
            <a:r>
              <a:rPr lang="en-US" sz="2400" dirty="0"/>
              <a:t> are sufficiently large, then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sz="2400" dirty="0"/>
              <a:t>Approximate</a:t>
            </a:r>
            <a:r>
              <a:rPr lang="en-US" dirty="0"/>
              <a:t>:</a:t>
            </a:r>
          </a:p>
        </p:txBody>
      </p:sp>
      <p:graphicFrame>
        <p:nvGraphicFramePr>
          <p:cNvPr id="986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969159"/>
              </p:ext>
            </p:extLst>
          </p:nvPr>
        </p:nvGraphicFramePr>
        <p:xfrm>
          <a:off x="3276600" y="4267200"/>
          <a:ext cx="2209800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4" name="Equation" r:id="rId3" imgW="914400" imgH="457200" progId="Equation.3">
                  <p:embed/>
                </p:oleObj>
              </mc:Choice>
              <mc:Fallback>
                <p:oleObj name="Equation" r:id="rId3" imgW="91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267200"/>
                        <a:ext cx="2209800" cy="110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61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544394"/>
              </p:ext>
            </p:extLst>
          </p:nvPr>
        </p:nvGraphicFramePr>
        <p:xfrm>
          <a:off x="3276600" y="5638800"/>
          <a:ext cx="17065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5" name="Equation" r:id="rId5" imgW="1612800" imgH="799920" progId="Equation.3">
                  <p:embed/>
                </p:oleObj>
              </mc:Choice>
              <mc:Fallback>
                <p:oleObj name="Equation" r:id="rId5" imgW="161280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638800"/>
                        <a:ext cx="1706563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171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Performance of 2 Models</a:t>
            </a:r>
          </a:p>
        </p:txBody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test if performance difference is statistically significant:  d = </a:t>
            </a:r>
            <a:r>
              <a:rPr lang="en-US" dirty="0" err="1"/>
              <a:t>e1</a:t>
            </a:r>
            <a:r>
              <a:rPr lang="en-US" dirty="0"/>
              <a:t> – </a:t>
            </a:r>
            <a:r>
              <a:rPr lang="en-US" dirty="0" err="1"/>
              <a:t>e2</a:t>
            </a:r>
            <a:endParaRPr lang="en-US" dirty="0"/>
          </a:p>
          <a:p>
            <a:pPr lvl="1"/>
            <a:r>
              <a:rPr lang="en-US" sz="2400" dirty="0"/>
              <a:t>d ~ </a:t>
            </a:r>
            <a:r>
              <a:rPr lang="en-US" sz="2400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2400" dirty="0"/>
              <a:t>(</a:t>
            </a:r>
            <a:r>
              <a:rPr lang="en-US" sz="2400" dirty="0" err="1"/>
              <a:t>d</a:t>
            </a:r>
            <a:r>
              <a:rPr lang="en-US" sz="2400" baseline="-25000" dirty="0" err="1"/>
              <a:t>t</a:t>
            </a:r>
            <a:r>
              <a:rPr lang="en-US" sz="2400" dirty="0"/>
              <a:t>,</a:t>
            </a:r>
            <a:r>
              <a:rPr lang="en-US" sz="2400" dirty="0">
                <a:sym typeface="Symbol" pitchFamily="18" charset="2"/>
              </a:rPr>
              <a:t></a:t>
            </a:r>
            <a:r>
              <a:rPr lang="en-US" sz="2400" baseline="-25000" dirty="0"/>
              <a:t>t</a:t>
            </a:r>
            <a:r>
              <a:rPr lang="en-US" sz="2400" dirty="0"/>
              <a:t>)   where </a:t>
            </a:r>
            <a:r>
              <a:rPr lang="en-US" sz="2400" dirty="0" err="1"/>
              <a:t>d</a:t>
            </a:r>
            <a:r>
              <a:rPr lang="en-US" sz="2400" baseline="-25000" dirty="0" err="1"/>
              <a:t>t</a:t>
            </a:r>
            <a:r>
              <a:rPr lang="en-US" sz="2400" dirty="0"/>
              <a:t> is the true difference</a:t>
            </a:r>
          </a:p>
          <a:p>
            <a:pPr lvl="1"/>
            <a:r>
              <a:rPr lang="en-US" sz="2400" dirty="0"/>
              <a:t>Since </a:t>
            </a:r>
            <a:r>
              <a:rPr lang="en-US" sz="2400" dirty="0" err="1"/>
              <a:t>D1</a:t>
            </a:r>
            <a:r>
              <a:rPr lang="en-US" sz="2400" dirty="0"/>
              <a:t> and </a:t>
            </a:r>
            <a:r>
              <a:rPr lang="en-US" sz="2400" dirty="0" err="1"/>
              <a:t>D2</a:t>
            </a:r>
            <a:r>
              <a:rPr lang="en-US" sz="2400" dirty="0"/>
              <a:t> are independent, their variance adds up:   </a:t>
            </a:r>
          </a:p>
          <a:p>
            <a:pPr lvl="1"/>
            <a:endParaRPr lang="en-US" sz="2400" dirty="0"/>
          </a:p>
          <a:p>
            <a:pPr lvl="1">
              <a:buFont typeface="Arial" charset="0"/>
              <a:buNone/>
            </a:pPr>
            <a:endParaRPr lang="en-US" sz="2400" dirty="0"/>
          </a:p>
          <a:p>
            <a:pPr lvl="1">
              <a:buFont typeface="Arial" charset="0"/>
              <a:buNone/>
            </a:pPr>
            <a:endParaRPr lang="en-US" sz="2400" dirty="0"/>
          </a:p>
          <a:p>
            <a:pPr lvl="1">
              <a:buFont typeface="Arial" charset="0"/>
              <a:buNone/>
            </a:pP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At (1-</a:t>
            </a:r>
            <a:r>
              <a:rPr lang="en-US" sz="2400" dirty="0">
                <a:sym typeface="Symbol" pitchFamily="18" charset="2"/>
              </a:rPr>
              <a:t>) confidence level, </a:t>
            </a:r>
          </a:p>
        </p:txBody>
      </p:sp>
      <p:graphicFrame>
        <p:nvGraphicFramePr>
          <p:cNvPr id="9871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074192"/>
              </p:ext>
            </p:extLst>
          </p:nvPr>
        </p:nvGraphicFramePr>
        <p:xfrm>
          <a:off x="2362200" y="3810000"/>
          <a:ext cx="4184650" cy="156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8" name="Equation" r:id="rId3" imgW="3187440" imgH="1193760" progId="Equation.3">
                  <p:embed/>
                </p:oleObj>
              </mc:Choice>
              <mc:Fallback>
                <p:oleObj name="Equation" r:id="rId3" imgW="318744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3810000"/>
                        <a:ext cx="4184650" cy="156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714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903135"/>
              </p:ext>
            </p:extLst>
          </p:nvPr>
        </p:nvGraphicFramePr>
        <p:xfrm>
          <a:off x="4876800" y="5791200"/>
          <a:ext cx="2755900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9" name="Equation" r:id="rId5" imgW="1676160" imgH="380880" progId="Equation.3">
                  <p:embed/>
                </p:oleObj>
              </mc:Choice>
              <mc:Fallback>
                <p:oleObj name="Equation" r:id="rId5" imgW="167616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791200"/>
                        <a:ext cx="2755900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473309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Illustrative Example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Given: </a:t>
            </a:r>
            <a:r>
              <a:rPr lang="en-US" dirty="0" err="1"/>
              <a:t>M1</a:t>
            </a:r>
            <a:r>
              <a:rPr lang="en-US" dirty="0"/>
              <a:t>: </a:t>
            </a:r>
            <a:r>
              <a:rPr lang="en-US" dirty="0" err="1"/>
              <a:t>n1</a:t>
            </a:r>
            <a:r>
              <a:rPr lang="en-US" dirty="0"/>
              <a:t> = 30, </a:t>
            </a:r>
            <a:r>
              <a:rPr lang="en-US" dirty="0" err="1"/>
              <a:t>e1</a:t>
            </a:r>
            <a:r>
              <a:rPr lang="en-US" dirty="0"/>
              <a:t> = 0.15</a:t>
            </a:r>
            <a:br>
              <a:rPr lang="en-US" dirty="0"/>
            </a:br>
            <a:r>
              <a:rPr lang="en-US" dirty="0"/>
              <a:t>	    </a:t>
            </a:r>
            <a:r>
              <a:rPr lang="en-US" dirty="0" err="1" smtClean="0"/>
              <a:t>M2</a:t>
            </a:r>
            <a:r>
              <a:rPr lang="en-US" dirty="0"/>
              <a:t>: </a:t>
            </a:r>
            <a:r>
              <a:rPr lang="en-US" dirty="0" err="1"/>
              <a:t>n2</a:t>
            </a:r>
            <a:r>
              <a:rPr lang="en-US" dirty="0"/>
              <a:t> = 5000, </a:t>
            </a:r>
            <a:r>
              <a:rPr lang="en-US" dirty="0" err="1"/>
              <a:t>e2</a:t>
            </a:r>
            <a:r>
              <a:rPr lang="en-US" dirty="0"/>
              <a:t> = 0.25</a:t>
            </a:r>
          </a:p>
          <a:p>
            <a:pPr>
              <a:lnSpc>
                <a:spcPct val="90000"/>
              </a:lnSpc>
            </a:pPr>
            <a:r>
              <a:rPr lang="en-US" dirty="0"/>
              <a:t>d = |</a:t>
            </a:r>
            <a:r>
              <a:rPr lang="en-US" dirty="0" err="1"/>
              <a:t>e2</a:t>
            </a:r>
            <a:r>
              <a:rPr lang="en-US" dirty="0"/>
              <a:t> – </a:t>
            </a:r>
            <a:r>
              <a:rPr lang="en-US" dirty="0" err="1"/>
              <a:t>e1</a:t>
            </a:r>
            <a:r>
              <a:rPr lang="en-US" dirty="0"/>
              <a:t>| = 0.1   (2-sided test)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At 95% confidence level, </a:t>
            </a:r>
            <a:r>
              <a:rPr lang="en-US" dirty="0">
                <a:sym typeface="Symbol" pitchFamily="18" charset="2"/>
              </a:rPr>
              <a:t>Z</a:t>
            </a:r>
            <a:r>
              <a:rPr lang="en-US" baseline="-25000" dirty="0">
                <a:sym typeface="Symbol" pitchFamily="18" charset="2"/>
              </a:rPr>
              <a:t>/2</a:t>
            </a:r>
            <a:r>
              <a:rPr lang="en-US" dirty="0">
                <a:sym typeface="Symbol" pitchFamily="18" charset="2"/>
              </a:rPr>
              <a:t>=1.96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/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=&gt; Interval contains 0 =&gt; difference may not be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				       statistically significant</a:t>
            </a:r>
          </a:p>
        </p:txBody>
      </p:sp>
      <p:graphicFrame>
        <p:nvGraphicFramePr>
          <p:cNvPr id="9881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417538"/>
              </p:ext>
            </p:extLst>
          </p:nvPr>
        </p:nvGraphicFramePr>
        <p:xfrm>
          <a:off x="990600" y="2895600"/>
          <a:ext cx="666591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2" name="Equation" r:id="rId3" imgW="5346360" imgH="723600" progId="Equation.3">
                  <p:embed/>
                </p:oleObj>
              </mc:Choice>
              <mc:Fallback>
                <p:oleObj name="Equation" r:id="rId3" imgW="53463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95600"/>
                        <a:ext cx="6665913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8165" name="Object 5"/>
          <p:cNvGraphicFramePr>
            <a:graphicFrameLocks noChangeAspect="1"/>
          </p:cNvGraphicFramePr>
          <p:nvPr/>
        </p:nvGraphicFramePr>
        <p:xfrm>
          <a:off x="1066800" y="4724400"/>
          <a:ext cx="6538913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3" name="Equation" r:id="rId5" imgW="5244840" imgH="406080" progId="Equation.3">
                  <p:embed/>
                </p:oleObj>
              </mc:Choice>
              <mc:Fallback>
                <p:oleObj name="Equation" r:id="rId5" imgW="524484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24400"/>
                        <a:ext cx="6538913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203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2931" name="Line 3"/>
          <p:cNvSpPr>
            <a:spLocks noChangeShapeType="1"/>
          </p:cNvSpPr>
          <p:nvPr/>
        </p:nvSpPr>
        <p:spPr bwMode="auto">
          <a:xfrm>
            <a:off x="2898775" y="51387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2" name="Line 4"/>
          <p:cNvSpPr>
            <a:spLocks noChangeShapeType="1"/>
          </p:cNvSpPr>
          <p:nvPr/>
        </p:nvSpPr>
        <p:spPr bwMode="auto">
          <a:xfrm flipH="1">
            <a:off x="1658938" y="51387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3" name="Line 5"/>
          <p:cNvSpPr>
            <a:spLocks noChangeShapeType="1"/>
          </p:cNvSpPr>
          <p:nvPr/>
        </p:nvSpPr>
        <p:spPr bwMode="auto">
          <a:xfrm flipH="1">
            <a:off x="2366963" y="41640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4" name="Line 6"/>
          <p:cNvSpPr>
            <a:spLocks noChangeShapeType="1"/>
          </p:cNvSpPr>
          <p:nvPr/>
        </p:nvSpPr>
        <p:spPr bwMode="auto">
          <a:xfrm>
            <a:off x="3695700" y="4164013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5" name="Line 7"/>
          <p:cNvSpPr>
            <a:spLocks noChangeShapeType="1"/>
          </p:cNvSpPr>
          <p:nvPr/>
        </p:nvSpPr>
        <p:spPr bwMode="auto">
          <a:xfrm>
            <a:off x="2544763" y="32734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6" name="Line 8"/>
          <p:cNvSpPr>
            <a:spLocks noChangeShapeType="1"/>
          </p:cNvSpPr>
          <p:nvPr/>
        </p:nvSpPr>
        <p:spPr bwMode="auto">
          <a:xfrm flipH="1">
            <a:off x="1039813" y="32734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7" name="Text Box 9"/>
          <p:cNvSpPr txBox="1">
            <a:spLocks noChangeArrowheads="1"/>
          </p:cNvSpPr>
          <p:nvPr/>
        </p:nvSpPr>
        <p:spPr bwMode="auto">
          <a:xfrm>
            <a:off x="1606550" y="29495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8" name="Text Box 10"/>
          <p:cNvSpPr txBox="1">
            <a:spLocks noChangeArrowheads="1"/>
          </p:cNvSpPr>
          <p:nvPr/>
        </p:nvSpPr>
        <p:spPr bwMode="auto">
          <a:xfrm>
            <a:off x="2720975" y="38417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9" name="Text Box 11"/>
          <p:cNvSpPr txBox="1">
            <a:spLocks noChangeArrowheads="1"/>
          </p:cNvSpPr>
          <p:nvPr/>
        </p:nvSpPr>
        <p:spPr bwMode="auto">
          <a:xfrm>
            <a:off x="1925638" y="48133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0" name="AutoShape 12"/>
          <p:cNvSpPr>
            <a:spLocks noChangeArrowheads="1"/>
          </p:cNvSpPr>
          <p:nvPr/>
        </p:nvSpPr>
        <p:spPr bwMode="auto">
          <a:xfrm>
            <a:off x="2941638" y="57816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1" name="Text Box 13"/>
          <p:cNvSpPr txBox="1">
            <a:spLocks noChangeArrowheads="1"/>
          </p:cNvSpPr>
          <p:nvPr/>
        </p:nvSpPr>
        <p:spPr bwMode="auto">
          <a:xfrm>
            <a:off x="2859088" y="57816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2" name="AutoShape 14"/>
          <p:cNvSpPr>
            <a:spLocks noChangeArrowheads="1"/>
          </p:cNvSpPr>
          <p:nvPr/>
        </p:nvSpPr>
        <p:spPr bwMode="auto">
          <a:xfrm>
            <a:off x="1304925" y="58023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3" name="Text Box 15"/>
          <p:cNvSpPr txBox="1">
            <a:spLocks noChangeArrowheads="1"/>
          </p:cNvSpPr>
          <p:nvPr/>
        </p:nvSpPr>
        <p:spPr bwMode="auto">
          <a:xfrm>
            <a:off x="1435100" y="57848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4" name="AutoShape 16"/>
          <p:cNvSpPr>
            <a:spLocks noChangeArrowheads="1"/>
          </p:cNvSpPr>
          <p:nvPr/>
        </p:nvSpPr>
        <p:spPr bwMode="auto">
          <a:xfrm>
            <a:off x="685800" y="38592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5" name="Text Box 17"/>
          <p:cNvSpPr txBox="1">
            <a:spLocks noChangeArrowheads="1"/>
          </p:cNvSpPr>
          <p:nvPr/>
        </p:nvSpPr>
        <p:spPr bwMode="auto">
          <a:xfrm>
            <a:off x="814388" y="38417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2946" name="AutoShape 18"/>
          <p:cNvSpPr>
            <a:spLocks noChangeArrowheads="1"/>
          </p:cNvSpPr>
          <p:nvPr/>
        </p:nvSpPr>
        <p:spPr bwMode="auto">
          <a:xfrm>
            <a:off x="3860800" y="48466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7" name="Text Box 19"/>
          <p:cNvSpPr txBox="1">
            <a:spLocks noChangeArrowheads="1"/>
          </p:cNvSpPr>
          <p:nvPr/>
        </p:nvSpPr>
        <p:spPr bwMode="auto">
          <a:xfrm>
            <a:off x="3968750" y="48466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8" name="Text Box 20"/>
          <p:cNvSpPr txBox="1">
            <a:spLocks noChangeArrowheads="1"/>
          </p:cNvSpPr>
          <p:nvPr/>
        </p:nvSpPr>
        <p:spPr bwMode="auto">
          <a:xfrm>
            <a:off x="860425" y="32734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9" name="Text Box 21"/>
          <p:cNvSpPr txBox="1">
            <a:spLocks noChangeArrowheads="1"/>
          </p:cNvSpPr>
          <p:nvPr/>
        </p:nvSpPr>
        <p:spPr bwMode="auto">
          <a:xfrm>
            <a:off x="2897188" y="32734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2950" name="Text Box 22"/>
          <p:cNvSpPr txBox="1">
            <a:spLocks noChangeArrowheads="1"/>
          </p:cNvSpPr>
          <p:nvPr/>
        </p:nvSpPr>
        <p:spPr bwMode="auto">
          <a:xfrm>
            <a:off x="4022725" y="42116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2951" name="Text Box 23"/>
          <p:cNvSpPr txBox="1">
            <a:spLocks noChangeArrowheads="1"/>
          </p:cNvSpPr>
          <p:nvPr/>
        </p:nvSpPr>
        <p:spPr bwMode="auto">
          <a:xfrm>
            <a:off x="1662113" y="42465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2" name="Text Box 24"/>
          <p:cNvSpPr txBox="1">
            <a:spLocks noChangeArrowheads="1"/>
          </p:cNvSpPr>
          <p:nvPr/>
        </p:nvSpPr>
        <p:spPr bwMode="auto">
          <a:xfrm>
            <a:off x="1155700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 dirty="0">
                <a:latin typeface="Arial" charset="0"/>
              </a:rPr>
              <a:t>&lt; </a:t>
            </a:r>
            <a:r>
              <a:rPr lang="en-US" sz="1600" b="0" dirty="0" err="1">
                <a:latin typeface="Arial" charset="0"/>
              </a:rPr>
              <a:t>80K</a:t>
            </a:r>
            <a:endParaRPr lang="en-US" sz="16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3" name="Text Box 25"/>
          <p:cNvSpPr txBox="1">
            <a:spLocks noChangeArrowheads="1"/>
          </p:cNvSpPr>
          <p:nvPr/>
        </p:nvSpPr>
        <p:spPr bwMode="auto">
          <a:xfrm>
            <a:off x="3101975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29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486551"/>
              </p:ext>
            </p:extLst>
          </p:nvPr>
        </p:nvGraphicFramePr>
        <p:xfrm>
          <a:off x="4953000" y="21875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875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2955" name="Text Box 27"/>
          <p:cNvSpPr txBox="1">
            <a:spLocks noChangeArrowheads="1"/>
          </p:cNvSpPr>
          <p:nvPr/>
        </p:nvSpPr>
        <p:spPr bwMode="auto">
          <a:xfrm>
            <a:off x="4800600" y="17303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6" name="Line 28"/>
          <p:cNvSpPr>
            <a:spLocks noChangeShapeType="1"/>
          </p:cNvSpPr>
          <p:nvPr/>
        </p:nvSpPr>
        <p:spPr bwMode="auto">
          <a:xfrm flipH="1">
            <a:off x="3352800" y="2949575"/>
            <a:ext cx="160020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3955" name="Line 3"/>
          <p:cNvSpPr>
            <a:spLocks noChangeShapeType="1"/>
          </p:cNvSpPr>
          <p:nvPr/>
        </p:nvSpPr>
        <p:spPr bwMode="auto">
          <a:xfrm>
            <a:off x="2898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6" name="Line 4"/>
          <p:cNvSpPr>
            <a:spLocks noChangeShapeType="1"/>
          </p:cNvSpPr>
          <p:nvPr/>
        </p:nvSpPr>
        <p:spPr bwMode="auto">
          <a:xfrm flipH="1">
            <a:off x="1658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7" name="Line 5"/>
          <p:cNvSpPr>
            <a:spLocks noChangeShapeType="1"/>
          </p:cNvSpPr>
          <p:nvPr/>
        </p:nvSpPr>
        <p:spPr bwMode="auto">
          <a:xfrm flipH="1">
            <a:off x="2366963" y="40878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8" name="Line 6"/>
          <p:cNvSpPr>
            <a:spLocks noChangeShapeType="1"/>
          </p:cNvSpPr>
          <p:nvPr/>
        </p:nvSpPr>
        <p:spPr bwMode="auto">
          <a:xfrm>
            <a:off x="3695700" y="4087813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9" name="Line 7"/>
          <p:cNvSpPr>
            <a:spLocks noChangeShapeType="1"/>
          </p:cNvSpPr>
          <p:nvPr/>
        </p:nvSpPr>
        <p:spPr bwMode="auto">
          <a:xfrm>
            <a:off x="2544763" y="31972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0" name="Line 8"/>
          <p:cNvSpPr>
            <a:spLocks noChangeShapeType="1"/>
          </p:cNvSpPr>
          <p:nvPr/>
        </p:nvSpPr>
        <p:spPr bwMode="auto">
          <a:xfrm flipH="1">
            <a:off x="1039813" y="31972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1" name="Text Box 9"/>
          <p:cNvSpPr txBox="1">
            <a:spLocks noChangeArrowheads="1"/>
          </p:cNvSpPr>
          <p:nvPr/>
        </p:nvSpPr>
        <p:spPr bwMode="auto"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2" name="Text Box 10"/>
          <p:cNvSpPr txBox="1">
            <a:spLocks noChangeArrowheads="1"/>
          </p:cNvSpPr>
          <p:nvPr/>
        </p:nvSpPr>
        <p:spPr bwMode="auto"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3" name="Text Box 11"/>
          <p:cNvSpPr txBox="1">
            <a:spLocks noChangeArrowheads="1"/>
          </p:cNvSpPr>
          <p:nvPr/>
        </p:nvSpPr>
        <p:spPr bwMode="auto"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4" name="AutoShape 12"/>
          <p:cNvSpPr>
            <a:spLocks noChangeArrowheads="1"/>
          </p:cNvSpPr>
          <p:nvPr/>
        </p:nvSpPr>
        <p:spPr bwMode="auto">
          <a:xfrm>
            <a:off x="2941638" y="57054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5" name="Text Box 13"/>
          <p:cNvSpPr txBox="1">
            <a:spLocks noChangeArrowheads="1"/>
          </p:cNvSpPr>
          <p:nvPr/>
        </p:nvSpPr>
        <p:spPr bwMode="auto">
          <a:xfrm>
            <a:off x="2859088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6" name="AutoShape 14"/>
          <p:cNvSpPr>
            <a:spLocks noChangeArrowheads="1"/>
          </p:cNvSpPr>
          <p:nvPr/>
        </p:nvSpPr>
        <p:spPr bwMode="auto">
          <a:xfrm>
            <a:off x="1304925" y="57261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Text Box 15"/>
          <p:cNvSpPr txBox="1">
            <a:spLocks noChangeArrowheads="1"/>
          </p:cNvSpPr>
          <p:nvPr/>
        </p:nvSpPr>
        <p:spPr bwMode="auto">
          <a:xfrm>
            <a:off x="1435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8" name="AutoShape 16"/>
          <p:cNvSpPr>
            <a:spLocks noChangeArrowheads="1"/>
          </p:cNvSpPr>
          <p:nvPr/>
        </p:nvSpPr>
        <p:spPr bwMode="auto">
          <a:xfrm>
            <a:off x="685800" y="37830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9" name="Text Box 17"/>
          <p:cNvSpPr txBox="1">
            <a:spLocks noChangeArrowheads="1"/>
          </p:cNvSpPr>
          <p:nvPr/>
        </p:nvSpPr>
        <p:spPr bwMode="auto">
          <a:xfrm>
            <a:off x="814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3970" name="AutoShape 18"/>
          <p:cNvSpPr>
            <a:spLocks noChangeArrowheads="1"/>
          </p:cNvSpPr>
          <p:nvPr/>
        </p:nvSpPr>
        <p:spPr bwMode="auto">
          <a:xfrm>
            <a:off x="3860800" y="47704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71" name="Text Box 19"/>
          <p:cNvSpPr txBox="1">
            <a:spLocks noChangeArrowheads="1"/>
          </p:cNvSpPr>
          <p:nvPr/>
        </p:nvSpPr>
        <p:spPr bwMode="auto">
          <a:xfrm>
            <a:off x="3968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2" name="Text Box 20"/>
          <p:cNvSpPr txBox="1">
            <a:spLocks noChangeArrowheads="1"/>
          </p:cNvSpPr>
          <p:nvPr/>
        </p:nvSpPr>
        <p:spPr bwMode="auto">
          <a:xfrm>
            <a:off x="860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3" name="Text Box 21"/>
          <p:cNvSpPr txBox="1">
            <a:spLocks noChangeArrowheads="1"/>
          </p:cNvSpPr>
          <p:nvPr/>
        </p:nvSpPr>
        <p:spPr bwMode="auto">
          <a:xfrm>
            <a:off x="2897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3974" name="Text Box 22"/>
          <p:cNvSpPr txBox="1">
            <a:spLocks noChangeArrowheads="1"/>
          </p:cNvSpPr>
          <p:nvPr/>
        </p:nvSpPr>
        <p:spPr bwMode="auto">
          <a:xfrm>
            <a:off x="4022725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3975" name="Text Box 23"/>
          <p:cNvSpPr txBox="1">
            <a:spLocks noChangeArrowheads="1"/>
          </p:cNvSpPr>
          <p:nvPr/>
        </p:nvSpPr>
        <p:spPr bwMode="auto">
          <a:xfrm>
            <a:off x="1662113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6" name="Text Box 24"/>
          <p:cNvSpPr txBox="1">
            <a:spLocks noChangeArrowheads="1"/>
          </p:cNvSpPr>
          <p:nvPr/>
        </p:nvSpPr>
        <p:spPr bwMode="auto">
          <a:xfrm>
            <a:off x="1155700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7" name="Text Box 25"/>
          <p:cNvSpPr txBox="1">
            <a:spLocks noChangeArrowheads="1"/>
          </p:cNvSpPr>
          <p:nvPr/>
        </p:nvSpPr>
        <p:spPr bwMode="auto">
          <a:xfrm>
            <a:off x="3101975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397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45054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979" name="Text Box 27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80" name="Line 28"/>
          <p:cNvSpPr>
            <a:spLocks noChangeShapeType="1"/>
          </p:cNvSpPr>
          <p:nvPr/>
        </p:nvSpPr>
        <p:spPr bwMode="auto">
          <a:xfrm flipH="1">
            <a:off x="3810000" y="2568575"/>
            <a:ext cx="2057400" cy="12954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13426</TotalTime>
  <Words>3220</Words>
  <Application>Microsoft Office PowerPoint</Application>
  <PresentationFormat>On-screen Show (4:3)</PresentationFormat>
  <Paragraphs>831</Paragraphs>
  <Slides>78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Clarity</vt:lpstr>
      <vt:lpstr>Visio</vt:lpstr>
      <vt:lpstr>Equation</vt:lpstr>
      <vt:lpstr>Document</vt:lpstr>
      <vt:lpstr>Εξίσωση</vt:lpstr>
      <vt:lpstr>VISIO</vt:lpstr>
      <vt:lpstr>Worksheet</vt:lpstr>
      <vt:lpstr>DATA MINING LECTURE 9</vt:lpstr>
      <vt:lpstr>Illustrating Classification Task</vt:lpstr>
      <vt:lpstr>Examples of Classification Task</vt:lpstr>
      <vt:lpstr>Evaluation of classification models</vt:lpstr>
      <vt:lpstr>Example of a Decision Tree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Decision Tree Classification Task</vt:lpstr>
      <vt:lpstr>Decision Tree Induction</vt:lpstr>
      <vt:lpstr>General Structure of Hunt’s Algorithm</vt:lpstr>
      <vt:lpstr>Constructing decision-trees (pseudocode)</vt:lpstr>
      <vt:lpstr>Tree Induction</vt:lpstr>
      <vt:lpstr>How to determine the Best Split</vt:lpstr>
      <vt:lpstr>Measuring Node Impurity</vt:lpstr>
      <vt:lpstr>Gain</vt:lpstr>
      <vt:lpstr>Splitting based on impurity</vt:lpstr>
      <vt:lpstr>Gain Ratio</vt:lpstr>
      <vt:lpstr>Comparison among Splitting Criteria</vt:lpstr>
      <vt:lpstr>Stopping Criteria for Tree Induction</vt:lpstr>
      <vt:lpstr>Decision Tree Based Classification</vt:lpstr>
      <vt:lpstr>Example: C4.5</vt:lpstr>
      <vt:lpstr>Other Issues</vt:lpstr>
      <vt:lpstr>Data Fragmentation</vt:lpstr>
      <vt:lpstr>Search Strategy</vt:lpstr>
      <vt:lpstr>Expressiveness</vt:lpstr>
      <vt:lpstr>Decision Boundary</vt:lpstr>
      <vt:lpstr>Oblique Decision Trees</vt:lpstr>
      <vt:lpstr>Tree Replication</vt:lpstr>
      <vt:lpstr>Practical Issues of Classification</vt:lpstr>
      <vt:lpstr>Underfitting and Overfitting (Example)</vt:lpstr>
      <vt:lpstr>Underfitting and Overfitting</vt:lpstr>
      <vt:lpstr>Overfitting due to Noise </vt:lpstr>
      <vt:lpstr>Overfitting due to Insufficient Examples</vt:lpstr>
      <vt:lpstr>Notes on Overfitting</vt:lpstr>
      <vt:lpstr>Estimating Generalization Errors</vt:lpstr>
      <vt:lpstr>Occam’s Razor</vt:lpstr>
      <vt:lpstr>Minimum Description Length (MDL)</vt:lpstr>
      <vt:lpstr>How to Address Overfitting</vt:lpstr>
      <vt:lpstr>How to Address Overfitting…</vt:lpstr>
      <vt:lpstr>Example of Post-Pruning</vt:lpstr>
      <vt:lpstr>Handling Missing Attribute Values</vt:lpstr>
      <vt:lpstr>Computing Impurity Measure</vt:lpstr>
      <vt:lpstr>Distribute Instances</vt:lpstr>
      <vt:lpstr>Classify Instances</vt:lpstr>
      <vt:lpstr>Model Evaluation</vt:lpstr>
      <vt:lpstr>Model Evaluation</vt:lpstr>
      <vt:lpstr>Metrics for Performance Evaluation</vt:lpstr>
      <vt:lpstr>Metrics for Performance Evaluation…</vt:lpstr>
      <vt:lpstr>Limitation of Accuracy</vt:lpstr>
      <vt:lpstr>Cost Matrix</vt:lpstr>
      <vt:lpstr>Computing Cost of Classification</vt:lpstr>
      <vt:lpstr>Cost vs Accuracy</vt:lpstr>
      <vt:lpstr>Cost-Sensitive Measures</vt:lpstr>
      <vt:lpstr>Model Evaluation</vt:lpstr>
      <vt:lpstr>Methods for Performance Evaluation</vt:lpstr>
      <vt:lpstr>Dealing with class Imbalance</vt:lpstr>
      <vt:lpstr>Learning Curve</vt:lpstr>
      <vt:lpstr>Methods of Estimation</vt:lpstr>
      <vt:lpstr>Model Evaluation</vt:lpstr>
      <vt:lpstr>ROC (Receiver Operating Characteristic)</vt:lpstr>
      <vt:lpstr>ROC (Receiver Operating Characteristic)</vt:lpstr>
      <vt:lpstr>ROC Curve</vt:lpstr>
      <vt:lpstr>ROC Curve</vt:lpstr>
      <vt:lpstr>Using ROC for Model Comparison</vt:lpstr>
      <vt:lpstr>How to Construct an ROC curve</vt:lpstr>
      <vt:lpstr>How to construct an ROC curve</vt:lpstr>
      <vt:lpstr>ROC curve vs Precision-Recall curve</vt:lpstr>
      <vt:lpstr>Test of Significance</vt:lpstr>
      <vt:lpstr>Confidence Interval for Accuracy</vt:lpstr>
      <vt:lpstr>Confidence Interval for Accuracy</vt:lpstr>
      <vt:lpstr>Confidence Interval for Accuracy</vt:lpstr>
      <vt:lpstr>Comparing Performance of 2 Models</vt:lpstr>
      <vt:lpstr>Comparing Performance of 2 Models</vt:lpstr>
      <vt:lpstr>An Illustrative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482</cp:revision>
  <dcterms:created xsi:type="dcterms:W3CDTF">2011-10-17T19:46:53Z</dcterms:created>
  <dcterms:modified xsi:type="dcterms:W3CDTF">2012-05-23T19:59:55Z</dcterms:modified>
</cp:coreProperties>
</file>