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4"/>
  </p:notesMasterIdLst>
  <p:sldIdLst>
    <p:sldId id="674" r:id="rId2"/>
    <p:sldId id="775" r:id="rId3"/>
    <p:sldId id="778" r:id="rId4"/>
    <p:sldId id="779" r:id="rId5"/>
    <p:sldId id="780" r:id="rId6"/>
    <p:sldId id="677" r:id="rId7"/>
    <p:sldId id="777" r:id="rId8"/>
    <p:sldId id="676" r:id="rId9"/>
    <p:sldId id="776" r:id="rId10"/>
    <p:sldId id="678" r:id="rId11"/>
    <p:sldId id="781" r:id="rId12"/>
    <p:sldId id="782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787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83" r:id="rId38"/>
    <p:sldId id="784" r:id="rId39"/>
    <p:sldId id="704" r:id="rId40"/>
    <p:sldId id="705" r:id="rId41"/>
    <p:sldId id="706" r:id="rId42"/>
    <p:sldId id="707" r:id="rId43"/>
    <p:sldId id="708" r:id="rId44"/>
    <p:sldId id="709" r:id="rId45"/>
    <p:sldId id="710" r:id="rId46"/>
    <p:sldId id="711" r:id="rId47"/>
    <p:sldId id="712" r:id="rId48"/>
    <p:sldId id="713" r:id="rId49"/>
    <p:sldId id="785" r:id="rId50"/>
    <p:sldId id="786" r:id="rId51"/>
    <p:sldId id="714" r:id="rId52"/>
    <p:sldId id="715" r:id="rId53"/>
    <p:sldId id="716" r:id="rId54"/>
    <p:sldId id="717" r:id="rId55"/>
    <p:sldId id="718" r:id="rId56"/>
    <p:sldId id="719" r:id="rId57"/>
    <p:sldId id="720" r:id="rId58"/>
    <p:sldId id="721" r:id="rId59"/>
    <p:sldId id="722" r:id="rId60"/>
    <p:sldId id="723" r:id="rId61"/>
    <p:sldId id="724" r:id="rId62"/>
    <p:sldId id="725" r:id="rId63"/>
    <p:sldId id="726" r:id="rId64"/>
    <p:sldId id="727" r:id="rId65"/>
    <p:sldId id="728" r:id="rId66"/>
    <p:sldId id="729" r:id="rId67"/>
    <p:sldId id="730" r:id="rId68"/>
    <p:sldId id="731" r:id="rId69"/>
    <p:sldId id="732" r:id="rId70"/>
    <p:sldId id="733" r:id="rId71"/>
    <p:sldId id="734" r:id="rId72"/>
    <p:sldId id="736" r:id="rId73"/>
    <p:sldId id="737" r:id="rId74"/>
    <p:sldId id="738" r:id="rId75"/>
    <p:sldId id="739" r:id="rId76"/>
    <p:sldId id="740" r:id="rId77"/>
    <p:sldId id="741" r:id="rId78"/>
    <p:sldId id="742" r:id="rId79"/>
    <p:sldId id="743" r:id="rId80"/>
    <p:sldId id="744" r:id="rId81"/>
    <p:sldId id="745" r:id="rId82"/>
    <p:sldId id="746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4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4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12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27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37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2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3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6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3.doc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4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7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8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67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flow-chart-like tree structure</a:t>
            </a:r>
          </a:p>
          <a:p>
            <a:pPr lvl="1"/>
            <a:r>
              <a:rPr lang="en-US" dirty="0" smtClean="0"/>
              <a:t>Internal node denotes a test on an attribute</a:t>
            </a:r>
          </a:p>
          <a:p>
            <a:pPr lvl="1"/>
            <a:r>
              <a:rPr lang="en-US" dirty="0" smtClean="0"/>
              <a:t>Branch represents an outcome of the test</a:t>
            </a:r>
          </a:p>
          <a:p>
            <a:pPr lvl="1"/>
            <a:r>
              <a:rPr lang="en-US" dirty="0" smtClean="0"/>
              <a:t>Leaf nodes represent class labels 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4" imgW="4651200" imgH="1576440" progId="Word.Document.8">
                  <p:embed/>
                </p:oleObj>
              </mc:Choice>
              <mc:Fallback>
                <p:oleObj name="Document" r:id="rId4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63574"/>
              </p:ext>
            </p:extLst>
          </p:nvPr>
        </p:nvGraphicFramePr>
        <p:xfrm>
          <a:off x="2514600" y="1905000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88039"/>
              </p:ext>
            </p:extLst>
          </p:nvPr>
        </p:nvGraphicFramePr>
        <p:xfrm>
          <a:off x="2743200" y="5638800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Document" r:id="rId6" imgW="4660937" imgH="1576052" progId="Word.Document.8">
                  <p:embed/>
                </p:oleObj>
              </mc:Choice>
              <mc:Fallback>
                <p:oleObj name="Document" r:id="rId6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8800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2743200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Induction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Algorithms:</a:t>
            </a:r>
          </a:p>
          <a:p>
            <a:pPr lvl="1"/>
            <a:r>
              <a:rPr lang="en-US"/>
              <a:t>Hunt’s Algorithm (one of the earliest)</a:t>
            </a:r>
          </a:p>
          <a:p>
            <a:pPr lvl="1"/>
            <a:r>
              <a:rPr lang="en-US"/>
              <a:t>CART</a:t>
            </a:r>
          </a:p>
          <a:p>
            <a:pPr lvl="1"/>
            <a:r>
              <a:rPr lang="en-US"/>
              <a:t>ID3, C4.5</a:t>
            </a:r>
          </a:p>
          <a:p>
            <a:pPr lvl="1"/>
            <a:r>
              <a:rPr lang="en-US"/>
              <a:t>SLIQ,SPRINT</a:t>
            </a:r>
          </a:p>
        </p:txBody>
      </p:sp>
    </p:spTree>
    <p:extLst>
      <p:ext uri="{BB962C8B-B14F-4D97-AF65-F5344CB8AC3E}">
        <p14:creationId xmlns:p14="http://schemas.microsoft.com/office/powerpoint/2010/main" val="1081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4500"/>
            <a:ext cx="4541837" cy="49149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dirty="0" err="1">
                <a:solidFill>
                  <a:srgbClr val="0070C0"/>
                </a:solidFill>
              </a:rPr>
              <a:t>D</a:t>
            </a:r>
            <a:r>
              <a:rPr lang="en-US" sz="2400" baseline="-25000" dirty="0" err="1">
                <a:solidFill>
                  <a:srgbClr val="0070C0"/>
                </a:solidFill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the set of training records that reach a node </a:t>
            </a:r>
            <a:r>
              <a:rPr lang="en-US" sz="2400" dirty="0">
                <a:solidFill>
                  <a:srgbClr val="0070C0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General Procedure: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contains records that belong the same class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is a leaf node labeled as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endParaRPr lang="en-US" baseline="-25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is an empty set, then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is a leaf node labeled by the default class,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d</a:t>
            </a:r>
            <a:endParaRPr lang="en-US" baseline="-25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contains records that belong to more than one class, use an attribute test to split the data into smaller subsets.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Recursively </a:t>
            </a:r>
            <a:r>
              <a:rPr lang="en-US" dirty="0"/>
              <a:t>apply the procedure to each subset</a:t>
            </a:r>
            <a:r>
              <a:rPr lang="en-US" sz="1600" dirty="0"/>
              <a:t>.</a:t>
            </a:r>
          </a:p>
        </p:txBody>
      </p:sp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3" imgW="5415994" imgH="5778378" progId="Word.Document.8">
                  <p:embed/>
                </p:oleObj>
              </mc:Choice>
              <mc:Fallback>
                <p:oleObj name="Document" r:id="rId3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019800" y="53340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53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6" name="Text Box 16"/>
          <p:cNvSpPr txBox="1">
            <a:spLocks noChangeArrowheads="1"/>
          </p:cNvSpPr>
          <p:nvPr/>
        </p:nvSpPr>
        <p:spPr bwMode="auto">
          <a:xfrm>
            <a:off x="6934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</a:t>
            </a:r>
            <a:r>
              <a:rPr lang="en-US" sz="2000" baseline="-25000"/>
              <a:t>t</a:t>
            </a:r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3" imgW="5405040" imgH="5781600" progId="Word.Document.8">
                  <p:embed/>
                </p:oleObj>
              </mc:Choice>
              <mc:Fallback>
                <p:oleObj name="Document" r:id="rId3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Finding the best decision tree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smtClean="0">
                <a:solidFill>
                  <a:srgbClr val="FF0000"/>
                </a:solidFill>
                <a:sym typeface="Symbol" pitchFamily="18" charset="2"/>
              </a:rPr>
              <a:t>createNode()</a:t>
            </a:r>
            <a:endParaRPr lang="en-US" sz="1800" dirty="0" smtClean="0">
              <a:solidFill>
                <a:srgbClr val="FF000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smtClean="0">
                <a:sym typeface="Symbol" pitchFamily="18" charset="2"/>
              </a:rPr>
              <a:t>leaf.label= </a:t>
            </a:r>
            <a:r>
              <a:rPr lang="en-US" sz="1800" b="1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smtClean="0">
                <a:sym typeface="Symbol" pitchFamily="18" charset="2"/>
              </a:rPr>
              <a:t>(</a:t>
            </a:r>
            <a:r>
              <a:rPr lang="en-US" sz="1800" b="1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smtClean="0">
                <a:sym typeface="Symbol" pitchFamily="18" charset="2"/>
              </a:rPr>
              <a:t>return leaf</a:t>
            </a:r>
            <a:r>
              <a:rPr lang="en-US" sz="1800" smtClean="0">
                <a:sym typeface="Symbol" pitchFamily="18" charset="2"/>
              </a:rPr>
              <a:t> </a:t>
            </a:r>
            <a:r>
              <a:rPr lang="en-US" sz="1800" b="1" smtClean="0">
                <a:sym typeface="Wingdings" pitchFamily="2" charset="2"/>
              </a:rPr>
              <a:t> </a:t>
            </a:r>
            <a:r>
              <a:rPr lang="en-US" sz="1200" b="1" smtClean="0"/>
              <a:t> </a:t>
            </a:r>
            <a:endParaRPr lang="en-US" sz="1200" b="1" dirty="0" smtClean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createNode</a:t>
            </a:r>
            <a:r>
              <a:rPr lang="en-US" sz="2000" b="1" dirty="0" smtClean="0">
                <a:solidFill>
                  <a:srgbClr val="FF000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smtClean="0">
                <a:solidFill>
                  <a:schemeClr val="tx1"/>
                </a:solidFill>
              </a:rPr>
              <a:t>= </a:t>
            </a:r>
            <a:r>
              <a:rPr lang="en-US" sz="2000" b="1" smtClean="0">
                <a:solidFill>
                  <a:srgbClr val="FF0000"/>
                </a:solidFill>
              </a:rPr>
              <a:t>findBestSplit(</a:t>
            </a:r>
            <a:r>
              <a:rPr lang="en-US" sz="2000" b="1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a </a:t>
            </a:r>
            <a:r>
              <a:rPr lang="en-US" sz="2000" dirty="0" smtClean="0">
                <a:solidFill>
                  <a:schemeClr val="tx1"/>
                </a:solidFill>
              </a:rPr>
              <a:t>possible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FF0000"/>
                </a:solidFill>
                <a:sym typeface="Symbol" pitchFamily="18" charset="2"/>
              </a:rPr>
              <a:t>TreeGrowth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Greedy strategy.</a:t>
            </a:r>
          </a:p>
          <a:p>
            <a:pPr lvl="1"/>
            <a:r>
              <a:rPr lang="en-US"/>
              <a:t>Split the records based on an attribute test that optimizes certain criterion.</a:t>
            </a:r>
          </a:p>
          <a:p>
            <a:endParaRPr lang="en-US"/>
          </a:p>
          <a:p>
            <a:r>
              <a:rPr lang="en-US"/>
              <a:t>Issues</a:t>
            </a:r>
          </a:p>
          <a:p>
            <a:pPr lvl="1"/>
            <a:r>
              <a:rPr lang="en-US"/>
              <a:t>Determine how to split the records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/>
              <a:t>How to determine the best split?</a:t>
            </a:r>
          </a:p>
          <a:p>
            <a:pPr lvl="1"/>
            <a:r>
              <a:rPr lang="en-US"/>
              <a:t>Determine when to stop splitting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43026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/>
              <a:t>learning a target function </a:t>
            </a:r>
            <a:r>
              <a:rPr lang="en-US" sz="2800" b="1" dirty="0" smtClean="0">
                <a:solidFill>
                  <a:schemeClr val="accent2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chemeClr val="accent2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89926" y="2428342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0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89174" y="3733799"/>
            <a:ext cx="4836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rgbClr val="FF0000"/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r>
              <a:rPr lang="en-US" sz="2000" dirty="0" smtClean="0"/>
              <a:t>Two class labels: </a:t>
            </a:r>
            <a:r>
              <a:rPr lang="en-US" sz="2000" dirty="0" smtClean="0">
                <a:solidFill>
                  <a:srgbClr val="FF0000"/>
                </a:solidFill>
              </a:rPr>
              <a:t>Yes, No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  <a:noFill/>
          <a:ln/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ways of handling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Discretization</a:t>
            </a:r>
            <a:r>
              <a:rPr lang="en-US"/>
              <a:t> to form an ordinal categorical attribute</a:t>
            </a:r>
          </a:p>
          <a:p>
            <a:pPr lvl="2"/>
            <a:r>
              <a:rPr lang="en-US"/>
              <a:t> Static – discretize once at the beginning</a:t>
            </a:r>
          </a:p>
          <a:p>
            <a:pPr lvl="2"/>
            <a:r>
              <a:rPr lang="en-US"/>
              <a:t> Dynamic – ranges can be found by equal interval 		bucketing, equal frequency bucketing</a:t>
            </a:r>
            <a:br>
              <a:rPr lang="en-US"/>
            </a:br>
            <a:r>
              <a:rPr lang="en-US"/>
              <a:t>		(percentiles), or clustering.</a:t>
            </a:r>
          </a:p>
          <a:p>
            <a:pPr lvl="4"/>
            <a:endParaRPr lang="en-US">
              <a:solidFill>
                <a:srgbClr val="CC3300"/>
              </a:solidFill>
            </a:endParaRPr>
          </a:p>
          <a:p>
            <a:pPr lvl="1"/>
            <a:r>
              <a:rPr lang="en-US">
                <a:solidFill>
                  <a:srgbClr val="CC3300"/>
                </a:solidFill>
              </a:rPr>
              <a:t>Binary Decision</a:t>
            </a:r>
            <a:r>
              <a:rPr lang="en-US"/>
              <a:t>: (A &lt; v) or (A </a:t>
            </a:r>
            <a:r>
              <a:rPr lang="en-US">
                <a:sym typeface="Symbol" pitchFamily="18" charset="2"/>
              </a:rPr>
              <a:t> v)</a:t>
            </a:r>
            <a:endParaRPr lang="en-US"/>
          </a:p>
          <a:p>
            <a:pPr lvl="2"/>
            <a:r>
              <a:rPr lang="en-US"/>
              <a:t> consider all possible splits and finds the best cut</a:t>
            </a:r>
          </a:p>
          <a:p>
            <a:pPr lvl="2"/>
            <a:r>
              <a:rPr lang="en-US"/>
              <a:t> can be more compute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Greedy strategy.</a:t>
            </a:r>
          </a:p>
          <a:p>
            <a:pPr lvl="1"/>
            <a:r>
              <a:rPr lang="en-US"/>
              <a:t>Split the records based on an attribute test that optimizes certain criterion.</a:t>
            </a:r>
          </a:p>
          <a:p>
            <a:endParaRPr lang="en-US"/>
          </a:p>
          <a:p>
            <a:r>
              <a:rPr lang="en-US"/>
              <a:t>Issues</a:t>
            </a:r>
          </a:p>
          <a:p>
            <a:pPr lvl="1"/>
            <a:r>
              <a:rPr lang="en-US"/>
              <a:t>Determine how to split the records</a:t>
            </a:r>
          </a:p>
          <a:p>
            <a:pPr lvl="2"/>
            <a:r>
              <a:rPr lang="en-US"/>
              <a:t>How to specify the attribute test condition?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/>
              <a:t>Determine when to stop splitting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Greedy approach: </a:t>
            </a:r>
          </a:p>
          <a:p>
            <a:pPr lvl="1"/>
            <a:r>
              <a:rPr lang="en-US" dirty="0"/>
              <a:t>Nodes with </a:t>
            </a:r>
            <a:r>
              <a:rPr lang="en-US" dirty="0">
                <a:solidFill>
                  <a:srgbClr val="FF0000"/>
                </a:solidFill>
              </a:rPr>
              <a:t>homogeneous</a:t>
            </a:r>
            <a:r>
              <a:rPr lang="en-US" dirty="0"/>
              <a:t> class distribution are preferred</a:t>
            </a:r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rgbClr val="FF0000"/>
                </a:solidFill>
              </a:rPr>
              <a:t>impurity</a:t>
            </a:r>
            <a:r>
              <a:rPr lang="en-US" dirty="0"/>
              <a:t>: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37338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5000" y="37338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7244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7244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p(i|t)</a:t>
            </a:r>
            <a:r>
              <a:rPr lang="en-US" smtClean="0"/>
              <a:t>: fraction of records associated with node </a:t>
            </a:r>
            <a:r>
              <a:rPr lang="en-US" b="1" smtClean="0">
                <a:solidFill>
                  <a:schemeClr val="accent2"/>
                </a:solidFill>
              </a:rPr>
              <a:t>t</a:t>
            </a:r>
            <a:r>
              <a:rPr lang="en-US" smtClean="0"/>
              <a:t> belonging to class </a:t>
            </a:r>
            <a:r>
              <a:rPr lang="en-US" b="1" smtClean="0">
                <a:solidFill>
                  <a:schemeClr val="accent2"/>
                </a:solidFill>
              </a:rPr>
              <a:t>i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90600" y="28956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14855"/>
              </p:ext>
            </p:extLst>
          </p:nvPr>
        </p:nvGraphicFramePr>
        <p:xfrm>
          <a:off x="990600" y="40386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88351"/>
              </p:ext>
            </p:extLst>
          </p:nvPr>
        </p:nvGraphicFramePr>
        <p:xfrm>
          <a:off x="990600" y="5257800"/>
          <a:ext cx="662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Εξίσωση" r:id="rId8" imgW="2476440" imgH="228600" progId="Equation.3">
                  <p:embed/>
                </p:oleObj>
              </mc:Choice>
              <mc:Fallback>
                <p:oleObj name="Εξίσωση" r:id="rId8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6629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Gain of an attribute split: </a:t>
            </a:r>
            <a:r>
              <a:rPr lang="en-US" sz="2800" dirty="0" smtClean="0"/>
              <a:t>compare the impurity of the parent node with the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Maximizing the gain </a:t>
            </a:r>
            <a:r>
              <a:rPr lang="en-US" sz="2800" dirty="0" smtClean="0">
                <a:sym typeface="Symbol"/>
              </a:rPr>
              <a:t> M</a:t>
            </a:r>
            <a:r>
              <a:rPr lang="en-US" sz="2800" dirty="0" smtClean="0"/>
              <a:t>inimizing the weighted average impurity measure of children nodes</a:t>
            </a: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chemeClr val="accent2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chemeClr val="accent2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5228"/>
              </p:ext>
            </p:extLst>
          </p:nvPr>
        </p:nvGraphicFramePr>
        <p:xfrm>
          <a:off x="1981200" y="27432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 of Impurity: GINI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54162"/>
            <a:ext cx="83185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Gini</a:t>
            </a:r>
            <a:r>
              <a:rPr lang="en-US" sz="2400" dirty="0"/>
              <a:t> Index for a given node t 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(Reminder: </a:t>
            </a:r>
            <a:r>
              <a:rPr lang="en-US" sz="2000" i="1" dirty="0">
                <a:latin typeface="Times New Roman" charset="0"/>
              </a:rPr>
              <a:t>p( j | t) </a:t>
            </a:r>
            <a:r>
              <a:rPr lang="en-US" sz="2000" dirty="0"/>
              <a:t>is the relative frequency of class j at node t).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Maximum (1 - 1/</a:t>
            </a:r>
            <a:r>
              <a:rPr lang="en-US" sz="2400" dirty="0" err="1"/>
              <a:t>n</a:t>
            </a:r>
            <a:r>
              <a:rPr lang="en-US" sz="2400" baseline="-25000" dirty="0" err="1"/>
              <a:t>c</a:t>
            </a:r>
            <a:r>
              <a:rPr lang="en-US" sz="2400" dirty="0"/>
              <a:t>) when records are equally distributed among all classes, implying least interesting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Minimum (0.0) when all records belong to one class, implying most interesting information</a:t>
            </a:r>
            <a:endParaRPr lang="en-US" sz="2400" baseline="-25000" dirty="0"/>
          </a:p>
        </p:txBody>
      </p:sp>
      <p:graphicFrame>
        <p:nvGraphicFramePr>
          <p:cNvPr id="816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74883"/>
              </p:ext>
            </p:extLst>
          </p:nvPr>
        </p:nvGraphicFramePr>
        <p:xfrm>
          <a:off x="2743200" y="2189162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3" imgW="1612800" imgH="355320" progId="Equation.3">
                  <p:embed/>
                </p:oleObj>
              </mc:Choice>
              <mc:Fallback>
                <p:oleObj name="Equation" r:id="rId3" imgW="1612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89162"/>
                        <a:ext cx="3352800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01228"/>
              </p:ext>
            </p:extLst>
          </p:nvPr>
        </p:nvGraphicFramePr>
        <p:xfrm>
          <a:off x="1295400" y="5745162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Document" r:id="rId5" imgW="3285000" imgH="1969920" progId="Word.Document.8">
                  <p:embed/>
                </p:oleObj>
              </mc:Choice>
              <mc:Fallback>
                <p:oleObj name="Document" r:id="rId5" imgW="3285000" imgH="1969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45162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3162"/>
              </p:ext>
            </p:extLst>
          </p:nvPr>
        </p:nvGraphicFramePr>
        <p:xfrm>
          <a:off x="4572000" y="5745162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Document" r:id="rId7" imgW="3285000" imgH="1969920" progId="Word.Document.8">
                  <p:embed/>
                </p:oleObj>
              </mc:Choice>
              <mc:Fallback>
                <p:oleObj name="Document" r:id="rId7" imgW="3285000" imgH="1969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45162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44711"/>
              </p:ext>
            </p:extLst>
          </p:nvPr>
        </p:nvGraphicFramePr>
        <p:xfrm>
          <a:off x="6248400" y="5745162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Document" r:id="rId9" imgW="3285000" imgH="1969920" progId="Word.Document.8">
                  <p:embed/>
                </p:oleObj>
              </mc:Choice>
              <mc:Fallback>
                <p:oleObj name="Document" r:id="rId9" imgW="3285000" imgH="1969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745162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76744"/>
              </p:ext>
            </p:extLst>
          </p:nvPr>
        </p:nvGraphicFramePr>
        <p:xfrm>
          <a:off x="2971800" y="5745162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Document" r:id="rId11" imgW="3285000" imgH="1969920" progId="Word.Document.8">
                  <p:embed/>
                </p:oleObj>
              </mc:Choice>
              <mc:Fallback>
                <p:oleObj name="Document" r:id="rId11" imgW="3285000" imgH="1969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45162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2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43200"/>
            <a:ext cx="9144000" cy="2362200"/>
          </a:xfrm>
        </p:spPr>
      </p:pic>
    </p:spTree>
    <p:extLst>
      <p:ext uri="{BB962C8B-B14F-4D97-AF65-F5344CB8AC3E}">
        <p14:creationId xmlns:p14="http://schemas.microsoft.com/office/powerpoint/2010/main" val="25116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for computing GINI</a:t>
            </a:r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55867"/>
              </p:ext>
            </p:extLst>
          </p:nvPr>
        </p:nvGraphicFramePr>
        <p:xfrm>
          <a:off x="457200" y="2620962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Document" r:id="rId3" imgW="3239280" imgH="1357560" progId="Word.Document.8">
                  <p:embed/>
                </p:oleObj>
              </mc:Choice>
              <mc:Fallback>
                <p:oleObj name="Document" r:id="rId3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20962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18946"/>
              </p:ext>
            </p:extLst>
          </p:nvPr>
        </p:nvGraphicFramePr>
        <p:xfrm>
          <a:off x="533400" y="4098925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98925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048000" y="2620962"/>
            <a:ext cx="518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0/6 = 0     P(C2) = 6/6 = 1</a:t>
            </a:r>
          </a:p>
          <a:p>
            <a:pPr>
              <a:spcBef>
                <a:spcPct val="50000"/>
              </a:spcBef>
            </a:pPr>
            <a:r>
              <a:rPr lang="en-US" sz="2000"/>
              <a:t>Gini = 1 – P(C1)</a:t>
            </a:r>
            <a:r>
              <a:rPr lang="en-US" sz="2000" baseline="30000"/>
              <a:t>2 </a:t>
            </a:r>
            <a:r>
              <a:rPr lang="en-US" sz="2000"/>
              <a:t>– P(C2)</a:t>
            </a:r>
            <a:r>
              <a:rPr lang="en-US" sz="2000" baseline="30000"/>
              <a:t>2</a:t>
            </a:r>
            <a:r>
              <a:rPr lang="en-US" sz="2000"/>
              <a:t> = 1 – 0 – 1 = 0 </a:t>
            </a:r>
          </a:p>
        </p:txBody>
      </p:sp>
      <p:graphicFrame>
        <p:nvGraphicFramePr>
          <p:cNvPr id="8601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31573"/>
              </p:ext>
            </p:extLst>
          </p:nvPr>
        </p:nvGraphicFramePr>
        <p:xfrm>
          <a:off x="2590800" y="1500187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9" imgW="1612800" imgH="355320" progId="Equation.3">
                  <p:embed/>
                </p:oleObj>
              </mc:Choice>
              <mc:Fallback>
                <p:oleObj name="Equation" r:id="rId9" imgW="1612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00187"/>
                        <a:ext cx="3352800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24200" y="4098925"/>
            <a:ext cx="518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1/6          P(C2) = 5/6</a:t>
            </a:r>
          </a:p>
          <a:p>
            <a:pPr>
              <a:spcBef>
                <a:spcPct val="50000"/>
              </a:spcBef>
            </a:pPr>
            <a:r>
              <a:rPr lang="en-US" sz="2000"/>
              <a:t>Gini = 1 – (1/6)</a:t>
            </a:r>
            <a:r>
              <a:rPr lang="en-US" sz="2000" baseline="30000"/>
              <a:t>2 </a:t>
            </a:r>
            <a:r>
              <a:rPr lang="en-US" sz="2000"/>
              <a:t>– (5/6)</a:t>
            </a:r>
            <a:r>
              <a:rPr lang="en-US" sz="2000" baseline="30000"/>
              <a:t>2</a:t>
            </a:r>
            <a:r>
              <a:rPr lang="en-US" sz="2000"/>
              <a:t> = 0.278</a:t>
            </a:r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124200" y="5386387"/>
            <a:ext cx="518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2/6          P(C2) = 4/6</a:t>
            </a:r>
          </a:p>
          <a:p>
            <a:pPr>
              <a:spcBef>
                <a:spcPct val="50000"/>
              </a:spcBef>
            </a:pPr>
            <a:r>
              <a:rPr lang="en-US" sz="2000"/>
              <a:t>Gini = 1 – (2/6)</a:t>
            </a:r>
            <a:r>
              <a:rPr lang="en-US" sz="2000" baseline="30000"/>
              <a:t>2 </a:t>
            </a:r>
            <a:r>
              <a:rPr lang="en-US" sz="2000"/>
              <a:t>– (4/6)</a:t>
            </a:r>
            <a:r>
              <a:rPr lang="en-US" sz="2000" baseline="30000"/>
              <a:t>2</a:t>
            </a:r>
            <a:r>
              <a:rPr lang="en-US" sz="2000"/>
              <a:t> = 0.444</a:t>
            </a:r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Splitting Based on GINI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57350"/>
            <a:ext cx="8382000" cy="4438650"/>
          </a:xfrm>
        </p:spPr>
        <p:txBody>
          <a:bodyPr/>
          <a:lstStyle/>
          <a:p>
            <a:pPr marL="342900" indent="-342900"/>
            <a:r>
              <a:rPr lang="en-US" sz="2400"/>
              <a:t>Used in CART, SLIQ, SPRINT.</a:t>
            </a:r>
          </a:p>
          <a:p>
            <a:pPr marL="342900" indent="-342900"/>
            <a:r>
              <a:rPr lang="en-US" sz="2400"/>
              <a:t>When a node p is split into k partitions (children), the quality of split is computed as,</a:t>
            </a:r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>
              <a:buFont typeface="Monotype Sorts" pitchFamily="2" charset="2"/>
              <a:buNone/>
            </a:pPr>
            <a:r>
              <a:rPr lang="en-US" sz="2400"/>
              <a:t>	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/>
          </a:p>
          <a:p>
            <a:pPr marL="342900" indent="-342900">
              <a:buFont typeface="Monotype Sorts" pitchFamily="2" charset="2"/>
              <a:buNone/>
            </a:pPr>
            <a:r>
              <a:rPr lang="en-US" sz="2400"/>
              <a:t>	where,	n</a:t>
            </a:r>
            <a:r>
              <a:rPr lang="en-US" sz="2400" baseline="-25000"/>
              <a:t>i</a:t>
            </a:r>
            <a:r>
              <a:rPr lang="en-US" sz="2400"/>
              <a:t> = number of records at child i,</a:t>
            </a:r>
          </a:p>
          <a:p>
            <a:pPr marL="342900" indent="-342900">
              <a:buFont typeface="Monotype Sorts" pitchFamily="2" charset="2"/>
              <a:buNone/>
            </a:pPr>
            <a:r>
              <a:rPr lang="en-US" sz="2400"/>
              <a:t>    			n</a:t>
            </a:r>
            <a:r>
              <a:rPr lang="en-US" sz="2400" baseline="-25000"/>
              <a:t> </a:t>
            </a:r>
            <a:r>
              <a:rPr lang="en-US" sz="2400"/>
              <a:t> = number of records at node p.</a:t>
            </a:r>
            <a:endParaRPr lang="en-US" sz="3200"/>
          </a:p>
        </p:txBody>
      </p:sp>
      <p:graphicFrame>
        <p:nvGraphicFramePr>
          <p:cNvPr id="817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93686"/>
              </p:ext>
            </p:extLst>
          </p:nvPr>
        </p:nvGraphicFramePr>
        <p:xfrm>
          <a:off x="2667000" y="3105150"/>
          <a:ext cx="3886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1511280" imgH="431640" progId="Equation.3">
                  <p:embed/>
                </p:oleObj>
              </mc:Choice>
              <mc:Fallback>
                <p:oleObj name="Equation" r:id="rId3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05150"/>
                        <a:ext cx="3886200" cy="1104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5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Attributes: Computing GINI Index</a:t>
            </a:r>
          </a:p>
        </p:txBody>
      </p:sp>
      <p:sp>
        <p:nvSpPr>
          <p:cNvPr id="911363" name="Rectangle 3"/>
          <p:cNvSpPr>
            <a:spLocks noChangeArrowheads="1"/>
          </p:cNvSpPr>
          <p:nvPr/>
        </p:nvSpPr>
        <p:spPr bwMode="auto">
          <a:xfrm>
            <a:off x="304800" y="1143000"/>
            <a:ext cx="8178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Splits into two partitions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Effect of Weighing partitions: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400" b="0"/>
              <a:t>Larger and Purer Partitions are sought for.</a:t>
            </a:r>
          </a:p>
        </p:txBody>
      </p:sp>
      <p:sp>
        <p:nvSpPr>
          <p:cNvPr id="911364" name="Oval 4"/>
          <p:cNvSpPr>
            <a:spLocks noChangeArrowheads="1"/>
          </p:cNvSpPr>
          <p:nvPr/>
        </p:nvSpPr>
        <p:spPr bwMode="auto">
          <a:xfrm>
            <a:off x="3657600" y="2862263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>
                <a:latin typeface="Times New Roman" charset="0"/>
              </a:rPr>
              <a:t>B?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11365" name="Line 5"/>
          <p:cNvSpPr>
            <a:spLocks noChangeShapeType="1"/>
          </p:cNvSpPr>
          <p:nvPr/>
        </p:nvSpPr>
        <p:spPr bwMode="auto">
          <a:xfrm flipH="1">
            <a:off x="3082925" y="3319463"/>
            <a:ext cx="11080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6" name="Line 6"/>
          <p:cNvSpPr>
            <a:spLocks noChangeShapeType="1"/>
          </p:cNvSpPr>
          <p:nvPr/>
        </p:nvSpPr>
        <p:spPr bwMode="auto">
          <a:xfrm>
            <a:off x="4191000" y="3319463"/>
            <a:ext cx="11842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7" name="Text Box 7"/>
          <p:cNvSpPr txBox="1">
            <a:spLocks noChangeArrowheads="1"/>
          </p:cNvSpPr>
          <p:nvPr/>
        </p:nvSpPr>
        <p:spPr bwMode="auto">
          <a:xfrm>
            <a:off x="2809875" y="343535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latin typeface="Times New Roman" charset="0"/>
              </a:rPr>
              <a:t>Yes</a:t>
            </a:r>
          </a:p>
        </p:txBody>
      </p:sp>
      <p:sp>
        <p:nvSpPr>
          <p:cNvPr id="911368" name="Text Box 8"/>
          <p:cNvSpPr txBox="1">
            <a:spLocks noChangeArrowheads="1"/>
          </p:cNvSpPr>
          <p:nvPr/>
        </p:nvSpPr>
        <p:spPr bwMode="auto">
          <a:xfrm>
            <a:off x="5299075" y="34353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latin typeface="Times New Roman" charset="0"/>
              </a:rPr>
              <a:t>No</a:t>
            </a:r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2667000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Times New Roman" charset="0"/>
              </a:rPr>
              <a:t>Node N1</a:t>
            </a:r>
          </a:p>
        </p:txBody>
      </p:sp>
      <p:sp>
        <p:nvSpPr>
          <p:cNvPr id="911370" name="Rectangle 10"/>
          <p:cNvSpPr>
            <a:spLocks noChangeArrowheads="1"/>
          </p:cNvSpPr>
          <p:nvPr/>
        </p:nvSpPr>
        <p:spPr bwMode="auto">
          <a:xfrm>
            <a:off x="4854575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Times New Roman" charset="0"/>
              </a:rPr>
              <a:t>Node N2</a:t>
            </a:r>
          </a:p>
        </p:txBody>
      </p:sp>
      <p:graphicFrame>
        <p:nvGraphicFramePr>
          <p:cNvPr id="911371" name="Object 11"/>
          <p:cNvGraphicFramePr>
            <a:graphicFrameLocks noChangeAspect="1"/>
          </p:cNvGraphicFramePr>
          <p:nvPr/>
        </p:nvGraphicFramePr>
        <p:xfrm>
          <a:off x="6553200" y="2590800"/>
          <a:ext cx="1981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3" imgW="3177000" imgH="3053520" progId="Word.Document.8">
                  <p:embed/>
                </p:oleObj>
              </mc:Choice>
              <mc:Fallback>
                <p:oleObj name="Document" r:id="rId3" imgW="3177000" imgH="3053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12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72" name="Object 12"/>
          <p:cNvGraphicFramePr>
            <a:graphicFrameLocks noChangeAspect="1"/>
          </p:cNvGraphicFramePr>
          <p:nvPr/>
        </p:nvGraphicFramePr>
        <p:xfrm>
          <a:off x="3276600" y="46482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Document" r:id="rId5" imgW="3265920" imgH="2548080" progId="Word.Document.8">
                  <p:embed/>
                </p:oleObj>
              </mc:Choice>
              <mc:Fallback>
                <p:oleObj name="Document" r:id="rId5" imgW="3265920" imgH="2548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482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73" name="Text Box 13"/>
          <p:cNvSpPr txBox="1">
            <a:spLocks noChangeArrowheads="1"/>
          </p:cNvSpPr>
          <p:nvPr/>
        </p:nvSpPr>
        <p:spPr bwMode="auto">
          <a:xfrm>
            <a:off x="381000" y="4191000"/>
            <a:ext cx="2438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Gini(N1) </a:t>
            </a:r>
            <a:br>
              <a:rPr lang="en-US" sz="2000"/>
            </a:br>
            <a:r>
              <a:rPr lang="en-US" sz="2000"/>
              <a:t>= 1 – (5/6)</a:t>
            </a:r>
            <a:r>
              <a:rPr lang="en-US" sz="2000" baseline="30000"/>
              <a:t>2 </a:t>
            </a:r>
            <a:r>
              <a:rPr lang="en-US" sz="2000"/>
              <a:t>– (2/6)</a:t>
            </a:r>
            <a:r>
              <a:rPr lang="en-US" sz="2000" baseline="30000"/>
              <a:t>2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= 0.194 </a:t>
            </a:r>
          </a:p>
          <a:p>
            <a:pPr>
              <a:spcBef>
                <a:spcPct val="50000"/>
              </a:spcBef>
            </a:pPr>
            <a:r>
              <a:rPr lang="en-US" sz="2000"/>
              <a:t>Gini(N2) </a:t>
            </a:r>
            <a:br>
              <a:rPr lang="en-US" sz="2000"/>
            </a:br>
            <a:r>
              <a:rPr lang="en-US" sz="2000"/>
              <a:t>= 1 – (1/6)</a:t>
            </a:r>
            <a:r>
              <a:rPr lang="en-US" sz="2000" baseline="30000"/>
              <a:t>2 </a:t>
            </a:r>
            <a:r>
              <a:rPr lang="en-US" sz="2000"/>
              <a:t>– (4/6)</a:t>
            </a:r>
            <a:r>
              <a:rPr lang="en-US" sz="2000" baseline="30000"/>
              <a:t>2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= 0.528</a:t>
            </a:r>
          </a:p>
        </p:txBody>
      </p:sp>
      <p:sp>
        <p:nvSpPr>
          <p:cNvPr id="911374" name="Text Box 14"/>
          <p:cNvSpPr txBox="1">
            <a:spLocks noChangeArrowheads="1"/>
          </p:cNvSpPr>
          <p:nvPr/>
        </p:nvSpPr>
        <p:spPr bwMode="auto">
          <a:xfrm>
            <a:off x="5943600" y="4648200"/>
            <a:ext cx="243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Gini(Children) </a:t>
            </a:r>
            <a:br>
              <a:rPr lang="en-US" sz="2000"/>
            </a:br>
            <a:r>
              <a:rPr lang="en-US" sz="2000"/>
              <a:t>= 7/12 * 0.194 + </a:t>
            </a:r>
            <a:br>
              <a:rPr lang="en-US" sz="2000"/>
            </a:br>
            <a:r>
              <a:rPr lang="en-US" sz="2000"/>
              <a:t>   5/12 * 0.528</a:t>
            </a:r>
            <a:br>
              <a:rPr lang="en-US" sz="2000"/>
            </a:br>
            <a:r>
              <a:rPr lang="en-US" sz="2000"/>
              <a:t>= 0.333</a:t>
            </a:r>
          </a:p>
        </p:txBody>
      </p:sp>
    </p:spTree>
    <p:extLst>
      <p:ext uri="{BB962C8B-B14F-4D97-AF65-F5344CB8AC3E}">
        <p14:creationId xmlns:p14="http://schemas.microsoft.com/office/powerpoint/2010/main" val="3023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Attributes: Computing </a:t>
            </a:r>
            <a:r>
              <a:rPr lang="en-US" sz="2800" dirty="0" err="1"/>
              <a:t>Gini</a:t>
            </a:r>
            <a:r>
              <a:rPr lang="en-US" sz="2800" dirty="0"/>
              <a:t> Index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For each distinct value, gather counts for each class in the dataset</a:t>
            </a:r>
          </a:p>
          <a:p>
            <a:r>
              <a:rPr lang="en-US" sz="2400"/>
              <a:t>Use the count matrix 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/>
        </p:nvGraphicFramePr>
        <p:xfrm>
          <a:off x="3886200" y="3810000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/>
        </p:nvGraphicFramePr>
        <p:xfrm>
          <a:off x="6381750" y="3810000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810000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/>
        </p:nvGraphicFramePr>
        <p:xfrm>
          <a:off x="304800" y="3810000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2971800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2868613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2868613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Attributes: Computing </a:t>
            </a:r>
            <a:r>
              <a:rPr lang="en-US" sz="2800" dirty="0" err="1"/>
              <a:t>Gini</a:t>
            </a:r>
            <a:r>
              <a:rPr lang="en-US" sz="2800" dirty="0"/>
              <a:t> Index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Use Binary Decisions based on one value</a:t>
            </a:r>
          </a:p>
          <a:p>
            <a:pPr>
              <a:lnSpc>
                <a:spcPct val="90000"/>
              </a:lnSpc>
            </a:pPr>
            <a:r>
              <a:rPr lang="en-US" sz="2000"/>
              <a:t>Several Choices for the splitting value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Number of possible splitting values </a:t>
            </a:r>
            <a:br>
              <a:rPr lang="en-US" sz="2000"/>
            </a:br>
            <a:r>
              <a:rPr lang="en-US" sz="2000"/>
              <a:t>= Number of distinct values</a:t>
            </a:r>
          </a:p>
          <a:p>
            <a:pPr>
              <a:lnSpc>
                <a:spcPct val="90000"/>
              </a:lnSpc>
            </a:pPr>
            <a:r>
              <a:rPr lang="en-US" sz="2000"/>
              <a:t>Each splitting value has a count matrix associated with it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Class counts in each of the partitions, A &lt; v and A </a:t>
            </a:r>
            <a:r>
              <a:rPr lang="en-US" sz="2000">
                <a:sym typeface="Symbol" pitchFamily="18" charset="2"/>
              </a:rPr>
              <a:t></a:t>
            </a:r>
            <a:r>
              <a:rPr lang="en-US" sz="2000"/>
              <a:t> v</a:t>
            </a:r>
          </a:p>
          <a:p>
            <a:pPr>
              <a:lnSpc>
                <a:spcPct val="90000"/>
              </a:lnSpc>
            </a:pPr>
            <a:r>
              <a:rPr lang="en-US" sz="2000"/>
              <a:t>Simple method to choose best v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each v, scan the database to gather count matrix and compute its Gini index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Attributes: Computing </a:t>
            </a:r>
            <a:r>
              <a:rPr lang="en-US" sz="2800" dirty="0" err="1"/>
              <a:t>Gini</a:t>
            </a:r>
            <a:r>
              <a:rPr lang="en-US" sz="2800" dirty="0"/>
              <a:t> Index...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/>
              <a:t>Choose the split position that has the least gini index</a:t>
            </a:r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6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880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4" y="2928"/>
              <a:ext cx="1200" cy="212"/>
              <a:chOff x="144" y="2832"/>
              <a:chExt cx="1200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4" y="283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73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2800" dirty="0"/>
              <a:t>Alternative Splitting Criteria based on INFO</a:t>
            </a:r>
            <a:endParaRPr lang="en-US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181600"/>
          </a:xfrm>
        </p:spPr>
        <p:txBody>
          <a:bodyPr/>
          <a:lstStyle/>
          <a:p>
            <a:pPr marL="342900" indent="-342900"/>
            <a:r>
              <a:rPr lang="en-US" dirty="0"/>
              <a:t>Entropy at a given node t:</a:t>
            </a:r>
          </a:p>
          <a:p>
            <a:pPr marL="742950" lvl="1" indent="-285750"/>
            <a:endParaRPr lang="en-US" dirty="0"/>
          </a:p>
          <a:p>
            <a:pPr lvl="4"/>
            <a:endParaRPr lang="en-US" dirty="0"/>
          </a:p>
          <a:p>
            <a:pPr marL="1085850" lvl="2" indent="-228600">
              <a:buFont typeface="Wingdings" pitchFamily="2" charset="2"/>
              <a:buNone/>
            </a:pPr>
            <a:r>
              <a:rPr lang="en-US" sz="2000" dirty="0"/>
              <a:t>(NOTE: </a:t>
            </a:r>
            <a:r>
              <a:rPr lang="en-US" sz="2000" i="1" dirty="0">
                <a:latin typeface="Times New Roman" charset="0"/>
              </a:rPr>
              <a:t>p( j | t) </a:t>
            </a:r>
            <a:r>
              <a:rPr lang="en-US" sz="2000" dirty="0"/>
              <a:t>is the relative frequency of class j at node t).</a:t>
            </a:r>
            <a:endParaRPr lang="en-US" dirty="0"/>
          </a:p>
          <a:p>
            <a:pPr marL="742950" lvl="1" indent="-285750"/>
            <a:r>
              <a:rPr lang="en-US" dirty="0"/>
              <a:t>Measures homogeneity of a node. </a:t>
            </a:r>
          </a:p>
          <a:p>
            <a:pPr marL="1085850" lvl="2" indent="-228600"/>
            <a:r>
              <a:rPr lang="en-US" dirty="0"/>
              <a:t>Maximum (log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) when records are equally distributed among all classes implying least information</a:t>
            </a:r>
          </a:p>
          <a:p>
            <a:pPr marL="1085850" lvl="2" indent="-228600"/>
            <a:r>
              <a:rPr lang="en-US" dirty="0"/>
              <a:t>Minimum (0.0) when all records belong to one class, implying most information</a:t>
            </a:r>
          </a:p>
          <a:p>
            <a:pPr marL="742950" lvl="1" indent="-285750"/>
            <a:r>
              <a:rPr lang="en-US" dirty="0"/>
              <a:t>Entropy based computations are similar to the GINI index computations</a:t>
            </a:r>
          </a:p>
        </p:txBody>
      </p:sp>
      <p:graphicFrame>
        <p:nvGraphicFramePr>
          <p:cNvPr id="82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47480"/>
              </p:ext>
            </p:extLst>
          </p:nvPr>
        </p:nvGraphicFramePr>
        <p:xfrm>
          <a:off x="2057400" y="2057400"/>
          <a:ext cx="5803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3" imgW="4165560" imgH="444240" progId="Equation.3">
                  <p:embed/>
                </p:oleObj>
              </mc:Choice>
              <mc:Fallback>
                <p:oleObj name="Equation" r:id="rId3" imgW="4165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5803900" cy="615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9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for computing Entropy</a:t>
            </a:r>
          </a:p>
        </p:txBody>
      </p:sp>
      <p:graphicFrame>
        <p:nvGraphicFramePr>
          <p:cNvPr id="863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31311"/>
              </p:ext>
            </p:extLst>
          </p:nvPr>
        </p:nvGraphicFramePr>
        <p:xfrm>
          <a:off x="304800" y="2773362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Document" r:id="rId3" imgW="3239280" imgH="1357560" progId="Word.Document.8">
                  <p:embed/>
                </p:oleObj>
              </mc:Choice>
              <mc:Fallback>
                <p:oleObj name="Document" r:id="rId3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73362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85521"/>
              </p:ext>
            </p:extLst>
          </p:nvPr>
        </p:nvGraphicFramePr>
        <p:xfrm>
          <a:off x="381000" y="56149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149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7611"/>
              </p:ext>
            </p:extLst>
          </p:nvPr>
        </p:nvGraphicFramePr>
        <p:xfrm>
          <a:off x="381000" y="4251325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1325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2895600" y="2773362"/>
            <a:ext cx="594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0/6 = 0     P(C2) = 6/6 = 1</a:t>
            </a:r>
          </a:p>
          <a:p>
            <a:pPr>
              <a:spcBef>
                <a:spcPct val="50000"/>
              </a:spcBef>
            </a:pPr>
            <a:r>
              <a:rPr lang="en-US" sz="2000"/>
              <a:t>Entropy = – 0 log 0</a:t>
            </a:r>
            <a:r>
              <a:rPr lang="en-US" sz="2000" baseline="30000"/>
              <a:t> </a:t>
            </a:r>
            <a:r>
              <a:rPr lang="en-US" sz="2000"/>
              <a:t>– 1 log 1 = – 0 – 0 = 0 </a:t>
            </a:r>
          </a:p>
        </p:txBody>
      </p:sp>
      <p:sp>
        <p:nvSpPr>
          <p:cNvPr id="863240" name="Text Box 8"/>
          <p:cNvSpPr txBox="1">
            <a:spLocks noChangeArrowheads="1"/>
          </p:cNvSpPr>
          <p:nvPr/>
        </p:nvSpPr>
        <p:spPr bwMode="auto">
          <a:xfrm>
            <a:off x="2971800" y="4167187"/>
            <a:ext cx="6172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1/6          P(C2) = 5/6</a:t>
            </a:r>
          </a:p>
          <a:p>
            <a:pPr>
              <a:spcBef>
                <a:spcPct val="50000"/>
              </a:spcBef>
            </a:pPr>
            <a:r>
              <a:rPr lang="en-US" sz="2000"/>
              <a:t>Entropy = – (1/6) log</a:t>
            </a:r>
            <a:r>
              <a:rPr lang="en-US" sz="2000" baseline="-25000"/>
              <a:t>2</a:t>
            </a:r>
            <a:r>
              <a:rPr lang="en-US" sz="2000"/>
              <a:t> (1/6)</a:t>
            </a:r>
            <a:r>
              <a:rPr lang="en-US" sz="2000" baseline="30000"/>
              <a:t> </a:t>
            </a:r>
            <a:r>
              <a:rPr lang="en-US" sz="2000"/>
              <a:t>– (5/6) log</a:t>
            </a:r>
            <a:r>
              <a:rPr lang="en-US" sz="2000" baseline="-25000"/>
              <a:t>2</a:t>
            </a:r>
            <a:r>
              <a:rPr lang="en-US" sz="2000"/>
              <a:t> (1/6) = 0.65</a:t>
            </a:r>
          </a:p>
        </p:txBody>
      </p:sp>
      <p:sp>
        <p:nvSpPr>
          <p:cNvPr id="863241" name="Text Box 9"/>
          <p:cNvSpPr txBox="1">
            <a:spLocks noChangeArrowheads="1"/>
          </p:cNvSpPr>
          <p:nvPr/>
        </p:nvSpPr>
        <p:spPr bwMode="auto">
          <a:xfrm>
            <a:off x="2971800" y="5538787"/>
            <a:ext cx="6172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2/6          P(C2) = 4/6</a:t>
            </a:r>
          </a:p>
          <a:p>
            <a:pPr>
              <a:spcBef>
                <a:spcPct val="50000"/>
              </a:spcBef>
            </a:pPr>
            <a:r>
              <a:rPr lang="en-US" sz="2000"/>
              <a:t>Entropy = – (2/6) log</a:t>
            </a:r>
            <a:r>
              <a:rPr lang="en-US" sz="2000" baseline="-25000"/>
              <a:t>2</a:t>
            </a:r>
            <a:r>
              <a:rPr lang="en-US" sz="2000"/>
              <a:t> (2/6)</a:t>
            </a:r>
            <a:r>
              <a:rPr lang="en-US" sz="2000" baseline="30000"/>
              <a:t> </a:t>
            </a:r>
            <a:r>
              <a:rPr lang="en-US" sz="2000"/>
              <a:t>– (4/6) log</a:t>
            </a:r>
            <a:r>
              <a:rPr lang="en-US" sz="2000" baseline="-25000"/>
              <a:t>2</a:t>
            </a:r>
            <a:r>
              <a:rPr lang="en-US" sz="2000"/>
              <a:t> (4/6) = 0.92</a:t>
            </a:r>
          </a:p>
        </p:txBody>
      </p:sp>
      <p:graphicFrame>
        <p:nvGraphicFramePr>
          <p:cNvPr id="863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68806"/>
              </p:ext>
            </p:extLst>
          </p:nvPr>
        </p:nvGraphicFramePr>
        <p:xfrm>
          <a:off x="1758950" y="1652587"/>
          <a:ext cx="59451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9" imgW="4267080" imgH="444240" progId="Equation.3">
                  <p:embed/>
                </p:oleObj>
              </mc:Choice>
              <mc:Fallback>
                <p:oleObj name="Equation" r:id="rId9" imgW="4267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652587"/>
                        <a:ext cx="5945188" cy="615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2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Splitting Based on INFO...</a:t>
            </a:r>
            <a:endParaRPr lang="en-US" dirty="0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marL="342900" indent="-342900"/>
            <a:r>
              <a:rPr lang="en-US" sz="2400" dirty="0"/>
              <a:t>Information Gain: </a:t>
            </a:r>
          </a:p>
          <a:p>
            <a:pPr marL="742950" lvl="1" indent="-285750"/>
            <a:endParaRPr lang="en-US" sz="2400" dirty="0"/>
          </a:p>
          <a:p>
            <a:pPr marL="1146175" lvl="2" indent="-228600">
              <a:buFont typeface="Wingdings" pitchFamily="2" charset="2"/>
              <a:buNone/>
            </a:pPr>
            <a:endParaRPr lang="en-US" sz="2000" dirty="0"/>
          </a:p>
          <a:p>
            <a:pPr marL="1146175" lvl="2" indent="-228600">
              <a:buFont typeface="Wingdings" pitchFamily="2" charset="2"/>
              <a:buNone/>
            </a:pPr>
            <a:endParaRPr lang="en-US" sz="2000" dirty="0"/>
          </a:p>
          <a:p>
            <a:pPr marL="1146175" lvl="2" indent="-228600">
              <a:buFont typeface="Wingdings" pitchFamily="2" charset="2"/>
              <a:buNone/>
            </a:pPr>
            <a:r>
              <a:rPr lang="en-US" sz="2000" dirty="0"/>
              <a:t>		Parent Node, p is split into k partitions;</a:t>
            </a:r>
          </a:p>
          <a:p>
            <a:pPr marL="1146175" lvl="2" indent="-228600"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en-US" sz="2000" dirty="0" err="1"/>
              <a:t>n</a:t>
            </a:r>
            <a:r>
              <a:rPr lang="en-US" sz="2000" baseline="-25000" dirty="0" err="1"/>
              <a:t>i</a:t>
            </a:r>
            <a:r>
              <a:rPr lang="en-US" sz="2000" dirty="0"/>
              <a:t> is number of records in partition i</a:t>
            </a:r>
          </a:p>
          <a:p>
            <a:pPr marL="742950" lvl="1" indent="-285750"/>
            <a:r>
              <a:rPr lang="en-US" sz="2400" dirty="0"/>
              <a:t>Measures Reduction in Entropy achieved because of the split. Choose the split that achieves most reduction (maximizes GAIN)</a:t>
            </a:r>
          </a:p>
          <a:p>
            <a:pPr marL="742950" lvl="1" indent="-285750"/>
            <a:r>
              <a:rPr lang="en-US" sz="2400" dirty="0"/>
              <a:t>Used in ID3 and </a:t>
            </a:r>
            <a:r>
              <a:rPr lang="en-US" sz="2400" dirty="0" err="1"/>
              <a:t>C4.5</a:t>
            </a:r>
            <a:endParaRPr lang="en-US" sz="2400" dirty="0"/>
          </a:p>
          <a:p>
            <a:pPr marL="742950" lvl="1" indent="-285750"/>
            <a:r>
              <a:rPr lang="en-US" sz="2400" dirty="0">
                <a:solidFill>
                  <a:srgbClr val="002060"/>
                </a:solidFill>
              </a:rPr>
              <a:t>Disadvantage</a:t>
            </a:r>
            <a:r>
              <a:rPr lang="en-US" sz="2400" dirty="0"/>
              <a:t>: Tends to prefer splits that result in large number of partitions, each being small but pure.</a:t>
            </a:r>
          </a:p>
        </p:txBody>
      </p:sp>
      <p:graphicFrame>
        <p:nvGraphicFramePr>
          <p:cNvPr id="823300" name="Object 4"/>
          <p:cNvGraphicFramePr>
            <a:graphicFrameLocks noChangeAspect="1"/>
          </p:cNvGraphicFramePr>
          <p:nvPr/>
        </p:nvGraphicFramePr>
        <p:xfrm>
          <a:off x="1752600" y="1676400"/>
          <a:ext cx="61896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3" imgW="5041800" imgH="787320" progId="Equation.3">
                  <p:embed/>
                </p:oleObj>
              </mc:Choice>
              <mc:Fallback>
                <p:oleObj name="Equation" r:id="rId3" imgW="50418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6189663" cy="966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target function </a:t>
            </a:r>
            <a:r>
              <a:rPr lang="en-US" b="1" smtClean="0">
                <a:solidFill>
                  <a:schemeClr val="accent2"/>
                </a:solidFill>
              </a:rPr>
              <a:t>f</a:t>
            </a:r>
            <a:r>
              <a:rPr lang="en-US" smtClean="0"/>
              <a:t> is known as a </a:t>
            </a:r>
            <a:r>
              <a:rPr lang="en-US" b="1" i="1" smtClean="0"/>
              <a:t>classification model</a:t>
            </a:r>
          </a:p>
          <a:p>
            <a:r>
              <a:rPr lang="en-US" b="1" smtClean="0">
                <a:solidFill>
                  <a:srgbClr val="FF0000"/>
                </a:solidFill>
              </a:rPr>
              <a:t>Descriptive modeling: </a:t>
            </a:r>
            <a:r>
              <a:rPr lang="en-US" b="1" i="1" smtClean="0">
                <a:solidFill>
                  <a:schemeClr val="tx1"/>
                </a:solidFill>
              </a:rPr>
              <a:t>Explanatory tool </a:t>
            </a:r>
            <a:r>
              <a:rPr lang="en-US" smtClean="0">
                <a:solidFill>
                  <a:schemeClr val="tx1"/>
                </a:solidFill>
              </a:rPr>
              <a:t>to distinguish between objects of different classes (e.g., description of who can pay back his loan)</a:t>
            </a:r>
          </a:p>
          <a:p>
            <a:r>
              <a:rPr lang="en-US" b="1" smtClean="0">
                <a:solidFill>
                  <a:srgbClr val="FF0000"/>
                </a:solidFill>
              </a:rPr>
              <a:t>Predictive modeling: </a:t>
            </a:r>
            <a:r>
              <a:rPr lang="en-US" smtClean="0">
                <a:solidFill>
                  <a:schemeClr val="tx1"/>
                </a:solidFill>
              </a:rPr>
              <a:t>Predict a class of a previously </a:t>
            </a:r>
            <a:r>
              <a:rPr lang="en-US" b="1" i="1" smtClean="0">
                <a:solidFill>
                  <a:schemeClr val="tx1"/>
                </a:solidFill>
              </a:rPr>
              <a:t>unseen</a:t>
            </a:r>
            <a:r>
              <a:rPr lang="en-US" smtClean="0">
                <a:solidFill>
                  <a:schemeClr val="tx1"/>
                </a:solidFill>
              </a:rPr>
              <a:t> record</a:t>
            </a:r>
            <a:endParaRPr 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INFO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/>
          <a:lstStyle/>
          <a:p>
            <a:r>
              <a:rPr lang="en-US" sz="2800" dirty="0"/>
              <a:t>Splitting Based on INFO...</a:t>
            </a:r>
            <a:endParaRPr lang="en-US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Gain Ratio: </a:t>
            </a:r>
          </a:p>
          <a:p>
            <a:pPr marL="742950" lvl="1" indent="-285750">
              <a:lnSpc>
                <a:spcPct val="90000"/>
              </a:lnSpc>
            </a:pPr>
            <a:endParaRPr lang="en-US" sz="2400"/>
          </a:p>
          <a:p>
            <a:pPr marL="742950" lvl="1" indent="-285750">
              <a:lnSpc>
                <a:spcPct val="90000"/>
              </a:lnSpc>
            </a:pPr>
            <a:endParaRPr lang="en-US" sz="2400"/>
          </a:p>
          <a:p>
            <a:pPr marL="1146175" lvl="2" indent="-228600">
              <a:lnSpc>
                <a:spcPct val="90000"/>
              </a:lnSpc>
            </a:pPr>
            <a:endParaRPr lang="en-US" sz="2000"/>
          </a:p>
          <a:p>
            <a:pPr marL="1146175" lvl="2" indent="-228600">
              <a:lnSpc>
                <a:spcPct val="90000"/>
              </a:lnSpc>
            </a:pPr>
            <a:endParaRPr lang="en-US" sz="200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Parent 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n</a:t>
            </a:r>
            <a:r>
              <a:rPr lang="en-US" sz="2000" baseline="-25000"/>
              <a:t>i</a:t>
            </a:r>
            <a:r>
              <a:rPr lang="en-US" sz="2000"/>
              <a:t> is the number of records in partition i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Adjusts Information Gain by the entropy of the partitioning (SplitINFO). Higher entropy partitioning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Designed to overcome the disadvantage of Information Gain</a:t>
            </a:r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/>
        </p:nvGraphicFramePr>
        <p:xfrm>
          <a:off x="609600" y="17526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/>
        </p:nvGraphicFramePr>
        <p:xfrm>
          <a:off x="4800600" y="17526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533400"/>
          </a:xfrm>
        </p:spPr>
        <p:txBody>
          <a:bodyPr/>
          <a:lstStyle/>
          <a:p>
            <a:r>
              <a:rPr lang="en-US" sz="2800" dirty="0"/>
              <a:t>Splitting Criteria based on Classification Error</a:t>
            </a:r>
            <a:endParaRPr lang="en-US" dirty="0"/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Classification error at a node t :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 sz="2400"/>
              <a:t>Measures misclassification error made by a node. </a:t>
            </a:r>
          </a:p>
          <a:p>
            <a:pPr marL="1085850" lvl="2" indent="-228600"/>
            <a:r>
              <a:rPr lang="en-US" sz="2000"/>
              <a:t>Maximum (1 - 1/n</a:t>
            </a:r>
            <a:r>
              <a:rPr lang="en-US" sz="2000" baseline="-25000"/>
              <a:t>c</a:t>
            </a:r>
            <a:r>
              <a:rPr lang="en-US" sz="2000"/>
              <a:t>) when records are equally distributed among all classes, implying least interesting information</a:t>
            </a:r>
          </a:p>
          <a:p>
            <a:pPr marL="1085850" lvl="2" indent="-228600"/>
            <a:r>
              <a:rPr lang="en-US" sz="2000"/>
              <a:t>Minimum (0.0) when all records belong to one class, implying most interesting information</a:t>
            </a:r>
          </a:p>
        </p:txBody>
      </p:sp>
      <p:graphicFrame>
        <p:nvGraphicFramePr>
          <p:cNvPr id="831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3336"/>
              </p:ext>
            </p:extLst>
          </p:nvPr>
        </p:nvGraphicFramePr>
        <p:xfrm>
          <a:off x="1752600" y="2438400"/>
          <a:ext cx="4953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3073320" imgH="406080" progId="Equation.3">
                  <p:embed/>
                </p:oleObj>
              </mc:Choice>
              <mc:Fallback>
                <p:oleObj name="Equation" r:id="rId3" imgW="3073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4953000" cy="650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for Computing Error</a:t>
            </a:r>
          </a:p>
        </p:txBody>
      </p:sp>
      <p:graphicFrame>
        <p:nvGraphicFramePr>
          <p:cNvPr id="864259" name="Object 3"/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Document" r:id="rId3" imgW="3239280" imgH="1357560" progId="Word.Document.8">
                  <p:embed/>
                </p:oleObj>
              </mc:Choice>
              <mc:Fallback>
                <p:oleObj name="Document" r:id="rId3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60" name="Object 4"/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61" name="Object 5"/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2" name="Text Box 6"/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0/6 = 0     P(C2) = 6/6 = 1</a:t>
            </a:r>
          </a:p>
          <a:p>
            <a:pPr>
              <a:spcBef>
                <a:spcPct val="50000"/>
              </a:spcBef>
            </a:pPr>
            <a:r>
              <a:rPr lang="en-US" sz="2000"/>
              <a:t>Error = 1 – max (0, 1) = 1 – 1 = 0 </a:t>
            </a:r>
          </a:p>
        </p:txBody>
      </p:sp>
      <p:sp>
        <p:nvSpPr>
          <p:cNvPr id="864263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510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1/6          P(C2) = 5/6</a:t>
            </a:r>
          </a:p>
          <a:p>
            <a:pPr>
              <a:spcBef>
                <a:spcPct val="50000"/>
              </a:spcBef>
            </a:pPr>
            <a:r>
              <a:rPr lang="en-US" sz="2000"/>
              <a:t>Error = 1 – max (1/6, 5/6) = 1 – 5/6 = 1/6</a:t>
            </a:r>
          </a:p>
        </p:txBody>
      </p:sp>
      <p:sp>
        <p:nvSpPr>
          <p:cNvPr id="864264" name="Text Box 8"/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2/6          P(C2) = 4/6</a:t>
            </a:r>
          </a:p>
          <a:p>
            <a:pPr>
              <a:spcBef>
                <a:spcPct val="50000"/>
              </a:spcBef>
            </a:pPr>
            <a:r>
              <a:rPr lang="en-US" sz="2000"/>
              <a:t>Error = 1 – max (2/6, 4/6) = 1 – 4/6 = 1/3</a:t>
            </a:r>
          </a:p>
        </p:txBody>
      </p:sp>
      <p:graphicFrame>
        <p:nvGraphicFramePr>
          <p:cNvPr id="864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409329"/>
              </p:ext>
            </p:extLst>
          </p:nvPr>
        </p:nvGraphicFramePr>
        <p:xfrm>
          <a:off x="1828800" y="1482725"/>
          <a:ext cx="4953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9" imgW="3073320" imgH="406080" progId="Equation.3">
                  <p:embed/>
                </p:oleObj>
              </mc:Choice>
              <mc:Fallback>
                <p:oleObj name="Equation" r:id="rId9" imgW="3073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82725"/>
                        <a:ext cx="4953000" cy="650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For a 2-class problem:</a:t>
            </a:r>
          </a:p>
        </p:txBody>
      </p:sp>
    </p:spTree>
    <p:extLst>
      <p:ext uri="{BB962C8B-B14F-4D97-AF65-F5344CB8AC3E}">
        <p14:creationId xmlns:p14="http://schemas.microsoft.com/office/powerpoint/2010/main" val="24900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Misclassification Error vs Gini</a:t>
            </a:r>
          </a:p>
        </p:txBody>
      </p:sp>
      <p:sp>
        <p:nvSpPr>
          <p:cNvPr id="880643" name="Oval 3"/>
          <p:cNvSpPr>
            <a:spLocks noChangeArrowheads="1"/>
          </p:cNvSpPr>
          <p:nvPr/>
        </p:nvSpPr>
        <p:spPr bwMode="auto">
          <a:xfrm>
            <a:off x="3124200" y="1889125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>
                <a:latin typeface="Times New Roman" charset="0"/>
              </a:rPr>
              <a:t>A?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880644" name="Line 4"/>
          <p:cNvSpPr>
            <a:spLocks noChangeShapeType="1"/>
          </p:cNvSpPr>
          <p:nvPr/>
        </p:nvSpPr>
        <p:spPr bwMode="auto">
          <a:xfrm flipH="1">
            <a:off x="2549525" y="2346325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5" name="Line 5"/>
          <p:cNvSpPr>
            <a:spLocks noChangeShapeType="1"/>
          </p:cNvSpPr>
          <p:nvPr/>
        </p:nvSpPr>
        <p:spPr bwMode="auto">
          <a:xfrm>
            <a:off x="3657600" y="2346325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6" name="Text Box 6"/>
          <p:cNvSpPr txBox="1">
            <a:spLocks noChangeArrowheads="1"/>
          </p:cNvSpPr>
          <p:nvPr/>
        </p:nvSpPr>
        <p:spPr bwMode="auto">
          <a:xfrm>
            <a:off x="2276475" y="246221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latin typeface="Times New Roman" charset="0"/>
              </a:rPr>
              <a:t>Yes</a:t>
            </a:r>
          </a:p>
        </p:txBody>
      </p:sp>
      <p:sp>
        <p:nvSpPr>
          <p:cNvPr id="880647" name="Text Box 7"/>
          <p:cNvSpPr txBox="1">
            <a:spLocks noChangeArrowheads="1"/>
          </p:cNvSpPr>
          <p:nvPr/>
        </p:nvSpPr>
        <p:spPr bwMode="auto">
          <a:xfrm>
            <a:off x="4765675" y="24622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latin typeface="Times New Roman" charset="0"/>
              </a:rPr>
              <a:t>No</a:t>
            </a:r>
          </a:p>
        </p:txBody>
      </p:sp>
      <p:sp>
        <p:nvSpPr>
          <p:cNvPr id="880648" name="Rectangle 8"/>
          <p:cNvSpPr>
            <a:spLocks noChangeArrowheads="1"/>
          </p:cNvSpPr>
          <p:nvPr/>
        </p:nvSpPr>
        <p:spPr bwMode="auto">
          <a:xfrm>
            <a:off x="2133600" y="3071813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Times New Roman" charset="0"/>
              </a:rPr>
              <a:t>Node N1</a:t>
            </a:r>
          </a:p>
        </p:txBody>
      </p:sp>
      <p:sp>
        <p:nvSpPr>
          <p:cNvPr id="880649" name="Rectangle 9"/>
          <p:cNvSpPr>
            <a:spLocks noChangeArrowheads="1"/>
          </p:cNvSpPr>
          <p:nvPr/>
        </p:nvSpPr>
        <p:spPr bwMode="auto">
          <a:xfrm>
            <a:off x="4321175" y="3071813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Times New Roman" charset="0"/>
              </a:rPr>
              <a:t>Node N2</a:t>
            </a:r>
          </a:p>
        </p:txBody>
      </p:sp>
      <p:graphicFrame>
        <p:nvGraphicFramePr>
          <p:cNvPr id="8806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03"/>
              </p:ext>
            </p:extLst>
          </p:nvPr>
        </p:nvGraphicFramePr>
        <p:xfrm>
          <a:off x="6242050" y="1816100"/>
          <a:ext cx="1951038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Document" r:id="rId4" imgW="3183651" imgH="3664978" progId="Word.Document.8">
                  <p:embed/>
                </p:oleObj>
              </mc:Choice>
              <mc:Fallback>
                <p:oleObj name="Document" r:id="rId4" imgW="3183651" imgH="36649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816100"/>
                        <a:ext cx="1951038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493022"/>
              </p:ext>
            </p:extLst>
          </p:nvPr>
        </p:nvGraphicFramePr>
        <p:xfrm>
          <a:off x="3505200" y="4379118"/>
          <a:ext cx="187801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Document" r:id="rId7" imgW="3272757" imgH="3158943" progId="Word.Document.8">
                  <p:embed/>
                </p:oleObj>
              </mc:Choice>
              <mc:Fallback>
                <p:oleObj name="Document" r:id="rId7" imgW="3272757" imgH="31589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379118"/>
                        <a:ext cx="1878013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52" name="Text Box 12"/>
          <p:cNvSpPr txBox="1">
            <a:spLocks noChangeArrowheads="1"/>
          </p:cNvSpPr>
          <p:nvPr/>
        </p:nvSpPr>
        <p:spPr bwMode="auto">
          <a:xfrm>
            <a:off x="180975" y="4038600"/>
            <a:ext cx="332422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Gini</a:t>
            </a:r>
            <a:r>
              <a:rPr lang="en-US" sz="2000" dirty="0"/>
              <a:t>(</a:t>
            </a:r>
            <a:r>
              <a:rPr lang="en-US" sz="2000" dirty="0" err="1"/>
              <a:t>N1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= 1 – (3/3)</a:t>
            </a:r>
            <a:r>
              <a:rPr lang="en-US" sz="2000" baseline="30000" dirty="0"/>
              <a:t>2 </a:t>
            </a:r>
            <a:r>
              <a:rPr lang="en-US" sz="2000" dirty="0"/>
              <a:t>– (0/3)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 = </a:t>
            </a:r>
            <a:r>
              <a:rPr lang="en-US" sz="2000" dirty="0"/>
              <a:t>0 </a:t>
            </a:r>
            <a:endParaRPr lang="en-US" sz="2000" dirty="0" smtClean="0"/>
          </a:p>
          <a:p>
            <a:r>
              <a:rPr lang="en-US" sz="2000" dirty="0" smtClean="0"/>
              <a:t>Error(</a:t>
            </a:r>
            <a:r>
              <a:rPr lang="en-US" sz="2000" dirty="0" err="1" smtClean="0"/>
              <a:t>N1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= 1-max(0,1) = 0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err="1"/>
              <a:t>Gini</a:t>
            </a:r>
            <a:r>
              <a:rPr lang="en-US" sz="2000" dirty="0"/>
              <a:t>(</a:t>
            </a:r>
            <a:r>
              <a:rPr lang="en-US" sz="2000" dirty="0" err="1"/>
              <a:t>N2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= 1 – (4/7)</a:t>
            </a:r>
            <a:r>
              <a:rPr lang="en-US" sz="2000" baseline="30000" dirty="0"/>
              <a:t>2 </a:t>
            </a:r>
            <a:r>
              <a:rPr lang="en-US" sz="2000" dirty="0"/>
              <a:t>– (3/7)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= 0.489</a:t>
            </a:r>
          </a:p>
          <a:p>
            <a:r>
              <a:rPr lang="en-US" sz="2000" dirty="0" smtClean="0"/>
              <a:t>Error(</a:t>
            </a:r>
            <a:r>
              <a:rPr lang="en-US" sz="2000" dirty="0" err="1" smtClean="0"/>
              <a:t>N2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= 1- max(3/7,4/7) = 3/7</a:t>
            </a:r>
            <a:endParaRPr lang="en-US" sz="2000" dirty="0"/>
          </a:p>
        </p:txBody>
      </p:sp>
      <p:sp>
        <p:nvSpPr>
          <p:cNvPr id="880653" name="Text Box 13"/>
          <p:cNvSpPr txBox="1">
            <a:spLocks noChangeArrowheads="1"/>
          </p:cNvSpPr>
          <p:nvPr/>
        </p:nvSpPr>
        <p:spPr bwMode="auto">
          <a:xfrm>
            <a:off x="5867400" y="4327524"/>
            <a:ext cx="3124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Gini</a:t>
            </a:r>
            <a:r>
              <a:rPr lang="en-US" sz="2000" dirty="0"/>
              <a:t>(Children) </a:t>
            </a:r>
            <a:br>
              <a:rPr lang="en-US" sz="2000" dirty="0"/>
            </a:br>
            <a:r>
              <a:rPr lang="en-US" sz="2000" dirty="0"/>
              <a:t>= 3/10 * 0 </a:t>
            </a:r>
            <a:r>
              <a:rPr lang="en-US" sz="2000" dirty="0" smtClean="0"/>
              <a:t>+ </a:t>
            </a:r>
            <a:r>
              <a:rPr lang="en-US" sz="2000" dirty="0"/>
              <a:t>7/10 * 0.489</a:t>
            </a:r>
            <a:br>
              <a:rPr lang="en-US" sz="2000" dirty="0"/>
            </a:br>
            <a:r>
              <a:rPr lang="en-US" sz="2000" dirty="0"/>
              <a:t>= </a:t>
            </a:r>
            <a:r>
              <a:rPr lang="en-US" sz="2000" dirty="0" smtClean="0"/>
              <a:t>0.342</a:t>
            </a:r>
          </a:p>
          <a:p>
            <a:r>
              <a:rPr lang="en-US" sz="2000" dirty="0" smtClean="0"/>
              <a:t>Error(Children)</a:t>
            </a:r>
          </a:p>
          <a:p>
            <a:r>
              <a:rPr lang="en-US" sz="2000" dirty="0" smtClean="0"/>
              <a:t>= 3/10*0 + 7/10*3/7 = 0.3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Gini</a:t>
            </a:r>
            <a:r>
              <a:rPr lang="en-US" sz="2000" dirty="0">
                <a:solidFill>
                  <a:srgbClr val="FF0000"/>
                </a:solidFill>
              </a:rPr>
              <a:t> improves !!</a:t>
            </a:r>
          </a:p>
        </p:txBody>
      </p:sp>
    </p:spTree>
    <p:extLst>
      <p:ext uri="{BB962C8B-B14F-4D97-AF65-F5344CB8AC3E}">
        <p14:creationId xmlns:p14="http://schemas.microsoft.com/office/powerpoint/2010/main" val="26246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Greedy strategy.</a:t>
            </a:r>
          </a:p>
          <a:p>
            <a:pPr lvl="1"/>
            <a:r>
              <a:rPr lang="en-US"/>
              <a:t>Split the records based on an attribute test that optimizes certain criterion.</a:t>
            </a:r>
          </a:p>
          <a:p>
            <a:endParaRPr lang="en-US"/>
          </a:p>
          <a:p>
            <a:r>
              <a:rPr lang="en-US"/>
              <a:t>Issues</a:t>
            </a:r>
          </a:p>
          <a:p>
            <a:pPr lvl="1"/>
            <a:r>
              <a:rPr lang="en-US"/>
              <a:t>Determine how to split the records</a:t>
            </a:r>
          </a:p>
          <a:p>
            <a:pPr lvl="2"/>
            <a:r>
              <a:rPr lang="en-US"/>
              <a:t>How to specify the attribute test condition?</a:t>
            </a:r>
          </a:p>
          <a:p>
            <a:pPr lvl="2"/>
            <a:r>
              <a:rPr lang="en-US"/>
              <a:t>How to determine the best split?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Determine when to stop splitting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expanding a node when all the records belong to the same class</a:t>
            </a:r>
          </a:p>
          <a:p>
            <a:endParaRPr lang="en-US"/>
          </a:p>
          <a:p>
            <a:r>
              <a:rPr lang="en-US"/>
              <a:t>Stop expanding a node when all the records have similar attribute values</a:t>
            </a:r>
          </a:p>
          <a:p>
            <a:endParaRPr lang="en-US"/>
          </a:p>
          <a:p>
            <a:r>
              <a:rPr lang="en-US"/>
              <a:t>Early termination 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Inexpensive to construct</a:t>
            </a:r>
          </a:p>
          <a:p>
            <a:pPr lvl="1"/>
            <a:r>
              <a:rPr lang="en-US"/>
              <a:t>Extremely fast at classifying unknown records</a:t>
            </a:r>
          </a:p>
          <a:p>
            <a:pPr lvl="1"/>
            <a:r>
              <a:rPr lang="en-US"/>
              <a:t>Easy to interpret for small-sized trees</a:t>
            </a:r>
          </a:p>
          <a:p>
            <a:pPr lvl="1"/>
            <a:r>
              <a:rPr lang="en-US"/>
              <a:t>Accuracy is comparable to other classification techniques for many simple data sets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Classification Task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Predicting tumor cells as benign or 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transactions </a:t>
            </a:r>
            <a:r>
              <a:rPr lang="en-US" dirty="0" smtClean="0"/>
              <a:t>as </a:t>
            </a:r>
            <a:r>
              <a:rPr lang="en-US" dirty="0"/>
              <a:t>legitimate or 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news stories as finance, </a:t>
            </a:r>
            <a:br>
              <a:rPr lang="en-US" dirty="0"/>
            </a:br>
            <a:r>
              <a:rPr lang="en-US" dirty="0"/>
              <a:t>weather, entertainment, sports,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spam email, spam web pages, adult content</a:t>
            </a:r>
          </a:p>
          <a:p>
            <a:endParaRPr lang="en-US" dirty="0"/>
          </a:p>
          <a:p>
            <a:r>
              <a:rPr lang="en-US" dirty="0" smtClean="0"/>
              <a:t>Categorizing web users, and web queries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Underfitting and Overfitting</a:t>
            </a:r>
          </a:p>
          <a:p>
            <a:endParaRPr lang="en-US"/>
          </a:p>
          <a:p>
            <a:r>
              <a:rPr lang="en-US"/>
              <a:t>Missing Values</a:t>
            </a:r>
          </a:p>
          <a:p>
            <a:endParaRPr lang="en-US"/>
          </a:p>
          <a:p>
            <a:r>
              <a:rPr lang="en-US"/>
              <a:t>Costs of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67200" y="1676400"/>
            <a:ext cx="0" cy="41148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43400" y="1905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Overfitting</a:t>
            </a:r>
            <a:endParaRPr lang="en-US" sz="180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57200" y="633888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Underfitting</a:t>
            </a:r>
            <a:r>
              <a:rPr lang="en-US" sz="1800" b="0"/>
              <a:t>: when model is too simple, both training and test errors are large </a:t>
            </a:r>
            <a:endParaRPr lang="en-US" sz="1800" b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/>
              <a:t>Training error no longer provides a good estimate of how 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Re-substitution errors:</a:t>
            </a:r>
            <a:r>
              <a:rPr lang="en-US" sz="2400" dirty="0"/>
              <a:t> error on training (</a:t>
            </a:r>
            <a:r>
              <a:rPr lang="en-US" sz="2400" dirty="0">
                <a:sym typeface="Symbol" pitchFamily="18" charset="2"/>
              </a:rPr>
              <a:t> </a:t>
            </a:r>
            <a:r>
              <a:rPr lang="en-US" sz="2400" dirty="0"/>
              <a:t>e(t) 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Generalization errors:</a:t>
            </a:r>
            <a:r>
              <a:rPr lang="en-US" sz="2400" dirty="0"/>
              <a:t> error on testing (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 e’(t))</a:t>
            </a:r>
          </a:p>
          <a:p>
            <a:pPr lvl="4">
              <a:lnSpc>
                <a:spcPct val="80000"/>
              </a:lnSpc>
            </a:pPr>
            <a:endParaRPr lang="en-US" sz="600" dirty="0"/>
          </a:p>
          <a:p>
            <a:pPr>
              <a:lnSpc>
                <a:spcPct val="80000"/>
              </a:lnSpc>
            </a:pPr>
            <a:r>
              <a:rPr lang="en-US" sz="2400" dirty="0"/>
              <a:t>Methods for estimating generalization errors: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Optimistic approach:</a:t>
            </a:r>
            <a:r>
              <a:rPr lang="en-US" sz="2400" dirty="0"/>
              <a:t>  e’(t) = e(t)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Pessimistic approach:</a:t>
            </a:r>
            <a:r>
              <a:rPr lang="en-US" sz="24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 For each leaf node: e’(t) = (e(t)+0.5)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 Total errors: e’(T) = </a:t>
            </a:r>
            <a:r>
              <a:rPr lang="en-US" sz="2000" dirty="0">
                <a:sym typeface="Symbol" pitchFamily="18" charset="2"/>
              </a:rPr>
              <a:t>e(T) + N  0.5 (N: number of leaf nodes)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  For a tree with 30 leaf nodes and 10 errors on training 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(out of 1000 instances):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      Training error = 10/1000 = 1%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ym typeface="Symbol" pitchFamily="18" charset="2"/>
              </a:rPr>
              <a:t>          Generalization error = (10 + 300.5)/1000 = 2.5%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Reduced error pruning (REP):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 uses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validation </a:t>
            </a:r>
            <a:r>
              <a:rPr lang="en-US" sz="2000" dirty="0" smtClean="0">
                <a:solidFill>
                  <a:srgbClr val="0070C0"/>
                </a:solidFill>
                <a:sym typeface="Symbol" pitchFamily="18" charset="2"/>
              </a:rPr>
              <a:t>dataset </a:t>
            </a:r>
            <a:r>
              <a:rPr lang="en-US" sz="2000" dirty="0">
                <a:sym typeface="Symbol" pitchFamily="18" charset="2"/>
              </a:rPr>
              <a:t>to estimate generalization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error</a:t>
            </a:r>
          </a:p>
        </p:txBody>
      </p:sp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two models of similar generalization errors,  one should prefer the simpler model over the more complex model</a:t>
            </a:r>
          </a:p>
          <a:p>
            <a:endParaRPr lang="en-US"/>
          </a:p>
          <a:p>
            <a:r>
              <a:rPr lang="en-US"/>
              <a:t> For complex models, there is a greater chance that it was fitted accidentally by errors in data</a:t>
            </a:r>
          </a:p>
          <a:p>
            <a:endParaRPr lang="en-US"/>
          </a:p>
          <a:p>
            <a:r>
              <a:rPr lang="en-US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Cost(Model,Data) = Cost(Data|Model) +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Cost is the number of bits needed for encoding.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Cost(Data|Model) encodes the misclassification errors.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Cost(Model) uses node encoding (number of children) plus splitting condition encoding.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42939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91648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00887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2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/>
              <a:t> Stop if all instances belong to the same class</a:t>
            </a:r>
          </a:p>
          <a:p>
            <a:pPr lvl="2"/>
            <a:r>
              <a:rPr lang="en-US" sz="2000" dirty="0"/>
              <a:t> Stop if all the attribute values are the same</a:t>
            </a:r>
          </a:p>
          <a:p>
            <a:pPr lvl="1"/>
            <a:r>
              <a:rPr lang="en-US" sz="2400" dirty="0"/>
              <a:t>More restrictive conditions:</a:t>
            </a:r>
          </a:p>
          <a:p>
            <a:pPr lvl="2"/>
            <a:r>
              <a:rPr lang="en-US" sz="2000" dirty="0"/>
              <a:t> Stop if number of instances is less than some user-specified threshold</a:t>
            </a:r>
          </a:p>
          <a:p>
            <a:pPr lvl="2"/>
            <a:r>
              <a:rPr lang="en-US" sz="2000" dirty="0"/>
              <a:t> Stop if class distribution of instances are independent 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/>
              <a:t> Stop if expanding the current node does not improve impurity</a:t>
            </a:r>
            <a:br>
              <a:rPr lang="en-US" sz="2000" dirty="0"/>
            </a:br>
            <a:r>
              <a:rPr lang="en-US" sz="2000" dirty="0"/>
              <a:t>    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Training set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consists of records with </a:t>
            </a:r>
            <a:r>
              <a:rPr lang="en-US" b="1" i="1" dirty="0" smtClean="0">
                <a:solidFill>
                  <a:srgbClr val="FF0000"/>
                </a:solidFill>
              </a:rPr>
              <a:t>known class labels</a:t>
            </a:r>
          </a:p>
          <a:p>
            <a:endParaRPr lang="en-US" b="1" i="1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b="1" i="1" dirty="0" smtClean="0"/>
              <a:t>build a classification model</a:t>
            </a:r>
          </a:p>
          <a:p>
            <a:endParaRPr lang="en-US" b="1" i="1" dirty="0" smtClean="0"/>
          </a:p>
          <a:p>
            <a:r>
              <a:rPr lang="en-US" dirty="0" smtClean="0"/>
              <a:t>The classification model is applied to new records with </a:t>
            </a:r>
            <a:r>
              <a:rPr lang="en-US" b="1" dirty="0" smtClean="0">
                <a:solidFill>
                  <a:srgbClr val="FF0000"/>
                </a:solidFill>
              </a:rPr>
              <a:t>unknown class labels</a:t>
            </a:r>
          </a:p>
          <a:p>
            <a:pPr lvl="1"/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test set</a:t>
            </a:r>
            <a:r>
              <a:rPr lang="en-US" b="1" i="1" dirty="0" smtClean="0"/>
              <a:t> </a:t>
            </a:r>
            <a:r>
              <a:rPr lang="en-US" dirty="0" smtClean="0"/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previously unseen </a:t>
            </a:r>
            <a:r>
              <a:rPr lang="en-US" dirty="0" smtClean="0"/>
              <a:t>data records is used to evaluate the quality of the model.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/>
              <a:t>Grow decision tree to its entirety</a:t>
            </a:r>
          </a:p>
          <a:p>
            <a:pPr lvl="1"/>
            <a:r>
              <a:rPr lang="en-US"/>
              <a:t>Trim the nodes of the decision tree in a bottom-up fashion</a:t>
            </a:r>
          </a:p>
          <a:p>
            <a:pPr lvl="1"/>
            <a:r>
              <a:rPr lang="en-US"/>
              <a:t>If generalization error improves after trimming, replace sub-tree by a leaf node.</a:t>
            </a:r>
          </a:p>
          <a:p>
            <a:pPr lvl="1"/>
            <a:r>
              <a:rPr lang="en-US"/>
              <a:t>Class label of leaf node is determined from majority class of instances in the sub-tree</a:t>
            </a:r>
          </a:p>
          <a:p>
            <a:pPr lvl="1"/>
            <a:r>
              <a:rPr lang="en-US"/>
              <a:t>Can use MDL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Missing Attribute Values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Missing values affect decision tree construction in three different ways:</a:t>
            </a:r>
          </a:p>
          <a:p>
            <a:pPr lvl="1"/>
            <a:r>
              <a:rPr lang="en-US"/>
              <a:t>Affects how impurity measures are computed</a:t>
            </a:r>
          </a:p>
          <a:p>
            <a:pPr lvl="1"/>
            <a:r>
              <a:rPr lang="en-US"/>
              <a:t>Affects how to distribute instance with missing value to child nodes</a:t>
            </a:r>
          </a:p>
          <a:p>
            <a:pPr lvl="1"/>
            <a:r>
              <a:rPr lang="en-US"/>
              <a:t>Affects how a test instance with missing value is classified</a:t>
            </a:r>
          </a:p>
        </p:txBody>
      </p:sp>
    </p:spTree>
    <p:extLst>
      <p:ext uri="{BB962C8B-B14F-4D97-AF65-F5344CB8AC3E}">
        <p14:creationId xmlns:p14="http://schemas.microsoft.com/office/powerpoint/2010/main" val="4234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Impurity Measure</a:t>
            </a:r>
          </a:p>
        </p:txBody>
      </p:sp>
      <p:graphicFrame>
        <p:nvGraphicFramePr>
          <p:cNvPr id="95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48671"/>
              </p:ext>
            </p:extLst>
          </p:nvPr>
        </p:nvGraphicFramePr>
        <p:xfrm>
          <a:off x="457200" y="1852612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Document" r:id="rId3" imgW="5423570" imgH="5776579" progId="Word.Document.8">
                  <p:embed/>
                </p:oleObj>
              </mc:Choice>
              <mc:Fallback>
                <p:oleObj name="Document" r:id="rId3" imgW="5423570" imgH="57765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52612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1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91651"/>
              </p:ext>
            </p:extLst>
          </p:nvPr>
        </p:nvGraphicFramePr>
        <p:xfrm>
          <a:off x="5334000" y="2843212"/>
          <a:ext cx="32004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Document" r:id="rId5" imgW="6366600" imgH="3406680" progId="Word.Document.8">
                  <p:embed/>
                </p:oleObj>
              </mc:Choice>
              <mc:Fallback>
                <p:oleObj name="Document" r:id="rId5" imgW="6366600" imgH="340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43212"/>
                        <a:ext cx="32004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301" name="Text Box 5"/>
          <p:cNvSpPr txBox="1">
            <a:spLocks noChangeArrowheads="1"/>
          </p:cNvSpPr>
          <p:nvPr/>
        </p:nvSpPr>
        <p:spPr bwMode="auto">
          <a:xfrm>
            <a:off x="4343400" y="4367212"/>
            <a:ext cx="4648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Split on Refund:</a:t>
            </a:r>
          </a:p>
          <a:p>
            <a:pPr>
              <a:spcBef>
                <a:spcPct val="50000"/>
              </a:spcBef>
            </a:pPr>
            <a:r>
              <a:rPr lang="en-US" sz="1800"/>
              <a:t>    Entropy(Refund=Yes) = 0</a:t>
            </a:r>
          </a:p>
          <a:p>
            <a:pPr>
              <a:spcBef>
                <a:spcPct val="50000"/>
              </a:spcBef>
            </a:pPr>
            <a:r>
              <a:rPr lang="en-US" sz="1800"/>
              <a:t>    Entropy(Refund=No) </a:t>
            </a:r>
            <a:br>
              <a:rPr lang="en-US" sz="1800"/>
            </a:br>
            <a:r>
              <a:rPr lang="en-US" sz="1800"/>
              <a:t>    = -(2/6)log(2/6) – (4/6)log(4/6) = 0.9183</a:t>
            </a:r>
          </a:p>
          <a:p>
            <a:pPr>
              <a:spcBef>
                <a:spcPct val="50000"/>
              </a:spcBef>
            </a:pPr>
            <a:r>
              <a:rPr lang="en-US" sz="1800"/>
              <a:t>    Entropy(Children) </a:t>
            </a:r>
            <a:br>
              <a:rPr lang="en-US" sz="1800"/>
            </a:br>
            <a:r>
              <a:rPr lang="en-US" sz="1800"/>
              <a:t>    = 0.3 (0) + 0.6 (0.9183) = 0.551</a:t>
            </a:r>
          </a:p>
          <a:p>
            <a:pPr>
              <a:spcBef>
                <a:spcPct val="50000"/>
              </a:spcBef>
            </a:pPr>
            <a:r>
              <a:rPr lang="en-US" sz="1800"/>
              <a:t>Gain = 0.9 </a:t>
            </a:r>
            <a:r>
              <a:rPr lang="en-US" sz="1800">
                <a:sym typeface="Symbol" pitchFamily="18" charset="2"/>
              </a:rPr>
              <a:t> (0.8813 – 0.551) = 0.3303</a:t>
            </a:r>
            <a:endParaRPr lang="en-US" sz="1800"/>
          </a:p>
        </p:txBody>
      </p:sp>
      <p:sp>
        <p:nvSpPr>
          <p:cNvPr id="951302" name="Line 6"/>
          <p:cNvSpPr>
            <a:spLocks noChangeShapeType="1"/>
          </p:cNvSpPr>
          <p:nvPr/>
        </p:nvSpPr>
        <p:spPr bwMode="auto">
          <a:xfrm>
            <a:off x="1143000" y="5815012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3" name="Text Box 7"/>
          <p:cNvSpPr txBox="1">
            <a:spLocks noChangeArrowheads="1"/>
          </p:cNvSpPr>
          <p:nvPr/>
        </p:nvSpPr>
        <p:spPr bwMode="auto">
          <a:xfrm>
            <a:off x="1676400" y="6043612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Missing value</a:t>
            </a:r>
          </a:p>
        </p:txBody>
      </p:sp>
      <p:sp>
        <p:nvSpPr>
          <p:cNvPr id="951304" name="Text Box 8"/>
          <p:cNvSpPr txBox="1">
            <a:spLocks noChangeArrowheads="1"/>
          </p:cNvSpPr>
          <p:nvPr/>
        </p:nvSpPr>
        <p:spPr bwMode="auto">
          <a:xfrm>
            <a:off x="4419600" y="1700212"/>
            <a:ext cx="449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Before Splitting: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    </a:t>
            </a:r>
            <a:r>
              <a:rPr lang="en-US" sz="1800"/>
              <a:t>Entropy(Parent) </a:t>
            </a:r>
            <a:br>
              <a:rPr lang="en-US" sz="1800"/>
            </a:br>
            <a:r>
              <a:rPr lang="en-US" sz="1800"/>
              <a:t>    = -0.3 log(0.3)-(0.7)log(0.7) = 0.8813</a:t>
            </a:r>
          </a:p>
        </p:txBody>
      </p:sp>
    </p:spTree>
    <p:extLst>
      <p:ext uri="{BB962C8B-B14F-4D97-AF65-F5344CB8AC3E}">
        <p14:creationId xmlns:p14="http://schemas.microsoft.com/office/powerpoint/2010/main" val="3699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0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Distribute Instances</a:t>
            </a:r>
          </a:p>
        </p:txBody>
      </p:sp>
      <p:graphicFrame>
        <p:nvGraphicFramePr>
          <p:cNvPr id="9523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4686"/>
              </p:ext>
            </p:extLst>
          </p:nvPr>
        </p:nvGraphicFramePr>
        <p:xfrm>
          <a:off x="381000" y="1595437"/>
          <a:ext cx="351155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Document" r:id="rId3" imgW="5442690" imgH="5295737" progId="Word.Document.8">
                  <p:embed/>
                </p:oleObj>
              </mc:Choice>
              <mc:Fallback>
                <p:oleObj name="Document" r:id="rId3" imgW="5442690" imgH="52957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95437"/>
                        <a:ext cx="3511550" cy="338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24" name="Line 1028"/>
          <p:cNvSpPr>
            <a:spLocks noChangeShapeType="1"/>
          </p:cNvSpPr>
          <p:nvPr/>
        </p:nvSpPr>
        <p:spPr bwMode="auto">
          <a:xfrm>
            <a:off x="2689225" y="5287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25" name="Line 1029"/>
          <p:cNvSpPr>
            <a:spLocks noChangeShapeType="1"/>
          </p:cNvSpPr>
          <p:nvPr/>
        </p:nvSpPr>
        <p:spPr bwMode="auto">
          <a:xfrm flipH="1">
            <a:off x="1316038" y="5287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26" name="Text Box 1030"/>
          <p:cNvSpPr txBox="1">
            <a:spLocks noChangeArrowheads="1"/>
          </p:cNvSpPr>
          <p:nvPr/>
        </p:nvSpPr>
        <p:spPr bwMode="auto">
          <a:xfrm>
            <a:off x="1833563" y="5024437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27" name="Text Box 1031"/>
          <p:cNvSpPr txBox="1">
            <a:spLocks noChangeArrowheads="1"/>
          </p:cNvSpPr>
          <p:nvPr/>
        </p:nvSpPr>
        <p:spPr bwMode="auto">
          <a:xfrm>
            <a:off x="1069975" y="525303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28" name="Text Box 1032"/>
          <p:cNvSpPr txBox="1">
            <a:spLocks noChangeArrowheads="1"/>
          </p:cNvSpPr>
          <p:nvPr/>
        </p:nvSpPr>
        <p:spPr bwMode="auto">
          <a:xfrm>
            <a:off x="3051175" y="5253037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No</a:t>
            </a:r>
          </a:p>
        </p:txBody>
      </p:sp>
      <p:graphicFrame>
        <p:nvGraphicFramePr>
          <p:cNvPr id="952329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16139"/>
              </p:ext>
            </p:extLst>
          </p:nvPr>
        </p:nvGraphicFramePr>
        <p:xfrm>
          <a:off x="0" y="5872162"/>
          <a:ext cx="18081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Document" r:id="rId5" imgW="4408049" imgH="1653433" progId="Word.Document.8">
                  <p:embed/>
                </p:oleObj>
              </mc:Choice>
              <mc:Fallback>
                <p:oleObj name="Document" r:id="rId5" imgW="4408049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72162"/>
                        <a:ext cx="18081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30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06719"/>
              </p:ext>
            </p:extLst>
          </p:nvPr>
        </p:nvGraphicFramePr>
        <p:xfrm>
          <a:off x="2062163" y="5862637"/>
          <a:ext cx="1930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Document" r:id="rId7" imgW="4687993" imgH="1653433" progId="Word.Document.8">
                  <p:embed/>
                </p:oleObj>
              </mc:Choice>
              <mc:Fallback>
                <p:oleObj name="Document" r:id="rId7" imgW="4687993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5862637"/>
                        <a:ext cx="19304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31" name="Line 1035"/>
          <p:cNvSpPr>
            <a:spLocks noChangeShapeType="1"/>
          </p:cNvSpPr>
          <p:nvPr/>
        </p:nvSpPr>
        <p:spPr bwMode="auto">
          <a:xfrm>
            <a:off x="6875463" y="3382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32" name="Line 1036"/>
          <p:cNvSpPr>
            <a:spLocks noChangeShapeType="1"/>
          </p:cNvSpPr>
          <p:nvPr/>
        </p:nvSpPr>
        <p:spPr bwMode="auto">
          <a:xfrm flipH="1">
            <a:off x="5502275" y="3382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33" name="Text Box 1037"/>
          <p:cNvSpPr txBox="1">
            <a:spLocks noChangeArrowheads="1"/>
          </p:cNvSpPr>
          <p:nvPr/>
        </p:nvSpPr>
        <p:spPr bwMode="auto">
          <a:xfrm>
            <a:off x="6019800" y="3119437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34" name="Text Box 1038"/>
          <p:cNvSpPr txBox="1">
            <a:spLocks noChangeArrowheads="1"/>
          </p:cNvSpPr>
          <p:nvPr/>
        </p:nvSpPr>
        <p:spPr bwMode="auto">
          <a:xfrm>
            <a:off x="5256213" y="334803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52335" name="Object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22004"/>
              </p:ext>
            </p:extLst>
          </p:nvPr>
        </p:nvGraphicFramePr>
        <p:xfrm>
          <a:off x="4800600" y="1976437"/>
          <a:ext cx="3651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Document" r:id="rId9" imgW="5102860" imgH="1450803" progId="Word.Document.8">
                  <p:embed/>
                </p:oleObj>
              </mc:Choice>
              <mc:Fallback>
                <p:oleObj name="Document" r:id="rId9" imgW="5102860" imgH="14508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76437"/>
                        <a:ext cx="36512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36" name="Text Box 1040"/>
          <p:cNvSpPr txBox="1">
            <a:spLocks noChangeArrowheads="1"/>
          </p:cNvSpPr>
          <p:nvPr/>
        </p:nvSpPr>
        <p:spPr bwMode="auto">
          <a:xfrm>
            <a:off x="7237413" y="3348037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No</a:t>
            </a:r>
          </a:p>
        </p:txBody>
      </p:sp>
      <p:graphicFrame>
        <p:nvGraphicFramePr>
          <p:cNvPr id="952337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24099"/>
              </p:ext>
            </p:extLst>
          </p:nvPr>
        </p:nvGraphicFramePr>
        <p:xfrm>
          <a:off x="6629400" y="3881437"/>
          <a:ext cx="19891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Document" r:id="rId11" imgW="4790087" imgH="1653433" progId="Word.Document.8">
                  <p:embed/>
                </p:oleObj>
              </mc:Choice>
              <mc:Fallback>
                <p:oleObj name="Document" r:id="rId11" imgW="4790087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81437"/>
                        <a:ext cx="19891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38" name="Text Box 1042"/>
          <p:cNvSpPr txBox="1">
            <a:spLocks noChangeArrowheads="1"/>
          </p:cNvSpPr>
          <p:nvPr/>
        </p:nvSpPr>
        <p:spPr bwMode="auto">
          <a:xfrm>
            <a:off x="4572000" y="4719637"/>
            <a:ext cx="40386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Probability that Refund=Yes is 3/9</a:t>
            </a:r>
          </a:p>
          <a:p>
            <a:pPr>
              <a:spcBef>
                <a:spcPct val="50000"/>
              </a:spcBef>
            </a:pPr>
            <a:r>
              <a:rPr lang="en-US" sz="1800"/>
              <a:t>Probability that Refund=No is 6/9</a:t>
            </a:r>
          </a:p>
          <a:p>
            <a:pPr>
              <a:spcBef>
                <a:spcPct val="50000"/>
              </a:spcBef>
            </a:pPr>
            <a:r>
              <a:rPr lang="en-US" sz="1800"/>
              <a:t>Assign record to the left child with weight = 3/9 and to the right child with weight = 6/9</a:t>
            </a:r>
          </a:p>
        </p:txBody>
      </p:sp>
      <p:graphicFrame>
        <p:nvGraphicFramePr>
          <p:cNvPr id="952339" name="Object 10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65721"/>
              </p:ext>
            </p:extLst>
          </p:nvPr>
        </p:nvGraphicFramePr>
        <p:xfrm>
          <a:off x="4572000" y="3881437"/>
          <a:ext cx="19097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Document" r:id="rId13" imgW="4790087" imgH="1653433" progId="Word.Document.8">
                  <p:embed/>
                </p:oleObj>
              </mc:Choice>
              <mc:Fallback>
                <p:oleObj name="Document" r:id="rId13" imgW="4790087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1437"/>
                        <a:ext cx="19097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5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 Instances</a:t>
            </a:r>
          </a:p>
        </p:txBody>
      </p:sp>
      <p:sp>
        <p:nvSpPr>
          <p:cNvPr id="953347" name="Line 3"/>
          <p:cNvSpPr>
            <a:spLocks noChangeShapeType="1"/>
          </p:cNvSpPr>
          <p:nvPr/>
        </p:nvSpPr>
        <p:spPr bwMode="auto">
          <a:xfrm>
            <a:off x="2187575" y="49180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48" name="Line 4"/>
          <p:cNvSpPr>
            <a:spLocks noChangeShapeType="1"/>
          </p:cNvSpPr>
          <p:nvPr/>
        </p:nvSpPr>
        <p:spPr bwMode="auto">
          <a:xfrm flipH="1">
            <a:off x="1057275" y="49180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49" name="Line 5"/>
          <p:cNvSpPr>
            <a:spLocks noChangeShapeType="1"/>
          </p:cNvSpPr>
          <p:nvPr/>
        </p:nvSpPr>
        <p:spPr bwMode="auto">
          <a:xfrm flipH="1">
            <a:off x="1703388" y="41243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0" name="Line 6"/>
          <p:cNvSpPr>
            <a:spLocks noChangeShapeType="1"/>
          </p:cNvSpPr>
          <p:nvPr/>
        </p:nvSpPr>
        <p:spPr bwMode="auto">
          <a:xfrm>
            <a:off x="2914650" y="41243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1" name="Line 7"/>
          <p:cNvSpPr>
            <a:spLocks noChangeShapeType="1"/>
          </p:cNvSpPr>
          <p:nvPr/>
        </p:nvSpPr>
        <p:spPr bwMode="auto">
          <a:xfrm>
            <a:off x="1865313" y="33972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2" name="Line 8"/>
          <p:cNvSpPr>
            <a:spLocks noChangeShapeType="1"/>
          </p:cNvSpPr>
          <p:nvPr/>
        </p:nvSpPr>
        <p:spPr bwMode="auto">
          <a:xfrm flipH="1">
            <a:off x="492125" y="33972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3" name="Text Box 9"/>
          <p:cNvSpPr txBox="1">
            <a:spLocks noChangeArrowheads="1"/>
          </p:cNvSpPr>
          <p:nvPr/>
        </p:nvSpPr>
        <p:spPr bwMode="auto">
          <a:xfrm>
            <a:off x="1009650" y="31337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4" name="Text Box 10"/>
          <p:cNvSpPr txBox="1">
            <a:spLocks noChangeArrowheads="1"/>
          </p:cNvSpPr>
          <p:nvPr/>
        </p:nvSpPr>
        <p:spPr bwMode="auto">
          <a:xfrm>
            <a:off x="2025650" y="38608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5" name="Text Box 11"/>
          <p:cNvSpPr txBox="1">
            <a:spLocks noChangeArrowheads="1"/>
          </p:cNvSpPr>
          <p:nvPr/>
        </p:nvSpPr>
        <p:spPr bwMode="auto">
          <a:xfrm>
            <a:off x="1300163" y="46529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6" name="AutoShape 12"/>
          <p:cNvSpPr>
            <a:spLocks noChangeArrowheads="1"/>
          </p:cNvSpPr>
          <p:nvPr/>
        </p:nvSpPr>
        <p:spPr bwMode="auto">
          <a:xfrm>
            <a:off x="2227263" y="54419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7" name="Text Box 13"/>
          <p:cNvSpPr txBox="1">
            <a:spLocks noChangeArrowheads="1"/>
          </p:cNvSpPr>
          <p:nvPr/>
        </p:nvSpPr>
        <p:spPr bwMode="auto">
          <a:xfrm>
            <a:off x="2151063" y="54419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8" name="AutoShape 14"/>
          <p:cNvSpPr>
            <a:spLocks noChangeArrowheads="1"/>
          </p:cNvSpPr>
          <p:nvPr/>
        </p:nvSpPr>
        <p:spPr bwMode="auto">
          <a:xfrm>
            <a:off x="735013" y="54594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9" name="Text Box 15"/>
          <p:cNvSpPr txBox="1">
            <a:spLocks noChangeArrowheads="1"/>
          </p:cNvSpPr>
          <p:nvPr/>
        </p:nvSpPr>
        <p:spPr bwMode="auto">
          <a:xfrm>
            <a:off x="831850" y="54451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0" name="AutoShape 16"/>
          <p:cNvSpPr>
            <a:spLocks noChangeArrowheads="1"/>
          </p:cNvSpPr>
          <p:nvPr/>
        </p:nvSpPr>
        <p:spPr bwMode="auto">
          <a:xfrm>
            <a:off x="169863" y="38750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61" name="Text Box 17"/>
          <p:cNvSpPr txBox="1">
            <a:spLocks noChangeArrowheads="1"/>
          </p:cNvSpPr>
          <p:nvPr/>
        </p:nvSpPr>
        <p:spPr bwMode="auto">
          <a:xfrm>
            <a:off x="265113" y="38608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53362" name="AutoShape 18"/>
          <p:cNvSpPr>
            <a:spLocks noChangeArrowheads="1"/>
          </p:cNvSpPr>
          <p:nvPr/>
        </p:nvSpPr>
        <p:spPr bwMode="auto">
          <a:xfrm>
            <a:off x="3065463" y="46799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63" name="Text Box 19"/>
          <p:cNvSpPr txBox="1">
            <a:spLocks noChangeArrowheads="1"/>
          </p:cNvSpPr>
          <p:nvPr/>
        </p:nvSpPr>
        <p:spPr bwMode="auto">
          <a:xfrm>
            <a:off x="3141663" y="46799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4" name="Text Box 20"/>
          <p:cNvSpPr txBox="1">
            <a:spLocks noChangeArrowheads="1"/>
          </p:cNvSpPr>
          <p:nvPr/>
        </p:nvSpPr>
        <p:spPr bwMode="auto">
          <a:xfrm>
            <a:off x="282575" y="33972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5" name="Text Box 21"/>
          <p:cNvSpPr txBox="1">
            <a:spLocks noChangeArrowheads="1"/>
          </p:cNvSpPr>
          <p:nvPr/>
        </p:nvSpPr>
        <p:spPr bwMode="auto">
          <a:xfrm>
            <a:off x="1676400" y="35052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6" name="Text Box 22"/>
          <p:cNvSpPr txBox="1">
            <a:spLocks noChangeArrowheads="1"/>
          </p:cNvSpPr>
          <p:nvPr/>
        </p:nvSpPr>
        <p:spPr bwMode="auto">
          <a:xfrm>
            <a:off x="3130550" y="41624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953367" name="Text Box 23"/>
          <p:cNvSpPr txBox="1">
            <a:spLocks noChangeArrowheads="1"/>
          </p:cNvSpPr>
          <p:nvPr/>
        </p:nvSpPr>
        <p:spPr bwMode="auto">
          <a:xfrm>
            <a:off x="457200" y="4038600"/>
            <a:ext cx="1355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</a:t>
            </a:r>
            <a:br>
              <a:rPr lang="en-US" sz="1600" b="0">
                <a:latin typeface="Arial" charset="0"/>
              </a:rPr>
            </a:br>
            <a:r>
              <a:rPr lang="en-US" sz="1600" b="0">
                <a:latin typeface="Arial" charset="0"/>
              </a:rPr>
              <a:t>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8" name="Text Box 24"/>
          <p:cNvSpPr txBox="1">
            <a:spLocks noChangeArrowheads="1"/>
          </p:cNvSpPr>
          <p:nvPr/>
        </p:nvSpPr>
        <p:spPr bwMode="auto">
          <a:xfrm>
            <a:off x="534988" y="49831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9" name="Text Box 25"/>
          <p:cNvSpPr txBox="1">
            <a:spLocks noChangeArrowheads="1"/>
          </p:cNvSpPr>
          <p:nvPr/>
        </p:nvSpPr>
        <p:spPr bwMode="auto">
          <a:xfrm>
            <a:off x="2309813" y="49831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53370" name="Group 26"/>
          <p:cNvGraphicFramePr>
            <a:graphicFrameLocks noGrp="1"/>
          </p:cNvGraphicFramePr>
          <p:nvPr/>
        </p:nvGraphicFramePr>
        <p:xfrm>
          <a:off x="4114800" y="1295400"/>
          <a:ext cx="4724400" cy="2286000"/>
        </p:xfrm>
        <a:graphic>
          <a:graphicData uri="http://schemas.openxmlformats.org/drawingml/2006/table">
            <a:tbl>
              <a:tblPr/>
              <a:tblGrid>
                <a:gridCol w="1219200"/>
                <a:gridCol w="914400"/>
                <a:gridCol w="914400"/>
                <a:gridCol w="990600"/>
                <a:gridCol w="6858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Divorced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3402" name="Object 58"/>
          <p:cNvGraphicFramePr>
            <a:graphicFrameLocks noChangeAspect="1"/>
          </p:cNvGraphicFramePr>
          <p:nvPr/>
        </p:nvGraphicFramePr>
        <p:xfrm>
          <a:off x="228600" y="1676400"/>
          <a:ext cx="36718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3" imgW="5102860" imgH="1450803" progId="Word.Document.8">
                  <p:embed/>
                </p:oleObj>
              </mc:Choice>
              <mc:Fallback>
                <p:oleObj name="Document" r:id="rId3" imgW="5102860" imgH="14508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367188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403" name="Text Box 59"/>
          <p:cNvSpPr txBox="1">
            <a:spLocks noChangeArrowheads="1"/>
          </p:cNvSpPr>
          <p:nvPr/>
        </p:nvSpPr>
        <p:spPr bwMode="auto">
          <a:xfrm>
            <a:off x="228600" y="12192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New record:</a:t>
            </a:r>
          </a:p>
        </p:txBody>
      </p:sp>
      <p:sp>
        <p:nvSpPr>
          <p:cNvPr id="953404" name="Line 60"/>
          <p:cNvSpPr>
            <a:spLocks noChangeShapeType="1"/>
          </p:cNvSpPr>
          <p:nvPr/>
        </p:nvSpPr>
        <p:spPr bwMode="auto">
          <a:xfrm>
            <a:off x="1219200" y="2667000"/>
            <a:ext cx="228600" cy="4572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5" name="Line 61"/>
          <p:cNvSpPr>
            <a:spLocks noChangeShapeType="1"/>
          </p:cNvSpPr>
          <p:nvPr/>
        </p:nvSpPr>
        <p:spPr bwMode="auto">
          <a:xfrm>
            <a:off x="1905000" y="2667000"/>
            <a:ext cx="609600" cy="11430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6" name="Oval 62"/>
          <p:cNvSpPr>
            <a:spLocks noChangeArrowheads="1"/>
          </p:cNvSpPr>
          <p:nvPr/>
        </p:nvSpPr>
        <p:spPr bwMode="auto">
          <a:xfrm>
            <a:off x="5410200" y="2895600"/>
            <a:ext cx="762000" cy="6858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07" name="Oval 63"/>
          <p:cNvSpPr>
            <a:spLocks noChangeArrowheads="1"/>
          </p:cNvSpPr>
          <p:nvPr/>
        </p:nvSpPr>
        <p:spPr bwMode="auto">
          <a:xfrm>
            <a:off x="6400800" y="2895600"/>
            <a:ext cx="1676400" cy="6858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08" name="Line 64"/>
          <p:cNvSpPr>
            <a:spLocks noChangeShapeType="1"/>
          </p:cNvSpPr>
          <p:nvPr/>
        </p:nvSpPr>
        <p:spPr bwMode="auto">
          <a:xfrm flipH="1">
            <a:off x="4038600" y="3352800"/>
            <a:ext cx="1676400" cy="9906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9" name="Line 65"/>
          <p:cNvSpPr>
            <a:spLocks noChangeShapeType="1"/>
          </p:cNvSpPr>
          <p:nvPr/>
        </p:nvSpPr>
        <p:spPr bwMode="auto">
          <a:xfrm flipH="1">
            <a:off x="1981200" y="3429000"/>
            <a:ext cx="5029200" cy="9906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10" name="Text Box 66"/>
          <p:cNvSpPr txBox="1">
            <a:spLocks noChangeArrowheads="1"/>
          </p:cNvSpPr>
          <p:nvPr/>
        </p:nvSpPr>
        <p:spPr bwMode="auto">
          <a:xfrm>
            <a:off x="5181600" y="4191000"/>
            <a:ext cx="3505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Probability that Marital Status </a:t>
            </a:r>
            <a:br>
              <a:rPr lang="en-US" sz="1800"/>
            </a:br>
            <a:r>
              <a:rPr lang="en-US" sz="1800"/>
              <a:t>= Married is 3.67/6.67</a:t>
            </a:r>
          </a:p>
          <a:p>
            <a:pPr>
              <a:spcBef>
                <a:spcPct val="50000"/>
              </a:spcBef>
            </a:pPr>
            <a:r>
              <a:rPr lang="en-US" sz="1800"/>
              <a:t>Probability that Marital Status ={Single,Divorced} is 3/6.67</a:t>
            </a:r>
          </a:p>
        </p:txBody>
      </p:sp>
    </p:spTree>
    <p:extLst>
      <p:ext uri="{BB962C8B-B14F-4D97-AF65-F5344CB8AC3E}">
        <p14:creationId xmlns:p14="http://schemas.microsoft.com/office/powerpoint/2010/main" val="5278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  <a:p>
            <a:r>
              <a:rPr lang="en-US"/>
              <a:t>Search Strategy</a:t>
            </a:r>
          </a:p>
          <a:p>
            <a:r>
              <a:rPr lang="en-US"/>
              <a:t>Expressiveness</a:t>
            </a:r>
          </a:p>
          <a:p>
            <a:r>
              <a:rPr lang="en-US"/>
              <a:t>Tree Replication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of instances gets smaller as you traverse down the tree</a:t>
            </a:r>
          </a:p>
          <a:p>
            <a:endParaRPr lang="en-US"/>
          </a:p>
          <a:p>
            <a:r>
              <a:rPr lang="en-US"/>
              <a:t>Number of instances at the leaf nodes could be too small to make any statistically significant decision</a:t>
            </a:r>
          </a:p>
        </p:txBody>
      </p:sp>
    </p:spTree>
    <p:extLst>
      <p:ext uri="{BB962C8B-B14F-4D97-AF65-F5344CB8AC3E}">
        <p14:creationId xmlns:p14="http://schemas.microsoft.com/office/powerpoint/2010/main" val="27431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Strategy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Finding an optimal decision tree is NP-hard</a:t>
            </a:r>
          </a:p>
          <a:p>
            <a:pPr lvl="4"/>
            <a:endParaRPr lang="en-US"/>
          </a:p>
          <a:p>
            <a:r>
              <a:rPr lang="en-US"/>
              <a:t>The algorithm presented so far uses a greedy, top-down, recursive partitioning strategy to induce a reasonable solution</a:t>
            </a:r>
          </a:p>
          <a:p>
            <a:pPr lvl="4"/>
            <a:endParaRPr lang="en-US"/>
          </a:p>
          <a:p>
            <a:r>
              <a:rPr lang="en-US"/>
              <a:t>Other strategies?</a:t>
            </a:r>
          </a:p>
          <a:p>
            <a:pPr lvl="1"/>
            <a:r>
              <a:rPr lang="en-US"/>
              <a:t>Bottom-up</a:t>
            </a:r>
          </a:p>
          <a:p>
            <a:pPr lvl="1"/>
            <a:r>
              <a:rPr lang="en-US"/>
              <a:t>Bi-directional</a:t>
            </a:r>
          </a:p>
        </p:txBody>
      </p:sp>
    </p:spTree>
    <p:extLst>
      <p:ext uri="{BB962C8B-B14F-4D97-AF65-F5344CB8AC3E}">
        <p14:creationId xmlns:p14="http://schemas.microsoft.com/office/powerpoint/2010/main" val="29790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Decision tree provides expressive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Example: parity function: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Class = 1 if there is an even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Class = 0 if there is an odd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Not expressive enough for 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746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761063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Border line between two neighboring regions of different classes is known as 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Decision boundary is parallel to axes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3249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22152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Replication</a:t>
            </a:r>
          </a:p>
        </p:txBody>
      </p:sp>
      <p:graphicFrame>
        <p:nvGraphicFramePr>
          <p:cNvPr id="960515" name="Object 3"/>
          <p:cNvGraphicFramePr>
            <a:graphicFrameLocks noChangeAspect="1"/>
          </p:cNvGraphicFramePr>
          <p:nvPr/>
        </p:nvGraphicFramePr>
        <p:xfrm>
          <a:off x="914400" y="1128713"/>
          <a:ext cx="58674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VISIO" r:id="rId3" imgW="9533880" imgH="7019280" progId="Visio.Drawing.6">
                  <p:embed/>
                </p:oleObj>
              </mc:Choice>
              <mc:Fallback>
                <p:oleObj name="VISIO" r:id="rId3" imgW="9533880" imgH="7019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3"/>
                        <a:ext cx="586740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6" name="Text Box 4"/>
          <p:cNvSpPr txBox="1">
            <a:spLocks noChangeArrowheads="1"/>
          </p:cNvSpPr>
          <p:nvPr/>
        </p:nvSpPr>
        <p:spPr bwMode="auto">
          <a:xfrm>
            <a:off x="533400" y="5805488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Same subtree appears in multiple branches</a:t>
            </a:r>
          </a:p>
        </p:txBody>
      </p:sp>
    </p:spTree>
    <p:extLst>
      <p:ext uri="{BB962C8B-B14F-4D97-AF65-F5344CB8AC3E}">
        <p14:creationId xmlns:p14="http://schemas.microsoft.com/office/powerpoint/2010/main" val="10929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Counts of test records that are correctly (or incorrectly) predicted by the classification model</a:t>
            </a:r>
          </a:p>
          <a:p>
            <a:r>
              <a:rPr lang="en-US" b="1" smtClean="0"/>
              <a:t>Confusion matrix</a:t>
            </a:r>
          </a:p>
          <a:p>
            <a:endParaRPr lang="en-US" b="1" smtClean="0"/>
          </a:p>
          <a:p>
            <a:endParaRPr lang="en-US" b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92490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11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10</a:t>
                      </a:r>
                      <a:endParaRPr lang="en-US" b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01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00</a:t>
                      </a:r>
                      <a:endParaRPr lang="en-US" b="1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13647</TotalTime>
  <Words>3043</Words>
  <Application>Microsoft Office PowerPoint</Application>
  <PresentationFormat>On-screen Show (4:3)</PresentationFormat>
  <Paragraphs>747</Paragraphs>
  <Slides>82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LECTURE 9</vt:lpstr>
      <vt:lpstr>What is classification?</vt:lpstr>
      <vt:lpstr>What is classification?</vt:lpstr>
      <vt:lpstr>What is classification?</vt:lpstr>
      <vt:lpstr>Why classification?</vt:lpstr>
      <vt:lpstr>Examples of Classification Task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Decision Tree Induction</vt:lpstr>
      <vt:lpstr>General Structure of Hunt’s Algorithm</vt:lpstr>
      <vt:lpstr>Hunt’s Algorithm</vt:lpstr>
      <vt:lpstr>Tree Induction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Tree Induction</vt:lpstr>
      <vt:lpstr>How to determine the Best Split</vt:lpstr>
      <vt:lpstr>How to determine the Best Split</vt:lpstr>
      <vt:lpstr>Measuring Node Impurity</vt:lpstr>
      <vt:lpstr>Gain</vt:lpstr>
      <vt:lpstr>Measure of Impurity: GINI</vt:lpstr>
      <vt:lpstr>Examples for computing GINI</vt:lpstr>
      <vt:lpstr>Splitting Based on GINI</vt:lpstr>
      <vt:lpstr>Binary Attributes: Computing GINI Index</vt:lpstr>
      <vt:lpstr>Categorical Attributes: Computing Gini Index</vt:lpstr>
      <vt:lpstr>Continuous Attributes: Computing Gini Index</vt:lpstr>
      <vt:lpstr>Continuous Attributes: Computing Gini Index...</vt:lpstr>
      <vt:lpstr>Alternative Splitting Criteria based on INFO</vt:lpstr>
      <vt:lpstr>Examples for computing Entropy</vt:lpstr>
      <vt:lpstr>Splitting Based on INFO...</vt:lpstr>
      <vt:lpstr>Splitting based on INFO</vt:lpstr>
      <vt:lpstr>Splitting based on INFO</vt:lpstr>
      <vt:lpstr>Splitting Based on INFO...</vt:lpstr>
      <vt:lpstr>Splitting Criteria based on Classification Error</vt:lpstr>
      <vt:lpstr>Examples for Computing Error</vt:lpstr>
      <vt:lpstr>Comparison among Splitting Criteria</vt:lpstr>
      <vt:lpstr>Misclassification Error vs Gini</vt:lpstr>
      <vt:lpstr>Tree Induction</vt:lpstr>
      <vt:lpstr>Stopping Criteria for Tree Induction</vt:lpstr>
      <vt:lpstr>Decision Tree Based Classification</vt:lpstr>
      <vt:lpstr>Example: C4.5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How to Address Overfitting</vt:lpstr>
      <vt:lpstr>How to Address Overfitting…</vt:lpstr>
      <vt:lpstr>Example of Post-Pruning</vt:lpstr>
      <vt:lpstr>Handling Missing Attribute Values</vt:lpstr>
      <vt:lpstr>Computing Impurity Measure</vt:lpstr>
      <vt:lpstr>Distribute Instances</vt:lpstr>
      <vt:lpstr>Classify Instances</vt:lpstr>
      <vt:lpstr>Other Issues</vt:lpstr>
      <vt:lpstr>Data Fragmentation</vt:lpstr>
      <vt:lpstr>Search Strategy</vt:lpstr>
      <vt:lpstr>Expressiveness</vt:lpstr>
      <vt:lpstr>Decision Boundary</vt:lpstr>
      <vt:lpstr>Oblique Decision Trees</vt:lpstr>
      <vt:lpstr>Tree Replication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469</cp:revision>
  <dcterms:created xsi:type="dcterms:W3CDTF">2011-10-17T19:46:53Z</dcterms:created>
  <dcterms:modified xsi:type="dcterms:W3CDTF">2012-05-23T19:57:19Z</dcterms:modified>
</cp:coreProperties>
</file>