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8"/>
  </p:notesMasterIdLst>
  <p:sldIdLst>
    <p:sldId id="674" r:id="rId2"/>
    <p:sldId id="675" r:id="rId3"/>
    <p:sldId id="676" r:id="rId4"/>
    <p:sldId id="677" r:id="rId5"/>
    <p:sldId id="678" r:id="rId6"/>
    <p:sldId id="679" r:id="rId7"/>
    <p:sldId id="680" r:id="rId8"/>
    <p:sldId id="681" r:id="rId9"/>
    <p:sldId id="682" r:id="rId10"/>
    <p:sldId id="684" r:id="rId11"/>
    <p:sldId id="685" r:id="rId12"/>
    <p:sldId id="686" r:id="rId13"/>
    <p:sldId id="683" r:id="rId14"/>
    <p:sldId id="671" r:id="rId15"/>
    <p:sldId id="672" r:id="rId16"/>
    <p:sldId id="673" r:id="rId17"/>
    <p:sldId id="687" r:id="rId18"/>
    <p:sldId id="689" r:id="rId19"/>
    <p:sldId id="690" r:id="rId20"/>
    <p:sldId id="691" r:id="rId21"/>
    <p:sldId id="695" r:id="rId22"/>
    <p:sldId id="694" r:id="rId23"/>
    <p:sldId id="696" r:id="rId24"/>
    <p:sldId id="698" r:id="rId25"/>
    <p:sldId id="699" r:id="rId26"/>
    <p:sldId id="700" r:id="rId27"/>
    <p:sldId id="701" r:id="rId28"/>
    <p:sldId id="703" r:id="rId29"/>
    <p:sldId id="704" r:id="rId30"/>
    <p:sldId id="705" r:id="rId31"/>
    <p:sldId id="692" r:id="rId32"/>
    <p:sldId id="693" r:id="rId33"/>
    <p:sldId id="706" r:id="rId34"/>
    <p:sldId id="707" r:id="rId35"/>
    <p:sldId id="708" r:id="rId36"/>
    <p:sldId id="70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3B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5" d="100"/>
          <a:sy n="85" d="100"/>
        </p:scale>
        <p:origin x="-2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wmf"/><Relationship Id="rId4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5F50A0-815A-4571-89B9-CE5A1E4B497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26003D-493D-4EBE-8E15-AC9E2D0874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2CEC10-E40B-4857-9019-A41FC3A2ABD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3BBFFC-6947-47A2-A979-6198A6ED991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838448-2B09-4E27-931D-CB37E05169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DC0CB0-21C9-4FFB-9D53-B3866B0386F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35986E-B1FA-45C4-9D6B-966326293DC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BC31FE-CFC4-45B3-8B3C-453D87738CCC}" type="slidenum">
              <a:rPr lang="en-US"/>
              <a:pPr/>
              <a:t>21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67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e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8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Sequence Segmentation</a:t>
            </a:r>
          </a:p>
          <a:p>
            <a:r>
              <a:rPr lang="en-US" dirty="0" smtClean="0"/>
              <a:t>Dimensionality Reduction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87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763000" cy="48768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Terminology: </a:t>
                </a:r>
                <a:endParaRPr lang="en-US" b="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[1,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],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: error of optimal segmentation of subsequence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𝑇</m:t>
                    </m:r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[1,</m:t>
                    </m:r>
                    <m:r>
                      <a:rPr lang="en-US" i="1" dirty="0" err="1" smtClean="0">
                        <a:solidFill>
                          <a:srgbClr val="00B0F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segments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Dynamic Programming Recursion: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j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1,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+1,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Dynamic programming table:</a:t>
                </a:r>
              </a:p>
              <a:p>
                <a:pPr lvl="1"/>
                <a:r>
                  <a:rPr lang="en-US" dirty="0" smtClean="0"/>
                  <a:t>Two-dimensional table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A[1…</a:t>
                </a:r>
                <a:r>
                  <a:rPr lang="en-US" dirty="0" err="1" smtClean="0">
                    <a:solidFill>
                      <a:srgbClr val="00B0F0"/>
                    </a:solidFill>
                  </a:rPr>
                  <a:t>K,1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…N]</a:t>
                </a:r>
              </a:p>
              <a:p>
                <a:pPr lvl="1"/>
                <a:r>
                  <a:rPr lang="en-US" dirty="0" smtClean="0">
                    <a:solidFill>
                      <a:srgbClr val="00B0F0"/>
                    </a:solidFill>
                  </a:rPr>
                  <a:t>A[</a:t>
                </a:r>
                <a:r>
                  <a:rPr lang="en-US" dirty="0" err="1" smtClean="0">
                    <a:solidFill>
                      <a:srgbClr val="00B0F0"/>
                    </a:solidFill>
                  </a:rPr>
                  <a:t>k,n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] 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[1,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],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763000" cy="4876800"/>
              </a:xfrm>
              <a:blipFill rotWithShape="1">
                <a:blip r:embed="rId2"/>
                <a:stretch>
                  <a:fillRect l="-626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70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276601" y="4306393"/>
            <a:ext cx="1523998" cy="4014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90147" y="3510183"/>
            <a:ext cx="3796454" cy="7938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j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1,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+1,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Fill the table row to tow from smaller to larger values of k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2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903704" y="3124202"/>
            <a:ext cx="4182897" cy="2393591"/>
            <a:chOff x="6253262" y="5045736"/>
            <a:chExt cx="2509738" cy="1355064"/>
          </a:xfrm>
        </p:grpSpPr>
        <p:sp>
          <p:nvSpPr>
            <p:cNvPr id="5" name="Rectangle 4"/>
            <p:cNvSpPr/>
            <p:nvPr/>
          </p:nvSpPr>
          <p:spPr>
            <a:xfrm>
              <a:off x="6477000" y="5257800"/>
              <a:ext cx="2286000" cy="1143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6477000" y="5486400"/>
              <a:ext cx="228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477000" y="5943600"/>
              <a:ext cx="228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477000" y="5715000"/>
              <a:ext cx="228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477000" y="6172200"/>
              <a:ext cx="228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7056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9342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1628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3914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6200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8486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0772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3058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5344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534400" y="5045736"/>
              <a:ext cx="228600" cy="209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77000" y="5049362"/>
              <a:ext cx="228600" cy="209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53262" y="5264248"/>
              <a:ext cx="228600" cy="209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56528" y="6191627"/>
              <a:ext cx="228600" cy="209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K</a:t>
              </a:r>
              <a:endParaRPr lang="en-US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 solution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800599" y="4304059"/>
            <a:ext cx="381001" cy="403799"/>
          </a:xfrm>
          <a:prstGeom prst="rect">
            <a:avLst/>
          </a:prstGeom>
          <a:solidFill>
            <a:srgbClr val="EF85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914710" y="4340860"/>
            <a:ext cx="397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F8511"/>
                </a:solidFill>
              </a:rPr>
              <a:t>k</a:t>
            </a:r>
            <a:endParaRPr lang="en-US" b="1" dirty="0">
              <a:solidFill>
                <a:srgbClr val="EF851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06042" y="3124200"/>
            <a:ext cx="41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F8511"/>
                </a:solidFill>
              </a:rPr>
              <a:t>n</a:t>
            </a:r>
            <a:endParaRPr lang="en-US" b="1" dirty="0">
              <a:solidFill>
                <a:srgbClr val="EF851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19601" y="3907121"/>
            <a:ext cx="380998" cy="3969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038600" y="3907121"/>
            <a:ext cx="381001" cy="3969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657601" y="3907121"/>
            <a:ext cx="380999" cy="3969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290147" y="3907121"/>
            <a:ext cx="367454" cy="3969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7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6" grpId="0" animBg="1"/>
      <p:bldP spid="23" grpId="0" animBg="1"/>
      <p:bldP spid="24" grpId="0"/>
      <p:bldP spid="25" grpId="0"/>
      <p:bldP spid="30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What is the complexity?</a:t>
                </a:r>
              </a:p>
              <a:p>
                <a:pPr lvl="1"/>
                <a:r>
                  <a:rPr lang="en-US" dirty="0" smtClean="0">
                    <a:solidFill>
                      <a:srgbClr val="00B0F0"/>
                    </a:solidFill>
                  </a:rPr>
                  <a:t>NK</a:t>
                </a:r>
                <a:r>
                  <a:rPr lang="en-US" dirty="0" smtClean="0"/>
                  <a:t> cells to fill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1,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j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n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𝑆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1,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+1≤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+1,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</m:d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>
                    <a:solidFill>
                      <a:srgbClr val="00B0F0"/>
                    </a:solidFill>
                  </a:rPr>
                  <a:t>O(N)</a:t>
                </a:r>
                <a:r>
                  <a:rPr lang="en-US" dirty="0" smtClean="0"/>
                  <a:t> cells to check for each of the cells</a:t>
                </a:r>
              </a:p>
              <a:p>
                <a:pPr lvl="2"/>
                <a:r>
                  <a:rPr lang="en-US" dirty="0" smtClean="0">
                    <a:solidFill>
                      <a:srgbClr val="00B0F0"/>
                    </a:solidFill>
                  </a:rPr>
                  <a:t>O(N)</a:t>
                </a:r>
                <a:r>
                  <a:rPr lang="en-US" dirty="0" smtClean="0"/>
                  <a:t> to compute the second term</a:t>
                </a:r>
              </a:p>
              <a:p>
                <a:pPr lvl="1"/>
                <a:r>
                  <a:rPr lang="en-US" dirty="0" smtClean="0">
                    <a:solidFill>
                      <a:srgbClr val="00B0F0"/>
                    </a:solidFill>
                  </a:rPr>
                  <a:t>O(N</a:t>
                </a:r>
                <a:r>
                  <a:rPr lang="en-US" baseline="30000" dirty="0" smtClean="0">
                    <a:solidFill>
                      <a:srgbClr val="00B0F0"/>
                    </a:solidFill>
                  </a:rPr>
                  <a:t>3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K)</a:t>
                </a:r>
                <a:r>
                  <a:rPr lang="en-US" dirty="0" smtClean="0"/>
                  <a:t> in the naïve computation</a:t>
                </a:r>
                <a:endParaRPr lang="en-US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+1≤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+1,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+1≤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+2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+1≤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b>
                              <m:sup/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nary>
                          </m:e>
                          <m:sup/>
                        </m:sSup>
                      </m:e>
                    </m:nary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We can compute in constant time by </a:t>
                </a:r>
                <a:r>
                  <a:rPr lang="en-US" dirty="0" err="1" smtClean="0"/>
                  <a:t>precomputing</a:t>
                </a:r>
                <a:r>
                  <a:rPr lang="en-US" dirty="0" smtClean="0"/>
                  <a:t> partial sums</a:t>
                </a:r>
              </a:p>
              <a:p>
                <a:pPr lvl="1"/>
                <a:r>
                  <a:rPr lang="en-US" dirty="0" smtClean="0"/>
                  <a:t>O(N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K) complexity</a:t>
                </a:r>
                <a:endParaRPr lang="en-US" dirty="0"/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625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18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Heuristics</a:t>
            </a:r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fi-FI" dirty="0" smtClean="0"/>
              <a:t>Bottom-up greedy (BU): </a:t>
            </a:r>
            <a:r>
              <a:rPr lang="fi-FI" dirty="0" smtClean="0">
                <a:solidFill>
                  <a:srgbClr val="0066FF"/>
                </a:solidFill>
              </a:rPr>
              <a:t>O(NlogN)</a:t>
            </a:r>
          </a:p>
          <a:p>
            <a:pPr lvl="1">
              <a:lnSpc>
                <a:spcPct val="90000"/>
              </a:lnSpc>
            </a:pPr>
            <a:r>
              <a:rPr lang="fi-FI" dirty="0"/>
              <a:t>Merge adjacent points each time selecting the two points that cause the smallest increase in the error until K segments</a:t>
            </a:r>
          </a:p>
          <a:p>
            <a:pPr lvl="1">
              <a:lnSpc>
                <a:spcPct val="90000"/>
              </a:lnSpc>
            </a:pPr>
            <a:r>
              <a:rPr lang="fi-FI" dirty="0" smtClean="0"/>
              <a:t>[Keogh and Smyth’97, Keogh and Pazzani’98]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fi-FI" dirty="0" smtClean="0"/>
          </a:p>
          <a:p>
            <a:pPr>
              <a:lnSpc>
                <a:spcPct val="90000"/>
              </a:lnSpc>
            </a:pPr>
            <a:r>
              <a:rPr lang="fi-FI" dirty="0" smtClean="0"/>
              <a:t>Top-down greedy (TD): </a:t>
            </a:r>
            <a:r>
              <a:rPr lang="fi-FI" dirty="0" smtClean="0">
                <a:solidFill>
                  <a:srgbClr val="0066FF"/>
                </a:solidFill>
              </a:rPr>
              <a:t>O(NK)</a:t>
            </a:r>
          </a:p>
          <a:p>
            <a:pPr lvl="1">
              <a:lnSpc>
                <a:spcPct val="90000"/>
              </a:lnSpc>
            </a:pPr>
            <a:r>
              <a:rPr lang="fi-FI" dirty="0"/>
              <a:t>Introduce breakpoints so that you get the largest decrease in error, until K segments are created.</a:t>
            </a:r>
          </a:p>
          <a:p>
            <a:pPr lvl="1">
              <a:lnSpc>
                <a:spcPct val="90000"/>
              </a:lnSpc>
            </a:pPr>
            <a:r>
              <a:rPr lang="fi-FI" dirty="0" smtClean="0"/>
              <a:t>[Douglas and Peucker’73, Shatkay and Zdonik’96, Lavrenko et. al’00]</a:t>
            </a:r>
          </a:p>
          <a:p>
            <a:pPr>
              <a:lnSpc>
                <a:spcPct val="90000"/>
              </a:lnSpc>
            </a:pPr>
            <a:endParaRPr lang="fi-FI" dirty="0" smtClean="0"/>
          </a:p>
          <a:p>
            <a:pPr>
              <a:lnSpc>
                <a:spcPct val="90000"/>
              </a:lnSpc>
            </a:pPr>
            <a:r>
              <a:rPr lang="fi-FI" dirty="0" smtClean="0"/>
              <a:t>Local Search Heuristics: </a:t>
            </a:r>
            <a:r>
              <a:rPr lang="fi-FI" dirty="0" smtClean="0">
                <a:solidFill>
                  <a:srgbClr val="0066FF"/>
                </a:solidFill>
              </a:rPr>
              <a:t>O(NKI)</a:t>
            </a:r>
          </a:p>
          <a:p>
            <a:pPr lvl="1">
              <a:lnSpc>
                <a:spcPct val="90000"/>
              </a:lnSpc>
            </a:pPr>
            <a:r>
              <a:rPr lang="fi-FI" dirty="0" smtClean="0"/>
              <a:t>Assign the breakpoints randomly and then move them so that you reduce the error</a:t>
            </a:r>
          </a:p>
          <a:p>
            <a:pPr lvl="1">
              <a:lnSpc>
                <a:spcPct val="90000"/>
              </a:lnSpc>
            </a:pPr>
            <a:r>
              <a:rPr lang="fi-FI" dirty="0" smtClean="0"/>
              <a:t>[Himberg et. al ’01]</a:t>
            </a:r>
            <a:endParaRPr lang="fi-FI" dirty="0" smtClean="0">
              <a:solidFill>
                <a:srgbClr val="0099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i-FI" dirty="0" smtClean="0"/>
              <a:t>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i-FI" sz="2400" dirty="0" smtClean="0"/>
          </a:p>
        </p:txBody>
      </p:sp>
    </p:spTree>
    <p:extLst>
      <p:ext uri="{BB962C8B-B14F-4D97-AF65-F5344CB8AC3E}">
        <p14:creationId xmlns:p14="http://schemas.microsoft.com/office/powerpoint/2010/main" val="354823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DIMENSIONALITY REDUCTION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39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curse of dimensionality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Real data usually have thousands, or millions of dimensions</a:t>
            </a:r>
          </a:p>
          <a:p>
            <a:pPr lvl="1"/>
            <a:r>
              <a:rPr lang="en-US" dirty="0" smtClean="0"/>
              <a:t>E.g., web documents, where the dimensionality is the vocabulary of words</a:t>
            </a:r>
          </a:p>
          <a:p>
            <a:pPr lvl="1"/>
            <a:r>
              <a:rPr lang="en-US" dirty="0" smtClean="0"/>
              <a:t>Facebook graph, where the dimensionality is the number of users</a:t>
            </a:r>
          </a:p>
          <a:p>
            <a:r>
              <a:rPr lang="en-US" dirty="0" smtClean="0"/>
              <a:t>Huge number of dimensions causes many problems</a:t>
            </a:r>
          </a:p>
          <a:p>
            <a:pPr lvl="1"/>
            <a:r>
              <a:rPr lang="en-US" dirty="0" smtClean="0"/>
              <a:t>Data becomes very sparse, some algorithms become meaningless (e.g. density based clustering)</a:t>
            </a:r>
          </a:p>
          <a:p>
            <a:pPr lvl="1"/>
            <a:r>
              <a:rPr lang="en-US" dirty="0" smtClean="0"/>
              <a:t>The complexity of several algorithms depends on the dimensionality and they become infeasible.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9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Dimensionality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sually the data can be described with fewer dimensions, without losing much of the meaning of the data.</a:t>
            </a:r>
          </a:p>
          <a:p>
            <a:pPr lvl="1"/>
            <a:r>
              <a:rPr lang="en-US" dirty="0" smtClean="0"/>
              <a:t>The data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reside in a space of lower dimensionality</a:t>
            </a:r>
          </a:p>
          <a:p>
            <a:pPr lvl="1"/>
            <a:endParaRPr lang="en-US" dirty="0"/>
          </a:p>
          <a:p>
            <a:r>
              <a:rPr lang="en-US" dirty="0" smtClean="0"/>
              <a:t>Essentially, we assume that some of the data is noise, and we can approximate the useful part with a lower dimensionality space.</a:t>
            </a:r>
          </a:p>
          <a:p>
            <a:pPr lvl="1"/>
            <a:r>
              <a:rPr lang="en-US" dirty="0" smtClean="0"/>
              <a:t>Dimensionality reduction does not just reduce the amount of data, it often brings out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useful</a:t>
            </a:r>
            <a:r>
              <a:rPr lang="en-US" dirty="0" smtClean="0"/>
              <a:t> part of the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33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 the form of a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are given </a:t>
            </a:r>
            <a:r>
              <a:rPr lang="en-US" dirty="0">
                <a:solidFill>
                  <a:srgbClr val="00B0F0"/>
                </a:solidFill>
              </a:rPr>
              <a:t>n</a:t>
            </a:r>
            <a:r>
              <a:rPr lang="en-US" dirty="0"/>
              <a:t> objects and </a:t>
            </a:r>
            <a:r>
              <a:rPr lang="en-US" dirty="0">
                <a:solidFill>
                  <a:srgbClr val="00B0F0"/>
                </a:solidFill>
              </a:rPr>
              <a:t>d</a:t>
            </a:r>
            <a:r>
              <a:rPr lang="en-US" dirty="0"/>
              <a:t> </a:t>
            </a:r>
            <a:r>
              <a:rPr lang="en-US" dirty="0" smtClean="0"/>
              <a:t>attributes describing </a:t>
            </a:r>
            <a:r>
              <a:rPr lang="en-US" dirty="0"/>
              <a:t>the objects. </a:t>
            </a:r>
            <a:r>
              <a:rPr lang="en-US" dirty="0" smtClean="0"/>
              <a:t>Each </a:t>
            </a:r>
            <a:r>
              <a:rPr lang="en-US" dirty="0"/>
              <a:t>object has </a:t>
            </a:r>
            <a:r>
              <a:rPr lang="en-US" dirty="0">
                <a:solidFill>
                  <a:srgbClr val="00B0F0"/>
                </a:solidFill>
              </a:rPr>
              <a:t>d </a:t>
            </a:r>
            <a:r>
              <a:rPr lang="en-US" dirty="0"/>
              <a:t>numeric values describing it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We will represent the data as a </a:t>
            </a:r>
            <a:r>
              <a:rPr lang="en-US" dirty="0" err="1" smtClean="0">
                <a:solidFill>
                  <a:srgbClr val="00B0F0"/>
                </a:solidFill>
              </a:rPr>
              <a:t>n</a:t>
            </a:r>
            <a:r>
              <a:rPr lang="en-US" dirty="0" err="1" smtClean="0">
                <a:solidFill>
                  <a:srgbClr val="00B0F0"/>
                </a:solidFill>
                <a:sym typeface="Symbol"/>
              </a:rPr>
              <a:t>d</a:t>
            </a:r>
            <a:r>
              <a:rPr lang="en-US" dirty="0" smtClean="0">
                <a:sym typeface="Symbol"/>
              </a:rPr>
              <a:t> real matrix </a:t>
            </a:r>
            <a:r>
              <a:rPr lang="en-US" dirty="0" smtClean="0">
                <a:solidFill>
                  <a:srgbClr val="00B0F0"/>
                </a:solidFill>
                <a:sym typeface="Symbol"/>
              </a:rPr>
              <a:t>A</a:t>
            </a:r>
            <a:r>
              <a:rPr lang="en-US" dirty="0" smtClean="0">
                <a:sym typeface="Symbol"/>
              </a:rPr>
              <a:t>.</a:t>
            </a:r>
          </a:p>
          <a:p>
            <a:pPr lvl="1"/>
            <a:r>
              <a:rPr lang="en-US" dirty="0" smtClean="0">
                <a:sym typeface="Symbol"/>
              </a:rPr>
              <a:t>We can now use tools from linear algebra to process the data matrix</a:t>
            </a:r>
          </a:p>
          <a:p>
            <a:pPr lvl="1"/>
            <a:endParaRPr lang="en-US" dirty="0">
              <a:sym typeface="Symbol"/>
            </a:endParaRPr>
          </a:p>
          <a:p>
            <a:r>
              <a:rPr lang="en-US" dirty="0" smtClean="0">
                <a:sym typeface="Symbol"/>
              </a:rPr>
              <a:t>Our goal is to produce a new </a:t>
            </a:r>
            <a:r>
              <a:rPr lang="en-US" dirty="0" err="1">
                <a:solidFill>
                  <a:srgbClr val="00B0F0"/>
                </a:solidFill>
              </a:rPr>
              <a:t>n</a:t>
            </a:r>
            <a:r>
              <a:rPr lang="en-US" dirty="0" err="1" smtClean="0">
                <a:solidFill>
                  <a:srgbClr val="00B0F0"/>
                </a:solidFill>
                <a:sym typeface="Symbol"/>
              </a:rPr>
              <a:t>k</a:t>
            </a:r>
            <a:r>
              <a:rPr lang="en-US" dirty="0" smtClean="0">
                <a:solidFill>
                  <a:srgbClr val="00B0F0"/>
                </a:solidFill>
                <a:sym typeface="Symbol"/>
              </a:rPr>
              <a:t> </a:t>
            </a:r>
            <a:r>
              <a:rPr lang="en-US" dirty="0" smtClean="0">
                <a:sym typeface="Symbol"/>
              </a:rPr>
              <a:t>matrix </a:t>
            </a:r>
            <a:r>
              <a:rPr lang="en-US" dirty="0">
                <a:solidFill>
                  <a:srgbClr val="00B0F0"/>
                </a:solidFill>
                <a:sym typeface="Symbol"/>
              </a:rPr>
              <a:t>B</a:t>
            </a:r>
            <a:r>
              <a:rPr lang="en-US" dirty="0" smtClean="0">
                <a:sym typeface="Symbol"/>
              </a:rPr>
              <a:t> such that</a:t>
            </a:r>
          </a:p>
          <a:p>
            <a:pPr lvl="1"/>
            <a:r>
              <a:rPr lang="en-US" dirty="0" smtClean="0">
                <a:sym typeface="Symbol"/>
              </a:rPr>
              <a:t>It preserves as much of the information in the original matrix </a:t>
            </a:r>
            <a:r>
              <a:rPr lang="en-US" dirty="0" smtClean="0">
                <a:solidFill>
                  <a:srgbClr val="00B0F0"/>
                </a:solidFill>
                <a:sym typeface="Symbol"/>
              </a:rPr>
              <a:t>A</a:t>
            </a:r>
            <a:r>
              <a:rPr lang="en-US" dirty="0" smtClean="0">
                <a:sym typeface="Symbol"/>
              </a:rPr>
              <a:t> as possible</a:t>
            </a:r>
          </a:p>
          <a:p>
            <a:pPr lvl="1"/>
            <a:r>
              <a:rPr lang="en-US" dirty="0" smtClean="0">
                <a:sym typeface="Symbol"/>
              </a:rPr>
              <a:t>It reveals something about the structure of the data in </a:t>
            </a:r>
            <a:r>
              <a:rPr lang="en-US" dirty="0" smtClean="0">
                <a:solidFill>
                  <a:srgbClr val="00B0F0"/>
                </a:solidFill>
                <a:sym typeface="Symbol"/>
              </a:rPr>
              <a:t>A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Example: Document matrices</a:t>
            </a:r>
          </a:p>
        </p:txBody>
      </p:sp>
      <p:pic>
        <p:nvPicPr>
          <p:cNvPr id="11267" name="Picture 4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362200"/>
            <a:ext cx="4191000" cy="289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 rot="-5400000">
            <a:off x="1289050" y="3086100"/>
            <a:ext cx="5461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400" b="1">
                <a:solidFill>
                  <a:schemeClr val="accent2"/>
                </a:solidFill>
                <a:cs typeface="Times New Roman" pitchFamily="18" charset="0"/>
              </a:rPr>
              <a:t>n</a:t>
            </a:r>
            <a:r>
              <a:rPr lang="en-US" sz="2400">
                <a:solidFill>
                  <a:schemeClr val="tx1"/>
                </a:solidFill>
                <a:cs typeface="Times New Roman" pitchFamily="18" charset="0"/>
              </a:rPr>
              <a:t> documents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 rot="-5400000">
            <a:off x="4289425" y="-60325"/>
            <a:ext cx="9080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400" b="1">
                <a:solidFill>
                  <a:schemeClr val="accent2"/>
                </a:solidFill>
                <a:cs typeface="Times New Roman" pitchFamily="18" charset="0"/>
              </a:rPr>
              <a:t>d</a:t>
            </a:r>
            <a:r>
              <a:rPr lang="en-US" sz="2400">
                <a:solidFill>
                  <a:schemeClr val="tx1"/>
                </a:solidFill>
                <a:cs typeface="Times New Roman" pitchFamily="18" charset="0"/>
              </a:rPr>
              <a:t> terms </a:t>
            </a: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400">
                <a:solidFill>
                  <a:schemeClr val="tx1"/>
                </a:solidFill>
                <a:cs typeface="Times New Roman" pitchFamily="18" charset="0"/>
              </a:rPr>
              <a:t>(e.g., theorem, proof, etc.)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 rot="-5400000">
            <a:off x="4308475" y="2984500"/>
            <a:ext cx="9080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400" b="1">
                <a:solidFill>
                  <a:schemeClr val="accent2"/>
                </a:solidFill>
                <a:cs typeface="Times New Roman" pitchFamily="18" charset="0"/>
              </a:rPr>
              <a:t>A</a:t>
            </a:r>
            <a:r>
              <a:rPr lang="en-US" sz="2400" b="1" baseline="-25000">
                <a:solidFill>
                  <a:schemeClr val="accent2"/>
                </a:solidFill>
                <a:cs typeface="Times New Roman" pitchFamily="18" charset="0"/>
              </a:rPr>
              <a:t>ij</a:t>
            </a:r>
            <a:r>
              <a:rPr lang="en-US" sz="2400" b="1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tx1"/>
                </a:solidFill>
                <a:cs typeface="Times New Roman" pitchFamily="18" charset="0"/>
              </a:rPr>
              <a:t>= frequency of the </a:t>
            </a:r>
            <a:r>
              <a:rPr lang="en-US" sz="2400" b="1">
                <a:solidFill>
                  <a:schemeClr val="accent2"/>
                </a:solidFill>
                <a:cs typeface="Times New Roman" pitchFamily="18" charset="0"/>
              </a:rPr>
              <a:t>j</a:t>
            </a:r>
            <a:r>
              <a:rPr lang="en-US" sz="2400">
                <a:solidFill>
                  <a:schemeClr val="tx1"/>
                </a:solidFill>
                <a:cs typeface="Times New Roman" pitchFamily="18" charset="0"/>
              </a:rPr>
              <a:t>-th term in the </a:t>
            </a:r>
            <a:r>
              <a:rPr lang="en-US" sz="2400" b="1">
                <a:solidFill>
                  <a:schemeClr val="accent2"/>
                </a:solidFill>
                <a:cs typeface="Times New Roman" pitchFamily="18" charset="0"/>
              </a:rPr>
              <a:t>i</a:t>
            </a:r>
            <a:r>
              <a:rPr lang="en-US" sz="2400">
                <a:solidFill>
                  <a:schemeClr val="tx1"/>
                </a:solidFill>
                <a:cs typeface="Times New Roman" pitchFamily="18" charset="0"/>
              </a:rPr>
              <a:t>-th document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609600" y="5410200"/>
            <a:ext cx="7772400" cy="93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800" dirty="0">
                <a:solidFill>
                  <a:srgbClr val="FF0000"/>
                </a:solidFill>
              </a:rPr>
              <a:t>Find  </a:t>
            </a:r>
            <a:r>
              <a:rPr lang="en-US" sz="2800" dirty="0" smtClean="0">
                <a:solidFill>
                  <a:srgbClr val="FF0000"/>
                </a:solidFill>
              </a:rPr>
              <a:t>subsets </a:t>
            </a:r>
            <a:r>
              <a:rPr lang="en-US" sz="2800" dirty="0">
                <a:solidFill>
                  <a:srgbClr val="FF0000"/>
                </a:solidFill>
              </a:rPr>
              <a:t>of </a:t>
            </a:r>
            <a:r>
              <a:rPr lang="en-US" sz="2800" dirty="0" smtClean="0">
                <a:solidFill>
                  <a:srgbClr val="FF0000"/>
                </a:solidFill>
              </a:rPr>
              <a:t>terms </a:t>
            </a:r>
            <a:r>
              <a:rPr lang="en-US" sz="2800" dirty="0">
                <a:solidFill>
                  <a:srgbClr val="FF0000"/>
                </a:solidFill>
              </a:rPr>
              <a:t>that </a:t>
            </a:r>
            <a:r>
              <a:rPr lang="en-US" sz="2800" dirty="0" smtClean="0">
                <a:solidFill>
                  <a:srgbClr val="FF0000"/>
                </a:solidFill>
              </a:rPr>
              <a:t>bring documents together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85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Example: Recommendation systems</a:t>
            </a:r>
          </a:p>
        </p:txBody>
      </p:sp>
      <p:pic>
        <p:nvPicPr>
          <p:cNvPr id="12291" name="Picture 4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286000"/>
            <a:ext cx="3656013" cy="2514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 rot="-5400000">
            <a:off x="1289050" y="2628900"/>
            <a:ext cx="5461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400" b="1">
                <a:solidFill>
                  <a:schemeClr val="accent2"/>
                </a:solidFill>
                <a:cs typeface="Times New Roman" pitchFamily="18" charset="0"/>
              </a:rPr>
              <a:t>n</a:t>
            </a:r>
            <a:r>
              <a:rPr lang="en-US" sz="2400">
                <a:solidFill>
                  <a:schemeClr val="tx1"/>
                </a:solidFill>
                <a:cs typeface="Times New Roman" pitchFamily="18" charset="0"/>
              </a:rPr>
              <a:t> customers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 rot="-5400000">
            <a:off x="4174859" y="320675"/>
            <a:ext cx="908582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400" b="1" dirty="0">
                <a:solidFill>
                  <a:schemeClr val="accent2"/>
                </a:solidFill>
                <a:cs typeface="Times New Roman" pitchFamily="18" charset="0"/>
              </a:rPr>
              <a:t>d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movies</a:t>
            </a: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 rot="-5400000">
            <a:off x="3784330" y="2862263"/>
            <a:ext cx="127054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400" b="1" dirty="0" err="1">
                <a:solidFill>
                  <a:schemeClr val="accent2"/>
                </a:solidFill>
                <a:cs typeface="Times New Roman" pitchFamily="18" charset="0"/>
              </a:rPr>
              <a:t>A</a:t>
            </a:r>
            <a:r>
              <a:rPr lang="en-US" sz="2400" b="1" baseline="-25000" dirty="0" err="1">
                <a:solidFill>
                  <a:schemeClr val="accent2"/>
                </a:solidFill>
                <a:cs typeface="Times New Roman" pitchFamily="18" charset="0"/>
              </a:rPr>
              <a:t>ij</a:t>
            </a:r>
            <a:r>
              <a:rPr lang="en-US" sz="2400" b="1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=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rating of </a:t>
            </a:r>
            <a:r>
              <a:rPr lang="en-US" sz="2400" b="1" dirty="0" smtClean="0">
                <a:solidFill>
                  <a:schemeClr val="accent2"/>
                </a:solidFill>
                <a:cs typeface="Times New Roman" pitchFamily="18" charset="0"/>
              </a:rPr>
              <a:t>j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th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product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by 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chemeClr val="accent2"/>
                </a:solidFill>
                <a:cs typeface="Times New Roman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th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customer</a:t>
            </a: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914400" y="5562600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Find subsets </a:t>
            </a:r>
            <a:r>
              <a:rPr lang="en-US" sz="2800" dirty="0">
                <a:solidFill>
                  <a:srgbClr val="FF0000"/>
                </a:solidFill>
              </a:rPr>
              <a:t>of </a:t>
            </a:r>
            <a:r>
              <a:rPr lang="en-US" sz="2800" dirty="0" smtClean="0">
                <a:solidFill>
                  <a:srgbClr val="FF0000"/>
                </a:solidFill>
              </a:rPr>
              <a:t>movies that capture </a:t>
            </a:r>
            <a:r>
              <a:rPr lang="en-US" sz="2800" dirty="0">
                <a:solidFill>
                  <a:srgbClr val="FF0000"/>
                </a:solidFill>
              </a:rPr>
              <a:t>the behavior or the customers</a:t>
            </a:r>
          </a:p>
        </p:txBody>
      </p:sp>
    </p:spTree>
    <p:extLst>
      <p:ext uri="{BB962C8B-B14F-4D97-AF65-F5344CB8AC3E}">
        <p14:creationId xmlns:p14="http://schemas.microsoft.com/office/powerpoint/2010/main" val="3062334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SEGMENTATION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464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linear algebra basics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assume that vectors are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column vectors</a:t>
                </a:r>
                <a:r>
                  <a:rPr lang="en-US" dirty="0" smtClean="0"/>
                  <a:t>. We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 for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transpose</a:t>
                </a:r>
                <a:r>
                  <a:rPr lang="en-US" dirty="0" smtClean="0"/>
                  <a:t> of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(row vector)</a:t>
                </a:r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Dot product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b="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b="0" dirty="0" smtClean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</m:t>
                    </m:r>
                    <m:r>
                      <a:rPr lang="en-US" b="0" i="1" dirty="0" err="1" smtClean="0">
                        <a:latin typeface="Cambria Math"/>
                        <a:sym typeface="Symbol"/>
                      </a:rPr>
                      <m:t></m:t>
                    </m:r>
                    <m:r>
                      <a:rPr lang="en-US" b="0" i="1" dirty="0" err="1" smtClean="0">
                        <a:latin typeface="Cambria Math"/>
                        <a:sym typeface="Symbol"/>
                      </a:rPr>
                      <m:t>𝑛</m:t>
                    </m:r>
                    <m:r>
                      <a:rPr lang="en-US" b="0" i="1" dirty="0" smtClean="0">
                        <a:latin typeface="Cambria Math"/>
                        <a:sym typeface="Symbol"/>
                      </a:rPr>
                      <m:t>, </m:t>
                    </m:r>
                    <m:r>
                      <a:rPr lang="en-US" i="1" dirty="0" err="1" smtClean="0">
                        <a:latin typeface="Cambria Math"/>
                        <a:sym typeface="Symbol"/>
                      </a:rPr>
                      <m:t>𝑛</m:t>
                    </m:r>
                    <m:r>
                      <a:rPr lang="en-US" i="1" dirty="0" err="1" smtClean="0">
                        <a:latin typeface="Cambria Math"/>
                        <a:sym typeface="Symbol"/>
                      </a:rPr>
                      <m:t>1 → 11</m:t>
                    </m:r>
                  </m:oMath>
                </a14:m>
                <a:r>
                  <a:rPr lang="en-US" dirty="0" smtClean="0">
                    <a:sym typeface="Symbol"/>
                  </a:rPr>
                  <a:t>) </a:t>
                </a:r>
              </a:p>
              <a:p>
                <a:pPr lvl="2"/>
                <a:r>
                  <a:rPr lang="en-US" b="0" dirty="0" smtClean="0">
                    <a:sym typeface="Symbol"/>
                  </a:rPr>
                  <a:t>The dot product is the projection of vector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/>
                        <a:sym typeface="Symbol"/>
                      </a:rPr>
                      <m:t>𝑢</m:t>
                    </m:r>
                  </m:oMath>
                </a14:m>
                <a:r>
                  <a:rPr lang="en-US" b="0" dirty="0" smtClean="0">
                    <a:sym typeface="Symbol"/>
                  </a:rPr>
                  <a:t> 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/>
                        <a:sym typeface="Symbol"/>
                      </a:rPr>
                      <m:t>𝑣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External product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𝑢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/>
                        <a:sym typeface="Symbol"/>
                      </a:rPr>
                      <m:t>1 ,1</m:t>
                    </m:r>
                    <m:r>
                      <a:rPr lang="en-US" i="1" dirty="0" err="1" smtClean="0">
                        <a:latin typeface="Cambria Math"/>
                        <a:sym typeface="Symbol"/>
                      </a:rPr>
                      <m:t>𝑚</m:t>
                    </m:r>
                    <m:r>
                      <a:rPr lang="en-US" i="1" dirty="0">
                        <a:latin typeface="Cambria Math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/>
                        <a:ea typeface="Cambria Math"/>
                        <a:sym typeface="Symbol"/>
                      </a:rPr>
                      <m:t>→</m:t>
                    </m:r>
                    <m:r>
                      <a:rPr lang="en-US" i="1" dirty="0" smtClean="0">
                        <a:latin typeface="Cambria Math"/>
                        <a:sym typeface="Symbol"/>
                      </a:rPr>
                      <m:t> </m:t>
                    </m:r>
                    <m:r>
                      <a:rPr lang="en-US" i="1" dirty="0" err="1" smtClean="0">
                        <a:latin typeface="Cambria Math"/>
                        <a:sym typeface="Symbol"/>
                      </a:rPr>
                      <m:t>𝑛</m:t>
                    </m:r>
                    <m:r>
                      <a:rPr lang="en-US" i="1" dirty="0" err="1" smtClean="0">
                        <a:latin typeface="Cambria Math"/>
                        <a:sym typeface="Symbol"/>
                      </a:rPr>
                      <m:t></m:t>
                    </m:r>
                    <m:r>
                      <a:rPr lang="en-US" i="1" dirty="0" err="1" smtClean="0">
                        <a:latin typeface="Cambria Math"/>
                        <a:sym typeface="Symbol"/>
                      </a:rPr>
                      <m:t>𝑚</m:t>
                    </m:r>
                  </m:oMath>
                </a14:m>
                <a:r>
                  <a:rPr lang="en-US" dirty="0" smtClean="0">
                    <a:sym typeface="Symbol"/>
                  </a:rPr>
                  <a:t>) </a:t>
                </a:r>
              </a:p>
              <a:p>
                <a:pPr lvl="2"/>
                <a:r>
                  <a:rPr lang="en-US" dirty="0" smtClean="0">
                    <a:sym typeface="Symbol"/>
                  </a:rPr>
                  <a:t>The resulting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/>
                        <a:sym typeface="Symbol"/>
                      </a:rPr>
                      <m:t></m:t>
                    </m:r>
                    <m:r>
                      <a:rPr lang="en-US" i="1" dirty="0" err="1" smtClean="0">
                        <a:latin typeface="Cambria Math"/>
                        <a:sym typeface="Symbol"/>
                      </a:rPr>
                      <m:t>𝑚</m:t>
                    </m:r>
                  </m:oMath>
                </a14:m>
                <a:r>
                  <a:rPr lang="en-US" dirty="0" smtClean="0">
                    <a:sym typeface="Symbol"/>
                  </a:rPr>
                  <a:t> has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sym typeface="Symbol"/>
                  </a:rPr>
                  <a:t>rank</a:t>
                </a:r>
                <a:r>
                  <a:rPr lang="en-US" dirty="0" smtClean="0">
                    <a:sym typeface="Symbol"/>
                  </a:rPr>
                  <a:t> 1: all rows (or columns) are </a:t>
                </a:r>
                <a:r>
                  <a:rPr lang="en-US" dirty="0" smtClean="0">
                    <a:solidFill>
                      <a:srgbClr val="00B0F0"/>
                    </a:solidFill>
                    <a:sym typeface="Symbol"/>
                  </a:rPr>
                  <a:t>linearly dependent</a:t>
                </a:r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sym typeface="Symbol"/>
                  </a:rPr>
                  <a:t>Rank</a:t>
                </a:r>
                <a:r>
                  <a:rPr lang="en-US" dirty="0" smtClean="0">
                    <a:sym typeface="Symbol"/>
                  </a:rPr>
                  <a:t> of matrix </a:t>
                </a:r>
                <a:r>
                  <a:rPr lang="en-US" dirty="0" smtClean="0">
                    <a:solidFill>
                      <a:srgbClr val="00B0F0"/>
                    </a:solidFill>
                    <a:sym typeface="Symbol"/>
                  </a:rPr>
                  <a:t>A</a:t>
                </a:r>
                <a:r>
                  <a:rPr lang="en-US" dirty="0" smtClean="0">
                    <a:sym typeface="Symbol"/>
                  </a:rPr>
                  <a:t>: The number of </a:t>
                </a:r>
                <a:r>
                  <a:rPr lang="en-US" dirty="0" smtClean="0">
                    <a:solidFill>
                      <a:srgbClr val="00B0F0"/>
                    </a:solidFill>
                    <a:sym typeface="Symbol"/>
                  </a:rPr>
                  <a:t>linearly independent </a:t>
                </a:r>
                <a:r>
                  <a:rPr lang="en-US" dirty="0" smtClean="0">
                    <a:sym typeface="Symbol"/>
                  </a:rPr>
                  <a:t>vectors (column or row) in the matrix.</a:t>
                </a:r>
                <a:endParaRPr lang="en-US" dirty="0" smtClean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dirty="0" smtClean="0"/>
                  <a:t> of matrix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A</a:t>
                </a:r>
                <a:r>
                  <a:rPr lang="en-US" dirty="0" smtClean="0"/>
                  <a:t>: a vector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v</a:t>
                </a:r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𝐴𝑣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𝜆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81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Singular Value Decomposition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1844675"/>
            <a:ext cx="8810625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200" b="1" dirty="0">
                <a:solidFill>
                  <a:srgbClr val="009900"/>
                </a:solidFill>
              </a:rPr>
              <a:t>r</a:t>
            </a:r>
            <a:r>
              <a:rPr lang="en-US" sz="2200" b="1" dirty="0">
                <a:solidFill>
                  <a:schemeClr val="folHlink"/>
                </a:solidFill>
                <a:latin typeface="Palatino Linotype" pitchFamily="18" charset="0"/>
              </a:rPr>
              <a:t> </a:t>
            </a:r>
            <a:r>
              <a:rPr lang="en-US" sz="2200" dirty="0"/>
              <a:t>: rank of matrix </a:t>
            </a:r>
            <a:r>
              <a:rPr lang="en-US" sz="2200" dirty="0">
                <a:solidFill>
                  <a:srgbClr val="0066FF"/>
                </a:solidFill>
              </a:rPr>
              <a:t>A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fi-FI" sz="2200" b="1" dirty="0">
              <a:solidFill>
                <a:srgbClr val="FF3300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l-GR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</a:t>
            </a:r>
            <a:r>
              <a:rPr lang="el-GR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… ≥</a:t>
            </a:r>
            <a:r>
              <a:rPr lang="el-GR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r</a:t>
            </a:r>
            <a:r>
              <a:rPr lang="en-US" sz="2200" i="1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200" dirty="0">
                <a:cs typeface="Times New Roman" pitchFamily="18" charset="0"/>
              </a:rPr>
              <a:t>: singular values (square roots of </a:t>
            </a:r>
            <a:r>
              <a:rPr lang="en-US" sz="2200" dirty="0" err="1">
                <a:cs typeface="Times New Roman" pitchFamily="18" charset="0"/>
              </a:rPr>
              <a:t>eig-vals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, 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200" i="1" dirty="0">
                <a:latin typeface="Palatino Linotype" pitchFamily="18" charset="0"/>
                <a:cs typeface="Times New Roman" pitchFamily="18" charset="0"/>
              </a:rPr>
              <a:t>        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200" dirty="0">
                <a:cs typeface="Times New Roman" pitchFamily="18" charset="0"/>
              </a:rPr>
              <a:t>                   </a:t>
            </a:r>
            <a:r>
              <a:rPr lang="en-US" sz="2200" dirty="0" smtClean="0">
                <a:cs typeface="Times New Roman" pitchFamily="18" charset="0"/>
              </a:rPr>
              <a:t>  : </a:t>
            </a:r>
            <a:r>
              <a:rPr lang="en-US" sz="2200" dirty="0">
                <a:cs typeface="Times New Roman" pitchFamily="18" charset="0"/>
              </a:rPr>
              <a:t>left singular vectors (</a:t>
            </a:r>
            <a:r>
              <a:rPr lang="en-US" sz="2200" dirty="0" err="1">
                <a:cs typeface="Times New Roman" pitchFamily="18" charset="0"/>
              </a:rPr>
              <a:t>eig</a:t>
            </a:r>
            <a:r>
              <a:rPr lang="en-US" sz="2200" dirty="0">
                <a:cs typeface="Times New Roman" pitchFamily="18" charset="0"/>
              </a:rPr>
              <a:t>-vectors of 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200" dirty="0">
                <a:latin typeface="Palatino Linotype" pitchFamily="18" charset="0"/>
                <a:cs typeface="Times New Roman" pitchFamily="18" charset="0"/>
              </a:rPr>
              <a:t>       </a:t>
            </a:r>
            <a:r>
              <a:rPr lang="en-US" sz="2200" dirty="0">
                <a:cs typeface="Times New Roman" pitchFamily="18" charset="0"/>
              </a:rPr>
              <a:t>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200" dirty="0">
                <a:cs typeface="Times New Roman" pitchFamily="18" charset="0"/>
              </a:rPr>
              <a:t>                    </a:t>
            </a:r>
            <a:r>
              <a:rPr lang="en-US" sz="2200" dirty="0" smtClean="0">
                <a:cs typeface="Times New Roman" pitchFamily="18" charset="0"/>
              </a:rPr>
              <a:t>   : </a:t>
            </a:r>
            <a:r>
              <a:rPr lang="en-US" sz="2200" dirty="0">
                <a:cs typeface="Times New Roman" pitchFamily="18" charset="0"/>
              </a:rPr>
              <a:t>right singular vectors (</a:t>
            </a:r>
            <a:r>
              <a:rPr lang="en-US" sz="2200" dirty="0" err="1">
                <a:cs typeface="Times New Roman" pitchFamily="18" charset="0"/>
              </a:rPr>
              <a:t>eig</a:t>
            </a:r>
            <a:r>
              <a:rPr lang="en-US" sz="2200" dirty="0">
                <a:cs typeface="Times New Roman" pitchFamily="18" charset="0"/>
              </a:rPr>
              <a:t>-vectors of 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sz="2200" dirty="0"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200" dirty="0">
                <a:cs typeface="Times New Roman" pitchFamily="18" charset="0"/>
              </a:rPr>
              <a:t>  </a:t>
            </a:r>
          </a:p>
        </p:txBody>
      </p:sp>
      <p:grpSp>
        <p:nvGrpSpPr>
          <p:cNvPr id="295940" name="Group 4"/>
          <p:cNvGrpSpPr>
            <a:grpSpLocks/>
          </p:cNvGrpSpPr>
          <p:nvPr/>
        </p:nvGrpSpPr>
        <p:grpSpPr bwMode="auto">
          <a:xfrm>
            <a:off x="815975" y="1530350"/>
            <a:ext cx="7720013" cy="1955800"/>
            <a:chOff x="426" y="864"/>
            <a:chExt cx="4863" cy="1232"/>
          </a:xfrm>
        </p:grpSpPr>
        <p:graphicFrame>
          <p:nvGraphicFramePr>
            <p:cNvPr id="29594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3658334"/>
                </p:ext>
              </p:extLst>
            </p:nvPr>
          </p:nvGraphicFramePr>
          <p:xfrm>
            <a:off x="426" y="864"/>
            <a:ext cx="4863" cy="1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4" name="Εξίσωση" r:id="rId4" imgW="3708360" imgH="939600" progId="Equation.3">
                    <p:embed/>
                  </p:oleObj>
                </mc:Choice>
                <mc:Fallback>
                  <p:oleObj name="Εξίσωση" r:id="rId4" imgW="3708360" imgH="93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" y="864"/>
                          <a:ext cx="4863" cy="1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5942" name="Text Box 6"/>
            <p:cNvSpPr txBox="1">
              <a:spLocks noChangeArrowheads="1"/>
            </p:cNvSpPr>
            <p:nvPr/>
          </p:nvSpPr>
          <p:spPr bwMode="auto">
            <a:xfrm>
              <a:off x="576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sz="2000">
                  <a:latin typeface="Times New Roman" pitchFamily="18" charset="0"/>
                </a:rPr>
                <a:t>[</a:t>
              </a:r>
              <a:r>
                <a:rPr kumimoji="1" lang="en-US" sz="2000" i="1">
                  <a:latin typeface="Times New Roman" pitchFamily="18" charset="0"/>
                </a:rPr>
                <a:t>n</a:t>
              </a:r>
              <a:r>
                <a:rPr kumimoji="1" 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3" name="Text Box 7"/>
            <p:cNvSpPr txBox="1">
              <a:spLocks noChangeArrowheads="1"/>
            </p:cNvSpPr>
            <p:nvPr/>
          </p:nvSpPr>
          <p:spPr bwMode="auto">
            <a:xfrm>
              <a:off x="960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sz="2000">
                  <a:latin typeface="Times New Roman" pitchFamily="18" charset="0"/>
                </a:rPr>
                <a:t>[</a:t>
              </a:r>
              <a:r>
                <a:rPr kumimoji="1" lang="en-US" sz="2000" i="1">
                  <a:latin typeface="Times New Roman" pitchFamily="18" charset="0"/>
                </a:rPr>
                <a:t>r</a:t>
              </a:r>
              <a:r>
                <a:rPr kumimoji="1" 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4" name="Text Box 8"/>
            <p:cNvSpPr txBox="1">
              <a:spLocks noChangeArrowheads="1"/>
            </p:cNvSpPr>
            <p:nvPr/>
          </p:nvSpPr>
          <p:spPr bwMode="auto">
            <a:xfrm>
              <a:off x="1344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sz="2000">
                  <a:latin typeface="Times New Roman" pitchFamily="18" charset="0"/>
                </a:rPr>
                <a:t>[</a:t>
              </a:r>
              <a:r>
                <a:rPr kumimoji="1" lang="en-US" sz="2000" i="1">
                  <a:latin typeface="Times New Roman" pitchFamily="18" charset="0"/>
                </a:rPr>
                <a:t>r</a:t>
              </a:r>
              <a:r>
                <a:rPr kumimoji="1" lang="en-US" sz="2000" i="1">
                  <a:latin typeface="Times New Roman" pitchFamily="18" charset="0"/>
                  <a:cs typeface="Times New Roman" pitchFamily="18" charset="0"/>
                </a:rPr>
                <a:t>×n</a:t>
              </a:r>
              <a:r>
                <a:rPr kumimoji="1" 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</p:grpSp>
      <p:graphicFrame>
        <p:nvGraphicFramePr>
          <p:cNvPr id="295945" name="Object 9"/>
          <p:cNvGraphicFramePr>
            <a:graphicFrameLocks noChangeAspect="1"/>
          </p:cNvGraphicFramePr>
          <p:nvPr/>
        </p:nvGraphicFramePr>
        <p:xfrm>
          <a:off x="552450" y="4802188"/>
          <a:ext cx="15081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6" imgW="774360" imgH="215640" progId="Equation.3">
                  <p:embed/>
                </p:oleObj>
              </mc:Choice>
              <mc:Fallback>
                <p:oleObj name="Equation" r:id="rId6" imgW="774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4802188"/>
                        <a:ext cx="150812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6" name="Object 10"/>
          <p:cNvGraphicFramePr>
            <a:graphicFrameLocks noChangeAspect="1"/>
          </p:cNvGraphicFramePr>
          <p:nvPr/>
        </p:nvGraphicFramePr>
        <p:xfrm>
          <a:off x="498475" y="5378450"/>
          <a:ext cx="17462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8" imgW="799920" imgH="215640" progId="Equation.3">
                  <p:embed/>
                </p:oleObj>
              </mc:Choice>
              <mc:Fallback>
                <p:oleObj name="Equation" r:id="rId8" imgW="799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5378450"/>
                        <a:ext cx="174625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7" name="Object 11"/>
          <p:cNvGraphicFramePr>
            <a:graphicFrameLocks noChangeAspect="1"/>
          </p:cNvGraphicFramePr>
          <p:nvPr/>
        </p:nvGraphicFramePr>
        <p:xfrm>
          <a:off x="2255838" y="6046788"/>
          <a:ext cx="46815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10" imgW="2145960" imgH="228600" progId="Equation.3">
                  <p:embed/>
                </p:oleObj>
              </mc:Choice>
              <mc:Fallback>
                <p:oleObj name="Equation" r:id="rId10" imgW="2145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838" y="6046788"/>
                        <a:ext cx="468153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376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Singular </a:t>
            </a:r>
            <a:r>
              <a:rPr lang="en-US" dirty="0"/>
              <a:t>V</a:t>
            </a:r>
            <a:r>
              <a:rPr lang="en-US" dirty="0" smtClean="0"/>
              <a:t>alue </a:t>
            </a:r>
            <a:r>
              <a:rPr lang="en-US" dirty="0"/>
              <a:t>D</a:t>
            </a:r>
            <a:r>
              <a:rPr lang="en-US" dirty="0" smtClean="0"/>
              <a:t>ecomposition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45771"/>
                <a:ext cx="8229600" cy="4876800"/>
              </a:xfrm>
            </p:spPr>
            <p:txBody>
              <a:bodyPr/>
              <a:lstStyle/>
              <a:p>
                <a:r>
                  <a:rPr lang="en-US" dirty="0" smtClean="0"/>
                  <a:t>What does it </a:t>
                </a:r>
                <a:r>
                  <a:rPr lang="en-US" dirty="0" smtClean="0"/>
                  <a:t>mean?</a:t>
                </a:r>
              </a:p>
              <a:p>
                <a:endParaRPr lang="en-US" dirty="0"/>
              </a:p>
              <a:p>
                <a:r>
                  <a:rPr lang="en-US" dirty="0" smtClean="0"/>
                  <a:t>If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</a:t>
                </a:r>
                <a:r>
                  <a:rPr lang="en-US" dirty="0" smtClean="0"/>
                  <a:t> </a:t>
                </a:r>
                <a:r>
                  <a:rPr lang="en-US" dirty="0"/>
                  <a:t>has rank </a:t>
                </a:r>
                <a:r>
                  <a:rPr lang="en-US" dirty="0">
                    <a:solidFill>
                      <a:srgbClr val="0070C0"/>
                    </a:solidFill>
                  </a:rPr>
                  <a:t>r</a:t>
                </a:r>
                <a:r>
                  <a:rPr lang="en-US" dirty="0"/>
                  <a:t>, </a:t>
                </a:r>
                <a:r>
                  <a:rPr lang="en-US" dirty="0" smtClean="0"/>
                  <a:t>then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</a:t>
                </a:r>
                <a:r>
                  <a:rPr lang="en-US" dirty="0" smtClean="0"/>
                  <a:t> </a:t>
                </a:r>
                <a:r>
                  <a:rPr lang="en-US" dirty="0"/>
                  <a:t>can be written as the sum of </a:t>
                </a:r>
                <a:r>
                  <a:rPr lang="en-US" dirty="0">
                    <a:solidFill>
                      <a:srgbClr val="0070C0"/>
                    </a:solidFill>
                  </a:rPr>
                  <a:t>r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rank-1</a:t>
                </a:r>
                <a:r>
                  <a:rPr lang="en-US" dirty="0"/>
                  <a:t> </a:t>
                </a:r>
                <a:r>
                  <a:rPr lang="en-US" dirty="0" smtClean="0"/>
                  <a:t>matrices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There </a:t>
                </a:r>
                <a:r>
                  <a:rPr lang="en-US" dirty="0" smtClean="0"/>
                  <a:t>are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linear trends </a:t>
                </a:r>
                <a:r>
                  <a:rPr lang="en-US" dirty="0" smtClean="0"/>
                  <a:t>in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</a:t>
                </a:r>
                <a:r>
                  <a:rPr lang="en-US" dirty="0" smtClean="0"/>
                  <a:t>.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Linear trend</a:t>
                </a:r>
                <a:r>
                  <a:rPr lang="en-US" sz="2200" dirty="0" smtClean="0"/>
                  <a:t>: the </a:t>
                </a:r>
                <a:r>
                  <a:rPr lang="en-US" sz="2200" dirty="0"/>
                  <a:t>tendency of the row vectors of </a:t>
                </a:r>
                <a:r>
                  <a:rPr lang="en-US" sz="2200" dirty="0">
                    <a:solidFill>
                      <a:srgbClr val="0066FF"/>
                    </a:solidFill>
                  </a:rPr>
                  <a:t>A</a:t>
                </a:r>
                <a:r>
                  <a:rPr lang="en-US" sz="2200" dirty="0"/>
                  <a:t> to align with vector </a:t>
                </a:r>
                <a:r>
                  <a:rPr lang="en-US" sz="2200" b="1" dirty="0">
                    <a:solidFill>
                      <a:srgbClr val="0066FF"/>
                    </a:solidFill>
                  </a:rPr>
                  <a:t>v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200" dirty="0" smtClean="0"/>
                  <a:t>Strength </a:t>
                </a:r>
                <a:r>
                  <a:rPr lang="en-US" sz="2200" dirty="0"/>
                  <a:t>of </a:t>
                </a:r>
                <a:r>
                  <a:rPr lang="en-US" sz="2200" dirty="0" smtClean="0"/>
                  <a:t>the i-</a:t>
                </a:r>
                <a:r>
                  <a:rPr lang="en-US" sz="2200" dirty="0" err="1" smtClean="0"/>
                  <a:t>th</a:t>
                </a:r>
                <a:r>
                  <a:rPr lang="en-US" sz="2200" dirty="0" smtClean="0"/>
                  <a:t> </a:t>
                </a:r>
                <a:r>
                  <a:rPr lang="en-US" sz="2200" dirty="0"/>
                  <a:t>linear trend: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||</m:t>
                    </m:r>
                    <m:r>
                      <a:rPr lang="en-US" sz="22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sz="22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22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2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|| =</m:t>
                    </m:r>
                    <m:sSub>
                      <m:sSubPr>
                        <m:ctrlPr>
                          <a:rPr lang="en-US" sz="22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𝝈</m:t>
                        </m:r>
                      </m:e>
                      <m:sub>
                        <m:r>
                          <a:rPr lang="en-US" sz="22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en-US" sz="2200" b="1" dirty="0" smtClean="0">
                  <a:solidFill>
                    <a:srgbClr val="00B0F0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sz="2600" b="1" dirty="0" smtClean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45771"/>
                <a:ext cx="8229600" cy="4876800"/>
              </a:xfrm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05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(extreme)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Document-term matrix</a:t>
            </a:r>
          </a:p>
          <a:p>
            <a:pPr lvl="1"/>
            <a:r>
              <a:rPr lang="en-US" dirty="0" smtClean="0"/>
              <a:t>Blue and Red rows (</a:t>
            </a:r>
            <a:r>
              <a:rPr lang="en-US" dirty="0" err="1" smtClean="0"/>
              <a:t>colums</a:t>
            </a:r>
            <a:r>
              <a:rPr lang="en-US" dirty="0" smtClean="0"/>
              <a:t>) are linearly </a:t>
            </a:r>
            <a:r>
              <a:rPr lang="en-US" dirty="0" err="1" smtClean="0"/>
              <a:t>depedent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There are two types of documents (words): blue and red</a:t>
            </a:r>
          </a:p>
          <a:p>
            <a:pPr lvl="1"/>
            <a:r>
              <a:rPr lang="en-US" dirty="0" smtClean="0"/>
              <a:t>To describe the data is enough to describe the two types, and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projection weights </a:t>
            </a:r>
            <a:r>
              <a:rPr lang="en-US" dirty="0" smtClean="0"/>
              <a:t>for each </a:t>
            </a:r>
            <a:r>
              <a:rPr lang="en-US" dirty="0" smtClean="0"/>
              <a:t>row</a:t>
            </a:r>
          </a:p>
          <a:p>
            <a:pPr lvl="1"/>
            <a:r>
              <a:rPr lang="en-US" dirty="0" smtClean="0"/>
              <a:t>A is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rank-2</a:t>
            </a:r>
            <a:r>
              <a:rPr lang="en-US" dirty="0" smtClean="0"/>
              <a:t> matrix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81400" y="2819400"/>
            <a:ext cx="2286000" cy="1447800"/>
            <a:chOff x="4876800" y="4724400"/>
            <a:chExt cx="2286000" cy="1447800"/>
          </a:xfrm>
        </p:grpSpPr>
        <p:sp>
          <p:nvSpPr>
            <p:cNvPr id="5" name="Rectangle 4"/>
            <p:cNvSpPr/>
            <p:nvPr/>
          </p:nvSpPr>
          <p:spPr>
            <a:xfrm>
              <a:off x="4876800" y="4724400"/>
              <a:ext cx="2286000" cy="1447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87686" y="4724400"/>
              <a:ext cx="1284514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72200" y="5562600"/>
              <a:ext cx="990600" cy="609600"/>
            </a:xfrm>
            <a:prstGeom prst="rect">
              <a:avLst/>
            </a:prstGeom>
            <a:solidFill>
              <a:srgbClr val="FF3B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819400" y="3358634"/>
            <a:ext cx="812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=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729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(more realistic)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Document-term matrix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There are two types of documents and words but they are mixed</a:t>
            </a:r>
          </a:p>
          <a:p>
            <a:pPr lvl="1"/>
            <a:r>
              <a:rPr lang="en-US" dirty="0" smtClean="0"/>
              <a:t>We now have more than two singular vectors, but the strongest ones are still about the two types.</a:t>
            </a:r>
          </a:p>
          <a:p>
            <a:pPr lvl="1"/>
            <a:r>
              <a:rPr lang="en-US" dirty="0" smtClean="0"/>
              <a:t>By keeping the two strongest singular vectors we obtain most of the information in the data.</a:t>
            </a:r>
          </a:p>
          <a:p>
            <a:pPr lvl="2"/>
            <a:r>
              <a:rPr lang="en-US" dirty="0" smtClean="0"/>
              <a:t>This is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rank-2 approximation </a:t>
            </a:r>
            <a:r>
              <a:rPr lang="en-US" dirty="0" smtClean="0"/>
              <a:t>of the matrix A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81400" y="2133600"/>
            <a:ext cx="2286000" cy="1447800"/>
            <a:chOff x="4876800" y="4724400"/>
            <a:chExt cx="2286000" cy="1447800"/>
          </a:xfrm>
        </p:grpSpPr>
        <p:sp>
          <p:nvSpPr>
            <p:cNvPr id="5" name="Rectangle 4"/>
            <p:cNvSpPr/>
            <p:nvPr/>
          </p:nvSpPr>
          <p:spPr>
            <a:xfrm>
              <a:off x="4876800" y="4724400"/>
              <a:ext cx="2286000" cy="1447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87686" y="4724400"/>
              <a:ext cx="1284514" cy="838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72200" y="5562600"/>
              <a:ext cx="990600" cy="609600"/>
            </a:xfrm>
            <a:prstGeom prst="rect">
              <a:avLst/>
            </a:prstGeom>
            <a:gradFill flip="none" rotWithShape="1">
              <a:gsLst>
                <a:gs pos="0">
                  <a:srgbClr val="FF3B3B">
                    <a:tint val="66000"/>
                    <a:satMod val="160000"/>
                  </a:srgbClr>
                </a:gs>
                <a:gs pos="50000">
                  <a:srgbClr val="FF3B3B">
                    <a:tint val="44500"/>
                    <a:satMod val="160000"/>
                  </a:srgbClr>
                </a:gs>
                <a:gs pos="100000">
                  <a:srgbClr val="FF3B3B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819400" y="2672834"/>
            <a:ext cx="812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= </a:t>
            </a:r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4495800" y="3139449"/>
            <a:ext cx="76200" cy="4571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81600" y="2362200"/>
            <a:ext cx="76200" cy="45719"/>
          </a:xfrm>
          <a:prstGeom prst="ellipse">
            <a:avLst/>
          </a:pr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62400" y="3287485"/>
            <a:ext cx="76200" cy="4571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04114" y="2385059"/>
            <a:ext cx="76200" cy="45719"/>
          </a:xfrm>
          <a:prstGeom prst="ellipse">
            <a:avLst/>
          </a:pr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8200" y="3291849"/>
            <a:ext cx="76200" cy="4571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17671" y="2649974"/>
            <a:ext cx="76200" cy="45719"/>
          </a:xfrm>
          <a:prstGeom prst="ellipse">
            <a:avLst/>
          </a:pr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2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01675" y="3276600"/>
            <a:ext cx="1905000" cy="228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352800" y="3276600"/>
            <a:ext cx="1371600" cy="228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858000" y="3276600"/>
            <a:ext cx="1905000" cy="1219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105400" y="3276600"/>
            <a:ext cx="1371600" cy="1219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524000" y="1989138"/>
            <a:ext cx="519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3600" b="1">
                <a:solidFill>
                  <a:srgbClr val="000066"/>
                </a:solidFill>
              </a:rPr>
              <a:t>A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7543800" y="1989138"/>
            <a:ext cx="700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3600" b="1">
                <a:solidFill>
                  <a:srgbClr val="000066"/>
                </a:solidFill>
              </a:rPr>
              <a:t>V</a:t>
            </a:r>
            <a:r>
              <a:rPr lang="en-US" sz="3600" baseline="30000">
                <a:solidFill>
                  <a:srgbClr val="000066"/>
                </a:solidFill>
              </a:rPr>
              <a:t>T</a:t>
            </a:r>
            <a:endParaRPr lang="en-US" sz="3600" b="1">
              <a:solidFill>
                <a:srgbClr val="000066"/>
              </a:solidFill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762625" y="1966913"/>
            <a:ext cx="4699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3800" b="1">
                <a:solidFill>
                  <a:srgbClr val="000066"/>
                </a:solidFill>
                <a:sym typeface="Symbol" pitchFamily="18" charset="2"/>
              </a:rPr>
              <a:t>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038600" y="1989138"/>
            <a:ext cx="520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3600" b="1">
                <a:solidFill>
                  <a:srgbClr val="000066"/>
                </a:solidFill>
              </a:rPr>
              <a:t>U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743200" y="1989138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3600" b="1">
                <a:solidFill>
                  <a:srgbClr val="000066"/>
                </a:solidFill>
              </a:rPr>
              <a:t>=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28600" y="5521325"/>
            <a:ext cx="903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1600">
                <a:solidFill>
                  <a:srgbClr val="000066"/>
                </a:solidFill>
              </a:rPr>
              <a:t>objects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616075" y="3006725"/>
            <a:ext cx="1012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1600">
                <a:solidFill>
                  <a:srgbClr val="000066"/>
                </a:solidFill>
              </a:rPr>
              <a:t>features</a:t>
            </a:r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3886200" y="32766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5105400" y="3276600"/>
            <a:ext cx="1371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V="1">
            <a:off x="5638800" y="3276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5105400" y="3733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6858000" y="37338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7162800" y="3355975"/>
            <a:ext cx="1303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>
                <a:solidFill>
                  <a:schemeClr val="tx1"/>
                </a:solidFill>
              </a:rPr>
              <a:t>significant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7391400" y="3903663"/>
            <a:ext cx="723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>
                <a:solidFill>
                  <a:schemeClr val="tx1"/>
                </a:solidFill>
              </a:rPr>
              <a:t>noise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 rot="-5400000">
            <a:off x="3940969" y="4158457"/>
            <a:ext cx="723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>
                <a:solidFill>
                  <a:schemeClr val="tx1"/>
                </a:solidFill>
              </a:rPr>
              <a:t>noise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5715000" y="3889375"/>
            <a:ext cx="723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>
                <a:solidFill>
                  <a:schemeClr val="tx1"/>
                </a:solidFill>
              </a:rPr>
              <a:t>noise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 rot="-5400000">
            <a:off x="2965450" y="4122738"/>
            <a:ext cx="1303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>
                <a:solidFill>
                  <a:schemeClr val="tx1"/>
                </a:solidFill>
              </a:rPr>
              <a:t>significant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5105400" y="3355975"/>
            <a:ext cx="53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>
                <a:solidFill>
                  <a:schemeClr val="tx1"/>
                </a:solidFill>
              </a:rPr>
              <a:t>sig.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2762250" y="4010025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3600" b="1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16409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SVD and Rank-</a:t>
            </a:r>
            <a:r>
              <a:rPr lang="en-US" b="1" smtClean="0">
                <a:solidFill>
                  <a:schemeClr val="accent2"/>
                </a:solidFill>
              </a:rPr>
              <a:t>k</a:t>
            </a:r>
            <a:r>
              <a:rPr lang="en-US" i="1" smtClean="0">
                <a:solidFill>
                  <a:schemeClr val="tx1"/>
                </a:solidFill>
              </a:rPr>
              <a:t>  </a:t>
            </a:r>
            <a:r>
              <a:rPr lang="en-US" smtClean="0">
                <a:solidFill>
                  <a:schemeClr val="tx1"/>
                </a:solidFill>
              </a:rPr>
              <a:t>approximations </a:t>
            </a:r>
          </a:p>
        </p:txBody>
      </p:sp>
    </p:spTree>
    <p:extLst>
      <p:ext uri="{BB962C8B-B14F-4D97-AF65-F5344CB8AC3E}">
        <p14:creationId xmlns:p14="http://schemas.microsoft.com/office/powerpoint/2010/main" val="16943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Rank-</a:t>
            </a:r>
            <a:r>
              <a:rPr lang="en-US" b="1" smtClean="0">
                <a:solidFill>
                  <a:schemeClr val="accent2"/>
                </a:solidFill>
              </a:rPr>
              <a:t>k</a:t>
            </a:r>
            <a:r>
              <a:rPr lang="en-US" smtClean="0">
                <a:solidFill>
                  <a:schemeClr val="tx1"/>
                </a:solidFill>
              </a:rPr>
              <a:t> approximations (</a:t>
            </a:r>
            <a:r>
              <a:rPr lang="en-US" i="1" smtClean="0">
                <a:solidFill>
                  <a:schemeClr val="tx1"/>
                </a:solidFill>
              </a:rPr>
              <a:t>A</a:t>
            </a:r>
            <a:r>
              <a:rPr lang="en-US" i="1" baseline="-25000" smtClean="0">
                <a:solidFill>
                  <a:schemeClr val="tx1"/>
                </a:solidFill>
              </a:rPr>
              <a:t>k</a:t>
            </a:r>
            <a:r>
              <a:rPr lang="en-US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762000" y="4314825"/>
            <a:ext cx="8040688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400" b="1">
                <a:solidFill>
                  <a:schemeClr val="accent2"/>
                </a:solidFill>
              </a:rPr>
              <a:t>U</a:t>
            </a:r>
            <a:r>
              <a:rPr lang="en-US" sz="2400" b="1" baseline="-25000">
                <a:solidFill>
                  <a:schemeClr val="accent2"/>
                </a:solidFill>
              </a:rPr>
              <a:t>k</a:t>
            </a:r>
            <a:r>
              <a:rPr lang="en-US" sz="2400" b="1">
                <a:solidFill>
                  <a:schemeClr val="accent2"/>
                </a:solidFill>
              </a:rPr>
              <a:t> (V</a:t>
            </a:r>
            <a:r>
              <a:rPr lang="en-US" sz="2400" b="1" baseline="-25000">
                <a:solidFill>
                  <a:schemeClr val="accent2"/>
                </a:solidFill>
              </a:rPr>
              <a:t>k</a:t>
            </a:r>
            <a:r>
              <a:rPr lang="en-US" sz="2400" b="1">
                <a:solidFill>
                  <a:schemeClr val="accent2"/>
                </a:solidFill>
              </a:rPr>
              <a:t>)</a:t>
            </a:r>
            <a:r>
              <a:rPr lang="en-US" sz="2400">
                <a:solidFill>
                  <a:schemeClr val="tx1"/>
                </a:solidFill>
              </a:rPr>
              <a:t>: orthogonal matrix containing the top </a:t>
            </a:r>
            <a:r>
              <a:rPr lang="en-US" sz="2400" b="1" i="1">
                <a:solidFill>
                  <a:schemeClr val="accent2"/>
                </a:solidFill>
              </a:rPr>
              <a:t>k</a:t>
            </a:r>
            <a:r>
              <a:rPr lang="en-US" sz="2400">
                <a:solidFill>
                  <a:schemeClr val="tx1"/>
                </a:solidFill>
              </a:rPr>
              <a:t> left (right) singular vectors of </a:t>
            </a:r>
            <a:r>
              <a:rPr lang="en-US" sz="2400" b="1">
                <a:solidFill>
                  <a:schemeClr val="accent2"/>
                </a:solidFill>
              </a:rPr>
              <a:t>A</a:t>
            </a:r>
            <a:r>
              <a:rPr lang="en-US" sz="240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Symbol" pitchFamily="18" charset="2"/>
              <a:buChar char="S"/>
            </a:pPr>
            <a:r>
              <a:rPr lang="en-US" sz="2400" b="1" baseline="-25000">
                <a:solidFill>
                  <a:schemeClr val="accent2"/>
                </a:solidFill>
              </a:rPr>
              <a:t>k</a:t>
            </a:r>
            <a:r>
              <a:rPr lang="en-US" sz="2400" b="1">
                <a:solidFill>
                  <a:schemeClr val="accent2"/>
                </a:solidFill>
              </a:rPr>
              <a:t>: </a:t>
            </a:r>
            <a:r>
              <a:rPr lang="en-US" sz="2400">
                <a:solidFill>
                  <a:schemeClr val="tx1"/>
                </a:solidFill>
              </a:rPr>
              <a:t>diagonal matrix containing the top </a:t>
            </a:r>
            <a:r>
              <a:rPr lang="en-US" sz="2400" b="1" i="1">
                <a:solidFill>
                  <a:schemeClr val="accent2"/>
                </a:solidFill>
              </a:rPr>
              <a:t>k</a:t>
            </a:r>
            <a:r>
              <a:rPr lang="en-US" sz="2400">
                <a:solidFill>
                  <a:schemeClr val="tx1"/>
                </a:solidFill>
              </a:rPr>
              <a:t> singular values of </a:t>
            </a:r>
            <a:r>
              <a:rPr lang="en-US" sz="2400" b="1">
                <a:solidFill>
                  <a:schemeClr val="accent2"/>
                </a:solidFill>
              </a:rPr>
              <a:t>A</a:t>
            </a: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Symbol" pitchFamily="18" charset="2"/>
              <a:buChar char="S"/>
            </a:pPr>
            <a:endParaRPr lang="en-US" sz="2400" b="1">
              <a:solidFill>
                <a:schemeClr val="accent2"/>
              </a:solidFill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400" b="1">
                <a:solidFill>
                  <a:schemeClr val="accent2"/>
                </a:solidFill>
              </a:rPr>
              <a:t>A</a:t>
            </a:r>
            <a:r>
              <a:rPr lang="en-US" sz="2400" b="1" baseline="-25000">
                <a:solidFill>
                  <a:schemeClr val="accent2"/>
                </a:solidFill>
              </a:rPr>
              <a:t>k</a:t>
            </a:r>
            <a:r>
              <a:rPr lang="en-US" sz="2400" b="1">
                <a:solidFill>
                  <a:schemeClr val="accent2"/>
                </a:solidFill>
              </a:rPr>
              <a:t> </a:t>
            </a:r>
            <a:r>
              <a:rPr lang="en-US" sz="2400">
                <a:solidFill>
                  <a:schemeClr val="tx1"/>
                </a:solidFill>
              </a:rPr>
              <a:t>is an approximation of</a:t>
            </a:r>
            <a:r>
              <a:rPr lang="en-US" sz="2400" b="1">
                <a:solidFill>
                  <a:schemeClr val="accent2"/>
                </a:solidFill>
              </a:rPr>
              <a:t> A</a:t>
            </a:r>
            <a:endParaRPr lang="en-US" sz="2400" baseline="-25000">
              <a:solidFill>
                <a:schemeClr val="tx1"/>
              </a:solidFill>
            </a:endParaRPr>
          </a:p>
        </p:txBody>
      </p:sp>
      <p:pic>
        <p:nvPicPr>
          <p:cNvPr id="17412" name="Picture 8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00200"/>
            <a:ext cx="64198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1752600" y="3522663"/>
            <a:ext cx="9144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b="1">
                <a:solidFill>
                  <a:schemeClr val="tx1"/>
                </a:solidFill>
              </a:rPr>
              <a:t>n x d</a:t>
            </a:r>
          </a:p>
        </p:txBody>
      </p:sp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3581400" y="3522663"/>
            <a:ext cx="9144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b="1">
                <a:solidFill>
                  <a:schemeClr val="tx1"/>
                </a:solidFill>
              </a:rPr>
              <a:t>n x k</a:t>
            </a:r>
          </a:p>
        </p:txBody>
      </p:sp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4953000" y="3522663"/>
            <a:ext cx="9144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b="1">
                <a:solidFill>
                  <a:schemeClr val="tx1"/>
                </a:solidFill>
              </a:rPr>
              <a:t>k x k</a:t>
            </a:r>
          </a:p>
        </p:txBody>
      </p:sp>
      <p:sp>
        <p:nvSpPr>
          <p:cNvPr id="17416" name="TextBox 11"/>
          <p:cNvSpPr txBox="1">
            <a:spLocks noChangeArrowheads="1"/>
          </p:cNvSpPr>
          <p:nvPr/>
        </p:nvSpPr>
        <p:spPr bwMode="auto">
          <a:xfrm>
            <a:off x="6477000" y="3522663"/>
            <a:ext cx="9144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b="1">
                <a:solidFill>
                  <a:schemeClr val="tx1"/>
                </a:solidFill>
              </a:rPr>
              <a:t>k x d</a:t>
            </a:r>
          </a:p>
        </p:txBody>
      </p:sp>
      <p:sp>
        <p:nvSpPr>
          <p:cNvPr id="2" name="Rectangle 1"/>
          <p:cNvSpPr/>
          <p:nvPr/>
        </p:nvSpPr>
        <p:spPr>
          <a:xfrm>
            <a:off x="5145088" y="6019800"/>
            <a:ext cx="3657600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b="1" dirty="0" err="1">
                <a:solidFill>
                  <a:schemeClr val="accent2"/>
                </a:solidFill>
              </a:rPr>
              <a:t>A</a:t>
            </a:r>
            <a:r>
              <a:rPr lang="en-US" b="1" baseline="-25000" dirty="0" err="1">
                <a:solidFill>
                  <a:schemeClr val="accent2"/>
                </a:solidFill>
              </a:rPr>
              <a:t>k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is the </a:t>
            </a:r>
            <a:r>
              <a:rPr lang="en-US" b="1" dirty="0">
                <a:solidFill>
                  <a:srgbClr val="FF0000"/>
                </a:solidFill>
              </a:rPr>
              <a:t>best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approximation of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2"/>
                </a:solidFill>
              </a:rPr>
              <a:t>A</a:t>
            </a:r>
            <a:endParaRPr lang="en-US" sz="32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78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SVD as an optimization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rank-k</a:t>
                </a:r>
                <a:r>
                  <a:rPr lang="en-US" dirty="0" smtClean="0"/>
                  <a:t> approximation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dirty="0" smtClean="0"/>
                  <a:t>produced by the top-k singular vectors of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minimizes</a:t>
                </a:r>
                <a:r>
                  <a:rPr lang="en-US" dirty="0" smtClean="0"/>
                  <a:t> the </a:t>
                </a:r>
                <a:r>
                  <a:rPr lang="en-US" dirty="0" err="1" smtClean="0"/>
                  <a:t>Frobenious</a:t>
                </a:r>
                <a:r>
                  <a:rPr lang="en-US" dirty="0" smtClean="0"/>
                  <a:t> norm of the difference with the matrix 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: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𝑟𝑎𝑛𝑘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lim>
                              </m:limLow>
                            </m:fName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 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𝐹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mean?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can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project</a:t>
                </a:r>
                <a:r>
                  <a:rPr lang="en-US" dirty="0" smtClean="0"/>
                  <a:t> the row (and column) vectors of the matrix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A</a:t>
                </a:r>
                <a:r>
                  <a:rPr lang="en-US" dirty="0" smtClean="0"/>
                  <a:t> into a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k-dimensional space </a:t>
                </a:r>
                <a:r>
                  <a:rPr lang="en-US" dirty="0" smtClean="0"/>
                  <a:t>and preserve most of the information</a:t>
                </a:r>
              </a:p>
              <a:p>
                <a:r>
                  <a:rPr lang="en-US" dirty="0" smtClean="0"/>
                  <a:t>(Ideally) The k dimensions reveal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latent features/aspects/topics</a:t>
                </a:r>
                <a:r>
                  <a:rPr lang="en-US" dirty="0" smtClean="0"/>
                  <a:t> of the term (document) space.</a:t>
                </a:r>
              </a:p>
              <a:p>
                <a:r>
                  <a:rPr lang="en-US" dirty="0" smtClean="0"/>
                  <a:t>(Ideally)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approximation of matrix A, contains all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useful information</a:t>
                </a:r>
                <a:r>
                  <a:rPr lang="en-US" dirty="0" smtClean="0"/>
                  <a:t>, and what is discarded is noise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63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Latent Semantic Indexing (LSI):</a:t>
            </a:r>
          </a:p>
          <a:p>
            <a:pPr lvl="1"/>
            <a:r>
              <a:rPr lang="en-US" dirty="0" smtClean="0"/>
              <a:t>Apply SVD on the document-term space, and index the k-dimensional vectors</a:t>
            </a:r>
          </a:p>
          <a:p>
            <a:pPr lvl="1"/>
            <a:r>
              <a:rPr lang="en-US" dirty="0" smtClean="0"/>
              <a:t>When a query comes, project it onto the low dimensional space and compute similarity cosine similarity in this space</a:t>
            </a:r>
          </a:p>
          <a:p>
            <a:pPr lvl="1"/>
            <a:r>
              <a:rPr lang="en-US" dirty="0" smtClean="0"/>
              <a:t>Singular vectors capture main topics, and enrich the document representation</a:t>
            </a:r>
          </a:p>
          <a:p>
            <a:r>
              <a:rPr lang="en-US" dirty="0" smtClean="0"/>
              <a:t>Recommender systems and collaborative filtering</a:t>
            </a:r>
          </a:p>
          <a:p>
            <a:pPr lvl="1"/>
            <a:r>
              <a:rPr lang="en-US" dirty="0" smtClean="0"/>
              <a:t>In a movie-rating system there are just a few types of users.</a:t>
            </a:r>
          </a:p>
          <a:p>
            <a:pPr lvl="1"/>
            <a:r>
              <a:rPr lang="en-US" dirty="0" smtClean="0"/>
              <a:t>What we observe is an incomplete and noisy version of the true data</a:t>
            </a:r>
          </a:p>
          <a:p>
            <a:pPr lvl="1"/>
            <a:r>
              <a:rPr lang="en-US" dirty="0" smtClean="0"/>
              <a:t>The rank-k approximation reconstructs the “true” matrix and we can provide ratings for movies that are not rated.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10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Why deal with sequential data?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i-FI" dirty="0" smtClean="0"/>
              <a:t>Because all data is sequential </a:t>
            </a:r>
            <a:r>
              <a:rPr lang="fi-FI" dirty="0" smtClean="0">
                <a:sym typeface="Wingdings" pitchFamily="2" charset="2"/>
              </a:rPr>
              <a:t></a:t>
            </a:r>
            <a:endParaRPr lang="fi-FI" dirty="0" smtClean="0"/>
          </a:p>
          <a:p>
            <a:pPr lvl="1">
              <a:lnSpc>
                <a:spcPct val="90000"/>
              </a:lnSpc>
            </a:pPr>
            <a:r>
              <a:rPr lang="fi-FI" dirty="0" smtClean="0"/>
              <a:t>All data items arrive in the data store in some order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i-FI" sz="2400" dirty="0" smtClean="0"/>
          </a:p>
          <a:p>
            <a:pPr>
              <a:lnSpc>
                <a:spcPct val="90000"/>
              </a:lnSpc>
            </a:pPr>
            <a:r>
              <a:rPr lang="fi-FI" dirty="0" smtClean="0"/>
              <a:t>Examples</a:t>
            </a:r>
          </a:p>
          <a:p>
            <a:pPr lvl="1">
              <a:lnSpc>
                <a:spcPct val="90000"/>
              </a:lnSpc>
            </a:pPr>
            <a:r>
              <a:rPr lang="fi-FI" dirty="0" smtClean="0"/>
              <a:t>transaction data</a:t>
            </a:r>
          </a:p>
          <a:p>
            <a:pPr lvl="1">
              <a:lnSpc>
                <a:spcPct val="90000"/>
              </a:lnSpc>
            </a:pPr>
            <a:r>
              <a:rPr lang="fi-FI" dirty="0" smtClean="0"/>
              <a:t>documents and words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fi-FI" dirty="0" smtClean="0"/>
          </a:p>
          <a:p>
            <a:pPr>
              <a:lnSpc>
                <a:spcPct val="90000"/>
              </a:lnSpc>
            </a:pPr>
            <a:r>
              <a:rPr lang="fi-FI" dirty="0" smtClean="0"/>
              <a:t>In some (many) cases the order does not matter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i-FI" dirty="0" smtClean="0"/>
          </a:p>
          <a:p>
            <a:pPr>
              <a:lnSpc>
                <a:spcPct val="90000"/>
              </a:lnSpc>
            </a:pPr>
            <a:r>
              <a:rPr lang="fi-FI" dirty="0" smtClean="0"/>
              <a:t>In many cases the order is of interest</a:t>
            </a:r>
          </a:p>
        </p:txBody>
      </p:sp>
    </p:spTree>
    <p:extLst>
      <p:ext uri="{BB962C8B-B14F-4D97-AF65-F5344CB8AC3E}">
        <p14:creationId xmlns:p14="http://schemas.microsoft.com/office/powerpoint/2010/main" val="302926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SVD and PCA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PCA is a special case of SVD on the centered covariance matrix.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3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Covariance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Goal: reduce the dimensionality while preserving the “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information</a:t>
                </a:r>
                <a:r>
                  <a:rPr lang="en-US" dirty="0" smtClean="0"/>
                  <a:t> in the data”</a:t>
                </a:r>
              </a:p>
              <a:p>
                <a:r>
                  <a:rPr lang="en-US" dirty="0" smtClean="0"/>
                  <a:t>Information in the data: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variability </a:t>
                </a:r>
                <a:r>
                  <a:rPr lang="en-US" dirty="0" smtClean="0"/>
                  <a:t>in the data</a:t>
                </a:r>
              </a:p>
              <a:p>
                <a:pPr lvl="1"/>
                <a:r>
                  <a:rPr lang="en-US" dirty="0" smtClean="0"/>
                  <a:t>We measure variability using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covariance matrix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Sample covariance of variables X and Y 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Given matrix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</a:t>
                </a:r>
                <a:r>
                  <a:rPr lang="en-US" dirty="0" smtClean="0"/>
                  <a:t>, remove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mean</a:t>
                </a:r>
                <a:r>
                  <a:rPr lang="en-US" dirty="0" smtClean="0"/>
                  <a:t> of each column from the column vectors to get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centered</a:t>
                </a:r>
                <a:r>
                  <a:rPr lang="en-US" dirty="0" smtClean="0"/>
                  <a:t> matrix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</a:t>
                </a:r>
              </a:p>
              <a:p>
                <a:r>
                  <a:rPr lang="en-US" dirty="0" smtClean="0"/>
                  <a:t>The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covariance matrix</a:t>
                </a:r>
                <a:r>
                  <a:rPr lang="en-US" dirty="0" smtClean="0"/>
                  <a:t> of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row</a:t>
                </a:r>
                <a:r>
                  <a:rPr lang="en-US" dirty="0" smtClean="0"/>
                  <a:t> vectors of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A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1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PCA: Principal Component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We will project the rows of matrix A into a new set of attributes such that:</a:t>
                </a:r>
              </a:p>
              <a:p>
                <a:pPr lvl="1"/>
                <a:r>
                  <a:rPr lang="en-US" dirty="0" smtClean="0"/>
                  <a:t>The attributes have zero covariance to each other (they are orthogonal)</a:t>
                </a:r>
              </a:p>
              <a:p>
                <a:pPr lvl="1"/>
                <a:r>
                  <a:rPr lang="en-US" dirty="0" smtClean="0"/>
                  <a:t>Each attribute captures the most remaining variance in the data, while orthogonal to the existing attributes</a:t>
                </a:r>
              </a:p>
              <a:p>
                <a:pPr lvl="2"/>
                <a:r>
                  <a:rPr lang="en-US" dirty="0" smtClean="0"/>
                  <a:t>The first attribute should capture the most variance in the data</a:t>
                </a:r>
              </a:p>
              <a:p>
                <a:pPr lvl="2"/>
                <a:endParaRPr lang="en-US" dirty="0"/>
              </a:p>
              <a:p>
                <a:r>
                  <a:rPr lang="en-US" dirty="0" smtClean="0"/>
                  <a:t>For matrix C, the variance of the rows of C when projected to vector x is given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=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𝐶𝑥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right singular vector of C </a:t>
                </a:r>
                <a:r>
                  <a:rPr lang="en-US" dirty="0" smtClean="0"/>
                  <a:t>maximizes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1778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06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363" y="2049463"/>
            <a:ext cx="4217987" cy="4572000"/>
          </a:xfrm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PCA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648200" y="1600200"/>
            <a:ext cx="368300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000" b="1">
                <a:solidFill>
                  <a:schemeClr val="tx1"/>
                </a:solidFill>
              </a:rPr>
              <a:t>Input: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b="1">
                <a:solidFill>
                  <a:schemeClr val="accent2"/>
                </a:solidFill>
              </a:rPr>
              <a:t>2-d</a:t>
            </a:r>
            <a:r>
              <a:rPr lang="en-US" sz="2000">
                <a:solidFill>
                  <a:schemeClr val="tx1"/>
                </a:solidFill>
              </a:rPr>
              <a:t> dimensional points</a:t>
            </a:r>
          </a:p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000" b="1">
                <a:solidFill>
                  <a:schemeClr val="tx1"/>
                </a:solidFill>
              </a:rPr>
              <a:t>Output:</a:t>
            </a:r>
            <a:r>
              <a:rPr lang="en-US" sz="2000">
                <a:solidFill>
                  <a:schemeClr val="tx1"/>
                </a:solidFill>
              </a:rPr>
              <a:t> </a:t>
            </a:r>
          </a:p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 sz="2000" baseline="-25000">
              <a:solidFill>
                <a:schemeClr val="tx1"/>
              </a:solidFill>
            </a:endParaRPr>
          </a:p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 sz="2000" baseline="-25000">
              <a:solidFill>
                <a:schemeClr val="tx1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54088" y="3038475"/>
            <a:ext cx="7504112" cy="2930525"/>
            <a:chOff x="601" y="1914"/>
            <a:chExt cx="4727" cy="184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601" y="1974"/>
              <a:ext cx="1849" cy="1786"/>
              <a:chOff x="601" y="1974"/>
              <a:chExt cx="1849" cy="1786"/>
            </a:xfrm>
          </p:grpSpPr>
          <p:sp>
            <p:nvSpPr>
              <p:cNvPr id="13325" name="Line 7"/>
              <p:cNvSpPr>
                <a:spLocks noChangeShapeType="1"/>
              </p:cNvSpPr>
              <p:nvPr/>
            </p:nvSpPr>
            <p:spPr bwMode="auto">
              <a:xfrm flipV="1">
                <a:off x="601" y="1974"/>
                <a:ext cx="1849" cy="144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6" name="Text Box 8"/>
              <p:cNvSpPr txBox="1">
                <a:spLocks noChangeArrowheads="1"/>
              </p:cNvSpPr>
              <p:nvPr/>
            </p:nvSpPr>
            <p:spPr bwMode="auto">
              <a:xfrm>
                <a:off x="816" y="3360"/>
                <a:ext cx="1346" cy="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98000"/>
                  </a:lnSpc>
                  <a:buClr>
                    <a:srgbClr val="000000"/>
                  </a:buClr>
                  <a:buSzPct val="100000"/>
                  <a:buFont typeface="Calibri" pitchFamily="34" charset="0"/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1st (right) singular vector</a:t>
                </a:r>
                <a:endParaRPr lang="en-US" b="1" baseline="-250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3324" name="Text Box 9"/>
            <p:cNvSpPr txBox="1">
              <a:spLocks noChangeArrowheads="1"/>
            </p:cNvSpPr>
            <p:nvPr/>
          </p:nvSpPr>
          <p:spPr bwMode="auto">
            <a:xfrm>
              <a:off x="3008" y="1914"/>
              <a:ext cx="2320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8000"/>
                </a:lnSpc>
                <a:buClr>
                  <a:srgbClr val="000000"/>
                </a:buClr>
                <a:buSzPct val="100000"/>
                <a:buFont typeface="Calibri" pitchFamily="34" charset="0"/>
                <a:buNone/>
              </a:pPr>
              <a:r>
                <a:rPr lang="en-US" sz="2000" b="1" u="sng">
                  <a:solidFill>
                    <a:schemeClr val="tx1"/>
                  </a:solidFill>
                </a:rPr>
                <a:t>1st (right) singular vector: </a:t>
              </a:r>
            </a:p>
            <a:p>
              <a:pPr eaLnBrk="0" hangingPunct="0">
                <a:lnSpc>
                  <a:spcPct val="98000"/>
                </a:lnSpc>
                <a:buClr>
                  <a:srgbClr val="000000"/>
                </a:buClr>
                <a:buSzPct val="100000"/>
                <a:buFont typeface="Calibri" pitchFamily="34" charset="0"/>
                <a:buNone/>
              </a:pPr>
              <a:r>
                <a:rPr lang="en-US" sz="2000">
                  <a:solidFill>
                    <a:schemeClr val="tx1"/>
                  </a:solidFill>
                </a:rPr>
                <a:t>direction of maximal variance,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998538" y="2755900"/>
            <a:ext cx="7688262" cy="2578100"/>
            <a:chOff x="629" y="1736"/>
            <a:chExt cx="4843" cy="1624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629" y="1736"/>
              <a:ext cx="1578" cy="1571"/>
              <a:chOff x="629" y="1736"/>
              <a:chExt cx="1578" cy="1571"/>
            </a:xfrm>
          </p:grpSpPr>
          <p:sp>
            <p:nvSpPr>
              <p:cNvPr id="13321" name="Line 12"/>
              <p:cNvSpPr>
                <a:spLocks noChangeShapeType="1"/>
              </p:cNvSpPr>
              <p:nvPr/>
            </p:nvSpPr>
            <p:spPr bwMode="auto">
              <a:xfrm flipH="1" flipV="1">
                <a:off x="1055" y="2011"/>
                <a:ext cx="1152" cy="1296"/>
              </a:xfrm>
              <a:prstGeom prst="line">
                <a:avLst/>
              </a:prstGeom>
              <a:noFill/>
              <a:ln w="25400">
                <a:solidFill>
                  <a:srgbClr val="0066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2" name="Text Box 13"/>
              <p:cNvSpPr txBox="1">
                <a:spLocks noChangeArrowheads="1"/>
              </p:cNvSpPr>
              <p:nvPr/>
            </p:nvSpPr>
            <p:spPr bwMode="auto">
              <a:xfrm>
                <a:off x="629" y="1736"/>
                <a:ext cx="956" cy="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98000"/>
                  </a:lnSpc>
                  <a:buClr>
                    <a:srgbClr val="000000"/>
                  </a:buClr>
                  <a:buSzPct val="100000"/>
                  <a:buFont typeface="Calibri" pitchFamily="34" charset="0"/>
                  <a:buNone/>
                </a:pPr>
                <a:r>
                  <a:rPr lang="en-US" b="1">
                    <a:solidFill>
                      <a:srgbClr val="006600"/>
                    </a:solidFill>
                  </a:rPr>
                  <a:t>2nd (right) singular vector</a:t>
                </a:r>
                <a:endParaRPr lang="en-US" b="1" baseline="-25000">
                  <a:solidFill>
                    <a:srgbClr val="006600"/>
                  </a:solidFill>
                </a:endParaRPr>
              </a:p>
            </p:txBody>
          </p:sp>
        </p:grpSp>
        <p:sp>
          <p:nvSpPr>
            <p:cNvPr id="13320" name="Rectangle 14"/>
            <p:cNvSpPr>
              <a:spLocks noChangeArrowheads="1"/>
            </p:cNvSpPr>
            <p:nvPr/>
          </p:nvSpPr>
          <p:spPr bwMode="auto">
            <a:xfrm>
              <a:off x="3041" y="2542"/>
              <a:ext cx="2431" cy="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8000"/>
                </a:lnSpc>
                <a:buClr>
                  <a:srgbClr val="000000"/>
                </a:buClr>
                <a:buSzPct val="100000"/>
                <a:buFont typeface="Calibri" pitchFamily="34" charset="0"/>
                <a:buNone/>
              </a:pPr>
              <a:r>
                <a:rPr lang="en-US" sz="2000" b="1" u="sng">
                  <a:solidFill>
                    <a:schemeClr val="tx1"/>
                  </a:solidFill>
                </a:rPr>
                <a:t>2nd (right) singular vector: </a:t>
              </a:r>
            </a:p>
            <a:p>
              <a:pPr eaLnBrk="0" hangingPunct="0">
                <a:lnSpc>
                  <a:spcPct val="98000"/>
                </a:lnSpc>
                <a:buClr>
                  <a:srgbClr val="000000"/>
                </a:buClr>
                <a:buSzPct val="100000"/>
                <a:buFont typeface="Calibri" pitchFamily="34" charset="0"/>
                <a:buNone/>
              </a:pPr>
              <a:r>
                <a:rPr lang="en-US" sz="2000">
                  <a:solidFill>
                    <a:schemeClr val="tx1"/>
                  </a:solidFill>
                </a:rPr>
                <a:t>direction of maximal variance, after removing the projection of the data along the first singular vector.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337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Singular values</a:t>
            </a:r>
          </a:p>
        </p:txBody>
      </p:sp>
      <p:sp>
        <p:nvSpPr>
          <p:cNvPr id="14339" name="Text Box 10"/>
          <p:cNvSpPr txBox="1">
            <a:spLocks noChangeArrowheads="1"/>
          </p:cNvSpPr>
          <p:nvPr/>
        </p:nvSpPr>
        <p:spPr bwMode="auto">
          <a:xfrm>
            <a:off x="4495800" y="2667000"/>
            <a:ext cx="4386263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400" b="1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</a:t>
            </a:r>
            <a:r>
              <a:rPr lang="en-US" sz="2400" b="1" baseline="-25000">
                <a:solidFill>
                  <a:schemeClr val="accent2"/>
                </a:solidFill>
                <a:sym typeface="Symbol" pitchFamily="18" charset="2"/>
              </a:rPr>
              <a:t>1</a:t>
            </a:r>
            <a:r>
              <a:rPr lang="en-US" sz="2400" b="1">
                <a:solidFill>
                  <a:schemeClr val="accent2"/>
                </a:solidFill>
              </a:rPr>
              <a:t>: </a:t>
            </a:r>
            <a:r>
              <a:rPr lang="en-US" sz="2400">
                <a:solidFill>
                  <a:schemeClr val="tx1"/>
                </a:solidFill>
              </a:rPr>
              <a:t>measures how much of the data variance is explained by the first singular vector.</a:t>
            </a:r>
          </a:p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 sz="2400">
              <a:solidFill>
                <a:schemeClr val="tx1"/>
              </a:solidFill>
            </a:endParaRPr>
          </a:p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400" b="1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</a:t>
            </a:r>
            <a:r>
              <a:rPr lang="en-US" sz="2400" b="1" baseline="-25000">
                <a:solidFill>
                  <a:schemeClr val="accent2"/>
                </a:solidFill>
                <a:sym typeface="Symbol" pitchFamily="18" charset="2"/>
              </a:rPr>
              <a:t>2</a:t>
            </a:r>
            <a:r>
              <a:rPr lang="en-US" sz="2400" b="1">
                <a:solidFill>
                  <a:schemeClr val="accent2"/>
                </a:solidFill>
              </a:rPr>
              <a:t>: </a:t>
            </a:r>
            <a:r>
              <a:rPr lang="en-US" sz="2400">
                <a:solidFill>
                  <a:schemeClr val="tx1"/>
                </a:solidFill>
              </a:rPr>
              <a:t>measures how much of the data variance is explained by the second singular vector.</a:t>
            </a:r>
            <a:endParaRPr lang="en-US" sz="2400" baseline="-25000">
              <a:solidFill>
                <a:schemeClr val="accent2"/>
              </a:solidFill>
            </a:endParaRPr>
          </a:p>
        </p:txBody>
      </p:sp>
      <p:sp>
        <p:nvSpPr>
          <p:cNvPr id="14340" name="Text Box 12"/>
          <p:cNvSpPr txBox="1">
            <a:spLocks noChangeArrowheads="1"/>
          </p:cNvSpPr>
          <p:nvPr/>
        </p:nvSpPr>
        <p:spPr bwMode="auto">
          <a:xfrm>
            <a:off x="2713038" y="4805363"/>
            <a:ext cx="434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>
                <a:solidFill>
                  <a:schemeClr val="hlink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</a:t>
            </a:r>
            <a:r>
              <a:rPr lang="en-US" baseline="-25000">
                <a:solidFill>
                  <a:schemeClr val="hlink"/>
                </a:solidFill>
                <a:latin typeface="Tahoma" pitchFamily="34" charset="0"/>
                <a:cs typeface="Times New Roman" pitchFamily="18" charset="0"/>
                <a:sym typeface="Symbol" pitchFamily="18" charset="2"/>
              </a:rPr>
              <a:t>1</a:t>
            </a:r>
            <a:endParaRPr lang="en-US" baseline="-25000">
              <a:solidFill>
                <a:schemeClr val="hlink"/>
              </a:solidFill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1434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3" y="1828800"/>
            <a:ext cx="4217987" cy="4572000"/>
          </a:xfrm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77888" y="2913063"/>
            <a:ext cx="2935287" cy="2835275"/>
            <a:chOff x="601" y="1974"/>
            <a:chExt cx="1849" cy="1786"/>
          </a:xfrm>
        </p:grpSpPr>
        <p:sp>
          <p:nvSpPr>
            <p:cNvPr id="14346" name="Line 7"/>
            <p:cNvSpPr>
              <a:spLocks noChangeShapeType="1"/>
            </p:cNvSpPr>
            <p:nvPr/>
          </p:nvSpPr>
          <p:spPr bwMode="auto">
            <a:xfrm flipV="1">
              <a:off x="601" y="1974"/>
              <a:ext cx="1849" cy="14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7" name="Text Box 8"/>
            <p:cNvSpPr txBox="1">
              <a:spLocks noChangeArrowheads="1"/>
            </p:cNvSpPr>
            <p:nvPr/>
          </p:nvSpPr>
          <p:spPr bwMode="auto">
            <a:xfrm>
              <a:off x="816" y="3360"/>
              <a:ext cx="1346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8000"/>
                </a:lnSpc>
                <a:buClr>
                  <a:srgbClr val="000000"/>
                </a:buClr>
                <a:buSzPct val="100000"/>
                <a:buFont typeface="Calibri" pitchFamily="34" charset="0"/>
                <a:buNone/>
              </a:pPr>
              <a:r>
                <a:rPr lang="en-US" b="1">
                  <a:solidFill>
                    <a:srgbClr val="FF0000"/>
                  </a:solidFill>
                </a:rPr>
                <a:t>1st (right) singular vector</a:t>
              </a:r>
              <a:endParaRPr lang="en-US" b="1" baseline="-2500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922338" y="2535238"/>
            <a:ext cx="2505075" cy="2493962"/>
            <a:chOff x="629" y="1736"/>
            <a:chExt cx="1578" cy="1571"/>
          </a:xfrm>
        </p:grpSpPr>
        <p:sp>
          <p:nvSpPr>
            <p:cNvPr id="14344" name="Line 12"/>
            <p:cNvSpPr>
              <a:spLocks noChangeShapeType="1"/>
            </p:cNvSpPr>
            <p:nvPr/>
          </p:nvSpPr>
          <p:spPr bwMode="auto">
            <a:xfrm flipH="1" flipV="1">
              <a:off x="1055" y="2011"/>
              <a:ext cx="1152" cy="1296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5" name="Text Box 13"/>
            <p:cNvSpPr txBox="1">
              <a:spLocks noChangeArrowheads="1"/>
            </p:cNvSpPr>
            <p:nvPr/>
          </p:nvSpPr>
          <p:spPr bwMode="auto">
            <a:xfrm>
              <a:off x="629" y="1736"/>
              <a:ext cx="956" cy="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8000"/>
                </a:lnSpc>
                <a:buClr>
                  <a:srgbClr val="000000"/>
                </a:buClr>
                <a:buSzPct val="100000"/>
                <a:buFont typeface="Calibri" pitchFamily="34" charset="0"/>
                <a:buNone/>
              </a:pPr>
              <a:r>
                <a:rPr lang="en-US" b="1">
                  <a:solidFill>
                    <a:srgbClr val="006600"/>
                  </a:solidFill>
                </a:rPr>
                <a:t>2nd (right) singular vector</a:t>
              </a:r>
              <a:endParaRPr lang="en-US" b="1" baseline="-2500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12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property of PCA/SVD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1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chosen vectors are such that minimize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sum of square differences</a:t>
            </a:r>
            <a:r>
              <a:rPr lang="en-US" dirty="0" smtClean="0"/>
              <a:t> between the data vectors and the </a:t>
            </a:r>
            <a:r>
              <a:rPr lang="en-US" smtClean="0"/>
              <a:t>low-dimensional projections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2286000"/>
            <a:ext cx="4217987" cy="4572000"/>
          </a:xfrm>
          <a:prstGeom prst="rect">
            <a:avLst/>
          </a:prstGeom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2244725" y="3370263"/>
            <a:ext cx="2935287" cy="2835275"/>
            <a:chOff x="601" y="1974"/>
            <a:chExt cx="1849" cy="1786"/>
          </a:xfrm>
        </p:grpSpPr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601" y="1974"/>
              <a:ext cx="1849" cy="14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816" y="3360"/>
              <a:ext cx="1346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8000"/>
                </a:lnSpc>
                <a:buClr>
                  <a:srgbClr val="000000"/>
                </a:buClr>
                <a:buSzPct val="100000"/>
                <a:buFont typeface="Calibri" pitchFamily="34" charset="0"/>
                <a:buNone/>
              </a:pPr>
              <a:r>
                <a:rPr lang="en-US" b="1">
                  <a:solidFill>
                    <a:srgbClr val="FF0000"/>
                  </a:solidFill>
                </a:rPr>
                <a:t>1st (right) singular vector</a:t>
              </a:r>
              <a:endParaRPr lang="en-US" b="1" baseline="-25000">
                <a:solidFill>
                  <a:srgbClr val="FF0000"/>
                </a:solidFill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4076700" y="3733800"/>
            <a:ext cx="3048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3429000" y="4800600"/>
            <a:ext cx="225424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86037" y="4800600"/>
            <a:ext cx="309563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038600" y="4223657"/>
            <a:ext cx="381000" cy="348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37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612775" y="2398713"/>
            <a:ext cx="79216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SVD is </a:t>
            </a:r>
            <a:r>
              <a:rPr lang="en-US" sz="3200"/>
              <a:t>“</a:t>
            </a:r>
            <a:r>
              <a:rPr lang="en-US" sz="3200" b="1">
                <a:solidFill>
                  <a:schemeClr val="tx1"/>
                </a:solidFill>
              </a:rPr>
              <a:t>the Rolls-Royce and the Swiss Army Knife of Numerical Linear Algebra.”*</a:t>
            </a: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*Dianne O’Leary, MMDS ’06</a:t>
            </a:r>
          </a:p>
        </p:txBody>
      </p:sp>
      <p:sp>
        <p:nvSpPr>
          <p:cNvPr id="2048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130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Time-series data</a:t>
            </a:r>
            <a:endParaRPr lang="en-US" smtClean="0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1749425"/>
          <a:ext cx="4038600" cy="413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Bitmap Image" r:id="rId4" imgW="5687219" imgH="5334745" progId="Paint.Picture">
                  <p:embed/>
                </p:oleObj>
              </mc:Choice>
              <mc:Fallback>
                <p:oleObj name="Bitmap Image" r:id="rId4" imgW="5687219" imgH="533474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49425"/>
                        <a:ext cx="4038600" cy="413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427538" y="1557338"/>
            <a:ext cx="4537075" cy="4248150"/>
          </a:xfrm>
          <a:noFill/>
        </p:spPr>
      </p:pic>
      <p:sp>
        <p:nvSpPr>
          <p:cNvPr id="1029" name="Rectangle 19"/>
          <p:cNvSpPr>
            <a:spLocks noChangeArrowheads="1"/>
          </p:cNvSpPr>
          <p:nvPr/>
        </p:nvSpPr>
        <p:spPr bwMode="auto">
          <a:xfrm>
            <a:off x="457200" y="5983288"/>
            <a:ext cx="72104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fi-FI" sz="2400" dirty="0">
                <a:latin typeface="Calibri" pitchFamily="34" charset="0"/>
              </a:rPr>
              <a:t>Financial time series, process monitoring…</a:t>
            </a: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6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Segmentation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discover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structure </a:t>
            </a:r>
            <a:r>
              <a:rPr lang="en-US" dirty="0" smtClean="0"/>
              <a:t>in the sequence and provide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concise summary</a:t>
            </a:r>
          </a:p>
          <a:p>
            <a:endParaRPr lang="en-US" dirty="0"/>
          </a:p>
          <a:p>
            <a:r>
              <a:rPr lang="en-US" dirty="0" smtClean="0"/>
              <a:t>Given a sequence </a:t>
            </a:r>
            <a:r>
              <a:rPr lang="en-US" dirty="0" smtClean="0">
                <a:solidFill>
                  <a:srgbClr val="00B0F0"/>
                </a:solidFill>
              </a:rPr>
              <a:t>T</a:t>
            </a:r>
            <a:r>
              <a:rPr lang="en-US" dirty="0" smtClean="0"/>
              <a:t>, segment it into </a:t>
            </a:r>
            <a:r>
              <a:rPr lang="en-US" dirty="0" smtClean="0">
                <a:solidFill>
                  <a:srgbClr val="00B0F0"/>
                </a:solidFill>
              </a:rPr>
              <a:t>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contiguous</a:t>
            </a:r>
            <a:r>
              <a:rPr lang="en-US" dirty="0" smtClean="0"/>
              <a:t> segments that are as </a:t>
            </a:r>
            <a:r>
              <a:rPr lang="en-US" dirty="0" smtClean="0">
                <a:solidFill>
                  <a:srgbClr val="FF0000"/>
                </a:solidFill>
              </a:rPr>
              <a:t>homogeneous</a:t>
            </a:r>
            <a:r>
              <a:rPr lang="en-US" dirty="0" smtClean="0"/>
              <a:t> as possible</a:t>
            </a:r>
          </a:p>
          <a:p>
            <a:endParaRPr lang="en-US" dirty="0"/>
          </a:p>
          <a:p>
            <a:r>
              <a:rPr lang="en-US" dirty="0" smtClean="0"/>
              <a:t>Similar to clustering but now we require the  points in the cluster to be contiguous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85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19459" name="Line 188"/>
          <p:cNvSpPr>
            <a:spLocks noChangeShapeType="1"/>
          </p:cNvSpPr>
          <p:nvPr/>
        </p:nvSpPr>
        <p:spPr bwMode="auto">
          <a:xfrm>
            <a:off x="1116013" y="5326063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60"/>
          <p:cNvGrpSpPr>
            <a:grpSpLocks/>
          </p:cNvGrpSpPr>
          <p:nvPr/>
        </p:nvGrpSpPr>
        <p:grpSpPr bwMode="auto">
          <a:xfrm>
            <a:off x="755650" y="4029075"/>
            <a:ext cx="7704138" cy="2424113"/>
            <a:chOff x="476" y="2538"/>
            <a:chExt cx="4853" cy="1527"/>
          </a:xfrm>
        </p:grpSpPr>
        <p:grpSp>
          <p:nvGrpSpPr>
            <p:cNvPr id="19572" name="Group 127"/>
            <p:cNvGrpSpPr>
              <a:grpSpLocks/>
            </p:cNvGrpSpPr>
            <p:nvPr/>
          </p:nvGrpSpPr>
          <p:grpSpPr bwMode="auto">
            <a:xfrm>
              <a:off x="703" y="3808"/>
              <a:ext cx="226" cy="136"/>
              <a:chOff x="431" y="1752"/>
              <a:chExt cx="226" cy="136"/>
            </a:xfrm>
          </p:grpSpPr>
          <p:sp>
            <p:nvSpPr>
              <p:cNvPr id="19677" name="Line 12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8" name="Line 12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73" name="Group 130"/>
            <p:cNvGrpSpPr>
              <a:grpSpLocks/>
            </p:cNvGrpSpPr>
            <p:nvPr/>
          </p:nvGrpSpPr>
          <p:grpSpPr bwMode="auto">
            <a:xfrm>
              <a:off x="929" y="3808"/>
              <a:ext cx="226" cy="136"/>
              <a:chOff x="431" y="1752"/>
              <a:chExt cx="226" cy="136"/>
            </a:xfrm>
          </p:grpSpPr>
          <p:sp>
            <p:nvSpPr>
              <p:cNvPr id="19675" name="Line 13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6" name="Line 13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74" name="Group 133"/>
            <p:cNvGrpSpPr>
              <a:grpSpLocks/>
            </p:cNvGrpSpPr>
            <p:nvPr/>
          </p:nvGrpSpPr>
          <p:grpSpPr bwMode="auto">
            <a:xfrm>
              <a:off x="1156" y="3808"/>
              <a:ext cx="226" cy="136"/>
              <a:chOff x="431" y="1752"/>
              <a:chExt cx="226" cy="136"/>
            </a:xfrm>
          </p:grpSpPr>
          <p:sp>
            <p:nvSpPr>
              <p:cNvPr id="19673" name="Line 13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4" name="Line 13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75" name="Group 136"/>
            <p:cNvGrpSpPr>
              <a:grpSpLocks/>
            </p:cNvGrpSpPr>
            <p:nvPr/>
          </p:nvGrpSpPr>
          <p:grpSpPr bwMode="auto">
            <a:xfrm>
              <a:off x="1383" y="3808"/>
              <a:ext cx="226" cy="136"/>
              <a:chOff x="431" y="1752"/>
              <a:chExt cx="226" cy="136"/>
            </a:xfrm>
          </p:grpSpPr>
          <p:sp>
            <p:nvSpPr>
              <p:cNvPr id="19671" name="Line 13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2" name="Line 13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76" name="Group 139"/>
            <p:cNvGrpSpPr>
              <a:grpSpLocks/>
            </p:cNvGrpSpPr>
            <p:nvPr/>
          </p:nvGrpSpPr>
          <p:grpSpPr bwMode="auto">
            <a:xfrm>
              <a:off x="1610" y="3808"/>
              <a:ext cx="226" cy="136"/>
              <a:chOff x="431" y="1752"/>
              <a:chExt cx="226" cy="136"/>
            </a:xfrm>
          </p:grpSpPr>
          <p:sp>
            <p:nvSpPr>
              <p:cNvPr id="19669" name="Line 14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0" name="Line 14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77" name="Group 142"/>
            <p:cNvGrpSpPr>
              <a:grpSpLocks/>
            </p:cNvGrpSpPr>
            <p:nvPr/>
          </p:nvGrpSpPr>
          <p:grpSpPr bwMode="auto">
            <a:xfrm>
              <a:off x="1837" y="3808"/>
              <a:ext cx="226" cy="136"/>
              <a:chOff x="431" y="1752"/>
              <a:chExt cx="226" cy="136"/>
            </a:xfrm>
          </p:grpSpPr>
          <p:sp>
            <p:nvSpPr>
              <p:cNvPr id="19667" name="Line 14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8" name="Line 14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78" name="Group 145"/>
            <p:cNvGrpSpPr>
              <a:grpSpLocks/>
            </p:cNvGrpSpPr>
            <p:nvPr/>
          </p:nvGrpSpPr>
          <p:grpSpPr bwMode="auto">
            <a:xfrm>
              <a:off x="2063" y="3808"/>
              <a:ext cx="226" cy="136"/>
              <a:chOff x="431" y="1752"/>
              <a:chExt cx="226" cy="136"/>
            </a:xfrm>
          </p:grpSpPr>
          <p:sp>
            <p:nvSpPr>
              <p:cNvPr id="19665" name="Line 14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6" name="Line 14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79" name="Group 148"/>
            <p:cNvGrpSpPr>
              <a:grpSpLocks/>
            </p:cNvGrpSpPr>
            <p:nvPr/>
          </p:nvGrpSpPr>
          <p:grpSpPr bwMode="auto">
            <a:xfrm>
              <a:off x="2290" y="3808"/>
              <a:ext cx="226" cy="136"/>
              <a:chOff x="431" y="1752"/>
              <a:chExt cx="226" cy="136"/>
            </a:xfrm>
          </p:grpSpPr>
          <p:sp>
            <p:nvSpPr>
              <p:cNvPr id="19663" name="Line 14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4" name="Line 15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0" name="Group 151"/>
            <p:cNvGrpSpPr>
              <a:grpSpLocks/>
            </p:cNvGrpSpPr>
            <p:nvPr/>
          </p:nvGrpSpPr>
          <p:grpSpPr bwMode="auto">
            <a:xfrm>
              <a:off x="2517" y="3808"/>
              <a:ext cx="226" cy="136"/>
              <a:chOff x="431" y="1752"/>
              <a:chExt cx="226" cy="136"/>
            </a:xfrm>
          </p:grpSpPr>
          <p:sp>
            <p:nvSpPr>
              <p:cNvPr id="19661" name="Line 15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2" name="Line 15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1" name="Group 154"/>
            <p:cNvGrpSpPr>
              <a:grpSpLocks/>
            </p:cNvGrpSpPr>
            <p:nvPr/>
          </p:nvGrpSpPr>
          <p:grpSpPr bwMode="auto">
            <a:xfrm>
              <a:off x="2744" y="3808"/>
              <a:ext cx="226" cy="136"/>
              <a:chOff x="431" y="1752"/>
              <a:chExt cx="226" cy="136"/>
            </a:xfrm>
          </p:grpSpPr>
          <p:sp>
            <p:nvSpPr>
              <p:cNvPr id="19659" name="Line 155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0" name="Line 156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2" name="Group 157"/>
            <p:cNvGrpSpPr>
              <a:grpSpLocks/>
            </p:cNvGrpSpPr>
            <p:nvPr/>
          </p:nvGrpSpPr>
          <p:grpSpPr bwMode="auto">
            <a:xfrm>
              <a:off x="2971" y="3808"/>
              <a:ext cx="226" cy="136"/>
              <a:chOff x="431" y="1752"/>
              <a:chExt cx="226" cy="136"/>
            </a:xfrm>
          </p:grpSpPr>
          <p:sp>
            <p:nvSpPr>
              <p:cNvPr id="19657" name="Line 15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8" name="Line 15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3" name="Group 160"/>
            <p:cNvGrpSpPr>
              <a:grpSpLocks/>
            </p:cNvGrpSpPr>
            <p:nvPr/>
          </p:nvGrpSpPr>
          <p:grpSpPr bwMode="auto">
            <a:xfrm>
              <a:off x="3197" y="3808"/>
              <a:ext cx="226" cy="136"/>
              <a:chOff x="431" y="1752"/>
              <a:chExt cx="226" cy="136"/>
            </a:xfrm>
          </p:grpSpPr>
          <p:sp>
            <p:nvSpPr>
              <p:cNvPr id="19655" name="Line 16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6" name="Line 16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4" name="Group 163"/>
            <p:cNvGrpSpPr>
              <a:grpSpLocks/>
            </p:cNvGrpSpPr>
            <p:nvPr/>
          </p:nvGrpSpPr>
          <p:grpSpPr bwMode="auto">
            <a:xfrm>
              <a:off x="3424" y="3808"/>
              <a:ext cx="226" cy="136"/>
              <a:chOff x="431" y="1752"/>
              <a:chExt cx="226" cy="136"/>
            </a:xfrm>
          </p:grpSpPr>
          <p:sp>
            <p:nvSpPr>
              <p:cNvPr id="19653" name="Line 16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4" name="Line 16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5" name="Group 166"/>
            <p:cNvGrpSpPr>
              <a:grpSpLocks/>
            </p:cNvGrpSpPr>
            <p:nvPr/>
          </p:nvGrpSpPr>
          <p:grpSpPr bwMode="auto">
            <a:xfrm>
              <a:off x="3651" y="3808"/>
              <a:ext cx="226" cy="136"/>
              <a:chOff x="431" y="1752"/>
              <a:chExt cx="226" cy="136"/>
            </a:xfrm>
          </p:grpSpPr>
          <p:sp>
            <p:nvSpPr>
              <p:cNvPr id="19651" name="Line 16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2" name="Line 16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6" name="Group 169"/>
            <p:cNvGrpSpPr>
              <a:grpSpLocks/>
            </p:cNvGrpSpPr>
            <p:nvPr/>
          </p:nvGrpSpPr>
          <p:grpSpPr bwMode="auto">
            <a:xfrm>
              <a:off x="3878" y="3808"/>
              <a:ext cx="226" cy="136"/>
              <a:chOff x="431" y="1752"/>
              <a:chExt cx="226" cy="136"/>
            </a:xfrm>
          </p:grpSpPr>
          <p:sp>
            <p:nvSpPr>
              <p:cNvPr id="19649" name="Line 17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0" name="Line 17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7" name="Group 172"/>
            <p:cNvGrpSpPr>
              <a:grpSpLocks/>
            </p:cNvGrpSpPr>
            <p:nvPr/>
          </p:nvGrpSpPr>
          <p:grpSpPr bwMode="auto">
            <a:xfrm>
              <a:off x="4105" y="3808"/>
              <a:ext cx="226" cy="136"/>
              <a:chOff x="431" y="1752"/>
              <a:chExt cx="226" cy="136"/>
            </a:xfrm>
          </p:grpSpPr>
          <p:sp>
            <p:nvSpPr>
              <p:cNvPr id="19647" name="Line 17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8" name="Line 17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8" name="Group 175"/>
            <p:cNvGrpSpPr>
              <a:grpSpLocks/>
            </p:cNvGrpSpPr>
            <p:nvPr/>
          </p:nvGrpSpPr>
          <p:grpSpPr bwMode="auto">
            <a:xfrm>
              <a:off x="4331" y="3808"/>
              <a:ext cx="226" cy="136"/>
              <a:chOff x="431" y="1752"/>
              <a:chExt cx="226" cy="136"/>
            </a:xfrm>
          </p:grpSpPr>
          <p:sp>
            <p:nvSpPr>
              <p:cNvPr id="19645" name="Line 17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6" name="Line 17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9" name="Group 178"/>
            <p:cNvGrpSpPr>
              <a:grpSpLocks/>
            </p:cNvGrpSpPr>
            <p:nvPr/>
          </p:nvGrpSpPr>
          <p:grpSpPr bwMode="auto">
            <a:xfrm>
              <a:off x="4558" y="3808"/>
              <a:ext cx="226" cy="136"/>
              <a:chOff x="431" y="1752"/>
              <a:chExt cx="226" cy="136"/>
            </a:xfrm>
          </p:grpSpPr>
          <p:sp>
            <p:nvSpPr>
              <p:cNvPr id="19643" name="Line 17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4" name="Line 18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90" name="Group 181"/>
            <p:cNvGrpSpPr>
              <a:grpSpLocks/>
            </p:cNvGrpSpPr>
            <p:nvPr/>
          </p:nvGrpSpPr>
          <p:grpSpPr bwMode="auto">
            <a:xfrm>
              <a:off x="4785" y="3808"/>
              <a:ext cx="226" cy="136"/>
              <a:chOff x="431" y="1752"/>
              <a:chExt cx="226" cy="136"/>
            </a:xfrm>
          </p:grpSpPr>
          <p:sp>
            <p:nvSpPr>
              <p:cNvPr id="19641" name="Line 18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2" name="Line 18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91" name="Line 184"/>
            <p:cNvSpPr>
              <a:spLocks noChangeShapeType="1"/>
            </p:cNvSpPr>
            <p:nvPr/>
          </p:nvSpPr>
          <p:spPr bwMode="auto">
            <a:xfrm>
              <a:off x="5012" y="3898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Line 185"/>
            <p:cNvSpPr>
              <a:spLocks noChangeShapeType="1"/>
            </p:cNvSpPr>
            <p:nvPr/>
          </p:nvSpPr>
          <p:spPr bwMode="auto">
            <a:xfrm flipV="1">
              <a:off x="703" y="3612"/>
              <a:ext cx="0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3" name="Line 186"/>
            <p:cNvSpPr>
              <a:spLocks noChangeShapeType="1"/>
            </p:cNvSpPr>
            <p:nvPr/>
          </p:nvSpPr>
          <p:spPr bwMode="auto">
            <a:xfrm>
              <a:off x="703" y="3612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4" name="Line 187"/>
            <p:cNvSpPr>
              <a:spLocks noChangeShapeType="1"/>
            </p:cNvSpPr>
            <p:nvPr/>
          </p:nvSpPr>
          <p:spPr bwMode="auto">
            <a:xfrm flipV="1">
              <a:off x="703" y="3339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5" name="Line 189"/>
            <p:cNvSpPr>
              <a:spLocks noChangeShapeType="1"/>
            </p:cNvSpPr>
            <p:nvPr/>
          </p:nvSpPr>
          <p:spPr bwMode="auto">
            <a:xfrm flipV="1">
              <a:off x="703" y="3067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6" name="Line 190"/>
            <p:cNvSpPr>
              <a:spLocks noChangeShapeType="1"/>
            </p:cNvSpPr>
            <p:nvPr/>
          </p:nvSpPr>
          <p:spPr bwMode="auto">
            <a:xfrm>
              <a:off x="703" y="3083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7" name="Line 191"/>
            <p:cNvSpPr>
              <a:spLocks noChangeShapeType="1"/>
            </p:cNvSpPr>
            <p:nvPr/>
          </p:nvSpPr>
          <p:spPr bwMode="auto">
            <a:xfrm flipV="1">
              <a:off x="703" y="2810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8" name="Line 192"/>
            <p:cNvSpPr>
              <a:spLocks noChangeShapeType="1"/>
            </p:cNvSpPr>
            <p:nvPr/>
          </p:nvSpPr>
          <p:spPr bwMode="auto">
            <a:xfrm>
              <a:off x="703" y="2810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9" name="Line 193"/>
            <p:cNvSpPr>
              <a:spLocks noChangeShapeType="1"/>
            </p:cNvSpPr>
            <p:nvPr/>
          </p:nvSpPr>
          <p:spPr bwMode="auto">
            <a:xfrm flipV="1">
              <a:off x="703" y="2538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0" name="Oval 194"/>
            <p:cNvSpPr>
              <a:spLocks noChangeArrowheads="1"/>
            </p:cNvSpPr>
            <p:nvPr/>
          </p:nvSpPr>
          <p:spPr bwMode="auto">
            <a:xfrm>
              <a:off x="793" y="347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1" name="Oval 195"/>
            <p:cNvSpPr>
              <a:spLocks noChangeArrowheads="1"/>
            </p:cNvSpPr>
            <p:nvPr/>
          </p:nvSpPr>
          <p:spPr bwMode="auto">
            <a:xfrm>
              <a:off x="884" y="3203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2" name="Oval 196"/>
            <p:cNvSpPr>
              <a:spLocks noChangeArrowheads="1"/>
            </p:cNvSpPr>
            <p:nvPr/>
          </p:nvSpPr>
          <p:spPr bwMode="auto">
            <a:xfrm>
              <a:off x="974" y="347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3" name="Oval 197"/>
            <p:cNvSpPr>
              <a:spLocks noChangeArrowheads="1"/>
            </p:cNvSpPr>
            <p:nvPr/>
          </p:nvSpPr>
          <p:spPr bwMode="auto">
            <a:xfrm>
              <a:off x="1065" y="3399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4" name="Oval 198"/>
            <p:cNvSpPr>
              <a:spLocks noChangeArrowheads="1"/>
            </p:cNvSpPr>
            <p:nvPr/>
          </p:nvSpPr>
          <p:spPr bwMode="auto">
            <a:xfrm>
              <a:off x="1201" y="349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5" name="Oval 199"/>
            <p:cNvSpPr>
              <a:spLocks noChangeArrowheads="1"/>
            </p:cNvSpPr>
            <p:nvPr/>
          </p:nvSpPr>
          <p:spPr bwMode="auto">
            <a:xfrm>
              <a:off x="1292" y="3128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6" name="Oval 200"/>
            <p:cNvSpPr>
              <a:spLocks noChangeArrowheads="1"/>
            </p:cNvSpPr>
            <p:nvPr/>
          </p:nvSpPr>
          <p:spPr bwMode="auto">
            <a:xfrm>
              <a:off x="1383" y="340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7" name="Oval 201"/>
            <p:cNvSpPr>
              <a:spLocks noChangeArrowheads="1"/>
            </p:cNvSpPr>
            <p:nvPr/>
          </p:nvSpPr>
          <p:spPr bwMode="auto">
            <a:xfrm>
              <a:off x="1518" y="352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8" name="Oval 202"/>
            <p:cNvSpPr>
              <a:spLocks noChangeArrowheads="1"/>
            </p:cNvSpPr>
            <p:nvPr/>
          </p:nvSpPr>
          <p:spPr bwMode="auto">
            <a:xfrm>
              <a:off x="1655" y="338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9" name="Oval 203"/>
            <p:cNvSpPr>
              <a:spLocks noChangeArrowheads="1"/>
            </p:cNvSpPr>
            <p:nvPr/>
          </p:nvSpPr>
          <p:spPr bwMode="auto">
            <a:xfrm>
              <a:off x="1745" y="352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0" name="Oval 204"/>
            <p:cNvSpPr>
              <a:spLocks noChangeArrowheads="1"/>
            </p:cNvSpPr>
            <p:nvPr/>
          </p:nvSpPr>
          <p:spPr bwMode="auto">
            <a:xfrm>
              <a:off x="1881" y="338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1" name="Oval 205"/>
            <p:cNvSpPr>
              <a:spLocks noChangeArrowheads="1"/>
            </p:cNvSpPr>
            <p:nvPr/>
          </p:nvSpPr>
          <p:spPr bwMode="auto">
            <a:xfrm>
              <a:off x="1972" y="352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2" name="Oval 206"/>
            <p:cNvSpPr>
              <a:spLocks noChangeArrowheads="1"/>
            </p:cNvSpPr>
            <p:nvPr/>
          </p:nvSpPr>
          <p:spPr bwMode="auto">
            <a:xfrm>
              <a:off x="2108" y="338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3" name="Oval 207"/>
            <p:cNvSpPr>
              <a:spLocks noChangeArrowheads="1"/>
            </p:cNvSpPr>
            <p:nvPr/>
          </p:nvSpPr>
          <p:spPr bwMode="auto">
            <a:xfrm>
              <a:off x="2199" y="352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4" name="Oval 208"/>
            <p:cNvSpPr>
              <a:spLocks noChangeArrowheads="1"/>
            </p:cNvSpPr>
            <p:nvPr/>
          </p:nvSpPr>
          <p:spPr bwMode="auto">
            <a:xfrm>
              <a:off x="2335" y="3566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5" name="Oval 209"/>
            <p:cNvSpPr>
              <a:spLocks noChangeArrowheads="1"/>
            </p:cNvSpPr>
            <p:nvPr/>
          </p:nvSpPr>
          <p:spPr bwMode="auto">
            <a:xfrm>
              <a:off x="2426" y="3702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6" name="Oval 210"/>
            <p:cNvSpPr>
              <a:spLocks noChangeArrowheads="1"/>
            </p:cNvSpPr>
            <p:nvPr/>
          </p:nvSpPr>
          <p:spPr bwMode="auto">
            <a:xfrm>
              <a:off x="2562" y="3566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7" name="Oval 211"/>
            <p:cNvSpPr>
              <a:spLocks noChangeArrowheads="1"/>
            </p:cNvSpPr>
            <p:nvPr/>
          </p:nvSpPr>
          <p:spPr bwMode="auto">
            <a:xfrm>
              <a:off x="2652" y="3702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8" name="Oval 212"/>
            <p:cNvSpPr>
              <a:spLocks noChangeArrowheads="1"/>
            </p:cNvSpPr>
            <p:nvPr/>
          </p:nvSpPr>
          <p:spPr bwMode="auto">
            <a:xfrm>
              <a:off x="2788" y="3566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9" name="Oval 213"/>
            <p:cNvSpPr>
              <a:spLocks noChangeArrowheads="1"/>
            </p:cNvSpPr>
            <p:nvPr/>
          </p:nvSpPr>
          <p:spPr bwMode="auto">
            <a:xfrm>
              <a:off x="2879" y="3702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0" name="Oval 214"/>
            <p:cNvSpPr>
              <a:spLocks noChangeArrowheads="1"/>
            </p:cNvSpPr>
            <p:nvPr/>
          </p:nvSpPr>
          <p:spPr bwMode="auto">
            <a:xfrm>
              <a:off x="3015" y="3566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1" name="Oval 215"/>
            <p:cNvSpPr>
              <a:spLocks noChangeArrowheads="1"/>
            </p:cNvSpPr>
            <p:nvPr/>
          </p:nvSpPr>
          <p:spPr bwMode="auto">
            <a:xfrm>
              <a:off x="3107" y="3702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2" name="Oval 216"/>
            <p:cNvSpPr>
              <a:spLocks noChangeArrowheads="1"/>
            </p:cNvSpPr>
            <p:nvPr/>
          </p:nvSpPr>
          <p:spPr bwMode="auto">
            <a:xfrm>
              <a:off x="3243" y="3566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3" name="Oval 217"/>
            <p:cNvSpPr>
              <a:spLocks noChangeArrowheads="1"/>
            </p:cNvSpPr>
            <p:nvPr/>
          </p:nvSpPr>
          <p:spPr bwMode="auto">
            <a:xfrm>
              <a:off x="3333" y="3702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4" name="Oval 218"/>
            <p:cNvSpPr>
              <a:spLocks noChangeArrowheads="1"/>
            </p:cNvSpPr>
            <p:nvPr/>
          </p:nvSpPr>
          <p:spPr bwMode="auto">
            <a:xfrm>
              <a:off x="3469" y="279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5" name="Oval 219"/>
            <p:cNvSpPr>
              <a:spLocks noChangeArrowheads="1"/>
            </p:cNvSpPr>
            <p:nvPr/>
          </p:nvSpPr>
          <p:spPr bwMode="auto">
            <a:xfrm>
              <a:off x="3560" y="293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6" name="Oval 220"/>
            <p:cNvSpPr>
              <a:spLocks noChangeArrowheads="1"/>
            </p:cNvSpPr>
            <p:nvPr/>
          </p:nvSpPr>
          <p:spPr bwMode="auto">
            <a:xfrm>
              <a:off x="3696" y="279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7" name="Oval 221"/>
            <p:cNvSpPr>
              <a:spLocks noChangeArrowheads="1"/>
            </p:cNvSpPr>
            <p:nvPr/>
          </p:nvSpPr>
          <p:spPr bwMode="auto">
            <a:xfrm>
              <a:off x="3787" y="293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8" name="Oval 222"/>
            <p:cNvSpPr>
              <a:spLocks noChangeArrowheads="1"/>
            </p:cNvSpPr>
            <p:nvPr/>
          </p:nvSpPr>
          <p:spPr bwMode="auto">
            <a:xfrm>
              <a:off x="3922" y="279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9" name="Oval 223"/>
            <p:cNvSpPr>
              <a:spLocks noChangeArrowheads="1"/>
            </p:cNvSpPr>
            <p:nvPr/>
          </p:nvSpPr>
          <p:spPr bwMode="auto">
            <a:xfrm>
              <a:off x="4014" y="293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30" name="Oval 224"/>
            <p:cNvSpPr>
              <a:spLocks noChangeArrowheads="1"/>
            </p:cNvSpPr>
            <p:nvPr/>
          </p:nvSpPr>
          <p:spPr bwMode="auto">
            <a:xfrm>
              <a:off x="4149" y="279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31" name="Oval 225"/>
            <p:cNvSpPr>
              <a:spLocks noChangeArrowheads="1"/>
            </p:cNvSpPr>
            <p:nvPr/>
          </p:nvSpPr>
          <p:spPr bwMode="auto">
            <a:xfrm>
              <a:off x="4241" y="2931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32" name="Oval 226"/>
            <p:cNvSpPr>
              <a:spLocks noChangeArrowheads="1"/>
            </p:cNvSpPr>
            <p:nvPr/>
          </p:nvSpPr>
          <p:spPr bwMode="auto">
            <a:xfrm>
              <a:off x="4377" y="279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33" name="Oval 227"/>
            <p:cNvSpPr>
              <a:spLocks noChangeArrowheads="1"/>
            </p:cNvSpPr>
            <p:nvPr/>
          </p:nvSpPr>
          <p:spPr bwMode="auto">
            <a:xfrm>
              <a:off x="4467" y="293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34" name="Oval 228"/>
            <p:cNvSpPr>
              <a:spLocks noChangeArrowheads="1"/>
            </p:cNvSpPr>
            <p:nvPr/>
          </p:nvSpPr>
          <p:spPr bwMode="auto">
            <a:xfrm>
              <a:off x="4603" y="279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35" name="Oval 229"/>
            <p:cNvSpPr>
              <a:spLocks noChangeArrowheads="1"/>
            </p:cNvSpPr>
            <p:nvPr/>
          </p:nvSpPr>
          <p:spPr bwMode="auto">
            <a:xfrm>
              <a:off x="4694" y="293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36" name="Text Box 230"/>
            <p:cNvSpPr txBox="1">
              <a:spLocks noChangeArrowheads="1"/>
            </p:cNvSpPr>
            <p:nvPr/>
          </p:nvSpPr>
          <p:spPr bwMode="auto">
            <a:xfrm>
              <a:off x="5012" y="3853"/>
              <a:ext cx="31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19637" name="Text Box 231"/>
            <p:cNvSpPr txBox="1">
              <a:spLocks noChangeArrowheads="1"/>
            </p:cNvSpPr>
            <p:nvPr/>
          </p:nvSpPr>
          <p:spPr bwMode="auto">
            <a:xfrm>
              <a:off x="476" y="2538"/>
              <a:ext cx="31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omic Sans MS" pitchFamily="66" charset="0"/>
                </a:rPr>
                <a:t>R</a:t>
              </a:r>
            </a:p>
          </p:txBody>
        </p:sp>
        <p:sp>
          <p:nvSpPr>
            <p:cNvPr id="19638" name="Line 232"/>
            <p:cNvSpPr>
              <a:spLocks noChangeShapeType="1"/>
            </p:cNvSpPr>
            <p:nvPr/>
          </p:nvSpPr>
          <p:spPr bwMode="auto">
            <a:xfrm>
              <a:off x="1474" y="2795"/>
              <a:ext cx="0" cy="1089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9" name="Line 233"/>
            <p:cNvSpPr>
              <a:spLocks noChangeShapeType="1"/>
            </p:cNvSpPr>
            <p:nvPr/>
          </p:nvSpPr>
          <p:spPr bwMode="auto">
            <a:xfrm>
              <a:off x="2290" y="2795"/>
              <a:ext cx="0" cy="1089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0" name="Line 234"/>
            <p:cNvSpPr>
              <a:spLocks noChangeShapeType="1"/>
            </p:cNvSpPr>
            <p:nvPr/>
          </p:nvSpPr>
          <p:spPr bwMode="auto">
            <a:xfrm>
              <a:off x="3424" y="2795"/>
              <a:ext cx="0" cy="1089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361"/>
          <p:cNvGrpSpPr>
            <a:grpSpLocks/>
          </p:cNvGrpSpPr>
          <p:nvPr/>
        </p:nvGrpSpPr>
        <p:grpSpPr bwMode="auto">
          <a:xfrm>
            <a:off x="1116013" y="4581525"/>
            <a:ext cx="6551612" cy="1223963"/>
            <a:chOff x="703" y="2886"/>
            <a:chExt cx="4127" cy="771"/>
          </a:xfrm>
        </p:grpSpPr>
        <p:sp>
          <p:nvSpPr>
            <p:cNvPr id="19567" name="Line 235"/>
            <p:cNvSpPr>
              <a:spLocks noChangeShapeType="1"/>
            </p:cNvSpPr>
            <p:nvPr/>
          </p:nvSpPr>
          <p:spPr bwMode="auto">
            <a:xfrm>
              <a:off x="703" y="3385"/>
              <a:ext cx="771" cy="0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8" name="Line 236"/>
            <p:cNvSpPr>
              <a:spLocks noChangeShapeType="1"/>
            </p:cNvSpPr>
            <p:nvPr/>
          </p:nvSpPr>
          <p:spPr bwMode="auto">
            <a:xfrm>
              <a:off x="1474" y="3475"/>
              <a:ext cx="816" cy="0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9" name="Line 237"/>
            <p:cNvSpPr>
              <a:spLocks noChangeShapeType="1"/>
            </p:cNvSpPr>
            <p:nvPr/>
          </p:nvSpPr>
          <p:spPr bwMode="auto">
            <a:xfrm>
              <a:off x="2290" y="3657"/>
              <a:ext cx="1134" cy="0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Line 238"/>
            <p:cNvSpPr>
              <a:spLocks noChangeShapeType="1"/>
            </p:cNvSpPr>
            <p:nvPr/>
          </p:nvSpPr>
          <p:spPr bwMode="auto">
            <a:xfrm>
              <a:off x="3424" y="2886"/>
              <a:ext cx="1406" cy="0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1" name="Line 241"/>
            <p:cNvSpPr>
              <a:spLocks noChangeShapeType="1"/>
            </p:cNvSpPr>
            <p:nvPr/>
          </p:nvSpPr>
          <p:spPr bwMode="auto">
            <a:xfrm>
              <a:off x="1292" y="3158"/>
              <a:ext cx="0" cy="227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2" name="Group 247"/>
          <p:cNvGrpSpPr>
            <a:grpSpLocks/>
          </p:cNvGrpSpPr>
          <p:nvPr/>
        </p:nvGrpSpPr>
        <p:grpSpPr bwMode="auto">
          <a:xfrm>
            <a:off x="1116013" y="3573463"/>
            <a:ext cx="358775" cy="215900"/>
            <a:chOff x="431" y="1752"/>
            <a:chExt cx="226" cy="136"/>
          </a:xfrm>
        </p:grpSpPr>
        <p:sp>
          <p:nvSpPr>
            <p:cNvPr id="19565" name="Line 248"/>
            <p:cNvSpPr>
              <a:spLocks noChangeShapeType="1"/>
            </p:cNvSpPr>
            <p:nvPr/>
          </p:nvSpPr>
          <p:spPr bwMode="auto">
            <a:xfrm>
              <a:off x="431" y="1842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6" name="Line 249"/>
            <p:cNvSpPr>
              <a:spLocks noChangeShapeType="1"/>
            </p:cNvSpPr>
            <p:nvPr/>
          </p:nvSpPr>
          <p:spPr bwMode="auto">
            <a:xfrm>
              <a:off x="657" y="175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3" name="Group 250"/>
          <p:cNvGrpSpPr>
            <a:grpSpLocks/>
          </p:cNvGrpSpPr>
          <p:nvPr/>
        </p:nvGrpSpPr>
        <p:grpSpPr bwMode="auto">
          <a:xfrm>
            <a:off x="1474788" y="3573463"/>
            <a:ext cx="358775" cy="215900"/>
            <a:chOff x="431" y="1752"/>
            <a:chExt cx="226" cy="136"/>
          </a:xfrm>
        </p:grpSpPr>
        <p:sp>
          <p:nvSpPr>
            <p:cNvPr id="19563" name="Line 251"/>
            <p:cNvSpPr>
              <a:spLocks noChangeShapeType="1"/>
            </p:cNvSpPr>
            <p:nvPr/>
          </p:nvSpPr>
          <p:spPr bwMode="auto">
            <a:xfrm>
              <a:off x="431" y="1842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4" name="Line 252"/>
            <p:cNvSpPr>
              <a:spLocks noChangeShapeType="1"/>
            </p:cNvSpPr>
            <p:nvPr/>
          </p:nvSpPr>
          <p:spPr bwMode="auto">
            <a:xfrm>
              <a:off x="657" y="175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4" name="Group 253"/>
          <p:cNvGrpSpPr>
            <a:grpSpLocks/>
          </p:cNvGrpSpPr>
          <p:nvPr/>
        </p:nvGrpSpPr>
        <p:grpSpPr bwMode="auto">
          <a:xfrm>
            <a:off x="1835150" y="3573463"/>
            <a:ext cx="358775" cy="215900"/>
            <a:chOff x="431" y="1752"/>
            <a:chExt cx="226" cy="136"/>
          </a:xfrm>
        </p:grpSpPr>
        <p:sp>
          <p:nvSpPr>
            <p:cNvPr id="19561" name="Line 254"/>
            <p:cNvSpPr>
              <a:spLocks noChangeShapeType="1"/>
            </p:cNvSpPr>
            <p:nvPr/>
          </p:nvSpPr>
          <p:spPr bwMode="auto">
            <a:xfrm>
              <a:off x="431" y="1842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2" name="Line 255"/>
            <p:cNvSpPr>
              <a:spLocks noChangeShapeType="1"/>
            </p:cNvSpPr>
            <p:nvPr/>
          </p:nvSpPr>
          <p:spPr bwMode="auto">
            <a:xfrm>
              <a:off x="657" y="175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5" name="Group 256"/>
          <p:cNvGrpSpPr>
            <a:grpSpLocks/>
          </p:cNvGrpSpPr>
          <p:nvPr/>
        </p:nvGrpSpPr>
        <p:grpSpPr bwMode="auto">
          <a:xfrm>
            <a:off x="2195513" y="3573463"/>
            <a:ext cx="358775" cy="215900"/>
            <a:chOff x="431" y="1752"/>
            <a:chExt cx="226" cy="136"/>
          </a:xfrm>
        </p:grpSpPr>
        <p:sp>
          <p:nvSpPr>
            <p:cNvPr id="19559" name="Line 257"/>
            <p:cNvSpPr>
              <a:spLocks noChangeShapeType="1"/>
            </p:cNvSpPr>
            <p:nvPr/>
          </p:nvSpPr>
          <p:spPr bwMode="auto">
            <a:xfrm>
              <a:off x="431" y="1842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0" name="Line 258"/>
            <p:cNvSpPr>
              <a:spLocks noChangeShapeType="1"/>
            </p:cNvSpPr>
            <p:nvPr/>
          </p:nvSpPr>
          <p:spPr bwMode="auto">
            <a:xfrm>
              <a:off x="657" y="175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6" name="Group 259"/>
          <p:cNvGrpSpPr>
            <a:grpSpLocks/>
          </p:cNvGrpSpPr>
          <p:nvPr/>
        </p:nvGrpSpPr>
        <p:grpSpPr bwMode="auto">
          <a:xfrm>
            <a:off x="2555875" y="3573463"/>
            <a:ext cx="358775" cy="215900"/>
            <a:chOff x="431" y="1752"/>
            <a:chExt cx="226" cy="136"/>
          </a:xfrm>
        </p:grpSpPr>
        <p:sp>
          <p:nvSpPr>
            <p:cNvPr id="19557" name="Line 260"/>
            <p:cNvSpPr>
              <a:spLocks noChangeShapeType="1"/>
            </p:cNvSpPr>
            <p:nvPr/>
          </p:nvSpPr>
          <p:spPr bwMode="auto">
            <a:xfrm>
              <a:off x="431" y="1842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8" name="Line 261"/>
            <p:cNvSpPr>
              <a:spLocks noChangeShapeType="1"/>
            </p:cNvSpPr>
            <p:nvPr/>
          </p:nvSpPr>
          <p:spPr bwMode="auto">
            <a:xfrm>
              <a:off x="657" y="175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7" name="Group 262"/>
          <p:cNvGrpSpPr>
            <a:grpSpLocks/>
          </p:cNvGrpSpPr>
          <p:nvPr/>
        </p:nvGrpSpPr>
        <p:grpSpPr bwMode="auto">
          <a:xfrm>
            <a:off x="2916238" y="3573463"/>
            <a:ext cx="358775" cy="215900"/>
            <a:chOff x="431" y="1752"/>
            <a:chExt cx="226" cy="136"/>
          </a:xfrm>
        </p:grpSpPr>
        <p:sp>
          <p:nvSpPr>
            <p:cNvPr id="19555" name="Line 263"/>
            <p:cNvSpPr>
              <a:spLocks noChangeShapeType="1"/>
            </p:cNvSpPr>
            <p:nvPr/>
          </p:nvSpPr>
          <p:spPr bwMode="auto">
            <a:xfrm>
              <a:off x="431" y="1842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6" name="Line 264"/>
            <p:cNvSpPr>
              <a:spLocks noChangeShapeType="1"/>
            </p:cNvSpPr>
            <p:nvPr/>
          </p:nvSpPr>
          <p:spPr bwMode="auto">
            <a:xfrm>
              <a:off x="657" y="175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8" name="Group 265"/>
          <p:cNvGrpSpPr>
            <a:grpSpLocks/>
          </p:cNvGrpSpPr>
          <p:nvPr/>
        </p:nvGrpSpPr>
        <p:grpSpPr bwMode="auto">
          <a:xfrm>
            <a:off x="3275013" y="3573463"/>
            <a:ext cx="358775" cy="215900"/>
            <a:chOff x="431" y="1752"/>
            <a:chExt cx="226" cy="136"/>
          </a:xfrm>
        </p:grpSpPr>
        <p:sp>
          <p:nvSpPr>
            <p:cNvPr id="19553" name="Line 266"/>
            <p:cNvSpPr>
              <a:spLocks noChangeShapeType="1"/>
            </p:cNvSpPr>
            <p:nvPr/>
          </p:nvSpPr>
          <p:spPr bwMode="auto">
            <a:xfrm>
              <a:off x="431" y="1842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4" name="Line 267"/>
            <p:cNvSpPr>
              <a:spLocks noChangeShapeType="1"/>
            </p:cNvSpPr>
            <p:nvPr/>
          </p:nvSpPr>
          <p:spPr bwMode="auto">
            <a:xfrm>
              <a:off x="657" y="175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9" name="Group 268"/>
          <p:cNvGrpSpPr>
            <a:grpSpLocks/>
          </p:cNvGrpSpPr>
          <p:nvPr/>
        </p:nvGrpSpPr>
        <p:grpSpPr bwMode="auto">
          <a:xfrm>
            <a:off x="3635375" y="3573463"/>
            <a:ext cx="358775" cy="215900"/>
            <a:chOff x="431" y="1752"/>
            <a:chExt cx="226" cy="136"/>
          </a:xfrm>
        </p:grpSpPr>
        <p:sp>
          <p:nvSpPr>
            <p:cNvPr id="19551" name="Line 269"/>
            <p:cNvSpPr>
              <a:spLocks noChangeShapeType="1"/>
            </p:cNvSpPr>
            <p:nvPr/>
          </p:nvSpPr>
          <p:spPr bwMode="auto">
            <a:xfrm>
              <a:off x="431" y="1842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Line 270"/>
            <p:cNvSpPr>
              <a:spLocks noChangeShapeType="1"/>
            </p:cNvSpPr>
            <p:nvPr/>
          </p:nvSpPr>
          <p:spPr bwMode="auto">
            <a:xfrm>
              <a:off x="657" y="175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0" name="Group 271"/>
          <p:cNvGrpSpPr>
            <a:grpSpLocks/>
          </p:cNvGrpSpPr>
          <p:nvPr/>
        </p:nvGrpSpPr>
        <p:grpSpPr bwMode="auto">
          <a:xfrm>
            <a:off x="3995738" y="3573463"/>
            <a:ext cx="358775" cy="215900"/>
            <a:chOff x="431" y="1752"/>
            <a:chExt cx="226" cy="136"/>
          </a:xfrm>
        </p:grpSpPr>
        <p:sp>
          <p:nvSpPr>
            <p:cNvPr id="19549" name="Line 272"/>
            <p:cNvSpPr>
              <a:spLocks noChangeShapeType="1"/>
            </p:cNvSpPr>
            <p:nvPr/>
          </p:nvSpPr>
          <p:spPr bwMode="auto">
            <a:xfrm>
              <a:off x="431" y="1842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0" name="Line 273"/>
            <p:cNvSpPr>
              <a:spLocks noChangeShapeType="1"/>
            </p:cNvSpPr>
            <p:nvPr/>
          </p:nvSpPr>
          <p:spPr bwMode="auto">
            <a:xfrm>
              <a:off x="657" y="175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1" name="Group 274"/>
          <p:cNvGrpSpPr>
            <a:grpSpLocks/>
          </p:cNvGrpSpPr>
          <p:nvPr/>
        </p:nvGrpSpPr>
        <p:grpSpPr bwMode="auto">
          <a:xfrm>
            <a:off x="4356100" y="3573463"/>
            <a:ext cx="358775" cy="215900"/>
            <a:chOff x="431" y="1752"/>
            <a:chExt cx="226" cy="136"/>
          </a:xfrm>
        </p:grpSpPr>
        <p:sp>
          <p:nvSpPr>
            <p:cNvPr id="19547" name="Line 275"/>
            <p:cNvSpPr>
              <a:spLocks noChangeShapeType="1"/>
            </p:cNvSpPr>
            <p:nvPr/>
          </p:nvSpPr>
          <p:spPr bwMode="auto">
            <a:xfrm>
              <a:off x="431" y="1842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Line 276"/>
            <p:cNvSpPr>
              <a:spLocks noChangeShapeType="1"/>
            </p:cNvSpPr>
            <p:nvPr/>
          </p:nvSpPr>
          <p:spPr bwMode="auto">
            <a:xfrm>
              <a:off x="657" y="175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2" name="Group 277"/>
          <p:cNvGrpSpPr>
            <a:grpSpLocks/>
          </p:cNvGrpSpPr>
          <p:nvPr/>
        </p:nvGrpSpPr>
        <p:grpSpPr bwMode="auto">
          <a:xfrm>
            <a:off x="4716463" y="3573463"/>
            <a:ext cx="358775" cy="215900"/>
            <a:chOff x="431" y="1752"/>
            <a:chExt cx="226" cy="136"/>
          </a:xfrm>
        </p:grpSpPr>
        <p:sp>
          <p:nvSpPr>
            <p:cNvPr id="19545" name="Line 278"/>
            <p:cNvSpPr>
              <a:spLocks noChangeShapeType="1"/>
            </p:cNvSpPr>
            <p:nvPr/>
          </p:nvSpPr>
          <p:spPr bwMode="auto">
            <a:xfrm>
              <a:off x="431" y="1842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Line 279"/>
            <p:cNvSpPr>
              <a:spLocks noChangeShapeType="1"/>
            </p:cNvSpPr>
            <p:nvPr/>
          </p:nvSpPr>
          <p:spPr bwMode="auto">
            <a:xfrm>
              <a:off x="657" y="175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3" name="Group 280"/>
          <p:cNvGrpSpPr>
            <a:grpSpLocks/>
          </p:cNvGrpSpPr>
          <p:nvPr/>
        </p:nvGrpSpPr>
        <p:grpSpPr bwMode="auto">
          <a:xfrm>
            <a:off x="5075238" y="3573463"/>
            <a:ext cx="358775" cy="215900"/>
            <a:chOff x="431" y="1752"/>
            <a:chExt cx="226" cy="136"/>
          </a:xfrm>
        </p:grpSpPr>
        <p:sp>
          <p:nvSpPr>
            <p:cNvPr id="19543" name="Line 281"/>
            <p:cNvSpPr>
              <a:spLocks noChangeShapeType="1"/>
            </p:cNvSpPr>
            <p:nvPr/>
          </p:nvSpPr>
          <p:spPr bwMode="auto">
            <a:xfrm>
              <a:off x="431" y="1842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Line 282"/>
            <p:cNvSpPr>
              <a:spLocks noChangeShapeType="1"/>
            </p:cNvSpPr>
            <p:nvPr/>
          </p:nvSpPr>
          <p:spPr bwMode="auto">
            <a:xfrm>
              <a:off x="657" y="175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4" name="Group 283"/>
          <p:cNvGrpSpPr>
            <a:grpSpLocks/>
          </p:cNvGrpSpPr>
          <p:nvPr/>
        </p:nvGrpSpPr>
        <p:grpSpPr bwMode="auto">
          <a:xfrm>
            <a:off x="5435600" y="3573463"/>
            <a:ext cx="358775" cy="215900"/>
            <a:chOff x="431" y="1752"/>
            <a:chExt cx="226" cy="136"/>
          </a:xfrm>
        </p:grpSpPr>
        <p:sp>
          <p:nvSpPr>
            <p:cNvPr id="19541" name="Line 284"/>
            <p:cNvSpPr>
              <a:spLocks noChangeShapeType="1"/>
            </p:cNvSpPr>
            <p:nvPr/>
          </p:nvSpPr>
          <p:spPr bwMode="auto">
            <a:xfrm>
              <a:off x="431" y="1842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Line 285"/>
            <p:cNvSpPr>
              <a:spLocks noChangeShapeType="1"/>
            </p:cNvSpPr>
            <p:nvPr/>
          </p:nvSpPr>
          <p:spPr bwMode="auto">
            <a:xfrm>
              <a:off x="657" y="175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5" name="Group 286"/>
          <p:cNvGrpSpPr>
            <a:grpSpLocks/>
          </p:cNvGrpSpPr>
          <p:nvPr/>
        </p:nvGrpSpPr>
        <p:grpSpPr bwMode="auto">
          <a:xfrm>
            <a:off x="5795963" y="3573463"/>
            <a:ext cx="358775" cy="215900"/>
            <a:chOff x="431" y="1752"/>
            <a:chExt cx="226" cy="136"/>
          </a:xfrm>
        </p:grpSpPr>
        <p:sp>
          <p:nvSpPr>
            <p:cNvPr id="19539" name="Line 287"/>
            <p:cNvSpPr>
              <a:spLocks noChangeShapeType="1"/>
            </p:cNvSpPr>
            <p:nvPr/>
          </p:nvSpPr>
          <p:spPr bwMode="auto">
            <a:xfrm>
              <a:off x="431" y="1842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Line 288"/>
            <p:cNvSpPr>
              <a:spLocks noChangeShapeType="1"/>
            </p:cNvSpPr>
            <p:nvPr/>
          </p:nvSpPr>
          <p:spPr bwMode="auto">
            <a:xfrm>
              <a:off x="657" y="175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6" name="Group 289"/>
          <p:cNvGrpSpPr>
            <a:grpSpLocks/>
          </p:cNvGrpSpPr>
          <p:nvPr/>
        </p:nvGrpSpPr>
        <p:grpSpPr bwMode="auto">
          <a:xfrm>
            <a:off x="6156325" y="3573463"/>
            <a:ext cx="358775" cy="215900"/>
            <a:chOff x="431" y="1752"/>
            <a:chExt cx="226" cy="136"/>
          </a:xfrm>
        </p:grpSpPr>
        <p:sp>
          <p:nvSpPr>
            <p:cNvPr id="19537" name="Line 290"/>
            <p:cNvSpPr>
              <a:spLocks noChangeShapeType="1"/>
            </p:cNvSpPr>
            <p:nvPr/>
          </p:nvSpPr>
          <p:spPr bwMode="auto">
            <a:xfrm>
              <a:off x="431" y="1842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Line 291"/>
            <p:cNvSpPr>
              <a:spLocks noChangeShapeType="1"/>
            </p:cNvSpPr>
            <p:nvPr/>
          </p:nvSpPr>
          <p:spPr bwMode="auto">
            <a:xfrm>
              <a:off x="657" y="175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7" name="Group 292"/>
          <p:cNvGrpSpPr>
            <a:grpSpLocks/>
          </p:cNvGrpSpPr>
          <p:nvPr/>
        </p:nvGrpSpPr>
        <p:grpSpPr bwMode="auto">
          <a:xfrm>
            <a:off x="6516688" y="3573463"/>
            <a:ext cx="358775" cy="215900"/>
            <a:chOff x="431" y="1752"/>
            <a:chExt cx="226" cy="136"/>
          </a:xfrm>
        </p:grpSpPr>
        <p:sp>
          <p:nvSpPr>
            <p:cNvPr id="19535" name="Line 293"/>
            <p:cNvSpPr>
              <a:spLocks noChangeShapeType="1"/>
            </p:cNvSpPr>
            <p:nvPr/>
          </p:nvSpPr>
          <p:spPr bwMode="auto">
            <a:xfrm>
              <a:off x="431" y="1842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Line 294"/>
            <p:cNvSpPr>
              <a:spLocks noChangeShapeType="1"/>
            </p:cNvSpPr>
            <p:nvPr/>
          </p:nvSpPr>
          <p:spPr bwMode="auto">
            <a:xfrm>
              <a:off x="657" y="175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8" name="Group 295"/>
          <p:cNvGrpSpPr>
            <a:grpSpLocks/>
          </p:cNvGrpSpPr>
          <p:nvPr/>
        </p:nvGrpSpPr>
        <p:grpSpPr bwMode="auto">
          <a:xfrm>
            <a:off x="6875463" y="3573463"/>
            <a:ext cx="358775" cy="215900"/>
            <a:chOff x="431" y="1752"/>
            <a:chExt cx="226" cy="136"/>
          </a:xfrm>
        </p:grpSpPr>
        <p:sp>
          <p:nvSpPr>
            <p:cNvPr id="19533" name="Line 296"/>
            <p:cNvSpPr>
              <a:spLocks noChangeShapeType="1"/>
            </p:cNvSpPr>
            <p:nvPr/>
          </p:nvSpPr>
          <p:spPr bwMode="auto">
            <a:xfrm>
              <a:off x="431" y="1842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Line 297"/>
            <p:cNvSpPr>
              <a:spLocks noChangeShapeType="1"/>
            </p:cNvSpPr>
            <p:nvPr/>
          </p:nvSpPr>
          <p:spPr bwMode="auto">
            <a:xfrm>
              <a:off x="657" y="175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9" name="Group 298"/>
          <p:cNvGrpSpPr>
            <a:grpSpLocks/>
          </p:cNvGrpSpPr>
          <p:nvPr/>
        </p:nvGrpSpPr>
        <p:grpSpPr bwMode="auto">
          <a:xfrm>
            <a:off x="7235825" y="3573463"/>
            <a:ext cx="358775" cy="215900"/>
            <a:chOff x="431" y="1752"/>
            <a:chExt cx="226" cy="136"/>
          </a:xfrm>
        </p:grpSpPr>
        <p:sp>
          <p:nvSpPr>
            <p:cNvPr id="19531" name="Line 299"/>
            <p:cNvSpPr>
              <a:spLocks noChangeShapeType="1"/>
            </p:cNvSpPr>
            <p:nvPr/>
          </p:nvSpPr>
          <p:spPr bwMode="auto">
            <a:xfrm>
              <a:off x="431" y="1842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Line 300"/>
            <p:cNvSpPr>
              <a:spLocks noChangeShapeType="1"/>
            </p:cNvSpPr>
            <p:nvPr/>
          </p:nvSpPr>
          <p:spPr bwMode="auto">
            <a:xfrm>
              <a:off x="657" y="175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80" name="Group 301"/>
          <p:cNvGrpSpPr>
            <a:grpSpLocks/>
          </p:cNvGrpSpPr>
          <p:nvPr/>
        </p:nvGrpSpPr>
        <p:grpSpPr bwMode="auto">
          <a:xfrm>
            <a:off x="7596188" y="3573463"/>
            <a:ext cx="358775" cy="215900"/>
            <a:chOff x="431" y="1752"/>
            <a:chExt cx="226" cy="136"/>
          </a:xfrm>
        </p:grpSpPr>
        <p:sp>
          <p:nvSpPr>
            <p:cNvPr id="19529" name="Line 302"/>
            <p:cNvSpPr>
              <a:spLocks noChangeShapeType="1"/>
            </p:cNvSpPr>
            <p:nvPr/>
          </p:nvSpPr>
          <p:spPr bwMode="auto">
            <a:xfrm>
              <a:off x="431" y="1842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Line 303"/>
            <p:cNvSpPr>
              <a:spLocks noChangeShapeType="1"/>
            </p:cNvSpPr>
            <p:nvPr/>
          </p:nvSpPr>
          <p:spPr bwMode="auto">
            <a:xfrm>
              <a:off x="657" y="175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81" name="Line 304"/>
          <p:cNvSpPr>
            <a:spLocks noChangeShapeType="1"/>
          </p:cNvSpPr>
          <p:nvPr/>
        </p:nvSpPr>
        <p:spPr bwMode="auto">
          <a:xfrm>
            <a:off x="7956550" y="371633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2" name="Line 305"/>
          <p:cNvSpPr>
            <a:spLocks noChangeShapeType="1"/>
          </p:cNvSpPr>
          <p:nvPr/>
        </p:nvSpPr>
        <p:spPr bwMode="auto">
          <a:xfrm flipV="1">
            <a:off x="1116013" y="3262313"/>
            <a:ext cx="0" cy="47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3" name="Line 306"/>
          <p:cNvSpPr>
            <a:spLocks noChangeShapeType="1"/>
          </p:cNvSpPr>
          <p:nvPr/>
        </p:nvSpPr>
        <p:spPr bwMode="auto">
          <a:xfrm>
            <a:off x="1116013" y="3262313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4" name="Line 307"/>
          <p:cNvSpPr>
            <a:spLocks noChangeShapeType="1"/>
          </p:cNvSpPr>
          <p:nvPr/>
        </p:nvSpPr>
        <p:spPr bwMode="auto">
          <a:xfrm flipV="1">
            <a:off x="1116013" y="28289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5" name="Line 308"/>
          <p:cNvSpPr>
            <a:spLocks noChangeShapeType="1"/>
          </p:cNvSpPr>
          <p:nvPr/>
        </p:nvSpPr>
        <p:spPr bwMode="auto">
          <a:xfrm>
            <a:off x="1116013" y="2854325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6" name="Line 309"/>
          <p:cNvSpPr>
            <a:spLocks noChangeShapeType="1"/>
          </p:cNvSpPr>
          <p:nvPr/>
        </p:nvSpPr>
        <p:spPr bwMode="auto">
          <a:xfrm flipV="1">
            <a:off x="1116013" y="23971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7" name="Line 310"/>
          <p:cNvSpPr>
            <a:spLocks noChangeShapeType="1"/>
          </p:cNvSpPr>
          <p:nvPr/>
        </p:nvSpPr>
        <p:spPr bwMode="auto">
          <a:xfrm>
            <a:off x="1116013" y="2422525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8" name="Line 311"/>
          <p:cNvSpPr>
            <a:spLocks noChangeShapeType="1"/>
          </p:cNvSpPr>
          <p:nvPr/>
        </p:nvSpPr>
        <p:spPr bwMode="auto">
          <a:xfrm flipV="1">
            <a:off x="1116013" y="19891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9" name="Line 312"/>
          <p:cNvSpPr>
            <a:spLocks noChangeShapeType="1"/>
          </p:cNvSpPr>
          <p:nvPr/>
        </p:nvSpPr>
        <p:spPr bwMode="auto">
          <a:xfrm>
            <a:off x="1116013" y="1989138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0" name="Line 313"/>
          <p:cNvSpPr>
            <a:spLocks noChangeShapeType="1"/>
          </p:cNvSpPr>
          <p:nvPr/>
        </p:nvSpPr>
        <p:spPr bwMode="auto">
          <a:xfrm flipV="1">
            <a:off x="1116013" y="15573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91" name="Oval 314"/>
          <p:cNvSpPr>
            <a:spLocks noChangeArrowheads="1"/>
          </p:cNvSpPr>
          <p:nvPr/>
        </p:nvSpPr>
        <p:spPr bwMode="auto">
          <a:xfrm>
            <a:off x="1258888" y="3044825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92" name="Oval 315"/>
          <p:cNvSpPr>
            <a:spLocks noChangeArrowheads="1"/>
          </p:cNvSpPr>
          <p:nvPr/>
        </p:nvSpPr>
        <p:spPr bwMode="auto">
          <a:xfrm>
            <a:off x="1403350" y="2613025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93" name="Oval 316"/>
          <p:cNvSpPr>
            <a:spLocks noChangeArrowheads="1"/>
          </p:cNvSpPr>
          <p:nvPr/>
        </p:nvSpPr>
        <p:spPr bwMode="auto">
          <a:xfrm>
            <a:off x="1546225" y="3044825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94" name="Oval 317"/>
          <p:cNvSpPr>
            <a:spLocks noChangeArrowheads="1"/>
          </p:cNvSpPr>
          <p:nvPr/>
        </p:nvSpPr>
        <p:spPr bwMode="auto">
          <a:xfrm>
            <a:off x="1690688" y="2924175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95" name="Oval 318"/>
          <p:cNvSpPr>
            <a:spLocks noChangeArrowheads="1"/>
          </p:cNvSpPr>
          <p:nvPr/>
        </p:nvSpPr>
        <p:spPr bwMode="auto">
          <a:xfrm>
            <a:off x="1906588" y="3068638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96" name="Oval 319"/>
          <p:cNvSpPr>
            <a:spLocks noChangeArrowheads="1"/>
          </p:cNvSpPr>
          <p:nvPr/>
        </p:nvSpPr>
        <p:spPr bwMode="auto">
          <a:xfrm>
            <a:off x="2051050" y="2493963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97" name="Oval 320"/>
          <p:cNvSpPr>
            <a:spLocks noChangeArrowheads="1"/>
          </p:cNvSpPr>
          <p:nvPr/>
        </p:nvSpPr>
        <p:spPr bwMode="auto">
          <a:xfrm>
            <a:off x="2195513" y="2925763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98" name="Oval 321"/>
          <p:cNvSpPr>
            <a:spLocks noChangeArrowheads="1"/>
          </p:cNvSpPr>
          <p:nvPr/>
        </p:nvSpPr>
        <p:spPr bwMode="auto">
          <a:xfrm>
            <a:off x="2409825" y="3116263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99" name="Oval 322"/>
          <p:cNvSpPr>
            <a:spLocks noChangeArrowheads="1"/>
          </p:cNvSpPr>
          <p:nvPr/>
        </p:nvSpPr>
        <p:spPr bwMode="auto">
          <a:xfrm>
            <a:off x="2627313" y="2901950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500" name="Oval 323"/>
          <p:cNvSpPr>
            <a:spLocks noChangeArrowheads="1"/>
          </p:cNvSpPr>
          <p:nvPr/>
        </p:nvSpPr>
        <p:spPr bwMode="auto">
          <a:xfrm>
            <a:off x="2770188" y="3116263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501" name="Oval 324"/>
          <p:cNvSpPr>
            <a:spLocks noChangeArrowheads="1"/>
          </p:cNvSpPr>
          <p:nvPr/>
        </p:nvSpPr>
        <p:spPr bwMode="auto">
          <a:xfrm>
            <a:off x="2986088" y="2901950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502" name="Oval 325"/>
          <p:cNvSpPr>
            <a:spLocks noChangeArrowheads="1"/>
          </p:cNvSpPr>
          <p:nvPr/>
        </p:nvSpPr>
        <p:spPr bwMode="auto">
          <a:xfrm>
            <a:off x="3130550" y="3116263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503" name="Oval 326"/>
          <p:cNvSpPr>
            <a:spLocks noChangeArrowheads="1"/>
          </p:cNvSpPr>
          <p:nvPr/>
        </p:nvSpPr>
        <p:spPr bwMode="auto">
          <a:xfrm>
            <a:off x="3346450" y="2901950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504" name="Oval 327"/>
          <p:cNvSpPr>
            <a:spLocks noChangeArrowheads="1"/>
          </p:cNvSpPr>
          <p:nvPr/>
        </p:nvSpPr>
        <p:spPr bwMode="auto">
          <a:xfrm>
            <a:off x="3490913" y="3116263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505" name="Oval 328"/>
          <p:cNvSpPr>
            <a:spLocks noChangeArrowheads="1"/>
          </p:cNvSpPr>
          <p:nvPr/>
        </p:nvSpPr>
        <p:spPr bwMode="auto">
          <a:xfrm>
            <a:off x="3706813" y="3189288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506" name="Oval 329"/>
          <p:cNvSpPr>
            <a:spLocks noChangeArrowheads="1"/>
          </p:cNvSpPr>
          <p:nvPr/>
        </p:nvSpPr>
        <p:spPr bwMode="auto">
          <a:xfrm>
            <a:off x="3851275" y="3405188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507" name="Oval 330"/>
          <p:cNvSpPr>
            <a:spLocks noChangeArrowheads="1"/>
          </p:cNvSpPr>
          <p:nvPr/>
        </p:nvSpPr>
        <p:spPr bwMode="auto">
          <a:xfrm>
            <a:off x="4067175" y="3189288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508" name="Oval 331"/>
          <p:cNvSpPr>
            <a:spLocks noChangeArrowheads="1"/>
          </p:cNvSpPr>
          <p:nvPr/>
        </p:nvSpPr>
        <p:spPr bwMode="auto">
          <a:xfrm>
            <a:off x="4210050" y="3405188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509" name="Oval 332"/>
          <p:cNvSpPr>
            <a:spLocks noChangeArrowheads="1"/>
          </p:cNvSpPr>
          <p:nvPr/>
        </p:nvSpPr>
        <p:spPr bwMode="auto">
          <a:xfrm>
            <a:off x="4425950" y="3189288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510" name="Oval 333"/>
          <p:cNvSpPr>
            <a:spLocks noChangeArrowheads="1"/>
          </p:cNvSpPr>
          <p:nvPr/>
        </p:nvSpPr>
        <p:spPr bwMode="auto">
          <a:xfrm>
            <a:off x="4570413" y="3405188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511" name="Oval 334"/>
          <p:cNvSpPr>
            <a:spLocks noChangeArrowheads="1"/>
          </p:cNvSpPr>
          <p:nvPr/>
        </p:nvSpPr>
        <p:spPr bwMode="auto">
          <a:xfrm>
            <a:off x="4786313" y="3189288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512" name="Oval 335"/>
          <p:cNvSpPr>
            <a:spLocks noChangeArrowheads="1"/>
          </p:cNvSpPr>
          <p:nvPr/>
        </p:nvSpPr>
        <p:spPr bwMode="auto">
          <a:xfrm>
            <a:off x="4932363" y="3405188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513" name="Oval 336"/>
          <p:cNvSpPr>
            <a:spLocks noChangeArrowheads="1"/>
          </p:cNvSpPr>
          <p:nvPr/>
        </p:nvSpPr>
        <p:spPr bwMode="auto">
          <a:xfrm>
            <a:off x="5148263" y="3189288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514" name="Oval 337"/>
          <p:cNvSpPr>
            <a:spLocks noChangeArrowheads="1"/>
          </p:cNvSpPr>
          <p:nvPr/>
        </p:nvSpPr>
        <p:spPr bwMode="auto">
          <a:xfrm>
            <a:off x="5291138" y="3405188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515" name="Oval 338"/>
          <p:cNvSpPr>
            <a:spLocks noChangeArrowheads="1"/>
          </p:cNvSpPr>
          <p:nvPr/>
        </p:nvSpPr>
        <p:spPr bwMode="auto">
          <a:xfrm>
            <a:off x="5507038" y="1965325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516" name="Oval 339"/>
          <p:cNvSpPr>
            <a:spLocks noChangeArrowheads="1"/>
          </p:cNvSpPr>
          <p:nvPr/>
        </p:nvSpPr>
        <p:spPr bwMode="auto">
          <a:xfrm>
            <a:off x="5651500" y="2179638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517" name="Oval 340"/>
          <p:cNvSpPr>
            <a:spLocks noChangeArrowheads="1"/>
          </p:cNvSpPr>
          <p:nvPr/>
        </p:nvSpPr>
        <p:spPr bwMode="auto">
          <a:xfrm>
            <a:off x="5867400" y="1965325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518" name="Oval 341"/>
          <p:cNvSpPr>
            <a:spLocks noChangeArrowheads="1"/>
          </p:cNvSpPr>
          <p:nvPr/>
        </p:nvSpPr>
        <p:spPr bwMode="auto">
          <a:xfrm>
            <a:off x="6011863" y="2179638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519" name="Oval 342"/>
          <p:cNvSpPr>
            <a:spLocks noChangeArrowheads="1"/>
          </p:cNvSpPr>
          <p:nvPr/>
        </p:nvSpPr>
        <p:spPr bwMode="auto">
          <a:xfrm>
            <a:off x="6226175" y="1965325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520" name="Oval 343"/>
          <p:cNvSpPr>
            <a:spLocks noChangeArrowheads="1"/>
          </p:cNvSpPr>
          <p:nvPr/>
        </p:nvSpPr>
        <p:spPr bwMode="auto">
          <a:xfrm>
            <a:off x="6372225" y="2179638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521" name="Oval 344"/>
          <p:cNvSpPr>
            <a:spLocks noChangeArrowheads="1"/>
          </p:cNvSpPr>
          <p:nvPr/>
        </p:nvSpPr>
        <p:spPr bwMode="auto">
          <a:xfrm>
            <a:off x="6586538" y="1965325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522" name="Oval 345"/>
          <p:cNvSpPr>
            <a:spLocks noChangeArrowheads="1"/>
          </p:cNvSpPr>
          <p:nvPr/>
        </p:nvSpPr>
        <p:spPr bwMode="auto">
          <a:xfrm>
            <a:off x="6732588" y="2181225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523" name="Oval 346"/>
          <p:cNvSpPr>
            <a:spLocks noChangeArrowheads="1"/>
          </p:cNvSpPr>
          <p:nvPr/>
        </p:nvSpPr>
        <p:spPr bwMode="auto">
          <a:xfrm>
            <a:off x="6948488" y="1965325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524" name="Oval 347"/>
          <p:cNvSpPr>
            <a:spLocks noChangeArrowheads="1"/>
          </p:cNvSpPr>
          <p:nvPr/>
        </p:nvSpPr>
        <p:spPr bwMode="auto">
          <a:xfrm>
            <a:off x="7091363" y="2179638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525" name="Oval 348"/>
          <p:cNvSpPr>
            <a:spLocks noChangeArrowheads="1"/>
          </p:cNvSpPr>
          <p:nvPr/>
        </p:nvSpPr>
        <p:spPr bwMode="auto">
          <a:xfrm>
            <a:off x="7307263" y="1965325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526" name="Oval 349"/>
          <p:cNvSpPr>
            <a:spLocks noChangeArrowheads="1"/>
          </p:cNvSpPr>
          <p:nvPr/>
        </p:nvSpPr>
        <p:spPr bwMode="auto">
          <a:xfrm>
            <a:off x="7451725" y="2179638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527" name="Text Box 350"/>
          <p:cNvSpPr txBox="1">
            <a:spLocks noChangeArrowheads="1"/>
          </p:cNvSpPr>
          <p:nvPr/>
        </p:nvSpPr>
        <p:spPr bwMode="auto">
          <a:xfrm>
            <a:off x="7956550" y="3644900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t</a:t>
            </a:r>
          </a:p>
        </p:txBody>
      </p:sp>
      <p:sp>
        <p:nvSpPr>
          <p:cNvPr id="19528" name="Text Box 351"/>
          <p:cNvSpPr txBox="1">
            <a:spLocks noChangeArrowheads="1"/>
          </p:cNvSpPr>
          <p:nvPr/>
        </p:nvSpPr>
        <p:spPr bwMode="auto">
          <a:xfrm>
            <a:off x="755650" y="1557338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Comic Sans MS" pitchFamily="66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29150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Basic definitions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fi-FI" dirty="0" smtClean="0"/>
                  <a:t>Sequence </a:t>
                </a:r>
                <a:r>
                  <a:rPr lang="fi-FI" dirty="0" smtClean="0">
                    <a:solidFill>
                      <a:srgbClr val="0066FF"/>
                    </a:solidFill>
                  </a:rPr>
                  <a:t>T = {t</a:t>
                </a:r>
                <a:r>
                  <a:rPr lang="fi-FI" baseline="-25000" dirty="0" smtClean="0">
                    <a:solidFill>
                      <a:srgbClr val="0066FF"/>
                    </a:solidFill>
                  </a:rPr>
                  <a:t>1</a:t>
                </a:r>
                <a:r>
                  <a:rPr lang="fi-FI" dirty="0" smtClean="0">
                    <a:solidFill>
                      <a:srgbClr val="0066FF"/>
                    </a:solidFill>
                  </a:rPr>
                  <a:t>,t</a:t>
                </a:r>
                <a:r>
                  <a:rPr lang="fi-FI" baseline="-25000" dirty="0" smtClean="0">
                    <a:solidFill>
                      <a:srgbClr val="0066FF"/>
                    </a:solidFill>
                  </a:rPr>
                  <a:t>2</a:t>
                </a:r>
                <a:r>
                  <a:rPr lang="fi-FI" dirty="0" smtClean="0">
                    <a:solidFill>
                      <a:srgbClr val="0066FF"/>
                    </a:solidFill>
                  </a:rPr>
                  <a:t>,…,t</a:t>
                </a:r>
                <a:r>
                  <a:rPr lang="fi-FI" baseline="-25000" dirty="0" smtClean="0">
                    <a:solidFill>
                      <a:srgbClr val="0066FF"/>
                    </a:solidFill>
                  </a:rPr>
                  <a:t>N</a:t>
                </a:r>
                <a:r>
                  <a:rPr lang="fi-FI" dirty="0" smtClean="0">
                    <a:solidFill>
                      <a:srgbClr val="0066FF"/>
                    </a:solidFill>
                  </a:rPr>
                  <a:t>}</a:t>
                </a:r>
                <a:r>
                  <a:rPr lang="fi-FI" dirty="0" smtClean="0"/>
                  <a:t>: an ordered set of </a:t>
                </a:r>
                <a:r>
                  <a:rPr lang="fi-FI" dirty="0" smtClean="0">
                    <a:solidFill>
                      <a:srgbClr val="0066FF"/>
                    </a:solidFill>
                  </a:rPr>
                  <a:t>N d</a:t>
                </a:r>
                <a:r>
                  <a:rPr lang="fi-FI" dirty="0" smtClean="0"/>
                  <a:t>-dimensional real points </a:t>
                </a:r>
                <a:r>
                  <a:rPr lang="fi-FI" dirty="0" smtClean="0">
                    <a:solidFill>
                      <a:srgbClr val="0066FF"/>
                    </a:solidFill>
                  </a:rPr>
                  <a:t>t</a:t>
                </a:r>
                <a:r>
                  <a:rPr lang="fi-FI" baseline="-25000" dirty="0" smtClean="0">
                    <a:solidFill>
                      <a:srgbClr val="0066FF"/>
                    </a:solidFill>
                  </a:rPr>
                  <a:t>i</a:t>
                </a:r>
                <a:r>
                  <a:rPr lang="ru-RU" sz="2000" dirty="0" smtClean="0">
                    <a:solidFill>
                      <a:srgbClr val="0066FF"/>
                    </a:solidFill>
                  </a:rPr>
                  <a:t>Є</a:t>
                </a:r>
                <a:r>
                  <a:rPr lang="fi-FI" dirty="0" smtClean="0">
                    <a:solidFill>
                      <a:srgbClr val="0066FF"/>
                    </a:solidFill>
                  </a:rPr>
                  <a:t>R</a:t>
                </a:r>
                <a:r>
                  <a:rPr lang="fi-FI" baseline="30000" dirty="0" smtClean="0">
                    <a:solidFill>
                      <a:srgbClr val="0066FF"/>
                    </a:solidFill>
                  </a:rPr>
                  <a:t>d</a:t>
                </a:r>
              </a:p>
              <a:p>
                <a:pPr>
                  <a:buFont typeface="Wingdings" pitchFamily="2" charset="2"/>
                  <a:buNone/>
                </a:pPr>
                <a:endParaRPr lang="fi-FI" baseline="30000" dirty="0" smtClean="0"/>
              </a:p>
              <a:p>
                <a:r>
                  <a:rPr lang="fi-FI" dirty="0" smtClean="0"/>
                  <a:t>A </a:t>
                </a:r>
                <a:r>
                  <a:rPr lang="fi-FI" dirty="0" smtClean="0">
                    <a:solidFill>
                      <a:srgbClr val="0066FF"/>
                    </a:solidFill>
                  </a:rPr>
                  <a:t>k</a:t>
                </a:r>
                <a:r>
                  <a:rPr lang="fi-FI" dirty="0" smtClean="0"/>
                  <a:t>-segmentation </a:t>
                </a:r>
                <a:r>
                  <a:rPr lang="fi-FI" dirty="0" smtClean="0">
                    <a:solidFill>
                      <a:srgbClr val="0066FF"/>
                    </a:solidFill>
                  </a:rPr>
                  <a:t>S</a:t>
                </a:r>
                <a:r>
                  <a:rPr lang="fi-FI" dirty="0" smtClean="0"/>
                  <a:t>: a partition of </a:t>
                </a:r>
                <a:r>
                  <a:rPr lang="fi-FI" dirty="0" smtClean="0">
                    <a:solidFill>
                      <a:srgbClr val="0066FF"/>
                    </a:solidFill>
                  </a:rPr>
                  <a:t>T</a:t>
                </a:r>
                <a:r>
                  <a:rPr lang="fi-FI" dirty="0" smtClean="0"/>
                  <a:t> into </a:t>
                </a:r>
                <a:r>
                  <a:rPr lang="fi-FI" dirty="0" smtClean="0">
                    <a:solidFill>
                      <a:srgbClr val="0066FF"/>
                    </a:solidFill>
                  </a:rPr>
                  <a:t>K</a:t>
                </a:r>
                <a:r>
                  <a:rPr lang="fi-FI" dirty="0" smtClean="0"/>
                  <a:t> contiguous segments </a:t>
                </a:r>
                <a:r>
                  <a:rPr lang="fi-FI" dirty="0" smtClean="0">
                    <a:solidFill>
                      <a:srgbClr val="0066FF"/>
                    </a:solidFill>
                  </a:rPr>
                  <a:t>{s</a:t>
                </a:r>
                <a:r>
                  <a:rPr lang="fi-FI" baseline="-25000" dirty="0" smtClean="0">
                    <a:solidFill>
                      <a:srgbClr val="0066FF"/>
                    </a:solidFill>
                  </a:rPr>
                  <a:t>1</a:t>
                </a:r>
                <a:r>
                  <a:rPr lang="fi-FI" dirty="0" smtClean="0">
                    <a:solidFill>
                      <a:srgbClr val="0066FF"/>
                    </a:solidFill>
                  </a:rPr>
                  <a:t>,s</a:t>
                </a:r>
                <a:r>
                  <a:rPr lang="fi-FI" baseline="-25000" dirty="0" smtClean="0">
                    <a:solidFill>
                      <a:srgbClr val="0066FF"/>
                    </a:solidFill>
                  </a:rPr>
                  <a:t>2</a:t>
                </a:r>
                <a:r>
                  <a:rPr lang="fi-FI" dirty="0" smtClean="0">
                    <a:solidFill>
                      <a:srgbClr val="0066FF"/>
                    </a:solidFill>
                  </a:rPr>
                  <a:t>,…,s</a:t>
                </a:r>
                <a:r>
                  <a:rPr lang="fi-FI" baseline="-25000" dirty="0">
                    <a:solidFill>
                      <a:srgbClr val="0066FF"/>
                    </a:solidFill>
                  </a:rPr>
                  <a:t>K</a:t>
                </a:r>
                <a:r>
                  <a:rPr lang="fi-FI" dirty="0" smtClean="0">
                    <a:solidFill>
                      <a:srgbClr val="0066FF"/>
                    </a:solidFill>
                  </a:rPr>
                  <a:t>}. </a:t>
                </a:r>
              </a:p>
              <a:p>
                <a:pPr lvl="1"/>
                <a:r>
                  <a:rPr lang="fi-FI" dirty="0" smtClean="0"/>
                  <a:t>Each segment </a:t>
                </a:r>
                <a:r>
                  <a:rPr lang="fi-FI" dirty="0" smtClean="0">
                    <a:solidFill>
                      <a:srgbClr val="0066FF"/>
                    </a:solidFill>
                  </a:rPr>
                  <a:t>s</a:t>
                </a:r>
                <a:r>
                  <a:rPr lang="ru-RU" sz="1400" dirty="0" smtClean="0">
                    <a:solidFill>
                      <a:srgbClr val="0066FF"/>
                    </a:solidFill>
                  </a:rPr>
                  <a:t>Є</a:t>
                </a:r>
                <a:r>
                  <a:rPr lang="fi-FI" dirty="0" smtClean="0">
                    <a:solidFill>
                      <a:srgbClr val="0066FF"/>
                    </a:solidFill>
                  </a:rPr>
                  <a:t>S</a:t>
                </a:r>
                <a:r>
                  <a:rPr lang="fi-FI" dirty="0" smtClean="0"/>
                  <a:t> is represented by a single value </a:t>
                </a:r>
                <a:r>
                  <a:rPr lang="el-GR" dirty="0" smtClean="0">
                    <a:solidFill>
                      <a:srgbClr val="0066FF"/>
                    </a:solidFill>
                  </a:rPr>
                  <a:t>μ</a:t>
                </a:r>
                <a:r>
                  <a:rPr lang="en-US" baseline="-25000" dirty="0" smtClean="0">
                    <a:solidFill>
                      <a:srgbClr val="0066FF"/>
                    </a:solidFill>
                  </a:rPr>
                  <a:t>s</a:t>
                </a:r>
                <a:r>
                  <a:rPr lang="ru-RU" sz="1400" dirty="0" smtClean="0">
                    <a:solidFill>
                      <a:srgbClr val="0066FF"/>
                    </a:solidFill>
                  </a:rPr>
                  <a:t>Є</a:t>
                </a:r>
                <a:r>
                  <a:rPr lang="fi-FI" dirty="0" smtClean="0">
                    <a:solidFill>
                      <a:srgbClr val="0066FF"/>
                    </a:solidFill>
                  </a:rPr>
                  <a:t>R</a:t>
                </a:r>
                <a:r>
                  <a:rPr lang="fi-FI" baseline="30000" dirty="0" smtClean="0">
                    <a:solidFill>
                      <a:srgbClr val="0066FF"/>
                    </a:solidFill>
                  </a:rPr>
                  <a:t>d</a:t>
                </a:r>
                <a:r>
                  <a:rPr lang="fi-FI" baseline="30000" dirty="0" smtClean="0"/>
                  <a:t> </a:t>
                </a:r>
                <a:r>
                  <a:rPr lang="fi-FI" dirty="0" smtClean="0"/>
                  <a:t>(the </a:t>
                </a:r>
                <a:r>
                  <a:rPr lang="fi-FI" dirty="0" smtClean="0">
                    <a:solidFill>
                      <a:schemeClr val="tx2"/>
                    </a:solidFill>
                  </a:rPr>
                  <a:t>representative</a:t>
                </a:r>
                <a:r>
                  <a:rPr lang="fi-FI" dirty="0" smtClean="0"/>
                  <a:t> of the segment)</a:t>
                </a:r>
              </a:p>
              <a:p>
                <a:endParaRPr lang="fi-FI" sz="2800" dirty="0"/>
              </a:p>
              <a:p>
                <a:r>
                  <a:rPr lang="fi-FI" sz="2800" dirty="0" smtClean="0"/>
                  <a:t>Error </a:t>
                </a:r>
                <a:r>
                  <a:rPr lang="fi-FI" sz="2800" dirty="0" smtClean="0">
                    <a:solidFill>
                      <a:srgbClr val="0066FF"/>
                    </a:solidFill>
                  </a:rPr>
                  <a:t>E(S)</a:t>
                </a:r>
                <a:r>
                  <a:rPr lang="fi-FI" sz="2800" dirty="0" smtClean="0"/>
                  <a:t>: The error of replacing individual points with representatives</a:t>
                </a:r>
              </a:p>
              <a:p>
                <a:pPr lvl="1"/>
                <a:r>
                  <a:rPr lang="fi-FI" sz="2400" dirty="0" smtClean="0"/>
                  <a:t>Sum of Squares Error (SSE):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fi-FI" sz="2400" dirty="0" smtClean="0"/>
              </a:p>
              <a:p>
                <a:pPr lvl="1"/>
                <a:endParaRPr lang="fi-FI" dirty="0" smtClean="0"/>
              </a:p>
              <a:p>
                <a:pPr lvl="1"/>
                <a:r>
                  <a:rPr lang="fi-FI" dirty="0" smtClean="0"/>
                  <a:t>Representative for SSE: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𝑠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𝑡</m:t>
                        </m:r>
                      </m:e>
                    </m:nary>
                  </m:oMath>
                </a14:m>
                <a:endParaRPr lang="fi-FI" sz="2400" dirty="0" smtClean="0"/>
              </a:p>
              <a:p>
                <a:endParaRPr lang="fi-FI" sz="2200" dirty="0" smtClean="0"/>
              </a:p>
            </p:txBody>
          </p:sp>
        </mc:Choice>
        <mc:Fallback xmlns="">
          <p:sp>
            <p:nvSpPr>
              <p:cNvPr id="205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444" t="-200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7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The K-segmentation problem</a:t>
            </a:r>
            <a:endParaRPr lang="en-US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55975"/>
            <a:ext cx="8229600" cy="30972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Similar to </a:t>
            </a:r>
            <a:r>
              <a:rPr lang="en-US" dirty="0" smtClean="0">
                <a:solidFill>
                  <a:srgbClr val="0070C0"/>
                </a:solidFill>
              </a:rPr>
              <a:t>K-means clustering</a:t>
            </a:r>
            <a:r>
              <a:rPr lang="en-US" dirty="0" smtClean="0"/>
              <a:t>, but now we need the points in the clusters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respect the order of the sequence</a:t>
            </a:r>
            <a:r>
              <a:rPr lang="en-US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This actually makes the problem easier.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57200" y="1773238"/>
            <a:ext cx="8291513" cy="142716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fi-FI" sz="2800" dirty="0">
                <a:solidFill>
                  <a:schemeClr val="bg1"/>
                </a:solidFill>
                <a:latin typeface="Calibri" pitchFamily="34" charset="0"/>
              </a:rPr>
              <a:t>Given a sequence </a:t>
            </a:r>
            <a:r>
              <a:rPr lang="fi-FI" sz="2800" dirty="0">
                <a:solidFill>
                  <a:schemeClr val="accent2"/>
                </a:solidFill>
                <a:latin typeface="Calibri" pitchFamily="34" charset="0"/>
              </a:rPr>
              <a:t>T</a:t>
            </a:r>
            <a:r>
              <a:rPr lang="fi-FI" sz="2800" dirty="0">
                <a:solidFill>
                  <a:schemeClr val="bg1"/>
                </a:solidFill>
                <a:latin typeface="Calibri" pitchFamily="34" charset="0"/>
              </a:rPr>
              <a:t> of length </a:t>
            </a:r>
            <a:r>
              <a:rPr lang="fi-FI" sz="2800" dirty="0" smtClean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fi-FI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fi-FI" sz="2800" dirty="0">
                <a:solidFill>
                  <a:schemeClr val="bg1"/>
                </a:solidFill>
                <a:latin typeface="Calibri" pitchFamily="34" charset="0"/>
              </a:rPr>
              <a:t>and a value </a:t>
            </a:r>
            <a:r>
              <a:rPr lang="fi-FI" sz="2800" dirty="0" smtClean="0">
                <a:solidFill>
                  <a:schemeClr val="accent2"/>
                </a:solidFill>
                <a:latin typeface="Calibri" pitchFamily="34" charset="0"/>
              </a:rPr>
              <a:t>K</a:t>
            </a:r>
            <a:r>
              <a:rPr lang="fi-FI" sz="28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fi-FI" sz="2800" dirty="0">
                <a:solidFill>
                  <a:schemeClr val="bg1"/>
                </a:solidFill>
                <a:latin typeface="Calibri" pitchFamily="34" charset="0"/>
              </a:rPr>
              <a:t>find a </a:t>
            </a:r>
            <a:r>
              <a:rPr lang="fi-FI" sz="2800" dirty="0" smtClean="0">
                <a:solidFill>
                  <a:schemeClr val="accent2"/>
                </a:solidFill>
                <a:latin typeface="Calibri" pitchFamily="34" charset="0"/>
              </a:rPr>
              <a:t>K</a:t>
            </a:r>
            <a:r>
              <a:rPr lang="fi-FI" sz="2800" dirty="0" smtClean="0">
                <a:solidFill>
                  <a:schemeClr val="bg1"/>
                </a:solidFill>
                <a:latin typeface="Calibri" pitchFamily="34" charset="0"/>
              </a:rPr>
              <a:t>-segmentation </a:t>
            </a:r>
            <a:r>
              <a:rPr lang="en-US" sz="2800" dirty="0">
                <a:solidFill>
                  <a:schemeClr val="accent2"/>
                </a:solidFill>
                <a:latin typeface="Calibri" pitchFamily="34" charset="0"/>
              </a:rPr>
              <a:t>S = {s</a:t>
            </a:r>
            <a:r>
              <a:rPr lang="en-US" sz="2800" baseline="-25000" dirty="0">
                <a:solidFill>
                  <a:schemeClr val="accent2"/>
                </a:solidFill>
                <a:latin typeface="Calibri" pitchFamily="34" charset="0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Calibri" pitchFamily="34" charset="0"/>
              </a:rPr>
              <a:t>, s</a:t>
            </a:r>
            <a:r>
              <a:rPr lang="en-US" sz="2800" baseline="-25000" dirty="0">
                <a:solidFill>
                  <a:schemeClr val="accent2"/>
                </a:solidFill>
                <a:latin typeface="Calibri" pitchFamily="34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Calibri" pitchFamily="34" charset="0"/>
              </a:rPr>
              <a:t>, …,</a:t>
            </a:r>
            <a:r>
              <a:rPr lang="en-US" sz="2800" dirty="0" err="1" smtClean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sz="2800" baseline="-25000" dirty="0" err="1">
                <a:solidFill>
                  <a:schemeClr val="accent2"/>
                </a:solidFill>
                <a:latin typeface="Calibri" pitchFamily="34" charset="0"/>
              </a:rPr>
              <a:t>K</a:t>
            </a:r>
            <a:r>
              <a:rPr lang="en-US" sz="2800" dirty="0" smtClean="0">
                <a:solidFill>
                  <a:schemeClr val="accent2"/>
                </a:solidFill>
                <a:latin typeface="Calibri" pitchFamily="34" charset="0"/>
              </a:rPr>
              <a:t>}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of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Calibri" pitchFamily="34" charset="0"/>
              </a:rPr>
              <a:t>T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such that the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Calibri" pitchFamily="34" charset="0"/>
              </a:rPr>
              <a:t>SSE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error </a:t>
            </a:r>
            <a:r>
              <a:rPr lang="en-US" sz="2800" dirty="0" smtClean="0">
                <a:solidFill>
                  <a:schemeClr val="accent2"/>
                </a:solidFill>
                <a:latin typeface="Calibri" pitchFamily="34" charset="0"/>
              </a:rPr>
              <a:t>E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is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minimized.</a:t>
            </a:r>
          </a:p>
        </p:txBody>
      </p:sp>
    </p:spTree>
    <p:extLst>
      <p:ext uri="{BB962C8B-B14F-4D97-AF65-F5344CB8AC3E}">
        <p14:creationId xmlns:p14="http://schemas.microsoft.com/office/powerpoint/2010/main" val="16424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 dirty="0" smtClean="0"/>
              <a:t>Optimal solution for the k-segmentation problem</a:t>
            </a:r>
            <a:endParaRPr lang="en-US" sz="3600" dirty="0" smtClean="0"/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323850" y="1816100"/>
            <a:ext cx="8291513" cy="13843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fi-FI" sz="2400" dirty="0">
                <a:solidFill>
                  <a:schemeClr val="bg1"/>
                </a:solidFill>
                <a:latin typeface="Calibri" pitchFamily="34" charset="0"/>
              </a:rPr>
              <a:t>[</a:t>
            </a:r>
            <a:r>
              <a:rPr lang="fi-FI" sz="2800" dirty="0" smtClean="0">
                <a:solidFill>
                  <a:schemeClr val="hlink"/>
                </a:solidFill>
                <a:latin typeface="Calibri" pitchFamily="34" charset="0"/>
              </a:rPr>
              <a:t>Bellman’61</a:t>
            </a:r>
            <a:r>
              <a:rPr lang="fi-FI" sz="2800" dirty="0">
                <a:latin typeface="Calibri" pitchFamily="34" charset="0"/>
              </a:rPr>
              <a:t>:</a:t>
            </a:r>
            <a:r>
              <a:rPr lang="fi-FI" sz="2800" dirty="0" smtClean="0">
                <a:latin typeface="Calibri" pitchFamily="34" charset="0"/>
              </a:rPr>
              <a:t> </a:t>
            </a:r>
            <a:r>
              <a:rPr lang="fi-FI" sz="2800" dirty="0">
                <a:latin typeface="Calibri" pitchFamily="34" charset="0"/>
              </a:rPr>
              <a:t>The k-segmentation problem can be solved optimally using a standard </a:t>
            </a:r>
            <a:r>
              <a:rPr lang="fi-FI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dynamic-programming</a:t>
            </a:r>
            <a:r>
              <a:rPr lang="fi-FI" sz="2800" dirty="0">
                <a:solidFill>
                  <a:schemeClr val="hlink"/>
                </a:solidFill>
                <a:latin typeface="Calibri" pitchFamily="34" charset="0"/>
              </a:rPr>
              <a:t> </a:t>
            </a:r>
            <a:r>
              <a:rPr lang="fi-FI" sz="2800" dirty="0">
                <a:latin typeface="Calibri" pitchFamily="34" charset="0"/>
              </a:rPr>
              <a:t>algorithm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3429000"/>
            <a:ext cx="8229600" cy="3124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Dynamic Programming:</a:t>
            </a:r>
          </a:p>
          <a:p>
            <a:pPr lvl="1"/>
            <a:r>
              <a:rPr lang="en-US" dirty="0" smtClean="0"/>
              <a:t>Construct the solution of the problem by using solutions to problems of smaller size</a:t>
            </a:r>
          </a:p>
          <a:p>
            <a:pPr lvl="2"/>
            <a:r>
              <a:rPr lang="en-US" dirty="0" smtClean="0"/>
              <a:t>Define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dynamic programming recursion</a:t>
            </a:r>
          </a:p>
          <a:p>
            <a:pPr lvl="1"/>
            <a:r>
              <a:rPr lang="en-US" dirty="0" smtClean="0"/>
              <a:t>Build the solution bottom up from smaller to larger instances</a:t>
            </a:r>
          </a:p>
          <a:p>
            <a:pPr lvl="2"/>
            <a:r>
              <a:rPr lang="en-US" dirty="0" smtClean="0"/>
              <a:t>Define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dynamic programming table </a:t>
            </a:r>
            <a:r>
              <a:rPr lang="en-US" dirty="0" smtClean="0"/>
              <a:t>that stores the solutions to the sub-problems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4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eft( \begin{array}{ccccccccc}&#10;&amp;&amp;&amp;&amp;&amp;&amp;&amp;&amp; \\&#10;&amp;&amp;&amp;&amp;&amp;&amp;&amp;&amp; \\&#10;&amp;&amp;&amp;&amp;&amp;&amp;&amp;&amp; \\&#10;&amp;&amp;&amp;&amp;A &amp;&amp;&amp;&amp;\\&#10;&amp;&amp;&amp;&amp;&amp;&amp;&amp;&amp; \\&#10;&amp;&amp;&amp;&amp;&amp;&amp;&amp;&amp;\\&#10;&amp;&amp;&amp;&amp;&amp;&amp;&amp;&amp; \end{array}\right)$&#10;\end{document}&#10;"/>
  <p:tag name="EXTERNALNAME" val="Edittex"/>
  <p:tag name="BLEND" val="0"/>
  <p:tag name="TRANSPARENT" val="0"/>
  <p:tag name="RESOLUTION" val="150"/>
  <p:tag name="WORKAROUNDTRANSPARENCYBUG" val="0"/>
  <p:tag name="ALLOWFONTSUBSTITUTION" val="0"/>
  <p:tag name="BITMAPFORMAT" val="bmpmono"/>
  <p:tag name="ORIGWIDTH" val="180"/>
  <p:tag name="PICTUREFILESIZE" val="166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eft( \begin{array}{ccccccccc}&#10;&amp;&amp;&amp;&amp;&amp;&amp;&amp;&amp; \\&#10;&amp;&amp;&amp;&amp;&amp;&amp;&amp;&amp; \\&#10;&amp;&amp;&amp;&amp;&amp;&amp;&amp;&amp; \\&#10;&amp;&amp;&amp;&amp;A &amp;&amp;&amp;&amp;\\&#10;&amp;&amp;&amp;&amp;&amp;&amp;&amp;&amp; \\&#10;&amp;&amp;&amp;&amp;&amp;&amp;&amp;&amp;\\&#10;&amp;&amp;&amp;&amp;&amp;&amp;&amp;&amp; \end{array}\right)$&#10;\end{document}&#10;"/>
  <p:tag name="EXTERNALNAME" val="Edittex"/>
  <p:tag name="BLEND" val="0"/>
  <p:tag name="TRANSPARENT" val="0"/>
  <p:tag name="RESOLUTION" val="150"/>
  <p:tag name="WORKAROUNDTRANSPARENCYBUG" val="0"/>
  <p:tag name="ALLOWFONTSUBSTITUTION" val="0"/>
  <p:tag name="BITMAPFORMAT" val="bmpmono"/>
  <p:tag name="ORIGWIDTH" val="180"/>
  <p:tag name="PICTUREFILESIZE" val="166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eft( \begin{array}{ccccc}&#10;&amp;&amp;&amp;&amp; \\&#10;&amp;&amp;&amp;&amp; \\&#10;&amp;&amp;A_k&amp;&amp; \\&#10;&amp;&amp;&amp;&amp;\\&#10;&amp;&amp;&amp;&amp;&#10;\end{array}\right) = &#10;\left( \begin{array}{ccc}&#10;&amp;&amp; \\&#10;&amp;&amp; \\&#10;&amp;U_k&amp; \\&#10;&amp;&amp;\\&#10;&amp;&amp; \end{array}\right) \cdot&#10;\left( \begin{array}{ccc}&#10;&amp;&amp;\\&#10;&amp;\Sigma_k&amp; \\&#10;&amp;&amp;&#10;\end{array}\right)\cdot&#10;\left( \begin{array}{ccccc}&#10;&amp;&amp;&amp;&amp; \\&#10;&amp;&amp;V_k^T&amp;&amp; \\&#10;&amp;&amp;&amp;&amp;&#10;\end{array}\right)&#10;$&#10;\end{document}&#10;"/>
  <p:tag name="EXTERNALNAME" val="Edittex"/>
  <p:tag name="BLEND" val="False"/>
  <p:tag name="TRANSPARENT" val="False"/>
  <p:tag name="BITMAPFORMAT" val="bmpmono"/>
  <p:tag name="DEBUGINTERACTIVE" val="True"/>
  <p:tag name="ORIGWIDTH" val="51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12354</TotalTime>
  <Words>2227</Words>
  <Application>Microsoft Office PowerPoint</Application>
  <PresentationFormat>On-screen Show (4:3)</PresentationFormat>
  <Paragraphs>281</Paragraphs>
  <Slides>36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Clarity</vt:lpstr>
      <vt:lpstr>Bitmap Image</vt:lpstr>
      <vt:lpstr>Εξίσωση</vt:lpstr>
      <vt:lpstr>Equation</vt:lpstr>
      <vt:lpstr>DATA MINING LECTURE 8</vt:lpstr>
      <vt:lpstr>SEQUENCE SEGMENTATION</vt:lpstr>
      <vt:lpstr>Why deal with sequential data?</vt:lpstr>
      <vt:lpstr>Time-series data</vt:lpstr>
      <vt:lpstr>Sequence Segmentation</vt:lpstr>
      <vt:lpstr>Example</vt:lpstr>
      <vt:lpstr>Basic definitions</vt:lpstr>
      <vt:lpstr>The K-segmentation problem</vt:lpstr>
      <vt:lpstr>Optimal solution for the k-segmentation problem</vt:lpstr>
      <vt:lpstr>Dynamic Programming Solution</vt:lpstr>
      <vt:lpstr>Dynamic programming solution</vt:lpstr>
      <vt:lpstr>Algorithm Complexity</vt:lpstr>
      <vt:lpstr>Heuristics</vt:lpstr>
      <vt:lpstr> DIMENSIONALITY REDUCTION</vt:lpstr>
      <vt:lpstr>The curse of dimensionality</vt:lpstr>
      <vt:lpstr>Dimensionality Reduction</vt:lpstr>
      <vt:lpstr>Data in the form of a matrix</vt:lpstr>
      <vt:lpstr>Example: Document matrices</vt:lpstr>
      <vt:lpstr>Example: Recommendation systems</vt:lpstr>
      <vt:lpstr>Some linear algebra basics</vt:lpstr>
      <vt:lpstr>Singular Value Decomposition</vt:lpstr>
      <vt:lpstr>Singular Value Decomposition</vt:lpstr>
      <vt:lpstr>An (extreme) example</vt:lpstr>
      <vt:lpstr>An (more realistic) example</vt:lpstr>
      <vt:lpstr>SVD and Rank-k  approximations </vt:lpstr>
      <vt:lpstr>Rank-k approximations (Ak)</vt:lpstr>
      <vt:lpstr>SVD as an optimization</vt:lpstr>
      <vt:lpstr>What does this mean?</vt:lpstr>
      <vt:lpstr>Two applications</vt:lpstr>
      <vt:lpstr>SVD and PCA</vt:lpstr>
      <vt:lpstr>Covariance matrix</vt:lpstr>
      <vt:lpstr>PCA: Principal Component Analysis</vt:lpstr>
      <vt:lpstr>PCA</vt:lpstr>
      <vt:lpstr>Singular values</vt:lpstr>
      <vt:lpstr>Another property of PCA/SVD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452</cp:revision>
  <dcterms:created xsi:type="dcterms:W3CDTF">2011-10-17T19:46:53Z</dcterms:created>
  <dcterms:modified xsi:type="dcterms:W3CDTF">2012-05-08T18:02:50Z</dcterms:modified>
</cp:coreProperties>
</file>