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8"/>
  </p:notesMasterIdLst>
  <p:sldIdLst>
    <p:sldId id="369" r:id="rId2"/>
    <p:sldId id="616" r:id="rId3"/>
    <p:sldId id="637" r:id="rId4"/>
    <p:sldId id="620" r:id="rId5"/>
    <p:sldId id="618" r:id="rId6"/>
    <p:sldId id="619" r:id="rId7"/>
    <p:sldId id="621" r:id="rId8"/>
    <p:sldId id="622" r:id="rId9"/>
    <p:sldId id="623" r:id="rId10"/>
    <p:sldId id="624" r:id="rId11"/>
    <p:sldId id="625" r:id="rId12"/>
    <p:sldId id="626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2" r:id="rId21"/>
    <p:sldId id="603" r:id="rId22"/>
    <p:sldId id="601" r:id="rId23"/>
    <p:sldId id="604" r:id="rId24"/>
    <p:sldId id="605" r:id="rId25"/>
    <p:sldId id="607" r:id="rId26"/>
    <p:sldId id="606" r:id="rId27"/>
    <p:sldId id="608" r:id="rId28"/>
    <p:sldId id="609" r:id="rId29"/>
    <p:sldId id="610" r:id="rId30"/>
    <p:sldId id="611" r:id="rId31"/>
    <p:sldId id="419" r:id="rId32"/>
    <p:sldId id="591" r:id="rId33"/>
    <p:sldId id="562" r:id="rId34"/>
    <p:sldId id="563" r:id="rId35"/>
    <p:sldId id="565" r:id="rId36"/>
    <p:sldId id="593" r:id="rId37"/>
    <p:sldId id="564" r:id="rId38"/>
    <p:sldId id="568" r:id="rId39"/>
    <p:sldId id="566" r:id="rId40"/>
    <p:sldId id="567" r:id="rId41"/>
    <p:sldId id="592" r:id="rId42"/>
    <p:sldId id="627" r:id="rId43"/>
    <p:sldId id="612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78" r:id="rId54"/>
    <p:sldId id="579" r:id="rId55"/>
    <p:sldId id="580" r:id="rId56"/>
    <p:sldId id="581" r:id="rId57"/>
    <p:sldId id="582" r:id="rId58"/>
    <p:sldId id="583" r:id="rId59"/>
    <p:sldId id="584" r:id="rId60"/>
    <p:sldId id="585" r:id="rId61"/>
    <p:sldId id="587" r:id="rId62"/>
    <p:sldId id="613" r:id="rId63"/>
    <p:sldId id="614" r:id="rId64"/>
    <p:sldId id="615" r:id="rId65"/>
    <p:sldId id="589" r:id="rId66"/>
    <p:sldId id="59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1.4.2/docs/api/java/util/HashMa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1.5.0/docs/api/java/util/ArrayLis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67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Mixture of Gaussians and the EM algorithm</a:t>
            </a:r>
          </a:p>
          <a:p>
            <a:r>
              <a:rPr lang="en-US" dirty="0" smtClean="0"/>
              <a:t>DBSCAN: A Density-Based Clustering Algorithm</a:t>
            </a:r>
          </a:p>
          <a:p>
            <a:r>
              <a:rPr lang="en-US" dirty="0" smtClean="0"/>
              <a:t>Clustering Validation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77251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java.util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&lt;Integer&gt;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&lt;Integer&gt;()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for (int i = 0; i &lt; 10; i ++){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	Random r = new Random();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A.add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r.nextInt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(100));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A.get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Collections.sort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("");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 (int x: A)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(x);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("");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A.toString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92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HashMap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HashMap</a:t>
            </a:r>
            <a:r>
              <a:rPr lang="en-US" dirty="0" smtClean="0"/>
              <a:t> </a:t>
            </a:r>
            <a:r>
              <a:rPr lang="el-GR" dirty="0" smtClean="0"/>
              <a:t>ορίζει ένα συνειρμικό αποθηκευτή (</a:t>
            </a:r>
            <a:r>
              <a:rPr lang="en-US" dirty="0" smtClean="0"/>
              <a:t>associative container) </a:t>
            </a:r>
            <a:r>
              <a:rPr lang="el-GR" dirty="0" smtClean="0"/>
              <a:t>ο οποίος συσχετίζει κλειδιά με τιμές</a:t>
            </a:r>
            <a:r>
              <a:rPr lang="en-US" dirty="0" smtClean="0"/>
              <a:t>, </a:t>
            </a:r>
            <a:r>
              <a:rPr lang="el-GR" dirty="0" smtClean="0"/>
              <a:t>κληρονομεί από την πιο γενική κλάση </a:t>
            </a:r>
            <a:r>
              <a:rPr lang="en-US" dirty="0" smtClean="0"/>
              <a:t>Map.</a:t>
            </a:r>
            <a:endParaRPr lang="el-GR" dirty="0" smtClean="0"/>
          </a:p>
          <a:p>
            <a:pPr lvl="1"/>
            <a:r>
              <a:rPr lang="el-GR" dirty="0" smtClean="0"/>
              <a:t>Π.χ., ο βαθμός ενός φοιτητή, η συχνότητα με την οποία εμφανίζεται μια λέξη σε ένα κείμενο.</a:t>
            </a:r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βιβλιοθήκη της </a:t>
            </a:r>
            <a:r>
              <a:rPr lang="en-US" dirty="0" smtClean="0"/>
              <a:t>Java </a:t>
            </a:r>
            <a:r>
              <a:rPr lang="el-GR" dirty="0" smtClean="0"/>
              <a:t>μας δίνει πιο εύκολη πρόσβαση στα κλειδιά και τις τιμές του </a:t>
            </a:r>
            <a:r>
              <a:rPr lang="en-US" dirty="0" smtClean="0"/>
              <a:t>map.</a:t>
            </a:r>
          </a:p>
          <a:p>
            <a:r>
              <a:rPr lang="el-GR" dirty="0" smtClean="0"/>
              <a:t>Χρήσιμες μέθοδοι: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put(</a:t>
            </a:r>
            <a:r>
              <a:rPr lang="en-US" dirty="0" err="1" smtClean="0">
                <a:solidFill>
                  <a:srgbClr val="FF0000"/>
                </a:solidFill>
              </a:rPr>
              <a:t>key,value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</a:t>
            </a:r>
            <a:r>
              <a:rPr lang="el-GR" dirty="0" smtClean="0"/>
              <a:t>προσθέτει ένα νέο </a:t>
            </a:r>
            <a:r>
              <a:rPr lang="en-US" dirty="0" smtClean="0"/>
              <a:t>key-value </a:t>
            </a:r>
            <a:r>
              <a:rPr lang="el-GR" dirty="0" smtClean="0"/>
              <a:t>ζεύγος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containsKey</a:t>
            </a:r>
            <a:r>
              <a:rPr lang="en-US" dirty="0" smtClean="0">
                <a:solidFill>
                  <a:srgbClr val="FF0000"/>
                </a:solidFill>
              </a:rPr>
              <a:t>(key)</a:t>
            </a:r>
            <a:r>
              <a:rPr lang="el-GR" dirty="0" smtClean="0"/>
              <a:t>: επιστρέφει αληθές αν υπάρχει το κλειδί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containsValue</a:t>
            </a:r>
            <a:r>
              <a:rPr lang="en-US" dirty="0" smtClean="0">
                <a:solidFill>
                  <a:srgbClr val="FF0000"/>
                </a:solidFill>
              </a:rPr>
              <a:t>(value)</a:t>
            </a:r>
            <a:r>
              <a:rPr lang="el-GR" dirty="0" smtClean="0"/>
              <a:t>: </a:t>
            </a:r>
            <a:r>
              <a:rPr lang="el-GR" dirty="0"/>
              <a:t>επιστρέφει αληθές αν υπάρχει </a:t>
            </a:r>
            <a:r>
              <a:rPr lang="el-GR" dirty="0" smtClean="0"/>
              <a:t>η τιμή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values():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επιστρέφει ένα </a:t>
            </a:r>
            <a:r>
              <a:rPr lang="en-US" dirty="0" smtClean="0"/>
              <a:t>Collection </a:t>
            </a:r>
            <a:r>
              <a:rPr lang="el-GR" dirty="0" smtClean="0"/>
              <a:t>με τις τιμές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keySet</a:t>
            </a:r>
            <a:r>
              <a:rPr lang="en-US" dirty="0" smtClean="0">
                <a:solidFill>
                  <a:srgbClr val="FF0000"/>
                </a:solidFill>
              </a:rPr>
              <a:t>():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επιστρέφει ένα </a:t>
            </a:r>
            <a:r>
              <a:rPr lang="en-US" dirty="0" smtClean="0"/>
              <a:t>Set </a:t>
            </a:r>
            <a:r>
              <a:rPr lang="el-GR" dirty="0" smtClean="0"/>
              <a:t>με τις τιμές.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948283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java.util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mapexample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String line;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String,Integer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namesGrades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String,Integer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&gt;();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try{           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FileReader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FileReader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("Files/in.txt");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inReader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while((line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inReader.readLine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())!=null){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(line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String [] words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line.split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("\t");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Integer grade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Integer.parseInt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(words[1]);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namesGrades.put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(words[0],grade);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} catch(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ex){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("IO Error" + ex);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for(String x: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namesGrades.keySet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(x + " -- " +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namesGrades.get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0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38428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Gaussian (Normal) distribution</a:t>
                </a:r>
              </a:p>
              <a:p>
                <a:pPr lvl="1"/>
                <a:r>
                  <a:rPr lang="en-US" dirty="0"/>
                  <a:t>Reminder: 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963" t="-127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Suppose that 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</a:t>
                </a:r>
              </a:p>
              <a:p>
                <a:r>
                  <a:rPr lang="en-US" dirty="0" smtClean="0"/>
                  <a:t>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2819400"/>
                <a:ext cx="327660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819400"/>
                <a:ext cx="3276600" cy="777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114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1148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Ανακοινώσεις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προθεσμία για τη παράδοση των θεωρητικών ασκήσεων είναι Τετάρτη 4/4</a:t>
            </a:r>
          </a:p>
          <a:p>
            <a:pPr lvl="1"/>
            <a:r>
              <a:rPr lang="el-GR" dirty="0" smtClean="0"/>
              <a:t>Καθυστερημένες ασκήσεις σε μετέπειτα ημέρες θα πρέπει να παραδοθούν στην κα. Σουλίου, η οποία θα σημειώνει την ημέρα παράδοσης (Πέμπτη-</a:t>
            </a:r>
            <a:r>
              <a:rPr lang="el-GR" dirty="0" err="1" smtClean="0"/>
              <a:t>Παρασκευ</a:t>
            </a:r>
            <a:r>
              <a:rPr lang="el-GR" dirty="0" smtClean="0"/>
              <a:t>ή μέχρι τις 2:30, ή κάτω από την πόρτα μετά).</a:t>
            </a:r>
          </a:p>
          <a:p>
            <a:pPr lvl="1"/>
            <a:r>
              <a:rPr lang="el-GR" dirty="0" smtClean="0"/>
              <a:t>Μπορείτε να τις παραδώσετε και ηλεκτρονικά αν θέλετε.</a:t>
            </a:r>
          </a:p>
          <a:p>
            <a:pPr lvl="1"/>
            <a:endParaRPr lang="el-GR" dirty="0"/>
          </a:p>
          <a:p>
            <a:r>
              <a:rPr lang="en-US" dirty="0" smtClean="0"/>
              <a:t>WEKA: </a:t>
            </a:r>
            <a:r>
              <a:rPr lang="el-GR" dirty="0" smtClean="0"/>
              <a:t>Αν σας βγάλει </a:t>
            </a:r>
            <a:r>
              <a:rPr lang="en-US" dirty="0" smtClean="0"/>
              <a:t>out-of-memory error, </a:t>
            </a:r>
            <a:r>
              <a:rPr lang="el-GR" dirty="0" smtClean="0"/>
              <a:t>ακολουθείστε τις οδηγίες και αλλάξτε το </a:t>
            </a:r>
            <a:r>
              <a:rPr lang="en-US" dirty="0" smtClean="0"/>
              <a:t>.</a:t>
            </a:r>
            <a:r>
              <a:rPr lang="en-US" dirty="0" err="1" smtClean="0"/>
              <a:t>ini</a:t>
            </a:r>
            <a:r>
              <a:rPr lang="el-GR" dirty="0" smtClean="0"/>
              <a:t> αρχείο. Θα σας πει ότι δεν επιτρέπεται, οπότε πρέπει να το αντιγράψετε αλλού να το αλλάξετε και μετά να το αντιγράψετε ξανά.</a:t>
            </a:r>
          </a:p>
          <a:p>
            <a:endParaRPr lang="el-GR" dirty="0"/>
          </a:p>
          <a:p>
            <a:r>
              <a:rPr lang="en-US" dirty="0" smtClean="0"/>
              <a:t>LSH Implementation: </a:t>
            </a:r>
            <a:r>
              <a:rPr lang="el-GR" dirty="0" smtClean="0"/>
              <a:t>Για την υλοποίηση θα χρειαστείτε μια υλοποίηση ενός </a:t>
            </a:r>
            <a:r>
              <a:rPr lang="en-US" dirty="0" smtClean="0"/>
              <a:t>Dictionary</a:t>
            </a:r>
            <a:r>
              <a:rPr lang="el-GR" dirty="0"/>
              <a:t> </a:t>
            </a:r>
            <a:r>
              <a:rPr lang="el-GR" dirty="0" smtClean="0"/>
              <a:t>και</a:t>
            </a:r>
            <a:r>
              <a:rPr lang="en-US" dirty="0" smtClean="0"/>
              <a:t> List</a:t>
            </a:r>
            <a:r>
              <a:rPr lang="el-GR" dirty="0" smtClean="0"/>
              <a:t>. Η </a:t>
            </a:r>
            <a:r>
              <a:rPr lang="en-US" dirty="0" smtClean="0"/>
              <a:t>C++ </a:t>
            </a:r>
            <a:r>
              <a:rPr lang="el-GR" dirty="0" smtClean="0"/>
              <a:t>έχει μια βιβλιοθήκη</a:t>
            </a:r>
            <a:r>
              <a:rPr lang="en-US" dirty="0" smtClean="0"/>
              <a:t> (STL)</a:t>
            </a:r>
            <a:r>
              <a:rPr lang="el-GR" dirty="0" smtClean="0"/>
              <a:t>, και η </a:t>
            </a:r>
            <a:r>
              <a:rPr lang="en-US" dirty="0" smtClean="0"/>
              <a:t>Java </a:t>
            </a:r>
            <a:r>
              <a:rPr lang="el-GR" dirty="0" smtClean="0"/>
              <a:t>τα έχει ως </a:t>
            </a:r>
            <a:r>
              <a:rPr lang="en-US" dirty="0" smtClean="0"/>
              <a:t>built-in data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for each value which </a:t>
            </a:r>
            <a:r>
              <a:rPr lang="en-US" dirty="0"/>
              <a:t>G</a:t>
            </a:r>
            <a:r>
              <a:rPr lang="en-US" dirty="0" smtClean="0"/>
              <a:t>aussian is most likely to have generated it will give us a clustering.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 select Greek,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 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= 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 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4386944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4386944"/>
            <a:ext cx="1828800" cy="391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all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Our 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want to estimate the parameters that maximize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5073133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073133"/>
            <a:ext cx="25955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estimate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945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7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estimate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maximize 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9342" y="4300117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42" y="4300117"/>
                <a:ext cx="2084097" cy="848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4194" y="4245428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4245428"/>
                <a:ext cx="2100127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600" y="5387130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87130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721" t="-3704" r="-1701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E-Step: Assignment of points to clusters </a:t>
            </a:r>
          </a:p>
          <a:p>
            <a:pPr lvl="1"/>
            <a:r>
              <a:rPr lang="en-US" dirty="0" smtClean="0"/>
              <a:t>K-means: hard assignment, EM: soft assignment</a:t>
            </a:r>
          </a:p>
          <a:p>
            <a:r>
              <a:rPr lang="en-US" dirty="0" smtClean="0"/>
              <a:t>M-Step: Computation of centroids</a:t>
            </a:r>
          </a:p>
          <a:p>
            <a:pPr lvl="1"/>
            <a:r>
              <a:rPr lang="en-US" dirty="0" smtClean="0"/>
              <a:t>K-means assumes common fixed variance (spherical clusters)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err="1" smtClean="0"/>
              <a:t>elipsoid</a:t>
            </a:r>
            <a:r>
              <a:rPr lang="en-US" dirty="0" smtClean="0"/>
              <a:t> clusters)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Συντομο</a:t>
            </a:r>
            <a:r>
              <a:rPr lang="el-GR" dirty="0" smtClean="0"/>
              <a:t> </a:t>
            </a:r>
            <a:r>
              <a:rPr lang="el-GR" dirty="0" err="1" smtClean="0"/>
              <a:t>Μαθημα</a:t>
            </a:r>
            <a:r>
              <a:rPr lang="el-GR" dirty="0" smtClean="0"/>
              <a:t> για </a:t>
            </a:r>
            <a:r>
              <a:rPr lang="en-US" dirty="0" smtClean="0"/>
              <a:t>HASH TABLE IMPLEMENTATIONS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DBSCAN: A DENSITY-BASED Clustering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</a:p>
          <a:p>
            <a:r>
              <a:rPr lang="en-US" dirty="0"/>
              <a:t>“Introduction to Data Mining” by Tan, Steinbach, Kumar.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2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0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3516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6533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Vector,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40736"/>
              </p:ext>
            </p:extLst>
          </p:nvPr>
        </p:nvGraphicFramePr>
        <p:xfrm>
          <a:off x="381000" y="1905000"/>
          <a:ext cx="8229600" cy="237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58"/>
                <a:gridCol w="5197642"/>
              </a:tblGrid>
              <a:tr h="419238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Χαρακτηριστικά</a:t>
                      </a:r>
                      <a:endParaRPr lang="en-US" dirty="0"/>
                    </a:p>
                  </a:txBody>
                  <a:tcPr/>
                </a:tc>
              </a:tr>
              <a:tr h="5816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vector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Δυναμικός</a:t>
                      </a:r>
                      <a:r>
                        <a:rPr lang="el-GR" sz="1800" baseline="0" dirty="0" smtClean="0"/>
                        <a:t> πίνακας</a:t>
                      </a:r>
                      <a:endParaRPr lang="en-US" sz="1800" dirty="0"/>
                    </a:p>
                  </a:txBody>
                  <a:tcPr/>
                </a:tc>
              </a:tr>
              <a:tr h="13790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Κρατάει ζεύγη</a:t>
                      </a:r>
                      <a:r>
                        <a:rPr lang="el-GR" sz="1800" baseline="0" dirty="0" smtClean="0"/>
                        <a:t> κλειδιών και τιμών </a:t>
                      </a:r>
                      <a:r>
                        <a:rPr lang="el-GR" sz="1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key-value pairs</a:t>
                      </a:r>
                      <a:r>
                        <a:rPr lang="en-US" sz="1800" baseline="0" dirty="0" smtClean="0"/>
                        <a:t>). </a:t>
                      </a:r>
                      <a:r>
                        <a:rPr lang="el-GR" sz="1800" dirty="0" smtClean="0"/>
                        <a:t>Συσχετίζει</a:t>
                      </a:r>
                      <a:r>
                        <a:rPr lang="el-GR" sz="1800" baseline="0" dirty="0" smtClean="0"/>
                        <a:t> αντικείμενα-κλειδιά με αντικείμενα-τιμές</a:t>
                      </a:r>
                      <a:r>
                        <a:rPr lang="en-US" sz="1800" baseline="0" dirty="0" smtClean="0"/>
                        <a:t>.</a:t>
                      </a:r>
                      <a:r>
                        <a:rPr lang="el-GR" sz="1800" baseline="0" dirty="0" smtClean="0"/>
                        <a:t> Το κάθε κλειδί μπορεί να συσχετίζεται με μόνο μία τιμή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20411"/>
              </p:ext>
            </p:extLst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45227"/>
              </p:ext>
            </p:extLst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1722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VALIDITY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“clusters are in the eye of the beholder”!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clusters</a:t>
            </a:r>
          </a:p>
        </p:txBody>
      </p:sp>
    </p:spTree>
    <p:extLst>
      <p:ext uri="{BB962C8B-B14F-4D97-AF65-F5344CB8AC3E}">
        <p14:creationId xmlns:p14="http://schemas.microsoft.com/office/powerpoint/2010/main" val="3260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4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‘correct’ number of clusters.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25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Entropy 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i="1" dirty="0"/>
              <a:t>without</a:t>
            </a:r>
            <a:r>
              <a:rPr lang="en-US" sz="2000" dirty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Sum 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rgbClr val="FF0000"/>
                </a:solidFill>
              </a:rPr>
              <a:t>criteria</a:t>
            </a:r>
            <a:r>
              <a:rPr lang="en-US" sz="2200" dirty="0"/>
              <a:t> instead of </a:t>
            </a:r>
            <a:r>
              <a:rPr lang="en-US" sz="2200" dirty="0">
                <a:solidFill>
                  <a:srgbClr val="FF000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general strategy and index is the numerical measure 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47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/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/>
              <a:t>Proximity Matrix</a:t>
            </a:r>
          </a:p>
          <a:p>
            <a:pPr marL="990600" lvl="1" indent="-533400"/>
            <a:r>
              <a:rPr lang="en-US" sz="1800" dirty="0"/>
              <a:t>“Incidence”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correlation 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/>
              <a:t>High correlation indicates 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04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21381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108051"/>
              </p:ext>
            </p:extLst>
          </p:nvPr>
        </p:nvGraphicFramePr>
        <p:xfrm>
          <a:off x="304800" y="1371600"/>
          <a:ext cx="8686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Μέθοδος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Λειτουργία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size()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επιστρέφει τον αριθμό των στοιχείων μέσα στον πίνακα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push_back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προσθέτει</a:t>
                      </a:r>
                      <a:r>
                        <a:rPr lang="el-GR" sz="2000" baseline="0" dirty="0" smtClean="0"/>
                        <a:t> ένα στοιχείο στο τέλος του πίνακα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pop_back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αφαιρεί</a:t>
                      </a:r>
                      <a:r>
                        <a:rPr lang="el-GR" sz="2000" baseline="0" dirty="0" smtClean="0"/>
                        <a:t> το τελευταίο στοιχείο του πίνακα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back()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επιστρέφει</a:t>
                      </a:r>
                      <a:r>
                        <a:rPr lang="el-GR" sz="2000" baseline="0" dirty="0" smtClean="0"/>
                        <a:t> το τελευταίο στοιχείο του πίνακα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operator 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τυχαία</a:t>
                      </a:r>
                      <a:r>
                        <a:rPr lang="el-GR" sz="2000" baseline="0" dirty="0" smtClean="0"/>
                        <a:t> πρόσβαση στα στοιχεία του πίνακα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empty()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επιστρέφει </a:t>
                      </a:r>
                      <a:r>
                        <a:rPr lang="en-US" sz="2000" dirty="0" smtClean="0"/>
                        <a:t>true </a:t>
                      </a:r>
                      <a:r>
                        <a:rPr lang="el-GR" sz="2000" dirty="0" smtClean="0"/>
                        <a:t>αν το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vector </a:t>
                      </a:r>
                      <a:r>
                        <a:rPr lang="el-GR" sz="2000" baseline="0" dirty="0" smtClean="0"/>
                        <a:t>είναι άδειο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insert()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προσθέτει</a:t>
                      </a:r>
                      <a:r>
                        <a:rPr lang="el-GR" sz="2000" baseline="0" dirty="0" smtClean="0"/>
                        <a:t> ένα στοιχείο σε ενδιάμεση θέση (χρησιμοποιώντας </a:t>
                      </a:r>
                      <a:r>
                        <a:rPr lang="en-US" sz="2000" baseline="0" dirty="0" smtClean="0"/>
                        <a:t>iterator)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erase()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αφαιρεί</a:t>
                      </a:r>
                      <a:r>
                        <a:rPr lang="el-GR" sz="2000" baseline="0" dirty="0" smtClean="0"/>
                        <a:t> ένα στοιχείο από ενδιάμεση θέση (χρησιμοποιώντας </a:t>
                      </a:r>
                      <a:r>
                        <a:rPr lang="en-US" sz="2000" baseline="0" dirty="0" smtClean="0"/>
                        <a:t>iterator)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similarity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7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2879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39385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2316162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5287962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11362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/>
              <a:t>Clusters in more complicated figures aren’t well separated</a:t>
            </a:r>
          </a:p>
          <a:p>
            <a:pPr marL="342900" indent="-342900"/>
            <a:r>
              <a:rPr lang="en-US" sz="2400" dirty="0"/>
              <a:t>Internal Index:  Used to measure the goodness of a clustering structure without respect to external information</a:t>
            </a:r>
          </a:p>
          <a:p>
            <a:pPr marL="742950" lvl="1" indent="-285750"/>
            <a:r>
              <a:rPr lang="en-US" sz="2000" dirty="0"/>
              <a:t>SSE</a:t>
            </a:r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3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framework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/>
              <a:t>Statistics provide a framework for cluster validity</a:t>
            </a:r>
          </a:p>
          <a:p>
            <a:pPr marL="990600" lvl="1" indent="-533400"/>
            <a:r>
              <a:rPr lang="en-US" sz="1800" dirty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random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unlikely, then the cluster results are valid</a:t>
            </a:r>
          </a:p>
          <a:p>
            <a:pPr marL="990600" lvl="1" indent="-533400"/>
            <a:r>
              <a:rPr lang="en-US" sz="1800" dirty="0"/>
              <a:t>These approaches are more complicated and harder to understand.</a:t>
            </a:r>
          </a:p>
          <a:p>
            <a:pPr marL="533400" indent="-533400"/>
            <a:r>
              <a:rPr lang="en-US" sz="2400" dirty="0"/>
              <a:t>For 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22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0.005 against three clusters in random data</a:t>
            </a:r>
          </a:p>
          <a:p>
            <a:pPr marL="742950" lvl="1" indent="-285750"/>
            <a:r>
              <a:rPr lang="en-US" sz="2000" dirty="0"/>
              <a:t>Histogram shows SSE of three clusters in 500 sets of random data points of size 100 distributed over the range 0.2 – 0.8 for x and y values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9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3810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771" y="1295400"/>
            <a:ext cx="487505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&lt;vector&gt;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int main(){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vector&lt;int&gt; v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int x;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do{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cin &gt;&gt; x;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v.push_back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}while (x != -1);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v[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v.size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- 1] = 0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l-GR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l-GR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cout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&lt;&lt; "vector elements: ";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for (int i = 0; i &lt;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v.size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 i ++){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cout &lt;&lt;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v[i]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&lt;&lt; " ";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cout &lt;&lt; endl;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1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742950" lvl="1" indent="-285750"/>
            <a:r>
              <a:rPr lang="en-US" sz="2000" dirty="0"/>
              <a:t>Example: SSE</a:t>
            </a:r>
          </a:p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within cluster sum of squares 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between cluster sum of squares</a:t>
            </a:r>
          </a:p>
          <a:p>
            <a:pPr marL="742950" lvl="1" indent="-285750"/>
            <a:endParaRPr lang="en-US" sz="2000" dirty="0"/>
          </a:p>
          <a:p>
            <a:pPr marL="1143000" lvl="2" indent="-228600"/>
            <a:endParaRPr lang="en-US" sz="1800" dirty="0"/>
          </a:p>
          <a:p>
            <a:pPr lvl="3"/>
            <a:r>
              <a:rPr lang="en-US" sz="1800" dirty="0"/>
              <a:t>Where |</a:t>
            </a:r>
            <a:r>
              <a:rPr lang="en-US" sz="1800" dirty="0" err="1"/>
              <a:t>C</a:t>
            </a:r>
            <a:r>
              <a:rPr lang="en-US" sz="1800" baseline="-25000" dirty="0" err="1"/>
              <a:t>i</a:t>
            </a:r>
            <a:r>
              <a:rPr lang="en-US" sz="1800" dirty="0"/>
              <a:t>| is the size of cluster i 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57694"/>
              </p:ext>
            </p:extLst>
          </p:nvPr>
        </p:nvGraphicFramePr>
        <p:xfrm>
          <a:off x="1752600" y="4267200"/>
          <a:ext cx="3294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6" name="Equation" r:id="rId3" imgW="1384200" imgH="380880" progId="Equation.3">
                  <p:embed/>
                </p:oleObj>
              </mc:Choice>
              <mc:Fallback>
                <p:oleObj name="Equation" r:id="rId3" imgW="1384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67200"/>
                        <a:ext cx="32940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74024"/>
              </p:ext>
            </p:extLst>
          </p:nvPr>
        </p:nvGraphicFramePr>
        <p:xfrm>
          <a:off x="1600200" y="5486400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7" name="Equation" r:id="rId5" imgW="1396800" imgH="342720" progId="Equation.3">
                  <p:embed/>
                </p:oleObj>
              </mc:Choice>
              <mc:Fallback>
                <p:oleObj name="Equation" r:id="rId5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33226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0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13845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documents are classified into topics, people classified according to their income, senators classified as republican or democrat.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homogeneous</a:t>
            </a:r>
            <a:r>
              <a:rPr lang="en-US" dirty="0" smtClean="0"/>
              <a:t> with respect to classes</a:t>
            </a:r>
          </a:p>
          <a:p>
            <a:pPr lvl="1"/>
            <a:r>
              <a:rPr lang="en-US" dirty="0" smtClean="0"/>
              <a:t>Each cluster should contain elements of mostly one class</a:t>
            </a:r>
          </a:p>
          <a:p>
            <a:pPr lvl="1"/>
            <a:r>
              <a:rPr lang="en-US" dirty="0" smtClean="0"/>
              <a:t>Also each class should ideally be assigned to a 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/>
              <a:t>Clustering is not the same as classification</a:t>
            </a:r>
          </a:p>
          <a:p>
            <a:r>
              <a:rPr lang="en-US" dirty="0" smtClean="0"/>
              <a:t>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318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cluster i coming from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of element from class j in cluster i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𝑝𝑢𝑟𝑖𝑡𝑦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 b="-1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Harmonic Mean 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02412"/>
              </p:ext>
            </p:extLst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3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1143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l-GR" dirty="0" err="1" smtClean="0"/>
              <a:t>Παραδειγμα</a:t>
            </a:r>
            <a:r>
              <a:rPr lang="el-GR" dirty="0" smtClean="0"/>
              <a:t>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include &lt;iostream&gt;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&lt;map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33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using namespace std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string,Person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*&gt; M;</a:t>
            </a: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fname,lname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while (!cin.eof()){</a:t>
            </a: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cin &gt;&gt; 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  Person *p =new 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Person(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fname,lname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M[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p;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string,Person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*&gt;::iterator </a:t>
            </a:r>
            <a:r>
              <a:rPr lang="en-US" sz="33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M.find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marley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");</a:t>
            </a:r>
            <a:endParaRPr lang="en-US" sz="33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33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33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M.end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()){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  cout &lt;&lt; 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marley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 is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not in\n";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}else{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M[“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marley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"]-&gt;</a:t>
            </a:r>
            <a:r>
              <a:rPr lang="en-US" sz="33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PrintPersonalDetails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sz="33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 smtClean="0"/>
              <a:t>Iterators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include &lt;iostream&gt;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&lt;map</a:t>
            </a:r>
            <a:r>
              <a:rPr lang="en-US" sz="33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33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using namespace std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33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string,Person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*&gt; M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fname,lname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while (!cin.eof()){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  cin &gt;&gt;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&gt;&gt;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  Person *p =new Person(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fname,lname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M[</a:t>
            </a:r>
            <a:r>
              <a:rPr lang="en-US" sz="33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3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 = p;</a:t>
            </a:r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3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string,Person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*&gt;::iterator </a:t>
            </a:r>
            <a:r>
              <a:rPr lang="en-US" sz="3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3400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400" b="1" dirty="0" err="1">
                <a:latin typeface="Courier New" pitchFamily="49" charset="0"/>
                <a:cs typeface="Courier New" pitchFamily="49" charset="0"/>
              </a:rPr>
              <a:t>M.begin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3400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3400" b="1" dirty="0" err="1">
                <a:latin typeface="Courier New" pitchFamily="49" charset="0"/>
                <a:cs typeface="Courier New" pitchFamily="49" charset="0"/>
              </a:rPr>
              <a:t>M.end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(); i++){</a:t>
            </a:r>
          </a:p>
          <a:p>
            <a:pPr marL="0" indent="0">
              <a:buNone/>
            </a:pP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   cout &lt;&lt; 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(*</a:t>
            </a:r>
            <a:r>
              <a:rPr lang="en-US" sz="3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).first 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&lt;&lt; “:”;</a:t>
            </a:r>
          </a:p>
          <a:p>
            <a:pPr marL="0" indent="0">
              <a:buNone/>
            </a:pP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(*</a:t>
            </a:r>
            <a:r>
              <a:rPr lang="en-US" sz="3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3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).second-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400" b="1" dirty="0" err="1">
                <a:latin typeface="Courier New" pitchFamily="49" charset="0"/>
                <a:cs typeface="Courier New" pitchFamily="49" charset="0"/>
              </a:rPr>
              <a:t>PrintPersonalDetails</a:t>
            </a:r>
            <a:r>
              <a:rPr lang="en-US" sz="3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4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33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3671" y="1371599"/>
            <a:ext cx="55203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(*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).first: </a:t>
            </a:r>
            <a:r>
              <a:rPr lang="el-GR" dirty="0" smtClean="0"/>
              <a:t>Το κλειδί του </a:t>
            </a:r>
            <a:r>
              <a:rPr lang="en-US" dirty="0" smtClean="0"/>
              <a:t>map </a:t>
            </a:r>
            <a:r>
              <a:rPr lang="el-GR" dirty="0" smtClean="0"/>
              <a:t>στη θέση στην </a:t>
            </a:r>
            <a:r>
              <a:rPr lang="el-GR" dirty="0"/>
              <a:t>οποία δείχνει ο </a:t>
            </a:r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5851" y="2362199"/>
            <a:ext cx="555814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(*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).second: </a:t>
            </a:r>
            <a:r>
              <a:rPr lang="el-GR" dirty="0" smtClean="0"/>
              <a:t>Η τιμή του </a:t>
            </a:r>
            <a:r>
              <a:rPr lang="en-US" dirty="0"/>
              <a:t>map </a:t>
            </a:r>
            <a:r>
              <a:rPr lang="el-GR" dirty="0"/>
              <a:t>στη θέση στην οποία δείχνει ο </a:t>
            </a:r>
            <a:r>
              <a:rPr lang="en-US" dirty="0"/>
              <a:t>iterator</a:t>
            </a:r>
          </a:p>
        </p:txBody>
      </p:sp>
    </p:spTree>
    <p:extLst>
      <p:ext uri="{BB962C8B-B14F-4D97-AF65-F5344CB8AC3E}">
        <p14:creationId xmlns:p14="http://schemas.microsoft.com/office/powerpoint/2010/main" val="38846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Container </a:t>
            </a:r>
            <a:r>
              <a:rPr lang="en-US" dirty="0" err="1" smtClean="0"/>
              <a:t>ArrayList</a:t>
            </a:r>
            <a:r>
              <a:rPr lang="en-US" dirty="0" smtClean="0"/>
              <a:t> </a:t>
            </a:r>
            <a:r>
              <a:rPr lang="el-GR" dirty="0" err="1" smtClean="0"/>
              <a:t>κληρονομει</a:t>
            </a:r>
            <a:r>
              <a:rPr lang="el-GR" dirty="0" smtClean="0"/>
              <a:t> από το </a:t>
            </a:r>
            <a:r>
              <a:rPr lang="en-US" dirty="0" smtClean="0"/>
              <a:t>List </a:t>
            </a:r>
            <a:r>
              <a:rPr lang="el-GR" dirty="0" smtClean="0"/>
              <a:t>και αυτό από το </a:t>
            </a:r>
            <a:r>
              <a:rPr lang="en-US" dirty="0" smtClean="0"/>
              <a:t>Collection.</a:t>
            </a:r>
          </a:p>
          <a:p>
            <a:r>
              <a:rPr lang="el-GR" dirty="0" smtClean="0"/>
              <a:t>Προσφέρει σειριακή αποθήκευση δεδομένων και έχει όλα τα πλεονεκτήματα και μειονεκτήματα του </a:t>
            </a:r>
            <a:r>
              <a:rPr lang="en-US" dirty="0" smtClean="0">
                <a:solidFill>
                  <a:srgbClr val="0070C0"/>
                </a:solidFill>
              </a:rPr>
              <a:t>vector</a:t>
            </a:r>
            <a:r>
              <a:rPr lang="el-GR" dirty="0" smtClean="0"/>
              <a:t> στην </a:t>
            </a:r>
            <a:r>
              <a:rPr lang="en-US" dirty="0" smtClean="0"/>
              <a:t>C++.</a:t>
            </a:r>
          </a:p>
          <a:p>
            <a:r>
              <a:rPr lang="el-GR" dirty="0" smtClean="0"/>
              <a:t>Στην </a:t>
            </a:r>
            <a:r>
              <a:rPr lang="en-US" dirty="0" smtClean="0"/>
              <a:t>Java </a:t>
            </a:r>
            <a:r>
              <a:rPr lang="el-GR" dirty="0" smtClean="0"/>
              <a:t>δεν επιτρέπεται υπερφόρτωση τελεστών οπότε χρησιμοποιούμε την μέθοδο </a:t>
            </a:r>
            <a:r>
              <a:rPr lang="en-US" dirty="0" smtClean="0">
                <a:solidFill>
                  <a:srgbClr val="FF0000"/>
                </a:solidFill>
              </a:rPr>
              <a:t>get(index)</a:t>
            </a:r>
            <a:r>
              <a:rPr lang="en-US" dirty="0" smtClean="0"/>
              <a:t> </a:t>
            </a:r>
            <a:r>
              <a:rPr lang="el-GR" dirty="0" smtClean="0"/>
              <a:t>για να διαβάσουμε ένα στοιχείο.</a:t>
            </a:r>
          </a:p>
          <a:p>
            <a:r>
              <a:rPr lang="el-GR" dirty="0" smtClean="0"/>
              <a:t>Διάσχιση του </a:t>
            </a:r>
            <a:r>
              <a:rPr lang="en-US" dirty="0" err="1" smtClean="0">
                <a:solidFill>
                  <a:srgbClr val="FF0000"/>
                </a:solidFill>
              </a:rPr>
              <a:t>ArrayList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με την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l-GR" dirty="0" smtClean="0"/>
              <a:t>εντολή είναι πιο απλή απ ότι με τον </a:t>
            </a:r>
            <a:r>
              <a:rPr lang="en-US" dirty="0" smtClean="0"/>
              <a:t>iterator.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10732</TotalTime>
  <Words>4033</Words>
  <Application>Microsoft Office PowerPoint</Application>
  <PresentationFormat>On-screen Show (4:3)</PresentationFormat>
  <Paragraphs>494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Clarity</vt:lpstr>
      <vt:lpstr>MSPhotoEd.3</vt:lpstr>
      <vt:lpstr>Equation</vt:lpstr>
      <vt:lpstr>Bitmap Image</vt:lpstr>
      <vt:lpstr>DATA MINING LECTURE 6</vt:lpstr>
      <vt:lpstr>Ανακοινώσεις</vt:lpstr>
      <vt:lpstr>Συντομο Μαθημα για HASH TABLE IMPLEMENTATIONS</vt:lpstr>
      <vt:lpstr>Vector, map</vt:lpstr>
      <vt:lpstr>vector</vt:lpstr>
      <vt:lpstr>Παράδειγμα</vt:lpstr>
      <vt:lpstr>Παραδειγμα map</vt:lpstr>
      <vt:lpstr>Iterators map</vt:lpstr>
      <vt:lpstr>ArrayList</vt:lpstr>
      <vt:lpstr>PowerPoint Presentation</vt:lpstr>
      <vt:lpstr>HashMap</vt:lpstr>
      <vt:lpstr>PowerPoint Presentation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DBSCAN: A DENSITY-BASED Clustering Algorithm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  <vt:lpstr>CLUSTERING VALIDITY</vt:lpstr>
      <vt:lpstr>Cluster Validity 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SSE</vt:lpstr>
      <vt:lpstr>Framework for Cluster Validity</vt:lpstr>
      <vt:lpstr>Statistical Framework for SSE</vt:lpstr>
      <vt:lpstr>Statistical Framework for Correlation</vt:lpstr>
      <vt:lpstr>Internal Measures: Cohesion and Separation</vt:lpstr>
      <vt:lpstr>Internal Measures: Cohesion and Separation</vt:lpstr>
      <vt:lpstr>External Measures for Clustering Validity</vt:lpstr>
      <vt:lpstr>Measures</vt:lpstr>
      <vt:lpstr>Measures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383</cp:revision>
  <dcterms:created xsi:type="dcterms:W3CDTF">2011-10-17T19:46:53Z</dcterms:created>
  <dcterms:modified xsi:type="dcterms:W3CDTF">2012-04-03T21:00:40Z</dcterms:modified>
</cp:coreProperties>
</file>