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1" r:id="rId2"/>
  </p:sldMasterIdLst>
  <p:notesMasterIdLst>
    <p:notesMasterId r:id="rId107"/>
  </p:notesMasterIdLst>
  <p:sldIdLst>
    <p:sldId id="369" r:id="rId3"/>
    <p:sldId id="419" r:id="rId4"/>
    <p:sldId id="420" r:id="rId5"/>
    <p:sldId id="429" r:id="rId6"/>
    <p:sldId id="481" r:id="rId7"/>
    <p:sldId id="482" r:id="rId8"/>
    <p:sldId id="483" r:id="rId9"/>
    <p:sldId id="484" r:id="rId10"/>
    <p:sldId id="431" r:id="rId11"/>
    <p:sldId id="485" r:id="rId12"/>
    <p:sldId id="487" r:id="rId13"/>
    <p:sldId id="486" r:id="rId14"/>
    <p:sldId id="439" r:id="rId15"/>
    <p:sldId id="477" r:id="rId16"/>
    <p:sldId id="478" r:id="rId17"/>
    <p:sldId id="479" r:id="rId18"/>
    <p:sldId id="488" r:id="rId19"/>
    <p:sldId id="441" r:id="rId20"/>
    <p:sldId id="489" r:id="rId21"/>
    <p:sldId id="490" r:id="rId22"/>
    <p:sldId id="491" r:id="rId23"/>
    <p:sldId id="492" r:id="rId24"/>
    <p:sldId id="493" r:id="rId25"/>
    <p:sldId id="442" r:id="rId26"/>
    <p:sldId id="456" r:id="rId27"/>
    <p:sldId id="457" r:id="rId28"/>
    <p:sldId id="448" r:id="rId29"/>
    <p:sldId id="459" r:id="rId30"/>
    <p:sldId id="460" r:id="rId31"/>
    <p:sldId id="463" r:id="rId32"/>
    <p:sldId id="464" r:id="rId33"/>
    <p:sldId id="465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476" r:id="rId42"/>
    <p:sldId id="494" r:id="rId43"/>
    <p:sldId id="496" r:id="rId44"/>
    <p:sldId id="497" r:id="rId45"/>
    <p:sldId id="514" r:id="rId46"/>
    <p:sldId id="499" r:id="rId47"/>
    <p:sldId id="500" r:id="rId48"/>
    <p:sldId id="501" r:id="rId49"/>
    <p:sldId id="502" r:id="rId50"/>
    <p:sldId id="503" r:id="rId51"/>
    <p:sldId id="504" r:id="rId52"/>
    <p:sldId id="505" r:id="rId53"/>
    <p:sldId id="506" r:id="rId54"/>
    <p:sldId id="507" r:id="rId55"/>
    <p:sldId id="508" r:id="rId56"/>
    <p:sldId id="509" r:id="rId57"/>
    <p:sldId id="510" r:id="rId58"/>
    <p:sldId id="513" r:id="rId59"/>
    <p:sldId id="525" r:id="rId60"/>
    <p:sldId id="515" r:id="rId61"/>
    <p:sldId id="516" r:id="rId62"/>
    <p:sldId id="517" r:id="rId63"/>
    <p:sldId id="518" r:id="rId64"/>
    <p:sldId id="519" r:id="rId65"/>
    <p:sldId id="520" r:id="rId66"/>
    <p:sldId id="521" r:id="rId67"/>
    <p:sldId id="523" r:id="rId68"/>
    <p:sldId id="524" r:id="rId69"/>
    <p:sldId id="495" r:id="rId70"/>
    <p:sldId id="526" r:id="rId71"/>
    <p:sldId id="527" r:id="rId72"/>
    <p:sldId id="528" r:id="rId73"/>
    <p:sldId id="529" r:id="rId74"/>
    <p:sldId id="530" r:id="rId75"/>
    <p:sldId id="531" r:id="rId76"/>
    <p:sldId id="532" r:id="rId77"/>
    <p:sldId id="533" r:id="rId78"/>
    <p:sldId id="534" r:id="rId79"/>
    <p:sldId id="535" r:id="rId80"/>
    <p:sldId id="536" r:id="rId81"/>
    <p:sldId id="537" r:id="rId82"/>
    <p:sldId id="538" r:id="rId83"/>
    <p:sldId id="539" r:id="rId84"/>
    <p:sldId id="540" r:id="rId85"/>
    <p:sldId id="541" r:id="rId86"/>
    <p:sldId id="542" r:id="rId87"/>
    <p:sldId id="543" r:id="rId88"/>
    <p:sldId id="544" r:id="rId89"/>
    <p:sldId id="545" r:id="rId90"/>
    <p:sldId id="546" r:id="rId91"/>
    <p:sldId id="547" r:id="rId92"/>
    <p:sldId id="548" r:id="rId93"/>
    <p:sldId id="549" r:id="rId94"/>
    <p:sldId id="550" r:id="rId95"/>
    <p:sldId id="551" r:id="rId96"/>
    <p:sldId id="552" r:id="rId97"/>
    <p:sldId id="553" r:id="rId98"/>
    <p:sldId id="554" r:id="rId99"/>
    <p:sldId id="555" r:id="rId100"/>
    <p:sldId id="556" r:id="rId101"/>
    <p:sldId id="557" r:id="rId102"/>
    <p:sldId id="558" r:id="rId103"/>
    <p:sldId id="559" r:id="rId104"/>
    <p:sldId id="560" r:id="rId105"/>
    <p:sldId id="561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511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4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BF1C-77B1-4106-A3EB-80AC24D2D1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16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3F469-387C-4B3C-AA86-DD7401A144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20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4B88-D07B-4FEC-8742-A6C73E9E0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64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CCD31-3082-4431-9ADF-65E5355B43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81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0E3C1-521E-48AA-A381-D7A262AE91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663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F613-8748-4416-ABA7-D9CE0CA6A4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13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3ACB5-4BA7-466C-9030-DD548BF6F0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8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C84B-14A1-4F7F-98AB-61844DEB80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81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3B0F-81B0-4909-8F94-067D76A8C2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73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036CE-CDCA-44A7-B0FB-696BA7A0F9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9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CC18-7DE6-43A3-A96F-6C393F960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75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3/20/2012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9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98989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9E4A6B-7486-4B72-9071-4C997A2E505C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9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2pPr>
      <a:lvl3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3pPr>
      <a:lvl4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4pPr>
      <a:lvl5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5pPr>
      <a:lvl6pPr marL="4572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6pPr>
      <a:lvl7pPr marL="9144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7pPr>
      <a:lvl8pPr marL="1371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8pPr>
      <a:lvl9pPr marL="18288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9pPr>
    </p:titleStyle>
    <p:bodyStyle>
      <a:lvl1pPr marL="341313" indent="-341313" algn="l" defTabSz="457200" rtl="0" eaLnBrk="0" fontAlgn="base" hangingPunct="0">
        <a:lnSpc>
          <a:spcPct val="98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7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0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4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7.e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3.e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8.w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MinHashing</a:t>
            </a:r>
            <a:r>
              <a:rPr lang="en-US" dirty="0" smtClean="0"/>
              <a:t>, </a:t>
            </a:r>
          </a:p>
          <a:p>
            <a:r>
              <a:rPr lang="en-US" dirty="0" smtClean="0"/>
              <a:t>Locality Sensitive Hashing,</a:t>
            </a:r>
          </a:p>
          <a:p>
            <a:r>
              <a:rPr lang="en-US" dirty="0" smtClean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Universe: </a:t>
                </a:r>
                <a:r>
                  <a:rPr lang="en-US" b="1" dirty="0">
                    <a:solidFill>
                      <a:srgbClr val="92D050"/>
                    </a:solidFill>
                  </a:rPr>
                  <a:t>U = {A,B,C,D,E,F,G</a:t>
                </a:r>
                <a:r>
                  <a:rPr lang="en-US" b="1" dirty="0" smtClean="0">
                    <a:solidFill>
                      <a:srgbClr val="92D050"/>
                    </a:solidFill>
                  </a:rPr>
                  <a:t>}</a:t>
                </a:r>
              </a:p>
              <a:p>
                <a:endParaRPr lang="en-US" b="1" dirty="0">
                  <a:solidFill>
                    <a:srgbClr val="92D05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X = {A,B,F,G}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Y = {A,E,F,G}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err="1" smtClean="0"/>
                  <a:t>Sim</a:t>
                </a:r>
                <a:r>
                  <a:rPr lang="en-US" dirty="0" smtClean="0"/>
                  <a:t>(X,Y)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smtClean="0"/>
                        </m:ctrlPr>
                      </m:fPr>
                      <m:num>
                        <m:r>
                          <a:rPr lang="en-US" sz="4000" b="0" i="0" smtClean="0"/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+mj-lt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40926"/>
              </p:ext>
            </p:extLst>
          </p:nvPr>
        </p:nvGraphicFramePr>
        <p:xfrm>
          <a:off x="6477000" y="2667000"/>
          <a:ext cx="1371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2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644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Similarity of two clusters is based on the increase in squared error when two clusters are merged</a:t>
            </a:r>
          </a:p>
          <a:p>
            <a:pPr lvl="1"/>
            <a:r>
              <a:rPr lang="en-US"/>
              <a:t>Similar to group average if distance between points is distance squared</a:t>
            </a:r>
          </a:p>
          <a:p>
            <a:pPr lvl="4"/>
            <a:endParaRPr lang="en-US"/>
          </a:p>
          <a:p>
            <a:r>
              <a:rPr lang="en-US"/>
              <a:t>Less susceptible to noise and outliers</a:t>
            </a:r>
          </a:p>
          <a:p>
            <a:pPr lvl="4"/>
            <a:endParaRPr lang="en-US"/>
          </a:p>
          <a:p>
            <a:r>
              <a:rPr lang="en-US"/>
              <a:t>Biased towards globular clusters</a:t>
            </a:r>
          </a:p>
          <a:p>
            <a:pPr lvl="4"/>
            <a:endParaRPr lang="en-US"/>
          </a:p>
          <a:p>
            <a:r>
              <a:rPr lang="en-US"/>
              <a:t>Hierarchical analogue of K-means</a:t>
            </a:r>
          </a:p>
          <a:p>
            <a:pPr lvl="1"/>
            <a:r>
              <a:rPr lang="en-US"/>
              <a:t>Can be used to initialize K-means</a:t>
            </a:r>
          </a:p>
        </p:txBody>
      </p:sp>
    </p:spTree>
    <p:extLst>
      <p:ext uri="{BB962C8B-B14F-4D97-AF65-F5344CB8AC3E}">
        <p14:creationId xmlns:p14="http://schemas.microsoft.com/office/powerpoint/2010/main" val="1700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25003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3235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4530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6270625" y="4589463"/>
            <a:ext cx="1858963" cy="1693862"/>
            <a:chOff x="509" y="1253"/>
            <a:chExt cx="1776" cy="1618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7324725" y="5437188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6211888" y="4849813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6003925" y="4348163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7011988" y="5322888"/>
            <a:ext cx="1187450" cy="1141412"/>
            <a:chOff x="1217" y="1954"/>
            <a:chExt cx="1134" cy="1090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6986588" y="4546600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3387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5292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954088" y="4502150"/>
            <a:ext cx="1978025" cy="1795463"/>
            <a:chOff x="438" y="1309"/>
            <a:chExt cx="1937" cy="1757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2076450" y="5408613"/>
            <a:ext cx="917575" cy="617537"/>
            <a:chOff x="1537" y="2197"/>
            <a:chExt cx="898" cy="604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893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668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1665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696913" y="4625975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6157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7285038" y="2817813"/>
            <a:ext cx="919162" cy="617537"/>
            <a:chOff x="1465" y="2309"/>
            <a:chExt cx="883" cy="594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6100763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5875338" y="1751013"/>
            <a:ext cx="2582862" cy="2287587"/>
            <a:chOff x="111" y="1285"/>
            <a:chExt cx="2481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6873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6043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1009650" y="1819275"/>
            <a:ext cx="1990725" cy="1806575"/>
            <a:chOff x="471" y="1117"/>
            <a:chExt cx="1935" cy="1755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2141538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865188" y="2282825"/>
            <a:ext cx="1125537" cy="742950"/>
            <a:chOff x="332" y="1568"/>
            <a:chExt cx="1093" cy="721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812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771525" y="1935163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723900" y="1673225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98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</a:t>
            </a:r>
            <a:r>
              <a:rPr lang="en-US" dirty="0"/>
              <a:t>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dirty="0"/>
              <a:t>Once 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5796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Universe: </a:t>
                </a:r>
                <a:r>
                  <a:rPr lang="en-US" b="1" dirty="0" smtClean="0">
                    <a:solidFill>
                      <a:srgbClr val="92D050"/>
                    </a:solidFill>
                  </a:rPr>
                  <a:t>U = {A,B,C,D,E,F,G}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X = {A,B,F,G}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Y = {A,E,F,G}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err="1" smtClean="0"/>
                  <a:t>Sim</a:t>
                </a:r>
                <a:r>
                  <a:rPr lang="en-US" dirty="0" smtClean="0"/>
                  <a:t>(X,Y)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smtClean="0"/>
                        </m:ctrlPr>
                      </m:fPr>
                      <m:num>
                        <m:r>
                          <a:rPr lang="en-US" sz="4000" b="0" i="0" smtClean="0"/>
                          <m:t>3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C000"/>
                            </a:solidFill>
                            <a:latin typeface="+mj-lt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374820"/>
              </p:ext>
            </p:extLst>
          </p:nvPr>
        </p:nvGraphicFramePr>
        <p:xfrm>
          <a:off x="6477000" y="2667000"/>
          <a:ext cx="1371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650467"/>
            <a:ext cx="555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least one of the columns has value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1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Universe: </a:t>
                </a:r>
                <a:r>
                  <a:rPr lang="en-US" b="1" dirty="0">
                    <a:solidFill>
                      <a:srgbClr val="92D050"/>
                    </a:solidFill>
                  </a:rPr>
                  <a:t>U = {A,B,C,D,E,F,G</a:t>
                </a:r>
                <a:r>
                  <a:rPr lang="en-US" b="1" dirty="0" smtClean="0">
                    <a:solidFill>
                      <a:srgbClr val="92D050"/>
                    </a:solidFill>
                  </a:rPr>
                  <a:t>}</a:t>
                </a:r>
              </a:p>
              <a:p>
                <a:endParaRPr lang="en-US" b="1" dirty="0">
                  <a:solidFill>
                    <a:srgbClr val="92D05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X = {A,B,F,G}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Y = {A,E,F,G}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err="1" smtClean="0"/>
                  <a:t>Sim</a:t>
                </a:r>
                <a:r>
                  <a:rPr lang="en-US" dirty="0" smtClean="0"/>
                  <a:t>(X,Y)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smtClean="0"/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C000"/>
                            </a:solidFill>
                            <a:latin typeface="+mj-lt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09879"/>
              </p:ext>
            </p:extLst>
          </p:nvPr>
        </p:nvGraphicFramePr>
        <p:xfrm>
          <a:off x="6477000" y="2667000"/>
          <a:ext cx="1371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650467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Both columns have value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1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09-4CE6-4193-95F1-CD06F119D867}" type="slidenum">
              <a:rPr lang="en-US"/>
              <a:pPr/>
              <a:t>13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Minhashing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a random permutation of the rows (the universe U)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Define “hash” function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/>
              <a:t>=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index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first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row (in the permuted order)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which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column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has 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h(S) </a:t>
            </a:r>
            <a:r>
              <a:rPr lang="en-US" dirty="0"/>
              <a:t>=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index of the first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element of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permuted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order.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0070C0"/>
                </a:solidFill>
              </a:rPr>
              <a:t>k </a:t>
            </a:r>
            <a:r>
              <a:rPr lang="en-US" dirty="0" smtClean="0"/>
              <a:t>(e.g</a:t>
            </a:r>
            <a:r>
              <a:rPr lang="en-US" dirty="0"/>
              <a:t>., </a:t>
            </a:r>
            <a:r>
              <a:rPr lang="en-US" dirty="0" smtClean="0"/>
              <a:t>k = 100</a:t>
            </a:r>
            <a:r>
              <a:rPr lang="en-US" dirty="0"/>
              <a:t>) independent </a:t>
            </a:r>
            <a:r>
              <a:rPr lang="en-US" dirty="0" smtClean="0"/>
              <a:t>random permutations to </a:t>
            </a:r>
            <a:r>
              <a:rPr lang="en-US" dirty="0"/>
              <a:t>create a signature.</a:t>
            </a:r>
          </a:p>
        </p:txBody>
      </p:sp>
    </p:spTree>
    <p:extLst>
      <p:ext uri="{BB962C8B-B14F-4D97-AF65-F5344CB8AC3E}">
        <p14:creationId xmlns:p14="http://schemas.microsoft.com/office/powerpoint/2010/main" val="2587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minhash signatures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 matrix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09198"/>
              </p:ext>
            </p:extLst>
          </p:nvPr>
        </p:nvGraphicFramePr>
        <p:xfrm>
          <a:off x="762000" y="2286000"/>
          <a:ext cx="23622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67419"/>
              </p:ext>
            </p:extLst>
          </p:nvPr>
        </p:nvGraphicFramePr>
        <p:xfrm>
          <a:off x="3962400" y="2514600"/>
          <a:ext cx="457200" cy="27432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7200"/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82" name="Right Arrow 8"/>
          <p:cNvSpPr>
            <a:spLocks noChangeArrowheads="1"/>
          </p:cNvSpPr>
          <p:nvPr/>
        </p:nvSpPr>
        <p:spPr bwMode="auto">
          <a:xfrm>
            <a:off x="32766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83" name="Right Arrow 9"/>
          <p:cNvSpPr>
            <a:spLocks noChangeArrowheads="1"/>
          </p:cNvSpPr>
          <p:nvPr/>
        </p:nvSpPr>
        <p:spPr bwMode="auto">
          <a:xfrm>
            <a:off x="45720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04015"/>
              </p:ext>
            </p:extLst>
          </p:nvPr>
        </p:nvGraphicFramePr>
        <p:xfrm>
          <a:off x="5410200" y="2286000"/>
          <a:ext cx="23622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86927"/>
              </p:ext>
            </p:extLst>
          </p:nvPr>
        </p:nvGraphicFramePr>
        <p:xfrm>
          <a:off x="5867400" y="5410200"/>
          <a:ext cx="18288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F851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9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minhash signatures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 matrix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42746"/>
              </p:ext>
            </p:extLst>
          </p:nvPr>
        </p:nvGraphicFramePr>
        <p:xfrm>
          <a:off x="762000" y="2286000"/>
          <a:ext cx="23622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65736"/>
              </p:ext>
            </p:extLst>
          </p:nvPr>
        </p:nvGraphicFramePr>
        <p:xfrm>
          <a:off x="3962400" y="2514600"/>
          <a:ext cx="457200" cy="27432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7200"/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206" name="Right Arrow 8"/>
          <p:cNvSpPr>
            <a:spLocks noChangeArrowheads="1"/>
          </p:cNvSpPr>
          <p:nvPr/>
        </p:nvSpPr>
        <p:spPr bwMode="auto">
          <a:xfrm>
            <a:off x="32766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207" name="Right Arrow 9"/>
          <p:cNvSpPr>
            <a:spLocks noChangeArrowheads="1"/>
          </p:cNvSpPr>
          <p:nvPr/>
        </p:nvSpPr>
        <p:spPr bwMode="auto">
          <a:xfrm>
            <a:off x="45720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75618"/>
              </p:ext>
            </p:extLst>
          </p:nvPr>
        </p:nvGraphicFramePr>
        <p:xfrm>
          <a:off x="5410200" y="2286000"/>
          <a:ext cx="23622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172196"/>
              </p:ext>
            </p:extLst>
          </p:nvPr>
        </p:nvGraphicFramePr>
        <p:xfrm>
          <a:off x="5867400" y="5410200"/>
          <a:ext cx="18288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5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minhash signatures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 matrix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32586"/>
              </p:ext>
            </p:extLst>
          </p:nvPr>
        </p:nvGraphicFramePr>
        <p:xfrm>
          <a:off x="762000" y="2286000"/>
          <a:ext cx="23622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56527"/>
              </p:ext>
            </p:extLst>
          </p:nvPr>
        </p:nvGraphicFramePr>
        <p:xfrm>
          <a:off x="3962400" y="2514600"/>
          <a:ext cx="457200" cy="27432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7200"/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230" name="Right Arrow 8"/>
          <p:cNvSpPr>
            <a:spLocks noChangeArrowheads="1"/>
          </p:cNvSpPr>
          <p:nvPr/>
        </p:nvSpPr>
        <p:spPr bwMode="auto">
          <a:xfrm>
            <a:off x="32766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231" name="Right Arrow 9"/>
          <p:cNvSpPr>
            <a:spLocks noChangeArrowheads="1"/>
          </p:cNvSpPr>
          <p:nvPr/>
        </p:nvSpPr>
        <p:spPr bwMode="auto">
          <a:xfrm>
            <a:off x="45720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25970"/>
              </p:ext>
            </p:extLst>
          </p:nvPr>
        </p:nvGraphicFramePr>
        <p:xfrm>
          <a:off x="5410200" y="2286000"/>
          <a:ext cx="23622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68794"/>
              </p:ext>
            </p:extLst>
          </p:nvPr>
        </p:nvGraphicFramePr>
        <p:xfrm>
          <a:off x="5867400" y="5410200"/>
          <a:ext cx="18288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3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minhash signatures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 matrix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95992"/>
              </p:ext>
            </p:extLst>
          </p:nvPr>
        </p:nvGraphicFramePr>
        <p:xfrm>
          <a:off x="762000" y="2286000"/>
          <a:ext cx="23622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96918"/>
              </p:ext>
            </p:extLst>
          </p:nvPr>
        </p:nvGraphicFramePr>
        <p:xfrm>
          <a:off x="3886199" y="2920682"/>
          <a:ext cx="2057402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207"/>
                <a:gridCol w="398207"/>
                <a:gridCol w="398207"/>
                <a:gridCol w="398207"/>
                <a:gridCol w="464574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3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chemeClr val="accent3"/>
                          </a:solidFill>
                        </a:rPr>
                        <a:t>1</a:t>
                      </a:r>
                      <a:endParaRPr lang="en-US" b="1" baseline="-250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accent3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chemeClr val="accent3"/>
                          </a:solidFill>
                        </a:rPr>
                        <a:t>1</a:t>
                      </a:r>
                      <a:endParaRPr lang="en-US" b="1" baseline="-250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accent3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chemeClr val="accent3"/>
                          </a:solidFill>
                        </a:rPr>
                        <a:t>1</a:t>
                      </a:r>
                      <a:endParaRPr lang="en-US" b="1" baseline="-250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95600" y="3200400"/>
            <a:ext cx="990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2D2DB9"/>
                </a:solidFill>
              </a:rPr>
              <a:t>≈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2382" y="5715000"/>
            <a:ext cx="6141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Sig(</a:t>
            </a:r>
            <a:r>
              <a:rPr lang="en-US" sz="2400" dirty="0" err="1" smtClean="0"/>
              <a:t>S,i</a:t>
            </a:r>
            <a:r>
              <a:rPr lang="en-US" sz="2400" dirty="0" smtClean="0"/>
              <a:t>) = value of the i-</a:t>
            </a:r>
            <a:r>
              <a:rPr lang="en-US" sz="2400" dirty="0" err="1" smtClean="0"/>
              <a:t>th</a:t>
            </a:r>
            <a:r>
              <a:rPr lang="en-US" sz="2400" dirty="0" smtClean="0"/>
              <a:t> hash function for set 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73500" y="2283767"/>
            <a:ext cx="224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Signature matrix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EA28-8777-47BB-A7A8-90CEC05016F2}" type="slidenum">
              <a:rPr lang="en-US"/>
              <a:pPr/>
              <a:t>18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Hash function </a:t>
            </a:r>
            <a:r>
              <a:rPr lang="en-US" dirty="0"/>
              <a:t>Property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200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000" dirty="0" err="1" smtClean="0">
                <a:solidFill>
                  <a:srgbClr val="0070C0"/>
                </a:solidFill>
              </a:rPr>
              <a:t>Pr</a:t>
            </a:r>
            <a:r>
              <a:rPr lang="en-US" sz="3000" dirty="0" smtClean="0">
                <a:solidFill>
                  <a:srgbClr val="0070C0"/>
                </a:solidFill>
              </a:rPr>
              <a:t>(h(S</a:t>
            </a:r>
            <a:r>
              <a:rPr lang="en-US" sz="3000" baseline="-25000" dirty="0" smtClean="0">
                <a:solidFill>
                  <a:srgbClr val="0070C0"/>
                </a:solidFill>
              </a:rPr>
              <a:t>1</a:t>
            </a:r>
            <a:r>
              <a:rPr lang="en-US" sz="3000" dirty="0" smtClean="0">
                <a:solidFill>
                  <a:srgbClr val="0070C0"/>
                </a:solidFill>
              </a:rPr>
              <a:t>) = h(S</a:t>
            </a:r>
            <a:r>
              <a:rPr lang="en-US" sz="3000" baseline="-25000" dirty="0" smtClean="0">
                <a:solidFill>
                  <a:srgbClr val="0070C0"/>
                </a:solidFill>
              </a:rPr>
              <a:t>2</a:t>
            </a:r>
            <a:r>
              <a:rPr lang="en-US" sz="3000" dirty="0" smtClean="0">
                <a:solidFill>
                  <a:srgbClr val="0070C0"/>
                </a:solidFill>
              </a:rPr>
              <a:t>)) = </a:t>
            </a:r>
            <a:r>
              <a:rPr lang="en-US" sz="3000" dirty="0" err="1" smtClean="0">
                <a:solidFill>
                  <a:srgbClr val="0070C0"/>
                </a:solidFill>
              </a:rPr>
              <a:t>Sim</a:t>
            </a:r>
            <a:r>
              <a:rPr lang="en-US" sz="3000" dirty="0" smtClean="0">
                <a:solidFill>
                  <a:srgbClr val="0070C0"/>
                </a:solidFill>
              </a:rPr>
              <a:t>(S</a:t>
            </a:r>
            <a:r>
              <a:rPr lang="en-US" sz="3000" baseline="-25000" dirty="0" smtClean="0">
                <a:solidFill>
                  <a:srgbClr val="0070C0"/>
                </a:solidFill>
              </a:rPr>
              <a:t>1</a:t>
            </a:r>
            <a:r>
              <a:rPr lang="en-US" sz="3000" dirty="0" smtClean="0">
                <a:solidFill>
                  <a:srgbClr val="0070C0"/>
                </a:solidFill>
              </a:rPr>
              <a:t>,S</a:t>
            </a:r>
            <a:r>
              <a:rPr lang="en-US" sz="3000" baseline="-25000" dirty="0" smtClean="0">
                <a:solidFill>
                  <a:srgbClr val="0070C0"/>
                </a:solidFill>
              </a:rPr>
              <a:t>2</a:t>
            </a:r>
            <a:r>
              <a:rPr lang="en-US" sz="3000" dirty="0" smtClean="0">
                <a:solidFill>
                  <a:srgbClr val="0070C0"/>
                </a:solidFill>
              </a:rPr>
              <a:t>)</a:t>
            </a:r>
          </a:p>
          <a:p>
            <a:endParaRPr lang="en-US" sz="3000" dirty="0" smtClean="0"/>
          </a:p>
          <a:p>
            <a:r>
              <a:rPr lang="en-US" dirty="0"/>
              <a:t>w</a:t>
            </a:r>
            <a:r>
              <a:rPr lang="en-US" dirty="0" smtClean="0"/>
              <a:t>here the probability </a:t>
            </a:r>
            <a:r>
              <a:rPr lang="en-US" dirty="0" smtClean="0"/>
              <a:t>is </a:t>
            </a:r>
            <a:r>
              <a:rPr lang="en-US" dirty="0" smtClean="0"/>
              <a:t>over all choices of  permutations. </a:t>
            </a:r>
          </a:p>
          <a:p>
            <a:endParaRPr lang="en-US" dirty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Why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first row where one of the two sets has value 1 belongs to the union.</a:t>
            </a:r>
          </a:p>
          <a:p>
            <a:pPr lvl="1"/>
            <a:r>
              <a:rPr lang="en-US" dirty="0" smtClean="0"/>
              <a:t>We have equality if both columns have value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Universe: </a:t>
            </a:r>
            <a:r>
              <a:rPr lang="en-US" b="1" dirty="0">
                <a:solidFill>
                  <a:srgbClr val="92D050"/>
                </a:solidFill>
              </a:rPr>
              <a:t>U = {A,B,C,D,E,F,G</a:t>
            </a:r>
            <a:r>
              <a:rPr lang="en-US" b="1" dirty="0" smtClean="0">
                <a:solidFill>
                  <a:srgbClr val="92D050"/>
                </a:solidFill>
              </a:rPr>
              <a:t>}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 = {A,B,F,G}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 = {A,E,F,G}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Union =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{A,B,E,F,G}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Intersection =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{A,F,G}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121575"/>
              </p:ext>
            </p:extLst>
          </p:nvPr>
        </p:nvGraphicFramePr>
        <p:xfrm>
          <a:off x="33274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24385"/>
              </p:ext>
            </p:extLst>
          </p:nvPr>
        </p:nvGraphicFramePr>
        <p:xfrm>
          <a:off x="5715000" y="3835399"/>
          <a:ext cx="457200" cy="2743202"/>
        </p:xfrm>
        <a:graphic>
          <a:graphicData uri="http://schemas.openxmlformats.org/drawingml/2006/table">
            <a:tbl>
              <a:tblPr firstRow="1" bandRow="1"/>
              <a:tblGrid>
                <a:gridCol w="457200"/>
              </a:tblGrid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0292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64770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7855"/>
              </p:ext>
            </p:extLst>
          </p:nvPr>
        </p:nvGraphicFramePr>
        <p:xfrm>
          <a:off x="72390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62600" y="236627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Rows C,D could be anywhere they do not affect the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6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SKETCHING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LOCALITY SENSITIVE HASHING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to:</a:t>
            </a:r>
          </a:p>
          <a:p>
            <a:r>
              <a:rPr lang="en-US" dirty="0" err="1"/>
              <a:t>Rajaraman</a:t>
            </a:r>
            <a:r>
              <a:rPr lang="en-US" dirty="0"/>
              <a:t> and Ullman, “Mining Massive Datasets”</a:t>
            </a:r>
          </a:p>
          <a:p>
            <a:r>
              <a:rPr lang="en-US" dirty="0" err="1" smtClean="0"/>
              <a:t>Evimaria</a:t>
            </a:r>
            <a:r>
              <a:rPr lang="en-US" dirty="0" smtClean="0"/>
              <a:t> Terzi, slides for Data Mining Course.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Universe: </a:t>
            </a:r>
            <a:r>
              <a:rPr lang="en-US" b="1" dirty="0">
                <a:solidFill>
                  <a:srgbClr val="92D050"/>
                </a:solidFill>
              </a:rPr>
              <a:t>U = {A,B,C,D,E,F,G</a:t>
            </a:r>
            <a:r>
              <a:rPr lang="en-US" b="1" dirty="0" smtClean="0">
                <a:solidFill>
                  <a:srgbClr val="92D050"/>
                </a:solidFill>
              </a:rPr>
              <a:t>}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 = {A,B,F,G}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 = {A,E,F,G}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Union =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{A,B,E,F,G}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Intersection =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{A,F,G}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1602"/>
              </p:ext>
            </p:extLst>
          </p:nvPr>
        </p:nvGraphicFramePr>
        <p:xfrm>
          <a:off x="33274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31893"/>
              </p:ext>
            </p:extLst>
          </p:nvPr>
        </p:nvGraphicFramePr>
        <p:xfrm>
          <a:off x="5715000" y="3835399"/>
          <a:ext cx="457200" cy="2743202"/>
        </p:xfrm>
        <a:graphic>
          <a:graphicData uri="http://schemas.openxmlformats.org/drawingml/2006/table">
            <a:tbl>
              <a:tblPr firstRow="1" bandRow="1"/>
              <a:tblGrid>
                <a:gridCol w="457200"/>
              </a:tblGrid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0292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64770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41790"/>
              </p:ext>
            </p:extLst>
          </p:nvPr>
        </p:nvGraphicFramePr>
        <p:xfrm>
          <a:off x="72390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62600" y="236627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* rows belong to the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Universe: </a:t>
            </a:r>
            <a:r>
              <a:rPr lang="en-US" b="1" dirty="0">
                <a:solidFill>
                  <a:srgbClr val="92D050"/>
                </a:solidFill>
              </a:rPr>
              <a:t>U = {A,B,C,D,E,F,G</a:t>
            </a:r>
            <a:r>
              <a:rPr lang="en-US" b="1" dirty="0" smtClean="0">
                <a:solidFill>
                  <a:srgbClr val="92D050"/>
                </a:solidFill>
              </a:rPr>
              <a:t>}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 = {A,B,F,G}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 = {A,E,F,G}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Union =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{A,B,E,F,G}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Intersection =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{A,F,G}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77030"/>
              </p:ext>
            </p:extLst>
          </p:nvPr>
        </p:nvGraphicFramePr>
        <p:xfrm>
          <a:off x="33274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32530"/>
              </p:ext>
            </p:extLst>
          </p:nvPr>
        </p:nvGraphicFramePr>
        <p:xfrm>
          <a:off x="5715000" y="3835399"/>
          <a:ext cx="457200" cy="2747556"/>
        </p:xfrm>
        <a:graphic>
          <a:graphicData uri="http://schemas.openxmlformats.org/drawingml/2006/table">
            <a:tbl>
              <a:tblPr firstRow="1" bandRow="1"/>
              <a:tblGrid>
                <a:gridCol w="457200"/>
              </a:tblGrid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rgbClr val="EF8511"/>
                          </a:solidFill>
                        </a:rPr>
                        <a:t>*</a:t>
                      </a:r>
                      <a:endParaRPr lang="en-US" sz="2000" b="1" dirty="0">
                        <a:solidFill>
                          <a:srgbClr val="EF851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0292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64770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949"/>
              </p:ext>
            </p:extLst>
          </p:nvPr>
        </p:nvGraphicFramePr>
        <p:xfrm>
          <a:off x="72390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62600" y="236627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question is what is the value of the </a:t>
            </a:r>
            <a:r>
              <a:rPr lang="en-US" b="1" dirty="0" smtClean="0">
                <a:solidFill>
                  <a:srgbClr val="EF8511"/>
                </a:solidFill>
              </a:rPr>
              <a:t>first * </a:t>
            </a:r>
            <a:r>
              <a:rPr lang="en-US" dirty="0" smtClean="0"/>
              <a:t>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Universe: </a:t>
            </a:r>
            <a:r>
              <a:rPr lang="en-US" b="1" dirty="0">
                <a:solidFill>
                  <a:srgbClr val="92D050"/>
                </a:solidFill>
              </a:rPr>
              <a:t>U = {A,B,C,D,E,F,G</a:t>
            </a:r>
            <a:r>
              <a:rPr lang="en-US" b="1" dirty="0" smtClean="0">
                <a:solidFill>
                  <a:srgbClr val="92D050"/>
                </a:solidFill>
              </a:rPr>
              <a:t>}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 = {A,B,F,G}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 = {A,E,F,G}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Union =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{A,B,E,F,G}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Intersection =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{A,F,G}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40630"/>
              </p:ext>
            </p:extLst>
          </p:nvPr>
        </p:nvGraphicFramePr>
        <p:xfrm>
          <a:off x="33274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73986"/>
              </p:ext>
            </p:extLst>
          </p:nvPr>
        </p:nvGraphicFramePr>
        <p:xfrm>
          <a:off x="5715000" y="3835399"/>
          <a:ext cx="457200" cy="2747556"/>
        </p:xfrm>
        <a:graphic>
          <a:graphicData uri="http://schemas.openxmlformats.org/drawingml/2006/table">
            <a:tbl>
              <a:tblPr firstRow="1" bandRow="1"/>
              <a:tblGrid>
                <a:gridCol w="457200"/>
              </a:tblGrid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rgbClr val="EF8511"/>
                          </a:solidFill>
                        </a:rPr>
                        <a:t>*</a:t>
                      </a:r>
                      <a:endParaRPr lang="en-US" sz="2000" b="1" dirty="0">
                        <a:solidFill>
                          <a:srgbClr val="EF851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0292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64770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94125"/>
              </p:ext>
            </p:extLst>
          </p:nvPr>
        </p:nvGraphicFramePr>
        <p:xfrm>
          <a:off x="72390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62600" y="236627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it belongs to the intersection then h(X) = h(Y)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Universe: </a:t>
            </a:r>
            <a:r>
              <a:rPr lang="en-US" b="1" dirty="0">
                <a:solidFill>
                  <a:srgbClr val="92D050"/>
                </a:solidFill>
              </a:rPr>
              <a:t>U = {A,B,C,D,E,F,G</a:t>
            </a:r>
            <a:r>
              <a:rPr lang="en-US" b="1" dirty="0" smtClean="0">
                <a:solidFill>
                  <a:srgbClr val="92D050"/>
                </a:solidFill>
              </a:rPr>
              <a:t>}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 = {A,B,F,G}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 = {A,E,F,G}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Union =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{A,B,E,F,G}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Intersection =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{A,F,G}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95487"/>
              </p:ext>
            </p:extLst>
          </p:nvPr>
        </p:nvGraphicFramePr>
        <p:xfrm>
          <a:off x="33274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13230"/>
              </p:ext>
            </p:extLst>
          </p:nvPr>
        </p:nvGraphicFramePr>
        <p:xfrm>
          <a:off x="5715000" y="3835399"/>
          <a:ext cx="457200" cy="2747556"/>
        </p:xfrm>
        <a:graphic>
          <a:graphicData uri="http://schemas.openxmlformats.org/drawingml/2006/table">
            <a:tbl>
              <a:tblPr firstRow="1" bandRow="1"/>
              <a:tblGrid>
                <a:gridCol w="457200"/>
              </a:tblGrid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rgbClr val="EF8511"/>
                          </a:solidFill>
                        </a:rPr>
                        <a:t>*</a:t>
                      </a:r>
                      <a:endParaRPr lang="en-US" sz="2000" b="1" dirty="0">
                        <a:solidFill>
                          <a:srgbClr val="EF851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0292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64770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797314"/>
              </p:ext>
            </p:extLst>
          </p:nvPr>
        </p:nvGraphicFramePr>
        <p:xfrm>
          <a:off x="72390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343400" y="2133600"/>
                <a:ext cx="4724400" cy="143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Every element of the union is equally likely to be the </a:t>
                </a:r>
                <a:r>
                  <a:rPr lang="en-US" b="1" dirty="0" smtClean="0">
                    <a:solidFill>
                      <a:srgbClr val="EF8511"/>
                    </a:solidFill>
                  </a:rPr>
                  <a:t>* </a:t>
                </a:r>
                <a:r>
                  <a:rPr lang="en-US" dirty="0" smtClean="0"/>
                  <a:t>element</a:t>
                </a:r>
              </a:p>
              <a:p>
                <a:pPr algn="r"/>
                <a:r>
                  <a:rPr lang="en-US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(h(X) </a:t>
                </a:r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h(X))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F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G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F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G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err="1" smtClean="0">
                    <a:solidFill>
                      <a:srgbClr val="0070C0"/>
                    </a:solidFill>
                  </a:rPr>
                  <a:t>Sim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(X,Y)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133600"/>
                <a:ext cx="4724400" cy="1431354"/>
              </a:xfrm>
              <a:prstGeom prst="rect">
                <a:avLst/>
              </a:prstGeom>
              <a:blipFill rotWithShape="1">
                <a:blip r:embed="rId2"/>
                <a:stretch>
                  <a:fillRect l="-1161" t="-2128" r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6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42C6-9F93-4CF8-92DD-ECD2B448469D}" type="slidenum">
              <a:rPr lang="en-US"/>
              <a:pPr/>
              <a:t>24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 for Signatures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similarity of signatures  </a:t>
            </a:r>
            <a:r>
              <a:rPr lang="en-US" dirty="0" smtClean="0"/>
              <a:t>is the fraction of the hash functions in which they agree.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multiple signatures we get a good approximation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85639"/>
              </p:ext>
            </p:extLst>
          </p:nvPr>
        </p:nvGraphicFramePr>
        <p:xfrm>
          <a:off x="762000" y="2667000"/>
          <a:ext cx="2362200" cy="2966720"/>
        </p:xfrm>
        <a:graphic>
          <a:graphicData uri="http://schemas.openxmlformats.org/drawingml/2006/table">
            <a:tbl>
              <a:tblPr firstRow="1" bandRow="1"/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67478"/>
              </p:ext>
            </p:extLst>
          </p:nvPr>
        </p:nvGraphicFramePr>
        <p:xfrm>
          <a:off x="3733800" y="3241675"/>
          <a:ext cx="1905000" cy="1483360"/>
        </p:xfrm>
        <a:graphic>
          <a:graphicData uri="http://schemas.openxmlformats.org/drawingml/2006/table">
            <a:tbl>
              <a:tblPr firstRow="1" bandRow="1"/>
              <a:tblGrid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51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95600" y="3581400"/>
            <a:ext cx="990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</a:rPr>
              <a:t>≈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5616"/>
              </p:ext>
            </p:extLst>
          </p:nvPr>
        </p:nvGraphicFramePr>
        <p:xfrm>
          <a:off x="6096000" y="2745422"/>
          <a:ext cx="2819401" cy="2595880"/>
        </p:xfrm>
        <a:graphic>
          <a:graphicData uri="http://schemas.openxmlformats.org/drawingml/2006/table">
            <a:tbl>
              <a:tblPr firstRow="1" bandRow="1"/>
              <a:tblGrid>
                <a:gridCol w="1057275"/>
                <a:gridCol w="881063"/>
                <a:gridCol w="881063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Sig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(x1,x2)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(x1,x3)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3/5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(x1,x4)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1/7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(x2,x3)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(x2,x4)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3/4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(x3,x4)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81400" y="2745432"/>
            <a:ext cx="224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Signature matrix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23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it now feasible?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Assume a billion rows</a:t>
            </a:r>
          </a:p>
          <a:p>
            <a:pPr eaLnBrk="1" hangingPunct="1"/>
            <a:r>
              <a:rPr lang="en-US" smtClean="0"/>
              <a:t>Hard to pick a random permutation of 1…billion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Even representing a random permutation requires 1 billion entries!!!</a:t>
            </a:r>
          </a:p>
          <a:p>
            <a:pPr eaLnBrk="1" hangingPunct="1"/>
            <a:r>
              <a:rPr lang="en-US" smtClean="0"/>
              <a:t>How about accessing rows in permuted order?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46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Being more practical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Approximating row permutations: pick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k=100</a:t>
            </a:r>
            <a:r>
              <a:rPr lang="en-US" dirty="0" smtClean="0"/>
              <a:t> </a:t>
            </a:r>
            <a:r>
              <a:rPr lang="en-US" dirty="0" smtClean="0"/>
              <a:t>hash </a:t>
            </a:r>
            <a:r>
              <a:rPr lang="en-US" dirty="0" smtClean="0"/>
              <a:t>functions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(h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,…,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b="1" dirty="0" smtClean="0"/>
              <a:t>for</a:t>
            </a:r>
            <a:r>
              <a:rPr lang="en-US" dirty="0" smtClean="0"/>
              <a:t> each row </a:t>
            </a:r>
            <a:r>
              <a:rPr lang="en-US" b="1" dirty="0" smtClean="0">
                <a:solidFill>
                  <a:srgbClr val="0070C0"/>
                </a:solidFill>
              </a:rPr>
              <a:t>r 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each hash function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/>
              <a:t> </a:t>
            </a:r>
            <a:endParaRPr lang="en-US" dirty="0" smtClean="0"/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compute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)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 for</a:t>
            </a:r>
            <a:r>
              <a:rPr lang="en-US" dirty="0" smtClean="0"/>
              <a:t> </a:t>
            </a:r>
            <a:r>
              <a:rPr lang="en-US" dirty="0" smtClean="0"/>
              <a:t>each column 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b="1" i="1" dirty="0" smtClean="0"/>
              <a:t> </a:t>
            </a:r>
            <a:r>
              <a:rPr lang="en-US" dirty="0"/>
              <a:t>that</a:t>
            </a:r>
            <a:r>
              <a:rPr lang="en-US" b="1" dirty="0"/>
              <a:t> </a:t>
            </a:r>
            <a:r>
              <a:rPr lang="en-US" dirty="0" smtClean="0"/>
              <a:t>has 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in row 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 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dirty="0" smtClean="0"/>
              <a:t>		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) </a:t>
            </a:r>
            <a:r>
              <a:rPr lang="en-US" dirty="0" smtClean="0"/>
              <a:t>is a smaller value than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Sig(</a:t>
            </a:r>
            <a:r>
              <a:rPr lang="en-US" b="1" dirty="0" err="1" smtClean="0">
                <a:solidFill>
                  <a:srgbClr val="0070C0"/>
                </a:solidFill>
              </a:rPr>
              <a:t>S,i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/>
              <a:t> </a:t>
            </a:r>
            <a:r>
              <a:rPr lang="en-US" b="1" dirty="0" smtClean="0"/>
              <a:t>then</a:t>
            </a:r>
          </a:p>
          <a:p>
            <a:pPr marL="990600" lvl="1" indent="-533400">
              <a:buFont typeface="Monotype Sort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Sig(</a:t>
            </a:r>
            <a:r>
              <a:rPr lang="en-US" b="1" dirty="0" err="1" smtClean="0">
                <a:solidFill>
                  <a:srgbClr val="0070C0"/>
                </a:solidFill>
              </a:rPr>
              <a:t>S,i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= h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Sig(</a:t>
            </a:r>
            <a:r>
              <a:rPr lang="en-US" sz="2400" b="1" dirty="0" err="1" smtClean="0">
                <a:solidFill>
                  <a:srgbClr val="C00000"/>
                </a:solidFill>
              </a:rPr>
              <a:t>S,i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/>
              <a:t>will become the smallest value of </a:t>
            </a:r>
            <a:r>
              <a:rPr lang="en-US" sz="2400" b="1" dirty="0">
                <a:solidFill>
                  <a:srgbClr val="C00000"/>
                </a:solidFill>
              </a:rPr>
              <a:t>h</a:t>
            </a:r>
            <a:r>
              <a:rPr lang="en-US" sz="2400" b="1" baseline="-25000" dirty="0">
                <a:solidFill>
                  <a:srgbClr val="C00000"/>
                </a:solidFill>
              </a:rPr>
              <a:t>i</a:t>
            </a:r>
            <a:r>
              <a:rPr lang="en-US" sz="2400" b="1" dirty="0">
                <a:solidFill>
                  <a:srgbClr val="C00000"/>
                </a:solidFill>
              </a:rPr>
              <a:t>(r)</a:t>
            </a:r>
            <a:r>
              <a:rPr lang="en-US" sz="2400" dirty="0"/>
              <a:t> </a:t>
            </a:r>
            <a:r>
              <a:rPr lang="en-US" sz="2400" dirty="0" smtClean="0"/>
              <a:t>among all rows for </a:t>
            </a:r>
            <a:r>
              <a:rPr lang="en-US" sz="2400" dirty="0"/>
              <a:t>which column </a:t>
            </a:r>
            <a:r>
              <a:rPr lang="en-US" sz="2400" b="1" dirty="0">
                <a:solidFill>
                  <a:srgbClr val="C00000"/>
                </a:solidFill>
              </a:rPr>
              <a:t>S</a:t>
            </a:r>
            <a:r>
              <a:rPr lang="en-US" sz="2400" dirty="0" smtClean="0"/>
              <a:t> </a:t>
            </a:r>
            <a:r>
              <a:rPr lang="en-US" sz="2400" dirty="0"/>
              <a:t>has </a:t>
            </a:r>
            <a:r>
              <a:rPr lang="en-US" sz="2400" dirty="0" smtClean="0"/>
              <a:t>value </a:t>
            </a:r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r>
              <a:rPr lang="en-US" sz="2400" i="1" dirty="0" smtClean="0"/>
              <a:t>; </a:t>
            </a:r>
            <a:r>
              <a:rPr lang="en-US" sz="2400" i="1" dirty="0"/>
              <a:t>i</a:t>
            </a:r>
            <a:r>
              <a:rPr lang="en-US" sz="2400" dirty="0"/>
              <a:t>.e., </a:t>
            </a:r>
            <a:r>
              <a:rPr lang="en-US" sz="2400" b="1" dirty="0">
                <a:solidFill>
                  <a:srgbClr val="C00000"/>
                </a:solidFill>
              </a:rPr>
              <a:t>h</a:t>
            </a:r>
            <a:r>
              <a:rPr lang="en-US" sz="2400" b="1" baseline="-25000" dirty="0">
                <a:solidFill>
                  <a:srgbClr val="C00000"/>
                </a:solidFill>
              </a:rPr>
              <a:t>i </a:t>
            </a:r>
            <a:r>
              <a:rPr lang="en-US" sz="2400" b="1" dirty="0">
                <a:solidFill>
                  <a:srgbClr val="C00000"/>
                </a:solidFill>
              </a:rPr>
              <a:t>(r)</a:t>
            </a:r>
            <a:r>
              <a:rPr lang="en-US" sz="2400" dirty="0"/>
              <a:t> gives </a:t>
            </a:r>
            <a:r>
              <a:rPr lang="en-US" sz="2400" dirty="0" smtClean="0"/>
              <a:t>the min index for the</a:t>
            </a:r>
            <a:r>
              <a:rPr lang="en-US" sz="2400" i="1" dirty="0" smtClean="0"/>
              <a:t> </a:t>
            </a:r>
            <a:r>
              <a:rPr lang="en-US" sz="2400" b="1" dirty="0">
                <a:solidFill>
                  <a:srgbClr val="C00000"/>
                </a:solidFill>
              </a:rPr>
              <a:t>i-</a:t>
            </a:r>
            <a:r>
              <a:rPr lang="en-US" sz="2400" dirty="0" err="1"/>
              <a:t>th</a:t>
            </a:r>
            <a:r>
              <a:rPr lang="en-US" sz="2400" dirty="0"/>
              <a:t> permutation</a:t>
            </a:r>
          </a:p>
        </p:txBody>
      </p:sp>
    </p:spTree>
    <p:extLst>
      <p:ext uri="{BB962C8B-B14F-4D97-AF65-F5344CB8AC3E}">
        <p14:creationId xmlns:p14="http://schemas.microsoft.com/office/powerpoint/2010/main" val="37288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A98-771A-4BB5-9CCA-D28A2BEE536A}" type="slidenum">
              <a:rPr lang="en-US"/>
              <a:pPr/>
              <a:t>27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3581400" cy="1143000"/>
          </a:xfrm>
        </p:spPr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93725" y="1600200"/>
            <a:ext cx="24080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Row	</a:t>
            </a:r>
            <a:r>
              <a:rPr lang="en-US" sz="2400" dirty="0">
                <a:solidFill>
                  <a:srgbClr val="FF9900"/>
                </a:solidFill>
              </a:rPr>
              <a:t>S</a:t>
            </a:r>
            <a:r>
              <a:rPr lang="en-US" sz="2400" dirty="0" smtClean="0">
                <a:solidFill>
                  <a:srgbClr val="FF9900"/>
                </a:solidFill>
              </a:rPr>
              <a:t>1</a:t>
            </a:r>
            <a:r>
              <a:rPr lang="en-US" sz="2400" dirty="0">
                <a:solidFill>
                  <a:srgbClr val="FF9900"/>
                </a:solidFill>
              </a:rPr>
              <a:t>	</a:t>
            </a:r>
            <a:r>
              <a:rPr lang="en-US" sz="2400" dirty="0">
                <a:solidFill>
                  <a:srgbClr val="FF9900"/>
                </a:solidFill>
              </a:rPr>
              <a:t>S</a:t>
            </a:r>
            <a:r>
              <a:rPr lang="en-US" sz="2400" dirty="0" smtClean="0">
                <a:solidFill>
                  <a:srgbClr val="FF9900"/>
                </a:solidFill>
              </a:rPr>
              <a:t>2</a:t>
            </a:r>
            <a:endParaRPr lang="en-US" sz="2400" dirty="0">
              <a:solidFill>
                <a:srgbClr val="FF9900"/>
              </a:solidFill>
            </a:endParaRPr>
          </a:p>
          <a:p>
            <a:r>
              <a:rPr lang="en-US" sz="2400" dirty="0"/>
              <a:t>  </a:t>
            </a:r>
            <a:r>
              <a:rPr lang="en-US" sz="2400" dirty="0" smtClean="0"/>
              <a:t>A</a:t>
            </a:r>
            <a:r>
              <a:rPr lang="en-US" sz="2400" dirty="0"/>
              <a:t>	 1	 0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B</a:t>
            </a:r>
            <a:r>
              <a:rPr lang="en-US" sz="2400" dirty="0"/>
              <a:t>	 0	 1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C</a:t>
            </a:r>
            <a:r>
              <a:rPr lang="en-US" sz="2400" dirty="0"/>
              <a:t>	 1	 1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D</a:t>
            </a:r>
            <a:r>
              <a:rPr lang="en-US" sz="2400" dirty="0"/>
              <a:t>	 1	 0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E</a:t>
            </a:r>
            <a:r>
              <a:rPr lang="en-US" sz="2400" dirty="0"/>
              <a:t>	 0	 1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447800" y="2024062"/>
            <a:ext cx="1371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06425" y="4139695"/>
            <a:ext cx="2056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 err="1" smtClean="0"/>
              <a:t>x+1</a:t>
            </a:r>
            <a:r>
              <a:rPr lang="en-US" dirty="0" smtClean="0"/>
              <a:t> </a:t>
            </a:r>
            <a:r>
              <a:rPr lang="en-US" dirty="0"/>
              <a:t>mod 5</a:t>
            </a:r>
          </a:p>
          <a:p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dirty="0" err="1"/>
              <a:t>2</a:t>
            </a:r>
            <a:r>
              <a:rPr lang="en-US" i="1" dirty="0" err="1"/>
              <a:t>x</a:t>
            </a:r>
            <a:r>
              <a:rPr lang="en-US" dirty="0" err="1"/>
              <a:t>+1</a:t>
            </a:r>
            <a:r>
              <a:rPr lang="en-US" dirty="0"/>
              <a:t> mod 5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72000" y="1287463"/>
            <a:ext cx="3031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(0) </a:t>
            </a:r>
            <a:r>
              <a:rPr lang="en-US" dirty="0"/>
              <a:t>= 1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66"/>
                </a:solidFill>
              </a:rPr>
              <a:t>1</a:t>
            </a:r>
            <a:r>
              <a:rPr lang="en-US" dirty="0"/>
              <a:t>	-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(0) </a:t>
            </a:r>
            <a:r>
              <a:rPr lang="en-US" dirty="0"/>
              <a:t>= 3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66"/>
                </a:solidFill>
              </a:rPr>
              <a:t>3</a:t>
            </a:r>
            <a:r>
              <a:rPr lang="en-US" dirty="0"/>
              <a:t>	-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72000" y="2125663"/>
            <a:ext cx="3082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(1) </a:t>
            </a:r>
            <a:r>
              <a:rPr lang="en-US" dirty="0"/>
              <a:t>= 2	</a:t>
            </a:r>
            <a:r>
              <a:rPr lang="en-US" dirty="0" smtClean="0"/>
              <a:t>	1</a:t>
            </a:r>
            <a:r>
              <a:rPr lang="en-US" dirty="0"/>
              <a:t>	</a:t>
            </a:r>
            <a:r>
              <a:rPr lang="en-US" dirty="0">
                <a:solidFill>
                  <a:srgbClr val="FF0066"/>
                </a:solidFill>
              </a:rPr>
              <a:t>2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(1) </a:t>
            </a:r>
            <a:r>
              <a:rPr lang="en-US" dirty="0"/>
              <a:t>= 0	</a:t>
            </a:r>
            <a:r>
              <a:rPr lang="en-US" dirty="0" smtClean="0"/>
              <a:t>	3</a:t>
            </a:r>
            <a:r>
              <a:rPr lang="en-US" dirty="0"/>
              <a:t>	</a:t>
            </a:r>
            <a:r>
              <a:rPr lang="en-US" dirty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572000" y="3116263"/>
            <a:ext cx="3082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(2) </a:t>
            </a:r>
            <a:r>
              <a:rPr lang="en-US" dirty="0"/>
              <a:t>= 3	</a:t>
            </a:r>
            <a:r>
              <a:rPr lang="en-US" dirty="0" smtClean="0"/>
              <a:t>	1</a:t>
            </a:r>
            <a:r>
              <a:rPr lang="en-US" dirty="0"/>
              <a:t>	2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(2) </a:t>
            </a:r>
            <a:r>
              <a:rPr lang="en-US" dirty="0"/>
              <a:t>= 2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66"/>
                </a:solidFill>
              </a:rPr>
              <a:t>2</a:t>
            </a:r>
            <a:r>
              <a:rPr lang="en-US" dirty="0"/>
              <a:t>	0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572000" y="4030663"/>
            <a:ext cx="3082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(3) </a:t>
            </a:r>
            <a:r>
              <a:rPr lang="en-US" dirty="0"/>
              <a:t>= 4	</a:t>
            </a:r>
            <a:r>
              <a:rPr lang="en-US" dirty="0" smtClean="0"/>
              <a:t>	1</a:t>
            </a:r>
            <a:r>
              <a:rPr lang="en-US" dirty="0"/>
              <a:t>	2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(3) </a:t>
            </a:r>
            <a:r>
              <a:rPr lang="en-US" dirty="0"/>
              <a:t>= 4	</a:t>
            </a:r>
            <a:r>
              <a:rPr lang="en-US" dirty="0" smtClean="0"/>
              <a:t>	2</a:t>
            </a:r>
            <a:r>
              <a:rPr lang="en-US" dirty="0"/>
              <a:t>	0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572000" y="4945063"/>
            <a:ext cx="3082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(4) </a:t>
            </a:r>
            <a:r>
              <a:rPr lang="en-US" dirty="0"/>
              <a:t>= 0	</a:t>
            </a:r>
            <a:r>
              <a:rPr lang="en-US" dirty="0" smtClean="0"/>
              <a:t>	1</a:t>
            </a:r>
            <a:r>
              <a:rPr lang="en-US" dirty="0"/>
              <a:t>	</a:t>
            </a:r>
            <a:r>
              <a:rPr lang="en-US" dirty="0">
                <a:solidFill>
                  <a:srgbClr val="FF0066"/>
                </a:solidFill>
              </a:rPr>
              <a:t>0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(4) </a:t>
            </a:r>
            <a:r>
              <a:rPr lang="en-US" dirty="0"/>
              <a:t>= 1	</a:t>
            </a:r>
            <a:r>
              <a:rPr lang="en-US" dirty="0" smtClean="0"/>
              <a:t>	2</a:t>
            </a:r>
            <a:r>
              <a:rPr lang="en-US" dirty="0"/>
              <a:t>	0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6156325" y="719138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00"/>
                </a:solidFill>
              </a:rPr>
              <a:t>Sig1	Sig2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93725" y="4962020"/>
            <a:ext cx="13901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Row </a:t>
            </a:r>
            <a:r>
              <a:rPr lang="en-US" dirty="0" smtClean="0">
                <a:solidFill>
                  <a:srgbClr val="FF9900"/>
                </a:solidFill>
              </a:rPr>
              <a:t>S</a:t>
            </a:r>
            <a:r>
              <a:rPr lang="en-US" dirty="0" smtClean="0">
                <a:solidFill>
                  <a:srgbClr val="FF9900"/>
                </a:solidFill>
              </a:rPr>
              <a:t>1</a:t>
            </a:r>
            <a:r>
              <a:rPr lang="en-US" dirty="0">
                <a:solidFill>
                  <a:srgbClr val="FF9900"/>
                </a:solidFill>
              </a:rPr>
              <a:t>	</a:t>
            </a:r>
            <a:r>
              <a:rPr lang="en-US" dirty="0">
                <a:solidFill>
                  <a:srgbClr val="FF9900"/>
                </a:solidFill>
              </a:rPr>
              <a:t>S</a:t>
            </a:r>
            <a:r>
              <a:rPr lang="en-US" dirty="0" smtClean="0">
                <a:solidFill>
                  <a:srgbClr val="FF9900"/>
                </a:solidFill>
              </a:rPr>
              <a:t>2</a:t>
            </a:r>
            <a:endParaRPr lang="en-US" dirty="0">
              <a:solidFill>
                <a:srgbClr val="FF99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E    </a:t>
            </a:r>
            <a:r>
              <a:rPr lang="en-US" dirty="0"/>
              <a:t>0	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A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/>
              <a:t>	 0</a:t>
            </a:r>
          </a:p>
          <a:p>
            <a:r>
              <a:rPr lang="en-US" dirty="0"/>
              <a:t>  </a:t>
            </a:r>
            <a:r>
              <a:rPr lang="en-US" dirty="0"/>
              <a:t>B</a:t>
            </a:r>
            <a:r>
              <a:rPr lang="en-US" dirty="0" smtClean="0"/>
              <a:t>    </a:t>
            </a:r>
            <a:r>
              <a:rPr lang="en-US" dirty="0"/>
              <a:t>0	 1</a:t>
            </a:r>
          </a:p>
          <a:p>
            <a:r>
              <a:rPr lang="en-US" dirty="0"/>
              <a:t>  </a:t>
            </a:r>
            <a:r>
              <a:rPr lang="en-US" dirty="0" smtClean="0"/>
              <a:t>C    </a:t>
            </a:r>
            <a:r>
              <a:rPr lang="en-US" dirty="0"/>
              <a:t>1	 1</a:t>
            </a:r>
          </a:p>
          <a:p>
            <a:r>
              <a:rPr lang="en-US" dirty="0"/>
              <a:t>  </a:t>
            </a:r>
            <a:r>
              <a:rPr lang="en-US" dirty="0" smtClean="0"/>
              <a:t>D </a:t>
            </a:r>
            <a:r>
              <a:rPr lang="en-US" dirty="0" smtClean="0"/>
              <a:t>   </a:t>
            </a:r>
            <a:r>
              <a:rPr lang="en-US" dirty="0"/>
              <a:t>1	 0</a:t>
            </a:r>
          </a:p>
          <a:p>
            <a:r>
              <a:rPr lang="en-US" dirty="0"/>
              <a:t> 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91937" y="5295860"/>
            <a:ext cx="838200" cy="1428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321188" y="4979075"/>
            <a:ext cx="13901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Row </a:t>
            </a:r>
            <a:r>
              <a:rPr lang="en-US" dirty="0" smtClean="0">
                <a:solidFill>
                  <a:srgbClr val="FF9900"/>
                </a:solidFill>
              </a:rPr>
              <a:t>S</a:t>
            </a:r>
            <a:r>
              <a:rPr lang="en-US" dirty="0" smtClean="0">
                <a:solidFill>
                  <a:srgbClr val="FF9900"/>
                </a:solidFill>
              </a:rPr>
              <a:t>1</a:t>
            </a:r>
            <a:r>
              <a:rPr lang="en-US" dirty="0">
                <a:solidFill>
                  <a:srgbClr val="FF9900"/>
                </a:solidFill>
              </a:rPr>
              <a:t>	</a:t>
            </a:r>
            <a:r>
              <a:rPr lang="en-US" dirty="0">
                <a:solidFill>
                  <a:srgbClr val="FF9900"/>
                </a:solidFill>
              </a:rPr>
              <a:t>S</a:t>
            </a:r>
            <a:r>
              <a:rPr lang="en-US" dirty="0" smtClean="0">
                <a:solidFill>
                  <a:srgbClr val="FF9900"/>
                </a:solidFill>
              </a:rPr>
              <a:t>2</a:t>
            </a:r>
            <a:endParaRPr lang="en-US" dirty="0">
              <a:solidFill>
                <a:srgbClr val="FF99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B</a:t>
            </a:r>
            <a:r>
              <a:rPr lang="en-US" dirty="0" smtClean="0"/>
              <a:t>    </a:t>
            </a:r>
            <a:r>
              <a:rPr lang="en-US" dirty="0"/>
              <a:t>0	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E    </a:t>
            </a:r>
            <a:r>
              <a:rPr lang="en-US" dirty="0"/>
              <a:t>0	 </a:t>
            </a:r>
            <a:r>
              <a:rPr lang="en-US" dirty="0"/>
              <a:t>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C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/>
              <a:t>	 </a:t>
            </a:r>
            <a:r>
              <a:rPr lang="en-US" dirty="0" smtClean="0"/>
              <a:t>0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/>
              <a:t>A</a:t>
            </a:r>
            <a:r>
              <a:rPr lang="en-US" dirty="0" smtClean="0"/>
              <a:t>    </a:t>
            </a:r>
            <a:r>
              <a:rPr lang="en-US" dirty="0"/>
              <a:t>1	 1</a:t>
            </a:r>
          </a:p>
          <a:p>
            <a:r>
              <a:rPr lang="en-US" dirty="0"/>
              <a:t>  </a:t>
            </a:r>
            <a:r>
              <a:rPr lang="en-US" dirty="0" smtClean="0"/>
              <a:t>D   </a:t>
            </a:r>
            <a:r>
              <a:rPr lang="en-US" dirty="0"/>
              <a:t>1	 0</a:t>
            </a:r>
          </a:p>
          <a:p>
            <a:r>
              <a:rPr lang="en-US" dirty="0"/>
              <a:t> 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819400" y="5312915"/>
            <a:ext cx="838200" cy="1428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216575" y="1610628"/>
            <a:ext cx="3561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</a:p>
          <a:p>
            <a:r>
              <a:rPr lang="en-US" sz="2400" dirty="0" smtClean="0"/>
              <a:t>0</a:t>
            </a:r>
            <a:endParaRPr lang="en-US" sz="2400" dirty="0"/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2</a:t>
            </a:r>
          </a:p>
          <a:p>
            <a:r>
              <a:rPr lang="en-US" sz="2400" dirty="0" smtClean="0"/>
              <a:t>3</a:t>
            </a:r>
          </a:p>
          <a:p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40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utoUpdateAnimBg="0"/>
      <p:bldP spid="45064" grpId="0" autoUpdateAnimBg="0"/>
      <p:bldP spid="45065" grpId="0" autoUpdateAnimBg="0"/>
      <p:bldP spid="4506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C762-B593-4031-AAEF-40E7267CA973}" type="slidenum">
              <a:rPr lang="en-US"/>
              <a:pPr/>
              <a:t>28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similar pairs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Problem: Find all pairs of documents with similarity at least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 = 0.8</a:t>
            </a:r>
          </a:p>
          <a:p>
            <a:r>
              <a:rPr lang="en-US" dirty="0" smtClean="0"/>
              <a:t>While </a:t>
            </a:r>
            <a:r>
              <a:rPr lang="en-US" dirty="0"/>
              <a:t>the signatures of all columns may fit in main memory, comparing the signatures of all pairs of columns is quadratic in the number of columns.</a:t>
            </a:r>
          </a:p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10</a:t>
            </a:r>
            <a:r>
              <a:rPr lang="en-US" baseline="30000" dirty="0"/>
              <a:t>6</a:t>
            </a:r>
            <a:r>
              <a:rPr lang="en-US" dirty="0"/>
              <a:t> columns implies 5*10</a:t>
            </a:r>
            <a:r>
              <a:rPr lang="en-US" baseline="30000" dirty="0"/>
              <a:t>11</a:t>
            </a:r>
            <a:r>
              <a:rPr lang="en-US" dirty="0"/>
              <a:t> column-comparisons.</a:t>
            </a:r>
          </a:p>
          <a:p>
            <a:r>
              <a:rPr lang="en-US" dirty="0"/>
              <a:t>At 1 microsecond/comparison: 6 days.</a:t>
            </a:r>
          </a:p>
        </p:txBody>
      </p:sp>
    </p:spTree>
    <p:extLst>
      <p:ext uri="{BB962C8B-B14F-4D97-AF65-F5344CB8AC3E}">
        <p14:creationId xmlns:p14="http://schemas.microsoft.com/office/powerpoint/2010/main" val="4402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917-5D26-4744-B74A-4CB31276187A}" type="slidenum">
              <a:rPr lang="en-US"/>
              <a:pPr/>
              <a:t>29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Locality-Sensitive Hashing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we want</a:t>
            </a:r>
            <a:r>
              <a:rPr lang="en-US" dirty="0" smtClean="0"/>
              <a:t>: a </a:t>
            </a:r>
            <a:r>
              <a:rPr lang="en-US" dirty="0"/>
              <a:t>function </a:t>
            </a:r>
            <a:r>
              <a:rPr lang="en-US" dirty="0" smtClean="0">
                <a:solidFill>
                  <a:srgbClr val="0070C0"/>
                </a:solidFill>
              </a:rPr>
              <a:t>f(X,Y)</a:t>
            </a:r>
            <a:r>
              <a:rPr lang="en-US" dirty="0" smtClean="0"/>
              <a:t> </a:t>
            </a:r>
            <a:r>
              <a:rPr lang="en-US" dirty="0"/>
              <a:t>that tells whether or not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 smtClean="0"/>
              <a:t> 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candidate </a:t>
            </a:r>
            <a:r>
              <a:rPr lang="en-US" dirty="0" smtClean="0">
                <a:solidFill>
                  <a:srgbClr val="FF0000"/>
                </a:solidFill>
              </a:rPr>
              <a:t>pair</a:t>
            </a:r>
            <a:r>
              <a:rPr lang="en-US" dirty="0" smtClean="0"/>
              <a:t>: </a:t>
            </a:r>
            <a:r>
              <a:rPr lang="en-US" dirty="0"/>
              <a:t>a pair of elements whose similarity must be evaluated.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simple idea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 smtClean="0"/>
              <a:t>are a candidate pair if they have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same min-hash signature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Easy to test by hashing the signatures.</a:t>
            </a:r>
          </a:p>
          <a:p>
            <a:pPr lvl="1"/>
            <a:r>
              <a:rPr lang="en-US" dirty="0" smtClean="0"/>
              <a:t>Similar sets are more likely to have the same signature.</a:t>
            </a:r>
          </a:p>
          <a:p>
            <a:pPr lvl="1"/>
            <a:r>
              <a:rPr lang="en-US" dirty="0" smtClean="0"/>
              <a:t>Likely to produce many false negatives.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Making it more complex</a:t>
            </a:r>
            <a:r>
              <a:rPr lang="en-US" dirty="0" smtClean="0"/>
              <a:t>: Perform this process multiple times; candidate pairs should have </a:t>
            </a:r>
            <a:r>
              <a:rPr lang="en-US" dirty="0" smtClean="0">
                <a:solidFill>
                  <a:srgbClr val="FF0000"/>
                </a:solidFill>
              </a:rPr>
              <a:t>at least </a:t>
            </a:r>
            <a:r>
              <a:rPr lang="en-US" dirty="0" smtClean="0"/>
              <a:t>one common signature. </a:t>
            </a:r>
          </a:p>
          <a:p>
            <a:pPr lvl="1"/>
            <a:r>
              <a:rPr lang="en-US" dirty="0" smtClean="0"/>
              <a:t>Reduce the probability for false negatives.</a:t>
            </a:r>
          </a:p>
        </p:txBody>
      </p:sp>
    </p:spTree>
    <p:extLst>
      <p:ext uri="{BB962C8B-B14F-4D97-AF65-F5344CB8AC3E}">
        <p14:creationId xmlns:p14="http://schemas.microsoft.com/office/powerpoint/2010/main" val="27900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smtClean="0"/>
              <a:t>similar</a:t>
            </a:r>
            <a:r>
              <a:rPr lang="en-US" dirty="0" smtClean="0"/>
              <a:t> </a:t>
            </a:r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Find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 smtClean="0"/>
              <a:t> documents from a web crawl</a:t>
            </a:r>
          </a:p>
          <a:p>
            <a:r>
              <a:rPr lang="en-US" dirty="0" smtClean="0"/>
              <a:t>Main issues to address:</a:t>
            </a:r>
          </a:p>
          <a:p>
            <a:pPr lvl="1"/>
            <a:r>
              <a:rPr lang="en-US" dirty="0" smtClean="0"/>
              <a:t>What is the right representation and similarity function?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Shingling</a:t>
            </a:r>
            <a:r>
              <a:rPr lang="en-US" dirty="0" smtClean="0"/>
              <a:t>: reduce a document to a set of shingles</a:t>
            </a:r>
          </a:p>
          <a:p>
            <a:pPr lvl="2"/>
            <a:r>
              <a:rPr lang="en-US" dirty="0" smtClean="0"/>
              <a:t>Similarity function: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Jaccard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similarity </a:t>
            </a:r>
          </a:p>
          <a:p>
            <a:pPr lvl="2"/>
            <a:r>
              <a:rPr lang="en-US" i="1" dirty="0" err="1" smtClean="0">
                <a:solidFill>
                  <a:srgbClr val="0070C0"/>
                </a:solidFill>
              </a:rPr>
              <a:t>Sim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C</a:t>
            </a:r>
            <a:r>
              <a:rPr lang="en-US" baseline="-25000" dirty="0" err="1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C</a:t>
            </a:r>
            <a:r>
              <a:rPr lang="en-US" baseline="-25000" dirty="0" err="1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 = |C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C</a:t>
            </a:r>
            <a:r>
              <a:rPr lang="en-US" baseline="-25000" dirty="0">
                <a:solidFill>
                  <a:srgbClr val="0070C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|/|C</a:t>
            </a:r>
            <a:r>
              <a:rPr lang="en-US" baseline="-25000" dirty="0">
                <a:solidFill>
                  <a:srgbClr val="0070C0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C</a:t>
            </a:r>
            <a:r>
              <a:rPr lang="en-US" baseline="-25000" dirty="0">
                <a:solidFill>
                  <a:srgbClr val="0070C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|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Compress the sets so that we can fit more in memory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Min-Hashing</a:t>
            </a:r>
            <a:r>
              <a:rPr lang="en-US" dirty="0" smtClean="0"/>
              <a:t>: create a signature/sketch of a document</a:t>
            </a:r>
          </a:p>
          <a:p>
            <a:pPr lvl="1"/>
            <a:r>
              <a:rPr lang="en-US" dirty="0" smtClean="0"/>
              <a:t>Find similar pairs without checking all possible pairs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Locality Sensitive Hashing </a:t>
            </a:r>
            <a:r>
              <a:rPr lang="en-US" dirty="0" smtClean="0"/>
              <a:t>(LSH)</a:t>
            </a:r>
          </a:p>
        </p:txBody>
      </p:sp>
    </p:spTree>
    <p:extLst>
      <p:ext uri="{BB962C8B-B14F-4D97-AF65-F5344CB8AC3E}">
        <p14:creationId xmlns:p14="http://schemas.microsoft.com/office/powerpoint/2010/main" val="38528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BCF-D9D6-48B7-96EE-52CD55EB6F1D}" type="slidenum">
              <a:rPr lang="en-US"/>
              <a:pPr/>
              <a:t>30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signature </a:t>
            </a:r>
            <a:r>
              <a:rPr lang="en-US" dirty="0" err="1" smtClean="0"/>
              <a:t>matirx</a:t>
            </a:r>
            <a:endParaRPr lang="en-US" dirty="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590800" y="1905000"/>
            <a:ext cx="4343400" cy="41910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2590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2590800" y="35814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2590800" y="44196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2590800" y="5257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959562" y="6173788"/>
            <a:ext cx="12105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Matrix </a:t>
            </a:r>
            <a:r>
              <a:rPr lang="en-US" i="1" dirty="0" smtClean="0"/>
              <a:t>Sig</a:t>
            </a:r>
            <a:endParaRPr lang="en-US" i="1" dirty="0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319963" y="2744788"/>
            <a:ext cx="1384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/>
              <a:t>r </a:t>
            </a:r>
            <a:r>
              <a:rPr lang="en-US"/>
              <a:t> rows</a:t>
            </a:r>
          </a:p>
          <a:p>
            <a:pPr algn="ctr"/>
            <a:r>
              <a:rPr lang="en-US"/>
              <a:t>per band</a:t>
            </a: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7165975" y="2741613"/>
            <a:ext cx="0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20574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582613" y="3506788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b</a:t>
            </a:r>
            <a:r>
              <a:rPr lang="en-US" dirty="0"/>
              <a:t>  bands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495800" y="1905000"/>
            <a:ext cx="228600" cy="419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H="1" flipV="1">
            <a:off x="4724400" y="3276600"/>
            <a:ext cx="2590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451725" y="5060950"/>
            <a:ext cx="1119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   One</a:t>
            </a:r>
          </a:p>
          <a:p>
            <a:r>
              <a:rPr lang="en-US" sz="1800"/>
              <a:t>signature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75930" y="1524000"/>
            <a:ext cx="2159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b*r </a:t>
            </a:r>
            <a:r>
              <a:rPr lang="en-US" dirty="0" smtClean="0"/>
              <a:t>  hash functions</a:t>
            </a:r>
            <a:endParaRPr lang="en-US" dirty="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1723" y="3962400"/>
            <a:ext cx="2005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b</a:t>
            </a:r>
            <a:r>
              <a:rPr lang="en-US" dirty="0"/>
              <a:t>  </a:t>
            </a:r>
            <a:r>
              <a:rPr lang="en-US" dirty="0" smtClean="0"/>
              <a:t>mini-signatures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5A8-499F-4D55-A82D-23AFF23BBC81}" type="slidenum">
              <a:rPr lang="en-US"/>
              <a:pPr/>
              <a:t>31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Partition into Bands – (2)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Divide </a:t>
            </a:r>
            <a:r>
              <a:rPr lang="en-US" dirty="0" smtClean="0"/>
              <a:t>the signature matrix Sig  </a:t>
            </a:r>
            <a:r>
              <a:rPr lang="en-US" dirty="0"/>
              <a:t>into </a:t>
            </a:r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 bands of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dirty="0"/>
              <a:t>  rows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Each band is a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mini-signature</a:t>
            </a:r>
            <a:r>
              <a:rPr lang="en-US" dirty="0" smtClean="0"/>
              <a:t> with r hash functions.</a:t>
            </a:r>
            <a:endParaRPr lang="en-US" dirty="0"/>
          </a:p>
          <a:p>
            <a:r>
              <a:rPr lang="en-US" dirty="0"/>
              <a:t>For each band, hash </a:t>
            </a:r>
            <a:r>
              <a:rPr lang="en-US" dirty="0" smtClean="0"/>
              <a:t>the mini-signature to </a:t>
            </a:r>
            <a:r>
              <a:rPr lang="en-US" dirty="0"/>
              <a:t>a hash table with </a:t>
            </a:r>
            <a:r>
              <a:rPr lang="en-US" i="1" dirty="0">
                <a:solidFill>
                  <a:srgbClr val="0070C0"/>
                </a:solidFill>
              </a:rPr>
              <a:t>k</a:t>
            </a:r>
            <a:r>
              <a:rPr lang="en-US" dirty="0"/>
              <a:t>  buckets.</a:t>
            </a:r>
          </a:p>
          <a:p>
            <a:pPr lvl="1"/>
            <a:r>
              <a:rPr lang="en-US" dirty="0"/>
              <a:t>Make </a:t>
            </a:r>
            <a:r>
              <a:rPr lang="en-US" i="1" dirty="0">
                <a:solidFill>
                  <a:srgbClr val="0070C0"/>
                </a:solidFill>
              </a:rPr>
              <a:t>k</a:t>
            </a:r>
            <a:r>
              <a:rPr lang="en-US" dirty="0"/>
              <a:t>  as large as </a:t>
            </a:r>
            <a:r>
              <a:rPr lang="en-US" dirty="0" smtClean="0"/>
              <a:t>possible so that mini-signatures that hash to the same bucket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almost certainly identical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Candidate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column pairs are those that hash to the same bucket for </a:t>
            </a:r>
            <a:r>
              <a:rPr lang="en-US" dirty="0">
                <a:latin typeface="Lucida Sans Unicode" pitchFamily="34" charset="0"/>
              </a:rPr>
              <a:t>≥</a:t>
            </a:r>
            <a:r>
              <a:rPr lang="en-US" dirty="0"/>
              <a:t> 1 band.</a:t>
            </a:r>
          </a:p>
          <a:p>
            <a:r>
              <a:rPr lang="en-US" dirty="0"/>
              <a:t>Tune</a:t>
            </a:r>
            <a:r>
              <a:rPr lang="en-US" i="1" dirty="0"/>
              <a:t> </a:t>
            </a:r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dirty="0"/>
              <a:t> and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dirty="0"/>
              <a:t>  to catch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similar pairs</a:t>
            </a:r>
            <a:r>
              <a:rPr lang="en-US" dirty="0"/>
              <a:t>, but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non-similar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pairs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5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B024-0B59-41AC-AFB7-E97527C085D8}" type="slidenum">
              <a:rPr lang="en-US"/>
              <a:pPr/>
              <a:t>32</a:t>
            </a:fld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447800" y="2895600"/>
            <a:ext cx="2819400" cy="33528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362200" y="2209800"/>
            <a:ext cx="1052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Matrix M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724400" y="4267200"/>
            <a:ext cx="887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/>
              <a:t>r </a:t>
            </a:r>
            <a:r>
              <a:rPr lang="en-US" sz="1800"/>
              <a:t> rows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066800" y="3505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066800" y="4114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066800" y="4800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1066800" y="5486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51054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51054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V="1">
            <a:off x="65532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6553200" y="480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6088063" y="4191000"/>
            <a:ext cx="1057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/>
              <a:t>b </a:t>
            </a:r>
            <a:r>
              <a:rPr lang="en-US" sz="1800"/>
              <a:t> bands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2362200" y="35052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1981200" y="35052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600200" y="35052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3124200" y="35052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3505200" y="35052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2743200" y="35052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3886200" y="35052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1371600" y="762000"/>
            <a:ext cx="2514600" cy="76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Buckets</a:t>
            </a:r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>
            <a:off x="1981200" y="762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>
            <a:off x="2590800" y="762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>
            <a:off x="3200400" y="762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 flipV="1">
            <a:off x="1676400" y="1295400"/>
            <a:ext cx="457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 flipV="1">
            <a:off x="2057400" y="1219200"/>
            <a:ext cx="1447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 flipH="1" flipV="1">
            <a:off x="1524000" y="1066800"/>
            <a:ext cx="914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0" name="Line 28"/>
          <p:cNvSpPr>
            <a:spLocks noChangeShapeType="1"/>
          </p:cNvSpPr>
          <p:nvPr/>
        </p:nvSpPr>
        <p:spPr bwMode="auto">
          <a:xfrm flipV="1">
            <a:off x="2819400" y="1295400"/>
            <a:ext cx="152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1" name="Line 29"/>
          <p:cNvSpPr>
            <a:spLocks noChangeShapeType="1"/>
          </p:cNvSpPr>
          <p:nvPr/>
        </p:nvSpPr>
        <p:spPr bwMode="auto">
          <a:xfrm flipH="1" flipV="1">
            <a:off x="2362200" y="1371600"/>
            <a:ext cx="838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 flipV="1">
            <a:off x="3581400" y="1066800"/>
            <a:ext cx="152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Line 31"/>
          <p:cNvSpPr>
            <a:spLocks noChangeShapeType="1"/>
          </p:cNvSpPr>
          <p:nvPr/>
        </p:nvSpPr>
        <p:spPr bwMode="auto">
          <a:xfrm flipH="1" flipV="1">
            <a:off x="2971800" y="914400"/>
            <a:ext cx="9906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26" name="Group 34"/>
          <p:cNvGrpSpPr>
            <a:grpSpLocks/>
          </p:cNvGrpSpPr>
          <p:nvPr/>
        </p:nvGrpSpPr>
        <p:grpSpPr bwMode="auto">
          <a:xfrm>
            <a:off x="3581400" y="869950"/>
            <a:ext cx="4897442" cy="646113"/>
            <a:chOff x="2256" y="260"/>
            <a:chExt cx="3085" cy="407"/>
          </a:xfrm>
        </p:grpSpPr>
        <p:sp>
          <p:nvSpPr>
            <p:cNvPr id="85024" name="Text Box 32"/>
            <p:cNvSpPr txBox="1">
              <a:spLocks noChangeArrowheads="1"/>
            </p:cNvSpPr>
            <p:nvPr/>
          </p:nvSpPr>
          <p:spPr bwMode="auto">
            <a:xfrm>
              <a:off x="3254" y="260"/>
              <a:ext cx="208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Columns 2 and 6</a:t>
              </a:r>
            </a:p>
            <a:p>
              <a:r>
                <a:rPr lang="en-US" sz="1800" dirty="0"/>
                <a:t>are </a:t>
              </a:r>
              <a:r>
                <a:rPr lang="en-US" sz="1800" dirty="0" smtClean="0"/>
                <a:t>(almost certainly) 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</a:rPr>
                <a:t>identical</a:t>
              </a:r>
              <a:r>
                <a:rPr lang="en-US" sz="1800" dirty="0"/>
                <a:t>.</a:t>
              </a:r>
            </a:p>
          </p:txBody>
        </p:sp>
        <p:sp>
          <p:nvSpPr>
            <p:cNvPr id="85025" name="Line 33"/>
            <p:cNvSpPr>
              <a:spLocks noChangeShapeType="1"/>
            </p:cNvSpPr>
            <p:nvPr/>
          </p:nvSpPr>
          <p:spPr bwMode="auto">
            <a:xfrm flipH="1">
              <a:off x="2256" y="480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29" name="Group 37"/>
          <p:cNvGrpSpPr>
            <a:grpSpLocks/>
          </p:cNvGrpSpPr>
          <p:nvPr/>
        </p:nvGrpSpPr>
        <p:grpSpPr bwMode="auto">
          <a:xfrm>
            <a:off x="3581400" y="1784350"/>
            <a:ext cx="3559175" cy="641350"/>
            <a:chOff x="2256" y="836"/>
            <a:chExt cx="2242" cy="404"/>
          </a:xfrm>
        </p:grpSpPr>
        <p:sp>
          <p:nvSpPr>
            <p:cNvPr id="85027" name="Text Box 35"/>
            <p:cNvSpPr txBox="1">
              <a:spLocks noChangeArrowheads="1"/>
            </p:cNvSpPr>
            <p:nvPr/>
          </p:nvSpPr>
          <p:spPr bwMode="auto">
            <a:xfrm>
              <a:off x="3062" y="836"/>
              <a:ext cx="14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Columns 6 and 7 are</a:t>
              </a:r>
            </a:p>
            <a:p>
              <a:r>
                <a:rPr lang="en-US" sz="1800"/>
                <a:t>surely different.</a:t>
              </a:r>
            </a:p>
          </p:txBody>
        </p:sp>
        <p:sp>
          <p:nvSpPr>
            <p:cNvPr id="85028" name="Line 36"/>
            <p:cNvSpPr>
              <a:spLocks noChangeShapeType="1"/>
            </p:cNvSpPr>
            <p:nvPr/>
          </p:nvSpPr>
          <p:spPr bwMode="auto">
            <a:xfrm flipH="1">
              <a:off x="2256" y="1056"/>
              <a:ext cx="81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52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34E-3D0A-44D6-9449-A335816C02B4}" type="slidenum">
              <a:rPr lang="en-US"/>
              <a:pPr/>
              <a:t>33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144000" cy="1143000"/>
          </a:xfrm>
        </p:spPr>
        <p:txBody>
          <a:bodyPr/>
          <a:lstStyle/>
          <a:p>
            <a:r>
              <a:rPr lang="en-US" dirty="0"/>
              <a:t>Suppose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80% Similar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want </a:t>
            </a:r>
            <a:r>
              <a:rPr lang="en-US" dirty="0"/>
              <a:t>all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80%-similar</a:t>
            </a:r>
            <a:r>
              <a:rPr lang="en-US" dirty="0"/>
              <a:t> pairs</a:t>
            </a:r>
            <a:r>
              <a:rPr lang="en-US" dirty="0" smtClean="0"/>
              <a:t>. Choose </a:t>
            </a:r>
            <a:r>
              <a:rPr lang="en-US" dirty="0">
                <a:solidFill>
                  <a:srgbClr val="0070C0"/>
                </a:solidFill>
              </a:rPr>
              <a:t>20</a:t>
            </a:r>
            <a:r>
              <a:rPr lang="en-US" dirty="0"/>
              <a:t> bands of </a:t>
            </a:r>
            <a:r>
              <a:rPr lang="en-US" dirty="0">
                <a:solidFill>
                  <a:srgbClr val="0070C0"/>
                </a:solidFill>
              </a:rPr>
              <a:t>5</a:t>
            </a:r>
            <a:r>
              <a:rPr lang="en-US" dirty="0"/>
              <a:t> integers/band.</a:t>
            </a:r>
          </a:p>
          <a:p>
            <a:endParaRPr lang="en-US" dirty="0" smtClean="0"/>
          </a:p>
          <a:p>
            <a:r>
              <a:rPr lang="en-US" dirty="0" smtClean="0"/>
              <a:t>Probability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identical in one particular band: </a:t>
            </a:r>
            <a:r>
              <a:rPr lang="en-US" dirty="0" smtClean="0"/>
              <a:t>		(</a:t>
            </a:r>
            <a:r>
              <a:rPr lang="en-US" dirty="0"/>
              <a:t>0.8)</a:t>
            </a:r>
            <a:r>
              <a:rPr lang="en-US" baseline="30000" dirty="0"/>
              <a:t>5</a:t>
            </a:r>
            <a:r>
              <a:rPr lang="en-US" dirty="0"/>
              <a:t> = 0.328.</a:t>
            </a:r>
          </a:p>
          <a:p>
            <a:endParaRPr lang="en-US" dirty="0" smtClean="0"/>
          </a:p>
          <a:p>
            <a:r>
              <a:rPr lang="en-US" dirty="0" smtClean="0"/>
              <a:t>Probability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not  </a:t>
            </a:r>
            <a:r>
              <a:rPr lang="en-US" dirty="0"/>
              <a:t>similar in </a:t>
            </a:r>
            <a:r>
              <a:rPr lang="en-US" dirty="0">
                <a:solidFill>
                  <a:srgbClr val="FF0000"/>
                </a:solidFill>
              </a:rPr>
              <a:t>any</a:t>
            </a:r>
            <a:r>
              <a:rPr lang="en-US" dirty="0"/>
              <a:t> of the 20 bands: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(</a:t>
            </a:r>
            <a:r>
              <a:rPr lang="en-US" dirty="0"/>
              <a:t>1-0.328)</a:t>
            </a:r>
            <a:r>
              <a:rPr lang="en-US" baseline="30000" dirty="0"/>
              <a:t>20</a:t>
            </a:r>
            <a:r>
              <a:rPr lang="en-US" dirty="0"/>
              <a:t> = .00035 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i.e</a:t>
            </a:r>
            <a:r>
              <a:rPr lang="en-US" dirty="0"/>
              <a:t>., about </a:t>
            </a:r>
            <a:r>
              <a:rPr lang="en-US" dirty="0" smtClean="0"/>
              <a:t>1/3000-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of the 80%-similar column pairs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false negatives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4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F3A-FF8C-423F-A236-4B086DCE254D}" type="slidenum">
              <a:rPr lang="en-US"/>
              <a:pPr/>
              <a:t>34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9144000" cy="1143000"/>
          </a:xfrm>
        </p:spPr>
        <p:txBody>
          <a:bodyPr/>
          <a:lstStyle/>
          <a:p>
            <a:r>
              <a:rPr lang="en-US" dirty="0"/>
              <a:t>Suppose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Only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40% Similar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7848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Probability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identical in any one particular band: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(</a:t>
            </a:r>
            <a:r>
              <a:rPr lang="en-US" dirty="0"/>
              <a:t>0.4)</a:t>
            </a:r>
            <a:r>
              <a:rPr lang="en-US" baseline="30000" dirty="0"/>
              <a:t>5</a:t>
            </a:r>
            <a:r>
              <a:rPr lang="en-US" dirty="0"/>
              <a:t>  = 0.01 .</a:t>
            </a:r>
          </a:p>
          <a:p>
            <a:endParaRPr lang="en-US" dirty="0" smtClean="0"/>
          </a:p>
          <a:p>
            <a:r>
              <a:rPr lang="en-US" dirty="0" smtClean="0"/>
              <a:t>Probability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identical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at least</a:t>
            </a:r>
            <a:r>
              <a:rPr lang="en-US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US" dirty="0"/>
              <a:t>1 of 20 bands: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Lucida Sans Unicode" pitchFamily="34" charset="0"/>
              </a:rPr>
              <a:t> </a:t>
            </a:r>
            <a:r>
              <a:rPr lang="en-US" dirty="0" smtClean="0">
                <a:latin typeface="Lucida Sans Unicode" pitchFamily="34" charset="0"/>
              </a:rPr>
              <a:t>		</a:t>
            </a:r>
            <a:r>
              <a:rPr lang="en-US" dirty="0" smtClean="0">
                <a:latin typeface="Lucida Sans Unicode" pitchFamily="34" charset="0"/>
              </a:rPr>
              <a:t>≤</a:t>
            </a:r>
            <a:r>
              <a:rPr lang="en-US" dirty="0" smtClean="0"/>
              <a:t> </a:t>
            </a:r>
            <a:r>
              <a:rPr lang="en-US" dirty="0"/>
              <a:t>20 * 0.01 = 0.2 .</a:t>
            </a:r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false positives </a:t>
            </a:r>
            <a:r>
              <a:rPr lang="en-US" dirty="0"/>
              <a:t>much lower for similarities &lt;&lt;</a:t>
            </a:r>
            <a:r>
              <a:rPr lang="en-US" dirty="0">
                <a:latin typeface="Lucida Sans Unicode" pitchFamily="34" charset="0"/>
              </a:rPr>
              <a:t> </a:t>
            </a:r>
            <a:r>
              <a:rPr lang="en-US" dirty="0"/>
              <a:t>40%. </a:t>
            </a:r>
          </a:p>
        </p:txBody>
      </p:sp>
    </p:spTree>
    <p:extLst>
      <p:ext uri="{BB962C8B-B14F-4D97-AF65-F5344CB8AC3E}">
        <p14:creationId xmlns:p14="http://schemas.microsoft.com/office/powerpoint/2010/main" val="30829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61A7-E032-48D1-8855-5D73D32FC8D6}" type="slidenum">
              <a:rPr lang="en-US"/>
              <a:pPr/>
              <a:t>35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LSH Involves a Tradeoff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the number of </a:t>
            </a:r>
            <a:r>
              <a:rPr lang="en-US" dirty="0" err="1"/>
              <a:t>minhashes</a:t>
            </a:r>
            <a:r>
              <a:rPr lang="en-US" dirty="0"/>
              <a:t>, the number of bands, and the number of rows per band to balance false positives/negatives.</a:t>
            </a:r>
          </a:p>
          <a:p>
            <a:endParaRPr lang="en-US" dirty="0" smtClean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/>
              <a:t>: if we had only 15 bands of 5 rows, the number of false positives would go down, but the number of false negatives would go up.</a:t>
            </a:r>
          </a:p>
        </p:txBody>
      </p:sp>
    </p:spTree>
    <p:extLst>
      <p:ext uri="{BB962C8B-B14F-4D97-AF65-F5344CB8AC3E}">
        <p14:creationId xmlns:p14="http://schemas.microsoft.com/office/powerpoint/2010/main" val="30457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ED3-0C51-41F7-9F85-8A4E45F9E4AD}" type="slidenum">
              <a:rPr lang="en-US"/>
              <a:pPr/>
              <a:t>36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Analysis of LSH – What We Want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179638" y="6096000"/>
            <a:ext cx="303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       Similarity </a:t>
            </a:r>
            <a:r>
              <a:rPr lang="en-US" sz="1800" i="1"/>
              <a:t>s</a:t>
            </a:r>
            <a:r>
              <a:rPr lang="en-US" sz="1800"/>
              <a:t>  of two sets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838200" y="3581400"/>
            <a:ext cx="1238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Probability</a:t>
            </a:r>
          </a:p>
          <a:p>
            <a:pPr algn="ctr"/>
            <a:r>
              <a:rPr lang="en-US" sz="1800"/>
              <a:t>of sharing</a:t>
            </a:r>
          </a:p>
          <a:p>
            <a:pPr algn="ctr"/>
            <a:r>
              <a:rPr lang="en-US" sz="1800"/>
              <a:t>a bucket</a:t>
            </a: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5334000" y="624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362200" y="5410200"/>
            <a:ext cx="213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4343400" y="5486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/>
              <a:t>t</a:t>
            </a: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4495800" y="1828800"/>
            <a:ext cx="0" cy="3581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4495800" y="1828800"/>
            <a:ext cx="213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748" name="Group 12"/>
          <p:cNvGrpSpPr>
            <a:grpSpLocks/>
          </p:cNvGrpSpPr>
          <p:nvPr/>
        </p:nvGrpSpPr>
        <p:grpSpPr bwMode="auto">
          <a:xfrm>
            <a:off x="2667000" y="3581400"/>
            <a:ext cx="1236663" cy="1828800"/>
            <a:chOff x="1680" y="2256"/>
            <a:chExt cx="779" cy="1152"/>
          </a:xfrm>
        </p:grpSpPr>
        <p:sp>
          <p:nvSpPr>
            <p:cNvPr id="116749" name="Text Box 13"/>
            <p:cNvSpPr txBox="1">
              <a:spLocks noChangeArrowheads="1"/>
            </p:cNvSpPr>
            <p:nvPr/>
          </p:nvSpPr>
          <p:spPr bwMode="auto">
            <a:xfrm>
              <a:off x="1680" y="2256"/>
              <a:ext cx="77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No chance</a:t>
              </a:r>
            </a:p>
            <a:p>
              <a:pPr algn="ctr"/>
              <a:r>
                <a:rPr lang="en-US" sz="1800"/>
                <a:t>if </a:t>
              </a:r>
              <a:r>
                <a:rPr lang="en-US" sz="1800" i="1"/>
                <a:t>s</a:t>
              </a:r>
              <a:r>
                <a:rPr lang="en-US" sz="1800"/>
                <a:t> &lt; </a:t>
              </a:r>
              <a:r>
                <a:rPr lang="en-US" sz="1800" i="1"/>
                <a:t>t</a:t>
              </a:r>
            </a:p>
          </p:txBody>
        </p:sp>
        <p:sp>
          <p:nvSpPr>
            <p:cNvPr id="116750" name="Line 14"/>
            <p:cNvSpPr>
              <a:spLocks noChangeShapeType="1"/>
            </p:cNvSpPr>
            <p:nvPr/>
          </p:nvSpPr>
          <p:spPr bwMode="auto">
            <a:xfrm>
              <a:off x="2112" y="2736"/>
              <a:ext cx="28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51" name="Group 15"/>
          <p:cNvGrpSpPr>
            <a:grpSpLocks/>
          </p:cNvGrpSpPr>
          <p:nvPr/>
        </p:nvGrpSpPr>
        <p:grpSpPr bwMode="auto">
          <a:xfrm>
            <a:off x="4953000" y="1828800"/>
            <a:ext cx="1303338" cy="1327150"/>
            <a:chOff x="3120" y="1152"/>
            <a:chExt cx="821" cy="836"/>
          </a:xfrm>
        </p:grpSpPr>
        <p:sp>
          <p:nvSpPr>
            <p:cNvPr id="116752" name="Text Box 16"/>
            <p:cNvSpPr txBox="1">
              <a:spLocks noChangeArrowheads="1"/>
            </p:cNvSpPr>
            <p:nvPr/>
          </p:nvSpPr>
          <p:spPr bwMode="auto">
            <a:xfrm>
              <a:off x="3120" y="1584"/>
              <a:ext cx="82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Probability</a:t>
              </a:r>
            </a:p>
            <a:p>
              <a:pPr algn="ctr"/>
              <a:r>
                <a:rPr lang="en-US" sz="1800"/>
                <a:t>= 1 if </a:t>
              </a:r>
              <a:r>
                <a:rPr lang="en-US" sz="1800" i="1"/>
                <a:t>s</a:t>
              </a:r>
              <a:r>
                <a:rPr lang="en-US" sz="1800"/>
                <a:t> &gt; </a:t>
              </a:r>
              <a:r>
                <a:rPr lang="en-US" sz="1800" i="1"/>
                <a:t>t</a:t>
              </a:r>
            </a:p>
          </p:txBody>
        </p:sp>
        <p:sp>
          <p:nvSpPr>
            <p:cNvPr id="116753" name="Line 17"/>
            <p:cNvSpPr>
              <a:spLocks noChangeShapeType="1"/>
            </p:cNvSpPr>
            <p:nvPr/>
          </p:nvSpPr>
          <p:spPr bwMode="auto">
            <a:xfrm flipV="1">
              <a:off x="3408" y="1152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57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F76-95AF-441D-AEAB-B86A9C6C2C3E}" type="slidenum">
              <a:rPr lang="en-US"/>
              <a:pPr/>
              <a:t>37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What One Band of One Row Gives You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684463" y="6096000"/>
            <a:ext cx="2532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Similarity </a:t>
            </a:r>
            <a:r>
              <a:rPr lang="en-US" sz="1800" i="1"/>
              <a:t>s</a:t>
            </a:r>
            <a:r>
              <a:rPr lang="en-US" sz="1800"/>
              <a:t>  of two sets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838200" y="3581400"/>
            <a:ext cx="1238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Probability</a:t>
            </a:r>
          </a:p>
          <a:p>
            <a:pPr algn="ctr"/>
            <a:r>
              <a:rPr lang="en-US" sz="1800"/>
              <a:t>of sharing</a:t>
            </a:r>
          </a:p>
          <a:p>
            <a:pPr algn="ctr"/>
            <a:r>
              <a:rPr lang="en-US" sz="1800"/>
              <a:t>a bucket</a:t>
            </a: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5334000" y="624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 flipV="1">
            <a:off x="2362200" y="1828800"/>
            <a:ext cx="4267200" cy="3581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343400" y="5486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/>
              <a:t>t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4572000" y="3505200"/>
            <a:ext cx="19986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Remember:</a:t>
            </a:r>
          </a:p>
          <a:p>
            <a:r>
              <a:rPr lang="en-US" sz="1800"/>
              <a:t>probability of</a:t>
            </a:r>
          </a:p>
          <a:p>
            <a:r>
              <a:rPr lang="en-US" sz="1800"/>
              <a:t>equal hash-values</a:t>
            </a:r>
          </a:p>
          <a:p>
            <a:r>
              <a:rPr lang="en-US" sz="1800"/>
              <a:t>= similarity</a:t>
            </a:r>
          </a:p>
        </p:txBody>
      </p:sp>
    </p:spTree>
    <p:extLst>
      <p:ext uri="{BB962C8B-B14F-4D97-AF65-F5344CB8AC3E}">
        <p14:creationId xmlns:p14="http://schemas.microsoft.com/office/powerpoint/2010/main" val="28431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324E-9A6F-46F4-9034-D5EA5FA0AA28}" type="slidenum">
              <a:rPr lang="en-US"/>
              <a:pPr/>
              <a:t>38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What </a:t>
            </a:r>
            <a:r>
              <a:rPr lang="en-US" i="1"/>
              <a:t>b</a:t>
            </a:r>
            <a:r>
              <a:rPr lang="en-US"/>
              <a:t>  Bands of </a:t>
            </a:r>
            <a:r>
              <a:rPr lang="en-US" i="1"/>
              <a:t>r</a:t>
            </a:r>
            <a:r>
              <a:rPr lang="en-US"/>
              <a:t>  Rows Gives You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684463" y="6096000"/>
            <a:ext cx="2532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Similarity </a:t>
            </a:r>
            <a:r>
              <a:rPr lang="en-US" sz="1800" i="1"/>
              <a:t>s</a:t>
            </a:r>
            <a:r>
              <a:rPr lang="en-US" sz="1800"/>
              <a:t>  of two sets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838200" y="3581400"/>
            <a:ext cx="1238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Probability</a:t>
            </a:r>
          </a:p>
          <a:p>
            <a:pPr algn="ctr"/>
            <a:r>
              <a:rPr lang="en-US" sz="1800"/>
              <a:t>of sharing</a:t>
            </a:r>
          </a:p>
          <a:p>
            <a:pPr algn="ctr"/>
            <a:r>
              <a:rPr lang="en-US" sz="1800"/>
              <a:t>a bucket</a:t>
            </a: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5334000" y="624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343400" y="5486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/>
              <a:t>t</a:t>
            </a: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V="1">
            <a:off x="2362200" y="5334000"/>
            <a:ext cx="20574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4" name="Freeform 10"/>
          <p:cNvSpPr>
            <a:spLocks/>
          </p:cNvSpPr>
          <p:nvPr/>
        </p:nvSpPr>
        <p:spPr bwMode="auto">
          <a:xfrm>
            <a:off x="4419600" y="5105400"/>
            <a:ext cx="88900" cy="228600"/>
          </a:xfrm>
          <a:custGeom>
            <a:avLst/>
            <a:gdLst>
              <a:gd name="T0" fmla="*/ 0 w 56"/>
              <a:gd name="T1" fmla="*/ 144 h 144"/>
              <a:gd name="T2" fmla="*/ 48 w 56"/>
              <a:gd name="T3" fmla="*/ 96 h 144"/>
              <a:gd name="T4" fmla="*/ 48 w 56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44">
                <a:moveTo>
                  <a:pt x="0" y="144"/>
                </a:moveTo>
                <a:cubicBezTo>
                  <a:pt x="20" y="132"/>
                  <a:pt x="40" y="120"/>
                  <a:pt x="48" y="96"/>
                </a:cubicBezTo>
                <a:cubicBezTo>
                  <a:pt x="56" y="72"/>
                  <a:pt x="52" y="36"/>
                  <a:pt x="48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V="1">
            <a:off x="4495800" y="2057400"/>
            <a:ext cx="76200" cy="3048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6" name="Freeform 12"/>
          <p:cNvSpPr>
            <a:spLocks/>
          </p:cNvSpPr>
          <p:nvPr/>
        </p:nvSpPr>
        <p:spPr bwMode="auto">
          <a:xfrm>
            <a:off x="4572000" y="1879600"/>
            <a:ext cx="152400" cy="177800"/>
          </a:xfrm>
          <a:custGeom>
            <a:avLst/>
            <a:gdLst>
              <a:gd name="T0" fmla="*/ 0 w 96"/>
              <a:gd name="T1" fmla="*/ 112 h 112"/>
              <a:gd name="T2" fmla="*/ 48 w 96"/>
              <a:gd name="T3" fmla="*/ 16 h 112"/>
              <a:gd name="T4" fmla="*/ 96 w 96"/>
              <a:gd name="T5" fmla="*/ 1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12">
                <a:moveTo>
                  <a:pt x="0" y="112"/>
                </a:moveTo>
                <a:cubicBezTo>
                  <a:pt x="16" y="72"/>
                  <a:pt x="32" y="32"/>
                  <a:pt x="48" y="16"/>
                </a:cubicBezTo>
                <a:cubicBezTo>
                  <a:pt x="64" y="0"/>
                  <a:pt x="80" y="8"/>
                  <a:pt x="96" y="16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V="1">
            <a:off x="4724400" y="1828800"/>
            <a:ext cx="19050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798" name="Group 14"/>
          <p:cNvGrpSpPr>
            <a:grpSpLocks/>
          </p:cNvGrpSpPr>
          <p:nvPr/>
        </p:nvGrpSpPr>
        <p:grpSpPr bwMode="auto">
          <a:xfrm>
            <a:off x="7696200" y="3352800"/>
            <a:ext cx="1146175" cy="2438400"/>
            <a:chOff x="4838" y="2133"/>
            <a:chExt cx="722" cy="1536"/>
          </a:xfrm>
        </p:grpSpPr>
        <p:sp>
          <p:nvSpPr>
            <p:cNvPr id="118799" name="Text Box 15"/>
            <p:cNvSpPr txBox="1">
              <a:spLocks noChangeArrowheads="1"/>
            </p:cNvSpPr>
            <p:nvPr/>
          </p:nvSpPr>
          <p:spPr bwMode="auto">
            <a:xfrm>
              <a:off x="4838" y="2133"/>
              <a:ext cx="3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s</a:t>
              </a:r>
              <a:r>
                <a:rPr lang="en-US"/>
                <a:t> </a:t>
              </a:r>
              <a:r>
                <a:rPr lang="en-US" i="1" baseline="30000"/>
                <a:t>r </a:t>
              </a:r>
            </a:p>
          </p:txBody>
        </p:sp>
        <p:sp>
          <p:nvSpPr>
            <p:cNvPr id="118800" name="Text Box 16"/>
            <p:cNvSpPr txBox="1">
              <a:spLocks noChangeArrowheads="1"/>
            </p:cNvSpPr>
            <p:nvPr/>
          </p:nvSpPr>
          <p:spPr bwMode="auto">
            <a:xfrm>
              <a:off x="4838" y="3092"/>
              <a:ext cx="72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 rows</a:t>
              </a:r>
            </a:p>
            <a:p>
              <a:r>
                <a:rPr lang="en-US" sz="1800"/>
                <a:t>of a band</a:t>
              </a:r>
            </a:p>
            <a:p>
              <a:r>
                <a:rPr lang="en-US" sz="1800"/>
                <a:t>are equal</a:t>
              </a:r>
            </a:p>
          </p:txBody>
        </p:sp>
        <p:sp>
          <p:nvSpPr>
            <p:cNvPr id="118801" name="Line 17"/>
            <p:cNvSpPr>
              <a:spLocks noChangeShapeType="1"/>
            </p:cNvSpPr>
            <p:nvPr/>
          </p:nvSpPr>
          <p:spPr bwMode="auto">
            <a:xfrm flipH="1" flipV="1">
              <a:off x="4992" y="2448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02" name="Group 18"/>
          <p:cNvGrpSpPr>
            <a:grpSpLocks/>
          </p:cNvGrpSpPr>
          <p:nvPr/>
        </p:nvGrpSpPr>
        <p:grpSpPr bwMode="auto">
          <a:xfrm>
            <a:off x="6613525" y="3386138"/>
            <a:ext cx="1243013" cy="2438400"/>
            <a:chOff x="4166" y="2133"/>
            <a:chExt cx="783" cy="1536"/>
          </a:xfrm>
        </p:grpSpPr>
        <p:sp>
          <p:nvSpPr>
            <p:cNvPr id="118803" name="Text Box 19"/>
            <p:cNvSpPr txBox="1">
              <a:spLocks noChangeArrowheads="1"/>
            </p:cNvSpPr>
            <p:nvPr/>
          </p:nvSpPr>
          <p:spPr bwMode="auto">
            <a:xfrm>
              <a:off x="4598" y="213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1 -</a:t>
              </a:r>
            </a:p>
          </p:txBody>
        </p:sp>
        <p:sp>
          <p:nvSpPr>
            <p:cNvPr id="118804" name="Text Box 20"/>
            <p:cNvSpPr txBox="1">
              <a:spLocks noChangeArrowheads="1"/>
            </p:cNvSpPr>
            <p:nvPr/>
          </p:nvSpPr>
          <p:spPr bwMode="auto">
            <a:xfrm>
              <a:off x="4166" y="3092"/>
              <a:ext cx="75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Some row</a:t>
              </a:r>
            </a:p>
            <a:p>
              <a:r>
                <a:rPr lang="en-US" sz="1800"/>
                <a:t>of a band</a:t>
              </a:r>
            </a:p>
            <a:p>
              <a:r>
                <a:rPr lang="en-US" sz="1800"/>
                <a:t>unequal</a:t>
              </a:r>
            </a:p>
          </p:txBody>
        </p:sp>
        <p:sp>
          <p:nvSpPr>
            <p:cNvPr id="118805" name="Line 21"/>
            <p:cNvSpPr>
              <a:spLocks noChangeShapeType="1"/>
            </p:cNvSpPr>
            <p:nvPr/>
          </p:nvSpPr>
          <p:spPr bwMode="auto">
            <a:xfrm flipV="1">
              <a:off x="4512" y="2496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06" name="Group 22"/>
          <p:cNvGrpSpPr>
            <a:grpSpLocks/>
          </p:cNvGrpSpPr>
          <p:nvPr/>
        </p:nvGrpSpPr>
        <p:grpSpPr bwMode="auto">
          <a:xfrm>
            <a:off x="7223125" y="1752600"/>
            <a:ext cx="1812925" cy="2090738"/>
            <a:chOff x="4550" y="1104"/>
            <a:chExt cx="1142" cy="1317"/>
          </a:xfrm>
        </p:grpSpPr>
        <p:sp>
          <p:nvSpPr>
            <p:cNvPr id="118807" name="Text Box 23"/>
            <p:cNvSpPr txBox="1">
              <a:spLocks noChangeArrowheads="1"/>
            </p:cNvSpPr>
            <p:nvPr/>
          </p:nvSpPr>
          <p:spPr bwMode="auto">
            <a:xfrm>
              <a:off x="4550" y="2133"/>
              <a:ext cx="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(</a:t>
              </a:r>
            </a:p>
          </p:txBody>
        </p:sp>
        <p:sp>
          <p:nvSpPr>
            <p:cNvPr id="118808" name="Text Box 24"/>
            <p:cNvSpPr txBox="1">
              <a:spLocks noChangeArrowheads="1"/>
            </p:cNvSpPr>
            <p:nvPr/>
          </p:nvSpPr>
          <p:spPr bwMode="auto">
            <a:xfrm>
              <a:off x="5078" y="2133"/>
              <a:ext cx="3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)</a:t>
              </a:r>
              <a:r>
                <a:rPr lang="en-US" i="1" baseline="30000"/>
                <a:t>b </a:t>
              </a:r>
            </a:p>
          </p:txBody>
        </p:sp>
        <p:sp>
          <p:nvSpPr>
            <p:cNvPr id="118809" name="Text Box 25"/>
            <p:cNvSpPr txBox="1">
              <a:spLocks noChangeArrowheads="1"/>
            </p:cNvSpPr>
            <p:nvPr/>
          </p:nvSpPr>
          <p:spPr bwMode="auto">
            <a:xfrm>
              <a:off x="4977" y="1104"/>
              <a:ext cx="71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1800"/>
            </a:p>
            <a:p>
              <a:r>
                <a:rPr lang="en-US" sz="1800"/>
                <a:t>No bands</a:t>
              </a:r>
            </a:p>
            <a:p>
              <a:r>
                <a:rPr lang="en-US" sz="1800"/>
                <a:t>identical</a:t>
              </a:r>
            </a:p>
          </p:txBody>
        </p:sp>
        <p:sp>
          <p:nvSpPr>
            <p:cNvPr id="118810" name="Line 26"/>
            <p:cNvSpPr>
              <a:spLocks noChangeShapeType="1"/>
            </p:cNvSpPr>
            <p:nvPr/>
          </p:nvSpPr>
          <p:spPr bwMode="auto">
            <a:xfrm flipH="1">
              <a:off x="4848" y="1680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11" name="Group 27"/>
          <p:cNvGrpSpPr>
            <a:grpSpLocks/>
          </p:cNvGrpSpPr>
          <p:nvPr/>
        </p:nvGrpSpPr>
        <p:grpSpPr bwMode="auto">
          <a:xfrm>
            <a:off x="6705600" y="1828800"/>
            <a:ext cx="1128713" cy="2025650"/>
            <a:chOff x="4214" y="1124"/>
            <a:chExt cx="711" cy="1276"/>
          </a:xfrm>
        </p:grpSpPr>
        <p:sp>
          <p:nvSpPr>
            <p:cNvPr id="118812" name="Text Box 28"/>
            <p:cNvSpPr txBox="1">
              <a:spLocks noChangeArrowheads="1"/>
            </p:cNvSpPr>
            <p:nvPr/>
          </p:nvSpPr>
          <p:spPr bwMode="auto">
            <a:xfrm>
              <a:off x="4272" y="211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1 -</a:t>
              </a:r>
            </a:p>
          </p:txBody>
        </p:sp>
        <p:sp>
          <p:nvSpPr>
            <p:cNvPr id="118813" name="Text Box 29"/>
            <p:cNvSpPr txBox="1">
              <a:spLocks noChangeArrowheads="1"/>
            </p:cNvSpPr>
            <p:nvPr/>
          </p:nvSpPr>
          <p:spPr bwMode="auto">
            <a:xfrm>
              <a:off x="4214" y="1124"/>
              <a:ext cx="71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At least</a:t>
              </a:r>
            </a:p>
            <a:p>
              <a:r>
                <a:rPr lang="en-US" sz="1800"/>
                <a:t>one band</a:t>
              </a:r>
            </a:p>
            <a:p>
              <a:r>
                <a:rPr lang="en-US" sz="1800"/>
                <a:t>identical</a:t>
              </a:r>
            </a:p>
          </p:txBody>
        </p:sp>
        <p:sp>
          <p:nvSpPr>
            <p:cNvPr id="118814" name="Line 30"/>
            <p:cNvSpPr>
              <a:spLocks noChangeShapeType="1"/>
            </p:cNvSpPr>
            <p:nvPr/>
          </p:nvSpPr>
          <p:spPr bwMode="auto">
            <a:xfrm>
              <a:off x="4560" y="172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15" name="Group 31"/>
          <p:cNvGrpSpPr>
            <a:grpSpLocks/>
          </p:cNvGrpSpPr>
          <p:nvPr/>
        </p:nvGrpSpPr>
        <p:grpSpPr bwMode="auto">
          <a:xfrm>
            <a:off x="4495800" y="3429000"/>
            <a:ext cx="2014538" cy="762000"/>
            <a:chOff x="2832" y="2160"/>
            <a:chExt cx="1269" cy="480"/>
          </a:xfrm>
        </p:grpSpPr>
        <p:sp>
          <p:nvSpPr>
            <p:cNvPr id="118816" name="Text Box 32"/>
            <p:cNvSpPr txBox="1">
              <a:spLocks noChangeArrowheads="1"/>
            </p:cNvSpPr>
            <p:nvPr/>
          </p:nvSpPr>
          <p:spPr bwMode="auto">
            <a:xfrm>
              <a:off x="3024" y="2160"/>
              <a:ext cx="10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 ~ (1/b)</a:t>
              </a:r>
              <a:r>
                <a:rPr lang="en-US" baseline="30000"/>
                <a:t>1/r </a:t>
              </a:r>
            </a:p>
          </p:txBody>
        </p:sp>
        <p:sp>
          <p:nvSpPr>
            <p:cNvPr id="118817" name="Line 33"/>
            <p:cNvSpPr>
              <a:spLocks noChangeShapeType="1"/>
            </p:cNvSpPr>
            <p:nvPr/>
          </p:nvSpPr>
          <p:spPr bwMode="auto">
            <a:xfrm flipH="1">
              <a:off x="2832" y="249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36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43B7-2267-4D96-98B8-65A465CD7FD0}" type="slidenum">
              <a:rPr lang="en-US"/>
              <a:pPr/>
              <a:t>39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</a:t>
            </a:r>
            <a:r>
              <a:rPr lang="en-US" i="1"/>
              <a:t>b</a:t>
            </a:r>
            <a:r>
              <a:rPr lang="en-US"/>
              <a:t>  = 20; </a:t>
            </a:r>
            <a:r>
              <a:rPr lang="en-US" i="1"/>
              <a:t>r</a:t>
            </a:r>
            <a:r>
              <a:rPr lang="en-US"/>
              <a:t>  = 5</a:t>
            </a:r>
          </a:p>
        </p:txBody>
      </p:sp>
      <p:graphicFrame>
        <p:nvGraphicFramePr>
          <p:cNvPr id="1198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03087"/>
              </p:ext>
            </p:extLst>
          </p:nvPr>
        </p:nvGraphicFramePr>
        <p:xfrm>
          <a:off x="533400" y="1905000"/>
          <a:ext cx="3124200" cy="4145280"/>
        </p:xfrm>
        <a:graphic>
          <a:graphicData uri="http://schemas.openxmlformats.org/drawingml/2006/table">
            <a:tbl>
              <a:tblPr/>
              <a:tblGrid>
                <a:gridCol w="762000"/>
                <a:gridCol w="23622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1-(1-s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.9996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87286"/>
            <a:ext cx="493474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781800" y="1828800"/>
            <a:ext cx="0" cy="2438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8003" y="147035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Shingling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Shingle: a sequence of 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/>
              <a:t>contiguous </a:t>
            </a:r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1295400" y="2209800"/>
            <a:ext cx="497764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sng" dirty="0">
                <a:latin typeface="CourierPS" pitchFamily="49" charset="0"/>
              </a:rPr>
              <a:t>a rose is a rose is a rose</a:t>
            </a:r>
          </a:p>
          <a:p>
            <a:pPr eaLnBrk="0" hangingPunct="0"/>
            <a:r>
              <a:rPr lang="en-US" sz="2400" b="1" u="sng" dirty="0">
                <a:solidFill>
                  <a:srgbClr val="F2493C"/>
                </a:solidFill>
                <a:latin typeface="CourierPS" pitchFamily="49" charset="0"/>
              </a:rPr>
              <a:t>a rose </a:t>
            </a:r>
            <a:r>
              <a:rPr lang="en-US" sz="2400" b="1" u="sng" dirty="0" smtClean="0">
                <a:solidFill>
                  <a:srgbClr val="F2493C"/>
                </a:solidFill>
                <a:latin typeface="CourierPS" pitchFamily="49" charset="0"/>
              </a:rPr>
              <a:t>is </a:t>
            </a:r>
            <a:endParaRPr lang="en-US" sz="2400" b="1" u="sng" dirty="0">
              <a:solidFill>
                <a:srgbClr val="F2493C"/>
              </a:solidFill>
              <a:latin typeface="CourierPS" pitchFamily="49" charset="0"/>
            </a:endParaRPr>
          </a:p>
          <a:p>
            <a:pPr eaLnBrk="0" hangingPunct="0"/>
            <a:r>
              <a:rPr lang="en-US" sz="2400" b="1" dirty="0">
                <a:solidFill>
                  <a:schemeClr val="hlink"/>
                </a:solidFill>
                <a:latin typeface="CourierPS" pitchFamily="49" charset="0"/>
              </a:rPr>
              <a:t> </a:t>
            </a:r>
            <a:r>
              <a:rPr lang="en-US" sz="2400" b="1" u="sng" dirty="0">
                <a:solidFill>
                  <a:schemeClr val="accent2"/>
                </a:solidFill>
                <a:latin typeface="CourierPS" pitchFamily="49" charset="0"/>
              </a:rPr>
              <a:t> </a:t>
            </a:r>
            <a:r>
              <a:rPr lang="en-US" sz="2400" b="1" u="sng" dirty="0" smtClean="0">
                <a:solidFill>
                  <a:schemeClr val="accent2"/>
                </a:solidFill>
                <a:latin typeface="CourierPS" pitchFamily="49" charset="0"/>
              </a:rPr>
              <a:t>rose </a:t>
            </a:r>
            <a:r>
              <a:rPr lang="en-US" sz="2400" b="1" u="sng" dirty="0">
                <a:solidFill>
                  <a:schemeClr val="accent2"/>
                </a:solidFill>
                <a:latin typeface="CourierPS" pitchFamily="49" charset="0"/>
              </a:rPr>
              <a:t>is </a:t>
            </a:r>
            <a:r>
              <a:rPr lang="en-US" sz="2400" b="1" u="sng" dirty="0" smtClean="0">
                <a:solidFill>
                  <a:schemeClr val="accent2"/>
                </a:solidFill>
                <a:latin typeface="CourierPS" pitchFamily="49" charset="0"/>
              </a:rPr>
              <a:t>a</a:t>
            </a:r>
          </a:p>
          <a:p>
            <a:pPr eaLnBrk="0" hangingPunct="0"/>
            <a:r>
              <a:rPr lang="en-US" sz="2400" b="1" dirty="0" smtClean="0">
                <a:solidFill>
                  <a:schemeClr val="accent2"/>
                </a:solidFill>
                <a:latin typeface="CourierPS" pitchFamily="49" charset="0"/>
              </a:rPr>
              <a:t>  </a:t>
            </a:r>
            <a:r>
              <a:rPr lang="en-US" sz="2400" b="1" u="sng" dirty="0" smtClean="0">
                <a:solidFill>
                  <a:srgbClr val="00B050"/>
                </a:solidFill>
                <a:latin typeface="CourierPS" pitchFamily="49" charset="0"/>
              </a:rPr>
              <a:t>rose is a </a:t>
            </a:r>
          </a:p>
          <a:p>
            <a:pPr eaLnBrk="0" hangingPunct="0"/>
            <a:r>
              <a:rPr lang="en-US" sz="2400" b="1" dirty="0" smtClean="0">
                <a:solidFill>
                  <a:srgbClr val="00B050"/>
                </a:solidFill>
                <a:latin typeface="CourierPS" pitchFamily="49" charset="0"/>
              </a:rPr>
              <a:t>   </a:t>
            </a:r>
            <a:r>
              <a:rPr lang="en-US" sz="2400" b="1" u="sng" dirty="0" err="1" smtClean="0">
                <a:solidFill>
                  <a:srgbClr val="00B0F0"/>
                </a:solidFill>
                <a:latin typeface="CourierPS" pitchFamily="49" charset="0"/>
              </a:rPr>
              <a:t>ose</a:t>
            </a:r>
            <a:r>
              <a:rPr lang="en-US" sz="2400" b="1" u="sng" dirty="0" smtClean="0">
                <a:solidFill>
                  <a:srgbClr val="00B0F0"/>
                </a:solidFill>
                <a:latin typeface="CourierPS" pitchFamily="49" charset="0"/>
              </a:rPr>
              <a:t> is a r</a:t>
            </a:r>
          </a:p>
          <a:p>
            <a:pPr eaLnBrk="0" hangingPunct="0"/>
            <a:r>
              <a:rPr lang="en-US" sz="2400" b="1" dirty="0" smtClean="0">
                <a:solidFill>
                  <a:srgbClr val="00B0F0"/>
                </a:solidFill>
                <a:latin typeface="CourierPS" pitchFamily="49" charset="0"/>
              </a:rPr>
              <a:t>   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CourierPS" pitchFamily="49" charset="0"/>
              </a:rPr>
              <a:t>se is a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CourierPS" pitchFamily="49" charset="0"/>
              </a:rPr>
              <a:t>ro</a:t>
            </a:r>
            <a:endParaRPr lang="en-US" sz="2400" b="1" u="sng" dirty="0" smtClean="0">
              <a:solidFill>
                <a:schemeClr val="accent2">
                  <a:lumMod val="75000"/>
                </a:schemeClr>
              </a:solidFill>
              <a:latin typeface="CourierPS" pitchFamily="49" charset="0"/>
            </a:endParaRPr>
          </a:p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PS" pitchFamily="49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PS" pitchFamily="49" charset="0"/>
              </a:rPr>
              <a:t>    </a:t>
            </a:r>
            <a:r>
              <a:rPr lang="en-US" sz="2400" b="1" u="sng" dirty="0" smtClean="0">
                <a:solidFill>
                  <a:srgbClr val="FFC000"/>
                </a:solidFill>
                <a:latin typeface="CourierPS" pitchFamily="49" charset="0"/>
              </a:rPr>
              <a:t>e is a </a:t>
            </a:r>
            <a:r>
              <a:rPr lang="en-US" sz="2400" b="1" u="sng" dirty="0" err="1" smtClean="0">
                <a:solidFill>
                  <a:srgbClr val="FFC000"/>
                </a:solidFill>
                <a:latin typeface="CourierPS" pitchFamily="49" charset="0"/>
              </a:rPr>
              <a:t>ros</a:t>
            </a:r>
            <a:endParaRPr lang="en-US" sz="2400" b="1" u="sng" dirty="0" smtClean="0">
              <a:solidFill>
                <a:srgbClr val="FFC000"/>
              </a:solidFill>
              <a:latin typeface="CourierPS" pitchFamily="49" charset="0"/>
            </a:endParaRPr>
          </a:p>
          <a:p>
            <a:pPr eaLnBrk="0" hangingPunct="0"/>
            <a:r>
              <a:rPr lang="en-US" sz="2400" b="1" dirty="0">
                <a:solidFill>
                  <a:srgbClr val="7030A0"/>
                </a:solidFill>
                <a:latin typeface="CourierPS" pitchFamily="49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CourierPS" pitchFamily="49" charset="0"/>
              </a:rPr>
              <a:t>     </a:t>
            </a:r>
            <a:r>
              <a:rPr lang="en-US" sz="2400" b="1" u="sng" dirty="0" smtClean="0">
                <a:solidFill>
                  <a:srgbClr val="7030A0"/>
                </a:solidFill>
                <a:latin typeface="CourierPS" pitchFamily="49" charset="0"/>
              </a:rPr>
              <a:t> is a rose</a:t>
            </a:r>
          </a:p>
          <a:p>
            <a:pPr eaLnBrk="0" hangingPunct="0"/>
            <a:r>
              <a:rPr lang="en-US" sz="2400" b="1" dirty="0" smtClean="0">
                <a:solidFill>
                  <a:srgbClr val="7030A0"/>
                </a:solidFill>
                <a:latin typeface="CourierPS" pitchFamily="49" charset="0"/>
              </a:rPr>
              <a:t>       </a:t>
            </a:r>
            <a:r>
              <a:rPr lang="en-US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PS" pitchFamily="49" charset="0"/>
              </a:rPr>
              <a:t>is a rose </a:t>
            </a:r>
          </a:p>
          <a:p>
            <a:pPr eaLnBrk="0" hangingPunct="0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PS" pitchFamily="49" charset="0"/>
              </a:rPr>
              <a:t>       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CourierPS" pitchFamily="49" charset="0"/>
              </a:rPr>
              <a:t>s a rose i</a:t>
            </a:r>
          </a:p>
          <a:p>
            <a:pPr eaLnBrk="0" hangingPunct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ourierPS" pitchFamily="49" charset="0"/>
              </a:rPr>
              <a:t>	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ourierPS" pitchFamily="49" charset="0"/>
              </a:rPr>
              <a:t>    </a:t>
            </a: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latin typeface="CourierPS" pitchFamily="49" charset="0"/>
              </a:rPr>
              <a:t> a rose is</a:t>
            </a:r>
          </a:p>
          <a:p>
            <a:pPr eaLnBrk="0" hangingPunct="0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ourierPS" pitchFamily="49" charset="0"/>
              </a:rPr>
              <a:t>	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ourierPS" pitchFamily="49" charset="0"/>
              </a:rPr>
              <a:t>	</a:t>
            </a:r>
            <a:r>
              <a:rPr lang="en-US" sz="2400" b="1" u="sng" dirty="0">
                <a:solidFill>
                  <a:srgbClr val="F2493C"/>
                </a:solidFill>
                <a:latin typeface="CourierPS" pitchFamily="49" charset="0"/>
              </a:rPr>
              <a:t>a rose is 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CourierP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3429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Represent a document as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set</a:t>
            </a:r>
            <a:r>
              <a:rPr lang="en-US" sz="2400" dirty="0" smtClean="0"/>
              <a:t> of shingles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Locality-sensitive hashing (LSH)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Big Picture</a:t>
            </a:r>
            <a:r>
              <a:rPr lang="en-US" dirty="0" smtClean="0"/>
              <a:t>: Construct hash functions </a:t>
            </a:r>
            <a:r>
              <a:rPr lang="en-US" b="1" dirty="0" smtClean="0">
                <a:solidFill>
                  <a:srgbClr val="0070C0"/>
                </a:solidFill>
              </a:rPr>
              <a:t>h: R</a:t>
            </a:r>
            <a:r>
              <a:rPr lang="en-US" b="1" baseline="30000" dirty="0" smtClean="0">
                <a:solidFill>
                  <a:srgbClr val="0070C0"/>
                </a:solidFill>
              </a:rPr>
              <a:t>d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 U </a:t>
            </a:r>
            <a:r>
              <a:rPr lang="en-US" dirty="0" smtClean="0">
                <a:sym typeface="Wingdings" pitchFamily="2" charset="2"/>
              </a:rPr>
              <a:t>such that for any pair of points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p,q</a:t>
            </a:r>
            <a:r>
              <a:rPr lang="en-US" dirty="0">
                <a:sym typeface="Wingdings" pitchFamily="2" charset="2"/>
              </a:rPr>
              <a:t>, for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distance</a:t>
            </a:r>
            <a:r>
              <a:rPr lang="en-US" dirty="0">
                <a:sym typeface="Wingdings" pitchFamily="2" charset="2"/>
              </a:rPr>
              <a:t> function</a:t>
            </a:r>
            <a:r>
              <a:rPr lang="en-US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we have</a:t>
            </a:r>
            <a:r>
              <a:rPr lang="en-US" dirty="0" smtClean="0">
                <a:sym typeface="Wingdings" pitchFamily="2" charset="2"/>
              </a:rPr>
              <a:t>:</a:t>
            </a:r>
            <a:endParaRPr lang="en-US" dirty="0" smtClean="0">
              <a:sym typeface="Wingdings" pitchFamily="2" charset="2"/>
            </a:endParaRP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If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D(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p,q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)≤r</a:t>
            </a:r>
            <a:r>
              <a:rPr lang="en-US" dirty="0" smtClean="0">
                <a:sym typeface="Wingdings" pitchFamily="2" charset="2"/>
              </a:rPr>
              <a:t>, then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Pr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[h(p)=h(q)] </a:t>
            </a:r>
            <a:r>
              <a:rPr lang="en-US" dirty="0" smtClean="0">
                <a:sym typeface="Wingdings" pitchFamily="2" charset="2"/>
              </a:rPr>
              <a:t>is high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If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D(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p,q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)≥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cr</a:t>
            </a:r>
            <a:r>
              <a:rPr lang="en-US" dirty="0" smtClean="0">
                <a:sym typeface="Wingdings" pitchFamily="2" charset="2"/>
              </a:rPr>
              <a:t>, then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Pr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[h(p)=h(q)] </a:t>
            </a:r>
            <a:r>
              <a:rPr lang="en-US" dirty="0" smtClean="0">
                <a:sym typeface="Wingdings" pitchFamily="2" charset="2"/>
              </a:rPr>
              <a:t>is small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Then, we can </a:t>
            </a:r>
            <a:r>
              <a:rPr lang="en-US" dirty="0" smtClean="0">
                <a:sym typeface="Wingdings" pitchFamily="2" charset="2"/>
              </a:rPr>
              <a:t>find close pairs by </a:t>
            </a:r>
            <a:r>
              <a:rPr lang="en-US" dirty="0" smtClean="0">
                <a:sym typeface="Wingdings" pitchFamily="2" charset="2"/>
              </a:rPr>
              <a:t>hashing</a:t>
            </a:r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>
                <a:sym typeface="Wingdings" pitchFamily="2" charset="2"/>
              </a:rPr>
              <a:t>LSH is a general </a:t>
            </a:r>
            <a:r>
              <a:rPr lang="en-US" dirty="0" smtClean="0">
                <a:sym typeface="Wingdings" pitchFamily="2" charset="2"/>
              </a:rPr>
              <a:t>framework: </a:t>
            </a:r>
            <a:r>
              <a:rPr lang="en-US" dirty="0" smtClean="0">
                <a:sym typeface="Wingdings" pitchFamily="2" charset="2"/>
              </a:rPr>
              <a:t>for a given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distance</a:t>
            </a:r>
            <a:r>
              <a:rPr lang="en-US" dirty="0" smtClean="0">
                <a:sym typeface="Wingdings" pitchFamily="2" charset="2"/>
              </a:rPr>
              <a:t> function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 we need to find the right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h</a:t>
            </a:r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</a:p>
          <a:p>
            <a:r>
              <a:rPr lang="en-US" dirty="0"/>
              <a:t>Tan, Steinbach, </a:t>
            </a:r>
            <a:r>
              <a:rPr lang="en-US" dirty="0" smtClean="0"/>
              <a:t>Kumar, “Introduction to Data Mining”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Cluster Analysis?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/>
          <a:lstStyle/>
          <a:p>
            <a:r>
              <a:rPr lang="en-US" sz="2400" dirty="0"/>
              <a:t>Finding </a:t>
            </a:r>
            <a:r>
              <a:rPr lang="en-US" sz="2400" dirty="0">
                <a:solidFill>
                  <a:srgbClr val="FF0000"/>
                </a:solidFill>
              </a:rPr>
              <a:t>groups</a:t>
            </a:r>
            <a:r>
              <a:rPr lang="en-US" sz="2400" dirty="0"/>
              <a:t>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Applications of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83050" cy="5181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C000"/>
                </a:solidFill>
              </a:rPr>
              <a:t>Group related documents </a:t>
            </a:r>
            <a:r>
              <a:rPr lang="en-US" sz="2000" dirty="0"/>
              <a:t>for browsing, </a:t>
            </a:r>
            <a:r>
              <a:rPr lang="en-US" sz="2000" dirty="0">
                <a:solidFill>
                  <a:srgbClr val="FFC000"/>
                </a:solidFill>
              </a:rPr>
              <a:t>group genes and proteins</a:t>
            </a:r>
            <a:r>
              <a:rPr lang="en-US" sz="2000" dirty="0"/>
              <a:t> that have similar functionality, or </a:t>
            </a:r>
            <a:r>
              <a:rPr lang="en-US" sz="2000" dirty="0">
                <a:solidFill>
                  <a:srgbClr val="FFC000"/>
                </a:solidFill>
              </a:rPr>
              <a:t>group stocks </a:t>
            </a:r>
            <a:r>
              <a:rPr lang="en-US" sz="2000" dirty="0"/>
              <a:t>with similar price fluctuations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sets</a:t>
            </a:r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48042269"/>
              </p:ext>
            </p:extLst>
          </p:nvPr>
        </p:nvGraphicFramePr>
        <p:xfrm>
          <a:off x="4343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4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4953000" y="4114800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3657600" y="60198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27509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applications of cluster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Snow, London 1854</a:t>
            </a:r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0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22098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How many clusters?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4196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4196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22098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clustering</a:t>
            </a:r>
            <a:r>
              <a:rPr lang="en-US" dirty="0"/>
              <a:t> is a set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FF0000"/>
                </a:solidFill>
              </a:rPr>
              <a:t>hierarchical</a:t>
            </a:r>
            <a:r>
              <a:rPr lang="en-US" dirty="0"/>
              <a:t> and </a:t>
            </a:r>
            <a:r>
              <a:rPr lang="en-US" dirty="0" err="1">
                <a:solidFill>
                  <a:srgbClr val="FF0000"/>
                </a:solidFill>
              </a:rPr>
              <a:t>partitional</a:t>
            </a:r>
            <a:r>
              <a:rPr lang="en-US" dirty="0">
                <a:solidFill>
                  <a:srgbClr val="FFCC00"/>
                </a:solidFill>
              </a:rPr>
              <a:t>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err="1"/>
              <a:t>Partitional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division data objects into non-overlapping subsets (clusters) such that each data object is in exactly one 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Hierarchical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8705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318770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5183187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22971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492375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5183187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692400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88156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48005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24622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6034087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766887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66" name="VISIO" r:id="rId3" imgW="1549800" imgH="2097000" progId="Visio.Drawing.6">
                    <p:embed/>
                  </p:oleObj>
                </mc:Choice>
                <mc:Fallback>
                  <p:oleObj name="VISIO" r:id="rId3" imgW="1549800" imgH="209700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7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graphicFrame>
        <p:nvGraphicFramePr>
          <p:cNvPr id="1540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413011"/>
              </p:ext>
            </p:extLst>
          </p:nvPr>
        </p:nvGraphicFramePr>
        <p:xfrm>
          <a:off x="990600" y="4343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4" name="VISIO" r:id="rId3" imgW="2752560" imgH="1960200" progId="Visio.Drawing.6">
                  <p:embed/>
                </p:oleObj>
              </mc:Choice>
              <mc:Fallback>
                <p:oleObj name="VISIO" r:id="rId3" imgW="2752560" imgH="19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34305"/>
              </p:ext>
            </p:extLst>
          </p:nvPr>
        </p:nvGraphicFramePr>
        <p:xfrm>
          <a:off x="914400" y="1828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5" name="VISIO" r:id="rId5" imgW="2761200" imgH="1794600" progId="Visio.Drawing.6">
                  <p:embed/>
                </p:oleObj>
              </mc:Choice>
              <mc:Fallback>
                <p:oleObj name="VISIO" r:id="rId5" imgW="2761200" imgH="179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967523"/>
              </p:ext>
            </p:extLst>
          </p:nvPr>
        </p:nvGraphicFramePr>
        <p:xfrm>
          <a:off x="5400675" y="1447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6" name="VISIO" r:id="rId7" imgW="1380960" imgH="1779120" progId="Visio.Drawing.6">
                  <p:embed/>
                </p:oleObj>
              </mc:Choice>
              <mc:Fallback>
                <p:oleObj name="VISIO" r:id="rId7" imgW="1380960" imgH="1779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447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386601"/>
              </p:ext>
            </p:extLst>
          </p:nvPr>
        </p:nvGraphicFramePr>
        <p:xfrm>
          <a:off x="5400675" y="4038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7" name="VISIO" r:id="rId9" imgW="1473120" imgH="1760040" progId="Visio.Drawing.6">
                  <p:embed/>
                </p:oleObj>
              </mc:Choice>
              <mc:Fallback>
                <p:oleObj name="VISIO" r:id="rId9" imgW="1473120" imgH="176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038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103" name="Text Box 7"/>
          <p:cNvSpPr txBox="1">
            <a:spLocks noChangeArrowheads="1"/>
          </p:cNvSpPr>
          <p:nvPr/>
        </p:nvSpPr>
        <p:spPr bwMode="auto">
          <a:xfrm>
            <a:off x="9144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Hierarchical Clustering</a:t>
            </a:r>
          </a:p>
        </p:txBody>
      </p:sp>
      <p:sp>
        <p:nvSpPr>
          <p:cNvPr id="1540104" name="Text Box 8"/>
          <p:cNvSpPr txBox="1">
            <a:spLocks noChangeArrowheads="1"/>
          </p:cNvSpPr>
          <p:nvPr/>
        </p:nvSpPr>
        <p:spPr bwMode="auto">
          <a:xfrm>
            <a:off x="914400" y="61722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Hierarchical Clustering</a:t>
            </a:r>
          </a:p>
        </p:txBody>
      </p:sp>
      <p:sp>
        <p:nvSpPr>
          <p:cNvPr id="1540105" name="Text Box 9"/>
          <p:cNvSpPr txBox="1">
            <a:spLocks noChangeArrowheads="1"/>
          </p:cNvSpPr>
          <p:nvPr/>
        </p:nvSpPr>
        <p:spPr bwMode="auto">
          <a:xfrm>
            <a:off x="4800600" y="6172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Dendrogram</a:t>
            </a:r>
          </a:p>
        </p:txBody>
      </p:sp>
      <p:sp>
        <p:nvSpPr>
          <p:cNvPr id="1540106" name="Text Box 10"/>
          <p:cNvSpPr txBox="1">
            <a:spLocks noChangeArrowheads="1"/>
          </p:cNvSpPr>
          <p:nvPr/>
        </p:nvSpPr>
        <p:spPr bwMode="auto">
          <a:xfrm>
            <a:off x="48006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Dendrogram</a:t>
            </a:r>
          </a:p>
        </p:txBody>
      </p:sp>
    </p:spTree>
    <p:extLst>
      <p:ext uri="{BB962C8B-B14F-4D97-AF65-F5344CB8AC3E}">
        <p14:creationId xmlns:p14="http://schemas.microsoft.com/office/powerpoint/2010/main" val="22455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295400"/>
          </a:xfrm>
        </p:spPr>
        <p:txBody>
          <a:bodyPr>
            <a:normAutofit/>
          </a:bodyPr>
          <a:lstStyle/>
          <a:p>
            <a:r>
              <a:rPr lang="en-US" sz="3600" dirty="0"/>
              <a:t>Other Distinctions Between Sets of Clusters</a:t>
            </a:r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6482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Exclusive</a:t>
            </a:r>
            <a:r>
              <a:rPr lang="en-US" dirty="0"/>
              <a:t> versus </a:t>
            </a:r>
            <a:r>
              <a:rPr lang="en-US" dirty="0">
                <a:solidFill>
                  <a:srgbClr val="FF0000"/>
                </a:solidFill>
              </a:rPr>
              <a:t>non-exclusive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In non-exclusive </a:t>
            </a:r>
            <a:r>
              <a:rPr lang="en-US" sz="2000" dirty="0" err="1"/>
              <a:t>clusterings</a:t>
            </a:r>
            <a:r>
              <a:rPr lang="en-US" sz="2000" dirty="0"/>
              <a:t>, points may belong to multiple clusters.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Can represent multiple classes or ‘border’ points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Fuzzy</a:t>
            </a:r>
            <a:r>
              <a:rPr lang="en-US" dirty="0"/>
              <a:t> versus </a:t>
            </a:r>
            <a:r>
              <a:rPr lang="en-US" dirty="0">
                <a:solidFill>
                  <a:srgbClr val="FF0000"/>
                </a:solidFill>
              </a:rPr>
              <a:t>non-fuzzy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In fuzzy clustering, a point belongs to every cluster with some weight between 0 and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Weights must sum to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Probabilistic clustering </a:t>
            </a:r>
            <a:r>
              <a:rPr lang="en-US" sz="2000" dirty="0"/>
              <a:t>has similar characteristics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Partial</a:t>
            </a:r>
            <a:r>
              <a:rPr lang="en-US" dirty="0"/>
              <a:t> versus </a:t>
            </a:r>
            <a:r>
              <a:rPr lang="en-US" dirty="0">
                <a:solidFill>
                  <a:srgbClr val="FF0000"/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In some cases, we only want to cluster some of the </a:t>
            </a:r>
            <a:r>
              <a:rPr lang="en-US" sz="2000" dirty="0" smtClean="0"/>
              <a:t>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88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Fingerprinting</a:t>
            </a:r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Hash shingles to 64-bit integers</a:t>
            </a:r>
            <a:endParaRPr lang="en-US" dirty="0"/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1320800" y="2790250"/>
            <a:ext cx="2028119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sng" dirty="0" smtClean="0">
                <a:solidFill>
                  <a:srgbClr val="F2493C"/>
                </a:solidFill>
                <a:latin typeface="CourierPS" pitchFamily="49" charset="0"/>
              </a:rPr>
              <a:t>a </a:t>
            </a:r>
            <a:r>
              <a:rPr lang="en-US" sz="2400" b="1" u="sng" dirty="0">
                <a:solidFill>
                  <a:srgbClr val="F2493C"/>
                </a:solidFill>
                <a:latin typeface="CourierPS" pitchFamily="49" charset="0"/>
              </a:rPr>
              <a:t>rose </a:t>
            </a:r>
            <a:r>
              <a:rPr lang="en-US" sz="2400" b="1" u="sng" dirty="0" smtClean="0">
                <a:solidFill>
                  <a:srgbClr val="F2493C"/>
                </a:solidFill>
                <a:latin typeface="CourierPS" pitchFamily="49" charset="0"/>
              </a:rPr>
              <a:t>is </a:t>
            </a:r>
            <a:endParaRPr lang="en-US" sz="2400" b="1" u="sng" dirty="0">
              <a:solidFill>
                <a:srgbClr val="F2493C"/>
              </a:solidFill>
              <a:latin typeface="CourierPS" pitchFamily="49" charset="0"/>
            </a:endParaRPr>
          </a:p>
          <a:p>
            <a:pPr eaLnBrk="0" hangingPunct="0"/>
            <a:r>
              <a:rPr lang="en-US" sz="2400" b="1" u="sng" dirty="0" smtClean="0">
                <a:solidFill>
                  <a:schemeClr val="accent2"/>
                </a:solidFill>
                <a:latin typeface="CourierPS" pitchFamily="49" charset="0"/>
              </a:rPr>
              <a:t> </a:t>
            </a:r>
            <a:r>
              <a:rPr lang="en-US" sz="2400" b="1" u="sng" dirty="0" smtClean="0">
                <a:solidFill>
                  <a:schemeClr val="accent2"/>
                </a:solidFill>
                <a:latin typeface="CourierPS" pitchFamily="49" charset="0"/>
              </a:rPr>
              <a:t>rose </a:t>
            </a:r>
            <a:r>
              <a:rPr lang="en-US" sz="2400" b="1" u="sng" dirty="0">
                <a:solidFill>
                  <a:schemeClr val="accent2"/>
                </a:solidFill>
                <a:latin typeface="CourierPS" pitchFamily="49" charset="0"/>
              </a:rPr>
              <a:t>is </a:t>
            </a:r>
            <a:r>
              <a:rPr lang="en-US" sz="2400" b="1" u="sng" dirty="0" smtClean="0">
                <a:solidFill>
                  <a:schemeClr val="accent2"/>
                </a:solidFill>
                <a:latin typeface="CourierPS" pitchFamily="49" charset="0"/>
              </a:rPr>
              <a:t>a</a:t>
            </a:r>
          </a:p>
          <a:p>
            <a:pPr eaLnBrk="0" hangingPunct="0"/>
            <a:r>
              <a:rPr lang="en-US" sz="2400" b="1" u="sng" dirty="0" smtClean="0">
                <a:solidFill>
                  <a:srgbClr val="00B050"/>
                </a:solidFill>
                <a:latin typeface="CourierPS" pitchFamily="49" charset="0"/>
              </a:rPr>
              <a:t>rose </a:t>
            </a:r>
            <a:r>
              <a:rPr lang="en-US" sz="2400" b="1" u="sng" dirty="0" smtClean="0">
                <a:solidFill>
                  <a:srgbClr val="00B050"/>
                </a:solidFill>
                <a:latin typeface="CourierPS" pitchFamily="49" charset="0"/>
              </a:rPr>
              <a:t>is a </a:t>
            </a:r>
          </a:p>
          <a:p>
            <a:pPr eaLnBrk="0" hangingPunct="0"/>
            <a:r>
              <a:rPr lang="en-US" sz="2400" b="1" u="sng" dirty="0" err="1" smtClean="0">
                <a:solidFill>
                  <a:srgbClr val="00B0F0"/>
                </a:solidFill>
                <a:latin typeface="CourierPS" pitchFamily="49" charset="0"/>
              </a:rPr>
              <a:t>ose</a:t>
            </a:r>
            <a:r>
              <a:rPr lang="en-US" sz="2400" b="1" u="sng" dirty="0" smtClean="0">
                <a:solidFill>
                  <a:srgbClr val="00B0F0"/>
                </a:solidFill>
                <a:latin typeface="CourierPS" pitchFamily="49" charset="0"/>
              </a:rPr>
              <a:t> </a:t>
            </a:r>
            <a:r>
              <a:rPr lang="en-US" sz="2400" b="1" u="sng" dirty="0" smtClean="0">
                <a:solidFill>
                  <a:srgbClr val="00B0F0"/>
                </a:solidFill>
                <a:latin typeface="CourierPS" pitchFamily="49" charset="0"/>
              </a:rPr>
              <a:t>is a r</a:t>
            </a:r>
          </a:p>
          <a:p>
            <a:pPr eaLnBrk="0" hangingPunct="0"/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CourierPS" pitchFamily="49" charset="0"/>
              </a:rPr>
              <a:t>se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CourierPS" pitchFamily="49" charset="0"/>
              </a:rPr>
              <a:t>is a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CourierPS" pitchFamily="49" charset="0"/>
              </a:rPr>
              <a:t>ro</a:t>
            </a:r>
            <a:endParaRPr lang="en-US" sz="2400" b="1" u="sng" dirty="0" smtClean="0">
              <a:solidFill>
                <a:schemeClr val="accent2">
                  <a:lumMod val="75000"/>
                </a:schemeClr>
              </a:solidFill>
              <a:latin typeface="CourierPS" pitchFamily="49" charset="0"/>
            </a:endParaRPr>
          </a:p>
          <a:p>
            <a:pPr eaLnBrk="0" hangingPunct="0"/>
            <a:r>
              <a:rPr lang="en-US" sz="2400" b="1" u="sng" dirty="0" smtClean="0">
                <a:solidFill>
                  <a:srgbClr val="FFC000"/>
                </a:solidFill>
                <a:latin typeface="CourierPS" pitchFamily="49" charset="0"/>
              </a:rPr>
              <a:t>e </a:t>
            </a:r>
            <a:r>
              <a:rPr lang="en-US" sz="2400" b="1" u="sng" dirty="0" smtClean="0">
                <a:solidFill>
                  <a:srgbClr val="FFC000"/>
                </a:solidFill>
                <a:latin typeface="CourierPS" pitchFamily="49" charset="0"/>
              </a:rPr>
              <a:t>is a </a:t>
            </a:r>
            <a:r>
              <a:rPr lang="en-US" sz="2400" b="1" u="sng" dirty="0" err="1" smtClean="0">
                <a:solidFill>
                  <a:srgbClr val="FFC000"/>
                </a:solidFill>
                <a:latin typeface="CourierPS" pitchFamily="49" charset="0"/>
              </a:rPr>
              <a:t>ros</a:t>
            </a:r>
            <a:endParaRPr lang="en-US" sz="2400" b="1" u="sng" dirty="0" smtClean="0">
              <a:solidFill>
                <a:srgbClr val="FFC000"/>
              </a:solidFill>
              <a:latin typeface="CourierPS" pitchFamily="49" charset="0"/>
            </a:endParaRPr>
          </a:p>
          <a:p>
            <a:pPr eaLnBrk="0" hangingPunct="0"/>
            <a:r>
              <a:rPr lang="en-US" sz="2400" b="1" u="sng" dirty="0" smtClean="0">
                <a:solidFill>
                  <a:srgbClr val="7030A0"/>
                </a:solidFill>
                <a:latin typeface="CourierPS" pitchFamily="49" charset="0"/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  <a:latin typeface="CourierPS" pitchFamily="49" charset="0"/>
              </a:rPr>
              <a:t>is a rose</a:t>
            </a:r>
          </a:p>
          <a:p>
            <a:pPr eaLnBrk="0" hangingPunct="0"/>
            <a:r>
              <a:rPr lang="en-US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PS" pitchFamily="49" charset="0"/>
              </a:rPr>
              <a:t>is </a:t>
            </a:r>
            <a:r>
              <a:rPr lang="en-US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PS" pitchFamily="49" charset="0"/>
              </a:rPr>
              <a:t>a rose </a:t>
            </a:r>
          </a:p>
          <a:p>
            <a:pPr eaLnBrk="0" hangingPunct="0"/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CourierPS" pitchFamily="49" charset="0"/>
              </a:rPr>
              <a:t>s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CourierPS" pitchFamily="49" charset="0"/>
              </a:rPr>
              <a:t>a rose i</a:t>
            </a:r>
          </a:p>
          <a:p>
            <a:pPr eaLnBrk="0" hangingPunct="0"/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latin typeface="CourierPS" pitchFamily="49" charset="0"/>
              </a:rPr>
              <a:t> </a:t>
            </a: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latin typeface="CourierPS" pitchFamily="49" charset="0"/>
              </a:rPr>
              <a:t>a rose </a:t>
            </a: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latin typeface="CourierPS" pitchFamily="49" charset="0"/>
              </a:rPr>
              <a:t>is</a:t>
            </a:r>
            <a:endParaRPr lang="en-US" sz="2400" b="1" u="sng" dirty="0" smtClean="0">
              <a:solidFill>
                <a:schemeClr val="bg2">
                  <a:lumMod val="50000"/>
                </a:schemeClr>
              </a:solidFill>
              <a:latin typeface="CourierP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2743200"/>
            <a:ext cx="922047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2493C"/>
                </a:solidFill>
                <a:latin typeface="CourierPS" pitchFamily="49" charset="0"/>
              </a:rPr>
              <a:t>aaaa</a:t>
            </a:r>
            <a:endParaRPr lang="en-US" sz="2400" b="1" dirty="0">
              <a:solidFill>
                <a:srgbClr val="F2493C"/>
              </a:solidFill>
              <a:latin typeface="CourierPS" pitchFamily="49" charset="0"/>
            </a:endParaRPr>
          </a:p>
          <a:p>
            <a:r>
              <a:rPr lang="en-US" sz="2400" b="1" dirty="0" err="1">
                <a:solidFill>
                  <a:schemeClr val="accent2"/>
                </a:solidFill>
                <a:latin typeface="CourierPS" pitchFamily="49" charset="0"/>
              </a:rPr>
              <a:t>bbbb</a:t>
            </a:r>
            <a:endParaRPr lang="en-US" sz="2400" b="1" dirty="0">
              <a:solidFill>
                <a:schemeClr val="accent2"/>
              </a:solidFill>
              <a:latin typeface="CourierPS" pitchFamily="49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CourierPS" pitchFamily="49" charset="0"/>
              </a:rPr>
              <a:t>cccc</a:t>
            </a:r>
            <a:endParaRPr lang="en-US" sz="2400" b="1" dirty="0">
              <a:solidFill>
                <a:srgbClr val="00B050"/>
              </a:solidFill>
              <a:latin typeface="CourierPS" pitchFamily="49" charset="0"/>
            </a:endParaRPr>
          </a:p>
          <a:p>
            <a:r>
              <a:rPr lang="en-US" sz="2400" b="1" dirty="0" err="1">
                <a:solidFill>
                  <a:srgbClr val="00B0F0"/>
                </a:solidFill>
                <a:latin typeface="CourierPS" pitchFamily="49" charset="0"/>
              </a:rPr>
              <a:t>dddd</a:t>
            </a:r>
            <a:endParaRPr lang="en-US" sz="2400" b="1" dirty="0">
              <a:solidFill>
                <a:srgbClr val="00B0F0"/>
              </a:solidFill>
              <a:latin typeface="CourierPS" pitchFamily="49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PS" pitchFamily="49" charset="0"/>
              </a:rPr>
              <a:t>eeee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PS" pitchFamily="49" charset="0"/>
            </a:endParaRPr>
          </a:p>
          <a:p>
            <a:r>
              <a:rPr lang="en-US" sz="2400" b="1" dirty="0" err="1">
                <a:solidFill>
                  <a:srgbClr val="FFC000"/>
                </a:solidFill>
                <a:latin typeface="CourierPS" pitchFamily="49" charset="0"/>
              </a:rPr>
              <a:t>ffff</a:t>
            </a:r>
            <a:endParaRPr lang="en-US" sz="2400" b="1" dirty="0">
              <a:solidFill>
                <a:srgbClr val="FFC000"/>
              </a:solidFill>
              <a:latin typeface="CourierPS" pitchFamily="49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CourierPS" pitchFamily="49" charset="0"/>
              </a:rPr>
              <a:t>gggg</a:t>
            </a:r>
            <a:endParaRPr lang="en-US" sz="2400" b="1" dirty="0">
              <a:solidFill>
                <a:srgbClr val="7030A0"/>
              </a:solidFill>
              <a:latin typeface="CourierPS" pitchFamily="49" charset="0"/>
            </a:endParaRPr>
          </a:p>
          <a:p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PS" pitchFamily="49" charset="0"/>
              </a:rPr>
              <a:t>hhhh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CourierPS" pitchFamily="49" charset="0"/>
            </a:endParaRPr>
          </a:p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CourierPS" pitchFamily="49" charset="0"/>
              </a:rPr>
              <a:t>iiii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CourierPS" pitchFamily="49" charset="0"/>
            </a:endParaRPr>
          </a:p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ourierPS" pitchFamily="49" charset="0"/>
              </a:rPr>
              <a:t>jjjj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CourierP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2784" y="2227302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Set of Shingles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2227302"/>
            <a:ext cx="27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Set of 64-bit integers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2400469"/>
            <a:ext cx="276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Hash function</a:t>
            </a:r>
          </a:p>
          <a:p>
            <a:pPr algn="ctr"/>
            <a:r>
              <a:rPr lang="en-US" sz="2000" b="1" dirty="0" smtClean="0"/>
              <a:t>(Rabin’s fingerprints)</a:t>
            </a:r>
            <a:endParaRPr lang="en-US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3038396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81400" y="3422492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81400" y="37338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81400" y="48768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81400" y="44958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71689" y="41148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81400" y="52578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81400" y="55626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581400" y="59436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581400" y="63246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0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Clusters</a:t>
            </a:r>
          </a:p>
        </p:txBody>
      </p:sp>
      <p:sp>
        <p:nvSpPr>
          <p:cNvPr id="1584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 Well-separated clusters</a:t>
            </a:r>
          </a:p>
          <a:p>
            <a:endParaRPr lang="en-US" sz="2400"/>
          </a:p>
          <a:p>
            <a:r>
              <a:rPr lang="en-US" sz="2400"/>
              <a:t> Center-based clusters</a:t>
            </a:r>
          </a:p>
          <a:p>
            <a:endParaRPr lang="en-US" sz="2400"/>
          </a:p>
          <a:p>
            <a:r>
              <a:rPr lang="en-US" sz="2400"/>
              <a:t> Contiguous clusters</a:t>
            </a:r>
          </a:p>
          <a:p>
            <a:endParaRPr lang="en-US" sz="2400"/>
          </a:p>
          <a:p>
            <a:r>
              <a:rPr lang="en-US" sz="2400"/>
              <a:t> Density-based clusters</a:t>
            </a:r>
          </a:p>
          <a:p>
            <a:endParaRPr lang="en-US" sz="2400"/>
          </a:p>
          <a:p>
            <a:r>
              <a:rPr lang="en-US" sz="2400"/>
              <a:t>Property or Conceptual</a:t>
            </a:r>
          </a:p>
          <a:p>
            <a:endParaRPr lang="en-US" sz="2400"/>
          </a:p>
          <a:p>
            <a:r>
              <a:rPr lang="en-US" sz="2400"/>
              <a:t>Described by an Objective Function</a:t>
            </a:r>
          </a:p>
        </p:txBody>
      </p:sp>
    </p:spTree>
    <p:extLst>
      <p:ext uri="{BB962C8B-B14F-4D97-AF65-F5344CB8AC3E}">
        <p14:creationId xmlns:p14="http://schemas.microsoft.com/office/powerpoint/2010/main" val="10433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Types of Clusters: Well-Separated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561306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1447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6018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3506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2971800" y="6186487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15479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Clusters: Center-Based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Center-based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 A cluster is a set of objects such that an object in a cluster is closer (more similar)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The center of a cluster is often a </a:t>
            </a:r>
            <a:r>
              <a:rPr lang="en-US" sz="2000" dirty="0">
                <a:solidFill>
                  <a:srgbClr val="FF0000"/>
                </a:solidFill>
              </a:rPr>
              <a:t>centroid</a:t>
            </a:r>
            <a:r>
              <a:rPr lang="en-US" sz="2000" dirty="0"/>
              <a:t>, the average of all the points in the cluster, or a </a:t>
            </a:r>
            <a:r>
              <a:rPr lang="en-US" sz="2000" dirty="0" err="1">
                <a:solidFill>
                  <a:srgbClr val="FF0000"/>
                </a:solidFill>
              </a:rPr>
              <a:t>medoid</a:t>
            </a:r>
            <a:r>
              <a:rPr lang="en-US" sz="2000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1143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2514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5322888" y="4708525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6694488" y="4708525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1756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Clusters: Contiguity-Based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381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13997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79393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Types of Clusters: Density-Based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8458" y="1534848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8787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09000" cy="1219200"/>
          </a:xfrm>
        </p:spPr>
        <p:txBody>
          <a:bodyPr>
            <a:noAutofit/>
          </a:bodyPr>
          <a:lstStyle/>
          <a:p>
            <a:r>
              <a:rPr lang="en-US" dirty="0"/>
              <a:t>Types of Clusters: Conceptual Clusters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4462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Shared Property or Conceptual Clusters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Finds clusters that share some common property or represent a particular concept.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2971800" y="60944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 Overlapping Circles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2819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3886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Types of Clusters: Objective Function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04237" cy="5334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Clusters Defined by an Objective Function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Finds clusters that minimize or maximize an objective function. </a:t>
            </a:r>
          </a:p>
          <a:p>
            <a:pPr lvl="1"/>
            <a:r>
              <a:rPr lang="en-US" sz="2000" dirty="0"/>
              <a:t>Enumerate all possible ways of dividing the points into clusters and evaluate the `goodness' of each potential set of clusters by using the given objective function.  (NP Hard)</a:t>
            </a:r>
          </a:p>
          <a:p>
            <a:pPr lvl="1"/>
            <a:r>
              <a:rPr lang="en-US" sz="2000" dirty="0"/>
              <a:t> Can have global or local objectives.</a:t>
            </a:r>
          </a:p>
          <a:p>
            <a:pPr lvl="2"/>
            <a:r>
              <a:rPr lang="en-US" sz="1800" dirty="0"/>
              <a:t> Hierarchical clustering algorithms typically have local objectives</a:t>
            </a:r>
          </a:p>
          <a:p>
            <a:pPr lvl="2"/>
            <a:r>
              <a:rPr lang="en-US" sz="1800" dirty="0"/>
              <a:t> </a:t>
            </a:r>
            <a:r>
              <a:rPr lang="en-US" sz="1800" dirty="0" err="1"/>
              <a:t>Partitional</a:t>
            </a:r>
            <a:r>
              <a:rPr lang="en-US" sz="1800" dirty="0"/>
              <a:t> algorithms typically have global objectives</a:t>
            </a:r>
          </a:p>
          <a:p>
            <a:pPr lvl="1"/>
            <a:r>
              <a:rPr lang="en-US" sz="2000" dirty="0"/>
              <a:t>A variation of the global objective function approach is to fit the data to a parameterized model. </a:t>
            </a:r>
          </a:p>
          <a:p>
            <a:pPr lvl="2"/>
            <a:r>
              <a:rPr lang="en-US" sz="1800" dirty="0"/>
              <a:t> Parameters for the model are determined from the data. </a:t>
            </a:r>
          </a:p>
          <a:p>
            <a:pPr lvl="2"/>
            <a:r>
              <a:rPr lang="en-US" sz="1800" dirty="0"/>
              <a:t> Mixture models 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19914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001000" cy="4572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</a:t>
            </a:r>
            <a:r>
              <a:rPr lang="en-US" dirty="0" smtClean="0"/>
              <a:t>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The objective is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minimize the sum of distances of the points to their respective centroid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common definition is with </a:t>
            </a:r>
            <a:r>
              <a:rPr lang="en-US" dirty="0" err="1" smtClean="0"/>
              <a:t>euclidean</a:t>
            </a:r>
            <a:r>
              <a:rPr lang="en-US" dirty="0" smtClean="0"/>
              <a:t> distance, minimizing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Squares Error (SSE)</a:t>
            </a:r>
            <a:r>
              <a:rPr lang="en-US" dirty="0" smtClean="0"/>
              <a:t> function</a:t>
            </a:r>
          </a:p>
          <a:p>
            <a:pPr lvl="1">
              <a:defRPr/>
            </a:pPr>
            <a:r>
              <a:rPr lang="en-US" dirty="0" smtClean="0"/>
              <a:t>Sometimes K-means is defined like that</a:t>
            </a:r>
            <a:endParaRPr lang="en-US" dirty="0" smtClean="0"/>
          </a:p>
          <a:p>
            <a:pPr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Problem: </a:t>
            </a:r>
            <a:r>
              <a:rPr lang="en-US" dirty="0" smtClean="0"/>
              <a:t>Given </a:t>
            </a:r>
            <a:r>
              <a:rPr lang="en-US" dirty="0"/>
              <a:t>a set 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of </a:t>
            </a:r>
            <a:r>
              <a:rPr lang="en-US" dirty="0">
                <a:solidFill>
                  <a:schemeClr val="accent1"/>
                </a:solidFill>
              </a:rPr>
              <a:t>n</a:t>
            </a:r>
            <a:r>
              <a:rPr lang="en-US" dirty="0"/>
              <a:t> points in a </a:t>
            </a:r>
            <a:r>
              <a:rPr lang="en-US" dirty="0">
                <a:solidFill>
                  <a:schemeClr val="accent1"/>
                </a:solidFill>
              </a:rPr>
              <a:t>d</a:t>
            </a:r>
            <a:r>
              <a:rPr lang="en-US" dirty="0"/>
              <a:t>-dimensional space and an integer </a:t>
            </a:r>
            <a:r>
              <a:rPr lang="en-US" dirty="0" smtClean="0">
                <a:solidFill>
                  <a:schemeClr val="accent1"/>
                </a:solidFill>
              </a:rPr>
              <a:t>K </a:t>
            </a:r>
            <a:r>
              <a:rPr lang="en-US" dirty="0" smtClean="0"/>
              <a:t>group the points into 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 clusters </a:t>
            </a:r>
            <a:r>
              <a:rPr lang="en-US" dirty="0" smtClean="0">
                <a:solidFill>
                  <a:schemeClr val="accent1"/>
                </a:solidFill>
              </a:rPr>
              <a:t>{C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>
                <a:solidFill>
                  <a:schemeClr val="accent1"/>
                </a:solidFill>
              </a:rPr>
              <a:t>, C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,…,C</a:t>
            </a:r>
            <a:r>
              <a:rPr lang="en-US" baseline="-25000" dirty="0" smtClean="0">
                <a:solidFill>
                  <a:schemeClr val="accent1"/>
                </a:solidFill>
              </a:rPr>
              <a:t>k</a:t>
            </a:r>
            <a:r>
              <a:rPr lang="en-US" dirty="0" smtClean="0">
                <a:solidFill>
                  <a:schemeClr val="accent1"/>
                </a:solidFill>
              </a:rPr>
              <a:t>} </a:t>
            </a:r>
            <a:r>
              <a:rPr lang="en-US" dirty="0" smtClean="0"/>
              <a:t>such that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  <a:r>
              <a:rPr lang="en-US" dirty="0" smtClean="0"/>
              <a:t>is minimized, where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baseline="-25000" dirty="0" smtClean="0">
                <a:solidFill>
                  <a:srgbClr val="0070C0"/>
                </a:solidFill>
              </a:rPr>
              <a:t>i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</a:t>
            </a:r>
            <a:r>
              <a:rPr lang="en-US" dirty="0" smtClean="0"/>
              <a:t>of the points in </a:t>
            </a:r>
            <a:r>
              <a:rPr lang="en-US" dirty="0" smtClean="0"/>
              <a:t>cluster </a:t>
            </a:r>
            <a:r>
              <a:rPr lang="en-US" dirty="0" err="1" smtClean="0">
                <a:solidFill>
                  <a:srgbClr val="0070C0"/>
                </a:solidFill>
              </a:rPr>
              <a:t>C</a:t>
            </a:r>
            <a:r>
              <a:rPr lang="en-US" baseline="-25000" dirty="0" err="1" smtClean="0">
                <a:solidFill>
                  <a:srgbClr val="0070C0"/>
                </a:solidFill>
              </a:rPr>
              <a:t>i</a:t>
            </a:r>
            <a:endParaRPr lang="en-US" baseline="-25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682128"/>
              </p:ext>
            </p:extLst>
          </p:nvPr>
        </p:nvGraphicFramePr>
        <p:xfrm>
          <a:off x="1306513" y="4021138"/>
          <a:ext cx="499268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1" name="Εξίσωση" r:id="rId3" imgW="1790640" imgH="457200" progId="Equation.3">
                  <p:embed/>
                </p:oleObj>
              </mc:Choice>
              <mc:Fallback>
                <p:oleObj name="Εξίσωση" r:id="rId3" imgW="1790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4021138"/>
                        <a:ext cx="4992687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48281" y="50292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Sum of Squares Error (SSE)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31007" y="2936875"/>
            <a:ext cx="1274762" cy="1635125"/>
          </a:xfrm>
          <a:prstGeom prst="foldedCorner">
            <a:avLst>
              <a:gd name="adj" fmla="val 12500"/>
            </a:avLst>
          </a:prstGeom>
          <a:solidFill>
            <a:srgbClr val="007E5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3200" i="1">
                <a:latin typeface="Tahoma" pitchFamily="34" charset="0"/>
              </a:rPr>
              <a:t>D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870869" y="3152775"/>
            <a:ext cx="1584325" cy="1223963"/>
          </a:xfrm>
          <a:prstGeom prst="rightArrow">
            <a:avLst>
              <a:gd name="adj1" fmla="val 50000"/>
              <a:gd name="adj2" fmla="val 32361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>
                <a:latin typeface="Tahoma" pitchFamily="34" charset="0"/>
              </a:rPr>
              <a:t>Shingling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28219" y="2936875"/>
            <a:ext cx="1657350" cy="1584325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2000">
                <a:latin typeface="Tahoma" pitchFamily="34" charset="0"/>
              </a:rPr>
              <a:t>Shingles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055644" y="2936875"/>
            <a:ext cx="1657350" cy="15843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2000">
                <a:latin typeface="Tahoma" pitchFamily="34" charset="0"/>
              </a:rPr>
              <a:t>set </a:t>
            </a:r>
            <a:r>
              <a:rPr lang="en-US" sz="2000" i="1">
                <a:latin typeface="Tahoma" pitchFamily="34" charset="0"/>
              </a:rPr>
              <a:t>S </a:t>
            </a:r>
            <a:r>
              <a:rPr lang="en-US" sz="2000">
                <a:latin typeface="Tahoma" pitchFamily="34" charset="0"/>
              </a:rPr>
              <a:t>of </a:t>
            </a:r>
          </a:p>
          <a:p>
            <a:pPr algn="ctr" eaLnBrk="0" hangingPunct="0"/>
            <a:r>
              <a:rPr lang="en-US" sz="2000">
                <a:latin typeface="Tahoma" pitchFamily="34" charset="0"/>
              </a:rPr>
              <a:t>64-bit </a:t>
            </a:r>
          </a:p>
          <a:p>
            <a:pPr algn="ctr" eaLnBrk="0" hangingPunct="0"/>
            <a:r>
              <a:rPr lang="en-US" sz="2000">
                <a:latin typeface="Tahoma" pitchFamily="34" charset="0"/>
              </a:rPr>
              <a:t>integers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328444" y="3152775"/>
            <a:ext cx="1584325" cy="1223963"/>
          </a:xfrm>
          <a:prstGeom prst="rightArrow">
            <a:avLst>
              <a:gd name="adj1" fmla="val 50000"/>
              <a:gd name="adj2" fmla="val 32361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>
                <a:latin typeface="Tahoma" pitchFamily="34" charset="0"/>
              </a:rPr>
              <a:t>Rabin’s</a:t>
            </a:r>
          </a:p>
          <a:p>
            <a:pPr algn="ctr" eaLnBrk="0" hangingPunct="0"/>
            <a:r>
              <a:rPr lang="en-US">
                <a:latin typeface="Tahoma" pitchFamily="34" charset="0"/>
              </a:rPr>
              <a:t>fingerprints</a:t>
            </a:r>
          </a:p>
        </p:txBody>
      </p:sp>
    </p:spTree>
    <p:extLst>
      <p:ext uri="{BB962C8B-B14F-4D97-AF65-F5344CB8AC3E}">
        <p14:creationId xmlns:p14="http://schemas.microsoft.com/office/powerpoint/2010/main" val="24094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Algorithmic properties of the k-means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NP-hard if the dimensionality of the data is at least 2 (</a:t>
            </a:r>
            <a:r>
              <a:rPr lang="en-US" b="1" dirty="0" smtClean="0">
                <a:solidFill>
                  <a:schemeClr val="accent1"/>
                </a:solidFill>
              </a:rPr>
              <a:t>d&gt;=2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Finding the best solution in polynomial time is infeasible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1"/>
                </a:solidFill>
              </a:rPr>
              <a:t>d=1</a:t>
            </a:r>
            <a:r>
              <a:rPr lang="en-US" dirty="0" smtClean="0"/>
              <a:t> the problem is solvable in polynomial time (how?)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simple iterative algorithm works quite well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</a:t>
            </a:r>
            <a:endParaRPr lang="en-US" dirty="0"/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518527"/>
              </p:ext>
            </p:extLst>
          </p:nvPr>
        </p:nvGraphicFramePr>
        <p:xfrm>
          <a:off x="457200" y="388620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 smtClean="0"/>
              <a:t>.</a:t>
            </a:r>
          </a:p>
          <a:p>
            <a:r>
              <a:rPr lang="en-US" dirty="0" smtClean="0"/>
              <a:t>K-means is sometimes synonymous with this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990600"/>
          </a:xfrm>
        </p:spPr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Details</a:t>
            </a:r>
          </a:p>
        </p:txBody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01000" cy="52578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Initial centroids </a:t>
            </a:r>
            <a:r>
              <a:rPr lang="en-US" sz="2200" dirty="0"/>
              <a:t>are often chosen randomly.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1800" dirty="0"/>
              <a:t>Clusters produced vary from one run to another.</a:t>
            </a:r>
          </a:p>
          <a:p>
            <a:pPr marL="533400" indent="-533400">
              <a:lnSpc>
                <a:spcPct val="90000"/>
              </a:lnSpc>
            </a:pPr>
            <a:r>
              <a:rPr lang="en-US" sz="2200" dirty="0"/>
              <a:t>‘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sz="2200" dirty="0"/>
              <a:t>’ is measured by Euclidean distance, cosine similarity, correlation, etc.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/>
              <a:t>The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sz="2200" dirty="0"/>
              <a:t> </a:t>
            </a:r>
            <a:r>
              <a:rPr lang="en-US" sz="2200" dirty="0" smtClean="0"/>
              <a:t>depends on the distance function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0070C0"/>
                </a:solidFill>
              </a:rPr>
              <a:t>mean</a:t>
            </a:r>
            <a:r>
              <a:rPr lang="en-US" sz="1800" dirty="0" smtClean="0"/>
              <a:t> </a:t>
            </a:r>
            <a:r>
              <a:rPr lang="en-US" sz="1800" dirty="0"/>
              <a:t>of the points in the </a:t>
            </a:r>
            <a:r>
              <a:rPr lang="en-US" sz="1800" dirty="0" smtClean="0"/>
              <a:t>cluster for </a:t>
            </a:r>
            <a:r>
              <a:rPr lang="en-US" sz="1800" dirty="0" smtClean="0">
                <a:solidFill>
                  <a:srgbClr val="0070C0"/>
                </a:solidFill>
              </a:rPr>
              <a:t>SSE</a:t>
            </a:r>
            <a:r>
              <a:rPr lang="en-US" sz="1800" dirty="0" smtClean="0"/>
              <a:t>, the </a:t>
            </a:r>
            <a:r>
              <a:rPr lang="en-US" sz="1800" dirty="0" smtClean="0">
                <a:solidFill>
                  <a:srgbClr val="0070C0"/>
                </a:solidFill>
              </a:rPr>
              <a:t>median</a:t>
            </a:r>
            <a:r>
              <a:rPr lang="en-US" sz="1800" dirty="0" smtClean="0"/>
              <a:t> for </a:t>
            </a:r>
            <a:r>
              <a:rPr lang="en-US" sz="1800" dirty="0" smtClean="0">
                <a:solidFill>
                  <a:srgbClr val="0070C0"/>
                </a:solidFill>
              </a:rPr>
              <a:t>Manhattan</a:t>
            </a:r>
            <a:r>
              <a:rPr lang="en-US" sz="1800" dirty="0" smtClean="0"/>
              <a:t> distance.</a:t>
            </a:r>
            <a:endParaRPr lang="en-US" sz="18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/>
              <a:t>K-means </a:t>
            </a:r>
            <a:r>
              <a:rPr lang="en-US" sz="2200" dirty="0"/>
              <a:t>will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converge</a:t>
            </a:r>
            <a:r>
              <a:rPr lang="en-US" sz="2200" dirty="0"/>
              <a:t> for common similarity measures mentioned above.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 dirty="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1800" dirty="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Complexity</a:t>
            </a:r>
            <a:r>
              <a:rPr lang="en-US" sz="2200" dirty="0"/>
              <a:t> is O( n * K * I * d 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1800" dirty="0"/>
              <a:t>n = number of points, K = number of clusters, </a:t>
            </a:r>
            <a:br>
              <a:rPr lang="en-US" sz="1800" dirty="0"/>
            </a:br>
            <a:r>
              <a:rPr lang="en-US" sz="1800" dirty="0"/>
              <a:t>I = number of iterations, d = number of attributes</a:t>
            </a:r>
          </a:p>
        </p:txBody>
      </p:sp>
    </p:spTree>
    <p:extLst>
      <p:ext uri="{BB962C8B-B14F-4D97-AF65-F5344CB8AC3E}">
        <p14:creationId xmlns:p14="http://schemas.microsoft.com/office/powerpoint/2010/main" val="10044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04800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954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5257800" y="192722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0609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4" y="381000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609600" y="47847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0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048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609600" y="47275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1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609600" y="48609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6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609600" y="46513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0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 smtClean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 . E.g.,  pick the most distant (from each other) points as cluster centers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K-means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</a:t>
            </a:r>
            <a:r>
              <a:rPr lang="en-US" dirty="0" smtClean="0"/>
              <a:t>different </a:t>
            </a:r>
            <a:endParaRPr lang="en-US" dirty="0"/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/>
              <a:t>Non-globular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4171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Similarity</a:t>
            </a:r>
            <a:endParaRPr lang="en-US" dirty="0"/>
          </a:p>
        </p:txBody>
      </p:sp>
      <p:sp>
        <p:nvSpPr>
          <p:cNvPr id="292867" name="AutoShape 3"/>
          <p:cNvSpPr>
            <a:spLocks noChangeArrowheads="1"/>
          </p:cNvSpPr>
          <p:nvPr/>
        </p:nvSpPr>
        <p:spPr bwMode="auto">
          <a:xfrm>
            <a:off x="755650" y="2060575"/>
            <a:ext cx="1368425" cy="1584325"/>
          </a:xfrm>
          <a:prstGeom prst="foldedCorner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i="1">
                <a:latin typeface="Tahoma" pitchFamily="34" charset="0"/>
              </a:rPr>
              <a:t>D</a:t>
            </a:r>
            <a:r>
              <a:rPr lang="en-US" sz="2800" i="1" baseline="-25000">
                <a:latin typeface="Tahoma" pitchFamily="34" charset="0"/>
              </a:rPr>
              <a:t>1</a:t>
            </a:r>
            <a:endParaRPr lang="en-US" sz="2800" i="1">
              <a:latin typeface="Tahoma" pitchFamily="34" charset="0"/>
            </a:endParaRPr>
          </a:p>
        </p:txBody>
      </p:sp>
      <p:sp>
        <p:nvSpPr>
          <p:cNvPr id="292868" name="AutoShape 4"/>
          <p:cNvSpPr>
            <a:spLocks noChangeArrowheads="1"/>
          </p:cNvSpPr>
          <p:nvPr/>
        </p:nvSpPr>
        <p:spPr bwMode="auto">
          <a:xfrm>
            <a:off x="6948488" y="2060575"/>
            <a:ext cx="1368425" cy="1584325"/>
          </a:xfrm>
          <a:prstGeom prst="foldedCorner">
            <a:avLst>
              <a:gd name="adj" fmla="val 12500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i="1">
                <a:latin typeface="Tahoma" pitchFamily="34" charset="0"/>
              </a:rPr>
              <a:t>D</a:t>
            </a:r>
            <a:r>
              <a:rPr lang="en-US" sz="2800" i="1" baseline="-25000">
                <a:latin typeface="Tahoma" pitchFamily="34" charset="0"/>
              </a:rPr>
              <a:t>2</a:t>
            </a:r>
            <a:endParaRPr lang="en-US" sz="2800" i="1">
              <a:latin typeface="Tahoma" pitchFamily="34" charset="0"/>
            </a:endParaRPr>
          </a:p>
        </p:txBody>
      </p:sp>
      <p:sp>
        <p:nvSpPr>
          <p:cNvPr id="292869" name="AutoShape 5"/>
          <p:cNvSpPr>
            <a:spLocks noChangeArrowheads="1"/>
          </p:cNvSpPr>
          <p:nvPr/>
        </p:nvSpPr>
        <p:spPr bwMode="auto">
          <a:xfrm rot="1286709">
            <a:off x="2339975" y="3141663"/>
            <a:ext cx="719138" cy="647700"/>
          </a:xfrm>
          <a:prstGeom prst="rightArrow">
            <a:avLst>
              <a:gd name="adj1" fmla="val 50000"/>
              <a:gd name="adj2" fmla="val 2775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0" name="AutoShape 6"/>
          <p:cNvSpPr>
            <a:spLocks noChangeArrowheads="1"/>
          </p:cNvSpPr>
          <p:nvPr/>
        </p:nvSpPr>
        <p:spPr bwMode="auto">
          <a:xfrm rot="8918586">
            <a:off x="5867400" y="3213100"/>
            <a:ext cx="719138" cy="647700"/>
          </a:xfrm>
          <a:prstGeom prst="rightArrow">
            <a:avLst>
              <a:gd name="adj1" fmla="val 50000"/>
              <a:gd name="adj2" fmla="val 2775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3130550" y="3429000"/>
            <a:ext cx="1657350" cy="1584325"/>
          </a:xfrm>
          <a:prstGeom prst="ellipse">
            <a:avLst/>
          </a:prstGeom>
          <a:solidFill>
            <a:srgbClr val="FF3300">
              <a:alpha val="50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i="1">
                <a:latin typeface="Tahoma" pitchFamily="34" charset="0"/>
              </a:rPr>
              <a:t>S</a:t>
            </a:r>
            <a:r>
              <a:rPr lang="en-US" sz="2800" i="1" baseline="-25000">
                <a:latin typeface="Tahoma" pitchFamily="34" charset="0"/>
              </a:rPr>
              <a:t>1</a:t>
            </a:r>
            <a:endParaRPr lang="en-US" sz="2800" i="1">
              <a:latin typeface="Tahoma" pitchFamily="34" charset="0"/>
            </a:endParaRPr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>
            <a:off x="4138613" y="3429000"/>
            <a:ext cx="1657350" cy="1584325"/>
          </a:xfrm>
          <a:prstGeom prst="ellipse">
            <a:avLst/>
          </a:prstGeom>
          <a:solidFill>
            <a:srgbClr val="3399FF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r>
              <a:rPr lang="en-US" sz="2800" i="1">
                <a:latin typeface="Tahoma" pitchFamily="34" charset="0"/>
              </a:rPr>
              <a:t>S</a:t>
            </a:r>
            <a:r>
              <a:rPr lang="en-US" sz="2800" i="1" baseline="-25000">
                <a:latin typeface="Tahoma" pitchFamily="34" charset="0"/>
              </a:rPr>
              <a:t>2</a:t>
            </a:r>
            <a:endParaRPr lang="en-US" sz="2800" i="1">
              <a:latin typeface="Tahoma" pitchFamily="34" charset="0"/>
            </a:endParaRPr>
          </a:p>
        </p:txBody>
      </p:sp>
      <p:graphicFrame>
        <p:nvGraphicFramePr>
          <p:cNvPr id="2928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029849"/>
              </p:ext>
            </p:extLst>
          </p:nvPr>
        </p:nvGraphicFramePr>
        <p:xfrm>
          <a:off x="2577306" y="5180807"/>
          <a:ext cx="367506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name="Εξίσωση" r:id="rId3" imgW="1346040" imgH="469800" progId="Equation.3">
                  <p:embed/>
                </p:oleObj>
              </mc:Choice>
              <mc:Fallback>
                <p:oleObj name="Εξίσωση" r:id="rId3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306" y="5180807"/>
                        <a:ext cx="367506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6434138" y="5592763"/>
            <a:ext cx="2709862" cy="457200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Jaccard coefficient</a:t>
            </a:r>
          </a:p>
        </p:txBody>
      </p:sp>
    </p:spTree>
    <p:extLst>
      <p:ext uri="{BB962C8B-B14F-4D97-AF65-F5344CB8AC3E}">
        <p14:creationId xmlns:p14="http://schemas.microsoft.com/office/powerpoint/2010/main" val="35372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4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762000" y="53482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5334000" y="52974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5122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762000" y="5424487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5334000" y="53736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7403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8176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1143000" y="55514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5334000" y="55768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34742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1143000" y="55626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One solution is to use many clusters.</a:t>
            </a:r>
          </a:p>
          <a:p>
            <a:pPr lvl="1"/>
            <a:r>
              <a:rPr lang="en-US" sz="2000" b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3573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57200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762000" y="55006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3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9192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1143000" y="56530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5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K-</a:t>
            </a:r>
            <a:r>
              <a:rPr lang="en-US" dirty="0" err="1" smtClean="0">
                <a:solidFill>
                  <a:srgbClr val="FF0000"/>
                </a:solidFill>
              </a:rPr>
              <a:t>medoids</a:t>
            </a:r>
            <a:r>
              <a:rPr lang="en-US" dirty="0" smtClean="0"/>
              <a:t>: Similar problem definition as in K-means, but the centroid of the cluster is defined to be one of the points in the cluster (the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medoid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K-centers</a:t>
            </a:r>
            <a:r>
              <a:rPr lang="en-US" dirty="0" smtClean="0"/>
              <a:t>: Similar problem definition as in K-means, but the goal now is to minimize the maximum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diameter</a:t>
            </a:r>
            <a:r>
              <a:rPr lang="en-US" dirty="0" smtClean="0"/>
              <a:t> of the clusters (diameter of a cluster is maximum distance between any two points in the cluster).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Produces a set of nested clusters organized as a hierarchical tree</a:t>
            </a:r>
          </a:p>
          <a:p>
            <a:r>
              <a:rPr lang="en-US"/>
              <a:t>Can be visualized as a dendrogram</a:t>
            </a:r>
          </a:p>
          <a:p>
            <a:pPr lvl="1"/>
            <a:r>
              <a:rPr lang="en-US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78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08316"/>
              </p:ext>
            </p:extLst>
          </p:nvPr>
        </p:nvGraphicFramePr>
        <p:xfrm>
          <a:off x="5257800" y="38576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0" name="VISIO" r:id="rId4" imgW="3168720" imgH="3227760" progId="Visio.Drawing.6">
                  <p:embed/>
                </p:oleObj>
              </mc:Choice>
              <mc:Fallback>
                <p:oleObj name="VISIO" r:id="rId4" imgW="3168720" imgH="322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576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0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25292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Two main types of hierarchical clustering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Agglomerative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the points as individual clusters</a:t>
            </a:r>
          </a:p>
          <a:p>
            <a:pPr lvl="2"/>
            <a:r>
              <a:rPr lang="en-US" sz="1800" dirty="0"/>
              <a:t> At each step, merge the closest pair of clusters until only one cluster (or k clusters) left</a:t>
            </a:r>
          </a:p>
          <a:p>
            <a:pPr lvl="4"/>
            <a:endParaRPr lang="en-US" sz="1800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Divisive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one, all-inclusive cluster </a:t>
            </a:r>
          </a:p>
          <a:p>
            <a:pPr lvl="2"/>
            <a:r>
              <a:rPr lang="en-US" sz="1800" dirty="0"/>
              <a:t> At each step, split a cluster until each cluster contains a point (or there are k clusters)</a:t>
            </a:r>
          </a:p>
          <a:p>
            <a:pPr lvl="4"/>
            <a:endParaRPr lang="en-US" sz="1800" dirty="0"/>
          </a:p>
          <a:p>
            <a:r>
              <a:rPr lang="en-US" sz="2400" dirty="0"/>
              <a:t>Traditional hierarchical algorithms use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sz="2000" dirty="0"/>
              <a:t>Merge or split one cluster at a time</a:t>
            </a:r>
          </a:p>
          <a:p>
            <a:pPr lvl="4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12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Compacting the data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shingle sets are too large to be kept in memory.</a:t>
            </a:r>
          </a:p>
          <a:p>
            <a:r>
              <a:rPr lang="en-US" dirty="0">
                <a:solidFill>
                  <a:srgbClr val="FF9900"/>
                </a:solidFill>
              </a:rPr>
              <a:t>Key idea</a:t>
            </a:r>
            <a:r>
              <a:rPr lang="en-US" dirty="0"/>
              <a:t>: “hash” each </a:t>
            </a:r>
            <a:r>
              <a:rPr lang="en-US" dirty="0" smtClean="0"/>
              <a:t>set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  </a:t>
            </a:r>
            <a:r>
              <a:rPr lang="en-US" dirty="0"/>
              <a:t>to a small </a:t>
            </a:r>
            <a:r>
              <a:rPr lang="en-US" dirty="0">
                <a:solidFill>
                  <a:srgbClr val="FF0000"/>
                </a:solidFill>
              </a:rPr>
              <a:t>signature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Sig </a:t>
            </a:r>
            <a:r>
              <a:rPr lang="en-US" dirty="0" smtClean="0">
                <a:solidFill>
                  <a:srgbClr val="0070C0"/>
                </a:solidFill>
              </a:rPr>
              <a:t>(S)</a:t>
            </a:r>
            <a:r>
              <a:rPr lang="en-US" dirty="0" smtClean="0"/>
              <a:t>, </a:t>
            </a:r>
            <a:r>
              <a:rPr lang="en-US" dirty="0"/>
              <a:t>such that</a:t>
            </a:r>
            <a:r>
              <a:rPr lang="en-US" dirty="0" smtClean="0"/>
              <a:t>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Sig (S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/>
              <a:t>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 enough </a:t>
            </a:r>
            <a:r>
              <a:rPr lang="en-US" dirty="0"/>
              <a:t>that we can fit a signature in main memory for each </a:t>
            </a:r>
            <a:r>
              <a:rPr lang="en-US" dirty="0" smtClean="0"/>
              <a:t>set.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Sim</a:t>
            </a:r>
            <a:r>
              <a:rPr lang="en-US" dirty="0">
                <a:solidFill>
                  <a:srgbClr val="0070C0"/>
                </a:solidFill>
              </a:rPr>
              <a:t> (S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S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is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almost</a:t>
            </a:r>
            <a:r>
              <a:rPr lang="en-US" dirty="0"/>
              <a:t>)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same</a:t>
            </a:r>
            <a:r>
              <a:rPr lang="en-US" dirty="0"/>
              <a:t> as the “similarity” of </a:t>
            </a:r>
            <a:r>
              <a:rPr lang="en-US" dirty="0">
                <a:solidFill>
                  <a:srgbClr val="0070C0"/>
                </a:solidFill>
              </a:rPr>
              <a:t>Sig (S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Sig (S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). </a:t>
            </a:r>
            <a:r>
              <a:rPr lang="en-US" dirty="0"/>
              <a:t>(signature </a:t>
            </a:r>
            <a:r>
              <a:rPr lang="en-US" dirty="0">
                <a:solidFill>
                  <a:srgbClr val="FF0000"/>
                </a:solidFill>
              </a:rPr>
              <a:t>preserves</a:t>
            </a:r>
            <a:r>
              <a:rPr lang="en-US" dirty="0"/>
              <a:t> similarity).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Warning</a:t>
            </a:r>
            <a:r>
              <a:rPr lang="en-US" dirty="0" smtClean="0"/>
              <a:t>: This method </a:t>
            </a:r>
            <a:r>
              <a:rPr lang="en-US" dirty="0"/>
              <a:t>can produce </a:t>
            </a:r>
            <a:r>
              <a:rPr lang="en-US" dirty="0">
                <a:solidFill>
                  <a:srgbClr val="FF0000"/>
                </a:solidFill>
              </a:rPr>
              <a:t>false negatives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false </a:t>
            </a:r>
            <a:r>
              <a:rPr lang="en-US" dirty="0">
                <a:solidFill>
                  <a:srgbClr val="FF0000"/>
                </a:solidFill>
              </a:rPr>
              <a:t>positives </a:t>
            </a:r>
            <a:r>
              <a:rPr lang="en-US" dirty="0"/>
              <a:t>(if </a:t>
            </a:r>
            <a:r>
              <a:rPr lang="en-US" dirty="0" smtClean="0"/>
              <a:t>an additional  </a:t>
            </a:r>
            <a:r>
              <a:rPr lang="en-US" dirty="0"/>
              <a:t>check is not made).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1816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More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Different approaches to defining the distance between clusters distinguish the different algorithms</a:t>
            </a:r>
          </a:p>
        </p:txBody>
      </p:sp>
    </p:spTree>
    <p:extLst>
      <p:ext uri="{BB962C8B-B14F-4D97-AF65-F5344CB8AC3E}">
        <p14:creationId xmlns:p14="http://schemas.microsoft.com/office/powerpoint/2010/main" val="4260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721"/>
            <a:ext cx="8229600" cy="4876800"/>
          </a:xfrm>
        </p:spPr>
        <p:txBody>
          <a:bodyPr/>
          <a:lstStyle/>
          <a:p>
            <a:r>
              <a:rPr lang="en-US"/>
              <a:t>Start with clusters of individual points and a proximity matrix</a:t>
            </a:r>
          </a:p>
          <a:p>
            <a:pPr lvl="1"/>
            <a:endParaRPr lang="en-US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5257800" y="2265436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5791200" y="471805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0225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4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-10800000">
            <a:off x="3352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-10800000">
            <a:off x="2590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685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3428999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2743199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1752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5486400" y="1812915"/>
            <a:ext cx="2895600" cy="2212975"/>
            <a:chOff x="3456" y="1440"/>
            <a:chExt cx="1872" cy="1503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5856654" y="406161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8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433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609600" y="4249737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-5400000">
            <a:off x="1600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-10800000">
            <a:off x="3352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1295400" y="5316537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-10800000">
            <a:off x="2590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685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3428999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1524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2743199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1752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5486400" y="2039937"/>
            <a:ext cx="2971800" cy="2193925"/>
            <a:chOff x="3456" y="1094"/>
            <a:chExt cx="1920" cy="1503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990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5791200" y="423386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43071914"/>
              </p:ext>
            </p:extLst>
          </p:nvPr>
        </p:nvGraphicFramePr>
        <p:xfrm>
          <a:off x="4648200" y="4859337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59337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1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609600" y="41910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-5400000">
            <a:off x="1600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-10800000">
            <a:off x="3314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1295400" y="5257800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3429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1905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</a:t>
            </a:r>
            <a:r>
              <a:rPr lang="en-US"/>
              <a:t>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5994400" y="3021231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?      ?       ?      ?    </a:t>
            </a:r>
            <a:r>
              <a:rPr lang="en-US" dirty="0"/>
              <a:t>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6651625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6651625" y="3505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6651625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6575425" y="1727200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6096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6019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5715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5638800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5638800" y="3458527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5638800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5029200" y="30098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70866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7620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5715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5715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5715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5715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6553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7010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5791200" y="4267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92068614"/>
              </p:ext>
            </p:extLst>
          </p:nvPr>
        </p:nvGraphicFramePr>
        <p:xfrm>
          <a:off x="4648200" y="4740275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40275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6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57199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5562600" y="1524000"/>
            <a:ext cx="3429000" cy="3508375"/>
            <a:chOff x="3456" y="1440"/>
            <a:chExt cx="2160" cy="221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716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2286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2286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4572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5389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182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1752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914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1979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3429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4953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3592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4114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4114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60198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  <p:extLst>
      <p:ext uri="{BB962C8B-B14F-4D97-AF65-F5344CB8AC3E}">
        <p14:creationId xmlns:p14="http://schemas.microsoft.com/office/powerpoint/2010/main" val="39286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5486400" y="1524000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4627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175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1676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838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1903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3352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4876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3516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4038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4038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1981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59436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3810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27872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9543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5486400" y="1676400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462757" y="18994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175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1676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838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1903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3352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4876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3516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4038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4038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914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5943600" y="4953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381000" y="38100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3373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399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6495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5486400" y="1371600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462757" y="15946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175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1676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838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1903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3352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4876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3516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4038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4038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1828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1828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1828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1828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1981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1981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1981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1981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914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914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914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914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1752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1752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1752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1752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5943600" y="4648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381000" y="35052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22157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1371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462757" y="18232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8781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5486400" y="1600200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175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1676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838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1903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3352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4876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3516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4038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4038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5943600" y="48768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381000" y="37338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12192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41148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41749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C3-EE67-4B07-B222-A972DE8BFCAE}" type="slidenum">
              <a:rPr lang="en-US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Sets to Boolean Matrices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19600"/>
          </a:xfrm>
        </p:spPr>
        <p:txBody>
          <a:bodyPr>
            <a:normAutofit/>
          </a:bodyPr>
          <a:lstStyle/>
          <a:p>
            <a:r>
              <a:rPr lang="en-US" dirty="0"/>
              <a:t>Represent the data as a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smtClean="0"/>
              <a:t>matrix </a:t>
            </a:r>
            <a:r>
              <a:rPr lang="en-US" dirty="0" smtClean="0">
                <a:solidFill>
                  <a:srgbClr val="0070C0"/>
                </a:solidFill>
              </a:rPr>
              <a:t>M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33CC33"/>
                </a:solidFill>
              </a:rPr>
              <a:t>Rows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the universe of all possible set elements </a:t>
            </a:r>
          </a:p>
          <a:p>
            <a:pPr lvl="2"/>
            <a:r>
              <a:rPr lang="en-US" dirty="0" smtClean="0"/>
              <a:t>In our case, shingle fingerprints take values in [0…2</a:t>
            </a:r>
            <a:r>
              <a:rPr lang="en-US" baseline="30000" dirty="0" smtClean="0"/>
              <a:t>64</a:t>
            </a:r>
            <a:r>
              <a:rPr lang="en-US" dirty="0" smtClean="0"/>
              <a:t>-1]</a:t>
            </a:r>
            <a:endParaRPr lang="en-US" dirty="0"/>
          </a:p>
          <a:p>
            <a:pPr lvl="1"/>
            <a:r>
              <a:rPr lang="en-US" dirty="0">
                <a:solidFill>
                  <a:srgbClr val="33CC33"/>
                </a:solidFill>
              </a:rPr>
              <a:t>Columns</a:t>
            </a:r>
            <a:r>
              <a:rPr lang="en-US" dirty="0"/>
              <a:t> = </a:t>
            </a:r>
            <a:r>
              <a:rPr lang="en-US" dirty="0" smtClean="0"/>
              <a:t>the sets </a:t>
            </a:r>
          </a:p>
          <a:p>
            <a:pPr lvl="2"/>
            <a:r>
              <a:rPr lang="en-US" dirty="0" smtClean="0"/>
              <a:t>In our case, the sets of shingle fingerprints</a:t>
            </a:r>
            <a:endParaRPr lang="en-US" dirty="0" smtClean="0"/>
          </a:p>
          <a:p>
            <a:pPr lvl="1"/>
            <a:r>
              <a:rPr lang="en-US" dirty="0">
                <a:solidFill>
                  <a:srgbClr val="33CC33"/>
                </a:solidFill>
              </a:rPr>
              <a:t>M(</a:t>
            </a:r>
            <a:r>
              <a:rPr lang="en-US" dirty="0" err="1">
                <a:solidFill>
                  <a:srgbClr val="33CC33"/>
                </a:solidFill>
              </a:rPr>
              <a:t>e,S</a:t>
            </a:r>
            <a:r>
              <a:rPr lang="en-US" dirty="0">
                <a:solidFill>
                  <a:srgbClr val="33CC33"/>
                </a:solidFill>
              </a:rPr>
              <a:t>) = 1 </a:t>
            </a:r>
            <a:r>
              <a:rPr lang="en-US" dirty="0"/>
              <a:t>in row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 and column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  if and only if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 is a member of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.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Typical </a:t>
            </a:r>
            <a:r>
              <a:rPr lang="en-US" dirty="0">
                <a:solidFill>
                  <a:srgbClr val="FF9900"/>
                </a:solidFill>
              </a:rPr>
              <a:t>matrix is sparse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do not really materialize the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MIN or Single Link </a:t>
            </a:r>
          </a:p>
        </p:txBody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Similarity of two clusters is based on the two most similar (closest) points in the different clusters</a:t>
            </a:r>
          </a:p>
          <a:p>
            <a:pPr lvl="1"/>
            <a:r>
              <a:rPr lang="en-US"/>
              <a:t>Determined by one pair of points, i.e., by one link in the proximity graph.</a:t>
            </a:r>
          </a:p>
        </p:txBody>
      </p:sp>
      <p:graphicFrame>
        <p:nvGraphicFramePr>
          <p:cNvPr id="1632260" name="Object 4"/>
          <p:cNvGraphicFramePr>
            <a:graphicFrameLocks noChangeAspect="1"/>
          </p:cNvGraphicFramePr>
          <p:nvPr/>
        </p:nvGraphicFramePr>
        <p:xfrm>
          <a:off x="304800" y="3886200"/>
          <a:ext cx="40878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9" name="Worksheet" r:id="rId3" imgW="2294001" imgH="1013841" progId="Excel.Sheet.8">
                  <p:embed/>
                </p:oleObj>
              </mc:Choice>
              <mc:Fallback>
                <p:oleObj name="Worksheet" r:id="rId3" imgW="2294001" imgH="101384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6200"/>
                        <a:ext cx="4087813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2261" name="Group 5"/>
          <p:cNvGrpSpPr>
            <a:grpSpLocks/>
          </p:cNvGrpSpPr>
          <p:nvPr/>
        </p:nvGrpSpPr>
        <p:grpSpPr bwMode="auto">
          <a:xfrm>
            <a:off x="5561013" y="3581400"/>
            <a:ext cx="2820987" cy="2562225"/>
            <a:chOff x="3616" y="2256"/>
            <a:chExt cx="1777" cy="1614"/>
          </a:xfrm>
        </p:grpSpPr>
        <p:sp>
          <p:nvSpPr>
            <p:cNvPr id="1632262" name="Line 6"/>
            <p:cNvSpPr>
              <a:spLocks noChangeShapeType="1"/>
            </p:cNvSpPr>
            <p:nvPr/>
          </p:nvSpPr>
          <p:spPr bwMode="auto">
            <a:xfrm flipV="1">
              <a:off x="3696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3" name="Line 7"/>
            <p:cNvSpPr>
              <a:spLocks noChangeShapeType="1"/>
            </p:cNvSpPr>
            <p:nvPr/>
          </p:nvSpPr>
          <p:spPr bwMode="auto">
            <a:xfrm>
              <a:off x="3696" y="3221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4" name="Line 8"/>
            <p:cNvSpPr>
              <a:spLocks noChangeShapeType="1"/>
            </p:cNvSpPr>
            <p:nvPr/>
          </p:nvSpPr>
          <p:spPr bwMode="auto">
            <a:xfrm>
              <a:off x="4163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5" name="Line 9"/>
            <p:cNvSpPr>
              <a:spLocks noChangeShapeType="1"/>
            </p:cNvSpPr>
            <p:nvPr/>
          </p:nvSpPr>
          <p:spPr bwMode="auto">
            <a:xfrm flipV="1">
              <a:off x="3976" y="2979"/>
              <a:ext cx="0" cy="2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6" name="Line 10"/>
            <p:cNvSpPr>
              <a:spLocks noChangeShapeType="1"/>
            </p:cNvSpPr>
            <p:nvPr/>
          </p:nvSpPr>
          <p:spPr bwMode="auto">
            <a:xfrm flipV="1">
              <a:off x="3976" y="2899"/>
              <a:ext cx="0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7" name="Line 11"/>
            <p:cNvSpPr>
              <a:spLocks noChangeShapeType="1"/>
            </p:cNvSpPr>
            <p:nvPr/>
          </p:nvSpPr>
          <p:spPr bwMode="auto">
            <a:xfrm flipV="1">
              <a:off x="4818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8" name="Line 12"/>
            <p:cNvSpPr>
              <a:spLocks noChangeShapeType="1"/>
            </p:cNvSpPr>
            <p:nvPr/>
          </p:nvSpPr>
          <p:spPr bwMode="auto">
            <a:xfrm>
              <a:off x="4818" y="3060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9" name="Line 13"/>
            <p:cNvSpPr>
              <a:spLocks noChangeShapeType="1"/>
            </p:cNvSpPr>
            <p:nvPr/>
          </p:nvSpPr>
          <p:spPr bwMode="auto">
            <a:xfrm>
              <a:off x="5285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0" name="Line 14"/>
            <p:cNvSpPr>
              <a:spLocks noChangeShapeType="1"/>
            </p:cNvSpPr>
            <p:nvPr/>
          </p:nvSpPr>
          <p:spPr bwMode="auto">
            <a:xfrm flipV="1">
              <a:off x="5098" y="2819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1" name="Line 15"/>
            <p:cNvSpPr>
              <a:spLocks noChangeShapeType="1"/>
            </p:cNvSpPr>
            <p:nvPr/>
          </p:nvSpPr>
          <p:spPr bwMode="auto">
            <a:xfrm flipV="1">
              <a:off x="5098" y="2738"/>
              <a:ext cx="0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2" name="Line 16"/>
            <p:cNvSpPr>
              <a:spLocks noChangeShapeType="1"/>
            </p:cNvSpPr>
            <p:nvPr/>
          </p:nvSpPr>
          <p:spPr bwMode="auto">
            <a:xfrm flipV="1">
              <a:off x="4444" y="2899"/>
              <a:ext cx="0" cy="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3" name="Line 17"/>
            <p:cNvSpPr>
              <a:spLocks noChangeShapeType="1"/>
            </p:cNvSpPr>
            <p:nvPr/>
          </p:nvSpPr>
          <p:spPr bwMode="auto">
            <a:xfrm>
              <a:off x="3976" y="2899"/>
              <a:ext cx="4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4" name="Line 18"/>
            <p:cNvSpPr>
              <a:spLocks noChangeShapeType="1"/>
            </p:cNvSpPr>
            <p:nvPr/>
          </p:nvSpPr>
          <p:spPr bwMode="auto">
            <a:xfrm flipV="1">
              <a:off x="4163" y="2578"/>
              <a:ext cx="0" cy="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5" name="Line 19"/>
            <p:cNvSpPr>
              <a:spLocks noChangeShapeType="1"/>
            </p:cNvSpPr>
            <p:nvPr/>
          </p:nvSpPr>
          <p:spPr bwMode="auto">
            <a:xfrm>
              <a:off x="4163" y="2578"/>
              <a:ext cx="9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6" name="Line 20"/>
            <p:cNvSpPr>
              <a:spLocks noChangeShapeType="1"/>
            </p:cNvSpPr>
            <p:nvPr/>
          </p:nvSpPr>
          <p:spPr bwMode="auto">
            <a:xfrm>
              <a:off x="5098" y="2578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7" name="Line 21"/>
            <p:cNvSpPr>
              <a:spLocks noChangeShapeType="1"/>
            </p:cNvSpPr>
            <p:nvPr/>
          </p:nvSpPr>
          <p:spPr bwMode="auto">
            <a:xfrm flipV="1">
              <a:off x="4631" y="2256"/>
              <a:ext cx="0" cy="3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8" name="Text Box 22"/>
            <p:cNvSpPr txBox="1">
              <a:spLocks noChangeArrowheads="1"/>
            </p:cNvSpPr>
            <p:nvPr/>
          </p:nvSpPr>
          <p:spPr bwMode="auto">
            <a:xfrm>
              <a:off x="3616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1</a:t>
              </a:r>
            </a:p>
          </p:txBody>
        </p:sp>
        <p:sp>
          <p:nvSpPr>
            <p:cNvPr id="1632279" name="Text Box 23"/>
            <p:cNvSpPr txBox="1">
              <a:spLocks noChangeArrowheads="1"/>
            </p:cNvSpPr>
            <p:nvPr/>
          </p:nvSpPr>
          <p:spPr bwMode="auto">
            <a:xfrm>
              <a:off x="4083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2</a:t>
              </a:r>
            </a:p>
          </p:txBody>
        </p:sp>
        <p:sp>
          <p:nvSpPr>
            <p:cNvPr id="1632280" name="Text Box 24"/>
            <p:cNvSpPr txBox="1">
              <a:spLocks noChangeArrowheads="1"/>
            </p:cNvSpPr>
            <p:nvPr/>
          </p:nvSpPr>
          <p:spPr bwMode="auto">
            <a:xfrm>
              <a:off x="4364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3</a:t>
              </a:r>
            </a:p>
          </p:txBody>
        </p:sp>
        <p:sp>
          <p:nvSpPr>
            <p:cNvPr id="1632281" name="Text Box 25"/>
            <p:cNvSpPr txBox="1">
              <a:spLocks noChangeArrowheads="1"/>
            </p:cNvSpPr>
            <p:nvPr/>
          </p:nvSpPr>
          <p:spPr bwMode="auto">
            <a:xfrm>
              <a:off x="4738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4</a:t>
              </a:r>
            </a:p>
          </p:txBody>
        </p:sp>
        <p:sp>
          <p:nvSpPr>
            <p:cNvPr id="1632282" name="Text Box 26"/>
            <p:cNvSpPr txBox="1">
              <a:spLocks noChangeArrowheads="1"/>
            </p:cNvSpPr>
            <p:nvPr/>
          </p:nvSpPr>
          <p:spPr bwMode="auto">
            <a:xfrm>
              <a:off x="5205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7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914400" y="60340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5791200" y="6034087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Dendrogram</a:t>
            </a:r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747713" y="2092325"/>
            <a:ext cx="3175000" cy="2790825"/>
            <a:chOff x="471" y="1117"/>
            <a:chExt cx="2000" cy="1758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2495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527050" y="2808287"/>
            <a:ext cx="1735138" cy="1158875"/>
            <a:chOff x="332" y="1568"/>
            <a:chExt cx="1093" cy="730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444500" y="2390775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382588" y="2270125"/>
            <a:ext cx="3795712" cy="2924175"/>
            <a:chOff x="241" y="1229"/>
            <a:chExt cx="2391" cy="1842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307975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8887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4876800" y="1981200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28572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4265613" y="1524000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9159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Cluster Similarity: MAX or Complete Linkage</a:t>
            </a:r>
          </a:p>
        </p:txBody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Similarity of two clusters is based on the two least similar (most distant) points in the different clusters</a:t>
            </a:r>
          </a:p>
          <a:p>
            <a:pPr lvl="1"/>
            <a:r>
              <a:rPr lang="en-US"/>
              <a:t>Determined by all pairs of points in the two clusters</a:t>
            </a:r>
          </a:p>
          <a:p>
            <a:endParaRPr lang="en-US"/>
          </a:p>
        </p:txBody>
      </p:sp>
      <p:graphicFrame>
        <p:nvGraphicFramePr>
          <p:cNvPr id="1636356" name="Object 4"/>
          <p:cNvGraphicFramePr>
            <a:graphicFrameLocks noChangeAspect="1"/>
          </p:cNvGraphicFramePr>
          <p:nvPr/>
        </p:nvGraphicFramePr>
        <p:xfrm>
          <a:off x="228600" y="3560763"/>
          <a:ext cx="4343400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4" name="Worksheet" r:id="rId3" imgW="2294001" imgH="1013841" progId="Excel.Sheet.8">
                  <p:embed/>
                </p:oleObj>
              </mc:Choice>
              <mc:Fallback>
                <p:oleObj name="Worksheet" r:id="rId3" imgW="2294001" imgH="101384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60763"/>
                        <a:ext cx="4343400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6357" name="Group 5"/>
          <p:cNvGrpSpPr>
            <a:grpSpLocks/>
          </p:cNvGrpSpPr>
          <p:nvPr/>
        </p:nvGrpSpPr>
        <p:grpSpPr bwMode="auto">
          <a:xfrm>
            <a:off x="5715000" y="3429000"/>
            <a:ext cx="2598738" cy="2667000"/>
            <a:chOff x="3691" y="2160"/>
            <a:chExt cx="1637" cy="1680"/>
          </a:xfrm>
        </p:grpSpPr>
        <p:sp>
          <p:nvSpPr>
            <p:cNvPr id="1636358" name="Line 6"/>
            <p:cNvSpPr>
              <a:spLocks noChangeShapeType="1"/>
            </p:cNvSpPr>
            <p:nvPr/>
          </p:nvSpPr>
          <p:spPr bwMode="auto">
            <a:xfrm flipV="1">
              <a:off x="5219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59" name="Line 7"/>
            <p:cNvSpPr>
              <a:spLocks noChangeShapeType="1"/>
            </p:cNvSpPr>
            <p:nvPr/>
          </p:nvSpPr>
          <p:spPr bwMode="auto">
            <a:xfrm>
              <a:off x="4793" y="3168"/>
              <a:ext cx="4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0" name="Line 8"/>
            <p:cNvSpPr>
              <a:spLocks noChangeShapeType="1"/>
            </p:cNvSpPr>
            <p:nvPr/>
          </p:nvSpPr>
          <p:spPr bwMode="auto">
            <a:xfrm>
              <a:off x="4793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1" name="Line 9"/>
            <p:cNvSpPr>
              <a:spLocks noChangeShapeType="1"/>
            </p:cNvSpPr>
            <p:nvPr/>
          </p:nvSpPr>
          <p:spPr bwMode="auto">
            <a:xfrm flipV="1">
              <a:off x="4964" y="291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2" name="Line 10"/>
            <p:cNvSpPr>
              <a:spLocks noChangeShapeType="1"/>
            </p:cNvSpPr>
            <p:nvPr/>
          </p:nvSpPr>
          <p:spPr bwMode="auto">
            <a:xfrm flipV="1">
              <a:off x="4964" y="2832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3" name="Line 11"/>
            <p:cNvSpPr>
              <a:spLocks noChangeShapeType="1"/>
            </p:cNvSpPr>
            <p:nvPr/>
          </p:nvSpPr>
          <p:spPr bwMode="auto">
            <a:xfrm flipV="1">
              <a:off x="4197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4" name="Line 12"/>
            <p:cNvSpPr>
              <a:spLocks noChangeShapeType="1"/>
            </p:cNvSpPr>
            <p:nvPr/>
          </p:nvSpPr>
          <p:spPr bwMode="auto">
            <a:xfrm>
              <a:off x="3770" y="325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5" name="Line 13"/>
            <p:cNvSpPr>
              <a:spLocks noChangeShapeType="1"/>
            </p:cNvSpPr>
            <p:nvPr/>
          </p:nvSpPr>
          <p:spPr bwMode="auto">
            <a:xfrm>
              <a:off x="3770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6" name="Line 14"/>
            <p:cNvSpPr>
              <a:spLocks noChangeShapeType="1"/>
            </p:cNvSpPr>
            <p:nvPr/>
          </p:nvSpPr>
          <p:spPr bwMode="auto">
            <a:xfrm flipV="1">
              <a:off x="3941" y="2748"/>
              <a:ext cx="0" cy="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7" name="Line 15"/>
            <p:cNvSpPr>
              <a:spLocks noChangeShapeType="1"/>
            </p:cNvSpPr>
            <p:nvPr/>
          </p:nvSpPr>
          <p:spPr bwMode="auto">
            <a:xfrm flipV="1">
              <a:off x="3941" y="2664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8" name="Line 16"/>
            <p:cNvSpPr>
              <a:spLocks noChangeShapeType="1"/>
            </p:cNvSpPr>
            <p:nvPr/>
          </p:nvSpPr>
          <p:spPr bwMode="auto">
            <a:xfrm flipV="1">
              <a:off x="4537" y="2832"/>
              <a:ext cx="0" cy="7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9" name="Line 17"/>
            <p:cNvSpPr>
              <a:spLocks noChangeShapeType="1"/>
            </p:cNvSpPr>
            <p:nvPr/>
          </p:nvSpPr>
          <p:spPr bwMode="auto">
            <a:xfrm>
              <a:off x="4537" y="283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70" name="Line 18"/>
            <p:cNvSpPr>
              <a:spLocks noChangeShapeType="1"/>
            </p:cNvSpPr>
            <p:nvPr/>
          </p:nvSpPr>
          <p:spPr bwMode="auto">
            <a:xfrm flipV="1">
              <a:off x="4793" y="24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71" name="Line 19"/>
            <p:cNvSpPr>
              <a:spLocks noChangeShapeType="1"/>
            </p:cNvSpPr>
            <p:nvPr/>
          </p:nvSpPr>
          <p:spPr bwMode="auto">
            <a:xfrm>
              <a:off x="3941" y="2496"/>
              <a:ext cx="8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72" name="Line 20"/>
            <p:cNvSpPr>
              <a:spLocks noChangeShapeType="1"/>
            </p:cNvSpPr>
            <p:nvPr/>
          </p:nvSpPr>
          <p:spPr bwMode="auto">
            <a:xfrm>
              <a:off x="3941" y="249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73" name="Line 21"/>
            <p:cNvSpPr>
              <a:spLocks noChangeShapeType="1"/>
            </p:cNvSpPr>
            <p:nvPr/>
          </p:nvSpPr>
          <p:spPr bwMode="auto">
            <a:xfrm flipV="1">
              <a:off x="4367" y="216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74" name="Text Box 22"/>
            <p:cNvSpPr txBox="1">
              <a:spLocks noChangeArrowheads="1"/>
            </p:cNvSpPr>
            <p:nvPr/>
          </p:nvSpPr>
          <p:spPr bwMode="auto">
            <a:xfrm>
              <a:off x="3691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1</a:t>
              </a:r>
            </a:p>
          </p:txBody>
        </p:sp>
        <p:sp>
          <p:nvSpPr>
            <p:cNvPr id="1636375" name="Text Box 23"/>
            <p:cNvSpPr txBox="1">
              <a:spLocks noChangeArrowheads="1"/>
            </p:cNvSpPr>
            <p:nvPr/>
          </p:nvSpPr>
          <p:spPr bwMode="auto">
            <a:xfrm>
              <a:off x="4117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2</a:t>
              </a:r>
            </a:p>
          </p:txBody>
        </p:sp>
        <p:sp>
          <p:nvSpPr>
            <p:cNvPr id="1636376" name="Text Box 24"/>
            <p:cNvSpPr txBox="1">
              <a:spLocks noChangeArrowheads="1"/>
            </p:cNvSpPr>
            <p:nvPr/>
          </p:nvSpPr>
          <p:spPr bwMode="auto">
            <a:xfrm>
              <a:off x="4458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3</a:t>
              </a:r>
            </a:p>
          </p:txBody>
        </p:sp>
        <p:sp>
          <p:nvSpPr>
            <p:cNvPr id="1636377" name="Text Box 25"/>
            <p:cNvSpPr txBox="1">
              <a:spLocks noChangeArrowheads="1"/>
            </p:cNvSpPr>
            <p:nvPr/>
          </p:nvSpPr>
          <p:spPr bwMode="auto">
            <a:xfrm>
              <a:off x="4715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4</a:t>
              </a:r>
            </a:p>
          </p:txBody>
        </p:sp>
        <p:sp>
          <p:nvSpPr>
            <p:cNvPr id="1636378" name="Text Box 26"/>
            <p:cNvSpPr txBox="1">
              <a:spLocks noChangeArrowheads="1"/>
            </p:cNvSpPr>
            <p:nvPr/>
          </p:nvSpPr>
          <p:spPr bwMode="auto">
            <a:xfrm>
              <a:off x="5140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80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0538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1098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5670550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Dendrogram</a:t>
            </a:r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438400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792163" y="2128838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2509838" y="3513138"/>
            <a:ext cx="1401762" cy="890587"/>
            <a:chOff x="1465" y="2309"/>
            <a:chExt cx="883" cy="561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704850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360363" y="1887538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1882775" y="3287713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615950" y="2025650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810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303213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4341813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23822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4418013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38376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/>
              <a:t>Cluster Similarity: Group Average</a:t>
            </a:r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85875"/>
            <a:ext cx="8318500" cy="3505200"/>
          </a:xfrm>
        </p:spPr>
        <p:txBody>
          <a:bodyPr/>
          <a:lstStyle/>
          <a:p>
            <a:r>
              <a:rPr lang="en-US" sz="2200" dirty="0"/>
              <a:t>Proximity of two clusters is the average of pairwise proximity between points in the two clusters.</a:t>
            </a:r>
          </a:p>
          <a:p>
            <a:endParaRPr lang="en-US" sz="2200" dirty="0"/>
          </a:p>
          <a:p>
            <a:endParaRPr lang="en-US" sz="2200" dirty="0"/>
          </a:p>
          <a:p>
            <a:pPr lvl="4"/>
            <a:endParaRPr lang="en-US" sz="1800" dirty="0"/>
          </a:p>
          <a:p>
            <a:r>
              <a:rPr lang="en-US" sz="2200" dirty="0"/>
              <a:t>Need to use average connectivity for scalability since total proximity favors large clusters</a:t>
            </a:r>
          </a:p>
          <a:p>
            <a:endParaRPr lang="en-US" sz="2200" dirty="0"/>
          </a:p>
        </p:txBody>
      </p:sp>
      <p:graphicFrame>
        <p:nvGraphicFramePr>
          <p:cNvPr id="1640452" name="Object 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6" name="Equation" r:id="rId3" imgW="3873240" imgH="698400" progId="Equation.3">
                  <p:embed/>
                </p:oleObj>
              </mc:Choice>
              <mc:Fallback>
                <p:oleObj name="Equation" r:id="rId3" imgW="38732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4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73558"/>
              </p:ext>
            </p:extLst>
          </p:nvPr>
        </p:nvGraphicFramePr>
        <p:xfrm>
          <a:off x="228600" y="4141787"/>
          <a:ext cx="434340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7" name="Worksheet" r:id="rId5" imgW="2294001" imgH="1013841" progId="Excel.Sheet.8">
                  <p:embed/>
                </p:oleObj>
              </mc:Choice>
              <mc:Fallback>
                <p:oleObj name="Worksheet" r:id="rId5" imgW="2294001" imgH="101384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41787"/>
                        <a:ext cx="4343400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0454" name="Group 6"/>
          <p:cNvGrpSpPr>
            <a:grpSpLocks/>
          </p:cNvGrpSpPr>
          <p:nvPr/>
        </p:nvGrpSpPr>
        <p:grpSpPr bwMode="auto">
          <a:xfrm>
            <a:off x="5410200" y="3797300"/>
            <a:ext cx="2957513" cy="2755900"/>
            <a:chOff x="3504" y="2112"/>
            <a:chExt cx="1863" cy="1736"/>
          </a:xfrm>
        </p:grpSpPr>
        <p:sp>
          <p:nvSpPr>
            <p:cNvPr id="1640455" name="Line 7"/>
            <p:cNvSpPr>
              <a:spLocks noChangeShapeType="1"/>
            </p:cNvSpPr>
            <p:nvPr/>
          </p:nvSpPr>
          <p:spPr bwMode="auto">
            <a:xfrm flipV="1">
              <a:off x="3605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56" name="Line 8"/>
            <p:cNvSpPr>
              <a:spLocks noChangeShapeType="1"/>
            </p:cNvSpPr>
            <p:nvPr/>
          </p:nvSpPr>
          <p:spPr bwMode="auto">
            <a:xfrm>
              <a:off x="3605" y="3184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57" name="Line 9"/>
            <p:cNvSpPr>
              <a:spLocks noChangeShapeType="1"/>
            </p:cNvSpPr>
            <p:nvPr/>
          </p:nvSpPr>
          <p:spPr bwMode="auto">
            <a:xfrm>
              <a:off x="4098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58" name="Line 10"/>
            <p:cNvSpPr>
              <a:spLocks noChangeShapeType="1"/>
            </p:cNvSpPr>
            <p:nvPr/>
          </p:nvSpPr>
          <p:spPr bwMode="auto">
            <a:xfrm flipV="1">
              <a:off x="3901" y="2916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59" name="Line 11"/>
            <p:cNvSpPr>
              <a:spLocks noChangeShapeType="1"/>
            </p:cNvSpPr>
            <p:nvPr/>
          </p:nvSpPr>
          <p:spPr bwMode="auto">
            <a:xfrm flipV="1">
              <a:off x="3901" y="2827"/>
              <a:ext cx="0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0" name="Line 12"/>
            <p:cNvSpPr>
              <a:spLocks noChangeShapeType="1"/>
            </p:cNvSpPr>
            <p:nvPr/>
          </p:nvSpPr>
          <p:spPr bwMode="auto">
            <a:xfrm flipV="1">
              <a:off x="4787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1" name="Line 13"/>
            <p:cNvSpPr>
              <a:spLocks noChangeShapeType="1"/>
            </p:cNvSpPr>
            <p:nvPr/>
          </p:nvSpPr>
          <p:spPr bwMode="auto">
            <a:xfrm>
              <a:off x="4787" y="3006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2" name="Line 14"/>
            <p:cNvSpPr>
              <a:spLocks noChangeShapeType="1"/>
            </p:cNvSpPr>
            <p:nvPr/>
          </p:nvSpPr>
          <p:spPr bwMode="auto">
            <a:xfrm>
              <a:off x="5280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3" name="Line 15"/>
            <p:cNvSpPr>
              <a:spLocks noChangeShapeType="1"/>
            </p:cNvSpPr>
            <p:nvPr/>
          </p:nvSpPr>
          <p:spPr bwMode="auto">
            <a:xfrm flipV="1">
              <a:off x="5083" y="2738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4" name="Line 16"/>
            <p:cNvSpPr>
              <a:spLocks noChangeShapeType="1"/>
            </p:cNvSpPr>
            <p:nvPr/>
          </p:nvSpPr>
          <p:spPr bwMode="auto">
            <a:xfrm flipV="1">
              <a:off x="5083" y="2648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5" name="Line 17"/>
            <p:cNvSpPr>
              <a:spLocks noChangeShapeType="1"/>
            </p:cNvSpPr>
            <p:nvPr/>
          </p:nvSpPr>
          <p:spPr bwMode="auto">
            <a:xfrm flipV="1">
              <a:off x="4393" y="282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6" name="Line 18"/>
            <p:cNvSpPr>
              <a:spLocks noChangeShapeType="1"/>
            </p:cNvSpPr>
            <p:nvPr/>
          </p:nvSpPr>
          <p:spPr bwMode="auto">
            <a:xfrm>
              <a:off x="3901" y="2827"/>
              <a:ext cx="4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7" name="Line 19"/>
            <p:cNvSpPr>
              <a:spLocks noChangeShapeType="1"/>
            </p:cNvSpPr>
            <p:nvPr/>
          </p:nvSpPr>
          <p:spPr bwMode="auto">
            <a:xfrm flipV="1">
              <a:off x="4098" y="2469"/>
              <a:ext cx="0" cy="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8" name="Line 20"/>
            <p:cNvSpPr>
              <a:spLocks noChangeShapeType="1"/>
            </p:cNvSpPr>
            <p:nvPr/>
          </p:nvSpPr>
          <p:spPr bwMode="auto">
            <a:xfrm>
              <a:off x="4098" y="2469"/>
              <a:ext cx="9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9" name="Line 21"/>
            <p:cNvSpPr>
              <a:spLocks noChangeShapeType="1"/>
            </p:cNvSpPr>
            <p:nvPr/>
          </p:nvSpPr>
          <p:spPr bwMode="auto">
            <a:xfrm>
              <a:off x="5083" y="2469"/>
              <a:ext cx="0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70" name="Line 22"/>
            <p:cNvSpPr>
              <a:spLocks noChangeShapeType="1"/>
            </p:cNvSpPr>
            <p:nvPr/>
          </p:nvSpPr>
          <p:spPr bwMode="auto">
            <a:xfrm flipV="1">
              <a:off x="4590" y="2112"/>
              <a:ext cx="0" cy="3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71" name="Text Box 23"/>
            <p:cNvSpPr txBox="1">
              <a:spLocks noChangeArrowheads="1"/>
            </p:cNvSpPr>
            <p:nvPr/>
          </p:nvSpPr>
          <p:spPr bwMode="auto">
            <a:xfrm>
              <a:off x="3504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1</a:t>
              </a:r>
            </a:p>
          </p:txBody>
        </p:sp>
        <p:sp>
          <p:nvSpPr>
            <p:cNvPr id="1640472" name="Text Box 24"/>
            <p:cNvSpPr txBox="1">
              <a:spLocks noChangeArrowheads="1"/>
            </p:cNvSpPr>
            <p:nvPr/>
          </p:nvSpPr>
          <p:spPr bwMode="auto">
            <a:xfrm>
              <a:off x="3997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2</a:t>
              </a:r>
            </a:p>
          </p:txBody>
        </p:sp>
        <p:sp>
          <p:nvSpPr>
            <p:cNvPr id="1640473" name="Text Box 25"/>
            <p:cNvSpPr txBox="1">
              <a:spLocks noChangeArrowheads="1"/>
            </p:cNvSpPr>
            <p:nvPr/>
          </p:nvSpPr>
          <p:spPr bwMode="auto">
            <a:xfrm>
              <a:off x="4292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3</a:t>
              </a:r>
            </a:p>
          </p:txBody>
        </p:sp>
        <p:sp>
          <p:nvSpPr>
            <p:cNvPr id="1640474" name="Text Box 26"/>
            <p:cNvSpPr txBox="1">
              <a:spLocks noChangeArrowheads="1"/>
            </p:cNvSpPr>
            <p:nvPr/>
          </p:nvSpPr>
          <p:spPr bwMode="auto">
            <a:xfrm>
              <a:off x="4686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4</a:t>
              </a:r>
            </a:p>
          </p:txBody>
        </p:sp>
        <p:sp>
          <p:nvSpPr>
            <p:cNvPr id="1640475" name="Text Box 27"/>
            <p:cNvSpPr txBox="1">
              <a:spLocks noChangeArrowheads="1"/>
            </p:cNvSpPr>
            <p:nvPr/>
          </p:nvSpPr>
          <p:spPr bwMode="auto">
            <a:xfrm>
              <a:off x="5179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9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01625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914400" y="58054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5562600" y="580548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Dendrogram</a:t>
            </a:r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00287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808038" y="2230437"/>
            <a:ext cx="2901950" cy="2544763"/>
            <a:chOff x="509" y="1252"/>
            <a:chExt cx="1828" cy="1603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2405063" y="3516312"/>
            <a:ext cx="1301750" cy="889000"/>
            <a:chOff x="1515" y="2062"/>
            <a:chExt cx="820" cy="560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717550" y="2625725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403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1931988" y="3344862"/>
            <a:ext cx="1800225" cy="1720850"/>
            <a:chOff x="1217" y="1954"/>
            <a:chExt cx="1134" cy="1084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1893888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40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LGC Sans"/>
        <a:cs typeface="DejaVu LGC Sans"/>
      </a:majorFont>
      <a:minorFont>
        <a:latin typeface="Calibri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9840</TotalTime>
  <Words>4749</Words>
  <Application>Microsoft Office PowerPoint</Application>
  <PresentationFormat>On-screen Show (4:3)</PresentationFormat>
  <Paragraphs>1656</Paragraphs>
  <Slides>104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104</vt:i4>
      </vt:variant>
    </vt:vector>
  </HeadingPairs>
  <TitlesOfParts>
    <vt:vector size="113" baseType="lpstr">
      <vt:lpstr>Clarity</vt:lpstr>
      <vt:lpstr>Office Theme</vt:lpstr>
      <vt:lpstr>Microsoft Equation 3.0</vt:lpstr>
      <vt:lpstr>Document</vt:lpstr>
      <vt:lpstr>VISIO</vt:lpstr>
      <vt:lpstr>Bitmap Image</vt:lpstr>
      <vt:lpstr>Visio</vt:lpstr>
      <vt:lpstr>Worksheet</vt:lpstr>
      <vt:lpstr>Equation</vt:lpstr>
      <vt:lpstr>DATA MINING LECTURE 5</vt:lpstr>
      <vt:lpstr>SKETCHING  AND  LOCALITY SENSITIVE HASHING</vt:lpstr>
      <vt:lpstr>Finding similar documents</vt:lpstr>
      <vt:lpstr>Shingling</vt:lpstr>
      <vt:lpstr>Fingerprinting</vt:lpstr>
      <vt:lpstr>Document processing</vt:lpstr>
      <vt:lpstr>Document Similarity</vt:lpstr>
      <vt:lpstr>Compacting the data </vt:lpstr>
      <vt:lpstr>From Sets to Boolean Matrices</vt:lpstr>
      <vt:lpstr>Example</vt:lpstr>
      <vt:lpstr>Example</vt:lpstr>
      <vt:lpstr>Example</vt:lpstr>
      <vt:lpstr>Minhashing</vt:lpstr>
      <vt:lpstr>Example of minhash signatures</vt:lpstr>
      <vt:lpstr>Example of minhash signatures</vt:lpstr>
      <vt:lpstr>Example of minhash signatures</vt:lpstr>
      <vt:lpstr>Example of minhash signatures</vt:lpstr>
      <vt:lpstr>Hash function Property</vt:lpstr>
      <vt:lpstr>Example</vt:lpstr>
      <vt:lpstr>Example</vt:lpstr>
      <vt:lpstr>Example</vt:lpstr>
      <vt:lpstr>Example</vt:lpstr>
      <vt:lpstr>Example</vt:lpstr>
      <vt:lpstr>Similarity for Signatures</vt:lpstr>
      <vt:lpstr>Is it now feasible?</vt:lpstr>
      <vt:lpstr>Being more practical</vt:lpstr>
      <vt:lpstr>Example</vt:lpstr>
      <vt:lpstr>Finding similar pairs</vt:lpstr>
      <vt:lpstr>Locality-Sensitive Hashing</vt:lpstr>
      <vt:lpstr>The signature matirx</vt:lpstr>
      <vt:lpstr>Partition into Bands – (2)</vt:lpstr>
      <vt:lpstr>PowerPoint Presentation</vt:lpstr>
      <vt:lpstr>Suppose S1, S2 are 80% Similar</vt:lpstr>
      <vt:lpstr>Suppose S1, S2 Only 40% Similar</vt:lpstr>
      <vt:lpstr>LSH Involves a Tradeoff</vt:lpstr>
      <vt:lpstr>Analysis of LSH – What We Want</vt:lpstr>
      <vt:lpstr>What One Band of One Row Gives You</vt:lpstr>
      <vt:lpstr>What b  Bands of r  Rows Gives You</vt:lpstr>
      <vt:lpstr>Example: b  = 20; r  = 5</vt:lpstr>
      <vt:lpstr>Locality-sensitive hashing (LSH)</vt:lpstr>
      <vt:lpstr>Clustering</vt:lpstr>
      <vt:lpstr>What is Cluster Analysis?</vt:lpstr>
      <vt:lpstr>Applications of Cluster Analysis</vt:lpstr>
      <vt:lpstr>Early applications of cluster analysis</vt:lpstr>
      <vt:lpstr>Notion of a Cluster can be Ambiguous</vt:lpstr>
      <vt:lpstr>Types of Clusterings</vt:lpstr>
      <vt:lpstr>Partitional Clustering</vt:lpstr>
      <vt:lpstr>Hierarchical Clustering</vt:lpstr>
      <vt:lpstr>Other Distinctions Between Sets of Clusters</vt:lpstr>
      <vt:lpstr>Types of Clusters</vt:lpstr>
      <vt:lpstr>Types of Clusters: Well-Separated</vt:lpstr>
      <vt:lpstr>Types of Clusters: Center-Based</vt:lpstr>
      <vt:lpstr>Types of Clusters: Contiguity-Based</vt:lpstr>
      <vt:lpstr>Types of Clusters: Density-Based</vt:lpstr>
      <vt:lpstr>Types of Clusters: Conceptual Clusters</vt:lpstr>
      <vt:lpstr>Types of Clusters: Objective Function</vt:lpstr>
      <vt:lpstr>Clustering Algorithms</vt:lpstr>
      <vt:lpstr>K-means Clustering</vt:lpstr>
      <vt:lpstr>K-means Clustering</vt:lpstr>
      <vt:lpstr>Algorithmic properties of the k-means problem</vt:lpstr>
      <vt:lpstr>K-means Algorithm</vt:lpstr>
      <vt:lpstr>K-means Algorithm – Details</vt:lpstr>
      <vt:lpstr>Two different K-means Clusterings</vt:lpstr>
      <vt:lpstr>Importance of Choosing Initial Centroids</vt:lpstr>
      <vt:lpstr>Importance of Choosing Initial Centroids</vt:lpstr>
      <vt:lpstr>Importance of Choosing Initial Centroids</vt:lpstr>
      <vt:lpstr>Importance of Choosing Initial Centroids …</vt:lpstr>
      <vt:lpstr>Dealing with Initialization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 </vt:lpstr>
      <vt:lpstr>Strengths of Hierarchical Clustering</vt:lpstr>
      <vt:lpstr>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Cluster Similarity: MIN or Single Link </vt:lpstr>
      <vt:lpstr>Hierarchical Clustering: MIN</vt:lpstr>
      <vt:lpstr>Strength of MIN</vt:lpstr>
      <vt:lpstr>Limitations of MIN</vt:lpstr>
      <vt:lpstr>Cluster Similarity: MAX or Complete Linkage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 Time and Space requirements</vt:lpstr>
      <vt:lpstr>Hierarchical Clustering:   Problems and Limitations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319</cp:revision>
  <dcterms:created xsi:type="dcterms:W3CDTF">2011-10-17T19:46:53Z</dcterms:created>
  <dcterms:modified xsi:type="dcterms:W3CDTF">2012-03-21T10:50:18Z</dcterms:modified>
</cp:coreProperties>
</file>