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81" r:id="rId2"/>
  </p:sldMasterIdLst>
  <p:notesMasterIdLst>
    <p:notesMasterId r:id="rId96"/>
  </p:notesMasterIdLst>
  <p:sldIdLst>
    <p:sldId id="369" r:id="rId3"/>
    <p:sldId id="418" r:id="rId4"/>
    <p:sldId id="370" r:id="rId5"/>
    <p:sldId id="373" r:id="rId6"/>
    <p:sldId id="374" r:id="rId7"/>
    <p:sldId id="375" r:id="rId8"/>
    <p:sldId id="379" r:id="rId9"/>
    <p:sldId id="378" r:id="rId10"/>
    <p:sldId id="380" r:id="rId11"/>
    <p:sldId id="381" r:id="rId12"/>
    <p:sldId id="385" r:id="rId13"/>
    <p:sldId id="371" r:id="rId14"/>
    <p:sldId id="372" r:id="rId15"/>
    <p:sldId id="393" r:id="rId16"/>
    <p:sldId id="389" r:id="rId17"/>
    <p:sldId id="390" r:id="rId18"/>
    <p:sldId id="391" r:id="rId19"/>
    <p:sldId id="394" r:id="rId20"/>
    <p:sldId id="395" r:id="rId21"/>
    <p:sldId id="396" r:id="rId22"/>
    <p:sldId id="398" r:id="rId23"/>
    <p:sldId id="402" r:id="rId24"/>
    <p:sldId id="397" r:id="rId25"/>
    <p:sldId id="399" r:id="rId26"/>
    <p:sldId id="403" r:id="rId27"/>
    <p:sldId id="404" r:id="rId28"/>
    <p:sldId id="415" r:id="rId29"/>
    <p:sldId id="416" r:id="rId30"/>
    <p:sldId id="405" r:id="rId31"/>
    <p:sldId id="414" r:id="rId32"/>
    <p:sldId id="412" r:id="rId33"/>
    <p:sldId id="413" r:id="rId34"/>
    <p:sldId id="406" r:id="rId35"/>
    <p:sldId id="407" r:id="rId36"/>
    <p:sldId id="408" r:id="rId37"/>
    <p:sldId id="410" r:id="rId38"/>
    <p:sldId id="411" r:id="rId39"/>
    <p:sldId id="417" r:id="rId40"/>
    <p:sldId id="419" r:id="rId41"/>
    <p:sldId id="420" r:id="rId42"/>
    <p:sldId id="421" r:id="rId43"/>
    <p:sldId id="422" r:id="rId44"/>
    <p:sldId id="423" r:id="rId45"/>
    <p:sldId id="424" r:id="rId46"/>
    <p:sldId id="429" r:id="rId47"/>
    <p:sldId id="425" r:id="rId48"/>
    <p:sldId id="426" r:id="rId49"/>
    <p:sldId id="428" r:id="rId50"/>
    <p:sldId id="427" r:id="rId51"/>
    <p:sldId id="430" r:id="rId52"/>
    <p:sldId id="431" r:id="rId53"/>
    <p:sldId id="432" r:id="rId54"/>
    <p:sldId id="433" r:id="rId55"/>
    <p:sldId id="435" r:id="rId56"/>
    <p:sldId id="436" r:id="rId57"/>
    <p:sldId id="437" r:id="rId58"/>
    <p:sldId id="438" r:id="rId59"/>
    <p:sldId id="450" r:id="rId60"/>
    <p:sldId id="452" r:id="rId61"/>
    <p:sldId id="451" r:id="rId62"/>
    <p:sldId id="454" r:id="rId63"/>
    <p:sldId id="453" r:id="rId64"/>
    <p:sldId id="439" r:id="rId65"/>
    <p:sldId id="477" r:id="rId66"/>
    <p:sldId id="478" r:id="rId67"/>
    <p:sldId id="479" r:id="rId68"/>
    <p:sldId id="441" r:id="rId69"/>
    <p:sldId id="442" r:id="rId70"/>
    <p:sldId id="480" r:id="rId71"/>
    <p:sldId id="455" r:id="rId72"/>
    <p:sldId id="456" r:id="rId73"/>
    <p:sldId id="457" r:id="rId74"/>
    <p:sldId id="448" r:id="rId75"/>
    <p:sldId id="449" r:id="rId76"/>
    <p:sldId id="458" r:id="rId77"/>
    <p:sldId id="459" r:id="rId78"/>
    <p:sldId id="460" r:id="rId79"/>
    <p:sldId id="461" r:id="rId80"/>
    <p:sldId id="462" r:id="rId81"/>
    <p:sldId id="463" r:id="rId82"/>
    <p:sldId id="464" r:id="rId83"/>
    <p:sldId id="465" r:id="rId84"/>
    <p:sldId id="466" r:id="rId85"/>
    <p:sldId id="467" r:id="rId86"/>
    <p:sldId id="468" r:id="rId87"/>
    <p:sldId id="469" r:id="rId88"/>
    <p:sldId id="470" r:id="rId89"/>
    <p:sldId id="471" r:id="rId90"/>
    <p:sldId id="472" r:id="rId91"/>
    <p:sldId id="473" r:id="rId92"/>
    <p:sldId id="474" r:id="rId93"/>
    <p:sldId id="475" r:id="rId94"/>
    <p:sldId id="476" r:id="rId9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8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75" d="100"/>
          <a:sy n="75" d="100"/>
        </p:scale>
        <p:origin x="-10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97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slide" Target="slides/slide85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100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slide" Target="slides/slide91.xml"/><Relationship Id="rId98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6175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5" y="4342191"/>
            <a:ext cx="5030391" cy="411540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93" tIns="44945" rIns="89893" bIns="4494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6175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5" y="4342191"/>
            <a:ext cx="5030391" cy="411540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93" tIns="44945" rIns="89893" bIns="4494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8825" cy="3427413"/>
          </a:xfrm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5030391" cy="4115405"/>
          </a:xfrm>
        </p:spPr>
        <p:txBody>
          <a:bodyPr lIns="89893" tIns="44945" rIns="89893" bIns="4494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8825" cy="3427413"/>
          </a:xfrm>
          <a:ln/>
        </p:spPr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5030391" cy="4115405"/>
          </a:xfrm>
        </p:spPr>
        <p:txBody>
          <a:bodyPr lIns="89893" tIns="44945" rIns="89893" bIns="4494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8825" cy="3427413"/>
          </a:xfrm>
          <a:ln/>
        </p:spPr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5030391" cy="4115405"/>
          </a:xfrm>
        </p:spPr>
        <p:txBody>
          <a:bodyPr lIns="89893" tIns="44945" rIns="89893" bIns="4494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8825" cy="3427413"/>
          </a:xfrm>
          <a:ln/>
        </p:spPr>
      </p:sp>
      <p:sp>
        <p:nvSpPr>
          <p:cNvPr id="77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5030391" cy="4115405"/>
          </a:xfrm>
        </p:spPr>
        <p:txBody>
          <a:bodyPr lIns="89893" tIns="44945" rIns="89893" bIns="4494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8825" cy="3427413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5030391" cy="4115405"/>
          </a:xfrm>
        </p:spPr>
        <p:txBody>
          <a:bodyPr lIns="89893" tIns="44945" rIns="89893" bIns="4494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8825" cy="3427413"/>
          </a:xfrm>
          <a:ln/>
        </p:spPr>
      </p:sp>
      <p:sp>
        <p:nvSpPr>
          <p:cNvPr id="79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5030391" cy="4115405"/>
          </a:xfrm>
        </p:spPr>
        <p:txBody>
          <a:bodyPr lIns="89893" tIns="44945" rIns="89893" bIns="44945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3/20/2012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3/20/2012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3/20/2012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80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1163" y="1143000"/>
            <a:ext cx="408305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43000"/>
            <a:ext cx="408305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9541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4BF1C-77B1-4106-A3EB-80AC24D2D1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169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3F469-387C-4B3C-AA86-DD7401A144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920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04B88-D07B-4FEC-8742-A6C73E9E0D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764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CCD31-3082-4431-9ADF-65E5355B43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0814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0E3C1-521E-48AA-A381-D7A262AE91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6634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FF613-8748-4416-ABA7-D9CE0CA6A4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6136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3ACB5-4BA7-466C-9030-DD548BF6F0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83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5C84B-14A1-4F7F-98AB-61844DEB80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8192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73B0F-81B0-4909-8F94-067D76A8C2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1739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036CE-CDCA-44A7-B0FB-696BA7A0F9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594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5CC18-7DE6-43A3-A96F-6C393F9601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75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3/20/2012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3/20/2012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3/20/2012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3/20/2012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3/20/2012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3/20/2012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3/20/2012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t>3/20/2012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898989"/>
              </a:buClr>
              <a:buSzPct val="100000"/>
              <a:buFont typeface="Calibri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Calibri" pitchFamily="32" charset="0"/>
                <a:ea typeface="+mn-ea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898989"/>
              </a:buClr>
              <a:buSzPct val="100000"/>
              <a:buFont typeface="Calibri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Calibri" pitchFamily="32" charset="0"/>
                <a:ea typeface="+mn-ea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59E4A6B-7486-4B72-9071-4C997A2E505C}" type="slidenum">
              <a:rPr lang="en-GB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790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ctr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2pPr>
      <a:lvl3pPr algn="ctr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3pPr>
      <a:lvl4pPr algn="ctr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4pPr>
      <a:lvl5pPr algn="ctr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5pPr>
      <a:lvl6pPr marL="4572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6pPr>
      <a:lvl7pPr marL="9144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7pPr>
      <a:lvl8pPr marL="13716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8pPr>
      <a:lvl9pPr marL="18288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9pPr>
    </p:titleStyle>
    <p:bodyStyle>
      <a:lvl1pPr marL="341313" indent="-341313" algn="l" defTabSz="457200" rtl="0" eaLnBrk="0" fontAlgn="base" hangingPunct="0">
        <a:lnSpc>
          <a:spcPct val="98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eaLnBrk="0" fontAlgn="base" hangingPunct="0">
        <a:lnSpc>
          <a:spcPct val="98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8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e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emf"/><Relationship Id="rId4" Type="http://schemas.openxmlformats.org/officeDocument/2006/relationships/image" Target="../media/image9.emf"/><Relationship Id="rId9" Type="http://schemas.openxmlformats.org/officeDocument/2006/relationships/oleObject" Target="../embeddings/oleObject10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3.bin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br>
              <a:rPr lang="en-US" dirty="0" smtClean="0"/>
            </a:br>
            <a:r>
              <a:rPr lang="en-US" dirty="0" smtClean="0"/>
              <a:t>LECTURE 4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Similarity and Distance</a:t>
            </a:r>
          </a:p>
          <a:p>
            <a:r>
              <a:rPr lang="en-US" dirty="0" smtClean="0"/>
              <a:t>Sketching, Locality Sensitive Hashing</a:t>
            </a:r>
          </a:p>
        </p:txBody>
      </p:sp>
    </p:spTree>
    <p:extLst>
      <p:ext uri="{BB962C8B-B14F-4D97-AF65-F5344CB8AC3E}">
        <p14:creationId xmlns:p14="http://schemas.microsoft.com/office/powerpoint/2010/main" val="397401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Transaction Data</a:t>
            </a:r>
          </a:p>
        </p:txBody>
      </p:sp>
      <p:sp>
        <p:nvSpPr>
          <p:cNvPr id="77517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Each </a:t>
            </a:r>
            <a:r>
              <a:rPr lang="en-US" dirty="0"/>
              <a:t>record (transaction) </a:t>
            </a:r>
            <a:r>
              <a:rPr lang="en-US" dirty="0" smtClean="0"/>
              <a:t>is a </a:t>
            </a:r>
            <a:r>
              <a:rPr lang="en-US" dirty="0">
                <a:solidFill>
                  <a:srgbClr val="0070C0"/>
                </a:solidFill>
              </a:rPr>
              <a:t>set of items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 set of items can also be represented as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binary vector</a:t>
            </a:r>
            <a:r>
              <a:rPr lang="en-US" dirty="0" smtClean="0"/>
              <a:t>, where each attribute is an item. </a:t>
            </a:r>
          </a:p>
          <a:p>
            <a:r>
              <a:rPr lang="en-US" dirty="0" smtClean="0"/>
              <a:t>A document can also be represented as a </a:t>
            </a:r>
            <a:r>
              <a:rPr lang="en-US" dirty="0" smtClean="0">
                <a:solidFill>
                  <a:srgbClr val="0070C0"/>
                </a:solidFill>
              </a:rPr>
              <a:t>set of words</a:t>
            </a:r>
            <a:r>
              <a:rPr lang="en-US" dirty="0" smtClean="0"/>
              <a:t> (no counts) 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7751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189510"/>
              </p:ext>
            </p:extLst>
          </p:nvPr>
        </p:nvGraphicFramePr>
        <p:xfrm>
          <a:off x="1752600" y="2209800"/>
          <a:ext cx="4495800" cy="235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5" name="Document" r:id="rId4" imgW="3823200" imgH="1999080" progId="Word.Document.8">
                  <p:embed/>
                </p:oleObj>
              </mc:Choice>
              <mc:Fallback>
                <p:oleObj name="Document" r:id="rId4" imgW="3823200" imgH="19990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209800"/>
                        <a:ext cx="4495800" cy="235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062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Data </a:t>
            </a:r>
          </a:p>
        </p:txBody>
      </p:sp>
      <p:sp>
        <p:nvSpPr>
          <p:cNvPr id="79053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Genomic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sequence</a:t>
            </a:r>
            <a:r>
              <a:rPr lang="en-US" dirty="0"/>
              <a:t> </a:t>
            </a:r>
            <a:r>
              <a:rPr lang="en-US" dirty="0" smtClean="0"/>
              <a:t>data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Data is a long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ordered</a:t>
            </a:r>
            <a:r>
              <a:rPr lang="en-US" dirty="0" smtClean="0"/>
              <a:t> string</a:t>
            </a:r>
            <a:endParaRPr lang="en-US" dirty="0"/>
          </a:p>
        </p:txBody>
      </p:sp>
      <p:graphicFrame>
        <p:nvGraphicFramePr>
          <p:cNvPr id="7905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4645840"/>
              </p:ext>
            </p:extLst>
          </p:nvPr>
        </p:nvGraphicFramePr>
        <p:xfrm>
          <a:off x="2209800" y="2133600"/>
          <a:ext cx="4278313" cy="365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25" name="VISIO" r:id="rId4" imgW="2332800" imgH="1990080" progId="Visio.Drawing.6">
                  <p:embed/>
                </p:oleObj>
              </mc:Choice>
              <mc:Fallback>
                <p:oleObj name="VISIO" r:id="rId4" imgW="2332800" imgH="199008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133600"/>
                        <a:ext cx="4278313" cy="365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422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Numeric data</a:t>
            </a:r>
            <a:r>
              <a:rPr lang="en-US" dirty="0" smtClean="0"/>
              <a:t>: Each object is a point in a multidimensional space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Categorical data</a:t>
            </a:r>
            <a:r>
              <a:rPr lang="en-US" dirty="0" smtClean="0"/>
              <a:t>: Each object is a vector of categorical values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Set data</a:t>
            </a:r>
            <a:r>
              <a:rPr lang="en-US" dirty="0" smtClean="0"/>
              <a:t>: Each object is a set of values (with or without counts)</a:t>
            </a:r>
          </a:p>
          <a:p>
            <a:pPr lvl="1"/>
            <a:r>
              <a:rPr lang="en-US" dirty="0" smtClean="0"/>
              <a:t>Sets can also be represented as binary vectors, or vectors of counts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Ordered sequences</a:t>
            </a:r>
            <a:r>
              <a:rPr lang="en-US" dirty="0" smtClean="0"/>
              <a:t>: Each object is an ordered sequence of values.</a:t>
            </a:r>
          </a:p>
        </p:txBody>
      </p:sp>
    </p:spTree>
    <p:extLst>
      <p:ext uri="{BB962C8B-B14F-4D97-AF65-F5344CB8AC3E}">
        <p14:creationId xmlns:p14="http://schemas.microsoft.com/office/powerpoint/2010/main" val="86651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Similarity and </a:t>
            </a:r>
            <a:r>
              <a:rPr lang="en-US" dirty="0" smtClean="0"/>
              <a:t>Distance</a:t>
            </a:r>
            <a:endParaRPr lang="en-US" dirty="0"/>
          </a:p>
        </p:txBody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Similarity</a:t>
            </a:r>
          </a:p>
          <a:p>
            <a:pPr lvl="1"/>
            <a:r>
              <a:rPr lang="en-US" dirty="0"/>
              <a:t>Numerical measure of how alike two data objects are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A function that maps pairs of objects to real values</a:t>
            </a:r>
            <a:endParaRPr lang="en-US" dirty="0"/>
          </a:p>
          <a:p>
            <a:pPr lvl="1"/>
            <a:r>
              <a:rPr lang="en-US" dirty="0"/>
              <a:t>Is higher when objects are more alike.</a:t>
            </a:r>
          </a:p>
          <a:p>
            <a:pPr lvl="1"/>
            <a:r>
              <a:rPr lang="en-US" dirty="0"/>
              <a:t>Often falls in the range [0,1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Sometimes in [-1,1]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Distance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Numerical measure of how different are two data </a:t>
            </a:r>
            <a:r>
              <a:rPr lang="en-US" dirty="0" smtClean="0"/>
              <a:t>objects</a:t>
            </a:r>
          </a:p>
          <a:p>
            <a:pPr lvl="2"/>
            <a:r>
              <a:rPr lang="en-US" dirty="0"/>
              <a:t>A function that maps pairs of objects to real </a:t>
            </a:r>
            <a:r>
              <a:rPr lang="en-US" dirty="0" smtClean="0"/>
              <a:t>values</a:t>
            </a:r>
            <a:endParaRPr lang="en-US" dirty="0"/>
          </a:p>
          <a:p>
            <a:pPr lvl="1"/>
            <a:r>
              <a:rPr lang="en-US" dirty="0"/>
              <a:t>Lower when objects are more alike</a:t>
            </a:r>
          </a:p>
          <a:p>
            <a:pPr lvl="1"/>
            <a:r>
              <a:rPr lang="en-US" dirty="0"/>
              <a:t>Minimum dissimilarity is often 0</a:t>
            </a:r>
          </a:p>
          <a:p>
            <a:pPr lvl="1"/>
            <a:r>
              <a:rPr lang="en-US" dirty="0"/>
              <a:t>Upper limit varies</a:t>
            </a:r>
          </a:p>
          <a:p>
            <a:r>
              <a:rPr lang="en-US" dirty="0" smtClean="0"/>
              <a:t>Closeness refers </a:t>
            </a:r>
            <a:r>
              <a:rPr lang="en-US" dirty="0"/>
              <a:t>to a similarity or </a:t>
            </a:r>
            <a:r>
              <a:rPr lang="en-US" dirty="0" smtClean="0"/>
              <a:t>distance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06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Similarity/Dissimilarity for Simple Attributes</a:t>
            </a:r>
          </a:p>
        </p:txBody>
      </p:sp>
      <p:pic>
        <p:nvPicPr>
          <p:cNvPr id="8796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0" t="35197" r="7114" b="10513"/>
          <a:stretch>
            <a:fillRect/>
          </a:stretch>
        </p:blipFill>
        <p:spPr bwMode="auto">
          <a:xfrm>
            <a:off x="76200" y="1905000"/>
            <a:ext cx="902176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79620" name="Text Box 4"/>
          <p:cNvSpPr txBox="1">
            <a:spLocks noChangeArrowheads="1"/>
          </p:cNvSpPr>
          <p:nvPr/>
        </p:nvSpPr>
        <p:spPr bwMode="auto">
          <a:xfrm>
            <a:off x="838200" y="1431925"/>
            <a:ext cx="693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i="1"/>
              <a:t>p</a:t>
            </a:r>
            <a:r>
              <a:rPr lang="en-US" sz="2000" b="0"/>
              <a:t> and </a:t>
            </a:r>
            <a:r>
              <a:rPr lang="en-US" sz="2000" b="0" i="1"/>
              <a:t>q</a:t>
            </a:r>
            <a:r>
              <a:rPr lang="en-US" sz="2000" b="0"/>
              <a:t> are the attribute values for two data objects.</a:t>
            </a:r>
          </a:p>
        </p:txBody>
      </p:sp>
    </p:spTree>
    <p:extLst>
      <p:ext uri="{BB962C8B-B14F-4D97-AF65-F5344CB8AC3E}">
        <p14:creationId xmlns:p14="http://schemas.microsoft.com/office/powerpoint/2010/main" val="316318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Metric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distance function 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  </a:t>
            </a:r>
            <a:r>
              <a:rPr lang="en-US" dirty="0"/>
              <a:t>is a </a:t>
            </a:r>
            <a:r>
              <a:rPr lang="en-US" dirty="0">
                <a:solidFill>
                  <a:srgbClr val="FF0000"/>
                </a:solidFill>
              </a:rPr>
              <a:t>distance </a:t>
            </a:r>
            <a:r>
              <a:rPr lang="en-US" dirty="0" smtClean="0">
                <a:solidFill>
                  <a:srgbClr val="FF0000"/>
                </a:solidFill>
              </a:rPr>
              <a:t>metric </a:t>
            </a:r>
            <a:r>
              <a:rPr lang="en-US" dirty="0" smtClean="0"/>
              <a:t>if </a:t>
            </a:r>
            <a:r>
              <a:rPr lang="en-US" dirty="0"/>
              <a:t>it is a function from pairs of </a:t>
            </a:r>
            <a:r>
              <a:rPr lang="en-US" dirty="0" smtClean="0"/>
              <a:t>objects to </a:t>
            </a:r>
            <a:r>
              <a:rPr lang="en-US" dirty="0"/>
              <a:t>real numbers such that: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d(</a:t>
            </a:r>
            <a:r>
              <a:rPr lang="en-US" dirty="0" err="1"/>
              <a:t>x,y</a:t>
            </a:r>
            <a:r>
              <a:rPr lang="en-US" dirty="0"/>
              <a:t>) </a:t>
            </a:r>
            <a:r>
              <a:rPr lang="en-US" u="sng" dirty="0"/>
              <a:t>&gt;</a:t>
            </a:r>
            <a:r>
              <a:rPr lang="en-US" dirty="0"/>
              <a:t> 0.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non-negativity</a:t>
            </a:r>
            <a:r>
              <a:rPr lang="en-US" dirty="0" smtClean="0"/>
              <a:t>)</a:t>
            </a:r>
            <a:endParaRPr lang="en-US" dirty="0"/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d(</a:t>
            </a:r>
            <a:r>
              <a:rPr lang="en-US" dirty="0" err="1"/>
              <a:t>x,y</a:t>
            </a:r>
            <a:r>
              <a:rPr lang="en-US" dirty="0"/>
              <a:t>) = 0 </a:t>
            </a:r>
            <a:r>
              <a:rPr lang="en-US" dirty="0" err="1"/>
              <a:t>iff</a:t>
            </a:r>
            <a:r>
              <a:rPr lang="en-US" dirty="0"/>
              <a:t> x = y</a:t>
            </a:r>
            <a:r>
              <a:rPr lang="en-US" dirty="0" smtClean="0"/>
              <a:t>.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identity</a:t>
            </a:r>
            <a:r>
              <a:rPr lang="en-US" dirty="0" smtClean="0"/>
              <a:t>)</a:t>
            </a:r>
            <a:endParaRPr lang="en-US" dirty="0"/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d(</a:t>
            </a:r>
            <a:r>
              <a:rPr lang="en-US" dirty="0" err="1"/>
              <a:t>x,y</a:t>
            </a:r>
            <a:r>
              <a:rPr lang="en-US" dirty="0"/>
              <a:t>) = d(</a:t>
            </a:r>
            <a:r>
              <a:rPr lang="en-US" dirty="0" err="1"/>
              <a:t>y,x</a:t>
            </a:r>
            <a:r>
              <a:rPr lang="en-US" dirty="0" smtClean="0"/>
              <a:t>).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symmetry</a:t>
            </a:r>
            <a:r>
              <a:rPr lang="en-US" dirty="0" smtClean="0"/>
              <a:t>)</a:t>
            </a:r>
            <a:endParaRPr lang="en-US" dirty="0"/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d(</a:t>
            </a:r>
            <a:r>
              <a:rPr lang="en-US" dirty="0" err="1"/>
              <a:t>x,y</a:t>
            </a:r>
            <a:r>
              <a:rPr lang="en-US" dirty="0"/>
              <a:t>) </a:t>
            </a:r>
            <a:r>
              <a:rPr lang="en-US" u="sng" dirty="0"/>
              <a:t>&lt;</a:t>
            </a:r>
            <a:r>
              <a:rPr lang="en-US" dirty="0"/>
              <a:t> d(</a:t>
            </a:r>
            <a:r>
              <a:rPr lang="en-US" dirty="0" err="1"/>
              <a:t>x,z</a:t>
            </a:r>
            <a:r>
              <a:rPr lang="en-US" dirty="0"/>
              <a:t>) + d(</a:t>
            </a:r>
            <a:r>
              <a:rPr lang="en-US" dirty="0" err="1"/>
              <a:t>z,y</a:t>
            </a:r>
            <a:r>
              <a:rPr lang="en-US" dirty="0"/>
              <a:t>)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triangle inequality </a:t>
            </a:r>
            <a:r>
              <a:rPr lang="en-U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8689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Triangle Inequality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Triangle inequality guarantees that the distance function is well-behaved.</a:t>
            </a:r>
          </a:p>
          <a:p>
            <a:pPr lvl="1"/>
            <a:r>
              <a:rPr lang="en-US" dirty="0" smtClean="0"/>
              <a:t>The direct connection is the shortest distance</a:t>
            </a:r>
          </a:p>
          <a:p>
            <a:pPr lvl="1"/>
            <a:endParaRPr lang="en-US" dirty="0"/>
          </a:p>
          <a:p>
            <a:r>
              <a:rPr lang="en-US" dirty="0" smtClean="0"/>
              <a:t>It is useful also for proving properties about the data</a:t>
            </a:r>
          </a:p>
          <a:p>
            <a:pPr lvl="1"/>
            <a:r>
              <a:rPr lang="en-US" dirty="0" smtClean="0"/>
              <a:t>For example, suppose I want to find an object that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minimizes the sum of distances </a:t>
            </a:r>
            <a:r>
              <a:rPr lang="en-US" dirty="0" smtClean="0"/>
              <a:t>to all points in my dataset</a:t>
            </a:r>
          </a:p>
          <a:p>
            <a:pPr lvl="1"/>
            <a:r>
              <a:rPr lang="en-US" dirty="0" smtClean="0"/>
              <a:t>If I select the best point from my dataset, the sum of distances I get is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at most twice</a:t>
            </a:r>
            <a:r>
              <a:rPr lang="en-US" dirty="0" smtClean="0"/>
              <a:t> that of the optimal point.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6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Desirable properties for similarity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/>
              <a:t>s(p, q) = 1 (or maximum similarity) only if p = </a:t>
            </a:r>
            <a:r>
              <a:rPr lang="en-US" dirty="0" smtClean="0"/>
              <a:t>q. 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Identity</a:t>
            </a:r>
            <a:r>
              <a:rPr lang="en-US" dirty="0" smtClean="0"/>
              <a:t>)</a:t>
            </a:r>
            <a:endParaRPr lang="en-US" dirty="0"/>
          </a:p>
          <a:p>
            <a:pPr marL="788670" lvl="1" indent="-514350">
              <a:buFont typeface="+mj-lt"/>
              <a:buAutoNum type="arabicPeriod"/>
            </a:pPr>
            <a:r>
              <a:rPr lang="en-US" dirty="0"/>
              <a:t>s(p, q) = s(q, p)   for all p and q.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Symmetry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64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Distances for real vectors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Vectors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=(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b="1" dirty="0" err="1" smtClean="0">
                    <a:solidFill>
                      <a:srgbClr val="FF0000"/>
                    </a:solidFill>
                  </a:rPr>
                  <a:t>L</a:t>
                </a:r>
                <a:r>
                  <a:rPr lang="en-US" b="1" baseline="-25000" dirty="0" err="1" smtClean="0">
                    <a:solidFill>
                      <a:srgbClr val="FF0000"/>
                    </a:solidFill>
                  </a:rPr>
                  <a:t>p</a:t>
                </a:r>
                <a:r>
                  <a:rPr lang="en-US" dirty="0" smtClean="0"/>
                  <a:t> </a:t>
                </a:r>
                <a:r>
                  <a:rPr lang="en-US" dirty="0"/>
                  <a:t>norms or </a:t>
                </a:r>
                <a:r>
                  <a:rPr lang="en-US" dirty="0" err="1">
                    <a:solidFill>
                      <a:schemeClr val="accent6">
                        <a:lumMod val="75000"/>
                      </a:schemeClr>
                    </a:solidFill>
                  </a:rPr>
                  <a:t>Minkowski</a:t>
                </a:r>
                <a:r>
                  <a:rPr lang="en-US" i="1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n-US" dirty="0"/>
                  <a:t>distance</a:t>
                </a:r>
                <a:r>
                  <a:rPr lang="en-US" dirty="0" smtClean="0"/>
                  <a:t>: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𝑝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+ ⋯+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𝑑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 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𝑑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𝑝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𝑝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b="1" dirty="0" err="1" smtClean="0">
                    <a:solidFill>
                      <a:srgbClr val="FF0000"/>
                    </a:solidFill>
                  </a:rPr>
                  <a:t>L</a:t>
                </a:r>
                <a:r>
                  <a:rPr lang="en-US" b="1" baseline="-25000" dirty="0" err="1" smtClean="0">
                    <a:solidFill>
                      <a:srgbClr val="FF0000"/>
                    </a:solidFill>
                  </a:rPr>
                  <a:t>2</a:t>
                </a:r>
                <a:r>
                  <a:rPr lang="en-US" dirty="0" smtClean="0"/>
                  <a:t> norm: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Euclidean</a:t>
                </a:r>
                <a:r>
                  <a:rPr lang="en-US" dirty="0" smtClean="0"/>
                  <a:t> distance:</a:t>
                </a:r>
                <a:endParaRPr lang="en-US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 ⋯+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b="1" dirty="0" err="1" smtClean="0">
                    <a:solidFill>
                      <a:srgbClr val="FF0000"/>
                    </a:solidFill>
                  </a:rPr>
                  <a:t>L</a:t>
                </a:r>
                <a:r>
                  <a:rPr lang="en-US" b="1" baseline="-25000" dirty="0" err="1" smtClean="0">
                    <a:solidFill>
                      <a:srgbClr val="FF0000"/>
                    </a:solidFill>
                  </a:rPr>
                  <a:t>1</a:t>
                </a:r>
                <a:r>
                  <a:rPr lang="en-US" dirty="0" smtClean="0"/>
                  <a:t> </a:t>
                </a:r>
                <a:r>
                  <a:rPr lang="en-US" dirty="0"/>
                  <a:t>norm: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Manhattan </a:t>
                </a:r>
                <a:r>
                  <a:rPr lang="en-US" dirty="0" smtClean="0"/>
                  <a:t>distance: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⋯+|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|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2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916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405A-8A81-4511-B9EE-142060F86931}" type="slidenum">
              <a:rPr lang="en-US"/>
              <a:pPr/>
              <a:t>19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Distances</a:t>
            </a:r>
            <a:endParaRPr lang="en-US" dirty="0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 flipH="1">
            <a:off x="2667000" y="2286000"/>
            <a:ext cx="2746375" cy="2284413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812925" y="4605338"/>
            <a:ext cx="1417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a = (5,5)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241925" y="1709738"/>
            <a:ext cx="1425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b = (9,8)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057400" y="1868488"/>
            <a:ext cx="160813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CC3300"/>
                </a:solidFill>
              </a:rPr>
              <a:t>L</a:t>
            </a:r>
            <a:r>
              <a:rPr lang="en-US" sz="2400" baseline="-25000" dirty="0" err="1">
                <a:solidFill>
                  <a:srgbClr val="CC3300"/>
                </a:solidFill>
              </a:rPr>
              <a:t>2</a:t>
            </a:r>
            <a:r>
              <a:rPr lang="en-US" sz="2400" dirty="0">
                <a:solidFill>
                  <a:srgbClr val="CC3300"/>
                </a:solidFill>
              </a:rPr>
              <a:t>-norm</a:t>
            </a:r>
            <a:r>
              <a:rPr lang="en-US" sz="2400" dirty="0"/>
              <a:t>:</a:t>
            </a:r>
          </a:p>
          <a:p>
            <a:r>
              <a:rPr lang="en-US" sz="2400" dirty="0" err="1"/>
              <a:t>dist</a:t>
            </a:r>
            <a:r>
              <a:rPr lang="en-US" sz="2400" dirty="0"/>
              <a:t>(</a:t>
            </a:r>
            <a:r>
              <a:rPr lang="en-US" sz="2400" dirty="0" err="1"/>
              <a:t>x,y</a:t>
            </a:r>
            <a:r>
              <a:rPr lang="en-US" sz="2400" dirty="0"/>
              <a:t>) =</a:t>
            </a:r>
          </a:p>
          <a:p>
            <a:r>
              <a:rPr lang="en-US" sz="2400" dirty="0">
                <a:sym typeface="Symbol" pitchFamily="18" charset="2"/>
              </a:rPr>
              <a:t></a:t>
            </a:r>
            <a:r>
              <a:rPr lang="en-US" sz="2400" dirty="0"/>
              <a:t>(4</a:t>
            </a:r>
            <a:r>
              <a:rPr lang="en-US" sz="2400" baseline="30000" dirty="0"/>
              <a:t>2</a:t>
            </a:r>
            <a:r>
              <a:rPr lang="en-US" sz="2400" dirty="0"/>
              <a:t>+3</a:t>
            </a:r>
            <a:r>
              <a:rPr lang="en-US" sz="2400" baseline="30000" dirty="0"/>
              <a:t>2</a:t>
            </a:r>
            <a:r>
              <a:rPr lang="en-US" sz="2400" dirty="0"/>
              <a:t>)</a:t>
            </a:r>
          </a:p>
          <a:p>
            <a:r>
              <a:rPr lang="en-US" sz="2400" dirty="0"/>
              <a:t>= 5</a:t>
            </a: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 flipV="1">
            <a:off x="2590800" y="2209800"/>
            <a:ext cx="26670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20" name="AutoShape 8"/>
          <p:cNvCxnSpPr>
            <a:cxnSpLocks noChangeShapeType="1"/>
          </p:cNvCxnSpPr>
          <p:nvPr/>
        </p:nvCxnSpPr>
        <p:spPr bwMode="auto">
          <a:xfrm flipV="1">
            <a:off x="2895600" y="2362200"/>
            <a:ext cx="2590800" cy="2286000"/>
          </a:xfrm>
          <a:prstGeom prst="bentConnector3">
            <a:avLst>
              <a:gd name="adj1" fmla="val 10030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775325" y="3690938"/>
            <a:ext cx="16081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CC3300"/>
                </a:solidFill>
              </a:rPr>
              <a:t>L</a:t>
            </a:r>
            <a:r>
              <a:rPr lang="en-US" sz="2400" baseline="-25000" dirty="0" err="1">
                <a:solidFill>
                  <a:srgbClr val="CC3300"/>
                </a:solidFill>
              </a:rPr>
              <a:t>1</a:t>
            </a:r>
            <a:r>
              <a:rPr lang="en-US" sz="2400" dirty="0">
                <a:solidFill>
                  <a:srgbClr val="CC3300"/>
                </a:solidFill>
              </a:rPr>
              <a:t>-norm</a:t>
            </a:r>
            <a:r>
              <a:rPr lang="en-US" sz="2400" dirty="0"/>
              <a:t>:</a:t>
            </a:r>
          </a:p>
          <a:p>
            <a:r>
              <a:rPr lang="en-US" sz="2400" dirty="0" err="1"/>
              <a:t>dist</a:t>
            </a:r>
            <a:r>
              <a:rPr lang="en-US" sz="2400" dirty="0"/>
              <a:t>(</a:t>
            </a:r>
            <a:r>
              <a:rPr lang="en-US" sz="2400" dirty="0" err="1"/>
              <a:t>x,y</a:t>
            </a:r>
            <a:r>
              <a:rPr lang="en-US" sz="2400" dirty="0"/>
              <a:t>) =</a:t>
            </a:r>
          </a:p>
          <a:p>
            <a:r>
              <a:rPr lang="en-US" sz="2400" dirty="0"/>
              <a:t>4+3 = 7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4022725" y="4148138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4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089525" y="3386138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3946525" y="3386138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5</a:t>
            </a: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2286000" y="2667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15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AND DISTANCE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Thanks to:</a:t>
            </a:r>
          </a:p>
          <a:p>
            <a:r>
              <a:rPr lang="en-US" dirty="0"/>
              <a:t>Tan, Steinbach, </a:t>
            </a:r>
            <a:r>
              <a:rPr lang="en-US" dirty="0" smtClean="0"/>
              <a:t>and Kumar, “Introduction to Data Mining”</a:t>
            </a:r>
          </a:p>
          <a:p>
            <a:r>
              <a:rPr lang="en-US" dirty="0" err="1" smtClean="0"/>
              <a:t>Rajaraman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Ullman, “Mining Massive Datasets”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44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Another </a:t>
            </a:r>
            <a:r>
              <a:rPr lang="en-US" dirty="0" err="1" smtClean="0"/>
              <a:t>Minkowski</a:t>
            </a:r>
            <a:r>
              <a:rPr lang="en-US" dirty="0" smtClean="0"/>
              <a:t> distance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Vectors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=(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L</a:t>
                </a:r>
                <a:r>
                  <a:rPr lang="en-US" b="1" baseline="-25000" dirty="0" err="1">
                    <a:solidFill>
                      <a:srgbClr val="FF0000"/>
                    </a:solidFill>
                  </a:rPr>
                  <a:t>p</a:t>
                </a:r>
                <a:r>
                  <a:rPr lang="en-US" dirty="0"/>
                  <a:t> norms or </a:t>
                </a:r>
                <a:r>
                  <a:rPr lang="en-US" dirty="0" err="1">
                    <a:solidFill>
                      <a:schemeClr val="accent6">
                        <a:lumMod val="75000"/>
                      </a:schemeClr>
                    </a:solidFill>
                  </a:rPr>
                  <a:t>Minkowski</a:t>
                </a:r>
                <a:r>
                  <a:rPr lang="en-US" i="1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n-US" dirty="0"/>
                  <a:t>distance: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𝑝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+ ⋯+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𝑑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 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𝑑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𝑝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𝑝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b="1" dirty="0" smtClean="0">
                    <a:solidFill>
                      <a:srgbClr val="FF0000"/>
                    </a:solidFill>
                  </a:rPr>
                  <a:t>L</a:t>
                </a:r>
                <a14:m>
                  <m:oMath xmlns:m="http://schemas.openxmlformats.org/officeDocument/2006/math">
                    <m:r>
                      <a:rPr lang="en-US" b="1" i="0" baseline="-2500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en-US" dirty="0" smtClean="0"/>
                  <a:t> norm: </a:t>
                </a:r>
                <a:endParaRPr lang="en-US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,…,|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|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r>
                  <a:rPr lang="en-US" dirty="0" smtClean="0"/>
                  <a:t>The limit of </a:t>
                </a:r>
                <a:r>
                  <a:rPr lang="en-US" b="1" dirty="0" err="1">
                    <a:solidFill>
                      <a:srgbClr val="FF0000"/>
                    </a:solidFill>
                  </a:rPr>
                  <a:t>L</a:t>
                </a:r>
                <a:r>
                  <a:rPr lang="en-US" b="1" baseline="-25000" dirty="0" err="1">
                    <a:solidFill>
                      <a:srgbClr val="FF0000"/>
                    </a:solidFill>
                  </a:rPr>
                  <a:t>p</a:t>
                </a:r>
                <a:r>
                  <a:rPr lang="en-US" dirty="0"/>
                  <a:t> </a:t>
                </a:r>
                <a:r>
                  <a:rPr lang="en-US" dirty="0" smtClean="0"/>
                  <a:t>as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p</a:t>
                </a:r>
                <a:r>
                  <a:rPr lang="en-US" dirty="0" smtClean="0"/>
                  <a:t> goes to infinity.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586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405A-8A81-4511-B9EE-142060F86931}" type="slidenum">
              <a:rPr lang="en-US"/>
              <a:pPr/>
              <a:t>21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Distances</a:t>
            </a:r>
            <a:endParaRPr lang="en-US" dirty="0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 flipH="1">
            <a:off x="2667000" y="2286000"/>
            <a:ext cx="2746375" cy="2284413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812925" y="4605338"/>
            <a:ext cx="1417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a = (5,5)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241925" y="1709738"/>
            <a:ext cx="1425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b = (9,8)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057400" y="1868488"/>
            <a:ext cx="160813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CC3300"/>
                </a:solidFill>
              </a:rPr>
              <a:t>L</a:t>
            </a:r>
            <a:r>
              <a:rPr lang="en-US" sz="2400" baseline="-25000" dirty="0" err="1">
                <a:solidFill>
                  <a:srgbClr val="CC3300"/>
                </a:solidFill>
              </a:rPr>
              <a:t>2</a:t>
            </a:r>
            <a:r>
              <a:rPr lang="en-US" sz="2400" dirty="0">
                <a:solidFill>
                  <a:srgbClr val="CC3300"/>
                </a:solidFill>
              </a:rPr>
              <a:t>-norm</a:t>
            </a:r>
            <a:r>
              <a:rPr lang="en-US" sz="2400" dirty="0"/>
              <a:t>:</a:t>
            </a:r>
          </a:p>
          <a:p>
            <a:r>
              <a:rPr lang="en-US" sz="2400" dirty="0" err="1"/>
              <a:t>dist</a:t>
            </a:r>
            <a:r>
              <a:rPr lang="en-US" sz="2400" dirty="0"/>
              <a:t>(</a:t>
            </a:r>
            <a:r>
              <a:rPr lang="en-US" sz="2400" dirty="0" err="1"/>
              <a:t>x,y</a:t>
            </a:r>
            <a:r>
              <a:rPr lang="en-US" sz="2400" dirty="0"/>
              <a:t>) =</a:t>
            </a:r>
          </a:p>
          <a:p>
            <a:r>
              <a:rPr lang="en-US" sz="2400" dirty="0">
                <a:sym typeface="Symbol" pitchFamily="18" charset="2"/>
              </a:rPr>
              <a:t></a:t>
            </a:r>
            <a:r>
              <a:rPr lang="en-US" sz="2400" dirty="0"/>
              <a:t>(4</a:t>
            </a:r>
            <a:r>
              <a:rPr lang="en-US" sz="2400" baseline="30000" dirty="0"/>
              <a:t>2</a:t>
            </a:r>
            <a:r>
              <a:rPr lang="en-US" sz="2400" dirty="0"/>
              <a:t>+3</a:t>
            </a:r>
            <a:r>
              <a:rPr lang="en-US" sz="2400" baseline="30000" dirty="0"/>
              <a:t>2</a:t>
            </a:r>
            <a:r>
              <a:rPr lang="en-US" sz="2400" dirty="0"/>
              <a:t>)</a:t>
            </a:r>
          </a:p>
          <a:p>
            <a:r>
              <a:rPr lang="en-US" sz="2400" dirty="0"/>
              <a:t>= 5</a:t>
            </a: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 flipV="1">
            <a:off x="2590800" y="2209800"/>
            <a:ext cx="26670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20" name="AutoShape 8"/>
          <p:cNvCxnSpPr>
            <a:cxnSpLocks noChangeShapeType="1"/>
          </p:cNvCxnSpPr>
          <p:nvPr/>
        </p:nvCxnSpPr>
        <p:spPr bwMode="auto">
          <a:xfrm flipV="1">
            <a:off x="2895600" y="2362200"/>
            <a:ext cx="2590800" cy="2286000"/>
          </a:xfrm>
          <a:prstGeom prst="bentConnector3">
            <a:avLst>
              <a:gd name="adj1" fmla="val 10030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775325" y="3690938"/>
            <a:ext cx="16081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CC3300"/>
                </a:solidFill>
              </a:rPr>
              <a:t>L</a:t>
            </a:r>
            <a:r>
              <a:rPr lang="en-US" sz="2400" baseline="-25000" dirty="0" err="1">
                <a:solidFill>
                  <a:srgbClr val="CC3300"/>
                </a:solidFill>
              </a:rPr>
              <a:t>1</a:t>
            </a:r>
            <a:r>
              <a:rPr lang="en-US" sz="2400" dirty="0">
                <a:solidFill>
                  <a:srgbClr val="CC3300"/>
                </a:solidFill>
              </a:rPr>
              <a:t>-norm</a:t>
            </a:r>
            <a:r>
              <a:rPr lang="en-US" sz="2400" dirty="0"/>
              <a:t>:</a:t>
            </a:r>
          </a:p>
          <a:p>
            <a:r>
              <a:rPr lang="en-US" sz="2400" dirty="0" err="1"/>
              <a:t>dist</a:t>
            </a:r>
            <a:r>
              <a:rPr lang="en-US" sz="2400" dirty="0"/>
              <a:t>(</a:t>
            </a:r>
            <a:r>
              <a:rPr lang="en-US" sz="2400" dirty="0" err="1"/>
              <a:t>x,y</a:t>
            </a:r>
            <a:r>
              <a:rPr lang="en-US" sz="2400" dirty="0"/>
              <a:t>) =</a:t>
            </a:r>
          </a:p>
          <a:p>
            <a:r>
              <a:rPr lang="en-US" sz="2400" dirty="0"/>
              <a:t>4+3 = 7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4022725" y="4148138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4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089525" y="3386138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3946525" y="3386138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5</a:t>
            </a: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2286000" y="2667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9"/>
              <p:cNvSpPr txBox="1">
                <a:spLocks noChangeArrowheads="1"/>
              </p:cNvSpPr>
              <p:nvPr/>
            </p:nvSpPr>
            <p:spPr bwMode="auto">
              <a:xfrm>
                <a:off x="3665538" y="5075012"/>
                <a:ext cx="1920719" cy="1200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dirty="0" err="1">
                    <a:solidFill>
                      <a:srgbClr val="CC3300"/>
                    </a:solidFill>
                  </a:rPr>
                  <a:t>L</a:t>
                </a:r>
                <a14:m>
                  <m:oMath xmlns:m="http://schemas.openxmlformats.org/officeDocument/2006/math">
                    <m:r>
                      <a:rPr lang="en-US" sz="2400" i="1" baseline="-25000" dirty="0" smtClean="0">
                        <a:solidFill>
                          <a:srgbClr val="CC3300"/>
                        </a:solidFill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en-US" sz="2400" dirty="0">
                    <a:solidFill>
                      <a:srgbClr val="CC3300"/>
                    </a:solidFill>
                  </a:rPr>
                  <a:t>-norm</a:t>
                </a:r>
                <a:r>
                  <a:rPr lang="en-US" sz="2400" dirty="0"/>
                  <a:t>:</a:t>
                </a:r>
              </a:p>
              <a:p>
                <a:r>
                  <a:rPr lang="en-US" sz="2400" dirty="0" err="1"/>
                  <a:t>dist</a:t>
                </a:r>
                <a:r>
                  <a:rPr lang="en-US" sz="2400" dirty="0"/>
                  <a:t>(</a:t>
                </a:r>
                <a:r>
                  <a:rPr lang="en-US" sz="2400" dirty="0" err="1"/>
                  <a:t>x,y</a:t>
                </a:r>
                <a:r>
                  <a:rPr lang="en-US" sz="2400" dirty="0"/>
                  <a:t>) =</a:t>
                </a:r>
              </a:p>
              <a:p>
                <a:r>
                  <a:rPr lang="en-US" sz="2400" dirty="0" smtClean="0"/>
                  <a:t>max{3,4} = 4</a:t>
                </a:r>
                <a:endParaRPr lang="en-US" sz="2400" dirty="0"/>
              </a:p>
            </p:txBody>
          </p:sp>
        </mc:Choice>
        <mc:Fallback xmlns="">
          <p:sp>
            <p:nvSpPr>
              <p:cNvPr id="15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65538" y="5075012"/>
                <a:ext cx="1920719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4762" t="-3571" r="-4127" b="-1173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225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80400" cy="1066800"/>
          </a:xfrm>
        </p:spPr>
        <p:txBody>
          <a:bodyPr>
            <a:normAutofit/>
          </a:bodyPr>
          <a:lstStyle/>
          <a:p>
            <a:r>
              <a:rPr lang="en-US" dirty="0" err="1"/>
              <a:t>Minkowski</a:t>
            </a:r>
            <a:r>
              <a:rPr lang="en-US" dirty="0"/>
              <a:t> Distance</a:t>
            </a:r>
          </a:p>
        </p:txBody>
      </p:sp>
      <p:sp>
        <p:nvSpPr>
          <p:cNvPr id="884739" name="Text Box 3"/>
          <p:cNvSpPr txBox="1">
            <a:spLocks noChangeArrowheads="1"/>
          </p:cNvSpPr>
          <p:nvPr/>
        </p:nvSpPr>
        <p:spPr bwMode="auto">
          <a:xfrm>
            <a:off x="4876800" y="6156325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Distance Matrix</a:t>
            </a:r>
          </a:p>
        </p:txBody>
      </p:sp>
      <p:graphicFrame>
        <p:nvGraphicFramePr>
          <p:cNvPr id="8847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0870893"/>
              </p:ext>
            </p:extLst>
          </p:nvPr>
        </p:nvGraphicFramePr>
        <p:xfrm>
          <a:off x="228600" y="3733800"/>
          <a:ext cx="2962275" cy="136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79" name="Worksheet" r:id="rId3" imgW="1836725" imgH="846287" progId="Excel.Sheet.8">
                  <p:embed/>
                </p:oleObj>
              </mc:Choice>
              <mc:Fallback>
                <p:oleObj name="Worksheet" r:id="rId3" imgW="1836725" imgH="84628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733800"/>
                        <a:ext cx="2962275" cy="1363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47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7650011"/>
              </p:ext>
            </p:extLst>
          </p:nvPr>
        </p:nvGraphicFramePr>
        <p:xfrm>
          <a:off x="3810000" y="1581150"/>
          <a:ext cx="4927600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80" name="Worksheet" r:id="rId5" imgW="3055925" imgH="846287" progId="Excel.Sheet.8">
                  <p:embed/>
                </p:oleObj>
              </mc:Choice>
              <mc:Fallback>
                <p:oleObj name="Worksheet" r:id="rId5" imgW="3055925" imgH="84628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581150"/>
                        <a:ext cx="4927600" cy="136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47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2563014"/>
              </p:ext>
            </p:extLst>
          </p:nvPr>
        </p:nvGraphicFramePr>
        <p:xfrm>
          <a:off x="3810000" y="3105150"/>
          <a:ext cx="4927600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81" name="Worksheet" r:id="rId7" imgW="3055925" imgH="846287" progId="Excel.Sheet.8">
                  <p:embed/>
                </p:oleObj>
              </mc:Choice>
              <mc:Fallback>
                <p:oleObj name="Worksheet" r:id="rId7" imgW="3055925" imgH="84628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105150"/>
                        <a:ext cx="4927600" cy="136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47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5049967"/>
              </p:ext>
            </p:extLst>
          </p:nvPr>
        </p:nvGraphicFramePr>
        <p:xfrm>
          <a:off x="3810000" y="4629150"/>
          <a:ext cx="4872038" cy="137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82" name="Worksheet" r:id="rId9" imgW="3055925" imgH="861243" progId="Excel.Sheet.8">
                  <p:embed/>
                </p:oleObj>
              </mc:Choice>
              <mc:Fallback>
                <p:oleObj name="Worksheet" r:id="rId9" imgW="3055925" imgH="861243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629150"/>
                        <a:ext cx="4872038" cy="137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2267368"/>
              </p:ext>
            </p:extLst>
          </p:nvPr>
        </p:nvGraphicFramePr>
        <p:xfrm>
          <a:off x="304800" y="1447800"/>
          <a:ext cx="2922215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83" name="Visio" r:id="rId11" imgW="3636090" imgH="2424292" progId="Visio.Drawing.11">
                  <p:embed/>
                </p:oleObj>
              </mc:Choice>
              <mc:Fallback>
                <p:oleObj name="Visio" r:id="rId11" imgW="3636090" imgH="2424292" progId="Visio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447800"/>
                        <a:ext cx="2922215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918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780241" y="1525417"/>
            <a:ext cx="2157501" cy="21656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8928193">
            <a:off x="5090356" y="1842092"/>
            <a:ext cx="1520611" cy="149832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83277" y="1525417"/>
            <a:ext cx="2154465" cy="21656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10" idx="0"/>
            <a:endCxn id="10" idx="2"/>
          </p:cNvCxnSpPr>
          <p:nvPr/>
        </p:nvCxnSpPr>
        <p:spPr>
          <a:xfrm>
            <a:off x="5860510" y="1525417"/>
            <a:ext cx="0" cy="21656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783277" y="2591255"/>
            <a:ext cx="2134769" cy="16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5824849" y="2591737"/>
            <a:ext cx="59129" cy="766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18" idx="1"/>
            <a:endCxn id="15" idx="5"/>
          </p:cNvCxnSpPr>
          <p:nvPr/>
        </p:nvCxnSpPr>
        <p:spPr>
          <a:xfrm flipH="1" flipV="1">
            <a:off x="5875319" y="2657189"/>
            <a:ext cx="1287481" cy="6107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162800" y="3083261"/>
                <a:ext cx="17747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 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,…,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083261"/>
                <a:ext cx="1774780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6129649" y="2209291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38200" y="4572000"/>
            <a:ext cx="7369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Green</a:t>
            </a:r>
            <a:r>
              <a:rPr lang="en-US" sz="2400" dirty="0" smtClean="0"/>
              <a:t>: All points y at distance </a:t>
            </a:r>
            <a:r>
              <a:rPr lang="en-US" sz="2400" dirty="0" err="1" smtClean="0">
                <a:solidFill>
                  <a:srgbClr val="00B050"/>
                </a:solidFill>
              </a:rPr>
              <a:t>L</a:t>
            </a:r>
            <a:r>
              <a:rPr lang="en-US" sz="2400" baseline="-25000" dirty="0" err="1" smtClean="0">
                <a:solidFill>
                  <a:srgbClr val="00B050"/>
                </a:solidFill>
              </a:rPr>
              <a:t>1</a:t>
            </a:r>
            <a:r>
              <a:rPr lang="en-US" sz="2400" dirty="0" smtClean="0">
                <a:solidFill>
                  <a:srgbClr val="00B050"/>
                </a:solidFill>
              </a:rPr>
              <a:t>(</a:t>
            </a:r>
            <a:r>
              <a:rPr lang="en-US" sz="2400" dirty="0" err="1" smtClean="0">
                <a:solidFill>
                  <a:srgbClr val="00B050"/>
                </a:solidFill>
              </a:rPr>
              <a:t>x,y</a:t>
            </a:r>
            <a:r>
              <a:rPr lang="en-US" sz="2400" dirty="0" smtClean="0">
                <a:solidFill>
                  <a:srgbClr val="00B050"/>
                </a:solidFill>
              </a:rPr>
              <a:t>) = r </a:t>
            </a:r>
            <a:r>
              <a:rPr lang="en-US" sz="2400" dirty="0" smtClean="0"/>
              <a:t>from point x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838200" y="5257800"/>
            <a:ext cx="7131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Blue</a:t>
            </a:r>
            <a:r>
              <a:rPr lang="en-US" sz="2400" dirty="0" smtClean="0"/>
              <a:t>: All points y at distance </a:t>
            </a:r>
            <a:r>
              <a:rPr lang="en-US" sz="2400" dirty="0" err="1" smtClean="0">
                <a:solidFill>
                  <a:srgbClr val="0070C0"/>
                </a:solidFill>
              </a:rPr>
              <a:t>L</a:t>
            </a:r>
            <a:r>
              <a:rPr lang="en-US" sz="2400" baseline="-25000" dirty="0" err="1" smtClean="0">
                <a:solidFill>
                  <a:srgbClr val="0070C0"/>
                </a:solidFill>
              </a:rPr>
              <a:t>2</a:t>
            </a:r>
            <a:r>
              <a:rPr lang="en-US" sz="2400" dirty="0" smtClean="0">
                <a:solidFill>
                  <a:srgbClr val="0070C0"/>
                </a:solidFill>
              </a:rPr>
              <a:t>(</a:t>
            </a:r>
            <a:r>
              <a:rPr lang="en-US" sz="2400" dirty="0" err="1" smtClean="0">
                <a:solidFill>
                  <a:srgbClr val="0070C0"/>
                </a:solidFill>
              </a:rPr>
              <a:t>x,y</a:t>
            </a:r>
            <a:r>
              <a:rPr lang="en-US" sz="2400" dirty="0" smtClean="0">
                <a:solidFill>
                  <a:srgbClr val="0070C0"/>
                </a:solidFill>
              </a:rPr>
              <a:t>) = r </a:t>
            </a:r>
            <a:r>
              <a:rPr lang="en-US" sz="2400" dirty="0" smtClean="0"/>
              <a:t>from point x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60263" y="5939135"/>
                <a:ext cx="71407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Red</a:t>
                </a:r>
                <a:r>
                  <a:rPr lang="en-US" sz="2400" dirty="0" smtClean="0"/>
                  <a:t>: All points y at distance 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L</a:t>
                </a:r>
                <a14:m>
                  <m:oMath xmlns:m="http://schemas.openxmlformats.org/officeDocument/2006/math">
                    <m:r>
                      <a:rPr lang="en-US" sz="2400" i="1" baseline="-2500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</a:rPr>
                  <a:t>(</a:t>
                </a:r>
                <a:r>
                  <a:rPr lang="en-US" sz="2400" dirty="0" err="1" smtClean="0">
                    <a:solidFill>
                      <a:srgbClr val="FF0000"/>
                    </a:solidFill>
                  </a:rPr>
                  <a:t>x,y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) = r </a:t>
                </a:r>
                <a:r>
                  <a:rPr lang="en-US" sz="2400" dirty="0" smtClean="0"/>
                  <a:t>from point x</a:t>
                </a:r>
                <a:endParaRPr lang="en-US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263" y="5939135"/>
                <a:ext cx="7140737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1280" t="-9211" r="-256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136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</a:t>
            </a:r>
            <a:r>
              <a:rPr lang="en-US" baseline="-25000" dirty="0" err="1" smtClean="0"/>
              <a:t>p</a:t>
            </a:r>
            <a:r>
              <a:rPr lang="en-US" dirty="0" smtClean="0"/>
              <a:t> distances for sets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apply all the </a:t>
            </a:r>
            <a:r>
              <a:rPr lang="en-US" dirty="0" err="1" smtClean="0"/>
              <a:t>L</a:t>
            </a:r>
            <a:r>
              <a:rPr lang="en-US" baseline="-25000" dirty="0" err="1" smtClean="0"/>
              <a:t>p</a:t>
            </a:r>
            <a:r>
              <a:rPr lang="en-US" dirty="0" smtClean="0"/>
              <a:t> distances to the cases of sets of attributes, with or without counts, if we represent the sets as vectors</a:t>
            </a:r>
          </a:p>
          <a:p>
            <a:pPr lvl="1"/>
            <a:r>
              <a:rPr lang="en-US" dirty="0" smtClean="0"/>
              <a:t>E.g., a transaction is a 0/1 vector</a:t>
            </a:r>
          </a:p>
          <a:p>
            <a:pPr lvl="1"/>
            <a:r>
              <a:rPr lang="en-US" dirty="0" smtClean="0"/>
              <a:t>E.g., a document is a vector of counts.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36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80400" cy="914400"/>
          </a:xfrm>
        </p:spPr>
        <p:txBody>
          <a:bodyPr>
            <a:normAutofit/>
          </a:bodyPr>
          <a:lstStyle/>
          <a:p>
            <a:r>
              <a:rPr lang="en-US" dirty="0"/>
              <a:t>Cosine Similarity</a:t>
            </a:r>
          </a:p>
        </p:txBody>
      </p:sp>
      <p:sp>
        <p:nvSpPr>
          <p:cNvPr id="89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9763" y="1674812"/>
            <a:ext cx="8001000" cy="472598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cs typeface="Times New Roman" pitchFamily="18" charset="0"/>
              </a:rPr>
              <a:t> If </a:t>
            </a:r>
            <a:r>
              <a:rPr lang="en-US" sz="2000" i="1" dirty="0" err="1">
                <a:cs typeface="Times New Roman" pitchFamily="18" charset="0"/>
              </a:rPr>
              <a:t>d</a:t>
            </a:r>
            <a:r>
              <a:rPr lang="en-US" sz="2000" i="1" baseline="-30000" dirty="0" err="1">
                <a:cs typeface="Times New Roman" pitchFamily="18" charset="0"/>
              </a:rPr>
              <a:t>1</a:t>
            </a:r>
            <a:r>
              <a:rPr lang="en-US" sz="2000" dirty="0">
                <a:cs typeface="Times New Roman" pitchFamily="18" charset="0"/>
              </a:rPr>
              <a:t> and </a:t>
            </a:r>
            <a:r>
              <a:rPr lang="en-US" sz="2000" i="1" dirty="0" err="1">
                <a:cs typeface="Times New Roman" pitchFamily="18" charset="0"/>
              </a:rPr>
              <a:t>d</a:t>
            </a:r>
            <a:r>
              <a:rPr lang="en-US" sz="2000" i="1" baseline="-30000" dirty="0" err="1">
                <a:cs typeface="Times New Roman" pitchFamily="18" charset="0"/>
              </a:rPr>
              <a:t>2</a:t>
            </a:r>
            <a:r>
              <a:rPr lang="en-US" sz="2000" dirty="0">
                <a:cs typeface="Times New Roman" pitchFamily="18" charset="0"/>
              </a:rPr>
              <a:t> are two </a:t>
            </a:r>
            <a:r>
              <a:rPr lang="en-US" sz="2000" dirty="0" smtClean="0">
                <a:cs typeface="Times New Roman" pitchFamily="18" charset="0"/>
              </a:rPr>
              <a:t>vectors</a:t>
            </a:r>
            <a:r>
              <a:rPr lang="en-US" sz="2000" dirty="0">
                <a:cs typeface="Times New Roman" pitchFamily="18" charset="0"/>
              </a:rPr>
              <a:t>, then</a:t>
            </a:r>
          </a:p>
          <a:p>
            <a:pPr marL="0" indent="0" algn="just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000" dirty="0">
                <a:cs typeface="Times New Roman" pitchFamily="18" charset="0"/>
              </a:rPr>
              <a:t>             </a:t>
            </a:r>
            <a:r>
              <a:rPr lang="en-US" sz="2000" dirty="0" err="1">
                <a:solidFill>
                  <a:srgbClr val="0070C0"/>
                </a:solidFill>
                <a:cs typeface="Times New Roman" pitchFamily="18" charset="0"/>
              </a:rPr>
              <a:t>cos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( 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2000" i="1" dirty="0">
                <a:solidFill>
                  <a:srgbClr val="0070C0"/>
                </a:solidFill>
                <a:cs typeface="Times New Roman" pitchFamily="18" charset="0"/>
              </a:rPr>
              <a:t>, 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) =  (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) / ||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|| ||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|| </a:t>
            </a:r>
            <a:r>
              <a:rPr lang="en-US" sz="2000" dirty="0">
                <a:cs typeface="Times New Roman" pitchFamily="18" charset="0"/>
              </a:rPr>
              <a:t>, </a:t>
            </a:r>
          </a:p>
          <a:p>
            <a:pPr marL="0" indent="0" algn="just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600" dirty="0">
                <a:cs typeface="Times New Roman" pitchFamily="18" charset="0"/>
              </a:rPr>
              <a:t>   </a:t>
            </a:r>
            <a:r>
              <a:rPr lang="en-US" sz="1800" dirty="0">
                <a:cs typeface="Times New Roman" pitchFamily="18" charset="0"/>
              </a:rPr>
              <a:t>where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en-US" sz="1800" dirty="0">
                <a:cs typeface="Times New Roman" pitchFamily="18" charset="0"/>
              </a:rPr>
              <a:t> indicates vector dot product and || </a:t>
            </a:r>
            <a:r>
              <a:rPr lang="en-US" sz="1800" i="1" dirty="0">
                <a:cs typeface="Times New Roman" pitchFamily="18" charset="0"/>
              </a:rPr>
              <a:t>d </a:t>
            </a:r>
            <a:r>
              <a:rPr lang="en-US" sz="1800" dirty="0">
                <a:cs typeface="Times New Roman" pitchFamily="18" charset="0"/>
              </a:rPr>
              <a:t>|| is  the   length of vector </a:t>
            </a:r>
            <a:r>
              <a:rPr lang="en-US" sz="1800" i="1" dirty="0">
                <a:cs typeface="Times New Roman" pitchFamily="18" charset="0"/>
              </a:rPr>
              <a:t>d</a:t>
            </a:r>
            <a:r>
              <a:rPr lang="en-US" sz="1800" dirty="0">
                <a:cs typeface="Times New Roman" pitchFamily="18" charset="0"/>
              </a:rPr>
              <a:t>.</a:t>
            </a:r>
            <a:r>
              <a:rPr lang="en-US" sz="2400" dirty="0">
                <a:cs typeface="Times New Roman" pitchFamily="18" charset="0"/>
              </a:rPr>
              <a:t>  </a:t>
            </a:r>
          </a:p>
          <a:p>
            <a:pPr marL="2514600" lvl="4" indent="-342900" algn="just">
              <a:lnSpc>
                <a:spcPct val="90000"/>
              </a:lnSpc>
            </a:pPr>
            <a:endParaRPr lang="en-US" sz="1600" dirty="0">
              <a:cs typeface="Times New Roman" pitchFamily="18" charset="0"/>
            </a:endParaRPr>
          </a:p>
          <a:p>
            <a:pPr marL="0" indent="0" algn="just"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cs typeface="Times New Roman" pitchFamily="18" charset="0"/>
              </a:rPr>
              <a:t> Example: </a:t>
            </a:r>
          </a:p>
          <a:p>
            <a:pPr marL="0" indent="0" algn="just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1000" dirty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000" i="1" dirty="0">
                <a:cs typeface="Times New Roman" pitchFamily="18" charset="0"/>
              </a:rPr>
              <a:t>  	</a:t>
            </a:r>
            <a:r>
              <a:rPr lang="en-US" sz="1800" i="1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d</a:t>
            </a:r>
            <a:r>
              <a:rPr lang="en-US" sz="1800" i="1" baseline="-30000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1</a:t>
            </a: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=  3 2 0 5 0 0 0 2 0 0 	</a:t>
            </a:r>
            <a:endParaRPr lang="en-US" sz="1800" dirty="0">
              <a:solidFill>
                <a:schemeClr val="accent6">
                  <a:lumMod val="75000"/>
                </a:schemeClr>
              </a:solidFill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  	</a:t>
            </a:r>
            <a:r>
              <a:rPr lang="en-US" sz="1800" i="1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d</a:t>
            </a:r>
            <a:r>
              <a:rPr lang="en-US" sz="1800" i="1" baseline="-30000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2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=  1 0 0 0 0 0 0 1 0 2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1800" dirty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600" i="1" dirty="0">
                <a:cs typeface="Times New Roman" pitchFamily="18" charset="0"/>
              </a:rPr>
              <a:t>    </a:t>
            </a:r>
            <a:r>
              <a:rPr lang="en-US" sz="16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6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6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=  3*1 + 2*0 + 0*0 + 5*0 + 0*0 + 0*0 + 0*0 + 2*1 + 0*0 + 0*2 = 5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  </a:t>
            </a:r>
            <a:endParaRPr lang="en-US" sz="2000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cs typeface="Times New Roman" pitchFamily="18" charset="0"/>
              </a:rPr>
              <a:t>  </a:t>
            </a:r>
            <a:r>
              <a:rPr lang="en-US" sz="1600" dirty="0" smtClean="0">
                <a:solidFill>
                  <a:srgbClr val="0070C0"/>
                </a:solidFill>
                <a:cs typeface="Times New Roman" pitchFamily="18" charset="0"/>
              </a:rPr>
              <a:t>||</a:t>
            </a:r>
            <a:r>
              <a:rPr lang="en-US" sz="16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6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|| = (3*3+2*2+0*0+5*5+0*0+0*0+0*0+2*2+0*0+0*0)</a:t>
            </a:r>
            <a:r>
              <a:rPr lang="en-US" sz="1600" b="1" baseline="30000" dirty="0">
                <a:solidFill>
                  <a:srgbClr val="0070C0"/>
                </a:solidFill>
                <a:cs typeface="Times New Roman" pitchFamily="18" charset="0"/>
              </a:rPr>
              <a:t>0.5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=  (42) </a:t>
            </a:r>
            <a:r>
              <a:rPr lang="en-US" sz="1600" b="1" baseline="30000" dirty="0">
                <a:solidFill>
                  <a:srgbClr val="0070C0"/>
                </a:solidFill>
                <a:cs typeface="Times New Roman" pitchFamily="18" charset="0"/>
              </a:rPr>
              <a:t>0.5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= 6.481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   </a:t>
            </a:r>
            <a:endParaRPr lang="en-US" sz="1600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cs typeface="Times New Roman" pitchFamily="18" charset="0"/>
              </a:rPr>
              <a:t>   ||</a:t>
            </a:r>
            <a:r>
              <a:rPr lang="en-US" sz="16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6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|| = (1*1+0*0+0*0+0*0+0*0+0*0+0*0+1*1+0*0+2*2)</a:t>
            </a:r>
            <a:r>
              <a:rPr lang="en-US" sz="1600" baseline="30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b="1" baseline="30000" dirty="0">
                <a:solidFill>
                  <a:srgbClr val="0070C0"/>
                </a:solidFill>
                <a:cs typeface="Times New Roman" pitchFamily="18" charset="0"/>
              </a:rPr>
              <a:t>0.5</a:t>
            </a:r>
            <a:r>
              <a:rPr lang="en-US" sz="1600" baseline="30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= (6) </a:t>
            </a:r>
            <a:r>
              <a:rPr lang="en-US" sz="1600" b="1" baseline="30000" dirty="0">
                <a:solidFill>
                  <a:srgbClr val="0070C0"/>
                </a:solidFill>
                <a:cs typeface="Times New Roman" pitchFamily="18" charset="0"/>
              </a:rPr>
              <a:t>0.5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= 2.245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1600" dirty="0">
              <a:solidFill>
                <a:srgbClr val="0070C0"/>
              </a:solidFill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800" dirty="0">
                <a:solidFill>
                  <a:srgbClr val="0070C0"/>
                </a:solidFill>
                <a:cs typeface="Times New Roman" pitchFamily="18" charset="0"/>
              </a:rPr>
              <a:t>    	</a:t>
            </a:r>
            <a:r>
              <a:rPr lang="en-US" sz="1800" dirty="0" err="1">
                <a:solidFill>
                  <a:srgbClr val="0070C0"/>
                </a:solidFill>
                <a:cs typeface="Times New Roman" pitchFamily="18" charset="0"/>
              </a:rPr>
              <a:t>cos</a:t>
            </a:r>
            <a:r>
              <a:rPr lang="en-US" sz="1800" dirty="0">
                <a:solidFill>
                  <a:srgbClr val="0070C0"/>
                </a:solidFill>
                <a:cs typeface="Times New Roman" pitchFamily="18" charset="0"/>
              </a:rPr>
              <a:t>( </a:t>
            </a:r>
            <a:r>
              <a:rPr lang="en-US" sz="18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8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1800" i="1" dirty="0">
                <a:solidFill>
                  <a:srgbClr val="0070C0"/>
                </a:solidFill>
                <a:cs typeface="Times New Roman" pitchFamily="18" charset="0"/>
              </a:rPr>
              <a:t>, </a:t>
            </a:r>
            <a:r>
              <a:rPr lang="en-US" sz="18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8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1800" dirty="0">
                <a:solidFill>
                  <a:srgbClr val="0070C0"/>
                </a:solidFill>
                <a:cs typeface="Times New Roman" pitchFamily="18" charset="0"/>
              </a:rPr>
              <a:t> ) = .3150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1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0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Cosine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Geometric Interpretation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the vectors are </a:t>
            </a:r>
            <a:r>
              <a:rPr lang="en-US" dirty="0" smtClean="0">
                <a:solidFill>
                  <a:schemeClr val="accent6"/>
                </a:solidFill>
              </a:rPr>
              <a:t>correlated</a:t>
            </a:r>
            <a:r>
              <a:rPr lang="en-US" dirty="0" smtClean="0"/>
              <a:t> angle is </a:t>
            </a:r>
            <a:r>
              <a:rPr lang="en-US" dirty="0" smtClean="0">
                <a:solidFill>
                  <a:srgbClr val="0070C0"/>
                </a:solidFill>
              </a:rPr>
              <a:t>zero degrees </a:t>
            </a:r>
            <a:r>
              <a:rPr lang="en-US" dirty="0" smtClean="0"/>
              <a:t>and cosine is 1</a:t>
            </a:r>
          </a:p>
          <a:p>
            <a:r>
              <a:rPr lang="en-US" dirty="0" smtClean="0"/>
              <a:t>If the vectors are </a:t>
            </a:r>
            <a:r>
              <a:rPr lang="en-US" dirty="0" smtClean="0">
                <a:solidFill>
                  <a:schemeClr val="accent6"/>
                </a:solidFill>
              </a:rPr>
              <a:t>orthogonal</a:t>
            </a:r>
            <a:r>
              <a:rPr lang="en-US" dirty="0" smtClean="0"/>
              <a:t> (no common coordinates) angle is </a:t>
            </a:r>
            <a:r>
              <a:rPr lang="en-US" dirty="0" smtClean="0">
                <a:solidFill>
                  <a:srgbClr val="0070C0"/>
                </a:solidFill>
              </a:rPr>
              <a:t>90 degrees </a:t>
            </a:r>
            <a:r>
              <a:rPr lang="en-US" dirty="0" smtClean="0"/>
              <a:t>and cosine is 0</a:t>
            </a:r>
          </a:p>
          <a:p>
            <a:endParaRPr lang="en-US" dirty="0"/>
          </a:p>
          <a:p>
            <a:r>
              <a:rPr lang="en-US" dirty="0" smtClean="0"/>
              <a:t>Note that if one vector is a multiple of another cosine is still 1 (maximum)</a:t>
            </a:r>
          </a:p>
          <a:p>
            <a:endParaRPr lang="en-US" dirty="0"/>
          </a:p>
          <a:p>
            <a:r>
              <a:rPr lang="en-US" dirty="0" smtClean="0"/>
              <a:t>Cosine is commonly used for comparing </a:t>
            </a:r>
            <a:r>
              <a:rPr lang="en-US" dirty="0" smtClean="0">
                <a:solidFill>
                  <a:srgbClr val="0070C0"/>
                </a:solidFill>
              </a:rPr>
              <a:t>documents</a:t>
            </a:r>
            <a:r>
              <a:rPr lang="en-US" dirty="0" smtClean="0"/>
              <a:t>, where we assume that the vectors are </a:t>
            </a:r>
            <a:r>
              <a:rPr lang="en-US" dirty="0" smtClean="0">
                <a:solidFill>
                  <a:schemeClr val="accent6"/>
                </a:solidFill>
              </a:rPr>
              <a:t>normalized</a:t>
            </a:r>
            <a:r>
              <a:rPr lang="en-US" dirty="0" smtClean="0"/>
              <a:t> by the document length.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7975" y="990600"/>
            <a:ext cx="50260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428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4959615"/>
              </p:ext>
            </p:extLst>
          </p:nvPr>
        </p:nvGraphicFramePr>
        <p:xfrm>
          <a:off x="685800" y="22098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81200" y="4495800"/>
            <a:ext cx="48413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cos</a:t>
            </a:r>
            <a:r>
              <a:rPr lang="en-US" sz="2800" dirty="0" smtClean="0"/>
              <a:t>(D1,D2) = 1</a:t>
            </a:r>
          </a:p>
          <a:p>
            <a:r>
              <a:rPr lang="en-US" sz="2800" dirty="0" err="1" smtClean="0"/>
              <a:t>cos</a:t>
            </a:r>
            <a:r>
              <a:rPr lang="en-US" sz="2800" dirty="0" smtClean="0"/>
              <a:t>(D1,D3) = </a:t>
            </a:r>
            <a:r>
              <a:rPr lang="en-US" sz="2800" dirty="0" err="1" smtClean="0"/>
              <a:t>cos</a:t>
            </a:r>
            <a:r>
              <a:rPr lang="en-US" sz="2800" dirty="0" smtClean="0"/>
              <a:t>(D2,D3) = 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378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6674999"/>
              </p:ext>
            </p:extLst>
          </p:nvPr>
        </p:nvGraphicFramePr>
        <p:xfrm>
          <a:off x="685800" y="22098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81200" y="4495800"/>
            <a:ext cx="48413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cos</a:t>
            </a:r>
            <a:r>
              <a:rPr lang="en-US" sz="2800" dirty="0" smtClean="0"/>
              <a:t>(D1,D2) = 1</a:t>
            </a:r>
          </a:p>
          <a:p>
            <a:r>
              <a:rPr lang="en-US" sz="2800" dirty="0" err="1" smtClean="0"/>
              <a:t>cos</a:t>
            </a:r>
            <a:r>
              <a:rPr lang="en-US" sz="2800" dirty="0" smtClean="0"/>
              <a:t>(D1,D3) = </a:t>
            </a:r>
            <a:r>
              <a:rPr lang="en-US" sz="2800" dirty="0" err="1" smtClean="0"/>
              <a:t>cos</a:t>
            </a:r>
            <a:r>
              <a:rPr lang="en-US" sz="2800" dirty="0" smtClean="0"/>
              <a:t>(D2,D3) = 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2508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4BD3-4510-418C-8AF9-A60F99FB8858}" type="slidenum">
              <a:rPr lang="en-US"/>
              <a:pPr/>
              <a:t>29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Jaccard Similarity</a:t>
            </a:r>
            <a:r>
              <a:rPr lang="en-US"/>
              <a:t> of Sets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>
                <a:solidFill>
                  <a:srgbClr val="FF0000"/>
                </a:solidFill>
              </a:rPr>
              <a:t>Jaccard</a:t>
            </a:r>
            <a:r>
              <a:rPr lang="en-US" dirty="0">
                <a:solidFill>
                  <a:srgbClr val="FF0000"/>
                </a:solidFill>
              </a:rPr>
              <a:t> similarity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0070C0"/>
                </a:solidFill>
              </a:rPr>
              <a:t>Jaccard</a:t>
            </a:r>
            <a:r>
              <a:rPr lang="en-US" dirty="0" smtClean="0">
                <a:solidFill>
                  <a:srgbClr val="0070C0"/>
                </a:solidFill>
              </a:rPr>
              <a:t> coefficient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/>
              <a:t>of two sets </a:t>
            </a:r>
            <a:r>
              <a:rPr lang="en-US" dirty="0" err="1"/>
              <a:t>C</a:t>
            </a:r>
            <a:r>
              <a:rPr lang="en-US" baseline="-25000" dirty="0" err="1"/>
              <a:t>1</a:t>
            </a:r>
            <a:r>
              <a:rPr lang="en-US" dirty="0"/>
              <a:t>, </a:t>
            </a:r>
            <a:r>
              <a:rPr lang="en-US" dirty="0" err="1"/>
              <a:t>C</a:t>
            </a:r>
            <a:r>
              <a:rPr lang="en-US" baseline="-25000" dirty="0" err="1"/>
              <a:t>2</a:t>
            </a:r>
            <a:r>
              <a:rPr lang="en-US" dirty="0" smtClean="0"/>
              <a:t> </a:t>
            </a:r>
            <a:r>
              <a:rPr lang="en-US" dirty="0"/>
              <a:t>is the size of their intersection divided by the size of their union.</a:t>
            </a:r>
          </a:p>
          <a:p>
            <a:pPr lvl="1"/>
            <a:r>
              <a:rPr lang="en-US" sz="3200" dirty="0" err="1" smtClean="0">
                <a:solidFill>
                  <a:srgbClr val="FF0000"/>
                </a:solidFill>
              </a:rPr>
              <a:t>JSim</a:t>
            </a:r>
            <a:r>
              <a:rPr lang="en-US" sz="3200" i="1" dirty="0" smtClean="0"/>
              <a:t> </a:t>
            </a:r>
            <a:r>
              <a:rPr lang="en-US" sz="3200" dirty="0"/>
              <a:t>(</a:t>
            </a:r>
            <a:r>
              <a:rPr lang="en-US" sz="3200" dirty="0" err="1"/>
              <a:t>C</a:t>
            </a:r>
            <a:r>
              <a:rPr lang="en-US" sz="3200" baseline="-25000" dirty="0" err="1"/>
              <a:t>1</a:t>
            </a:r>
            <a:r>
              <a:rPr lang="en-US" sz="3200" dirty="0"/>
              <a:t>, </a:t>
            </a:r>
            <a:r>
              <a:rPr lang="en-US" sz="3200" dirty="0" err="1"/>
              <a:t>C</a:t>
            </a:r>
            <a:r>
              <a:rPr lang="en-US" sz="3200" baseline="-25000" dirty="0" err="1"/>
              <a:t>2</a:t>
            </a:r>
            <a:r>
              <a:rPr lang="en-US" sz="3200" dirty="0"/>
              <a:t>) = |C</a:t>
            </a:r>
            <a:r>
              <a:rPr lang="en-US" sz="3200" baseline="-25000" dirty="0"/>
              <a:t>1</a:t>
            </a:r>
            <a:r>
              <a:rPr lang="en-US" sz="3200" dirty="0">
                <a:sym typeface="Symbol" pitchFamily="18" charset="2"/>
              </a:rPr>
              <a:t>C</a:t>
            </a:r>
            <a:r>
              <a:rPr lang="en-US" sz="3200" baseline="-25000" dirty="0">
                <a:sym typeface="Symbol" pitchFamily="18" charset="2"/>
              </a:rPr>
              <a:t>2</a:t>
            </a:r>
            <a:r>
              <a:rPr lang="en-US" sz="3200" dirty="0">
                <a:sym typeface="Symbol" pitchFamily="18" charset="2"/>
              </a:rPr>
              <a:t>|/|C</a:t>
            </a:r>
            <a:r>
              <a:rPr lang="en-US" sz="3200" baseline="-25000" dirty="0">
                <a:sym typeface="Symbol" pitchFamily="18" charset="2"/>
              </a:rPr>
              <a:t>1</a:t>
            </a:r>
            <a:r>
              <a:rPr lang="en-US" sz="3200" dirty="0">
                <a:sym typeface="Symbol" pitchFamily="18" charset="2"/>
              </a:rPr>
              <a:t>C</a:t>
            </a:r>
            <a:r>
              <a:rPr lang="en-US" sz="3200" baseline="-25000" dirty="0">
                <a:sym typeface="Symbol" pitchFamily="18" charset="2"/>
              </a:rPr>
              <a:t>2</a:t>
            </a:r>
            <a:r>
              <a:rPr lang="en-US" sz="3200" dirty="0" smtClean="0">
                <a:sym typeface="Symbol" pitchFamily="18" charset="2"/>
              </a:rPr>
              <a:t>|</a:t>
            </a:r>
            <a:r>
              <a:rPr lang="en-US" sz="3200" dirty="0" smtClean="0"/>
              <a:t>.</a:t>
            </a:r>
          </a:p>
          <a:p>
            <a:pPr lvl="1"/>
            <a:endParaRPr lang="en-US" sz="3200" dirty="0"/>
          </a:p>
          <a:p>
            <a:pPr lvl="1"/>
            <a:endParaRPr lang="en-US" sz="3200" dirty="0" smtClean="0"/>
          </a:p>
          <a:p>
            <a:pPr lvl="1"/>
            <a:endParaRPr lang="en-US" sz="3200" dirty="0"/>
          </a:p>
          <a:p>
            <a:pPr lvl="1"/>
            <a:endParaRPr lang="en-US" sz="3200" dirty="0" smtClean="0"/>
          </a:p>
          <a:p>
            <a:r>
              <a:rPr lang="en-US" dirty="0" err="1" smtClean="0"/>
              <a:t>Jaccard</a:t>
            </a:r>
            <a:r>
              <a:rPr lang="en-US" dirty="0" smtClean="0"/>
              <a:t> distance </a:t>
            </a:r>
            <a:r>
              <a:rPr lang="en-US" dirty="0" err="1" smtClean="0">
                <a:solidFill>
                  <a:srgbClr val="FF0000"/>
                </a:solidFill>
              </a:rPr>
              <a:t>Jdist</a:t>
            </a:r>
            <a:r>
              <a:rPr lang="en-US" dirty="0" smtClean="0">
                <a:solidFill>
                  <a:srgbClr val="FF0000"/>
                </a:solidFill>
              </a:rPr>
              <a:t> = 1 - </a:t>
            </a:r>
            <a:r>
              <a:rPr lang="en-US" dirty="0" err="1" smtClean="0">
                <a:solidFill>
                  <a:srgbClr val="FF0000"/>
                </a:solidFill>
              </a:rPr>
              <a:t>JSim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2590800" y="3776662"/>
            <a:ext cx="1981200" cy="1905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1905000" y="3776662"/>
            <a:ext cx="1981200" cy="1905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2286000" y="4233862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2286000" y="5072062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2895600" y="4538662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3505200" y="4843462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3352800" y="4233862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4114800" y="4614862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4114800" y="5300662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4038600" y="4157662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5181600" y="3914774"/>
            <a:ext cx="24828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3 in intersection.</a:t>
            </a:r>
          </a:p>
          <a:p>
            <a:r>
              <a:rPr lang="en-US" dirty="0"/>
              <a:t>8 in union.</a:t>
            </a:r>
          </a:p>
          <a:p>
            <a:r>
              <a:rPr lang="en-US" dirty="0" err="1"/>
              <a:t>Jaccard</a:t>
            </a:r>
            <a:r>
              <a:rPr lang="en-US" dirty="0"/>
              <a:t> similarity</a:t>
            </a:r>
          </a:p>
          <a:p>
            <a:r>
              <a:rPr lang="en-US" dirty="0"/>
              <a:t>   = 3/8</a:t>
            </a:r>
          </a:p>
        </p:txBody>
      </p:sp>
    </p:spTree>
    <p:extLst>
      <p:ext uri="{BB962C8B-B14F-4D97-AF65-F5344CB8AC3E}">
        <p14:creationId xmlns:p14="http://schemas.microsoft.com/office/powerpoint/2010/main" val="345833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and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For many different problems we need to quantify how </a:t>
            </a:r>
            <a:r>
              <a:rPr lang="en-US" dirty="0" smtClean="0">
                <a:solidFill>
                  <a:srgbClr val="FF0000"/>
                </a:solidFill>
              </a:rPr>
              <a:t>close</a:t>
            </a:r>
            <a:r>
              <a:rPr lang="en-US" dirty="0" smtClean="0"/>
              <a:t> two </a:t>
            </a:r>
            <a:r>
              <a:rPr lang="en-US" dirty="0" smtClean="0">
                <a:solidFill>
                  <a:srgbClr val="0070C0"/>
                </a:solidFill>
              </a:rPr>
              <a:t>objects</a:t>
            </a:r>
            <a:r>
              <a:rPr lang="en-US" dirty="0" smtClean="0"/>
              <a:t> are.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For an item bought by a customer, find other </a:t>
            </a:r>
            <a:r>
              <a:rPr lang="en-US" dirty="0" smtClean="0">
                <a:solidFill>
                  <a:srgbClr val="0070C0"/>
                </a:solidFill>
              </a:rPr>
              <a:t>similar</a:t>
            </a:r>
            <a:r>
              <a:rPr lang="en-US" dirty="0" smtClean="0"/>
              <a:t> items</a:t>
            </a:r>
          </a:p>
          <a:p>
            <a:pPr lvl="1"/>
            <a:r>
              <a:rPr lang="en-US" dirty="0"/>
              <a:t>Group together the </a:t>
            </a:r>
            <a:r>
              <a:rPr lang="en-US" dirty="0" smtClean="0"/>
              <a:t>customers of site so that </a:t>
            </a:r>
            <a:r>
              <a:rPr lang="en-US" dirty="0" smtClean="0">
                <a:solidFill>
                  <a:srgbClr val="0070C0"/>
                </a:solidFill>
              </a:rPr>
              <a:t>similar</a:t>
            </a:r>
            <a:r>
              <a:rPr lang="en-US" dirty="0" smtClean="0"/>
              <a:t> customers are shown the same ad.</a:t>
            </a:r>
          </a:p>
          <a:p>
            <a:pPr lvl="1"/>
            <a:r>
              <a:rPr lang="en-US" dirty="0" smtClean="0"/>
              <a:t>Group together web documents so that you can </a:t>
            </a:r>
            <a:r>
              <a:rPr lang="en-US" dirty="0" smtClean="0">
                <a:solidFill>
                  <a:srgbClr val="0070C0"/>
                </a:solidFill>
              </a:rPr>
              <a:t>separate</a:t>
            </a:r>
            <a:r>
              <a:rPr lang="en-US" dirty="0" smtClean="0"/>
              <a:t> the ones that talk about politics and the ones that talk about sports.</a:t>
            </a:r>
          </a:p>
          <a:p>
            <a:pPr lvl="1"/>
            <a:r>
              <a:rPr lang="en-US" dirty="0" smtClean="0"/>
              <a:t>Find all the </a:t>
            </a:r>
            <a:r>
              <a:rPr lang="en-US" dirty="0" smtClean="0">
                <a:solidFill>
                  <a:srgbClr val="0070C0"/>
                </a:solidFill>
              </a:rPr>
              <a:t>near-duplicate</a:t>
            </a:r>
            <a:r>
              <a:rPr lang="en-US" dirty="0" smtClean="0"/>
              <a:t> mirrored web documents.</a:t>
            </a:r>
            <a:endParaRPr lang="en-US" dirty="0"/>
          </a:p>
          <a:p>
            <a:pPr lvl="1"/>
            <a:r>
              <a:rPr lang="en-US" dirty="0" smtClean="0"/>
              <a:t>Find credit card transactions that are very </a:t>
            </a:r>
            <a:r>
              <a:rPr lang="en-US" dirty="0" smtClean="0">
                <a:solidFill>
                  <a:srgbClr val="0070C0"/>
                </a:solidFill>
              </a:rPr>
              <a:t>different</a:t>
            </a:r>
            <a:r>
              <a:rPr lang="en-US" dirty="0" smtClean="0"/>
              <a:t> from previous transactions.</a:t>
            </a:r>
          </a:p>
          <a:p>
            <a:r>
              <a:rPr lang="en-US" dirty="0" smtClean="0"/>
              <a:t>To solve these problems we need a definition of </a:t>
            </a:r>
            <a:r>
              <a:rPr lang="en-US" dirty="0" smtClean="0">
                <a:solidFill>
                  <a:srgbClr val="FF0000"/>
                </a:solidFill>
              </a:rPr>
              <a:t>similarity,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F0000"/>
                </a:solidFill>
              </a:rPr>
              <a:t>distance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definition depends on the </a:t>
            </a:r>
            <a:r>
              <a:rPr lang="en-US" dirty="0" smtClean="0">
                <a:solidFill>
                  <a:srgbClr val="0070C0"/>
                </a:solidFill>
              </a:rPr>
              <a:t>type of data </a:t>
            </a:r>
            <a:r>
              <a:rPr lang="en-US" dirty="0" smtClean="0"/>
              <a:t>that we have</a:t>
            </a:r>
          </a:p>
        </p:txBody>
      </p:sp>
    </p:spTree>
    <p:extLst>
      <p:ext uri="{BB962C8B-B14F-4D97-AF65-F5344CB8AC3E}">
        <p14:creationId xmlns:p14="http://schemas.microsoft.com/office/powerpoint/2010/main" val="213232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with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D1</a:t>
            </a:r>
            <a:r>
              <a:rPr lang="en-US" dirty="0" smtClean="0"/>
              <a:t> = {apple, released, new, iPhone}</a:t>
            </a:r>
          </a:p>
          <a:p>
            <a:r>
              <a:rPr lang="en-US" dirty="0" err="1" smtClean="0"/>
              <a:t>D2</a:t>
            </a:r>
            <a:r>
              <a:rPr lang="en-US" dirty="0" smtClean="0"/>
              <a:t> = {apple, released, new, </a:t>
            </a:r>
            <a:r>
              <a:rPr lang="en-US" dirty="0" err="1" smtClean="0"/>
              <a:t>iPad</a:t>
            </a:r>
            <a:r>
              <a:rPr lang="en-US" dirty="0" smtClean="0"/>
              <a:t>}</a:t>
            </a:r>
          </a:p>
          <a:p>
            <a:r>
              <a:rPr lang="en-US" dirty="0" err="1" smtClean="0"/>
              <a:t>D3</a:t>
            </a:r>
            <a:r>
              <a:rPr lang="en-US" dirty="0" smtClean="0"/>
              <a:t>  = {new, apple, pie, </a:t>
            </a:r>
            <a:r>
              <a:rPr lang="en-US" dirty="0" err="1" smtClean="0"/>
              <a:t>recipie</a:t>
            </a:r>
            <a:r>
              <a:rPr lang="en-US" dirty="0" smtClean="0"/>
              <a:t>}</a:t>
            </a:r>
          </a:p>
          <a:p>
            <a:endParaRPr lang="en-US" dirty="0"/>
          </a:p>
          <a:p>
            <a:r>
              <a:rPr lang="en-US" dirty="0" err="1" smtClean="0"/>
              <a:t>JSim</a:t>
            </a:r>
            <a:r>
              <a:rPr lang="en-US" dirty="0" smtClean="0"/>
              <a:t>(D1,D2) = 3/5</a:t>
            </a:r>
          </a:p>
          <a:p>
            <a:r>
              <a:rPr lang="en-US" dirty="0" err="1" smtClean="0"/>
              <a:t>JSim</a:t>
            </a:r>
            <a:r>
              <a:rPr lang="en-US" dirty="0" smtClean="0"/>
              <a:t>(D1,D3) = </a:t>
            </a:r>
            <a:r>
              <a:rPr lang="en-US" dirty="0" err="1" smtClean="0"/>
              <a:t>JSim</a:t>
            </a:r>
            <a:r>
              <a:rPr lang="en-US" dirty="0" smtClean="0"/>
              <a:t>(D2,D3) = 2/6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11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804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Similarity Between Binary </a:t>
            </a:r>
            <a:r>
              <a:rPr lang="en-US" dirty="0"/>
              <a:t>Vectors</a:t>
            </a:r>
          </a:p>
        </p:txBody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001000" cy="5106988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/>
              <a:t>Objects</a:t>
            </a:r>
            <a:r>
              <a:rPr lang="en-US" sz="2400" dirty="0"/>
              <a:t>, </a:t>
            </a:r>
            <a:r>
              <a:rPr lang="en-US" sz="2400" i="1" dirty="0"/>
              <a:t>p</a:t>
            </a:r>
            <a:r>
              <a:rPr lang="en-US" sz="2400" dirty="0"/>
              <a:t> and </a:t>
            </a:r>
            <a:r>
              <a:rPr lang="en-US" sz="2400" i="1" dirty="0"/>
              <a:t>q</a:t>
            </a:r>
            <a:r>
              <a:rPr lang="en-US" sz="2400" dirty="0"/>
              <a:t>, have only binary </a:t>
            </a:r>
            <a:r>
              <a:rPr lang="en-US" sz="2400" dirty="0" smtClean="0"/>
              <a:t>attributes</a:t>
            </a:r>
          </a:p>
          <a:p>
            <a:pPr marL="807720" lvl="1" indent="-533400">
              <a:lnSpc>
                <a:spcPct val="80000"/>
              </a:lnSpc>
            </a:pPr>
            <a:r>
              <a:rPr lang="en-US" sz="2000" dirty="0" smtClean="0"/>
              <a:t>We can view them as sets and compute </a:t>
            </a:r>
            <a:r>
              <a:rPr lang="en-US" sz="2000" dirty="0" err="1" smtClean="0"/>
              <a:t>Jaccard</a:t>
            </a:r>
            <a:endParaRPr lang="en-US" sz="2000" dirty="0" smtClean="0"/>
          </a:p>
          <a:p>
            <a:pPr marL="807720" lvl="1" indent="-533400">
              <a:lnSpc>
                <a:spcPct val="80000"/>
              </a:lnSpc>
            </a:pPr>
            <a:r>
              <a:rPr lang="en-US" sz="2000" dirty="0" smtClean="0"/>
              <a:t>We also compute the </a:t>
            </a:r>
            <a:r>
              <a:rPr lang="en-US" sz="2000" dirty="0" smtClean="0">
                <a:solidFill>
                  <a:srgbClr val="FF0000"/>
                </a:solidFill>
              </a:rPr>
              <a:t>Simple Matching Coefficient</a:t>
            </a:r>
            <a:endParaRPr lang="en-US" sz="2000" dirty="0">
              <a:solidFill>
                <a:srgbClr val="FF0000"/>
              </a:solidFill>
            </a:endParaRPr>
          </a:p>
          <a:p>
            <a:pPr marL="2171700" lvl="4" indent="-342900">
              <a:lnSpc>
                <a:spcPct val="80000"/>
              </a:lnSpc>
            </a:pPr>
            <a:endParaRPr lang="en-US" sz="800" dirty="0"/>
          </a:p>
          <a:p>
            <a:pPr marL="533400" indent="-533400">
              <a:lnSpc>
                <a:spcPct val="80000"/>
              </a:lnSpc>
              <a:spcBef>
                <a:spcPct val="20000"/>
              </a:spcBef>
            </a:pPr>
            <a:r>
              <a:rPr lang="en-US" sz="2400" dirty="0"/>
              <a:t>Compute similarities using the following quantities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800" dirty="0">
                <a:latin typeface="CMMI10" pitchFamily="34" charset="0"/>
              </a:rPr>
              <a:t>	</a:t>
            </a:r>
            <a:r>
              <a:rPr lang="en-US" sz="1800" dirty="0" err="1">
                <a:latin typeface="CMMI10" pitchFamily="34" charset="0"/>
              </a:rPr>
              <a:t>M</a:t>
            </a:r>
            <a:r>
              <a:rPr lang="en-US" sz="1800" baseline="-25000" dirty="0" err="1">
                <a:latin typeface="CMR7" charset="0"/>
              </a:rPr>
              <a:t>01</a:t>
            </a:r>
            <a:r>
              <a:rPr lang="en-US" sz="1800" dirty="0">
                <a:latin typeface="CMR7" charset="0"/>
              </a:rPr>
              <a:t> </a:t>
            </a:r>
            <a:r>
              <a:rPr lang="en-US" sz="1800" dirty="0">
                <a:latin typeface="cmr10" pitchFamily="34" charset="0"/>
              </a:rPr>
              <a:t>= the number of attributes where </a:t>
            </a:r>
            <a:r>
              <a:rPr lang="en-US" sz="1800" dirty="0">
                <a:latin typeface="CMMI10" pitchFamily="34" charset="0"/>
              </a:rPr>
              <a:t>p </a:t>
            </a:r>
            <a:r>
              <a:rPr lang="en-US" sz="1800" dirty="0">
                <a:latin typeface="cmr10" pitchFamily="34" charset="0"/>
              </a:rPr>
              <a:t>was 0 and </a:t>
            </a:r>
            <a:r>
              <a:rPr lang="en-US" sz="1800" dirty="0">
                <a:latin typeface="CMMI10" pitchFamily="34" charset="0"/>
              </a:rPr>
              <a:t>q </a:t>
            </a:r>
            <a:r>
              <a:rPr lang="en-US" sz="1800" dirty="0">
                <a:latin typeface="cmr10" pitchFamily="34" charset="0"/>
              </a:rPr>
              <a:t>was 1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800" dirty="0">
                <a:latin typeface="CMMI10" pitchFamily="34" charset="0"/>
              </a:rPr>
              <a:t>	</a:t>
            </a:r>
            <a:r>
              <a:rPr lang="en-US" sz="1800" dirty="0" err="1">
                <a:latin typeface="CMMI10" pitchFamily="34" charset="0"/>
              </a:rPr>
              <a:t>M</a:t>
            </a:r>
            <a:r>
              <a:rPr lang="en-US" sz="1800" baseline="-25000" dirty="0" err="1">
                <a:latin typeface="CMR7" charset="0"/>
              </a:rPr>
              <a:t>10</a:t>
            </a:r>
            <a:r>
              <a:rPr lang="en-US" sz="1800" baseline="-25000" dirty="0">
                <a:latin typeface="CMR7" charset="0"/>
              </a:rPr>
              <a:t> </a:t>
            </a:r>
            <a:r>
              <a:rPr lang="en-US" sz="1800" dirty="0">
                <a:latin typeface="cmr10" pitchFamily="34" charset="0"/>
              </a:rPr>
              <a:t>= the number of attributes where </a:t>
            </a:r>
            <a:r>
              <a:rPr lang="en-US" sz="1800" dirty="0">
                <a:latin typeface="CMMI10" pitchFamily="34" charset="0"/>
              </a:rPr>
              <a:t>p </a:t>
            </a:r>
            <a:r>
              <a:rPr lang="en-US" sz="1800" dirty="0">
                <a:latin typeface="cmr10" pitchFamily="34" charset="0"/>
              </a:rPr>
              <a:t>was 1 and </a:t>
            </a:r>
            <a:r>
              <a:rPr lang="en-US" sz="1800" dirty="0">
                <a:latin typeface="CMMI10" pitchFamily="34" charset="0"/>
              </a:rPr>
              <a:t>q </a:t>
            </a:r>
            <a:r>
              <a:rPr lang="en-US" sz="1800" dirty="0">
                <a:latin typeface="cmr10" pitchFamily="34" charset="0"/>
              </a:rPr>
              <a:t>was 0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800" dirty="0">
                <a:latin typeface="CMMI10" pitchFamily="34" charset="0"/>
              </a:rPr>
              <a:t>	</a:t>
            </a:r>
            <a:r>
              <a:rPr lang="en-US" sz="1800" dirty="0" err="1">
                <a:latin typeface="CMMI10" pitchFamily="34" charset="0"/>
              </a:rPr>
              <a:t>M</a:t>
            </a:r>
            <a:r>
              <a:rPr lang="en-US" sz="1800" baseline="-25000" dirty="0" err="1">
                <a:latin typeface="CMR7" charset="0"/>
              </a:rPr>
              <a:t>00</a:t>
            </a:r>
            <a:r>
              <a:rPr lang="en-US" sz="1800" dirty="0">
                <a:latin typeface="CMR7" charset="0"/>
              </a:rPr>
              <a:t> </a:t>
            </a:r>
            <a:r>
              <a:rPr lang="en-US" sz="1800" dirty="0">
                <a:latin typeface="cmr10" pitchFamily="34" charset="0"/>
              </a:rPr>
              <a:t>= the number of attributes where </a:t>
            </a:r>
            <a:r>
              <a:rPr lang="en-US" sz="1800" dirty="0">
                <a:latin typeface="CMMI10" pitchFamily="34" charset="0"/>
              </a:rPr>
              <a:t>p </a:t>
            </a:r>
            <a:r>
              <a:rPr lang="en-US" sz="1800" dirty="0">
                <a:latin typeface="cmr10" pitchFamily="34" charset="0"/>
              </a:rPr>
              <a:t>was 0 and </a:t>
            </a:r>
            <a:r>
              <a:rPr lang="en-US" sz="1800" dirty="0">
                <a:latin typeface="CMMI10" pitchFamily="34" charset="0"/>
              </a:rPr>
              <a:t>q </a:t>
            </a:r>
            <a:r>
              <a:rPr lang="en-US" sz="1800" dirty="0">
                <a:latin typeface="cmr10" pitchFamily="34" charset="0"/>
              </a:rPr>
              <a:t>was 0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800" dirty="0">
                <a:latin typeface="CMMI10" pitchFamily="34" charset="0"/>
              </a:rPr>
              <a:t>	</a:t>
            </a:r>
            <a:r>
              <a:rPr lang="en-US" sz="1800" dirty="0" err="1">
                <a:latin typeface="CMMI10" pitchFamily="34" charset="0"/>
              </a:rPr>
              <a:t>M</a:t>
            </a:r>
            <a:r>
              <a:rPr lang="en-US" sz="1800" baseline="-25000" dirty="0" err="1">
                <a:latin typeface="CMR7" charset="0"/>
              </a:rPr>
              <a:t>11</a:t>
            </a:r>
            <a:r>
              <a:rPr lang="en-US" sz="1800" dirty="0">
                <a:latin typeface="CMR7" charset="0"/>
              </a:rPr>
              <a:t> </a:t>
            </a:r>
            <a:r>
              <a:rPr lang="en-US" sz="1800" dirty="0">
                <a:latin typeface="cmr10" pitchFamily="34" charset="0"/>
              </a:rPr>
              <a:t>= the number of attributes where </a:t>
            </a:r>
            <a:r>
              <a:rPr lang="en-US" sz="1800" dirty="0">
                <a:latin typeface="CMMI10" pitchFamily="34" charset="0"/>
              </a:rPr>
              <a:t>p </a:t>
            </a:r>
            <a:r>
              <a:rPr lang="en-US" sz="1800" dirty="0">
                <a:latin typeface="cmr10" pitchFamily="34" charset="0"/>
              </a:rPr>
              <a:t>was 1 and </a:t>
            </a:r>
            <a:r>
              <a:rPr lang="en-US" sz="1800" dirty="0">
                <a:latin typeface="CMMI10" pitchFamily="34" charset="0"/>
              </a:rPr>
              <a:t>q </a:t>
            </a:r>
            <a:r>
              <a:rPr lang="en-US" sz="1800" dirty="0">
                <a:latin typeface="cmr10" pitchFamily="34" charset="0"/>
              </a:rPr>
              <a:t>was 1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800" dirty="0">
              <a:latin typeface="CMMI10" pitchFamily="34" charset="0"/>
            </a:endParaRPr>
          </a:p>
          <a:p>
            <a:pPr marL="533400" indent="-533400">
              <a:lnSpc>
                <a:spcPct val="80000"/>
              </a:lnSpc>
              <a:spcBef>
                <a:spcPct val="20000"/>
              </a:spcBef>
            </a:pPr>
            <a:r>
              <a:rPr lang="en-US" sz="2400" dirty="0"/>
              <a:t>Simple Matching and </a:t>
            </a:r>
            <a:r>
              <a:rPr lang="en-US" sz="2400" dirty="0" err="1"/>
              <a:t>Jaccard</a:t>
            </a:r>
            <a:r>
              <a:rPr lang="en-US" sz="2400" dirty="0"/>
              <a:t> Coefficients 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400" dirty="0">
                <a:cs typeface="Times New Roman" pitchFamily="18" charset="0"/>
              </a:rPr>
              <a:t>	</a:t>
            </a:r>
            <a:r>
              <a:rPr lang="en-US" sz="1800" dirty="0">
                <a:cs typeface="Times New Roman" pitchFamily="18" charset="0"/>
              </a:rPr>
              <a:t>SMC =  number of matches / number of attributes 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800" dirty="0">
                <a:cs typeface="Times New Roman" pitchFamily="18" charset="0"/>
              </a:rPr>
              <a:t>          </a:t>
            </a:r>
            <a:r>
              <a:rPr lang="en-US" sz="1800" dirty="0" smtClean="0">
                <a:cs typeface="Times New Roman" pitchFamily="18" charset="0"/>
              </a:rPr>
              <a:t>       =  </a:t>
            </a:r>
            <a:r>
              <a:rPr lang="en-US" sz="1800" dirty="0">
                <a:cs typeface="Times New Roman" pitchFamily="18" charset="0"/>
              </a:rPr>
              <a:t>(</a:t>
            </a:r>
            <a:r>
              <a:rPr lang="en-US" sz="1800" dirty="0" err="1">
                <a:cs typeface="Times New Roman" pitchFamily="18" charset="0"/>
              </a:rPr>
              <a:t>M</a:t>
            </a:r>
            <a:r>
              <a:rPr lang="en-US" sz="1800" baseline="-30000" dirty="0" err="1">
                <a:cs typeface="Times New Roman" pitchFamily="18" charset="0"/>
              </a:rPr>
              <a:t>11</a:t>
            </a:r>
            <a:r>
              <a:rPr lang="en-US" sz="1800" dirty="0">
                <a:cs typeface="Times New Roman" pitchFamily="18" charset="0"/>
              </a:rPr>
              <a:t> + </a:t>
            </a:r>
            <a:r>
              <a:rPr lang="en-US" sz="1800" dirty="0" err="1">
                <a:cs typeface="Times New Roman" pitchFamily="18" charset="0"/>
              </a:rPr>
              <a:t>M</a:t>
            </a:r>
            <a:r>
              <a:rPr lang="en-US" sz="1800" baseline="-30000" dirty="0" err="1">
                <a:cs typeface="Times New Roman" pitchFamily="18" charset="0"/>
              </a:rPr>
              <a:t>00</a:t>
            </a:r>
            <a:r>
              <a:rPr lang="en-US" sz="1800" dirty="0">
                <a:cs typeface="Times New Roman" pitchFamily="18" charset="0"/>
              </a:rPr>
              <a:t>) / (</a:t>
            </a:r>
            <a:r>
              <a:rPr lang="en-US" sz="1800" dirty="0" err="1">
                <a:cs typeface="Times New Roman" pitchFamily="18" charset="0"/>
              </a:rPr>
              <a:t>M</a:t>
            </a:r>
            <a:r>
              <a:rPr lang="en-US" sz="1800" baseline="-30000" dirty="0" err="1">
                <a:cs typeface="Times New Roman" pitchFamily="18" charset="0"/>
              </a:rPr>
              <a:t>01</a:t>
            </a:r>
            <a:r>
              <a:rPr lang="en-US" sz="1800" dirty="0">
                <a:cs typeface="Times New Roman" pitchFamily="18" charset="0"/>
              </a:rPr>
              <a:t> + </a:t>
            </a:r>
            <a:r>
              <a:rPr lang="en-US" sz="1800" dirty="0" err="1">
                <a:cs typeface="Times New Roman" pitchFamily="18" charset="0"/>
              </a:rPr>
              <a:t>M</a:t>
            </a:r>
            <a:r>
              <a:rPr lang="en-US" sz="1800" baseline="-30000" dirty="0" err="1">
                <a:cs typeface="Times New Roman" pitchFamily="18" charset="0"/>
              </a:rPr>
              <a:t>10</a:t>
            </a:r>
            <a:r>
              <a:rPr lang="en-US" sz="1800" dirty="0">
                <a:cs typeface="Times New Roman" pitchFamily="18" charset="0"/>
              </a:rPr>
              <a:t> + </a:t>
            </a:r>
            <a:r>
              <a:rPr lang="en-US" sz="1800" dirty="0" err="1">
                <a:cs typeface="Times New Roman" pitchFamily="18" charset="0"/>
              </a:rPr>
              <a:t>M</a:t>
            </a:r>
            <a:r>
              <a:rPr lang="en-US" sz="1800" baseline="-30000" dirty="0" err="1">
                <a:cs typeface="Times New Roman" pitchFamily="18" charset="0"/>
              </a:rPr>
              <a:t>11</a:t>
            </a:r>
            <a:r>
              <a:rPr lang="en-US" sz="1800" dirty="0">
                <a:cs typeface="Times New Roman" pitchFamily="18" charset="0"/>
              </a:rPr>
              <a:t> + </a:t>
            </a:r>
            <a:r>
              <a:rPr lang="en-US" sz="1800" dirty="0" err="1">
                <a:cs typeface="Times New Roman" pitchFamily="18" charset="0"/>
              </a:rPr>
              <a:t>M</a:t>
            </a:r>
            <a:r>
              <a:rPr lang="en-US" sz="1800" baseline="-30000" dirty="0" err="1">
                <a:cs typeface="Times New Roman" pitchFamily="18" charset="0"/>
              </a:rPr>
              <a:t>00</a:t>
            </a:r>
            <a:r>
              <a:rPr lang="en-US" sz="1600" dirty="0">
                <a:cs typeface="Times New Roman" pitchFamily="18" charset="0"/>
              </a:rPr>
              <a:t>)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1600" dirty="0">
              <a:cs typeface="Times New Roman" pitchFamily="18" charset="0"/>
            </a:endParaRP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600" dirty="0">
                <a:cs typeface="Times New Roman" pitchFamily="18" charset="0"/>
              </a:rPr>
              <a:t>	</a:t>
            </a:r>
            <a:r>
              <a:rPr lang="en-US" sz="1800" dirty="0">
                <a:cs typeface="Times New Roman" pitchFamily="18" charset="0"/>
              </a:rPr>
              <a:t>J = number of 11 matches / number of not-both-zero attributes values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800" dirty="0">
                <a:cs typeface="Times New Roman" pitchFamily="18" charset="0"/>
              </a:rPr>
              <a:t>   	   = (</a:t>
            </a:r>
            <a:r>
              <a:rPr lang="en-US" sz="1800" dirty="0" err="1">
                <a:cs typeface="Times New Roman" pitchFamily="18" charset="0"/>
              </a:rPr>
              <a:t>M</a:t>
            </a:r>
            <a:r>
              <a:rPr lang="en-US" sz="1800" baseline="-30000" dirty="0" err="1">
                <a:cs typeface="Times New Roman" pitchFamily="18" charset="0"/>
              </a:rPr>
              <a:t>11</a:t>
            </a:r>
            <a:r>
              <a:rPr lang="en-US" sz="1800" dirty="0">
                <a:cs typeface="Times New Roman" pitchFamily="18" charset="0"/>
              </a:rPr>
              <a:t>) / (</a:t>
            </a:r>
            <a:r>
              <a:rPr lang="en-US" sz="1800" dirty="0" err="1">
                <a:cs typeface="Times New Roman" pitchFamily="18" charset="0"/>
              </a:rPr>
              <a:t>M</a:t>
            </a:r>
            <a:r>
              <a:rPr lang="en-US" sz="1800" baseline="-30000" dirty="0" err="1">
                <a:cs typeface="Times New Roman" pitchFamily="18" charset="0"/>
              </a:rPr>
              <a:t>01</a:t>
            </a:r>
            <a:r>
              <a:rPr lang="en-US" sz="1800" dirty="0">
                <a:cs typeface="Times New Roman" pitchFamily="18" charset="0"/>
              </a:rPr>
              <a:t> + </a:t>
            </a:r>
            <a:r>
              <a:rPr lang="en-US" sz="1800" dirty="0" err="1">
                <a:cs typeface="Times New Roman" pitchFamily="18" charset="0"/>
              </a:rPr>
              <a:t>M</a:t>
            </a:r>
            <a:r>
              <a:rPr lang="en-US" sz="1800" baseline="-30000" dirty="0" err="1">
                <a:cs typeface="Times New Roman" pitchFamily="18" charset="0"/>
              </a:rPr>
              <a:t>10</a:t>
            </a:r>
            <a:r>
              <a:rPr lang="en-US" sz="1800" dirty="0">
                <a:cs typeface="Times New Roman" pitchFamily="18" charset="0"/>
              </a:rPr>
              <a:t> + </a:t>
            </a:r>
            <a:r>
              <a:rPr lang="en-US" sz="1800" dirty="0" err="1">
                <a:cs typeface="Times New Roman" pitchFamily="18" charset="0"/>
              </a:rPr>
              <a:t>M</a:t>
            </a:r>
            <a:r>
              <a:rPr lang="en-US" sz="1800" baseline="-30000" dirty="0" err="1">
                <a:cs typeface="Times New Roman" pitchFamily="18" charset="0"/>
              </a:rPr>
              <a:t>11</a:t>
            </a:r>
            <a:r>
              <a:rPr lang="en-US" sz="1800" dirty="0">
                <a:cs typeface="Times New Roman" pitchFamily="18" charset="0"/>
              </a:rPr>
              <a:t>) 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4488492" y="5671066"/>
            <a:ext cx="3642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Jaccard</a:t>
            </a:r>
            <a:r>
              <a:rPr lang="en-US" dirty="0" smtClean="0"/>
              <a:t> treats 1’s </a:t>
            </a:r>
            <a:r>
              <a:rPr lang="en-US" dirty="0" smtClean="0">
                <a:solidFill>
                  <a:srgbClr val="FF0000"/>
                </a:solidFill>
              </a:rPr>
              <a:t>asymmetrically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1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80400" cy="990600"/>
          </a:xfrm>
        </p:spPr>
        <p:txBody>
          <a:bodyPr>
            <a:normAutofit/>
          </a:bodyPr>
          <a:lstStyle/>
          <a:p>
            <a:r>
              <a:rPr lang="en-US" dirty="0"/>
              <a:t>SMC versus </a:t>
            </a:r>
            <a:r>
              <a:rPr lang="en-US" dirty="0" err="1"/>
              <a:t>Jaccard</a:t>
            </a:r>
            <a:r>
              <a:rPr lang="en-US" dirty="0"/>
              <a:t>: Example</a:t>
            </a:r>
          </a:p>
        </p:txBody>
      </p:sp>
      <p:sp>
        <p:nvSpPr>
          <p:cNvPr id="89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01000" cy="5106988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400" i="1" dirty="0">
                <a:cs typeface="Times New Roman" pitchFamily="18" charset="0"/>
              </a:rPr>
              <a:t>p</a:t>
            </a:r>
            <a:r>
              <a:rPr lang="en-US" sz="2400" dirty="0">
                <a:cs typeface="Times New Roman" pitchFamily="18" charset="0"/>
              </a:rPr>
              <a:t> =  1 0 0 0 0 0 0 0 0 0    	</a:t>
            </a:r>
            <a:r>
              <a:rPr lang="en-US" sz="2400" i="1" dirty="0">
                <a:cs typeface="Times New Roman" pitchFamily="18" charset="0"/>
              </a:rPr>
              <a:t>	</a:t>
            </a:r>
            <a:endParaRPr lang="en-US" sz="2400" dirty="0"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400" i="1" dirty="0">
                <a:cs typeface="Times New Roman" pitchFamily="18" charset="0"/>
              </a:rPr>
              <a:t>q</a:t>
            </a:r>
            <a:r>
              <a:rPr lang="en-US" sz="2400" dirty="0">
                <a:cs typeface="Times New Roman" pitchFamily="18" charset="0"/>
              </a:rPr>
              <a:t> =  0 0 0 0 0 0 1 0 0 1</a:t>
            </a:r>
            <a:r>
              <a:rPr lang="en-US" sz="2400" i="1" dirty="0">
                <a:cs typeface="Times New Roman" pitchFamily="18" charset="0"/>
              </a:rPr>
              <a:t>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2400" i="1" dirty="0"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800" dirty="0" err="1">
                <a:latin typeface="CMMI10" pitchFamily="34" charset="0"/>
              </a:rPr>
              <a:t>M</a:t>
            </a:r>
            <a:r>
              <a:rPr lang="en-US" sz="1800" baseline="-25000" dirty="0" err="1">
                <a:latin typeface="CMR7" charset="0"/>
              </a:rPr>
              <a:t>01</a:t>
            </a:r>
            <a:r>
              <a:rPr lang="en-US" sz="1800" dirty="0">
                <a:latin typeface="CMR7" charset="0"/>
              </a:rPr>
              <a:t> </a:t>
            </a:r>
            <a:r>
              <a:rPr lang="en-US" sz="1800" dirty="0">
                <a:latin typeface="cmr10" pitchFamily="34" charset="0"/>
              </a:rPr>
              <a:t>= 2   (the number of attributes where </a:t>
            </a:r>
            <a:r>
              <a:rPr lang="en-US" sz="1800" dirty="0">
                <a:latin typeface="CMMI10" pitchFamily="34" charset="0"/>
              </a:rPr>
              <a:t>p </a:t>
            </a:r>
            <a:r>
              <a:rPr lang="en-US" sz="1800" dirty="0">
                <a:latin typeface="cmr10" pitchFamily="34" charset="0"/>
              </a:rPr>
              <a:t>was 0 and </a:t>
            </a:r>
            <a:r>
              <a:rPr lang="en-US" sz="1800" dirty="0">
                <a:latin typeface="CMMI10" pitchFamily="34" charset="0"/>
              </a:rPr>
              <a:t>q </a:t>
            </a:r>
            <a:r>
              <a:rPr lang="en-US" sz="1800" dirty="0">
                <a:latin typeface="cmr10" pitchFamily="34" charset="0"/>
              </a:rPr>
              <a:t>was 1)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800" dirty="0" err="1">
                <a:latin typeface="CMMI10" pitchFamily="34" charset="0"/>
              </a:rPr>
              <a:t>M</a:t>
            </a:r>
            <a:r>
              <a:rPr lang="en-US" sz="1800" baseline="-25000" dirty="0" err="1">
                <a:latin typeface="CMR7" charset="0"/>
              </a:rPr>
              <a:t>10</a:t>
            </a:r>
            <a:r>
              <a:rPr lang="en-US" sz="1800" dirty="0">
                <a:latin typeface="CMR7" charset="0"/>
              </a:rPr>
              <a:t> </a:t>
            </a:r>
            <a:r>
              <a:rPr lang="en-US" sz="1800" dirty="0">
                <a:latin typeface="cmr10" pitchFamily="34" charset="0"/>
              </a:rPr>
              <a:t>= 1   (the number of attributes where </a:t>
            </a:r>
            <a:r>
              <a:rPr lang="en-US" sz="1800" dirty="0">
                <a:latin typeface="CMMI10" pitchFamily="34" charset="0"/>
              </a:rPr>
              <a:t>p </a:t>
            </a:r>
            <a:r>
              <a:rPr lang="en-US" sz="1800" dirty="0">
                <a:latin typeface="cmr10" pitchFamily="34" charset="0"/>
              </a:rPr>
              <a:t>was 1 and </a:t>
            </a:r>
            <a:r>
              <a:rPr lang="en-US" sz="1800" dirty="0">
                <a:latin typeface="CMMI10" pitchFamily="34" charset="0"/>
              </a:rPr>
              <a:t>q </a:t>
            </a:r>
            <a:r>
              <a:rPr lang="en-US" sz="1800" dirty="0">
                <a:latin typeface="cmr10" pitchFamily="34" charset="0"/>
              </a:rPr>
              <a:t>was 0)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800" dirty="0" err="1">
                <a:latin typeface="CMMI10" pitchFamily="34" charset="0"/>
              </a:rPr>
              <a:t>M</a:t>
            </a:r>
            <a:r>
              <a:rPr lang="en-US" sz="1800" baseline="-25000" dirty="0" err="1">
                <a:latin typeface="CMR7" charset="0"/>
              </a:rPr>
              <a:t>00</a:t>
            </a:r>
            <a:r>
              <a:rPr lang="en-US" sz="1800" dirty="0">
                <a:latin typeface="CMR7" charset="0"/>
              </a:rPr>
              <a:t> </a:t>
            </a:r>
            <a:r>
              <a:rPr lang="en-US" sz="1800" dirty="0">
                <a:latin typeface="cmr10" pitchFamily="34" charset="0"/>
              </a:rPr>
              <a:t>= 7   (the number of attributes where </a:t>
            </a:r>
            <a:r>
              <a:rPr lang="en-US" sz="1800" dirty="0">
                <a:latin typeface="CMMI10" pitchFamily="34" charset="0"/>
              </a:rPr>
              <a:t>p </a:t>
            </a:r>
            <a:r>
              <a:rPr lang="en-US" sz="1800" dirty="0">
                <a:latin typeface="cmr10" pitchFamily="34" charset="0"/>
              </a:rPr>
              <a:t>was 0 and </a:t>
            </a:r>
            <a:r>
              <a:rPr lang="en-US" sz="1800" dirty="0">
                <a:latin typeface="CMMI10" pitchFamily="34" charset="0"/>
              </a:rPr>
              <a:t>q </a:t>
            </a:r>
            <a:r>
              <a:rPr lang="en-US" sz="1800" dirty="0">
                <a:latin typeface="cmr10" pitchFamily="34" charset="0"/>
              </a:rPr>
              <a:t>was 0)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800" dirty="0" err="1">
                <a:latin typeface="CMMI10" pitchFamily="34" charset="0"/>
              </a:rPr>
              <a:t>M</a:t>
            </a:r>
            <a:r>
              <a:rPr lang="en-US" sz="1800" baseline="-25000" dirty="0" err="1">
                <a:latin typeface="CMR7" charset="0"/>
              </a:rPr>
              <a:t>11</a:t>
            </a:r>
            <a:r>
              <a:rPr lang="en-US" sz="1800" dirty="0">
                <a:latin typeface="CMR7" charset="0"/>
              </a:rPr>
              <a:t> </a:t>
            </a:r>
            <a:r>
              <a:rPr lang="en-US" sz="1800" dirty="0">
                <a:latin typeface="cmr10" pitchFamily="34" charset="0"/>
              </a:rPr>
              <a:t>= 0   (the number of attributes where </a:t>
            </a:r>
            <a:r>
              <a:rPr lang="en-US" sz="1800" dirty="0">
                <a:latin typeface="CMMI10" pitchFamily="34" charset="0"/>
              </a:rPr>
              <a:t>p </a:t>
            </a:r>
            <a:r>
              <a:rPr lang="en-US" sz="1800" dirty="0">
                <a:latin typeface="cmr10" pitchFamily="34" charset="0"/>
              </a:rPr>
              <a:t>was 1 and </a:t>
            </a:r>
            <a:r>
              <a:rPr lang="en-US" sz="1800" dirty="0">
                <a:latin typeface="CMMI10" pitchFamily="34" charset="0"/>
              </a:rPr>
              <a:t>q </a:t>
            </a:r>
            <a:r>
              <a:rPr lang="en-US" sz="1800" dirty="0">
                <a:latin typeface="cmr10" pitchFamily="34" charset="0"/>
              </a:rPr>
              <a:t>was 1)</a:t>
            </a:r>
            <a:endParaRPr lang="en-US" sz="1800" dirty="0">
              <a:latin typeface="CMMI10" pitchFamily="34" charset="0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400" i="1" dirty="0">
                <a:cs typeface="Times New Roman" pitchFamily="18" charset="0"/>
              </a:rPr>
              <a:t>	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000" dirty="0">
                <a:cs typeface="Times New Roman" pitchFamily="18" charset="0"/>
              </a:rPr>
              <a:t>SMC = (</a:t>
            </a:r>
            <a:r>
              <a:rPr lang="en-US" sz="2000" dirty="0" err="1">
                <a:cs typeface="Times New Roman" pitchFamily="18" charset="0"/>
              </a:rPr>
              <a:t>M</a:t>
            </a:r>
            <a:r>
              <a:rPr lang="en-US" sz="2000" baseline="-30000" dirty="0" err="1">
                <a:cs typeface="Times New Roman" pitchFamily="18" charset="0"/>
              </a:rPr>
              <a:t>11</a:t>
            </a:r>
            <a:r>
              <a:rPr lang="en-US" sz="2000" dirty="0">
                <a:cs typeface="Times New Roman" pitchFamily="18" charset="0"/>
              </a:rPr>
              <a:t> + </a:t>
            </a:r>
            <a:r>
              <a:rPr lang="en-US" sz="2000" dirty="0" err="1">
                <a:cs typeface="Times New Roman" pitchFamily="18" charset="0"/>
              </a:rPr>
              <a:t>M</a:t>
            </a:r>
            <a:r>
              <a:rPr lang="en-US" sz="2000" baseline="-30000" dirty="0" err="1">
                <a:cs typeface="Times New Roman" pitchFamily="18" charset="0"/>
              </a:rPr>
              <a:t>00</a:t>
            </a:r>
            <a:r>
              <a:rPr lang="en-US" sz="2000" dirty="0">
                <a:cs typeface="Times New Roman" pitchFamily="18" charset="0"/>
              </a:rPr>
              <a:t>)/(</a:t>
            </a:r>
            <a:r>
              <a:rPr lang="en-US" sz="2000" dirty="0" err="1">
                <a:cs typeface="Times New Roman" pitchFamily="18" charset="0"/>
              </a:rPr>
              <a:t>M</a:t>
            </a:r>
            <a:r>
              <a:rPr lang="en-US" sz="2000" baseline="-30000" dirty="0" err="1">
                <a:cs typeface="Times New Roman" pitchFamily="18" charset="0"/>
              </a:rPr>
              <a:t>01</a:t>
            </a:r>
            <a:r>
              <a:rPr lang="en-US" sz="2000" dirty="0">
                <a:cs typeface="Times New Roman" pitchFamily="18" charset="0"/>
              </a:rPr>
              <a:t> + </a:t>
            </a:r>
            <a:r>
              <a:rPr lang="en-US" sz="2000" dirty="0" err="1">
                <a:cs typeface="Times New Roman" pitchFamily="18" charset="0"/>
              </a:rPr>
              <a:t>M</a:t>
            </a:r>
            <a:r>
              <a:rPr lang="en-US" sz="2000" baseline="-30000" dirty="0" err="1">
                <a:cs typeface="Times New Roman" pitchFamily="18" charset="0"/>
              </a:rPr>
              <a:t>10</a:t>
            </a:r>
            <a:r>
              <a:rPr lang="en-US" sz="2000" dirty="0">
                <a:cs typeface="Times New Roman" pitchFamily="18" charset="0"/>
              </a:rPr>
              <a:t> + </a:t>
            </a:r>
            <a:r>
              <a:rPr lang="en-US" sz="2000" dirty="0" err="1">
                <a:cs typeface="Times New Roman" pitchFamily="18" charset="0"/>
              </a:rPr>
              <a:t>M</a:t>
            </a:r>
            <a:r>
              <a:rPr lang="en-US" sz="2000" baseline="-30000" dirty="0" err="1">
                <a:cs typeface="Times New Roman" pitchFamily="18" charset="0"/>
              </a:rPr>
              <a:t>11</a:t>
            </a:r>
            <a:r>
              <a:rPr lang="en-US" sz="2000" dirty="0">
                <a:cs typeface="Times New Roman" pitchFamily="18" charset="0"/>
              </a:rPr>
              <a:t> + </a:t>
            </a:r>
            <a:r>
              <a:rPr lang="en-US" sz="2000" dirty="0" err="1">
                <a:cs typeface="Times New Roman" pitchFamily="18" charset="0"/>
              </a:rPr>
              <a:t>M</a:t>
            </a:r>
            <a:r>
              <a:rPr lang="en-US" sz="2000" baseline="-30000" dirty="0" err="1">
                <a:cs typeface="Times New Roman" pitchFamily="18" charset="0"/>
              </a:rPr>
              <a:t>00</a:t>
            </a:r>
            <a:r>
              <a:rPr lang="en-US" sz="2000" dirty="0">
                <a:cs typeface="Times New Roman" pitchFamily="18" charset="0"/>
              </a:rPr>
              <a:t>) = (0+7) / (2+1+0+7) = 0.7</a:t>
            </a:r>
            <a:r>
              <a:rPr lang="en-US" sz="2400" dirty="0">
                <a:cs typeface="Times New Roman" pitchFamily="18" charset="0"/>
              </a:rPr>
              <a:t>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2400" dirty="0"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000" dirty="0">
                <a:cs typeface="Times New Roman" pitchFamily="18" charset="0"/>
              </a:rPr>
              <a:t>J = (</a:t>
            </a:r>
            <a:r>
              <a:rPr lang="en-US" sz="2000" dirty="0" err="1">
                <a:cs typeface="Times New Roman" pitchFamily="18" charset="0"/>
              </a:rPr>
              <a:t>M</a:t>
            </a:r>
            <a:r>
              <a:rPr lang="en-US" sz="2000" baseline="-30000" dirty="0" err="1">
                <a:cs typeface="Times New Roman" pitchFamily="18" charset="0"/>
              </a:rPr>
              <a:t>11</a:t>
            </a:r>
            <a:r>
              <a:rPr lang="en-US" sz="2000" dirty="0">
                <a:cs typeface="Times New Roman" pitchFamily="18" charset="0"/>
              </a:rPr>
              <a:t>) / (</a:t>
            </a:r>
            <a:r>
              <a:rPr lang="en-US" sz="2000" dirty="0" err="1">
                <a:cs typeface="Times New Roman" pitchFamily="18" charset="0"/>
              </a:rPr>
              <a:t>M</a:t>
            </a:r>
            <a:r>
              <a:rPr lang="en-US" sz="2000" baseline="-30000" dirty="0" err="1">
                <a:cs typeface="Times New Roman" pitchFamily="18" charset="0"/>
              </a:rPr>
              <a:t>01</a:t>
            </a:r>
            <a:r>
              <a:rPr lang="en-US" sz="2000" dirty="0">
                <a:cs typeface="Times New Roman" pitchFamily="18" charset="0"/>
              </a:rPr>
              <a:t> + </a:t>
            </a:r>
            <a:r>
              <a:rPr lang="en-US" sz="2000" dirty="0" err="1">
                <a:cs typeface="Times New Roman" pitchFamily="18" charset="0"/>
              </a:rPr>
              <a:t>M</a:t>
            </a:r>
            <a:r>
              <a:rPr lang="en-US" sz="2000" baseline="-30000" dirty="0" err="1">
                <a:cs typeface="Times New Roman" pitchFamily="18" charset="0"/>
              </a:rPr>
              <a:t>10</a:t>
            </a:r>
            <a:r>
              <a:rPr lang="en-US" sz="2000" dirty="0">
                <a:cs typeface="Times New Roman" pitchFamily="18" charset="0"/>
              </a:rPr>
              <a:t> + </a:t>
            </a:r>
            <a:r>
              <a:rPr lang="en-US" sz="2000" dirty="0" err="1">
                <a:cs typeface="Times New Roman" pitchFamily="18" charset="0"/>
              </a:rPr>
              <a:t>M</a:t>
            </a:r>
            <a:r>
              <a:rPr lang="en-US" sz="2000" baseline="-30000" dirty="0" err="1">
                <a:cs typeface="Times New Roman" pitchFamily="18" charset="0"/>
              </a:rPr>
              <a:t>11</a:t>
            </a:r>
            <a:r>
              <a:rPr lang="en-US" sz="2000" dirty="0">
                <a:cs typeface="Times New Roman" pitchFamily="18" charset="0"/>
              </a:rPr>
              <a:t>) = 0 / (2 + 1 + 0) = 0</a:t>
            </a:r>
            <a:r>
              <a:rPr lang="en-US" dirty="0">
                <a:cs typeface="Times New Roman" pitchFamily="18" charset="0"/>
              </a:rPr>
              <a:t>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2400" i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09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D48-1306-4584-BFBC-561347661645}" type="slidenum">
              <a:rPr lang="en-US"/>
              <a:pPr/>
              <a:t>33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467600" cy="1143000"/>
          </a:xfrm>
        </p:spPr>
        <p:txBody>
          <a:bodyPr/>
          <a:lstStyle/>
          <a:p>
            <a:r>
              <a:rPr lang="en-US" dirty="0"/>
              <a:t>Hamming Distance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772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Hamming distance  </a:t>
            </a:r>
            <a:r>
              <a:rPr lang="en-US" dirty="0"/>
              <a:t>is the number of positions in which bit-vectors differ.</a:t>
            </a:r>
          </a:p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</a:t>
            </a:r>
            <a:r>
              <a:rPr lang="en-US" dirty="0" err="1"/>
              <a:t>p</a:t>
            </a:r>
            <a:r>
              <a:rPr lang="en-US" baseline="-25000" dirty="0" err="1"/>
              <a:t>1</a:t>
            </a:r>
            <a:r>
              <a:rPr lang="en-US" dirty="0"/>
              <a:t> = 10101; </a:t>
            </a:r>
            <a:r>
              <a:rPr lang="en-US" dirty="0" err="1"/>
              <a:t>p</a:t>
            </a:r>
            <a:r>
              <a:rPr lang="en-US" baseline="-25000" dirty="0" err="1"/>
              <a:t>2</a:t>
            </a:r>
            <a:r>
              <a:rPr lang="en-US" dirty="0"/>
              <a:t> = 10011.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d(</a:t>
            </a:r>
            <a:r>
              <a:rPr lang="en-US" dirty="0" err="1" smtClean="0"/>
              <a:t>p</a:t>
            </a:r>
            <a:r>
              <a:rPr lang="en-US" baseline="-25000" dirty="0" err="1" smtClean="0"/>
              <a:t>1</a:t>
            </a:r>
            <a:r>
              <a:rPr lang="en-US" dirty="0"/>
              <a:t>, </a:t>
            </a:r>
            <a:r>
              <a:rPr lang="en-US" dirty="0" err="1"/>
              <a:t>p</a:t>
            </a:r>
            <a:r>
              <a:rPr lang="en-US" baseline="-25000" dirty="0" err="1"/>
              <a:t>2</a:t>
            </a:r>
            <a:r>
              <a:rPr lang="en-US" dirty="0"/>
              <a:t>) = 2 because the bit-vectors differ in the 3</a:t>
            </a:r>
            <a:r>
              <a:rPr lang="en-US" baseline="30000" dirty="0"/>
              <a:t>rd</a:t>
            </a:r>
            <a:r>
              <a:rPr lang="en-US" dirty="0"/>
              <a:t> and 4</a:t>
            </a:r>
            <a:r>
              <a:rPr lang="en-US" baseline="30000" dirty="0"/>
              <a:t>th</a:t>
            </a:r>
            <a:r>
              <a:rPr lang="en-US" dirty="0"/>
              <a:t> positions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L</a:t>
            </a:r>
            <a:r>
              <a:rPr lang="en-US" baseline="-25000" dirty="0" err="1" smtClean="0"/>
              <a:t>1</a:t>
            </a:r>
            <a:r>
              <a:rPr lang="en-US" dirty="0" smtClean="0"/>
              <a:t> norm for the binary vectors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Hamming </a:t>
            </a:r>
            <a:r>
              <a:rPr lang="en-US" dirty="0">
                <a:solidFill>
                  <a:srgbClr val="FF0000"/>
                </a:solidFill>
              </a:rPr>
              <a:t>distance </a:t>
            </a:r>
            <a:r>
              <a:rPr lang="en-US" dirty="0"/>
              <a:t>between two </a:t>
            </a:r>
            <a:r>
              <a:rPr lang="en-US" dirty="0" smtClean="0"/>
              <a:t>vectors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categorical attributes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is the number of positions in which </a:t>
            </a:r>
            <a:r>
              <a:rPr lang="en-US" dirty="0" smtClean="0"/>
              <a:t>they differ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: x = (married, low income, cheat),                    	        y = (single,    low income, not cheat)</a:t>
            </a:r>
          </a:p>
          <a:p>
            <a:pPr lvl="1"/>
            <a:r>
              <a:rPr lang="en-US" dirty="0" smtClean="0"/>
              <a:t>d(</a:t>
            </a:r>
            <a:r>
              <a:rPr lang="en-US" dirty="0" err="1" smtClean="0"/>
              <a:t>x,y</a:t>
            </a:r>
            <a:r>
              <a:rPr lang="en-US" dirty="0" smtClean="0"/>
              <a:t>) =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05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3704-7849-4E0C-BCE2-8C7D6B79E35D}" type="slidenum">
              <a:rPr lang="en-US"/>
              <a:pPr/>
              <a:t>34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Hamming Distance Is a Distance </a:t>
            </a:r>
            <a:r>
              <a:rPr lang="en-US" dirty="0" smtClean="0"/>
              <a:t>Metric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962400"/>
          </a:xfrm>
        </p:spPr>
        <p:txBody>
          <a:bodyPr/>
          <a:lstStyle/>
          <a:p>
            <a:r>
              <a:rPr lang="en-US" dirty="0"/>
              <a:t>d(</a:t>
            </a:r>
            <a:r>
              <a:rPr lang="en-US" dirty="0" err="1"/>
              <a:t>x,x</a:t>
            </a:r>
            <a:r>
              <a:rPr lang="en-US" dirty="0"/>
              <a:t>) = 0 since no positions differ.</a:t>
            </a:r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d(</a:t>
            </a:r>
            <a:r>
              <a:rPr lang="en-US" dirty="0" err="1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= d(</a:t>
            </a:r>
            <a:r>
              <a:rPr lang="en-US" dirty="0" err="1">
                <a:sym typeface="Symbol" pitchFamily="18" charset="2"/>
              </a:rPr>
              <a:t>y,x</a:t>
            </a:r>
            <a:r>
              <a:rPr lang="en-US" dirty="0">
                <a:sym typeface="Symbol" pitchFamily="18" charset="2"/>
              </a:rPr>
              <a:t>) by symmetry of “different from.”</a:t>
            </a:r>
          </a:p>
          <a:p>
            <a:r>
              <a:rPr lang="en-US" dirty="0">
                <a:sym typeface="Symbol" pitchFamily="18" charset="2"/>
              </a:rPr>
              <a:t>d(</a:t>
            </a:r>
            <a:r>
              <a:rPr lang="en-US" dirty="0" err="1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</a:t>
            </a:r>
            <a:r>
              <a:rPr lang="en-US" u="sng" dirty="0">
                <a:sym typeface="Symbol" pitchFamily="18" charset="2"/>
              </a:rPr>
              <a:t>&gt;</a:t>
            </a:r>
            <a:r>
              <a:rPr lang="en-US" dirty="0">
                <a:sym typeface="Symbol" pitchFamily="18" charset="2"/>
              </a:rPr>
              <a:t> 0 since strings cannot differ in a negative number of positions.</a:t>
            </a:r>
          </a:p>
          <a:p>
            <a:r>
              <a:rPr lang="en-US" dirty="0">
                <a:solidFill>
                  <a:srgbClr val="33CC33"/>
                </a:solidFill>
                <a:sym typeface="Symbol" pitchFamily="18" charset="2"/>
              </a:rPr>
              <a:t>Triangle inequality</a:t>
            </a:r>
            <a:r>
              <a:rPr lang="en-US" dirty="0">
                <a:sym typeface="Symbol" pitchFamily="18" charset="2"/>
              </a:rPr>
              <a:t>: changing</a:t>
            </a:r>
            <a:r>
              <a:rPr lang="en-US" i="1" dirty="0">
                <a:sym typeface="Symbol" pitchFamily="18" charset="2"/>
              </a:rPr>
              <a:t> x</a:t>
            </a:r>
            <a:r>
              <a:rPr lang="en-US" dirty="0">
                <a:sym typeface="Symbol" pitchFamily="18" charset="2"/>
              </a:rPr>
              <a:t>  to </a:t>
            </a:r>
            <a:r>
              <a:rPr lang="en-US" i="1" dirty="0">
                <a:sym typeface="Symbol" pitchFamily="18" charset="2"/>
              </a:rPr>
              <a:t>z</a:t>
            </a:r>
            <a:r>
              <a:rPr lang="en-US" dirty="0">
                <a:sym typeface="Symbol" pitchFamily="18" charset="2"/>
              </a:rPr>
              <a:t> and then to </a:t>
            </a:r>
            <a:r>
              <a:rPr lang="en-US" i="1" dirty="0">
                <a:sym typeface="Symbol" pitchFamily="18" charset="2"/>
              </a:rPr>
              <a:t>y</a:t>
            </a:r>
            <a:r>
              <a:rPr lang="en-US" dirty="0">
                <a:sym typeface="Symbol" pitchFamily="18" charset="2"/>
              </a:rPr>
              <a:t>  is one way to change 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dirty="0">
                <a:sym typeface="Symbol" pitchFamily="18" charset="2"/>
              </a:rPr>
              <a:t>  to </a:t>
            </a:r>
            <a:r>
              <a:rPr lang="en-US" i="1" dirty="0">
                <a:sym typeface="Symbol" pitchFamily="18" charset="2"/>
              </a:rPr>
              <a:t>y</a:t>
            </a:r>
            <a:r>
              <a:rPr lang="en-US" dirty="0">
                <a:sym typeface="Symbol" pitchFamily="18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269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FF6F-C6D3-4E43-8286-5FA8EAD27972}" type="slidenum">
              <a:rPr lang="en-US"/>
              <a:pPr/>
              <a:t>35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/>
              <a:t>Edit </a:t>
            </a:r>
            <a:r>
              <a:rPr lang="en-US" dirty="0" smtClean="0"/>
              <a:t>Distance for strings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edit distance  </a:t>
            </a:r>
            <a:r>
              <a:rPr lang="en-US" dirty="0"/>
              <a:t>of two strings is the number of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inserts</a:t>
            </a:r>
            <a:r>
              <a:rPr lang="en-US" dirty="0"/>
              <a:t> and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deletes</a:t>
            </a:r>
            <a:r>
              <a:rPr lang="en-US" dirty="0"/>
              <a:t> of characters needed to turn one into the other. </a:t>
            </a:r>
            <a:endParaRPr lang="en-US" dirty="0" smtClean="0"/>
          </a:p>
          <a:p>
            <a:r>
              <a:rPr lang="en-US" dirty="0" err="1" smtClean="0"/>
              <a:t>Exampe</a:t>
            </a:r>
            <a:r>
              <a:rPr lang="en-US" dirty="0" smtClean="0"/>
              <a:t>: x </a:t>
            </a:r>
            <a:r>
              <a:rPr lang="en-US" dirty="0"/>
              <a:t>= </a:t>
            </a:r>
            <a:r>
              <a:rPr lang="en-US" dirty="0" err="1">
                <a:solidFill>
                  <a:srgbClr val="0070C0"/>
                </a:solidFill>
              </a:rPr>
              <a:t>abcde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; y = </a:t>
            </a:r>
            <a:r>
              <a:rPr lang="en-US" dirty="0" err="1">
                <a:solidFill>
                  <a:srgbClr val="0070C0"/>
                </a:solidFill>
              </a:rPr>
              <a:t>bcduve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Turn </a:t>
            </a:r>
            <a:r>
              <a:rPr lang="en-US" i="1" dirty="0"/>
              <a:t>x</a:t>
            </a:r>
            <a:r>
              <a:rPr lang="en-US" dirty="0"/>
              <a:t>  into </a:t>
            </a:r>
            <a:r>
              <a:rPr lang="en-US" i="1" dirty="0"/>
              <a:t>y</a:t>
            </a:r>
            <a:r>
              <a:rPr lang="en-US" dirty="0"/>
              <a:t>  by deleting </a:t>
            </a:r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/>
              <a:t>, then inserting </a:t>
            </a:r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dirty="0"/>
              <a:t>  and </a:t>
            </a:r>
            <a:r>
              <a:rPr lang="en-US" dirty="0">
                <a:solidFill>
                  <a:srgbClr val="0070C0"/>
                </a:solidFill>
              </a:rPr>
              <a:t>v</a:t>
            </a:r>
            <a:r>
              <a:rPr lang="en-US" dirty="0"/>
              <a:t>  after </a:t>
            </a:r>
            <a:r>
              <a:rPr lang="en-US" dirty="0">
                <a:solidFill>
                  <a:srgbClr val="0070C0"/>
                </a:solidFill>
              </a:rPr>
              <a:t>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Edit distance = 3.</a:t>
            </a:r>
          </a:p>
          <a:p>
            <a:r>
              <a:rPr lang="en-US" dirty="0" smtClean="0"/>
              <a:t> Minimum number of operations can be computed using </a:t>
            </a:r>
            <a:r>
              <a:rPr lang="en-US" dirty="0" smtClean="0">
                <a:solidFill>
                  <a:schemeClr val="accent6"/>
                </a:solidFill>
              </a:rPr>
              <a:t>dynamic programming</a:t>
            </a:r>
          </a:p>
          <a:p>
            <a:r>
              <a:rPr lang="en-US" dirty="0" smtClean="0"/>
              <a:t>Common distance measure for comparing DNA sequences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5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9998-BB8C-4FA4-A228-70C1EA74A75D}" type="slidenum">
              <a:rPr lang="en-US"/>
              <a:pPr/>
              <a:t>36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Edit Distance Is a Distance </a:t>
            </a:r>
            <a:r>
              <a:rPr lang="en-US" dirty="0" smtClean="0"/>
              <a:t>Metric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r>
              <a:rPr lang="en-US"/>
              <a:t>d(x,x) = 0 because 0 edits suffice.</a:t>
            </a:r>
            <a:endParaRPr lang="en-US">
              <a:sym typeface="Symbol" pitchFamily="18" charset="2"/>
            </a:endParaRPr>
          </a:p>
          <a:p>
            <a:r>
              <a:rPr lang="en-US">
                <a:sym typeface="Symbol" pitchFamily="18" charset="2"/>
              </a:rPr>
              <a:t>d(x,y) = d(y,x) because insert/delete are inverses of each other.</a:t>
            </a:r>
          </a:p>
          <a:p>
            <a:r>
              <a:rPr lang="en-US">
                <a:sym typeface="Symbol" pitchFamily="18" charset="2"/>
              </a:rPr>
              <a:t>d(x,y) </a:t>
            </a:r>
            <a:r>
              <a:rPr lang="en-US" u="sng">
                <a:sym typeface="Symbol" pitchFamily="18" charset="2"/>
              </a:rPr>
              <a:t>&gt;</a:t>
            </a:r>
            <a:r>
              <a:rPr lang="en-US">
                <a:sym typeface="Symbol" pitchFamily="18" charset="2"/>
              </a:rPr>
              <a:t> 0: no notion of negative edits.</a:t>
            </a:r>
          </a:p>
          <a:p>
            <a:r>
              <a:rPr lang="en-US">
                <a:solidFill>
                  <a:srgbClr val="33CC33"/>
                </a:solidFill>
                <a:sym typeface="Symbol" pitchFamily="18" charset="2"/>
              </a:rPr>
              <a:t>Triangle inequality</a:t>
            </a:r>
            <a:r>
              <a:rPr lang="en-US">
                <a:sym typeface="Symbol" pitchFamily="18" charset="2"/>
              </a:rPr>
              <a:t>: changing</a:t>
            </a:r>
            <a:r>
              <a:rPr lang="en-US" i="1">
                <a:sym typeface="Symbol" pitchFamily="18" charset="2"/>
              </a:rPr>
              <a:t> x</a:t>
            </a:r>
            <a:r>
              <a:rPr lang="en-US">
                <a:sym typeface="Symbol" pitchFamily="18" charset="2"/>
              </a:rPr>
              <a:t>  to </a:t>
            </a:r>
            <a:r>
              <a:rPr lang="en-US" i="1">
                <a:sym typeface="Symbol" pitchFamily="18" charset="2"/>
              </a:rPr>
              <a:t>z</a:t>
            </a:r>
            <a:r>
              <a:rPr lang="en-US">
                <a:sym typeface="Symbol" pitchFamily="18" charset="2"/>
              </a:rPr>
              <a:t> and then to </a:t>
            </a:r>
            <a:r>
              <a:rPr lang="en-US" i="1">
                <a:sym typeface="Symbol" pitchFamily="18" charset="2"/>
              </a:rPr>
              <a:t>y</a:t>
            </a:r>
            <a:r>
              <a:rPr lang="en-US">
                <a:sym typeface="Symbol" pitchFamily="18" charset="2"/>
              </a:rPr>
              <a:t>  is one way to change </a:t>
            </a:r>
            <a:r>
              <a:rPr lang="en-US" i="1">
                <a:sym typeface="Symbol" pitchFamily="18" charset="2"/>
              </a:rPr>
              <a:t>x</a:t>
            </a:r>
            <a:r>
              <a:rPr lang="en-US">
                <a:sym typeface="Symbol" pitchFamily="18" charset="2"/>
              </a:rPr>
              <a:t>  to </a:t>
            </a:r>
            <a:r>
              <a:rPr lang="en-US" i="1">
                <a:sym typeface="Symbol" pitchFamily="18" charset="2"/>
              </a:rPr>
              <a:t>y</a:t>
            </a:r>
            <a:r>
              <a:rPr lang="en-US">
                <a:sym typeface="Symbol" pitchFamily="18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88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50F1-C0C3-4D05-B569-A0059615EC90}" type="slidenum">
              <a:rPr lang="en-US"/>
              <a:pPr/>
              <a:t>37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Variant Edit Distances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267200"/>
          </a:xfrm>
        </p:spPr>
        <p:txBody>
          <a:bodyPr/>
          <a:lstStyle/>
          <a:p>
            <a:r>
              <a:rPr lang="en-US" dirty="0"/>
              <a:t>Allow insert, delete, and </a:t>
            </a:r>
            <a:r>
              <a:rPr lang="en-US" dirty="0">
                <a:solidFill>
                  <a:srgbClr val="FF0000"/>
                </a:solidFill>
              </a:rPr>
              <a:t>mutate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Change one character into another.</a:t>
            </a:r>
          </a:p>
          <a:p>
            <a:r>
              <a:rPr lang="en-US" dirty="0"/>
              <a:t>Minimum number of inserts, deletes, and mutates also forms a distance measure.</a:t>
            </a:r>
          </a:p>
          <a:p>
            <a:r>
              <a:rPr lang="en-US" dirty="0" smtClean="0"/>
              <a:t>Same for </a:t>
            </a:r>
            <a:r>
              <a:rPr lang="en-US" dirty="0"/>
              <a:t>any set of operations on strings.</a:t>
            </a:r>
          </a:p>
          <a:p>
            <a:pPr lvl="1"/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</a:t>
            </a:r>
            <a:r>
              <a:rPr lang="en-US" dirty="0">
                <a:solidFill>
                  <a:schemeClr val="accent6"/>
                </a:solidFill>
              </a:rPr>
              <a:t>substring reversal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chemeClr val="accent6"/>
                </a:solidFill>
              </a:rPr>
              <a:t>block transposition </a:t>
            </a:r>
            <a:r>
              <a:rPr lang="en-US" dirty="0" smtClean="0"/>
              <a:t>OK </a:t>
            </a:r>
            <a:r>
              <a:rPr lang="en-US" dirty="0"/>
              <a:t>for DNA </a:t>
            </a:r>
            <a:r>
              <a:rPr lang="en-US" dirty="0" smtClean="0"/>
              <a:t>sequences</a:t>
            </a:r>
          </a:p>
          <a:p>
            <a:pPr lvl="1"/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accent6"/>
                </a:solidFill>
              </a:rPr>
              <a:t>character transposition </a:t>
            </a:r>
            <a:r>
              <a:rPr lang="en-US" dirty="0" smtClean="0"/>
              <a:t>is used for spelling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90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Distances between distributions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We can view a document as a distribution over the words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KL-divergence (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Kullback-Leibler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)</a:t>
                </a:r>
                <a:r>
                  <a:rPr lang="en-US" dirty="0" smtClean="0"/>
                  <a:t> for distributions P,Q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𝐾𝐿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begChr m:val="‖"/>
                              <m:endChr m:val="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𝑄</m:t>
                              </m:r>
                            </m:e>
                          </m:d>
                        </m:e>
                      </m:d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𝑞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)</m:t>
                                  </m:r>
                                </m:den>
                              </m:f>
                            </m:e>
                          </m:func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KL-divergence is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asymmetric</a:t>
                </a:r>
                <a:r>
                  <a:rPr lang="en-US" dirty="0" smtClean="0"/>
                  <a:t>. We can make it symmetric by taking the average of both sides</a:t>
                </a:r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JS-divergence (Jensen-Shannon) </a:t>
                </a:r>
              </a:p>
              <a:p>
                <a:pPr marL="0" indent="0">
                  <a:buNone/>
                </a:pPr>
                <a:r>
                  <a:rPr lang="en-US" b="0" dirty="0"/>
                  <a:t> </a:t>
                </a:r>
                <a:r>
                  <a:rPr lang="en-US" b="0" dirty="0" smtClean="0"/>
                  <a:t>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𝐽𝑆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𝐾𝐿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  <m:d>
                          <m:dPr>
                            <m:begChr m:val="‖"/>
                            <m:endChr m:val="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𝑄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𝐾𝐿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  <m:d>
                          <m:dPr>
                            <m:begChr m:val="‖"/>
                            <m:endChr m:val="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𝑃</m:t>
                            </m:r>
                          </m:e>
                        </m:d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6760152"/>
              </p:ext>
            </p:extLst>
          </p:nvPr>
        </p:nvGraphicFramePr>
        <p:xfrm>
          <a:off x="1066800" y="2057400"/>
          <a:ext cx="73914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8280"/>
                <a:gridCol w="1478280"/>
                <a:gridCol w="1478280"/>
                <a:gridCol w="1478280"/>
                <a:gridCol w="147828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document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Microsoft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Obama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Election</a:t>
                      </a:r>
                      <a:endParaRPr lang="en-US" sz="16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</a:t>
                      </a:r>
                      <a:endParaRPr lang="en-US" sz="16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68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SKETCHING </a:t>
            </a:r>
            <a:br>
              <a:rPr lang="en-US" dirty="0" smtClean="0"/>
            </a:br>
            <a:r>
              <a:rPr lang="en-US" dirty="0" smtClean="0"/>
              <a:t>AND </a:t>
            </a:r>
            <a:br>
              <a:rPr lang="en-US" dirty="0" smtClean="0"/>
            </a:br>
            <a:r>
              <a:rPr lang="en-US" dirty="0" smtClean="0"/>
              <a:t>LOCALITY SENSITIVE HASHING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Thanks to:</a:t>
            </a:r>
          </a:p>
          <a:p>
            <a:r>
              <a:rPr lang="en-US" dirty="0" err="1"/>
              <a:t>Rajaraman</a:t>
            </a:r>
            <a:r>
              <a:rPr lang="en-US" dirty="0"/>
              <a:t> and Ullman, “Mining Massive Datasets”</a:t>
            </a:r>
          </a:p>
          <a:p>
            <a:r>
              <a:rPr lang="en-US" dirty="0" err="1" smtClean="0"/>
              <a:t>Evimaria</a:t>
            </a:r>
            <a:r>
              <a:rPr lang="en-US" dirty="0" smtClean="0"/>
              <a:t> Terzi, slides for Data Mining Course.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10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24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80400" cy="1066800"/>
          </a:xfrm>
        </p:spPr>
        <p:txBody>
          <a:bodyPr>
            <a:normAutofit/>
          </a:bodyPr>
          <a:lstStyle/>
          <a:p>
            <a:r>
              <a:rPr lang="en-US" dirty="0"/>
              <a:t>What is Data?</a:t>
            </a:r>
          </a:p>
        </p:txBody>
      </p:sp>
      <p:sp>
        <p:nvSpPr>
          <p:cNvPr id="649225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524000"/>
            <a:ext cx="4083050" cy="5181600"/>
          </a:xfrm>
        </p:spPr>
        <p:txBody>
          <a:bodyPr/>
          <a:lstStyle/>
          <a:p>
            <a:r>
              <a:rPr lang="en-US" sz="2000" dirty="0"/>
              <a:t>Collection of data </a:t>
            </a:r>
            <a:r>
              <a:rPr lang="en-US" sz="2000" dirty="0">
                <a:solidFill>
                  <a:srgbClr val="0070C0"/>
                </a:solidFill>
              </a:rPr>
              <a:t>objects</a:t>
            </a:r>
            <a:r>
              <a:rPr lang="en-US" sz="2000" dirty="0"/>
              <a:t> and their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attributes</a:t>
            </a:r>
          </a:p>
          <a:p>
            <a:pPr lvl="4"/>
            <a:endParaRPr lang="en-US" sz="1600" dirty="0"/>
          </a:p>
          <a:p>
            <a:r>
              <a:rPr lang="en-US" sz="2000" dirty="0"/>
              <a:t>An attribute is a property or characteristic of an object</a:t>
            </a:r>
          </a:p>
          <a:p>
            <a:pPr lvl="1"/>
            <a:r>
              <a:rPr lang="en-US" sz="1800" dirty="0"/>
              <a:t>Examples: eye color of a person, temperature, etc.</a:t>
            </a:r>
          </a:p>
          <a:p>
            <a:pPr lvl="1"/>
            <a:r>
              <a:rPr lang="en-US" sz="1800" dirty="0"/>
              <a:t>Attribute is also known as variable, field, characteristic, or feature</a:t>
            </a:r>
          </a:p>
          <a:p>
            <a:r>
              <a:rPr lang="en-US" sz="2000" dirty="0"/>
              <a:t>A collection of attributes describe an object</a:t>
            </a:r>
          </a:p>
          <a:p>
            <a:pPr lvl="1"/>
            <a:r>
              <a:rPr lang="en-US" sz="1800" dirty="0"/>
              <a:t>Object is also known as record, point, case, sample, entity, or instance</a:t>
            </a:r>
          </a:p>
          <a:p>
            <a:pPr lvl="4"/>
            <a:endParaRPr lang="en-US" sz="1600" dirty="0"/>
          </a:p>
        </p:txBody>
      </p:sp>
      <p:grpSp>
        <p:nvGrpSpPr>
          <p:cNvPr id="649232" name="Group 16"/>
          <p:cNvGrpSpPr>
            <a:grpSpLocks/>
          </p:cNvGrpSpPr>
          <p:nvPr/>
        </p:nvGrpSpPr>
        <p:grpSpPr bwMode="auto">
          <a:xfrm>
            <a:off x="5638800" y="1752600"/>
            <a:ext cx="3513138" cy="4191000"/>
            <a:chOff x="3403" y="1104"/>
            <a:chExt cx="2213" cy="2640"/>
          </a:xfrm>
        </p:grpSpPr>
        <p:graphicFrame>
          <p:nvGraphicFramePr>
            <p:cNvPr id="649226" name="Object 10"/>
            <p:cNvGraphicFramePr>
              <a:graphicFrameLocks noChangeAspect="1"/>
            </p:cNvGraphicFramePr>
            <p:nvPr/>
          </p:nvGraphicFramePr>
          <p:xfrm>
            <a:off x="3403" y="1378"/>
            <a:ext cx="2213" cy="2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57" name="Document" r:id="rId4" imgW="5405040" imgH="5778360" progId="Word.Document.8">
                    <p:embed/>
                  </p:oleObj>
                </mc:Choice>
                <mc:Fallback>
                  <p:oleObj name="Document" r:id="rId4" imgW="5405040" imgH="5778360" progId="Word.Documen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3" y="1378"/>
                          <a:ext cx="2213" cy="23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9228" name="AutoShape 12"/>
            <p:cNvSpPr>
              <a:spLocks/>
            </p:cNvSpPr>
            <p:nvPr/>
          </p:nvSpPr>
          <p:spPr bwMode="auto">
            <a:xfrm rot="5400000">
              <a:off x="4340" y="240"/>
              <a:ext cx="240" cy="1968"/>
            </a:xfrm>
            <a:prstGeom prst="leftBrace">
              <a:avLst>
                <a:gd name="adj1" fmla="val 68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49230" name="Text Box 14"/>
          <p:cNvSpPr txBox="1">
            <a:spLocks noChangeArrowheads="1"/>
          </p:cNvSpPr>
          <p:nvPr/>
        </p:nvSpPr>
        <p:spPr bwMode="auto">
          <a:xfrm>
            <a:off x="6477000" y="1219200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Attributes</a:t>
            </a:r>
          </a:p>
        </p:txBody>
      </p:sp>
      <p:sp>
        <p:nvSpPr>
          <p:cNvPr id="649231" name="AutoShape 15"/>
          <p:cNvSpPr>
            <a:spLocks/>
          </p:cNvSpPr>
          <p:nvPr/>
        </p:nvSpPr>
        <p:spPr bwMode="auto">
          <a:xfrm>
            <a:off x="5257800" y="2667000"/>
            <a:ext cx="381000" cy="3124200"/>
          </a:xfrm>
          <a:prstGeom prst="leftBrace">
            <a:avLst>
              <a:gd name="adj1" fmla="val 68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233" name="Text Box 17"/>
          <p:cNvSpPr txBox="1">
            <a:spLocks noChangeArrowheads="1"/>
          </p:cNvSpPr>
          <p:nvPr/>
        </p:nvSpPr>
        <p:spPr bwMode="auto">
          <a:xfrm>
            <a:off x="4191000" y="40386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Objects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29200" y="6172200"/>
            <a:ext cx="3903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Dimensionality</a:t>
            </a:r>
            <a:r>
              <a:rPr lang="en-US" dirty="0" smtClean="0"/>
              <a:t>: Number of attributes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15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near-duplicates documents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now consider the problem of finding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duplicate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near-duplicate</a:t>
            </a:r>
            <a:r>
              <a:rPr lang="en-US" dirty="0" smtClean="0"/>
              <a:t> documents from a web crawl.</a:t>
            </a:r>
          </a:p>
          <a:p>
            <a:r>
              <a:rPr lang="en-US" dirty="0" smtClean="0"/>
              <a:t>Why is it important:</a:t>
            </a:r>
          </a:p>
          <a:p>
            <a:pPr lvl="1"/>
            <a:r>
              <a:rPr lang="en-US" dirty="0" smtClean="0"/>
              <a:t>Identify mirrored web pages, and avoid indexing them, or serving them multiple times</a:t>
            </a:r>
          </a:p>
          <a:p>
            <a:pPr lvl="1"/>
            <a:r>
              <a:rPr lang="en-US" dirty="0" smtClean="0"/>
              <a:t>Identify plagiarism</a:t>
            </a:r>
          </a:p>
          <a:p>
            <a:pPr lvl="1"/>
            <a:r>
              <a:rPr lang="en-US" dirty="0" smtClean="0"/>
              <a:t>Find replicated stories in news and cluster them under a single story.</a:t>
            </a:r>
          </a:p>
          <a:p>
            <a:r>
              <a:rPr lang="en-US" dirty="0" smtClean="0"/>
              <a:t>What if we wanted exact duplicates?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86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right representation of the document when we check for similarity?</a:t>
            </a:r>
          </a:p>
          <a:p>
            <a:pPr lvl="1"/>
            <a:r>
              <a:rPr lang="en-US" dirty="0" smtClean="0"/>
              <a:t>E.g., representing a document as a set of characters will not do</a:t>
            </a:r>
          </a:p>
          <a:p>
            <a:r>
              <a:rPr lang="en-US" dirty="0" smtClean="0"/>
              <a:t>When we have billions of documents, keeping the full text in memory is not an option.</a:t>
            </a:r>
          </a:p>
          <a:p>
            <a:pPr lvl="1"/>
            <a:r>
              <a:rPr lang="en-US" dirty="0" smtClean="0"/>
              <a:t>We need to find a shorter representation</a:t>
            </a:r>
          </a:p>
          <a:p>
            <a:r>
              <a:rPr lang="en-US" dirty="0" smtClean="0"/>
              <a:t>How do we do pairwise comparisons we billions of documents?</a:t>
            </a:r>
          </a:p>
          <a:p>
            <a:pPr lvl="1"/>
            <a:r>
              <a:rPr lang="en-US" dirty="0" smtClean="0"/>
              <a:t>If exact match was the issue it would be ok, can we replicate this idea?</a:t>
            </a:r>
          </a:p>
        </p:txBody>
      </p:sp>
    </p:spTree>
    <p:extLst>
      <p:ext uri="{BB962C8B-B14F-4D97-AF65-F5344CB8AC3E}">
        <p14:creationId xmlns:p14="http://schemas.microsoft.com/office/powerpoint/2010/main" val="123382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2BBC-9176-4F9F-835F-6F7CADEACE99}" type="slidenum">
              <a:rPr lang="en-US"/>
              <a:pPr/>
              <a:t>42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Three Essential Techniques for Similar Documents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marL="609600" indent="-609600">
              <a:buFont typeface="Monotype Sorts" pitchFamily="2" charset="2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Shingling </a:t>
            </a:r>
            <a:r>
              <a:rPr lang="en-US" dirty="0"/>
              <a:t>: convert documents, emails, etc., to sets.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US" dirty="0" err="1">
                <a:solidFill>
                  <a:srgbClr val="FF0000"/>
                </a:solidFill>
              </a:rPr>
              <a:t>Minhashing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: convert large sets to short signatures, while preserving similarity.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Locality-sensitive hashing</a:t>
            </a:r>
            <a:r>
              <a:rPr lang="en-US" dirty="0"/>
              <a:t> : focus on pairs of signatures likely to be similar.</a:t>
            </a:r>
          </a:p>
        </p:txBody>
      </p:sp>
    </p:spTree>
    <p:extLst>
      <p:ext uri="{BB962C8B-B14F-4D97-AF65-F5344CB8AC3E}">
        <p14:creationId xmlns:p14="http://schemas.microsoft.com/office/powerpoint/2010/main" val="412513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FE38-170A-42BE-8690-C21CE0E28940}" type="slidenum">
              <a:rPr lang="en-US"/>
              <a:pPr/>
              <a:t>43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Big Picture</a:t>
            </a:r>
          </a:p>
        </p:txBody>
      </p:sp>
      <p:sp>
        <p:nvSpPr>
          <p:cNvPr id="64515" name="AutoShape 3"/>
          <p:cNvSpPr>
            <a:spLocks noChangeArrowheads="1"/>
          </p:cNvSpPr>
          <p:nvPr/>
        </p:nvSpPr>
        <p:spPr bwMode="auto">
          <a:xfrm rot="-5394873">
            <a:off x="1257300" y="2552700"/>
            <a:ext cx="1371600" cy="990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1800"/>
              <a:t>Shingling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152400" y="2743200"/>
            <a:ext cx="7778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Docu-</a:t>
            </a:r>
          </a:p>
          <a:p>
            <a:r>
              <a:rPr lang="en-US" sz="1800"/>
              <a:t>ment</a:t>
            </a:r>
          </a:p>
        </p:txBody>
      </p:sp>
      <p:sp>
        <p:nvSpPr>
          <p:cNvPr id="64519" name="Line 7"/>
          <p:cNvSpPr>
            <a:spLocks noChangeShapeType="1"/>
          </p:cNvSpPr>
          <p:nvPr/>
        </p:nvSpPr>
        <p:spPr bwMode="auto">
          <a:xfrm>
            <a:off x="990600" y="3048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4531" name="Group 19"/>
          <p:cNvGrpSpPr>
            <a:grpSpLocks/>
          </p:cNvGrpSpPr>
          <p:nvPr/>
        </p:nvGrpSpPr>
        <p:grpSpPr bwMode="auto">
          <a:xfrm>
            <a:off x="2362200" y="3048000"/>
            <a:ext cx="1354138" cy="2578100"/>
            <a:chOff x="1488" y="1920"/>
            <a:chExt cx="853" cy="1624"/>
          </a:xfrm>
        </p:grpSpPr>
        <p:sp>
          <p:nvSpPr>
            <p:cNvPr id="64520" name="Line 8"/>
            <p:cNvSpPr>
              <a:spLocks noChangeShapeType="1"/>
            </p:cNvSpPr>
            <p:nvPr/>
          </p:nvSpPr>
          <p:spPr bwMode="auto">
            <a:xfrm>
              <a:off x="1536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1" name="Text Box 9"/>
            <p:cNvSpPr txBox="1">
              <a:spLocks noChangeArrowheads="1"/>
            </p:cNvSpPr>
            <p:nvPr/>
          </p:nvSpPr>
          <p:spPr bwMode="auto">
            <a:xfrm>
              <a:off x="1488" y="2448"/>
              <a:ext cx="853" cy="1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The set</a:t>
              </a:r>
            </a:p>
            <a:p>
              <a:r>
                <a:rPr lang="en-US" sz="1800"/>
                <a:t>of strings</a:t>
              </a:r>
            </a:p>
            <a:p>
              <a:r>
                <a:rPr lang="en-US" sz="1800"/>
                <a:t>of length </a:t>
              </a:r>
              <a:r>
                <a:rPr lang="en-US" sz="1800" i="1"/>
                <a:t>k</a:t>
              </a:r>
            </a:p>
            <a:p>
              <a:r>
                <a:rPr lang="en-US" sz="1800"/>
                <a:t>that appear</a:t>
              </a:r>
            </a:p>
            <a:p>
              <a:r>
                <a:rPr lang="en-US" sz="1800"/>
                <a:t>in the doc-</a:t>
              </a:r>
            </a:p>
            <a:p>
              <a:r>
                <a:rPr lang="en-US" sz="1800"/>
                <a:t>ument</a:t>
              </a:r>
            </a:p>
          </p:txBody>
        </p:sp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 flipV="1">
              <a:off x="1872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532" name="Group 20"/>
          <p:cNvGrpSpPr>
            <a:grpSpLocks/>
          </p:cNvGrpSpPr>
          <p:nvPr/>
        </p:nvGrpSpPr>
        <p:grpSpPr bwMode="auto">
          <a:xfrm>
            <a:off x="3581400" y="2362200"/>
            <a:ext cx="2376488" cy="3538538"/>
            <a:chOff x="2256" y="1488"/>
            <a:chExt cx="1497" cy="2229"/>
          </a:xfrm>
        </p:grpSpPr>
        <p:sp>
          <p:nvSpPr>
            <p:cNvPr id="64516" name="AutoShape 4"/>
            <p:cNvSpPr>
              <a:spLocks noChangeArrowheads="1"/>
            </p:cNvSpPr>
            <p:nvPr/>
          </p:nvSpPr>
          <p:spPr bwMode="auto">
            <a:xfrm rot="-5394873">
              <a:off x="2136" y="1608"/>
              <a:ext cx="864" cy="62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r>
                <a:rPr lang="en-US" sz="1800"/>
                <a:t>Minhash-</a:t>
              </a:r>
            </a:p>
            <a:p>
              <a:pPr algn="ctr"/>
              <a:r>
                <a:rPr lang="en-US" sz="1800"/>
                <a:t>ing</a:t>
              </a:r>
            </a:p>
          </p:txBody>
        </p:sp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>
              <a:off x="2880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6" name="Text Box 14"/>
            <p:cNvSpPr txBox="1">
              <a:spLocks noChangeArrowheads="1"/>
            </p:cNvSpPr>
            <p:nvPr/>
          </p:nvSpPr>
          <p:spPr bwMode="auto">
            <a:xfrm>
              <a:off x="2784" y="2448"/>
              <a:ext cx="969" cy="1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Signatures</a:t>
              </a:r>
              <a:r>
                <a:rPr lang="en-US" sz="1800" i="1" dirty="0">
                  <a:solidFill>
                    <a:srgbClr val="FF0000"/>
                  </a:solidFill>
                </a:rPr>
                <a:t> </a:t>
              </a:r>
              <a:r>
                <a:rPr lang="en-US" sz="1800" dirty="0"/>
                <a:t>:</a:t>
              </a:r>
            </a:p>
            <a:p>
              <a:r>
                <a:rPr lang="en-US" sz="1800" dirty="0"/>
                <a:t>short integer</a:t>
              </a:r>
            </a:p>
            <a:p>
              <a:r>
                <a:rPr lang="en-US" sz="1800" dirty="0"/>
                <a:t>vectors that</a:t>
              </a:r>
            </a:p>
            <a:p>
              <a:r>
                <a:rPr lang="en-US" sz="1800" dirty="0"/>
                <a:t>represent the</a:t>
              </a:r>
            </a:p>
            <a:p>
              <a:r>
                <a:rPr lang="en-US" sz="1800" dirty="0"/>
                <a:t>sets, and</a:t>
              </a:r>
            </a:p>
            <a:p>
              <a:r>
                <a:rPr lang="en-US" sz="1800" dirty="0"/>
                <a:t>reflect their</a:t>
              </a:r>
            </a:p>
            <a:p>
              <a:r>
                <a:rPr lang="en-US" sz="1800" dirty="0"/>
                <a:t>similarity</a:t>
              </a:r>
            </a:p>
          </p:txBody>
        </p:sp>
        <p:sp>
          <p:nvSpPr>
            <p:cNvPr id="64528" name="Line 16"/>
            <p:cNvSpPr>
              <a:spLocks noChangeShapeType="1"/>
            </p:cNvSpPr>
            <p:nvPr/>
          </p:nvSpPr>
          <p:spPr bwMode="auto">
            <a:xfrm flipV="1">
              <a:off x="3216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533" name="Group 21"/>
          <p:cNvGrpSpPr>
            <a:grpSpLocks/>
          </p:cNvGrpSpPr>
          <p:nvPr/>
        </p:nvGrpSpPr>
        <p:grpSpPr bwMode="auto">
          <a:xfrm>
            <a:off x="5715000" y="2165350"/>
            <a:ext cx="3402013" cy="2014538"/>
            <a:chOff x="3600" y="1364"/>
            <a:chExt cx="2143" cy="1269"/>
          </a:xfrm>
        </p:grpSpPr>
        <p:sp>
          <p:nvSpPr>
            <p:cNvPr id="64523" name="Rectangle 11"/>
            <p:cNvSpPr>
              <a:spLocks noChangeArrowheads="1"/>
            </p:cNvSpPr>
            <p:nvPr/>
          </p:nvSpPr>
          <p:spPr bwMode="auto">
            <a:xfrm>
              <a:off x="3600" y="1536"/>
              <a:ext cx="816" cy="7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Locality-</a:t>
              </a:r>
            </a:p>
            <a:p>
              <a:pPr algn="ctr"/>
              <a:r>
                <a:rPr lang="en-US" sz="1800"/>
                <a:t>sensitive</a:t>
              </a:r>
            </a:p>
            <a:p>
              <a:pPr algn="ctr"/>
              <a:r>
                <a:rPr lang="en-US" sz="1800"/>
                <a:t>Hashing</a:t>
              </a:r>
            </a:p>
          </p:txBody>
        </p:sp>
        <p:sp>
          <p:nvSpPr>
            <p:cNvPr id="64529" name="Line 17"/>
            <p:cNvSpPr>
              <a:spLocks noChangeShapeType="1"/>
            </p:cNvSpPr>
            <p:nvPr/>
          </p:nvSpPr>
          <p:spPr bwMode="auto">
            <a:xfrm>
              <a:off x="4416" y="192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0" name="Text Box 18"/>
            <p:cNvSpPr txBox="1">
              <a:spLocks noChangeArrowheads="1"/>
            </p:cNvSpPr>
            <p:nvPr/>
          </p:nvSpPr>
          <p:spPr bwMode="auto">
            <a:xfrm>
              <a:off x="4790" y="1364"/>
              <a:ext cx="953" cy="1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Candidate</a:t>
              </a:r>
            </a:p>
            <a:p>
              <a:r>
                <a:rPr lang="en-US" sz="1800" dirty="0">
                  <a:solidFill>
                    <a:srgbClr val="FF0000"/>
                  </a:solidFill>
                </a:rPr>
                <a:t>pairs </a:t>
              </a:r>
              <a:r>
                <a:rPr lang="en-US" sz="1800" dirty="0"/>
                <a:t>:</a:t>
              </a:r>
            </a:p>
            <a:p>
              <a:r>
                <a:rPr lang="en-US" sz="1800" dirty="0"/>
                <a:t>those pairs</a:t>
              </a:r>
            </a:p>
            <a:p>
              <a:r>
                <a:rPr lang="en-US" sz="1800" dirty="0"/>
                <a:t>of signatures</a:t>
              </a:r>
            </a:p>
            <a:p>
              <a:r>
                <a:rPr lang="en-US" sz="1800" dirty="0"/>
                <a:t>that we need</a:t>
              </a:r>
            </a:p>
            <a:p>
              <a:r>
                <a:rPr lang="en-US" sz="1800" dirty="0"/>
                <a:t>to test for</a:t>
              </a:r>
            </a:p>
            <a:p>
              <a:r>
                <a:rPr lang="en-US" sz="1800" dirty="0"/>
                <a:t>similarity.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598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44073-4AB2-4684-BF50-9C087D09C3E9}" type="slidenum">
              <a:rPr lang="en-US"/>
              <a:pPr/>
              <a:t>44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Shingles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001000" cy="42672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k -shingle </a:t>
            </a:r>
            <a:r>
              <a:rPr lang="en-US" dirty="0"/>
              <a:t>(or </a:t>
            </a:r>
            <a:r>
              <a:rPr lang="en-US" dirty="0">
                <a:solidFill>
                  <a:srgbClr val="FF0000"/>
                </a:solidFill>
              </a:rPr>
              <a:t>k -gram</a:t>
            </a:r>
            <a:r>
              <a:rPr lang="en-US" dirty="0"/>
              <a:t>) for a document is a sequence of </a:t>
            </a:r>
            <a:r>
              <a:rPr lang="en-US" dirty="0">
                <a:solidFill>
                  <a:srgbClr val="0070C0"/>
                </a:solidFill>
              </a:rPr>
              <a:t>k</a:t>
            </a:r>
            <a:r>
              <a:rPr lang="en-US" i="1" dirty="0"/>
              <a:t> </a:t>
            </a:r>
            <a:r>
              <a:rPr lang="en-US" dirty="0" smtClean="0"/>
              <a:t>characters </a:t>
            </a:r>
            <a:r>
              <a:rPr lang="en-US" dirty="0"/>
              <a:t>that appears in the document.</a:t>
            </a:r>
          </a:p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</a:t>
            </a:r>
            <a:r>
              <a:rPr lang="en-US" dirty="0">
                <a:solidFill>
                  <a:srgbClr val="0070C0"/>
                </a:solidFill>
              </a:rPr>
              <a:t>k=2</a:t>
            </a:r>
            <a:r>
              <a:rPr lang="en-US" dirty="0"/>
              <a:t>; doc = </a:t>
            </a:r>
            <a:r>
              <a:rPr lang="en-US" dirty="0" err="1">
                <a:solidFill>
                  <a:srgbClr val="0070C0"/>
                </a:solidFill>
              </a:rPr>
              <a:t>abcab</a:t>
            </a:r>
            <a:r>
              <a:rPr lang="en-US" dirty="0"/>
              <a:t>.  Set of 2-shingles = {</a:t>
            </a:r>
            <a:r>
              <a:rPr lang="en-US" dirty="0" err="1">
                <a:solidFill>
                  <a:srgbClr val="0070C0"/>
                </a:solidFill>
              </a:rPr>
              <a:t>ab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bc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ca</a:t>
            </a:r>
            <a:r>
              <a:rPr lang="en-US" dirty="0"/>
              <a:t>}.</a:t>
            </a:r>
          </a:p>
          <a:p>
            <a:pPr lvl="1"/>
            <a:r>
              <a:rPr lang="en-US" dirty="0">
                <a:solidFill>
                  <a:srgbClr val="FF9900"/>
                </a:solidFill>
              </a:rPr>
              <a:t>Option</a:t>
            </a:r>
            <a:r>
              <a:rPr lang="en-US" dirty="0"/>
              <a:t>: regard shingles as a bag, and count </a:t>
            </a:r>
            <a:r>
              <a:rPr lang="en-US" dirty="0" err="1">
                <a:solidFill>
                  <a:srgbClr val="0070C0"/>
                </a:solidFill>
              </a:rPr>
              <a:t>ab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twice.</a:t>
            </a:r>
          </a:p>
          <a:p>
            <a:r>
              <a:rPr lang="en-US" dirty="0"/>
              <a:t>Represent a doc by its set of </a:t>
            </a:r>
            <a:r>
              <a:rPr lang="en-US" dirty="0">
                <a:solidFill>
                  <a:srgbClr val="0070C0"/>
                </a:solidFill>
              </a:rPr>
              <a:t>k</a:t>
            </a:r>
            <a:r>
              <a:rPr lang="en-US" dirty="0"/>
              <a:t>-shingles.</a:t>
            </a:r>
          </a:p>
        </p:txBody>
      </p:sp>
    </p:spTree>
    <p:extLst>
      <p:ext uri="{BB962C8B-B14F-4D97-AF65-F5344CB8AC3E}">
        <p14:creationId xmlns:p14="http://schemas.microsoft.com/office/powerpoint/2010/main" val="174439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Shingling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Shingle: a sequence of </a:t>
            </a:r>
            <a:r>
              <a:rPr lang="en-US" dirty="0" smtClean="0">
                <a:solidFill>
                  <a:srgbClr val="0070C0"/>
                </a:solidFill>
              </a:rPr>
              <a:t>k</a:t>
            </a:r>
            <a:r>
              <a:rPr lang="en-US" dirty="0" smtClean="0"/>
              <a:t> </a:t>
            </a:r>
            <a:r>
              <a:rPr lang="en-US" dirty="0"/>
              <a:t>contiguous </a:t>
            </a:r>
            <a:r>
              <a:rPr lang="en-US" dirty="0" smtClean="0"/>
              <a:t>characters</a:t>
            </a:r>
            <a:endParaRPr lang="en-US" dirty="0"/>
          </a:p>
        </p:txBody>
      </p:sp>
      <p:sp>
        <p:nvSpPr>
          <p:cNvPr id="290820" name="Text Box 4"/>
          <p:cNvSpPr txBox="1">
            <a:spLocks noChangeArrowheads="1"/>
          </p:cNvSpPr>
          <p:nvPr/>
        </p:nvSpPr>
        <p:spPr bwMode="auto">
          <a:xfrm>
            <a:off x="1295400" y="2209800"/>
            <a:ext cx="497764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 b="1" u="sng" dirty="0">
                <a:latin typeface="CourierPS" pitchFamily="49" charset="0"/>
              </a:rPr>
              <a:t>a rose is a rose is a rose</a:t>
            </a:r>
          </a:p>
          <a:p>
            <a:pPr eaLnBrk="0" hangingPunct="0"/>
            <a:r>
              <a:rPr lang="en-US" sz="2400" b="1" u="sng" dirty="0">
                <a:solidFill>
                  <a:srgbClr val="F2493C"/>
                </a:solidFill>
                <a:latin typeface="CourierPS" pitchFamily="49" charset="0"/>
              </a:rPr>
              <a:t>a rose </a:t>
            </a:r>
            <a:r>
              <a:rPr lang="en-US" sz="2400" b="1" u="sng" dirty="0" smtClean="0">
                <a:solidFill>
                  <a:srgbClr val="F2493C"/>
                </a:solidFill>
                <a:latin typeface="CourierPS" pitchFamily="49" charset="0"/>
              </a:rPr>
              <a:t>is </a:t>
            </a:r>
            <a:endParaRPr lang="en-US" sz="2400" b="1" u="sng" dirty="0">
              <a:solidFill>
                <a:srgbClr val="F2493C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dirty="0">
                <a:solidFill>
                  <a:schemeClr val="hlink"/>
                </a:solidFill>
                <a:latin typeface="CourierPS" pitchFamily="49" charset="0"/>
              </a:rPr>
              <a:t> </a:t>
            </a:r>
            <a:r>
              <a:rPr lang="en-US" sz="2400" b="1" u="sng" dirty="0">
                <a:solidFill>
                  <a:schemeClr val="accent2"/>
                </a:solidFill>
                <a:latin typeface="CourierPS" pitchFamily="49" charset="0"/>
              </a:rPr>
              <a:t> </a:t>
            </a:r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rose </a:t>
            </a:r>
            <a:r>
              <a:rPr lang="en-US" sz="2400" b="1" u="sng" dirty="0">
                <a:solidFill>
                  <a:schemeClr val="accent2"/>
                </a:solidFill>
                <a:latin typeface="CourierPS" pitchFamily="49" charset="0"/>
              </a:rPr>
              <a:t>is </a:t>
            </a:r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a</a:t>
            </a:r>
          </a:p>
          <a:p>
            <a:pPr eaLnBrk="0" hangingPunct="0"/>
            <a:r>
              <a:rPr lang="en-US" sz="2400" b="1" dirty="0" smtClean="0">
                <a:solidFill>
                  <a:schemeClr val="accent2"/>
                </a:solidFill>
                <a:latin typeface="CourierPS" pitchFamily="49" charset="0"/>
              </a:rPr>
              <a:t>  </a:t>
            </a:r>
            <a:r>
              <a:rPr lang="en-US" sz="2400" b="1" u="sng" dirty="0" smtClean="0">
                <a:solidFill>
                  <a:srgbClr val="00B050"/>
                </a:solidFill>
                <a:latin typeface="CourierPS" pitchFamily="49" charset="0"/>
              </a:rPr>
              <a:t>rose is a </a:t>
            </a:r>
          </a:p>
          <a:p>
            <a:pPr eaLnBrk="0" hangingPunct="0"/>
            <a:r>
              <a:rPr lang="en-US" sz="2400" b="1" dirty="0" smtClean="0">
                <a:solidFill>
                  <a:srgbClr val="00B050"/>
                </a:solidFill>
                <a:latin typeface="CourierPS" pitchFamily="49" charset="0"/>
              </a:rPr>
              <a:t>   </a:t>
            </a:r>
            <a:r>
              <a:rPr lang="en-US" sz="2400" b="1" u="sng" dirty="0" err="1" smtClean="0">
                <a:solidFill>
                  <a:srgbClr val="00B0F0"/>
                </a:solidFill>
                <a:latin typeface="CourierPS" pitchFamily="49" charset="0"/>
              </a:rPr>
              <a:t>ose</a:t>
            </a:r>
            <a:r>
              <a:rPr lang="en-US" sz="2400" b="1" u="sng" dirty="0" smtClean="0">
                <a:solidFill>
                  <a:srgbClr val="00B0F0"/>
                </a:solidFill>
                <a:latin typeface="CourierPS" pitchFamily="49" charset="0"/>
              </a:rPr>
              <a:t> is a r</a:t>
            </a:r>
          </a:p>
          <a:p>
            <a:pPr eaLnBrk="0" hangingPunct="0"/>
            <a:r>
              <a:rPr lang="en-US" sz="2400" b="1" dirty="0" smtClean="0">
                <a:solidFill>
                  <a:srgbClr val="00B0F0"/>
                </a:solidFill>
                <a:latin typeface="CourierPS" pitchFamily="49" charset="0"/>
              </a:rPr>
              <a:t>    </a:t>
            </a:r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se is a </a:t>
            </a:r>
            <a:r>
              <a:rPr lang="en-US" sz="2400" b="1" u="sng" dirty="0" err="1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ro</a:t>
            </a:r>
            <a:endParaRPr lang="en-US" sz="2400" b="1" u="sng" dirty="0" smtClean="0">
              <a:solidFill>
                <a:schemeClr val="accent2">
                  <a:lumMod val="75000"/>
                </a:schemeClr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    </a:t>
            </a:r>
            <a:r>
              <a:rPr lang="en-US" sz="2400" b="1" u="sng" dirty="0" smtClean="0">
                <a:solidFill>
                  <a:srgbClr val="FFC000"/>
                </a:solidFill>
                <a:latin typeface="CourierPS" pitchFamily="49" charset="0"/>
              </a:rPr>
              <a:t>e is a </a:t>
            </a:r>
            <a:r>
              <a:rPr lang="en-US" sz="2400" b="1" u="sng" dirty="0" err="1" smtClean="0">
                <a:solidFill>
                  <a:srgbClr val="FFC000"/>
                </a:solidFill>
                <a:latin typeface="CourierPS" pitchFamily="49" charset="0"/>
              </a:rPr>
              <a:t>ros</a:t>
            </a:r>
            <a:endParaRPr lang="en-US" sz="2400" b="1" u="sng" dirty="0" smtClean="0">
              <a:solidFill>
                <a:srgbClr val="FFC000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dirty="0">
                <a:solidFill>
                  <a:srgbClr val="7030A0"/>
                </a:solidFill>
                <a:latin typeface="CourierPS" pitchFamily="49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CourierPS" pitchFamily="49" charset="0"/>
              </a:rPr>
              <a:t>     </a:t>
            </a:r>
            <a:r>
              <a:rPr lang="en-US" sz="2400" b="1" u="sng" dirty="0" smtClean="0">
                <a:solidFill>
                  <a:srgbClr val="7030A0"/>
                </a:solidFill>
                <a:latin typeface="CourierPS" pitchFamily="49" charset="0"/>
              </a:rPr>
              <a:t> is a rose</a:t>
            </a:r>
          </a:p>
          <a:p>
            <a:pPr eaLnBrk="0" hangingPunct="0"/>
            <a:r>
              <a:rPr lang="en-US" sz="2400" b="1" dirty="0" smtClean="0">
                <a:solidFill>
                  <a:srgbClr val="7030A0"/>
                </a:solidFill>
                <a:latin typeface="CourierPS" pitchFamily="49" charset="0"/>
              </a:rPr>
              <a:t>       </a:t>
            </a:r>
            <a:r>
              <a:rPr lang="en-US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is a rose </a:t>
            </a:r>
          </a:p>
          <a:p>
            <a:pPr eaLnBrk="0" hangingPunct="0"/>
            <a:r>
              <a:rPr 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        </a:t>
            </a:r>
            <a:r>
              <a:rPr lang="en-US" sz="2400" b="1" u="sng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s a rose i</a:t>
            </a:r>
          </a:p>
          <a:p>
            <a:pPr eaLnBrk="0" hangingPunct="0"/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	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   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 a rose is</a:t>
            </a:r>
          </a:p>
          <a:p>
            <a:pPr eaLnBrk="0" hangingPunct="0"/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	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	</a:t>
            </a:r>
            <a:r>
              <a:rPr lang="en-US" sz="2400" b="1" u="sng" dirty="0">
                <a:solidFill>
                  <a:srgbClr val="F2493C"/>
                </a:solidFill>
                <a:latin typeface="CourierPS" pitchFamily="49" charset="0"/>
              </a:rPr>
              <a:t>a rose is </a:t>
            </a:r>
            <a:endParaRPr lang="en-US" sz="2400" b="1" dirty="0" smtClean="0">
              <a:solidFill>
                <a:schemeClr val="bg2">
                  <a:lumMod val="50000"/>
                </a:schemeClr>
              </a:solidFill>
              <a:latin typeface="CourierP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5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FD8C-967A-4965-92B8-FA5D2646752C}" type="slidenum">
              <a:rPr lang="en-US"/>
              <a:pPr/>
              <a:t>46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Working Assumption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Documents that have lots of shingles in common have similar text, even if the text appears in different order.</a:t>
            </a:r>
          </a:p>
          <a:p>
            <a:r>
              <a:rPr lang="en-US" dirty="0">
                <a:solidFill>
                  <a:schemeClr val="accent2"/>
                </a:solidFill>
              </a:rPr>
              <a:t>Careful</a:t>
            </a:r>
            <a:r>
              <a:rPr lang="en-US" dirty="0"/>
              <a:t>: you must pick </a:t>
            </a:r>
            <a:r>
              <a:rPr lang="en-US" i="1" dirty="0"/>
              <a:t>k</a:t>
            </a:r>
            <a:r>
              <a:rPr lang="en-US" dirty="0"/>
              <a:t>  large enough, or most documents will have most shingles.</a:t>
            </a:r>
          </a:p>
          <a:p>
            <a:pPr lvl="1"/>
            <a:r>
              <a:rPr lang="en-US" i="1" dirty="0"/>
              <a:t>k </a:t>
            </a:r>
            <a:r>
              <a:rPr lang="en-US" dirty="0"/>
              <a:t>= 5 is OK for short documents; </a:t>
            </a:r>
            <a:r>
              <a:rPr lang="en-US" i="1" dirty="0"/>
              <a:t>k</a:t>
            </a:r>
            <a:r>
              <a:rPr lang="en-US" dirty="0"/>
              <a:t> = 10 is better for long documents.</a:t>
            </a:r>
          </a:p>
        </p:txBody>
      </p:sp>
    </p:spTree>
    <p:extLst>
      <p:ext uri="{BB962C8B-B14F-4D97-AF65-F5344CB8AC3E}">
        <p14:creationId xmlns:p14="http://schemas.microsoft.com/office/powerpoint/2010/main" val="406328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6501-3546-4DF5-9069-43288F77B7ED}" type="slidenum">
              <a:rPr lang="en-US"/>
              <a:pPr/>
              <a:t>47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Shingles: </a:t>
            </a:r>
            <a:r>
              <a:rPr lang="en-US">
                <a:solidFill>
                  <a:srgbClr val="FF9900"/>
                </a:solidFill>
              </a:rPr>
              <a:t>Compression Option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r>
              <a:rPr lang="en-US" dirty="0"/>
              <a:t>To compress long shingles, we can hash them to (say) 4 bytes.</a:t>
            </a:r>
          </a:p>
          <a:p>
            <a:r>
              <a:rPr lang="en-US" dirty="0"/>
              <a:t>Represent a doc by the set of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hash values </a:t>
            </a:r>
            <a:r>
              <a:rPr lang="en-US" dirty="0"/>
              <a:t>of its </a:t>
            </a:r>
            <a:r>
              <a:rPr lang="en-US" i="1" dirty="0"/>
              <a:t>k</a:t>
            </a:r>
            <a:r>
              <a:rPr lang="en-US" dirty="0"/>
              <a:t>-shingles.</a:t>
            </a:r>
          </a:p>
          <a:p>
            <a:r>
              <a:rPr lang="en-US" dirty="0"/>
              <a:t>Two documents could (rarely) appear to have shingles in common, when in fact only the hash-values were shared.</a:t>
            </a:r>
          </a:p>
        </p:txBody>
      </p:sp>
    </p:spTree>
    <p:extLst>
      <p:ext uri="{BB962C8B-B14F-4D97-AF65-F5344CB8AC3E}">
        <p14:creationId xmlns:p14="http://schemas.microsoft.com/office/powerpoint/2010/main" val="127492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Rabin’s fingerprinting technique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844675"/>
            <a:ext cx="8496300" cy="4752975"/>
          </a:xfrm>
        </p:spPr>
        <p:txBody>
          <a:bodyPr/>
          <a:lstStyle/>
          <a:p>
            <a:r>
              <a:rPr lang="en-US" sz="2800"/>
              <a:t>Comparing two strings of size </a:t>
            </a:r>
            <a:r>
              <a:rPr lang="en-US" sz="2800">
                <a:solidFill>
                  <a:schemeClr val="hlink"/>
                </a:solidFill>
              </a:rPr>
              <a:t>n</a:t>
            </a:r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if </a:t>
            </a:r>
            <a:r>
              <a:rPr lang="en-US" sz="2800" b="1">
                <a:latin typeface="CourierPS" pitchFamily="49" charset="0"/>
              </a:rPr>
              <a:t>a=b</a:t>
            </a:r>
            <a:r>
              <a:rPr lang="en-US" sz="2800"/>
              <a:t> then </a:t>
            </a:r>
            <a:r>
              <a:rPr lang="en-US" sz="2800" b="1">
                <a:latin typeface="CourierPS" pitchFamily="49" charset="0"/>
              </a:rPr>
              <a:t>f(a)=f(b)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if </a:t>
            </a:r>
            <a:r>
              <a:rPr lang="en-US" sz="2800" b="1">
                <a:latin typeface="CourierPS" pitchFamily="49" charset="0"/>
              </a:rPr>
              <a:t>f(a)=f(b</a:t>
            </a:r>
            <a:r>
              <a:rPr lang="en-US" sz="2800"/>
              <a:t>) then </a:t>
            </a:r>
            <a:r>
              <a:rPr lang="en-US" sz="2800" b="1">
                <a:latin typeface="CourierPS" pitchFamily="49" charset="0"/>
              </a:rPr>
              <a:t>a=b</a:t>
            </a:r>
            <a:r>
              <a:rPr lang="en-US" sz="2800"/>
              <a:t> with high probability</a:t>
            </a:r>
          </a:p>
        </p:txBody>
      </p:sp>
      <p:sp>
        <p:nvSpPr>
          <p:cNvPr id="291844" name="Text Box 4"/>
          <p:cNvSpPr txBox="1">
            <a:spLocks noChangeArrowheads="1"/>
          </p:cNvSpPr>
          <p:nvPr/>
        </p:nvSpPr>
        <p:spPr bwMode="auto">
          <a:xfrm>
            <a:off x="1476375" y="2349500"/>
            <a:ext cx="18272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latin typeface="CourierPS" pitchFamily="49" charset="0"/>
              </a:rPr>
              <a:t>a = 10110</a:t>
            </a:r>
          </a:p>
          <a:p>
            <a:pPr eaLnBrk="0" hangingPunct="0"/>
            <a:r>
              <a:rPr lang="en-US" sz="2400" b="1">
                <a:latin typeface="CourierPS" pitchFamily="49" charset="0"/>
              </a:rPr>
              <a:t>b = 11010</a:t>
            </a:r>
          </a:p>
        </p:txBody>
      </p:sp>
      <p:sp>
        <p:nvSpPr>
          <p:cNvPr id="291845" name="Text Box 5"/>
          <p:cNvSpPr txBox="1">
            <a:spLocks noChangeArrowheads="1"/>
          </p:cNvSpPr>
          <p:nvPr/>
        </p:nvSpPr>
        <p:spPr bwMode="auto">
          <a:xfrm>
            <a:off x="4575175" y="2276475"/>
            <a:ext cx="28575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latin typeface="CourierPS" pitchFamily="49" charset="0"/>
              </a:rPr>
              <a:t>a=b? </a:t>
            </a:r>
          </a:p>
          <a:p>
            <a:pPr algn="ctr" eaLnBrk="0" hangingPunct="0"/>
            <a:r>
              <a:rPr lang="en-US" sz="2400">
                <a:solidFill>
                  <a:schemeClr val="hlink"/>
                </a:solidFill>
                <a:latin typeface="Tahoma" pitchFamily="34" charset="0"/>
              </a:rPr>
              <a:t>O(n)</a:t>
            </a:r>
            <a:r>
              <a:rPr lang="en-US" sz="2400">
                <a:solidFill>
                  <a:srgbClr val="FF3300"/>
                </a:solidFill>
                <a:latin typeface="Tahoma" pitchFamily="34" charset="0"/>
              </a:rPr>
              <a:t> too expensive!</a:t>
            </a:r>
            <a:endParaRPr lang="en-US" sz="2400" b="1">
              <a:solidFill>
                <a:srgbClr val="FF3300"/>
              </a:solidFill>
              <a:latin typeface="CourierPS" pitchFamily="49" charset="0"/>
            </a:endParaRPr>
          </a:p>
        </p:txBody>
      </p:sp>
      <p:sp>
        <p:nvSpPr>
          <p:cNvPr id="291846" name="Text Box 6"/>
          <p:cNvSpPr txBox="1">
            <a:spLocks noChangeArrowheads="1"/>
          </p:cNvSpPr>
          <p:nvPr/>
        </p:nvSpPr>
        <p:spPr bwMode="auto">
          <a:xfrm>
            <a:off x="3209925" y="3068638"/>
            <a:ext cx="2009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latin typeface="CourierPS" pitchFamily="49" charset="0"/>
              </a:rPr>
              <a:t>f(a)=f(b)?</a:t>
            </a:r>
          </a:p>
        </p:txBody>
      </p:sp>
      <p:graphicFrame>
        <p:nvGraphicFramePr>
          <p:cNvPr id="291847" name="Object 7"/>
          <p:cNvGraphicFramePr>
            <a:graphicFrameLocks noChangeAspect="1"/>
          </p:cNvGraphicFramePr>
          <p:nvPr/>
        </p:nvGraphicFramePr>
        <p:xfrm>
          <a:off x="1439863" y="3573463"/>
          <a:ext cx="47879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98" name="Equation" r:id="rId3" imgW="2361960" imgH="203040" progId="Equation.3">
                  <p:embed/>
                </p:oleObj>
              </mc:Choice>
              <mc:Fallback>
                <p:oleObj name="Equation" r:id="rId3" imgW="2361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863" y="3573463"/>
                        <a:ext cx="478790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1848" name="Object 8"/>
          <p:cNvGraphicFramePr>
            <a:graphicFrameLocks noChangeAspect="1"/>
          </p:cNvGraphicFramePr>
          <p:nvPr/>
        </p:nvGraphicFramePr>
        <p:xfrm>
          <a:off x="1439863" y="4076700"/>
          <a:ext cx="47879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99" name="Equation" r:id="rId5" imgW="2361960" imgH="203040" progId="Equation.3">
                  <p:embed/>
                </p:oleObj>
              </mc:Choice>
              <mc:Fallback>
                <p:oleObj name="Equation" r:id="rId5" imgW="2361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863" y="4076700"/>
                        <a:ext cx="478790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1849" name="Text Box 9"/>
          <p:cNvSpPr txBox="1">
            <a:spLocks noChangeArrowheads="1"/>
          </p:cNvSpPr>
          <p:nvPr/>
        </p:nvSpPr>
        <p:spPr bwMode="auto">
          <a:xfrm>
            <a:off x="1403350" y="4581525"/>
            <a:ext cx="25574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latin typeface="CourierPS" pitchFamily="49" charset="0"/>
              </a:rPr>
              <a:t>f(a)= A mod p</a:t>
            </a:r>
          </a:p>
          <a:p>
            <a:pPr eaLnBrk="0" hangingPunct="0"/>
            <a:r>
              <a:rPr lang="en-US" sz="2400" b="1">
                <a:latin typeface="CourierPS" pitchFamily="49" charset="0"/>
              </a:rPr>
              <a:t>f(b)= B mod p</a:t>
            </a:r>
          </a:p>
        </p:txBody>
      </p:sp>
      <p:sp>
        <p:nvSpPr>
          <p:cNvPr id="291850" name="Text Box 10"/>
          <p:cNvSpPr txBox="1">
            <a:spLocks noChangeArrowheads="1"/>
          </p:cNvSpPr>
          <p:nvPr/>
        </p:nvSpPr>
        <p:spPr bwMode="auto">
          <a:xfrm>
            <a:off x="4643438" y="4581525"/>
            <a:ext cx="42005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latin typeface="CourierPS" pitchFamily="49" charset="0"/>
              </a:rPr>
              <a:t>p = small random prime</a:t>
            </a:r>
          </a:p>
          <a:p>
            <a:pPr eaLnBrk="0" hangingPunct="0"/>
            <a:r>
              <a:rPr lang="en-US" sz="2400" b="1">
                <a:latin typeface="CourierPS" pitchFamily="49" charset="0"/>
              </a:rPr>
              <a:t>size O(logn loglogn)</a:t>
            </a:r>
          </a:p>
        </p:txBody>
      </p:sp>
    </p:spTree>
    <p:extLst>
      <p:ext uri="{BB962C8B-B14F-4D97-AF65-F5344CB8AC3E}">
        <p14:creationId xmlns:p14="http://schemas.microsoft.com/office/powerpoint/2010/main" val="136153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4" grpId="0"/>
      <p:bldP spid="291845" grpId="0"/>
      <p:bldP spid="291846" grpId="0"/>
      <p:bldP spid="291849" grpId="0"/>
      <p:bldP spid="291850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C7BB-759D-46CB-AABB-5CB3BCE69842}" type="slidenum">
              <a:rPr lang="en-US"/>
              <a:pPr/>
              <a:t>49</a:t>
            </a:fld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Thought Question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Why is it better to hash 9-shingles (say) to 4 bytes than to use 4-shingles?</a:t>
            </a:r>
          </a:p>
          <a:p>
            <a:r>
              <a:rPr lang="en-US">
                <a:solidFill>
                  <a:srgbClr val="FF9900"/>
                </a:solidFill>
              </a:rPr>
              <a:t>Hint</a:t>
            </a:r>
            <a:r>
              <a:rPr lang="en-US"/>
              <a:t>: How random are the 32-bit sequences that result from 4-shingling?</a:t>
            </a:r>
          </a:p>
        </p:txBody>
      </p:sp>
    </p:spTree>
    <p:extLst>
      <p:ext uri="{BB962C8B-B14F-4D97-AF65-F5344CB8AC3E}">
        <p14:creationId xmlns:p14="http://schemas.microsoft.com/office/powerpoint/2010/main" val="204771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7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Attributes </a:t>
            </a:r>
          </a:p>
        </p:txBody>
      </p:sp>
      <p:sp>
        <p:nvSpPr>
          <p:cNvPr id="651274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 There are different types of attributes</a:t>
            </a:r>
          </a:p>
          <a:p>
            <a:pPr marL="749300" lvl="1"/>
            <a:r>
              <a:rPr lang="en-US" dirty="0" smtClean="0">
                <a:solidFill>
                  <a:srgbClr val="FF0000"/>
                </a:solidFill>
              </a:rPr>
              <a:t>Nominal – Categorical </a:t>
            </a:r>
            <a:endParaRPr lang="en-US" dirty="0"/>
          </a:p>
          <a:p>
            <a:pPr marL="1257300" lvl="2" indent="-393700"/>
            <a:r>
              <a:rPr lang="en-US" dirty="0"/>
              <a:t>Examples: ID numbers, eye color, zip </a:t>
            </a:r>
            <a:r>
              <a:rPr lang="en-US" dirty="0" smtClean="0"/>
              <a:t>codes</a:t>
            </a:r>
          </a:p>
          <a:p>
            <a:pPr marL="1257300" lvl="2" indent="-393700"/>
            <a:r>
              <a:rPr lang="en-US" dirty="0" smtClean="0"/>
              <a:t>There is no known ordering or comparison</a:t>
            </a:r>
            <a:endParaRPr lang="en-US" dirty="0"/>
          </a:p>
          <a:p>
            <a:pPr marL="749300" lvl="1"/>
            <a:r>
              <a:rPr lang="en-US" dirty="0">
                <a:solidFill>
                  <a:srgbClr val="FF0000"/>
                </a:solidFill>
              </a:rPr>
              <a:t>Ordinal</a:t>
            </a:r>
            <a:endParaRPr lang="en-US" dirty="0"/>
          </a:p>
          <a:p>
            <a:pPr marL="1257300" lvl="2" indent="-393700"/>
            <a:r>
              <a:rPr lang="en-US" dirty="0"/>
              <a:t>Examples: rankings </a:t>
            </a:r>
            <a:r>
              <a:rPr lang="en-US" dirty="0" smtClean="0"/>
              <a:t>(</a:t>
            </a:r>
            <a:r>
              <a:rPr lang="en-US" dirty="0" err="1" smtClean="0"/>
              <a:t>e.g</a:t>
            </a:r>
            <a:r>
              <a:rPr lang="en-US" dirty="0" smtClean="0"/>
              <a:t>, good, fair, bad), grades (A,B,C), </a:t>
            </a:r>
            <a:r>
              <a:rPr lang="en-US" dirty="0"/>
              <a:t>height in {tall, medium, short</a:t>
            </a:r>
            <a:r>
              <a:rPr lang="en-US" dirty="0" smtClean="0"/>
              <a:t>}</a:t>
            </a:r>
          </a:p>
          <a:p>
            <a:pPr marL="1257300" lvl="2" indent="-393700"/>
            <a:r>
              <a:rPr lang="en-US" dirty="0" smtClean="0"/>
              <a:t>We can order, but not always clear how to compare</a:t>
            </a:r>
            <a:endParaRPr lang="en-US" dirty="0"/>
          </a:p>
          <a:p>
            <a:pPr marL="749300" lvl="1"/>
            <a:r>
              <a:rPr lang="en-US" dirty="0">
                <a:solidFill>
                  <a:srgbClr val="FF0000"/>
                </a:solidFill>
              </a:rPr>
              <a:t>Interval</a:t>
            </a:r>
            <a:endParaRPr lang="en-US" dirty="0"/>
          </a:p>
          <a:p>
            <a:pPr marL="1257300" lvl="2" indent="-393700"/>
            <a:r>
              <a:rPr lang="en-US" dirty="0"/>
              <a:t>Examples: calendar dates, temperatures in Celsius or Fahrenheit</a:t>
            </a:r>
            <a:r>
              <a:rPr lang="en-US" dirty="0" smtClean="0"/>
              <a:t>.</a:t>
            </a:r>
          </a:p>
          <a:p>
            <a:pPr marL="1257300" lvl="2" indent="-393700"/>
            <a:r>
              <a:rPr lang="en-US" dirty="0" smtClean="0"/>
              <a:t>We can take the difference in order to compare</a:t>
            </a:r>
            <a:endParaRPr lang="en-US" dirty="0"/>
          </a:p>
          <a:p>
            <a:pPr marL="749300" lvl="1"/>
            <a:r>
              <a:rPr lang="en-US" dirty="0">
                <a:solidFill>
                  <a:srgbClr val="FF0000"/>
                </a:solidFill>
              </a:rPr>
              <a:t>Ratio</a:t>
            </a:r>
            <a:endParaRPr lang="en-US" dirty="0"/>
          </a:p>
          <a:p>
            <a:pPr marL="1257300" lvl="2" indent="-393700"/>
            <a:r>
              <a:rPr lang="en-US" dirty="0"/>
              <a:t>Examples: temperature in Kelvin, length, time, counts </a:t>
            </a:r>
            <a:endParaRPr lang="en-US" dirty="0" smtClean="0"/>
          </a:p>
          <a:p>
            <a:pPr marL="1257300" lvl="2" indent="-393700"/>
            <a:r>
              <a:rPr lang="en-US" dirty="0" smtClean="0"/>
              <a:t>We can take differences as well as ratios.</a:t>
            </a:r>
            <a:endParaRPr lang="en-US" dirty="0"/>
          </a:p>
          <a:p>
            <a:pPr marL="749300" lvl="1"/>
            <a:endParaRPr lang="en-US" dirty="0"/>
          </a:p>
        </p:txBody>
      </p:sp>
      <p:sp>
        <p:nvSpPr>
          <p:cNvPr id="2" name="Left Brace 1"/>
          <p:cNvSpPr/>
          <p:nvPr/>
        </p:nvSpPr>
        <p:spPr>
          <a:xfrm>
            <a:off x="978934" y="4152509"/>
            <a:ext cx="190500" cy="1295400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-44698" y="461554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Numeric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00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E92C-A25F-48B5-A42A-A4D37A8B4691}" type="slidenum">
              <a:rPr lang="en-US"/>
              <a:pPr/>
              <a:t>50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Basic Data Model</a:t>
            </a:r>
            <a:r>
              <a:rPr lang="en-US"/>
              <a:t>: Sets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Document</a:t>
            </a:r>
            <a:r>
              <a:rPr lang="en-US" dirty="0" smtClean="0"/>
              <a:t>: A document is represented as a </a:t>
            </a:r>
            <a:r>
              <a:rPr lang="en-US" dirty="0" smtClean="0">
                <a:solidFill>
                  <a:srgbClr val="FF0000"/>
                </a:solidFill>
              </a:rPr>
              <a:t>set</a:t>
            </a:r>
            <a:r>
              <a:rPr lang="en-US" dirty="0"/>
              <a:t> shingles </a:t>
            </a:r>
            <a:r>
              <a:rPr lang="en-US" dirty="0" smtClean="0"/>
              <a:t>(more accurately, hashes of shingles)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Document similarity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Jaccard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similarity of the sets of shingles.</a:t>
            </a:r>
          </a:p>
          <a:p>
            <a:pPr lvl="1"/>
            <a:r>
              <a:rPr lang="en-US" dirty="0" smtClean="0"/>
              <a:t>Common shingles over the union of shingles</a:t>
            </a:r>
          </a:p>
          <a:p>
            <a:pPr lvl="1"/>
            <a:r>
              <a:rPr lang="en-US" i="1" dirty="0" err="1">
                <a:solidFill>
                  <a:srgbClr val="0070C0"/>
                </a:solidFill>
              </a:rPr>
              <a:t>Sim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C</a:t>
            </a:r>
            <a:r>
              <a:rPr lang="en-US" baseline="-25000" dirty="0" err="1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C</a:t>
            </a:r>
            <a:r>
              <a:rPr lang="en-US" baseline="-25000" dirty="0" err="1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) = |C</a:t>
            </a:r>
            <a:r>
              <a:rPr lang="en-US" baseline="-25000" dirty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C</a:t>
            </a:r>
            <a:r>
              <a:rPr lang="en-US" baseline="-25000" dirty="0">
                <a:solidFill>
                  <a:srgbClr val="0070C0"/>
                </a:solidFill>
                <a:sym typeface="Symbol" pitchFamily="18" charset="2"/>
              </a:rPr>
              <a:t>2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|/|C</a:t>
            </a:r>
            <a:r>
              <a:rPr lang="en-US" baseline="-25000" dirty="0">
                <a:solidFill>
                  <a:srgbClr val="0070C0"/>
                </a:solidFill>
                <a:sym typeface="Symbol" pitchFamily="18" charset="2"/>
              </a:rPr>
              <a:t>1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C</a:t>
            </a:r>
            <a:r>
              <a:rPr lang="en-US" baseline="-25000" dirty="0">
                <a:solidFill>
                  <a:srgbClr val="0070C0"/>
                </a:solidFill>
                <a:sym typeface="Symbol" pitchFamily="18" charset="2"/>
              </a:rPr>
              <a:t>2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|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Although we use the documents as our driving example the techniques we will describe apply to any kind of sets.</a:t>
            </a:r>
            <a:endParaRPr lang="en-US" dirty="0"/>
          </a:p>
          <a:p>
            <a:pPr marL="800100" lvl="1" indent="-342900"/>
            <a:r>
              <a:rPr lang="en-US" dirty="0" smtClean="0"/>
              <a:t>E.g., similar </a:t>
            </a:r>
            <a:r>
              <a:rPr lang="en-US" dirty="0"/>
              <a:t>customers or products.</a:t>
            </a:r>
          </a:p>
        </p:txBody>
      </p:sp>
    </p:spTree>
    <p:extLst>
      <p:ext uri="{BB962C8B-B14F-4D97-AF65-F5344CB8AC3E}">
        <p14:creationId xmlns:p14="http://schemas.microsoft.com/office/powerpoint/2010/main" val="72609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148C3-EE67-4B07-B222-A972DE8BFCAE}" type="slidenum">
              <a:rPr lang="en-US"/>
              <a:pPr/>
              <a:t>51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From Sets to Boolean Matrices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419600"/>
          </a:xfrm>
        </p:spPr>
        <p:txBody>
          <a:bodyPr/>
          <a:lstStyle/>
          <a:p>
            <a:r>
              <a:rPr lang="en-US" dirty="0">
                <a:solidFill>
                  <a:srgbClr val="33CC33"/>
                </a:solidFill>
              </a:rPr>
              <a:t>Rows</a:t>
            </a:r>
            <a:r>
              <a:rPr lang="en-US" dirty="0"/>
              <a:t> = elements of the universal </a:t>
            </a:r>
            <a:r>
              <a:rPr lang="en-US" dirty="0" smtClean="0"/>
              <a:t>set (shingles)</a:t>
            </a:r>
            <a:endParaRPr lang="en-US" dirty="0"/>
          </a:p>
          <a:p>
            <a:r>
              <a:rPr lang="en-US" dirty="0">
                <a:solidFill>
                  <a:srgbClr val="33CC33"/>
                </a:solidFill>
              </a:rPr>
              <a:t>Columns</a:t>
            </a:r>
            <a:r>
              <a:rPr lang="en-US" dirty="0"/>
              <a:t> = </a:t>
            </a:r>
            <a:r>
              <a:rPr lang="en-US" dirty="0" smtClean="0"/>
              <a:t>sets (documents)</a:t>
            </a:r>
            <a:endParaRPr lang="en-US" dirty="0"/>
          </a:p>
          <a:p>
            <a:r>
              <a:rPr lang="en-US" dirty="0"/>
              <a:t>1 in row </a:t>
            </a:r>
            <a:r>
              <a:rPr lang="en-US" i="1" dirty="0"/>
              <a:t>e</a:t>
            </a:r>
            <a:r>
              <a:rPr lang="en-US" dirty="0"/>
              <a:t>  and column </a:t>
            </a:r>
            <a:r>
              <a:rPr lang="en-US" i="1" dirty="0"/>
              <a:t>S</a:t>
            </a:r>
            <a:r>
              <a:rPr lang="en-US" dirty="0"/>
              <a:t>  if and only if </a:t>
            </a:r>
            <a:r>
              <a:rPr lang="en-US" i="1" dirty="0"/>
              <a:t>e</a:t>
            </a:r>
            <a:r>
              <a:rPr lang="en-US" dirty="0"/>
              <a:t>  is a member of </a:t>
            </a:r>
            <a:r>
              <a:rPr lang="en-US" i="1" dirty="0"/>
              <a:t>S</a:t>
            </a:r>
            <a:r>
              <a:rPr lang="en-US" dirty="0"/>
              <a:t>.</a:t>
            </a:r>
          </a:p>
          <a:p>
            <a:r>
              <a:rPr lang="en-US" dirty="0"/>
              <a:t>Column similarity is the </a:t>
            </a:r>
            <a:r>
              <a:rPr lang="en-US" dirty="0" err="1"/>
              <a:t>Jaccard</a:t>
            </a:r>
            <a:r>
              <a:rPr lang="en-US" dirty="0"/>
              <a:t> similarity of the sets of their rows with 1.</a:t>
            </a:r>
          </a:p>
          <a:p>
            <a:r>
              <a:rPr lang="en-US" dirty="0">
                <a:solidFill>
                  <a:srgbClr val="FF9900"/>
                </a:solidFill>
              </a:rPr>
              <a:t>Typical matrix is sparse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380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2FC-4567-4DC6-9939-A9DACA7D6550}" type="slidenum">
              <a:rPr lang="en-US"/>
              <a:pPr/>
              <a:t>52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>
                <a:solidFill>
                  <a:schemeClr val="tx1"/>
                </a:solidFill>
              </a:rPr>
              <a:t>: Jaccard Similarity of Columns</a:t>
            </a:r>
            <a:endParaRPr lang="en-US">
              <a:solidFill>
                <a:srgbClr val="33CC33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dirty="0"/>
              <a:t>	</a:t>
            </a:r>
            <a:r>
              <a:rPr lang="en-US" sz="3200" u="sng" dirty="0" err="1"/>
              <a:t>C</a:t>
            </a:r>
            <a:r>
              <a:rPr lang="en-US" sz="3200" u="sng" baseline="-25000" dirty="0" err="1"/>
              <a:t>1</a:t>
            </a:r>
            <a:r>
              <a:rPr lang="en-US" sz="3200" u="sng" dirty="0"/>
              <a:t>	</a:t>
            </a:r>
            <a:r>
              <a:rPr lang="en-US" sz="3200" u="sng" dirty="0" err="1"/>
              <a:t>C</a:t>
            </a:r>
            <a:r>
              <a:rPr lang="en-US" sz="3200" u="sng" baseline="-25000" dirty="0" err="1"/>
              <a:t>2</a:t>
            </a:r>
            <a:endParaRPr lang="en-US" sz="3200" baseline="-25000" dirty="0"/>
          </a:p>
          <a:p>
            <a:pPr>
              <a:buFont typeface="Monotype Sorts" pitchFamily="2" charset="2"/>
              <a:buNone/>
            </a:pPr>
            <a:r>
              <a:rPr lang="en-US" sz="3200" dirty="0"/>
              <a:t>	0	1</a:t>
            </a:r>
          </a:p>
          <a:p>
            <a:pPr>
              <a:buFont typeface="Monotype Sorts" pitchFamily="2" charset="2"/>
              <a:buNone/>
            </a:pPr>
            <a:r>
              <a:rPr lang="en-US" sz="3200" dirty="0"/>
              <a:t>	1	0</a:t>
            </a:r>
          </a:p>
          <a:p>
            <a:pPr>
              <a:buFont typeface="Monotype Sorts" pitchFamily="2" charset="2"/>
              <a:buNone/>
            </a:pPr>
            <a:r>
              <a:rPr lang="en-US" sz="3200" dirty="0"/>
              <a:t>	1	1		</a:t>
            </a:r>
            <a:r>
              <a:rPr lang="en-US" sz="3200" dirty="0" err="1"/>
              <a:t>Sim</a:t>
            </a:r>
            <a:r>
              <a:rPr lang="en-US" sz="3200" dirty="0"/>
              <a:t> (</a:t>
            </a:r>
            <a:r>
              <a:rPr lang="en-US" sz="3200" dirty="0" err="1"/>
              <a:t>C</a:t>
            </a:r>
            <a:r>
              <a:rPr lang="en-US" sz="3200" baseline="-25000" dirty="0" err="1"/>
              <a:t>1</a:t>
            </a:r>
            <a:r>
              <a:rPr lang="en-US" sz="3200" dirty="0"/>
              <a:t>, </a:t>
            </a:r>
            <a:r>
              <a:rPr lang="en-US" sz="3200" dirty="0" err="1"/>
              <a:t>C</a:t>
            </a:r>
            <a:r>
              <a:rPr lang="en-US" sz="3200" baseline="-25000" dirty="0" err="1"/>
              <a:t>2</a:t>
            </a:r>
            <a:r>
              <a:rPr lang="en-US" sz="3200" dirty="0"/>
              <a:t>) =</a:t>
            </a:r>
          </a:p>
          <a:p>
            <a:pPr>
              <a:buFont typeface="Monotype Sorts" pitchFamily="2" charset="2"/>
              <a:buNone/>
            </a:pPr>
            <a:r>
              <a:rPr lang="en-US" sz="3200" dirty="0"/>
              <a:t>	0	0			2/5 = 0.4</a:t>
            </a:r>
          </a:p>
          <a:p>
            <a:pPr>
              <a:buFont typeface="Monotype Sorts" pitchFamily="2" charset="2"/>
              <a:buNone/>
            </a:pPr>
            <a:r>
              <a:rPr lang="en-US" sz="3200" dirty="0"/>
              <a:t>	1	1</a:t>
            </a:r>
          </a:p>
          <a:p>
            <a:pPr>
              <a:buFont typeface="Monotype Sorts" pitchFamily="2" charset="2"/>
              <a:buNone/>
            </a:pPr>
            <a:r>
              <a:rPr lang="en-US" sz="3200" dirty="0"/>
              <a:t>	0	1</a:t>
            </a:r>
          </a:p>
          <a:p>
            <a:endParaRPr lang="en-US" dirty="0"/>
          </a:p>
        </p:txBody>
      </p:sp>
      <p:grpSp>
        <p:nvGrpSpPr>
          <p:cNvPr id="31757" name="Group 13"/>
          <p:cNvGrpSpPr>
            <a:grpSpLocks/>
          </p:cNvGrpSpPr>
          <p:nvPr/>
        </p:nvGrpSpPr>
        <p:grpSpPr bwMode="auto">
          <a:xfrm>
            <a:off x="1821088" y="3429000"/>
            <a:ext cx="377825" cy="1662113"/>
            <a:chOff x="1296" y="2400"/>
            <a:chExt cx="238" cy="1047"/>
          </a:xfrm>
        </p:grpSpPr>
        <p:sp>
          <p:nvSpPr>
            <p:cNvPr id="31749" name="Text Box 5"/>
            <p:cNvSpPr txBox="1">
              <a:spLocks noChangeArrowheads="1"/>
            </p:cNvSpPr>
            <p:nvPr/>
          </p:nvSpPr>
          <p:spPr bwMode="auto">
            <a:xfrm>
              <a:off x="1296" y="2400"/>
              <a:ext cx="23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FF0066"/>
                  </a:solidFill>
                </a:rPr>
                <a:t>*</a:t>
              </a:r>
            </a:p>
          </p:txBody>
        </p:sp>
        <p:sp>
          <p:nvSpPr>
            <p:cNvPr id="31751" name="Text Box 7"/>
            <p:cNvSpPr txBox="1">
              <a:spLocks noChangeArrowheads="1"/>
            </p:cNvSpPr>
            <p:nvPr/>
          </p:nvSpPr>
          <p:spPr bwMode="auto">
            <a:xfrm>
              <a:off x="1296" y="3120"/>
              <a:ext cx="23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srgbClr val="FF0066"/>
                  </a:solidFill>
                </a:rPr>
                <a:t>*</a:t>
              </a:r>
            </a:p>
          </p:txBody>
        </p:sp>
      </p:grpSp>
      <p:grpSp>
        <p:nvGrpSpPr>
          <p:cNvPr id="31758" name="Group 14"/>
          <p:cNvGrpSpPr>
            <a:grpSpLocks/>
          </p:cNvGrpSpPr>
          <p:nvPr/>
        </p:nvGrpSpPr>
        <p:grpSpPr bwMode="auto">
          <a:xfrm>
            <a:off x="2319336" y="2209800"/>
            <a:ext cx="377825" cy="3490913"/>
            <a:chOff x="1488" y="1632"/>
            <a:chExt cx="238" cy="2199"/>
          </a:xfrm>
        </p:grpSpPr>
        <p:sp>
          <p:nvSpPr>
            <p:cNvPr id="31750" name="Text Box 6"/>
            <p:cNvSpPr txBox="1">
              <a:spLocks noChangeArrowheads="1"/>
            </p:cNvSpPr>
            <p:nvPr/>
          </p:nvSpPr>
          <p:spPr bwMode="auto">
            <a:xfrm>
              <a:off x="1488" y="3504"/>
              <a:ext cx="23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srgbClr val="CC00CC"/>
                  </a:solidFill>
                </a:rPr>
                <a:t>*</a:t>
              </a:r>
            </a:p>
          </p:txBody>
        </p:sp>
        <p:sp>
          <p:nvSpPr>
            <p:cNvPr id="31752" name="Text Box 8"/>
            <p:cNvSpPr txBox="1">
              <a:spLocks noChangeArrowheads="1"/>
            </p:cNvSpPr>
            <p:nvPr/>
          </p:nvSpPr>
          <p:spPr bwMode="auto">
            <a:xfrm>
              <a:off x="1488" y="3120"/>
              <a:ext cx="23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C00CC"/>
                  </a:solidFill>
                </a:rPr>
                <a:t>*</a:t>
              </a:r>
            </a:p>
          </p:txBody>
        </p:sp>
        <p:sp>
          <p:nvSpPr>
            <p:cNvPr id="31753" name="Text Box 9"/>
            <p:cNvSpPr txBox="1">
              <a:spLocks noChangeArrowheads="1"/>
            </p:cNvSpPr>
            <p:nvPr/>
          </p:nvSpPr>
          <p:spPr bwMode="auto">
            <a:xfrm>
              <a:off x="1488" y="2400"/>
              <a:ext cx="23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C00CC"/>
                  </a:solidFill>
                </a:rPr>
                <a:t>*</a:t>
              </a:r>
            </a:p>
          </p:txBody>
        </p:sp>
        <p:sp>
          <p:nvSpPr>
            <p:cNvPr id="31754" name="Text Box 10"/>
            <p:cNvSpPr txBox="1">
              <a:spLocks noChangeArrowheads="1"/>
            </p:cNvSpPr>
            <p:nvPr/>
          </p:nvSpPr>
          <p:spPr bwMode="auto">
            <a:xfrm>
              <a:off x="1488" y="2016"/>
              <a:ext cx="23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C00CC"/>
                  </a:solidFill>
                </a:rPr>
                <a:t>*</a:t>
              </a:r>
            </a:p>
          </p:txBody>
        </p:sp>
        <p:sp>
          <p:nvSpPr>
            <p:cNvPr id="31755" name="Text Box 11"/>
            <p:cNvSpPr txBox="1">
              <a:spLocks noChangeArrowheads="1"/>
            </p:cNvSpPr>
            <p:nvPr/>
          </p:nvSpPr>
          <p:spPr bwMode="auto">
            <a:xfrm>
              <a:off x="1488" y="1632"/>
              <a:ext cx="23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C00CC"/>
                  </a:solidFill>
                </a:rPr>
                <a:t>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252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387EE-59CC-4606-81A8-5613331328A7}" type="slidenum">
              <a:rPr lang="en-US"/>
              <a:pPr/>
              <a:t>53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FF9900"/>
                </a:solidFill>
              </a:rPr>
              <a:t>Aside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en-US"/>
              <a:t>We might not really represent the data by a boolean matrix.</a:t>
            </a:r>
          </a:p>
          <a:p>
            <a:r>
              <a:rPr lang="en-US"/>
              <a:t>Sparse matrices are usually better represented by the list of places where there is a non-zero value.</a:t>
            </a:r>
          </a:p>
          <a:p>
            <a:r>
              <a:rPr lang="en-US"/>
              <a:t>But the matrix picture is conceptually useful.</a:t>
            </a:r>
          </a:p>
        </p:txBody>
      </p:sp>
    </p:spTree>
    <p:extLst>
      <p:ext uri="{BB962C8B-B14F-4D97-AF65-F5344CB8AC3E}">
        <p14:creationId xmlns:p14="http://schemas.microsoft.com/office/powerpoint/2010/main" val="145326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4666-9C8F-4AC2-99D6-9FD29FC96AD9}" type="slidenum">
              <a:rPr lang="en-US"/>
              <a:pPr/>
              <a:t>54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Outline</a:t>
            </a:r>
            <a:r>
              <a:rPr lang="en-US"/>
              <a:t>: Finding Similar Columns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153400" cy="4572000"/>
          </a:xfrm>
        </p:spPr>
        <p:txBody>
          <a:bodyPr/>
          <a:lstStyle/>
          <a:p>
            <a:pPr marL="609600" indent="-609600">
              <a:buFont typeface="Monotype Sorts" pitchFamily="2" charset="2"/>
              <a:buAutoNum type="arabicPeriod"/>
            </a:pPr>
            <a:r>
              <a:rPr lang="en-US" dirty="0"/>
              <a:t>Compute signatures of columns = small summaries of columns.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US" dirty="0"/>
              <a:t>Examine pairs of signatures to find similar signatures.</a:t>
            </a:r>
          </a:p>
          <a:p>
            <a:pPr marL="990600" lvl="1" indent="-533400"/>
            <a:r>
              <a:rPr lang="en-US" dirty="0">
                <a:solidFill>
                  <a:srgbClr val="FF9900"/>
                </a:solidFill>
              </a:rPr>
              <a:t>Essential</a:t>
            </a:r>
            <a:r>
              <a:rPr lang="en-US" dirty="0"/>
              <a:t>: similarities of signatures and columns are related</a:t>
            </a:r>
            <a:r>
              <a:rPr lang="en-US" dirty="0" smtClean="0"/>
              <a:t>. The signatures </a:t>
            </a:r>
            <a:r>
              <a:rPr lang="en-US" dirty="0" smtClean="0">
                <a:solidFill>
                  <a:srgbClr val="FF0000"/>
                </a:solidFill>
              </a:rPr>
              <a:t>preserve</a:t>
            </a:r>
            <a:r>
              <a:rPr lang="en-US" dirty="0" smtClean="0"/>
              <a:t> similarity.</a:t>
            </a:r>
            <a:endParaRPr lang="en-US" dirty="0"/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US" dirty="0">
                <a:solidFill>
                  <a:srgbClr val="FF9900"/>
                </a:solidFill>
              </a:rPr>
              <a:t>Optional</a:t>
            </a:r>
            <a:r>
              <a:rPr lang="en-US" dirty="0"/>
              <a:t>: check that columns with similar signatures are really similar.</a:t>
            </a:r>
          </a:p>
        </p:txBody>
      </p:sp>
    </p:spTree>
    <p:extLst>
      <p:ext uri="{BB962C8B-B14F-4D97-AF65-F5344CB8AC3E}">
        <p14:creationId xmlns:p14="http://schemas.microsoft.com/office/powerpoint/2010/main" val="107697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44DC-B422-450F-8B3C-6A6326345E2B}" type="slidenum">
              <a:rPr lang="en-US"/>
              <a:pPr/>
              <a:t>55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9900"/>
                </a:solidFill>
              </a:rPr>
              <a:t>Warnings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Monotype Sorts" pitchFamily="2" charset="2"/>
              <a:buAutoNum type="arabicPeriod"/>
            </a:pPr>
            <a:r>
              <a:rPr lang="en-US" dirty="0"/>
              <a:t>Comparing all pairs of signatures may take too much time, even if not too much space.</a:t>
            </a:r>
          </a:p>
          <a:p>
            <a:pPr marL="990600" lvl="1" indent="-533400"/>
            <a:r>
              <a:rPr lang="en-US" dirty="0"/>
              <a:t>A job for Locality-Sensitive Hashing.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US" dirty="0"/>
              <a:t>These methods can produce </a:t>
            </a:r>
            <a:r>
              <a:rPr lang="en-US" dirty="0">
                <a:solidFill>
                  <a:srgbClr val="FF0000"/>
                </a:solidFill>
              </a:rPr>
              <a:t>false negatives</a:t>
            </a:r>
            <a:r>
              <a:rPr lang="en-US" dirty="0"/>
              <a:t>, and even </a:t>
            </a:r>
            <a:r>
              <a:rPr lang="en-US" dirty="0">
                <a:solidFill>
                  <a:srgbClr val="FF0000"/>
                </a:solidFill>
              </a:rPr>
              <a:t>false positives </a:t>
            </a:r>
            <a:r>
              <a:rPr lang="en-US" dirty="0"/>
              <a:t>(if the optional check is not made).</a:t>
            </a:r>
          </a:p>
        </p:txBody>
      </p:sp>
    </p:spTree>
    <p:extLst>
      <p:ext uri="{BB962C8B-B14F-4D97-AF65-F5344CB8AC3E}">
        <p14:creationId xmlns:p14="http://schemas.microsoft.com/office/powerpoint/2010/main" val="104315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bldLvl="2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0CA9-22BD-4F84-A746-8432BC9B2AA9}" type="slidenum">
              <a:rPr lang="en-US"/>
              <a:pPr/>
              <a:t>56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Signatures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marL="609600" indent="-609600"/>
            <a:r>
              <a:rPr lang="en-US" dirty="0">
                <a:solidFill>
                  <a:srgbClr val="FF9900"/>
                </a:solidFill>
              </a:rPr>
              <a:t>Key idea</a:t>
            </a:r>
            <a:r>
              <a:rPr lang="en-US" dirty="0"/>
              <a:t>: “hash” each column </a:t>
            </a:r>
            <a:r>
              <a:rPr lang="en-US" i="1" dirty="0"/>
              <a:t>C</a:t>
            </a:r>
            <a:r>
              <a:rPr lang="en-US" dirty="0"/>
              <a:t>  to a small </a:t>
            </a:r>
            <a:r>
              <a:rPr lang="en-US" dirty="0">
                <a:solidFill>
                  <a:srgbClr val="FF0000"/>
                </a:solidFill>
              </a:rPr>
              <a:t>signature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Sig</a:t>
            </a:r>
            <a:r>
              <a:rPr lang="en-US" dirty="0">
                <a:solidFill>
                  <a:srgbClr val="0070C0"/>
                </a:solidFill>
              </a:rPr>
              <a:t> (C)</a:t>
            </a:r>
            <a:r>
              <a:rPr lang="en-US" dirty="0"/>
              <a:t>, such that:</a:t>
            </a:r>
          </a:p>
          <a:p>
            <a:pPr marL="990600" lvl="1" indent="-533400">
              <a:buFont typeface="Monotype Sorts" pitchFamily="2" charset="2"/>
              <a:buNone/>
            </a:pPr>
            <a:r>
              <a:rPr lang="en-US" i="1" dirty="0">
                <a:solidFill>
                  <a:srgbClr val="0070C0"/>
                </a:solidFill>
              </a:rPr>
              <a:t>1</a:t>
            </a:r>
            <a:r>
              <a:rPr lang="en-US" i="1" dirty="0"/>
              <a:t>.	</a:t>
            </a:r>
            <a:r>
              <a:rPr lang="en-US" i="1" dirty="0">
                <a:solidFill>
                  <a:srgbClr val="0070C0"/>
                </a:solidFill>
              </a:rPr>
              <a:t>Sig </a:t>
            </a:r>
            <a:r>
              <a:rPr lang="en-US" dirty="0">
                <a:solidFill>
                  <a:srgbClr val="0070C0"/>
                </a:solidFill>
              </a:rPr>
              <a:t>(C)</a:t>
            </a:r>
            <a:r>
              <a:rPr lang="en-US" dirty="0"/>
              <a:t> is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small enough </a:t>
            </a:r>
            <a:r>
              <a:rPr lang="en-US" dirty="0"/>
              <a:t>that we can fit a signature in main memory for each column.</a:t>
            </a:r>
          </a:p>
          <a:p>
            <a:pPr marL="990600" lvl="1" indent="-533400">
              <a:buFont typeface="Monotype Sorts" pitchFamily="2" charset="2"/>
              <a:buAutoNum type="arabicPeriod" startAt="2"/>
            </a:pPr>
            <a:r>
              <a:rPr lang="en-US" i="1" dirty="0" err="1">
                <a:solidFill>
                  <a:srgbClr val="0070C0"/>
                </a:solidFill>
              </a:rPr>
              <a:t>Sim</a:t>
            </a:r>
            <a:r>
              <a:rPr lang="en-US" dirty="0">
                <a:solidFill>
                  <a:srgbClr val="0070C0"/>
                </a:solidFill>
              </a:rPr>
              <a:t> (</a:t>
            </a:r>
            <a:r>
              <a:rPr lang="en-US" dirty="0" err="1">
                <a:solidFill>
                  <a:srgbClr val="0070C0"/>
                </a:solidFill>
              </a:rPr>
              <a:t>C</a:t>
            </a:r>
            <a:r>
              <a:rPr lang="en-US" baseline="-25000" dirty="0" err="1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C</a:t>
            </a:r>
            <a:r>
              <a:rPr lang="en-US" baseline="-25000" dirty="0" err="1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) </a:t>
            </a:r>
            <a:r>
              <a:rPr lang="en-US" dirty="0"/>
              <a:t>is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almost</a:t>
            </a:r>
            <a:r>
              <a:rPr lang="en-US" dirty="0" smtClean="0"/>
              <a:t>)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same</a:t>
            </a:r>
            <a:r>
              <a:rPr lang="en-US" dirty="0"/>
              <a:t> as the “similarity” of </a:t>
            </a:r>
            <a:r>
              <a:rPr lang="en-US" i="1" dirty="0" smtClean="0">
                <a:solidFill>
                  <a:srgbClr val="0070C0"/>
                </a:solidFill>
              </a:rPr>
              <a:t>Sig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C</a:t>
            </a:r>
            <a:r>
              <a:rPr lang="en-US" baseline="-25000" dirty="0" err="1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) </a:t>
            </a:r>
            <a:r>
              <a:rPr lang="en-US" dirty="0"/>
              <a:t>and </a:t>
            </a:r>
            <a:r>
              <a:rPr lang="en-US" i="1" dirty="0">
                <a:solidFill>
                  <a:srgbClr val="0070C0"/>
                </a:solidFill>
              </a:rPr>
              <a:t>Sig</a:t>
            </a:r>
            <a:r>
              <a:rPr lang="en-US" dirty="0">
                <a:solidFill>
                  <a:srgbClr val="0070C0"/>
                </a:solidFill>
              </a:rPr>
              <a:t> (</a:t>
            </a:r>
            <a:r>
              <a:rPr lang="en-US" dirty="0" err="1">
                <a:solidFill>
                  <a:srgbClr val="0070C0"/>
                </a:solidFill>
              </a:rPr>
              <a:t>C</a:t>
            </a:r>
            <a:r>
              <a:rPr lang="en-US" baseline="-25000" dirty="0" err="1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1287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1A1E-A2F1-46FE-849F-8AEEEE351EF9}" type="slidenum">
              <a:rPr lang="en-US"/>
              <a:pPr/>
              <a:t>57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/>
          <a:lstStyle/>
          <a:p>
            <a:r>
              <a:rPr lang="en-US"/>
              <a:t>Four Types of Rows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077200" cy="4724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Given </a:t>
            </a:r>
            <a:r>
              <a:rPr lang="en-US" sz="2800" dirty="0" smtClean="0"/>
              <a:t>documents </a:t>
            </a:r>
            <a:r>
              <a:rPr lang="en-US" sz="2800" dirty="0" smtClean="0">
                <a:solidFill>
                  <a:srgbClr val="0070C0"/>
                </a:solidFill>
              </a:rPr>
              <a:t>X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0070C0"/>
                </a:solidFill>
              </a:rPr>
              <a:t>Y</a:t>
            </a:r>
            <a:r>
              <a:rPr lang="en-US" sz="2800" dirty="0" smtClean="0"/>
              <a:t>, 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R</a:t>
            </a:r>
            <a:r>
              <a:rPr lang="en-US" sz="2800" dirty="0" smtClean="0"/>
              <a:t>ows </a:t>
            </a:r>
            <a:r>
              <a:rPr lang="en-US" sz="2800" dirty="0"/>
              <a:t>may be classified as</a:t>
            </a:r>
            <a:r>
              <a:rPr lang="en-US" sz="2800" dirty="0" smtClean="0"/>
              <a:t>: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dirty="0"/>
              <a:t>			</a:t>
            </a:r>
            <a:endParaRPr lang="en-US" sz="2800" dirty="0"/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293121"/>
              </p:ext>
            </p:extLst>
          </p:nvPr>
        </p:nvGraphicFramePr>
        <p:xfrm>
          <a:off x="914400" y="3048000"/>
          <a:ext cx="2019300" cy="2286000"/>
        </p:xfrm>
        <a:graphic>
          <a:graphicData uri="http://schemas.openxmlformats.org/drawingml/2006/table">
            <a:tbl>
              <a:tblPr firstRow="1" bandRow="1"/>
              <a:tblGrid>
                <a:gridCol w="762000"/>
                <a:gridCol w="584200"/>
                <a:gridCol w="67310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type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X bit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Y bit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11</a:t>
                      </a:r>
                      <a:endParaRPr lang="en-US" sz="2000" baseline="-25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10</a:t>
                      </a:r>
                      <a:endParaRPr lang="en-US" sz="2000" baseline="-250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01</a:t>
                      </a:r>
                      <a:endParaRPr lang="en-US" sz="2000" baseline="-250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00</a:t>
                      </a:r>
                      <a:endParaRPr lang="en-US" sz="2000" baseline="-25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502970"/>
              </p:ext>
            </p:extLst>
          </p:nvPr>
        </p:nvGraphicFramePr>
        <p:xfrm>
          <a:off x="5715000" y="1752600"/>
          <a:ext cx="17526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6300"/>
                <a:gridCol w="876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54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1A1E-A2F1-46FE-849F-8AEEEE351EF9}" type="slidenum">
              <a:rPr lang="en-US"/>
              <a:pPr/>
              <a:t>58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/>
          <a:lstStyle/>
          <a:p>
            <a:r>
              <a:rPr lang="en-US"/>
              <a:t>Four Types of Rows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077200" cy="4724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Given </a:t>
            </a:r>
            <a:r>
              <a:rPr lang="en-US" sz="2800" dirty="0" smtClean="0"/>
              <a:t>documents </a:t>
            </a:r>
            <a:r>
              <a:rPr lang="en-US" sz="2800" dirty="0" smtClean="0">
                <a:solidFill>
                  <a:srgbClr val="0070C0"/>
                </a:solidFill>
              </a:rPr>
              <a:t>X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0070C0"/>
                </a:solidFill>
              </a:rPr>
              <a:t>Y</a:t>
            </a:r>
            <a:r>
              <a:rPr lang="en-US" sz="2800" dirty="0" smtClean="0"/>
              <a:t>, 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R</a:t>
            </a:r>
            <a:r>
              <a:rPr lang="en-US" sz="2800" dirty="0" smtClean="0"/>
              <a:t>ows </a:t>
            </a:r>
            <a:r>
              <a:rPr lang="en-US" sz="2800" dirty="0"/>
              <a:t>may be classified as</a:t>
            </a:r>
            <a:r>
              <a:rPr lang="en-US" sz="2800" dirty="0" smtClean="0"/>
              <a:t>: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dirty="0"/>
              <a:t>			</a:t>
            </a:r>
            <a:endParaRPr lang="en-US" sz="2800" dirty="0"/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506370"/>
              </p:ext>
            </p:extLst>
          </p:nvPr>
        </p:nvGraphicFramePr>
        <p:xfrm>
          <a:off x="6324600" y="1676400"/>
          <a:ext cx="17526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6300"/>
                <a:gridCol w="876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749982"/>
              </p:ext>
            </p:extLst>
          </p:nvPr>
        </p:nvGraphicFramePr>
        <p:xfrm>
          <a:off x="914400" y="3124200"/>
          <a:ext cx="2514600" cy="2286000"/>
        </p:xfrm>
        <a:graphic>
          <a:graphicData uri="http://schemas.openxmlformats.org/drawingml/2006/table">
            <a:tbl>
              <a:tblPr firstRow="1" bandRow="1"/>
              <a:tblGrid>
                <a:gridCol w="730045"/>
                <a:gridCol w="527255"/>
                <a:gridCol w="628650"/>
                <a:gridCol w="62865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type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X bit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Y bit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11</a:t>
                      </a:r>
                      <a:endParaRPr lang="en-US" sz="2000" baseline="-25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10</a:t>
                      </a:r>
                      <a:endParaRPr lang="en-US" sz="2000" baseline="-250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01</a:t>
                      </a:r>
                      <a:endParaRPr lang="en-US" sz="2000" baseline="-250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00</a:t>
                      </a:r>
                      <a:endParaRPr lang="en-US" sz="2000" baseline="-25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86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1A1E-A2F1-46FE-849F-8AEEEE351EF9}" type="slidenum">
              <a:rPr lang="en-US"/>
              <a:pPr/>
              <a:t>59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/>
          <a:lstStyle/>
          <a:p>
            <a:r>
              <a:rPr lang="en-US"/>
              <a:t>Four Types of Rows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077200" cy="4724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Given </a:t>
            </a:r>
            <a:r>
              <a:rPr lang="en-US" sz="2800" dirty="0" smtClean="0"/>
              <a:t>documents </a:t>
            </a:r>
            <a:r>
              <a:rPr lang="en-US" sz="2800" dirty="0" smtClean="0">
                <a:solidFill>
                  <a:srgbClr val="0070C0"/>
                </a:solidFill>
              </a:rPr>
              <a:t>X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0070C0"/>
                </a:solidFill>
              </a:rPr>
              <a:t>Y</a:t>
            </a:r>
            <a:r>
              <a:rPr lang="en-US" sz="2800" dirty="0" smtClean="0"/>
              <a:t>, 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R</a:t>
            </a:r>
            <a:r>
              <a:rPr lang="en-US" sz="2800" dirty="0" smtClean="0"/>
              <a:t>ows </a:t>
            </a:r>
            <a:r>
              <a:rPr lang="en-US" sz="2800" dirty="0"/>
              <a:t>may be classified as</a:t>
            </a:r>
            <a:r>
              <a:rPr lang="en-US" sz="2800" dirty="0" smtClean="0"/>
              <a:t>: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dirty="0"/>
              <a:t>			</a:t>
            </a:r>
            <a:endParaRPr lang="en-US" sz="2800" dirty="0"/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991894"/>
              </p:ext>
            </p:extLst>
          </p:nvPr>
        </p:nvGraphicFramePr>
        <p:xfrm>
          <a:off x="914400" y="3124200"/>
          <a:ext cx="2514600" cy="2286000"/>
        </p:xfrm>
        <a:graphic>
          <a:graphicData uri="http://schemas.openxmlformats.org/drawingml/2006/table">
            <a:tbl>
              <a:tblPr firstRow="1" bandRow="1"/>
              <a:tblGrid>
                <a:gridCol w="730045"/>
                <a:gridCol w="527255"/>
                <a:gridCol w="628650"/>
                <a:gridCol w="62865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type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X bit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Y bit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11</a:t>
                      </a:r>
                      <a:endParaRPr lang="en-US" sz="2000" baseline="-25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10</a:t>
                      </a:r>
                      <a:endParaRPr lang="en-US" sz="2000" baseline="-250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01</a:t>
                      </a:r>
                      <a:endParaRPr lang="en-US" sz="2000" baseline="-250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00</a:t>
                      </a:r>
                      <a:endParaRPr lang="en-US" sz="2000" baseline="-25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553196"/>
              </p:ext>
            </p:extLst>
          </p:nvPr>
        </p:nvGraphicFramePr>
        <p:xfrm>
          <a:off x="6324600" y="1676400"/>
          <a:ext cx="17526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6300"/>
                <a:gridCol w="876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23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Discrete and Continuous Attributes </a:t>
            </a:r>
          </a:p>
        </p:txBody>
      </p:sp>
      <p:sp>
        <p:nvSpPr>
          <p:cNvPr id="7813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Discrete</a:t>
            </a:r>
            <a:r>
              <a:rPr lang="en-US" sz="2400" dirty="0"/>
              <a:t> Attribute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Has only a finite or </a:t>
            </a:r>
            <a:r>
              <a:rPr lang="en-US" sz="2000" dirty="0" err="1"/>
              <a:t>countably</a:t>
            </a:r>
            <a:r>
              <a:rPr lang="en-US" sz="2000" dirty="0"/>
              <a:t> infinite set of values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Examples: zip codes, counts, or the set of words in a collection of documents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Often represented as integer variables.  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Note: binary attributes are a special case of discrete attributes </a:t>
            </a:r>
          </a:p>
          <a:p>
            <a:pPr lvl="4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Continuous</a:t>
            </a:r>
            <a:r>
              <a:rPr lang="en-US" sz="2400" dirty="0"/>
              <a:t> Attribute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Has real numbers as attribute values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Examples: temperature, height, or weight. 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Practically, real values can only be measured and represented using a finite number of digits.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Continuous attributes are typically represented as floating-point variables.  </a:t>
            </a:r>
          </a:p>
          <a:p>
            <a:pPr lvl="4">
              <a:lnSpc>
                <a:spcPct val="9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0785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1A1E-A2F1-46FE-849F-8AEEEE351EF9}" type="slidenum">
              <a:rPr lang="en-US"/>
              <a:pPr/>
              <a:t>60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/>
          <a:lstStyle/>
          <a:p>
            <a:r>
              <a:rPr lang="en-US"/>
              <a:t>Four Types of Rows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077200" cy="4724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Given </a:t>
            </a:r>
            <a:r>
              <a:rPr lang="en-US" sz="2800" dirty="0" smtClean="0"/>
              <a:t>documents </a:t>
            </a:r>
            <a:r>
              <a:rPr lang="en-US" sz="2800" dirty="0" smtClean="0">
                <a:solidFill>
                  <a:srgbClr val="0070C0"/>
                </a:solidFill>
              </a:rPr>
              <a:t>X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0070C0"/>
                </a:solidFill>
              </a:rPr>
              <a:t>Y</a:t>
            </a:r>
            <a:r>
              <a:rPr lang="en-US" sz="2800" dirty="0" smtClean="0"/>
              <a:t>, 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R</a:t>
            </a:r>
            <a:r>
              <a:rPr lang="en-US" sz="2800" dirty="0" smtClean="0"/>
              <a:t>ows </a:t>
            </a:r>
            <a:r>
              <a:rPr lang="en-US" sz="2800" dirty="0"/>
              <a:t>may be classified as</a:t>
            </a:r>
            <a:r>
              <a:rPr lang="en-US" sz="2800" dirty="0" smtClean="0"/>
              <a:t>: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dirty="0"/>
              <a:t>			</a:t>
            </a:r>
            <a:endParaRPr lang="en-US" sz="2800" dirty="0"/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29432"/>
              </p:ext>
            </p:extLst>
          </p:nvPr>
        </p:nvGraphicFramePr>
        <p:xfrm>
          <a:off x="6324600" y="1676400"/>
          <a:ext cx="17526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6300"/>
                <a:gridCol w="876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459973"/>
              </p:ext>
            </p:extLst>
          </p:nvPr>
        </p:nvGraphicFramePr>
        <p:xfrm>
          <a:off x="914400" y="3124200"/>
          <a:ext cx="2514600" cy="2286000"/>
        </p:xfrm>
        <a:graphic>
          <a:graphicData uri="http://schemas.openxmlformats.org/drawingml/2006/table">
            <a:tbl>
              <a:tblPr firstRow="1" bandRow="1"/>
              <a:tblGrid>
                <a:gridCol w="730045"/>
                <a:gridCol w="527255"/>
                <a:gridCol w="628650"/>
                <a:gridCol w="62865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type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X bit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Y bit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11</a:t>
                      </a:r>
                      <a:endParaRPr lang="en-US" sz="2000" baseline="-25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10</a:t>
                      </a:r>
                      <a:endParaRPr lang="en-US" sz="2000" baseline="-250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01</a:t>
                      </a:r>
                      <a:endParaRPr lang="en-US" sz="2000" baseline="-250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00</a:t>
                      </a:r>
                      <a:endParaRPr lang="en-US" sz="2000" baseline="-25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701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1A1E-A2F1-46FE-849F-8AEEEE351EF9}" type="slidenum">
              <a:rPr lang="en-US"/>
              <a:pPr/>
              <a:t>61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/>
          <a:lstStyle/>
          <a:p>
            <a:r>
              <a:rPr lang="en-US"/>
              <a:t>Four Types of Rows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077200" cy="4724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Given </a:t>
            </a:r>
            <a:r>
              <a:rPr lang="en-US" sz="2800" dirty="0" smtClean="0"/>
              <a:t>documents </a:t>
            </a:r>
            <a:r>
              <a:rPr lang="en-US" sz="2800" dirty="0" smtClean="0">
                <a:solidFill>
                  <a:srgbClr val="0070C0"/>
                </a:solidFill>
              </a:rPr>
              <a:t>X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0070C0"/>
                </a:solidFill>
              </a:rPr>
              <a:t>Y</a:t>
            </a:r>
            <a:r>
              <a:rPr lang="en-US" sz="2800" dirty="0" smtClean="0"/>
              <a:t>, 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R</a:t>
            </a:r>
            <a:r>
              <a:rPr lang="en-US" sz="2800" dirty="0" smtClean="0"/>
              <a:t>ows </a:t>
            </a:r>
            <a:r>
              <a:rPr lang="en-US" sz="2800" dirty="0"/>
              <a:t>may be classified as</a:t>
            </a:r>
            <a:r>
              <a:rPr lang="en-US" sz="2800" dirty="0" smtClean="0"/>
              <a:t>: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dirty="0"/>
              <a:t>			</a:t>
            </a:r>
            <a:endParaRPr lang="en-US" sz="2800" dirty="0"/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514227"/>
              </p:ext>
            </p:extLst>
          </p:nvPr>
        </p:nvGraphicFramePr>
        <p:xfrm>
          <a:off x="6324600" y="1676400"/>
          <a:ext cx="17526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6300"/>
                <a:gridCol w="876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669813"/>
              </p:ext>
            </p:extLst>
          </p:nvPr>
        </p:nvGraphicFramePr>
        <p:xfrm>
          <a:off x="914400" y="3124200"/>
          <a:ext cx="2514600" cy="2286000"/>
        </p:xfrm>
        <a:graphic>
          <a:graphicData uri="http://schemas.openxmlformats.org/drawingml/2006/table">
            <a:tbl>
              <a:tblPr firstRow="1" bandRow="1"/>
              <a:tblGrid>
                <a:gridCol w="730045"/>
                <a:gridCol w="527255"/>
                <a:gridCol w="628650"/>
                <a:gridCol w="62865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type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X bit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Y bit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11</a:t>
                      </a:r>
                      <a:endParaRPr lang="en-US" sz="2000" baseline="-25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10</a:t>
                      </a:r>
                      <a:endParaRPr lang="en-US" sz="2000" baseline="-250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01</a:t>
                      </a:r>
                      <a:endParaRPr lang="en-US" sz="2000" baseline="-250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00</a:t>
                      </a:r>
                      <a:endParaRPr lang="en-US" sz="2000" baseline="-25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52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1A1E-A2F1-46FE-849F-8AEEEE351EF9}" type="slidenum">
              <a:rPr lang="en-US"/>
              <a:pPr/>
              <a:t>62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/>
          <a:lstStyle/>
          <a:p>
            <a:r>
              <a:rPr lang="en-US"/>
              <a:t>Four Types of Rows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077200" cy="4876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Given </a:t>
            </a:r>
            <a:r>
              <a:rPr lang="en-US" sz="2800" dirty="0" smtClean="0"/>
              <a:t>documents </a:t>
            </a:r>
            <a:r>
              <a:rPr lang="en-US" sz="2800" dirty="0" smtClean="0">
                <a:solidFill>
                  <a:srgbClr val="0070C0"/>
                </a:solidFill>
              </a:rPr>
              <a:t>X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0070C0"/>
                </a:solidFill>
              </a:rPr>
              <a:t>Y</a:t>
            </a:r>
            <a:r>
              <a:rPr lang="en-US" sz="2800" dirty="0" smtClean="0"/>
              <a:t>, 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R</a:t>
            </a:r>
            <a:r>
              <a:rPr lang="en-US" sz="2800" dirty="0" smtClean="0"/>
              <a:t>ows </a:t>
            </a:r>
            <a:r>
              <a:rPr lang="en-US" sz="2800" dirty="0"/>
              <a:t>may be classified as</a:t>
            </a:r>
            <a:r>
              <a:rPr lang="en-US" sz="2800" dirty="0" smtClean="0"/>
              <a:t>: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dirty="0"/>
              <a:t>			</a:t>
            </a:r>
            <a:endParaRPr lang="en-US" sz="2800" dirty="0"/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Also</a:t>
            </a:r>
            <a:r>
              <a:rPr lang="en-US" sz="2800" dirty="0"/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R</a:t>
            </a:r>
            <a:r>
              <a:rPr lang="en-US" baseline="-25000" dirty="0" err="1" smtClean="0">
                <a:solidFill>
                  <a:srgbClr val="0070C0"/>
                </a:solidFill>
              </a:rPr>
              <a:t>11</a:t>
            </a:r>
            <a:r>
              <a:rPr lang="en-US" sz="2800" dirty="0" smtClean="0">
                <a:solidFill>
                  <a:srgbClr val="0070C0"/>
                </a:solidFill>
              </a:rPr>
              <a:t>  </a:t>
            </a:r>
            <a:r>
              <a:rPr lang="en-US" sz="2800" dirty="0">
                <a:solidFill>
                  <a:srgbClr val="0070C0"/>
                </a:solidFill>
              </a:rPr>
              <a:t>= # rows of type </a:t>
            </a:r>
            <a:r>
              <a:rPr lang="en-US" dirty="0" err="1" smtClean="0">
                <a:solidFill>
                  <a:srgbClr val="0070C0"/>
                </a:solidFill>
              </a:rPr>
              <a:t>R</a:t>
            </a:r>
            <a:r>
              <a:rPr lang="en-US" baseline="-25000" dirty="0" err="1" smtClean="0">
                <a:solidFill>
                  <a:srgbClr val="0070C0"/>
                </a:solidFill>
              </a:rPr>
              <a:t>11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/>
              <a:t>, etc.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Note </a:t>
            </a:r>
            <a:r>
              <a:rPr lang="en-US" sz="2800" dirty="0" err="1">
                <a:solidFill>
                  <a:srgbClr val="0070C0"/>
                </a:solidFill>
              </a:rPr>
              <a:t>Sim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(X,Y) </a:t>
            </a:r>
            <a:r>
              <a:rPr lang="en-US" sz="2800" dirty="0">
                <a:solidFill>
                  <a:srgbClr val="0070C0"/>
                </a:solidFill>
              </a:rPr>
              <a:t>= </a:t>
            </a:r>
            <a:r>
              <a:rPr lang="en-US" dirty="0" err="1">
                <a:solidFill>
                  <a:srgbClr val="0070C0"/>
                </a:solidFill>
              </a:rPr>
              <a:t>R</a:t>
            </a:r>
            <a:r>
              <a:rPr lang="en-US" baseline="-25000" dirty="0" err="1">
                <a:solidFill>
                  <a:srgbClr val="0070C0"/>
                </a:solidFill>
              </a:rPr>
              <a:t>11</a:t>
            </a:r>
            <a:r>
              <a:rPr lang="en-US" sz="2800" dirty="0" smtClean="0">
                <a:solidFill>
                  <a:srgbClr val="0070C0"/>
                </a:solidFill>
              </a:rPr>
              <a:t> /(</a:t>
            </a:r>
            <a:r>
              <a:rPr lang="en-US" dirty="0" err="1">
                <a:solidFill>
                  <a:srgbClr val="0070C0"/>
                </a:solidFill>
              </a:rPr>
              <a:t>R</a:t>
            </a:r>
            <a:r>
              <a:rPr lang="en-US" baseline="-25000" dirty="0" err="1">
                <a:solidFill>
                  <a:srgbClr val="0070C0"/>
                </a:solidFill>
              </a:rPr>
              <a:t>11</a:t>
            </a:r>
            <a:r>
              <a:rPr lang="en-US" baseline="-25000" dirty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+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R</a:t>
            </a:r>
            <a:r>
              <a:rPr lang="en-US" baseline="-25000" dirty="0" err="1" smtClean="0">
                <a:solidFill>
                  <a:srgbClr val="0070C0"/>
                </a:solidFill>
              </a:rPr>
              <a:t>10</a:t>
            </a:r>
            <a:r>
              <a:rPr lang="en-US" baseline="-250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+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R</a:t>
            </a:r>
            <a:r>
              <a:rPr lang="en-US" baseline="-25000" dirty="0" err="1" smtClean="0">
                <a:solidFill>
                  <a:srgbClr val="0070C0"/>
                </a:solidFill>
              </a:rPr>
              <a:t>01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366061"/>
              </p:ext>
            </p:extLst>
          </p:nvPr>
        </p:nvGraphicFramePr>
        <p:xfrm>
          <a:off x="6324600" y="1676400"/>
          <a:ext cx="17526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6300"/>
                <a:gridCol w="876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180481"/>
              </p:ext>
            </p:extLst>
          </p:nvPr>
        </p:nvGraphicFramePr>
        <p:xfrm>
          <a:off x="990600" y="2895600"/>
          <a:ext cx="2514600" cy="2286000"/>
        </p:xfrm>
        <a:graphic>
          <a:graphicData uri="http://schemas.openxmlformats.org/drawingml/2006/table">
            <a:tbl>
              <a:tblPr firstRow="1" bandRow="1"/>
              <a:tblGrid>
                <a:gridCol w="730045"/>
                <a:gridCol w="527255"/>
                <a:gridCol w="628650"/>
                <a:gridCol w="62865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type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X bit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Y bit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11</a:t>
                      </a:r>
                      <a:endParaRPr lang="en-US" sz="2000" baseline="-25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10</a:t>
                      </a:r>
                      <a:endParaRPr lang="en-US" sz="2000" baseline="-250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01</a:t>
                      </a:r>
                      <a:endParaRPr lang="en-US" sz="2000" baseline="-25000" dirty="0" smtClean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err="1" smtClean="0"/>
                        <a:t>R</a:t>
                      </a:r>
                      <a:r>
                        <a:rPr lang="en-US" sz="2000" baseline="-25000" dirty="0" err="1" smtClean="0"/>
                        <a:t>00</a:t>
                      </a:r>
                      <a:endParaRPr lang="en-US" sz="2000" baseline="-25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898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6909-4CE6-4193-95F1-CD06F119D867}" type="slidenum">
              <a:rPr lang="en-US"/>
              <a:pPr/>
              <a:t>63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Minhashing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Imagine the rows permuted randomly.</a:t>
            </a:r>
          </a:p>
          <a:p>
            <a:r>
              <a:rPr lang="en-US" dirty="0"/>
              <a:t>Define “hash” function </a:t>
            </a:r>
            <a:r>
              <a:rPr lang="en-US" i="1" dirty="0">
                <a:solidFill>
                  <a:srgbClr val="0070C0"/>
                </a:solidFill>
              </a:rPr>
              <a:t>h</a:t>
            </a:r>
            <a:r>
              <a:rPr lang="en-US" dirty="0">
                <a:solidFill>
                  <a:srgbClr val="0070C0"/>
                </a:solidFill>
              </a:rPr>
              <a:t> (</a:t>
            </a:r>
            <a:r>
              <a:rPr lang="en-US" i="1" dirty="0">
                <a:solidFill>
                  <a:srgbClr val="0070C0"/>
                </a:solidFill>
              </a:rPr>
              <a:t>C</a:t>
            </a:r>
            <a:r>
              <a:rPr lang="en-US" dirty="0">
                <a:solidFill>
                  <a:srgbClr val="0070C0"/>
                </a:solidFill>
              </a:rPr>
              <a:t> ) </a:t>
            </a:r>
            <a:r>
              <a:rPr lang="en-US" dirty="0"/>
              <a:t>=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the number of the first (in the permuted order) row in which column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has 1</a:t>
            </a:r>
            <a:r>
              <a:rPr lang="en-US" dirty="0"/>
              <a:t>.</a:t>
            </a:r>
          </a:p>
          <a:p>
            <a:r>
              <a:rPr lang="en-US" dirty="0"/>
              <a:t>Use several (e.g., 100) independent hash functions to create a signature.</a:t>
            </a:r>
          </a:p>
        </p:txBody>
      </p:sp>
    </p:spTree>
    <p:extLst>
      <p:ext uri="{BB962C8B-B14F-4D97-AF65-F5344CB8AC3E}">
        <p14:creationId xmlns:p14="http://schemas.microsoft.com/office/powerpoint/2010/main" val="258736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723896"/>
              </p:ext>
            </p:extLst>
          </p:nvPr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867419"/>
              </p:ext>
            </p:extLst>
          </p:nvPr>
        </p:nvGraphicFramePr>
        <p:xfrm>
          <a:off x="3962400" y="2514600"/>
          <a:ext cx="457200" cy="274320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57200"/>
              </a:tblGrid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7182" name="Right Arrow 8"/>
          <p:cNvSpPr>
            <a:spLocks noChangeArrowheads="1"/>
          </p:cNvSpPr>
          <p:nvPr/>
        </p:nvSpPr>
        <p:spPr bwMode="auto">
          <a:xfrm>
            <a:off x="32766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7183" name="Right Arrow 9"/>
          <p:cNvSpPr>
            <a:spLocks noChangeArrowheads="1"/>
          </p:cNvSpPr>
          <p:nvPr/>
        </p:nvSpPr>
        <p:spPr bwMode="auto">
          <a:xfrm>
            <a:off x="45720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29365"/>
              </p:ext>
            </p:extLst>
          </p:nvPr>
        </p:nvGraphicFramePr>
        <p:xfrm>
          <a:off x="54102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886927"/>
              </p:ext>
            </p:extLst>
          </p:nvPr>
        </p:nvGraphicFramePr>
        <p:xfrm>
          <a:off x="5867400" y="5410200"/>
          <a:ext cx="18288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97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365736"/>
              </p:ext>
            </p:extLst>
          </p:nvPr>
        </p:nvGraphicFramePr>
        <p:xfrm>
          <a:off x="3962400" y="2514600"/>
          <a:ext cx="457200" cy="274320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57200"/>
              </a:tblGrid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8206" name="Right Arrow 8"/>
          <p:cNvSpPr>
            <a:spLocks noChangeArrowheads="1"/>
          </p:cNvSpPr>
          <p:nvPr/>
        </p:nvSpPr>
        <p:spPr bwMode="auto">
          <a:xfrm>
            <a:off x="32766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8207" name="Right Arrow 9"/>
          <p:cNvSpPr>
            <a:spLocks noChangeArrowheads="1"/>
          </p:cNvSpPr>
          <p:nvPr/>
        </p:nvSpPr>
        <p:spPr bwMode="auto">
          <a:xfrm>
            <a:off x="45720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874302"/>
              </p:ext>
            </p:extLst>
          </p:nvPr>
        </p:nvGraphicFramePr>
        <p:xfrm>
          <a:off x="54102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172196"/>
              </p:ext>
            </p:extLst>
          </p:nvPr>
        </p:nvGraphicFramePr>
        <p:xfrm>
          <a:off x="5867400" y="5410200"/>
          <a:ext cx="18288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50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356527"/>
              </p:ext>
            </p:extLst>
          </p:nvPr>
        </p:nvGraphicFramePr>
        <p:xfrm>
          <a:off x="3962400" y="2514600"/>
          <a:ext cx="457200" cy="274320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57200"/>
              </a:tblGrid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9230" name="Right Arrow 8"/>
          <p:cNvSpPr>
            <a:spLocks noChangeArrowheads="1"/>
          </p:cNvSpPr>
          <p:nvPr/>
        </p:nvSpPr>
        <p:spPr bwMode="auto">
          <a:xfrm>
            <a:off x="32766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9231" name="Right Arrow 9"/>
          <p:cNvSpPr>
            <a:spLocks noChangeArrowheads="1"/>
          </p:cNvSpPr>
          <p:nvPr/>
        </p:nvSpPr>
        <p:spPr bwMode="auto">
          <a:xfrm>
            <a:off x="45720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331593"/>
              </p:ext>
            </p:extLst>
          </p:nvPr>
        </p:nvGraphicFramePr>
        <p:xfrm>
          <a:off x="54102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468794"/>
              </p:ext>
            </p:extLst>
          </p:nvPr>
        </p:nvGraphicFramePr>
        <p:xfrm>
          <a:off x="5867400" y="5410200"/>
          <a:ext cx="18288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31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EA28-8777-47BB-A7A8-90CEC05016F2}" type="slidenum">
              <a:rPr lang="en-US"/>
              <a:pPr/>
              <a:t>67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Surprising Property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620000" cy="4800600"/>
          </a:xfrm>
        </p:spPr>
        <p:txBody>
          <a:bodyPr/>
          <a:lstStyle/>
          <a:p>
            <a:r>
              <a:rPr lang="en-US" dirty="0"/>
              <a:t>The probability (over all permutations of the rows) that </a:t>
            </a:r>
            <a:r>
              <a:rPr lang="en-US" i="1" dirty="0">
                <a:solidFill>
                  <a:srgbClr val="0070C0"/>
                </a:solidFill>
              </a:rPr>
              <a:t>h</a:t>
            </a:r>
            <a:r>
              <a:rPr lang="en-US" dirty="0">
                <a:solidFill>
                  <a:srgbClr val="0070C0"/>
                </a:solidFill>
              </a:rPr>
              <a:t> (</a:t>
            </a:r>
            <a:r>
              <a:rPr lang="en-US" dirty="0" err="1">
                <a:solidFill>
                  <a:srgbClr val="0070C0"/>
                </a:solidFill>
              </a:rPr>
              <a:t>C</a:t>
            </a:r>
            <a:r>
              <a:rPr lang="en-US" baseline="-25000" dirty="0" err="1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) =</a:t>
            </a:r>
            <a:r>
              <a:rPr lang="en-US" i="1" dirty="0">
                <a:solidFill>
                  <a:srgbClr val="0070C0"/>
                </a:solidFill>
              </a:rPr>
              <a:t> h</a:t>
            </a:r>
            <a:r>
              <a:rPr lang="en-US" dirty="0">
                <a:solidFill>
                  <a:srgbClr val="0070C0"/>
                </a:solidFill>
              </a:rPr>
              <a:t> (</a:t>
            </a:r>
            <a:r>
              <a:rPr lang="en-US" dirty="0" err="1">
                <a:solidFill>
                  <a:srgbClr val="0070C0"/>
                </a:solidFill>
              </a:rPr>
              <a:t>C</a:t>
            </a:r>
            <a:r>
              <a:rPr lang="en-US" baseline="-25000" dirty="0" err="1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) </a:t>
            </a:r>
            <a:r>
              <a:rPr lang="en-US" dirty="0"/>
              <a:t>is the same as </a:t>
            </a:r>
            <a:r>
              <a:rPr lang="en-US" dirty="0" smtClean="0"/>
              <a:t>   </a:t>
            </a:r>
            <a:r>
              <a:rPr lang="en-US" i="1" dirty="0" err="1" smtClean="0">
                <a:solidFill>
                  <a:srgbClr val="0070C0"/>
                </a:solidFill>
              </a:rPr>
              <a:t>Sim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C</a:t>
            </a:r>
            <a:r>
              <a:rPr lang="en-US" baseline="-25000" dirty="0" err="1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C</a:t>
            </a:r>
            <a:r>
              <a:rPr lang="en-US" baseline="-25000" dirty="0" err="1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).</a:t>
            </a:r>
          </a:p>
          <a:p>
            <a:r>
              <a:rPr lang="en-US" dirty="0"/>
              <a:t>Both are </a:t>
            </a:r>
            <a:r>
              <a:rPr lang="en-US" dirty="0" err="1">
                <a:solidFill>
                  <a:srgbClr val="0070C0"/>
                </a:solidFill>
              </a:rPr>
              <a:t>R</a:t>
            </a:r>
            <a:r>
              <a:rPr lang="en-US" baseline="-25000" dirty="0" err="1">
                <a:solidFill>
                  <a:srgbClr val="0070C0"/>
                </a:solidFill>
              </a:rPr>
              <a:t>11</a:t>
            </a:r>
            <a:r>
              <a:rPr lang="en-US" dirty="0">
                <a:solidFill>
                  <a:srgbClr val="0070C0"/>
                </a:solidFill>
              </a:rPr>
              <a:t> /(</a:t>
            </a:r>
            <a:r>
              <a:rPr lang="en-US" dirty="0" err="1">
                <a:solidFill>
                  <a:srgbClr val="0070C0"/>
                </a:solidFill>
              </a:rPr>
              <a:t>R</a:t>
            </a:r>
            <a:r>
              <a:rPr lang="en-US" baseline="-25000" dirty="0" err="1">
                <a:solidFill>
                  <a:srgbClr val="0070C0"/>
                </a:solidFill>
              </a:rPr>
              <a:t>11</a:t>
            </a:r>
            <a:r>
              <a:rPr lang="en-US" baseline="-25000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+ </a:t>
            </a:r>
            <a:r>
              <a:rPr lang="en-US" dirty="0" err="1">
                <a:solidFill>
                  <a:srgbClr val="0070C0"/>
                </a:solidFill>
              </a:rPr>
              <a:t>R</a:t>
            </a:r>
            <a:r>
              <a:rPr lang="en-US" baseline="-25000" dirty="0" err="1">
                <a:solidFill>
                  <a:srgbClr val="0070C0"/>
                </a:solidFill>
              </a:rPr>
              <a:t>10</a:t>
            </a:r>
            <a:r>
              <a:rPr lang="en-US" baseline="-25000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+ </a:t>
            </a:r>
            <a:r>
              <a:rPr lang="en-US" dirty="0" err="1">
                <a:solidFill>
                  <a:srgbClr val="0070C0"/>
                </a:solidFill>
              </a:rPr>
              <a:t>R</a:t>
            </a:r>
            <a:r>
              <a:rPr lang="en-US" baseline="-25000" dirty="0" err="1">
                <a:solidFill>
                  <a:srgbClr val="0070C0"/>
                </a:solidFill>
              </a:rPr>
              <a:t>01</a:t>
            </a:r>
            <a:r>
              <a:rPr lang="en-US" dirty="0">
                <a:solidFill>
                  <a:srgbClr val="0070C0"/>
                </a:solidFill>
              </a:rPr>
              <a:t>)</a:t>
            </a:r>
            <a:r>
              <a:rPr lang="en-US" dirty="0" smtClean="0"/>
              <a:t>!</a:t>
            </a:r>
            <a:endParaRPr lang="en-US" dirty="0"/>
          </a:p>
          <a:p>
            <a:r>
              <a:rPr lang="en-US" dirty="0">
                <a:solidFill>
                  <a:srgbClr val="33CC33"/>
                </a:solidFill>
              </a:rPr>
              <a:t>Why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Look down the permuted columns </a:t>
            </a:r>
            <a:r>
              <a:rPr lang="en-US" dirty="0" err="1"/>
              <a:t>C</a:t>
            </a:r>
            <a:r>
              <a:rPr lang="en-US" baseline="-25000" dirty="0" err="1"/>
              <a:t>1</a:t>
            </a:r>
            <a:r>
              <a:rPr lang="en-US" dirty="0"/>
              <a:t> and </a:t>
            </a:r>
            <a:r>
              <a:rPr lang="en-US" dirty="0" err="1"/>
              <a:t>C</a:t>
            </a:r>
            <a:r>
              <a:rPr lang="en-US" baseline="-25000" dirty="0" err="1"/>
              <a:t>2</a:t>
            </a:r>
            <a:r>
              <a:rPr lang="en-US" dirty="0"/>
              <a:t> until we see a 1.</a:t>
            </a:r>
          </a:p>
          <a:p>
            <a:pPr lvl="1"/>
            <a:r>
              <a:rPr lang="en-US" dirty="0"/>
              <a:t>If it’s a </a:t>
            </a:r>
            <a:r>
              <a:rPr lang="en-US" dirty="0" smtClean="0">
                <a:solidFill>
                  <a:srgbClr val="0070C0"/>
                </a:solidFill>
              </a:rPr>
              <a:t>type-</a:t>
            </a:r>
            <a:r>
              <a:rPr lang="en-US" dirty="0" err="1" smtClean="0">
                <a:solidFill>
                  <a:srgbClr val="0070C0"/>
                </a:solidFill>
              </a:rPr>
              <a:t>R</a:t>
            </a:r>
            <a:r>
              <a:rPr lang="en-US" baseline="-25000" dirty="0" err="1" smtClean="0">
                <a:solidFill>
                  <a:srgbClr val="0070C0"/>
                </a:solidFill>
              </a:rPr>
              <a:t>11</a:t>
            </a:r>
            <a:r>
              <a:rPr lang="en-US" dirty="0" smtClean="0"/>
              <a:t>  </a:t>
            </a:r>
            <a:r>
              <a:rPr lang="en-US" dirty="0"/>
              <a:t>row, then </a:t>
            </a:r>
            <a:r>
              <a:rPr lang="en-US" i="1" dirty="0"/>
              <a:t>h</a:t>
            </a:r>
            <a:r>
              <a:rPr lang="en-US" dirty="0"/>
              <a:t> (</a:t>
            </a:r>
            <a:r>
              <a:rPr lang="en-US" dirty="0" err="1"/>
              <a:t>C</a:t>
            </a:r>
            <a:r>
              <a:rPr lang="en-US" baseline="-25000" dirty="0" err="1"/>
              <a:t>1</a:t>
            </a:r>
            <a:r>
              <a:rPr lang="en-US" dirty="0"/>
              <a:t>) = </a:t>
            </a:r>
            <a:r>
              <a:rPr lang="en-US" i="1" dirty="0"/>
              <a:t>h</a:t>
            </a:r>
            <a:r>
              <a:rPr lang="en-US" dirty="0"/>
              <a:t> (</a:t>
            </a:r>
            <a:r>
              <a:rPr lang="en-US" dirty="0" err="1"/>
              <a:t>C</a:t>
            </a:r>
            <a:r>
              <a:rPr lang="en-US" baseline="-25000" dirty="0" err="1"/>
              <a:t>2</a:t>
            </a:r>
            <a:r>
              <a:rPr lang="en-US" dirty="0"/>
              <a:t>).  If a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type-</a:t>
            </a:r>
            <a:r>
              <a:rPr lang="en-US" dirty="0" err="1" smtClean="0">
                <a:solidFill>
                  <a:srgbClr val="0070C0"/>
                </a:solidFill>
              </a:rPr>
              <a:t>R</a:t>
            </a:r>
            <a:r>
              <a:rPr lang="en-US" baseline="-25000" dirty="0" err="1" smtClean="0">
                <a:solidFill>
                  <a:srgbClr val="0070C0"/>
                </a:solidFill>
              </a:rPr>
              <a:t>10</a:t>
            </a:r>
            <a:r>
              <a:rPr lang="en-US" dirty="0" smtClean="0"/>
              <a:t>  </a:t>
            </a:r>
            <a:r>
              <a:rPr lang="en-US" dirty="0"/>
              <a:t>or </a:t>
            </a:r>
            <a:r>
              <a:rPr lang="en-US" dirty="0" smtClean="0">
                <a:solidFill>
                  <a:srgbClr val="0070C0"/>
                </a:solidFill>
              </a:rPr>
              <a:t>type-</a:t>
            </a:r>
            <a:r>
              <a:rPr lang="en-US" dirty="0" err="1" smtClean="0">
                <a:solidFill>
                  <a:srgbClr val="0070C0"/>
                </a:solidFill>
              </a:rPr>
              <a:t>R</a:t>
            </a:r>
            <a:r>
              <a:rPr lang="en-US" baseline="-25000" dirty="0" err="1" smtClean="0">
                <a:solidFill>
                  <a:srgbClr val="0070C0"/>
                </a:solidFill>
              </a:rPr>
              <a:t>01</a:t>
            </a:r>
            <a:r>
              <a:rPr lang="en-US" dirty="0" smtClean="0"/>
              <a:t>  </a:t>
            </a:r>
            <a:r>
              <a:rPr lang="en-US" dirty="0"/>
              <a:t>row, then not.</a:t>
            </a:r>
          </a:p>
        </p:txBody>
      </p:sp>
    </p:spTree>
    <p:extLst>
      <p:ext uri="{BB962C8B-B14F-4D97-AF65-F5344CB8AC3E}">
        <p14:creationId xmlns:p14="http://schemas.microsoft.com/office/powerpoint/2010/main" val="309585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42C6-9F93-4CF8-92DD-ECD2B448469D}" type="slidenum">
              <a:rPr lang="en-US"/>
              <a:pPr/>
              <a:t>68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Similarity for Signatures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similarity of signatures  </a:t>
            </a:r>
            <a:r>
              <a:rPr lang="en-US" dirty="0"/>
              <a:t>is the fraction of the hash functions in which they agree.</a:t>
            </a:r>
          </a:p>
        </p:txBody>
      </p:sp>
    </p:spTree>
    <p:extLst>
      <p:ext uri="{BB962C8B-B14F-4D97-AF65-F5344CB8AC3E}">
        <p14:creationId xmlns:p14="http://schemas.microsoft.com/office/powerpoint/2010/main" val="423239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62287"/>
              </p:ext>
            </p:extLst>
          </p:nvPr>
        </p:nvGraphicFramePr>
        <p:xfrm>
          <a:off x="3733800" y="2860675"/>
          <a:ext cx="19050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895600" y="3200400"/>
            <a:ext cx="9906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dirty="0">
                <a:solidFill>
                  <a:srgbClr val="2D2DB9"/>
                </a:solidFill>
              </a:rPr>
              <a:t>≈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295745"/>
              </p:ext>
            </p:extLst>
          </p:nvPr>
        </p:nvGraphicFramePr>
        <p:xfrm>
          <a:off x="6248400" y="2133600"/>
          <a:ext cx="24384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(x1,x2)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(x1,x3)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(x1,x4)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(x2,x3)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(x2,x4)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(x3,x4)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44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 Data</a:t>
            </a:r>
            <a:endParaRPr lang="en-US" dirty="0"/>
          </a:p>
        </p:txBody>
      </p:sp>
      <p:sp>
        <p:nvSpPr>
          <p:cNvPr id="769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18500" cy="3124200"/>
          </a:xfrm>
        </p:spPr>
        <p:txBody>
          <a:bodyPr/>
          <a:lstStyle/>
          <a:p>
            <a:r>
              <a:rPr lang="en-US" sz="2400" dirty="0"/>
              <a:t>If data objects have the same fixed set of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numeric attributes</a:t>
            </a:r>
            <a:r>
              <a:rPr lang="en-US" sz="2400" dirty="0"/>
              <a:t>, then the data objects can be thought of as </a:t>
            </a:r>
            <a:r>
              <a:rPr lang="en-US" sz="2400" dirty="0">
                <a:solidFill>
                  <a:srgbClr val="0070C0"/>
                </a:solidFill>
              </a:rPr>
              <a:t>points</a:t>
            </a:r>
            <a:r>
              <a:rPr lang="en-US" sz="2400" dirty="0"/>
              <a:t> in a multi-dimensional space, where each dimension represents a distinct attribute </a:t>
            </a:r>
          </a:p>
          <a:p>
            <a:pPr lvl="4"/>
            <a:endParaRPr lang="en-US" sz="1800" dirty="0"/>
          </a:p>
          <a:p>
            <a:r>
              <a:rPr lang="en-US" sz="2400" dirty="0"/>
              <a:t>Such data set can be represented by an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m by n matrix</a:t>
            </a:r>
            <a:r>
              <a:rPr lang="en-US" sz="2400" dirty="0"/>
              <a:t>, where there are m rows, one for each object, and n columns, one for each attribute</a:t>
            </a:r>
          </a:p>
        </p:txBody>
      </p:sp>
      <p:graphicFrame>
        <p:nvGraphicFramePr>
          <p:cNvPr id="769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9641947"/>
              </p:ext>
            </p:extLst>
          </p:nvPr>
        </p:nvGraphicFramePr>
        <p:xfrm>
          <a:off x="990600" y="4876800"/>
          <a:ext cx="6705600" cy="173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7" name="VISIO" r:id="rId4" imgW="5705280" imgH="1477440" progId="Visio.Drawing.6">
                  <p:embed/>
                </p:oleObj>
              </mc:Choice>
              <mc:Fallback>
                <p:oleObj name="VISIO" r:id="rId4" imgW="5705280" imgH="147744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876800"/>
                        <a:ext cx="6705600" cy="173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72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Minhash algorithm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Pick </a:t>
            </a:r>
            <a:r>
              <a:rPr lang="en-US" b="1" dirty="0" smtClean="0">
                <a:solidFill>
                  <a:schemeClr val="accent2"/>
                </a:solidFill>
              </a:rPr>
              <a:t>k</a:t>
            </a:r>
            <a:r>
              <a:rPr lang="en-US" dirty="0" smtClean="0"/>
              <a:t> (e.g., 100) permutations of the rows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Think of </a:t>
            </a:r>
            <a:r>
              <a:rPr lang="en-US" b="1" dirty="0">
                <a:solidFill>
                  <a:schemeClr val="accent2"/>
                </a:solidFill>
              </a:rPr>
              <a:t>S</a:t>
            </a:r>
            <a:r>
              <a:rPr lang="en-US" b="1" dirty="0" smtClean="0">
                <a:solidFill>
                  <a:schemeClr val="accent2"/>
                </a:solidFill>
              </a:rPr>
              <a:t>ig(x)</a:t>
            </a:r>
            <a:r>
              <a:rPr lang="en-US" dirty="0" smtClean="0"/>
              <a:t> as a new vector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Let </a:t>
            </a:r>
            <a:r>
              <a:rPr lang="en-US" b="1" dirty="0">
                <a:solidFill>
                  <a:schemeClr val="accent2"/>
                </a:solidFill>
              </a:rPr>
              <a:t>S</a:t>
            </a:r>
            <a:r>
              <a:rPr lang="en-US" b="1" dirty="0" smtClean="0">
                <a:solidFill>
                  <a:schemeClr val="accent2"/>
                </a:solidFill>
              </a:rPr>
              <a:t>ig(x)[i]</a:t>
            </a:r>
            <a:r>
              <a:rPr lang="en-US" dirty="0" smtClean="0"/>
              <a:t>: in the </a:t>
            </a:r>
            <a:r>
              <a:rPr lang="en-US" b="1" dirty="0" smtClean="0">
                <a:solidFill>
                  <a:schemeClr val="accent2"/>
                </a:solidFill>
              </a:rPr>
              <a:t>i</a:t>
            </a:r>
            <a:r>
              <a:rPr lang="en-US" dirty="0" smtClean="0"/>
              <a:t>-</a:t>
            </a:r>
            <a:r>
              <a:rPr lang="en-US" dirty="0" err="1" smtClean="0"/>
              <a:t>th</a:t>
            </a:r>
            <a:r>
              <a:rPr lang="en-US" dirty="0" smtClean="0"/>
              <a:t> permutation, the index of the </a:t>
            </a:r>
            <a:r>
              <a:rPr lang="en-US" b="1" dirty="0" smtClean="0"/>
              <a:t>first row that has </a:t>
            </a:r>
            <a:r>
              <a:rPr lang="en-US" b="1" dirty="0" smtClean="0">
                <a:solidFill>
                  <a:schemeClr val="accent2"/>
                </a:solidFill>
              </a:rPr>
              <a:t>1</a:t>
            </a:r>
            <a:r>
              <a:rPr lang="en-US" b="1" dirty="0" smtClean="0"/>
              <a:t> </a:t>
            </a:r>
            <a:r>
              <a:rPr lang="en-US" dirty="0" smtClean="0"/>
              <a:t>for object </a:t>
            </a:r>
            <a:r>
              <a:rPr lang="en-US" b="1" dirty="0" smtClean="0">
                <a:solidFill>
                  <a:schemeClr val="accent2"/>
                </a:solidFill>
              </a:rPr>
              <a:t>x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674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 it now feasible?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Assume a billion rows</a:t>
            </a:r>
          </a:p>
          <a:p>
            <a:pPr eaLnBrk="1" hangingPunct="1"/>
            <a:r>
              <a:rPr lang="en-US" smtClean="0"/>
              <a:t>Hard to pick a random permutation of 1…billion</a:t>
            </a:r>
          </a:p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Even representing a random permutation requires 1 billion entries!!!</a:t>
            </a:r>
          </a:p>
          <a:p>
            <a:pPr eaLnBrk="1" hangingPunct="1"/>
            <a:r>
              <a:rPr lang="en-US" smtClean="0"/>
              <a:t>How about accessing rows in permuted order?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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3462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Being more practical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Approximating row permutations: pick </a:t>
            </a:r>
            <a:r>
              <a:rPr lang="en-US" b="1" dirty="0" smtClean="0">
                <a:solidFill>
                  <a:schemeClr val="accent6"/>
                </a:solidFill>
              </a:rPr>
              <a:t>k=100</a:t>
            </a:r>
            <a:r>
              <a:rPr lang="en-US" dirty="0" smtClean="0"/>
              <a:t> (?) hash functions </a:t>
            </a:r>
            <a:r>
              <a:rPr lang="en-US" b="1" dirty="0" smtClean="0">
                <a:solidFill>
                  <a:schemeClr val="accent6"/>
                </a:solidFill>
              </a:rPr>
              <a:t>(h</a:t>
            </a:r>
            <a:r>
              <a:rPr lang="en-US" b="1" baseline="-25000" dirty="0" smtClean="0">
                <a:solidFill>
                  <a:schemeClr val="accent6"/>
                </a:solidFill>
              </a:rPr>
              <a:t>1</a:t>
            </a:r>
            <a:r>
              <a:rPr lang="en-US" b="1" dirty="0" smtClean="0">
                <a:solidFill>
                  <a:schemeClr val="accent6"/>
                </a:solidFill>
              </a:rPr>
              <a:t>,…,</a:t>
            </a:r>
            <a:r>
              <a:rPr lang="en-US" b="1" dirty="0" err="1" smtClean="0">
                <a:solidFill>
                  <a:schemeClr val="accent6"/>
                </a:solidFill>
              </a:rPr>
              <a:t>h</a:t>
            </a:r>
            <a:r>
              <a:rPr lang="en-US" b="1" baseline="-25000" dirty="0" err="1" smtClean="0">
                <a:solidFill>
                  <a:schemeClr val="accent6"/>
                </a:solidFill>
              </a:rPr>
              <a:t>k</a:t>
            </a:r>
            <a:r>
              <a:rPr lang="en-US" b="1" dirty="0" smtClean="0">
                <a:solidFill>
                  <a:schemeClr val="accent6"/>
                </a:solidFill>
              </a:rPr>
              <a:t>)</a:t>
            </a: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b="1" dirty="0" smtClean="0"/>
              <a:t>for</a:t>
            </a:r>
            <a:r>
              <a:rPr lang="en-US" dirty="0" smtClean="0"/>
              <a:t> each row </a:t>
            </a:r>
            <a:r>
              <a:rPr lang="en-US" b="1" dirty="0" smtClean="0">
                <a:solidFill>
                  <a:schemeClr val="accent6"/>
                </a:solidFill>
              </a:rPr>
              <a:t>r</a:t>
            </a:r>
            <a:r>
              <a:rPr lang="en-US" b="1" dirty="0" smtClean="0"/>
              <a:t> </a:t>
            </a: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dirty="0" smtClean="0"/>
              <a:t>    </a:t>
            </a:r>
            <a:r>
              <a:rPr lang="en-US" b="1" dirty="0" smtClean="0"/>
              <a:t>for</a:t>
            </a:r>
            <a:r>
              <a:rPr lang="en-US" dirty="0" smtClean="0"/>
              <a:t> each column </a:t>
            </a:r>
            <a:r>
              <a:rPr lang="en-US" b="1" dirty="0" smtClean="0">
                <a:solidFill>
                  <a:schemeClr val="accent6"/>
                </a:solidFill>
              </a:rPr>
              <a:t>c</a:t>
            </a:r>
            <a:r>
              <a:rPr lang="en-US" b="1" i="1" dirty="0" smtClean="0"/>
              <a:t> </a:t>
            </a:r>
            <a:endParaRPr lang="en-US" b="1" dirty="0" smtClean="0"/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dirty="0" smtClean="0"/>
              <a:t>		</a:t>
            </a:r>
            <a:r>
              <a:rPr lang="en-US" b="1" dirty="0" smtClean="0"/>
              <a:t>if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6"/>
                </a:solidFill>
              </a:rPr>
              <a:t>c</a:t>
            </a:r>
            <a:r>
              <a:rPr lang="en-US" dirty="0" smtClean="0"/>
              <a:t> has </a:t>
            </a:r>
            <a:r>
              <a:rPr lang="en-US" b="1" dirty="0" smtClean="0">
                <a:solidFill>
                  <a:schemeClr val="accent6"/>
                </a:solidFill>
              </a:rPr>
              <a:t>1</a:t>
            </a:r>
            <a:r>
              <a:rPr lang="en-US" dirty="0" smtClean="0"/>
              <a:t> in row </a:t>
            </a:r>
            <a:r>
              <a:rPr lang="en-US" b="1" dirty="0" smtClean="0">
                <a:solidFill>
                  <a:schemeClr val="accent6"/>
                </a:solidFill>
              </a:rPr>
              <a:t>r</a:t>
            </a:r>
            <a:r>
              <a:rPr lang="en-US" dirty="0" smtClean="0"/>
              <a:t> </a:t>
            </a: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dirty="0" smtClean="0"/>
              <a:t>		   </a:t>
            </a:r>
            <a:r>
              <a:rPr lang="en-US" b="1" dirty="0" smtClean="0"/>
              <a:t>for</a:t>
            </a:r>
            <a:r>
              <a:rPr lang="en-US" dirty="0" smtClean="0"/>
              <a:t> each hash function </a:t>
            </a:r>
            <a:r>
              <a:rPr lang="en-US" b="1" dirty="0" smtClean="0">
                <a:solidFill>
                  <a:schemeClr val="accent6"/>
                </a:solidFill>
              </a:rPr>
              <a:t>h</a:t>
            </a:r>
            <a:r>
              <a:rPr lang="en-US" b="1" baseline="-25000" dirty="0" smtClean="0">
                <a:solidFill>
                  <a:schemeClr val="accent6"/>
                </a:solidFill>
              </a:rPr>
              <a:t>i</a:t>
            </a:r>
            <a:r>
              <a:rPr lang="en-US" dirty="0" smtClean="0"/>
              <a:t>  </a:t>
            </a:r>
            <a:r>
              <a:rPr lang="en-US" b="1" dirty="0" smtClean="0"/>
              <a:t>do</a:t>
            </a:r>
          </a:p>
          <a:p>
            <a:pPr marL="990600" lvl="1" indent="-533400">
              <a:buFont typeface="Monotype Sorts" pitchFamily="2" charset="2"/>
              <a:buNone/>
              <a:defRPr/>
            </a:pPr>
            <a:r>
              <a:rPr lang="en-US" sz="2400" dirty="0" smtClean="0"/>
              <a:t> 		</a:t>
            </a:r>
            <a:r>
              <a:rPr lang="en-US" b="1" dirty="0" smtClean="0"/>
              <a:t>if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6"/>
                </a:solidFill>
              </a:rPr>
              <a:t>h</a:t>
            </a:r>
            <a:r>
              <a:rPr lang="en-US" b="1" baseline="-25000" dirty="0" smtClean="0">
                <a:solidFill>
                  <a:schemeClr val="accent6"/>
                </a:solidFill>
              </a:rPr>
              <a:t>i </a:t>
            </a:r>
            <a:r>
              <a:rPr lang="en-US" b="1" dirty="0" smtClean="0">
                <a:solidFill>
                  <a:schemeClr val="accent6"/>
                </a:solidFill>
              </a:rPr>
              <a:t>(r ) </a:t>
            </a:r>
            <a:r>
              <a:rPr lang="en-US" dirty="0" smtClean="0"/>
              <a:t>is a smaller value than </a:t>
            </a:r>
            <a:r>
              <a:rPr lang="en-US" b="1" dirty="0" smtClean="0">
                <a:solidFill>
                  <a:schemeClr val="accent6"/>
                </a:solidFill>
              </a:rPr>
              <a:t>M(</a:t>
            </a:r>
            <a:r>
              <a:rPr lang="en-US" b="1" dirty="0" err="1" smtClean="0">
                <a:solidFill>
                  <a:schemeClr val="accent6"/>
                </a:solidFill>
              </a:rPr>
              <a:t>i,c</a:t>
            </a:r>
            <a:r>
              <a:rPr lang="en-US" b="1" dirty="0" smtClean="0">
                <a:solidFill>
                  <a:schemeClr val="accent6"/>
                </a:solidFill>
              </a:rPr>
              <a:t>)</a:t>
            </a:r>
            <a:r>
              <a:rPr lang="en-US" dirty="0" smtClean="0"/>
              <a:t> </a:t>
            </a:r>
            <a:r>
              <a:rPr lang="en-US" b="1" dirty="0" smtClean="0"/>
              <a:t>then</a:t>
            </a:r>
          </a:p>
          <a:p>
            <a:pPr marL="990600" lvl="1" indent="-533400">
              <a:buFont typeface="Monotype Sorts" pitchFamily="2" charset="2"/>
              <a:buNone/>
              <a:defRPr/>
            </a:pPr>
            <a:r>
              <a:rPr lang="en-US" dirty="0" smtClean="0"/>
              <a:t>			</a:t>
            </a:r>
            <a:r>
              <a:rPr lang="en-US" b="1" dirty="0" smtClean="0">
                <a:solidFill>
                  <a:schemeClr val="accent6"/>
                </a:solidFill>
              </a:rPr>
              <a:t>M (</a:t>
            </a:r>
            <a:r>
              <a:rPr lang="en-US" b="1" dirty="0" err="1" smtClean="0">
                <a:solidFill>
                  <a:schemeClr val="accent6"/>
                </a:solidFill>
              </a:rPr>
              <a:t>i,c</a:t>
            </a:r>
            <a:r>
              <a:rPr lang="en-US" b="1" dirty="0" smtClean="0">
                <a:solidFill>
                  <a:schemeClr val="accent6"/>
                </a:solidFill>
              </a:rPr>
              <a:t>) = h</a:t>
            </a:r>
            <a:r>
              <a:rPr lang="en-US" b="1" baseline="-25000" dirty="0" smtClean="0">
                <a:solidFill>
                  <a:schemeClr val="accent6"/>
                </a:solidFill>
              </a:rPr>
              <a:t>i </a:t>
            </a:r>
            <a:r>
              <a:rPr lang="en-US" b="1" dirty="0" smtClean="0">
                <a:solidFill>
                  <a:schemeClr val="accent6"/>
                </a:solidFill>
              </a:rPr>
              <a:t>(r);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81000" y="5638800"/>
            <a:ext cx="8610600" cy="12003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M(</a:t>
            </a:r>
            <a:r>
              <a:rPr lang="en-US" sz="2400" b="1" dirty="0" err="1">
                <a:solidFill>
                  <a:srgbClr val="C00000"/>
                </a:solidFill>
              </a:rPr>
              <a:t>i,c</a:t>
            </a:r>
            <a:r>
              <a:rPr lang="en-US" sz="2400" b="1" dirty="0">
                <a:solidFill>
                  <a:srgbClr val="C00000"/>
                </a:solidFill>
              </a:rPr>
              <a:t>) </a:t>
            </a:r>
            <a:r>
              <a:rPr lang="en-US" sz="2400" dirty="0"/>
              <a:t>will become the smallest value of </a:t>
            </a:r>
            <a:r>
              <a:rPr lang="en-US" sz="2400" b="1" dirty="0">
                <a:solidFill>
                  <a:srgbClr val="C00000"/>
                </a:solidFill>
              </a:rPr>
              <a:t>h</a:t>
            </a:r>
            <a:r>
              <a:rPr lang="en-US" sz="2400" b="1" baseline="-25000" dirty="0">
                <a:solidFill>
                  <a:srgbClr val="C00000"/>
                </a:solidFill>
              </a:rPr>
              <a:t>i</a:t>
            </a:r>
            <a:r>
              <a:rPr lang="en-US" sz="2400" b="1" dirty="0">
                <a:solidFill>
                  <a:srgbClr val="C00000"/>
                </a:solidFill>
              </a:rPr>
              <a:t>(r)</a:t>
            </a:r>
            <a:r>
              <a:rPr lang="en-US" sz="2400" dirty="0"/>
              <a:t> for which column </a:t>
            </a:r>
            <a:r>
              <a:rPr lang="en-US" sz="2400" b="1" dirty="0">
                <a:solidFill>
                  <a:srgbClr val="C00000"/>
                </a:solidFill>
              </a:rPr>
              <a:t>c</a:t>
            </a:r>
            <a:r>
              <a:rPr lang="en-US" sz="2400" dirty="0"/>
              <a:t> has </a:t>
            </a:r>
            <a:r>
              <a:rPr lang="en-US" sz="2400" b="1" dirty="0">
                <a:solidFill>
                  <a:srgbClr val="C00000"/>
                </a:solidFill>
              </a:rPr>
              <a:t>1</a:t>
            </a:r>
            <a:r>
              <a:rPr lang="en-US" sz="2400" dirty="0"/>
              <a:t> in row </a:t>
            </a:r>
            <a:r>
              <a:rPr lang="en-US" sz="2400" b="1" dirty="0">
                <a:solidFill>
                  <a:srgbClr val="C00000"/>
                </a:solidFill>
              </a:rPr>
              <a:t>r</a:t>
            </a:r>
            <a:r>
              <a:rPr lang="en-US" sz="2400" i="1" dirty="0"/>
              <a:t>; i</a:t>
            </a:r>
            <a:r>
              <a:rPr lang="en-US" sz="2400" dirty="0"/>
              <a:t>.e., </a:t>
            </a:r>
            <a:r>
              <a:rPr lang="en-US" sz="2400" b="1" dirty="0">
                <a:solidFill>
                  <a:srgbClr val="C00000"/>
                </a:solidFill>
              </a:rPr>
              <a:t>h</a:t>
            </a:r>
            <a:r>
              <a:rPr lang="en-US" sz="2400" b="1" baseline="-25000" dirty="0">
                <a:solidFill>
                  <a:srgbClr val="C00000"/>
                </a:solidFill>
              </a:rPr>
              <a:t>i </a:t>
            </a:r>
            <a:r>
              <a:rPr lang="en-US" sz="2400" b="1" dirty="0">
                <a:solidFill>
                  <a:srgbClr val="C00000"/>
                </a:solidFill>
              </a:rPr>
              <a:t>(r)</a:t>
            </a:r>
            <a:r>
              <a:rPr lang="en-US" sz="2400" dirty="0"/>
              <a:t> gives order of rows for</a:t>
            </a:r>
            <a:r>
              <a:rPr lang="en-US" sz="2400" i="1" dirty="0"/>
              <a:t> </a:t>
            </a:r>
            <a:r>
              <a:rPr lang="en-US" sz="2400" b="1" dirty="0">
                <a:solidFill>
                  <a:srgbClr val="C00000"/>
                </a:solidFill>
              </a:rPr>
              <a:t>i-</a:t>
            </a:r>
            <a:r>
              <a:rPr lang="en-US" sz="2400" dirty="0" err="1"/>
              <a:t>th</a:t>
            </a:r>
            <a:r>
              <a:rPr lang="en-US" sz="2400" dirty="0"/>
              <a:t> permutation</a:t>
            </a:r>
          </a:p>
        </p:txBody>
      </p:sp>
    </p:spTree>
    <p:extLst>
      <p:ext uri="{BB962C8B-B14F-4D97-AF65-F5344CB8AC3E}">
        <p14:creationId xmlns:p14="http://schemas.microsoft.com/office/powerpoint/2010/main" val="372889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6A98-771A-4BB5-9CCA-D28A2BEE536A}" type="slidenum">
              <a:rPr lang="en-US"/>
              <a:pPr/>
              <a:t>73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3581400" cy="1143000"/>
          </a:xfrm>
        </p:spPr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593725" y="2090738"/>
            <a:ext cx="242566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Row	</a:t>
            </a:r>
            <a:r>
              <a:rPr lang="en-US" sz="2400" dirty="0" err="1">
                <a:solidFill>
                  <a:srgbClr val="FF9900"/>
                </a:solidFill>
              </a:rPr>
              <a:t>C1</a:t>
            </a:r>
            <a:r>
              <a:rPr lang="en-US" sz="2400" dirty="0">
                <a:solidFill>
                  <a:srgbClr val="FF9900"/>
                </a:solidFill>
              </a:rPr>
              <a:t>	</a:t>
            </a:r>
            <a:r>
              <a:rPr lang="en-US" sz="2400" dirty="0" err="1">
                <a:solidFill>
                  <a:srgbClr val="FF9900"/>
                </a:solidFill>
              </a:rPr>
              <a:t>C2</a:t>
            </a:r>
            <a:endParaRPr lang="en-US" sz="2400" dirty="0">
              <a:solidFill>
                <a:srgbClr val="FF9900"/>
              </a:solidFill>
            </a:endParaRPr>
          </a:p>
          <a:p>
            <a:r>
              <a:rPr lang="en-US" sz="2400" dirty="0"/>
              <a:t>  1	 1	 0</a:t>
            </a:r>
          </a:p>
          <a:p>
            <a:r>
              <a:rPr lang="en-US" sz="2400" dirty="0"/>
              <a:t>  2	 0	 1</a:t>
            </a:r>
          </a:p>
          <a:p>
            <a:r>
              <a:rPr lang="en-US" sz="2400" dirty="0"/>
              <a:t>  3	 1	 1</a:t>
            </a:r>
          </a:p>
          <a:p>
            <a:r>
              <a:rPr lang="en-US" sz="2400" dirty="0"/>
              <a:t>  4	 1	 0</a:t>
            </a:r>
          </a:p>
          <a:p>
            <a:r>
              <a:rPr lang="en-US" sz="2400" dirty="0"/>
              <a:t>  5	 0	 1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447800" y="2514600"/>
            <a:ext cx="13716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822325" y="4833938"/>
            <a:ext cx="28035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/>
              <a:t>h</a:t>
            </a:r>
            <a:r>
              <a:rPr lang="en-US"/>
              <a:t>(</a:t>
            </a:r>
            <a:r>
              <a:rPr lang="en-US" i="1"/>
              <a:t>x</a:t>
            </a:r>
            <a:r>
              <a:rPr lang="en-US"/>
              <a:t>) = </a:t>
            </a:r>
            <a:r>
              <a:rPr lang="en-US" i="1"/>
              <a:t>x</a:t>
            </a:r>
            <a:r>
              <a:rPr lang="en-US"/>
              <a:t> mod 5</a:t>
            </a:r>
          </a:p>
          <a:p>
            <a:r>
              <a:rPr lang="en-US" i="1"/>
              <a:t>g</a:t>
            </a:r>
            <a:r>
              <a:rPr lang="en-US"/>
              <a:t>(</a:t>
            </a:r>
            <a:r>
              <a:rPr lang="en-US" i="1"/>
              <a:t>x</a:t>
            </a:r>
            <a:r>
              <a:rPr lang="en-US"/>
              <a:t>) = 2</a:t>
            </a:r>
            <a:r>
              <a:rPr lang="en-US" i="1"/>
              <a:t>x</a:t>
            </a:r>
            <a:r>
              <a:rPr lang="en-US"/>
              <a:t>+1 mod 5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4572000" y="1287463"/>
            <a:ext cx="30315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h</a:t>
            </a:r>
            <a:r>
              <a:rPr lang="en-US" dirty="0"/>
              <a:t>(1) = 1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66"/>
                </a:solidFill>
              </a:rPr>
              <a:t>1</a:t>
            </a:r>
            <a:r>
              <a:rPr lang="en-US" dirty="0"/>
              <a:t>	-</a:t>
            </a:r>
          </a:p>
          <a:p>
            <a:r>
              <a:rPr lang="en-US" i="1" dirty="0"/>
              <a:t>g</a:t>
            </a:r>
            <a:r>
              <a:rPr lang="en-US" dirty="0"/>
              <a:t>(1) = 3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66"/>
                </a:solidFill>
              </a:rPr>
              <a:t>3</a:t>
            </a:r>
            <a:r>
              <a:rPr lang="en-US" dirty="0"/>
              <a:t>	-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4572000" y="21256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h</a:t>
            </a:r>
            <a:r>
              <a:rPr lang="en-US" dirty="0"/>
              <a:t>(2) = 2	</a:t>
            </a:r>
            <a:r>
              <a:rPr lang="en-US" dirty="0" smtClean="0"/>
              <a:t>	1</a:t>
            </a:r>
            <a:r>
              <a:rPr lang="en-US" dirty="0"/>
              <a:t>	</a:t>
            </a:r>
            <a:r>
              <a:rPr lang="en-US" dirty="0">
                <a:solidFill>
                  <a:srgbClr val="FF0066"/>
                </a:solidFill>
              </a:rPr>
              <a:t>2</a:t>
            </a:r>
          </a:p>
          <a:p>
            <a:r>
              <a:rPr lang="en-US" i="1" dirty="0"/>
              <a:t>g</a:t>
            </a:r>
            <a:r>
              <a:rPr lang="en-US" dirty="0"/>
              <a:t>(2) = 0	</a:t>
            </a:r>
            <a:r>
              <a:rPr lang="en-US" dirty="0" smtClean="0"/>
              <a:t>	3</a:t>
            </a:r>
            <a:r>
              <a:rPr lang="en-US" dirty="0"/>
              <a:t>	</a:t>
            </a:r>
            <a:r>
              <a:rPr lang="en-US" dirty="0">
                <a:solidFill>
                  <a:srgbClr val="FF0066"/>
                </a:solidFill>
              </a:rPr>
              <a:t>0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4572000" y="31162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h</a:t>
            </a:r>
            <a:r>
              <a:rPr lang="en-US" dirty="0"/>
              <a:t>(3) = 3	</a:t>
            </a:r>
            <a:r>
              <a:rPr lang="en-US" dirty="0" smtClean="0"/>
              <a:t>	1</a:t>
            </a:r>
            <a:r>
              <a:rPr lang="en-US" dirty="0"/>
              <a:t>	2</a:t>
            </a:r>
          </a:p>
          <a:p>
            <a:r>
              <a:rPr lang="en-US" i="1" dirty="0"/>
              <a:t>g</a:t>
            </a:r>
            <a:r>
              <a:rPr lang="en-US" dirty="0"/>
              <a:t>(3) = 2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66"/>
                </a:solidFill>
              </a:rPr>
              <a:t>2</a:t>
            </a:r>
            <a:r>
              <a:rPr lang="en-US" dirty="0"/>
              <a:t>	0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4572000" y="40306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h</a:t>
            </a:r>
            <a:r>
              <a:rPr lang="en-US" dirty="0"/>
              <a:t>(4) = 4	</a:t>
            </a:r>
            <a:r>
              <a:rPr lang="en-US" dirty="0" smtClean="0"/>
              <a:t>	1</a:t>
            </a:r>
            <a:r>
              <a:rPr lang="en-US" dirty="0"/>
              <a:t>	2</a:t>
            </a:r>
          </a:p>
          <a:p>
            <a:r>
              <a:rPr lang="en-US" i="1" dirty="0"/>
              <a:t>g</a:t>
            </a:r>
            <a:r>
              <a:rPr lang="en-US" dirty="0"/>
              <a:t>(4) = 4	</a:t>
            </a:r>
            <a:r>
              <a:rPr lang="en-US" dirty="0" smtClean="0"/>
              <a:t>	2</a:t>
            </a:r>
            <a:r>
              <a:rPr lang="en-US" dirty="0"/>
              <a:t>	0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4572000" y="49450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h</a:t>
            </a:r>
            <a:r>
              <a:rPr lang="en-US" dirty="0"/>
              <a:t>(5) = 0	</a:t>
            </a:r>
            <a:r>
              <a:rPr lang="en-US" dirty="0" smtClean="0"/>
              <a:t>	1</a:t>
            </a:r>
            <a:r>
              <a:rPr lang="en-US" dirty="0"/>
              <a:t>	</a:t>
            </a:r>
            <a:r>
              <a:rPr lang="en-US" dirty="0">
                <a:solidFill>
                  <a:srgbClr val="FF0066"/>
                </a:solidFill>
              </a:rPr>
              <a:t>0</a:t>
            </a:r>
          </a:p>
          <a:p>
            <a:r>
              <a:rPr lang="en-US" i="1" dirty="0"/>
              <a:t>g</a:t>
            </a:r>
            <a:r>
              <a:rPr lang="en-US" dirty="0"/>
              <a:t>(5) = 1	</a:t>
            </a:r>
            <a:r>
              <a:rPr lang="en-US" dirty="0" smtClean="0"/>
              <a:t>	2</a:t>
            </a:r>
            <a:r>
              <a:rPr lang="en-US" dirty="0"/>
              <a:t>	0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6156325" y="719138"/>
            <a:ext cx="1673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9900"/>
                </a:solidFill>
              </a:rPr>
              <a:t>Sig1	Sig2</a:t>
            </a:r>
          </a:p>
        </p:txBody>
      </p:sp>
    </p:spTree>
    <p:extLst>
      <p:ext uri="{BB962C8B-B14F-4D97-AF65-F5344CB8AC3E}">
        <p14:creationId xmlns:p14="http://schemas.microsoft.com/office/powerpoint/2010/main" val="133400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 autoUpdateAnimBg="0"/>
      <p:bldP spid="45064" grpId="0" autoUpdateAnimBg="0"/>
      <p:bldP spid="45065" grpId="0" autoUpdateAnimBg="0"/>
      <p:bldP spid="45066" grpId="0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44FD-A41D-425B-9C66-0BC26C8D700D}" type="slidenum">
              <a:rPr lang="en-US"/>
              <a:pPr/>
              <a:t>74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– (4)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Often, data is given by column, not row.</a:t>
            </a:r>
          </a:p>
          <a:p>
            <a:pPr lvl="1"/>
            <a:r>
              <a:rPr lang="en-US" dirty="0"/>
              <a:t>E.g., columns = documents, rows = shingles.</a:t>
            </a:r>
          </a:p>
          <a:p>
            <a:r>
              <a:rPr lang="en-US" dirty="0"/>
              <a:t>If so, sort matrix once so it is by row.</a:t>
            </a:r>
          </a:p>
          <a:p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always</a:t>
            </a:r>
            <a:r>
              <a:rPr lang="en-US" dirty="0"/>
              <a:t>  compute </a:t>
            </a:r>
            <a:r>
              <a:rPr lang="en-US" i="1" dirty="0">
                <a:solidFill>
                  <a:srgbClr val="0070C0"/>
                </a:solidFill>
              </a:rPr>
              <a:t>h</a:t>
            </a:r>
            <a:r>
              <a:rPr lang="en-US" i="1" baseline="-25000" dirty="0">
                <a:solidFill>
                  <a:srgbClr val="0070C0"/>
                </a:solidFill>
              </a:rPr>
              <a:t>i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i="1" dirty="0">
                <a:solidFill>
                  <a:srgbClr val="0070C0"/>
                </a:solidFill>
              </a:rPr>
              <a:t>r </a:t>
            </a:r>
            <a:r>
              <a:rPr lang="en-US" dirty="0">
                <a:solidFill>
                  <a:srgbClr val="0070C0"/>
                </a:solidFill>
              </a:rPr>
              <a:t>) </a:t>
            </a:r>
            <a:r>
              <a:rPr lang="en-US" dirty="0"/>
              <a:t>only once for each row.</a:t>
            </a:r>
          </a:p>
        </p:txBody>
      </p:sp>
    </p:spTree>
    <p:extLst>
      <p:ext uri="{BB962C8B-B14F-4D97-AF65-F5344CB8AC3E}">
        <p14:creationId xmlns:p14="http://schemas.microsoft.com/office/powerpoint/2010/main" val="357062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8106-8BC6-410C-A756-E595FB7D5637}" type="slidenum">
              <a:rPr lang="en-US"/>
              <a:pPr/>
              <a:t>75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Similar Pairs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038600"/>
          </a:xfrm>
        </p:spPr>
        <p:txBody>
          <a:bodyPr/>
          <a:lstStyle/>
          <a:p>
            <a:r>
              <a:rPr lang="en-US" dirty="0"/>
              <a:t>Suppose we have, in main memory, data representing a large number of objects.</a:t>
            </a:r>
          </a:p>
          <a:p>
            <a:pPr lvl="1"/>
            <a:r>
              <a:rPr lang="en-US" dirty="0"/>
              <a:t>May be the objects themselves .</a:t>
            </a:r>
          </a:p>
          <a:p>
            <a:pPr lvl="1"/>
            <a:r>
              <a:rPr lang="en-US" dirty="0"/>
              <a:t>May be signatures as in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minhashing</a:t>
            </a:r>
            <a:r>
              <a:rPr lang="en-US" dirty="0"/>
              <a:t>.</a:t>
            </a:r>
          </a:p>
          <a:p>
            <a:r>
              <a:rPr lang="en-US" dirty="0"/>
              <a:t>We want to compare each to each, finding those pairs that are sufficiently similar.</a:t>
            </a:r>
          </a:p>
        </p:txBody>
      </p:sp>
    </p:spTree>
    <p:extLst>
      <p:ext uri="{BB962C8B-B14F-4D97-AF65-F5344CB8AC3E}">
        <p14:creationId xmlns:p14="http://schemas.microsoft.com/office/powerpoint/2010/main" val="357697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C762-B593-4031-AAEF-40E7267CA973}" type="slidenum">
              <a:rPr lang="en-US"/>
              <a:pPr/>
              <a:t>76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Checking All Pairs is Hard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While the signatures of all columns may fit in main memory, comparing the signatures of all pairs of columns is quadratic in the number of columns.</a:t>
            </a:r>
          </a:p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10</a:t>
            </a:r>
            <a:r>
              <a:rPr lang="en-US" baseline="30000"/>
              <a:t>6</a:t>
            </a:r>
            <a:r>
              <a:rPr lang="en-US"/>
              <a:t> columns implies 5*10</a:t>
            </a:r>
            <a:r>
              <a:rPr lang="en-US" baseline="30000"/>
              <a:t>11</a:t>
            </a:r>
            <a:r>
              <a:rPr lang="en-US"/>
              <a:t> column-comparisons.</a:t>
            </a:r>
          </a:p>
          <a:p>
            <a:r>
              <a:rPr lang="en-US"/>
              <a:t>At 1 microsecond/comparison: 6 days.</a:t>
            </a:r>
          </a:p>
        </p:txBody>
      </p:sp>
    </p:spTree>
    <p:extLst>
      <p:ext uri="{BB962C8B-B14F-4D97-AF65-F5344CB8AC3E}">
        <p14:creationId xmlns:p14="http://schemas.microsoft.com/office/powerpoint/2010/main" val="44026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C917-5D26-4744-B74A-4CB31276187A}" type="slidenum">
              <a:rPr lang="en-US"/>
              <a:pPr/>
              <a:t>77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Locality-Sensitive Hashing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General idea</a:t>
            </a:r>
            <a:r>
              <a:rPr lang="en-US" dirty="0"/>
              <a:t>: Use a function </a:t>
            </a:r>
            <a:r>
              <a:rPr lang="en-US" dirty="0">
                <a:solidFill>
                  <a:srgbClr val="0070C0"/>
                </a:solidFill>
              </a:rPr>
              <a:t>f(</a:t>
            </a:r>
            <a:r>
              <a:rPr lang="en-US" dirty="0" err="1">
                <a:solidFill>
                  <a:srgbClr val="0070C0"/>
                </a:solidFill>
              </a:rPr>
              <a:t>x,y</a:t>
            </a:r>
            <a:r>
              <a:rPr lang="en-US" dirty="0">
                <a:solidFill>
                  <a:srgbClr val="0070C0"/>
                </a:solidFill>
              </a:rPr>
              <a:t>)</a:t>
            </a:r>
            <a:r>
              <a:rPr lang="en-US" dirty="0"/>
              <a:t> that tells whether or not </a:t>
            </a:r>
            <a:r>
              <a:rPr lang="en-US" dirty="0">
                <a:solidFill>
                  <a:srgbClr val="0070C0"/>
                </a:solidFill>
              </a:rPr>
              <a:t>x</a:t>
            </a:r>
            <a:r>
              <a:rPr lang="en-US" dirty="0"/>
              <a:t>  and </a:t>
            </a:r>
            <a:r>
              <a:rPr lang="en-US" dirty="0">
                <a:solidFill>
                  <a:srgbClr val="0070C0"/>
                </a:solidFill>
              </a:rPr>
              <a:t>y</a:t>
            </a:r>
            <a:r>
              <a:rPr lang="en-US" dirty="0"/>
              <a:t>  is a </a:t>
            </a:r>
            <a:r>
              <a:rPr lang="en-US" dirty="0">
                <a:solidFill>
                  <a:srgbClr val="FF0000"/>
                </a:solidFill>
              </a:rPr>
              <a:t>candidate </a:t>
            </a:r>
            <a:r>
              <a:rPr lang="en-US" dirty="0" smtClean="0">
                <a:solidFill>
                  <a:srgbClr val="FF0000"/>
                </a:solidFill>
              </a:rPr>
              <a:t>pair</a:t>
            </a:r>
            <a:r>
              <a:rPr lang="en-US" dirty="0" smtClean="0"/>
              <a:t>: </a:t>
            </a:r>
            <a:r>
              <a:rPr lang="en-US" dirty="0"/>
              <a:t>a pair of elements whose similarity must be evaluated.</a:t>
            </a:r>
          </a:p>
          <a:p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</a:rPr>
              <a:t>For </a:t>
            </a:r>
            <a:r>
              <a:rPr lang="en-US" dirty="0" err="1">
                <a:solidFill>
                  <a:schemeClr val="accent2"/>
                </a:solidFill>
              </a:rPr>
              <a:t>minhash</a:t>
            </a:r>
            <a:r>
              <a:rPr lang="en-US" dirty="0">
                <a:solidFill>
                  <a:schemeClr val="accent2"/>
                </a:solidFill>
              </a:rPr>
              <a:t> matrices</a:t>
            </a:r>
            <a:r>
              <a:rPr lang="en-US" dirty="0"/>
              <a:t>: Hash columns to many buckets, and make elements of the same bucket candidate pairs.</a:t>
            </a:r>
          </a:p>
        </p:txBody>
      </p:sp>
    </p:spTree>
    <p:extLst>
      <p:ext uri="{BB962C8B-B14F-4D97-AF65-F5344CB8AC3E}">
        <p14:creationId xmlns:p14="http://schemas.microsoft.com/office/powerpoint/2010/main" val="279006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84D20-190F-4926-8113-70E071129BFF}" type="slidenum">
              <a:rPr lang="en-US"/>
              <a:pPr/>
              <a:t>78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Candidate Generation From </a:t>
            </a:r>
            <a:r>
              <a:rPr lang="en-US" dirty="0" err="1"/>
              <a:t>Minhash</a:t>
            </a:r>
            <a:r>
              <a:rPr lang="en-US" dirty="0"/>
              <a:t> Signatures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4191000"/>
          </a:xfrm>
        </p:spPr>
        <p:txBody>
          <a:bodyPr/>
          <a:lstStyle/>
          <a:p>
            <a:r>
              <a:rPr lang="en-US" dirty="0"/>
              <a:t>Pick a </a:t>
            </a:r>
            <a:r>
              <a:rPr lang="en-US" dirty="0">
                <a:solidFill>
                  <a:srgbClr val="FF0000"/>
                </a:solidFill>
              </a:rPr>
              <a:t>similarity threshold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dirty="0"/>
              <a:t>, a fraction &lt; 1.</a:t>
            </a:r>
          </a:p>
          <a:p>
            <a:r>
              <a:rPr lang="en-US" dirty="0"/>
              <a:t>A pair of columns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dirty="0" smtClean="0"/>
              <a:t>  </a:t>
            </a:r>
            <a:r>
              <a:rPr lang="en-US" dirty="0"/>
              <a:t>and </a:t>
            </a:r>
            <a:r>
              <a:rPr lang="en-US" dirty="0" smtClean="0">
                <a:solidFill>
                  <a:srgbClr val="0070C0"/>
                </a:solidFill>
              </a:rPr>
              <a:t>y</a:t>
            </a:r>
            <a:r>
              <a:rPr lang="en-US" i="1" dirty="0" smtClean="0"/>
              <a:t> </a:t>
            </a:r>
            <a:r>
              <a:rPr lang="en-US" dirty="0" smtClean="0"/>
              <a:t> </a:t>
            </a:r>
            <a:r>
              <a:rPr lang="en-US" dirty="0"/>
              <a:t>is a </a:t>
            </a:r>
            <a:r>
              <a:rPr lang="en-US" dirty="0">
                <a:solidFill>
                  <a:srgbClr val="FF0000"/>
                </a:solidFill>
              </a:rPr>
              <a:t>candidate pair  </a:t>
            </a:r>
            <a:r>
              <a:rPr lang="en-US" dirty="0"/>
              <a:t>if their signatures agree in at least fraction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dirty="0"/>
              <a:t>  of the rows.</a:t>
            </a:r>
          </a:p>
          <a:p>
            <a:pPr lvl="1"/>
            <a:r>
              <a:rPr lang="en-US" dirty="0"/>
              <a:t>I.e., </a:t>
            </a:r>
            <a:r>
              <a:rPr lang="en-US" i="1" dirty="0"/>
              <a:t>M</a:t>
            </a:r>
            <a:r>
              <a:rPr lang="en-US" dirty="0"/>
              <a:t> (</a:t>
            </a:r>
            <a:r>
              <a:rPr lang="en-US" i="1" dirty="0"/>
              <a:t>i, c</a:t>
            </a:r>
            <a:r>
              <a:rPr lang="en-US" dirty="0"/>
              <a:t> ) = </a:t>
            </a:r>
            <a:r>
              <a:rPr lang="en-US" i="1" dirty="0"/>
              <a:t>M</a:t>
            </a:r>
            <a:r>
              <a:rPr lang="en-US" dirty="0"/>
              <a:t> (</a:t>
            </a:r>
            <a:r>
              <a:rPr lang="en-US" i="1" dirty="0"/>
              <a:t>i, d</a:t>
            </a:r>
            <a:r>
              <a:rPr lang="en-US" dirty="0"/>
              <a:t> )  for at least fraction </a:t>
            </a:r>
            <a:r>
              <a:rPr lang="en-US" i="1" dirty="0"/>
              <a:t>s</a:t>
            </a:r>
            <a:r>
              <a:rPr lang="en-US" dirty="0"/>
              <a:t>  values of </a:t>
            </a:r>
            <a:r>
              <a:rPr lang="en-US" i="1" dirty="0"/>
              <a:t>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838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C64B5-4154-4DA4-B202-F4098D133CE8}" type="slidenum">
              <a:rPr lang="en-US"/>
              <a:pPr/>
              <a:t>79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/>
              <a:t>LSH for Minhash Signatures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Big idea</a:t>
            </a:r>
            <a:r>
              <a:rPr lang="en-US" dirty="0"/>
              <a:t>: hash columns of signature matrix </a:t>
            </a:r>
            <a:r>
              <a:rPr lang="en-US" i="1" dirty="0"/>
              <a:t>M</a:t>
            </a:r>
            <a:r>
              <a:rPr lang="en-US" dirty="0"/>
              <a:t>  several times.</a:t>
            </a:r>
          </a:p>
          <a:p>
            <a:r>
              <a:rPr lang="en-US" dirty="0"/>
              <a:t>Arrange that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only</a:t>
            </a:r>
            <a:r>
              <a:rPr lang="en-US" dirty="0"/>
              <a:t>)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similar columns </a:t>
            </a:r>
            <a:r>
              <a:rPr lang="en-US" dirty="0"/>
              <a:t>are </a:t>
            </a:r>
            <a:r>
              <a:rPr lang="en-US" dirty="0">
                <a:solidFill>
                  <a:srgbClr val="FF0000"/>
                </a:solidFill>
              </a:rPr>
              <a:t>likely</a:t>
            </a:r>
            <a:r>
              <a:rPr lang="en-US" dirty="0"/>
              <a:t> to </a:t>
            </a:r>
            <a:r>
              <a:rPr lang="en-US" dirty="0">
                <a:solidFill>
                  <a:srgbClr val="0070C0"/>
                </a:solidFill>
              </a:rPr>
              <a:t>hash to the same bucket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While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dissimilar columns </a:t>
            </a:r>
            <a:r>
              <a:rPr lang="en-US" dirty="0" smtClean="0"/>
              <a:t>are </a:t>
            </a:r>
            <a:r>
              <a:rPr lang="en-US" dirty="0" smtClean="0">
                <a:solidFill>
                  <a:srgbClr val="FF0000"/>
                </a:solidFill>
              </a:rPr>
              <a:t>less likely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rgbClr val="0070C0"/>
                </a:solidFill>
              </a:rPr>
              <a:t>hash to the same bucket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/>
              <a:t>Candidate pairs are those that hash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at least once</a:t>
            </a:r>
            <a:r>
              <a:rPr lang="en-US" dirty="0"/>
              <a:t> to the same bucket.</a:t>
            </a:r>
          </a:p>
        </p:txBody>
      </p:sp>
    </p:spTree>
    <p:extLst>
      <p:ext uri="{BB962C8B-B14F-4D97-AF65-F5344CB8AC3E}">
        <p14:creationId xmlns:p14="http://schemas.microsoft.com/office/powerpoint/2010/main" val="94636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Categorical Data </a:t>
            </a:r>
            <a:endParaRPr lang="en-US" dirty="0"/>
          </a:p>
        </p:txBody>
      </p:sp>
      <p:sp>
        <p:nvSpPr>
          <p:cNvPr id="77107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that consists of a collection of records, each of which consists of 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fixed set </a:t>
            </a:r>
            <a:r>
              <a:rPr lang="en-US" dirty="0"/>
              <a:t>of </a:t>
            </a:r>
            <a:r>
              <a:rPr lang="en-US" dirty="0" smtClean="0">
                <a:solidFill>
                  <a:srgbClr val="FF0000"/>
                </a:solidFill>
              </a:rPr>
              <a:t>categorical</a:t>
            </a:r>
            <a:r>
              <a:rPr lang="en-US" dirty="0" smtClean="0"/>
              <a:t> attributes 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7710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916175"/>
              </p:ext>
            </p:extLst>
          </p:nvPr>
        </p:nvGraphicFramePr>
        <p:xfrm>
          <a:off x="3124200" y="2895600"/>
          <a:ext cx="3387725" cy="362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2" name="Document" r:id="rId5" imgW="5416355" imgH="5776939" progId="Word.Document.8">
                  <p:embed/>
                </p:oleObj>
              </mc:Choice>
              <mc:Fallback>
                <p:oleObj name="Document" r:id="rId5" imgW="5416355" imgH="577693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95600"/>
                        <a:ext cx="3387725" cy="362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585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BBCF-D9D6-48B7-96EE-52CD55EB6F1D}" type="slidenum">
              <a:rPr lang="en-US"/>
              <a:pPr/>
              <a:t>80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 Into Bands</a:t>
            </a: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2590800" y="1905000"/>
            <a:ext cx="4343400" cy="4191000"/>
          </a:xfrm>
          <a:prstGeom prst="rect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8" name="Line 4"/>
          <p:cNvSpPr>
            <a:spLocks noChangeShapeType="1"/>
          </p:cNvSpPr>
          <p:nvPr/>
        </p:nvSpPr>
        <p:spPr bwMode="auto">
          <a:xfrm>
            <a:off x="2590800" y="27432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49" name="Line 5"/>
          <p:cNvSpPr>
            <a:spLocks noChangeShapeType="1"/>
          </p:cNvSpPr>
          <p:nvPr/>
        </p:nvSpPr>
        <p:spPr bwMode="auto">
          <a:xfrm>
            <a:off x="2590800" y="35814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0" name="Line 6"/>
          <p:cNvSpPr>
            <a:spLocks noChangeShapeType="1"/>
          </p:cNvSpPr>
          <p:nvPr/>
        </p:nvSpPr>
        <p:spPr bwMode="auto">
          <a:xfrm>
            <a:off x="2590800" y="44196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1" name="Line 7"/>
          <p:cNvSpPr>
            <a:spLocks noChangeShapeType="1"/>
          </p:cNvSpPr>
          <p:nvPr/>
        </p:nvSpPr>
        <p:spPr bwMode="auto">
          <a:xfrm>
            <a:off x="2590800" y="5257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3894138" y="6173788"/>
            <a:ext cx="1341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Matrix </a:t>
            </a:r>
            <a:r>
              <a:rPr lang="en-US" i="1"/>
              <a:t>M</a:t>
            </a:r>
          </a:p>
        </p:txBody>
      </p:sp>
      <p:sp>
        <p:nvSpPr>
          <p:cNvPr id="82953" name="Text Box 9"/>
          <p:cNvSpPr txBox="1">
            <a:spLocks noChangeArrowheads="1"/>
          </p:cNvSpPr>
          <p:nvPr/>
        </p:nvSpPr>
        <p:spPr bwMode="auto">
          <a:xfrm>
            <a:off x="7319963" y="2744788"/>
            <a:ext cx="1384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i="1"/>
              <a:t>r </a:t>
            </a:r>
            <a:r>
              <a:rPr lang="en-US"/>
              <a:t> rows</a:t>
            </a:r>
          </a:p>
          <a:p>
            <a:pPr algn="ctr"/>
            <a:r>
              <a:rPr lang="en-US"/>
              <a:t>per band</a:t>
            </a:r>
          </a:p>
        </p:txBody>
      </p:sp>
      <p:sp>
        <p:nvSpPr>
          <p:cNvPr id="82954" name="Line 10"/>
          <p:cNvSpPr>
            <a:spLocks noChangeShapeType="1"/>
          </p:cNvSpPr>
          <p:nvPr/>
        </p:nvSpPr>
        <p:spPr bwMode="auto">
          <a:xfrm>
            <a:off x="7165975" y="2741613"/>
            <a:ext cx="0" cy="841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5" name="Line 11"/>
          <p:cNvSpPr>
            <a:spLocks noChangeShapeType="1"/>
          </p:cNvSpPr>
          <p:nvPr/>
        </p:nvSpPr>
        <p:spPr bwMode="auto">
          <a:xfrm>
            <a:off x="2057400" y="19050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6" name="Text Box 12"/>
          <p:cNvSpPr txBox="1">
            <a:spLocks noChangeArrowheads="1"/>
          </p:cNvSpPr>
          <p:nvPr/>
        </p:nvSpPr>
        <p:spPr bwMode="auto">
          <a:xfrm>
            <a:off x="582613" y="3506788"/>
            <a:ext cx="134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i="1"/>
              <a:t>b</a:t>
            </a:r>
            <a:r>
              <a:rPr lang="en-US"/>
              <a:t>  bands</a:t>
            </a:r>
          </a:p>
        </p:txBody>
      </p:sp>
      <p:sp>
        <p:nvSpPr>
          <p:cNvPr id="82957" name="Rectangle 13"/>
          <p:cNvSpPr>
            <a:spLocks noChangeArrowheads="1"/>
          </p:cNvSpPr>
          <p:nvPr/>
        </p:nvSpPr>
        <p:spPr bwMode="auto">
          <a:xfrm>
            <a:off x="4495800" y="1905000"/>
            <a:ext cx="228600" cy="4191000"/>
          </a:xfrm>
          <a:prstGeom prst="rect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9" name="Line 15"/>
          <p:cNvSpPr>
            <a:spLocks noChangeShapeType="1"/>
          </p:cNvSpPr>
          <p:nvPr/>
        </p:nvSpPr>
        <p:spPr bwMode="auto">
          <a:xfrm flipH="1" flipV="1">
            <a:off x="4724400" y="3276600"/>
            <a:ext cx="25908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60" name="Text Box 16"/>
          <p:cNvSpPr txBox="1">
            <a:spLocks noChangeArrowheads="1"/>
          </p:cNvSpPr>
          <p:nvPr/>
        </p:nvSpPr>
        <p:spPr bwMode="auto">
          <a:xfrm>
            <a:off x="7451725" y="5060950"/>
            <a:ext cx="11191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   One</a:t>
            </a:r>
          </a:p>
          <a:p>
            <a:r>
              <a:rPr lang="en-US" sz="1800"/>
              <a:t>signature</a:t>
            </a:r>
          </a:p>
        </p:txBody>
      </p:sp>
    </p:spTree>
    <p:extLst>
      <p:ext uri="{BB962C8B-B14F-4D97-AF65-F5344CB8AC3E}">
        <p14:creationId xmlns:p14="http://schemas.microsoft.com/office/powerpoint/2010/main" val="22571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A05A8-499F-4D55-A82D-23AFF23BBC81}" type="slidenum">
              <a:rPr lang="en-US"/>
              <a:pPr/>
              <a:t>81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/>
              <a:t>Partition into Bands – (2)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458200" cy="4495800"/>
          </a:xfrm>
        </p:spPr>
        <p:txBody>
          <a:bodyPr/>
          <a:lstStyle/>
          <a:p>
            <a:r>
              <a:rPr lang="en-US" dirty="0"/>
              <a:t>Divide matrix </a:t>
            </a:r>
            <a:r>
              <a:rPr lang="en-US" i="1" dirty="0"/>
              <a:t>M</a:t>
            </a:r>
            <a:r>
              <a:rPr lang="en-US" dirty="0"/>
              <a:t>  into </a:t>
            </a:r>
            <a:r>
              <a:rPr lang="en-US" i="1" dirty="0">
                <a:solidFill>
                  <a:srgbClr val="0070C0"/>
                </a:solidFill>
              </a:rPr>
              <a:t>b</a:t>
            </a:r>
            <a:r>
              <a:rPr lang="en-US" i="1" dirty="0"/>
              <a:t> </a:t>
            </a:r>
            <a:r>
              <a:rPr lang="en-US" dirty="0"/>
              <a:t> bands of </a:t>
            </a:r>
            <a:r>
              <a:rPr lang="en-US" i="1" dirty="0">
                <a:solidFill>
                  <a:srgbClr val="0070C0"/>
                </a:solidFill>
              </a:rPr>
              <a:t>r</a:t>
            </a:r>
            <a:r>
              <a:rPr lang="en-US" dirty="0"/>
              <a:t>  rows.</a:t>
            </a:r>
          </a:p>
          <a:p>
            <a:r>
              <a:rPr lang="en-US" dirty="0"/>
              <a:t>For each band, hash its portion of each column to a hash table with </a:t>
            </a:r>
            <a:r>
              <a:rPr lang="en-US" i="1" dirty="0">
                <a:solidFill>
                  <a:srgbClr val="0070C0"/>
                </a:solidFill>
              </a:rPr>
              <a:t>k</a:t>
            </a:r>
            <a:r>
              <a:rPr lang="en-US" dirty="0"/>
              <a:t>  buckets.</a:t>
            </a:r>
          </a:p>
          <a:p>
            <a:pPr lvl="1"/>
            <a:r>
              <a:rPr lang="en-US" dirty="0"/>
              <a:t>Make </a:t>
            </a:r>
            <a:r>
              <a:rPr lang="en-US" i="1" dirty="0">
                <a:solidFill>
                  <a:srgbClr val="0070C0"/>
                </a:solidFill>
              </a:rPr>
              <a:t>k</a:t>
            </a:r>
            <a:r>
              <a:rPr lang="en-US" dirty="0"/>
              <a:t>  as large as possible.</a:t>
            </a:r>
          </a:p>
          <a:p>
            <a:r>
              <a:rPr lang="en-US" dirty="0">
                <a:solidFill>
                  <a:srgbClr val="FF0000"/>
                </a:solidFill>
              </a:rPr>
              <a:t>Candidate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/>
              <a:t>column pairs are those that hash to the same bucket for </a:t>
            </a:r>
            <a:r>
              <a:rPr lang="en-US" dirty="0">
                <a:latin typeface="Lucida Sans Unicode" pitchFamily="34" charset="0"/>
              </a:rPr>
              <a:t>≥</a:t>
            </a:r>
            <a:r>
              <a:rPr lang="en-US" dirty="0"/>
              <a:t> 1 band.</a:t>
            </a:r>
          </a:p>
          <a:p>
            <a:r>
              <a:rPr lang="en-US" dirty="0"/>
              <a:t>Tune</a:t>
            </a:r>
            <a:r>
              <a:rPr lang="en-US" i="1" dirty="0"/>
              <a:t> </a:t>
            </a:r>
            <a:r>
              <a:rPr lang="en-US" i="1" dirty="0">
                <a:solidFill>
                  <a:srgbClr val="0070C0"/>
                </a:solidFill>
              </a:rPr>
              <a:t>b</a:t>
            </a:r>
            <a:r>
              <a:rPr lang="en-US" dirty="0"/>
              <a:t> and </a:t>
            </a:r>
            <a:r>
              <a:rPr lang="en-US" i="1" dirty="0">
                <a:solidFill>
                  <a:srgbClr val="0070C0"/>
                </a:solidFill>
              </a:rPr>
              <a:t>r</a:t>
            </a:r>
            <a:r>
              <a:rPr lang="en-US" dirty="0"/>
              <a:t>  to catch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most similar pairs</a:t>
            </a:r>
            <a:r>
              <a:rPr lang="en-US" dirty="0"/>
              <a:t>, but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few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non-similar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pairs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755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B024-0B59-41AC-AFB7-E97527C085D8}" type="slidenum">
              <a:rPr lang="en-US"/>
              <a:pPr/>
              <a:t>82</a:t>
            </a:fld>
            <a:endParaRPr 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1447800" y="2895600"/>
            <a:ext cx="2819400" cy="3352800"/>
          </a:xfrm>
          <a:prstGeom prst="rect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2362200" y="2209800"/>
            <a:ext cx="1052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Matrix M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4724400" y="4267200"/>
            <a:ext cx="8874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/>
              <a:t>r </a:t>
            </a:r>
            <a:r>
              <a:rPr lang="en-US" sz="1800"/>
              <a:t> rows</a:t>
            </a:r>
          </a:p>
        </p:txBody>
      </p:sp>
      <p:sp>
        <p:nvSpPr>
          <p:cNvPr id="84997" name="Line 5"/>
          <p:cNvSpPr>
            <a:spLocks noChangeShapeType="1"/>
          </p:cNvSpPr>
          <p:nvPr/>
        </p:nvSpPr>
        <p:spPr bwMode="auto">
          <a:xfrm>
            <a:off x="1066800" y="35052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998" name="Line 6"/>
          <p:cNvSpPr>
            <a:spLocks noChangeShapeType="1"/>
          </p:cNvSpPr>
          <p:nvPr/>
        </p:nvSpPr>
        <p:spPr bwMode="auto">
          <a:xfrm>
            <a:off x="1066800" y="41148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999" name="Line 7"/>
          <p:cNvSpPr>
            <a:spLocks noChangeShapeType="1"/>
          </p:cNvSpPr>
          <p:nvPr/>
        </p:nvSpPr>
        <p:spPr bwMode="auto">
          <a:xfrm>
            <a:off x="1066800" y="48006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0" name="Line 8"/>
          <p:cNvSpPr>
            <a:spLocks noChangeShapeType="1"/>
          </p:cNvSpPr>
          <p:nvPr/>
        </p:nvSpPr>
        <p:spPr bwMode="auto">
          <a:xfrm>
            <a:off x="1066800" y="54864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1" name="Line 9"/>
          <p:cNvSpPr>
            <a:spLocks noChangeShapeType="1"/>
          </p:cNvSpPr>
          <p:nvPr/>
        </p:nvSpPr>
        <p:spPr bwMode="auto">
          <a:xfrm flipV="1">
            <a:off x="51054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2" name="Line 10"/>
          <p:cNvSpPr>
            <a:spLocks noChangeShapeType="1"/>
          </p:cNvSpPr>
          <p:nvPr/>
        </p:nvSpPr>
        <p:spPr bwMode="auto">
          <a:xfrm>
            <a:off x="5105400" y="4572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3" name="Line 11"/>
          <p:cNvSpPr>
            <a:spLocks noChangeShapeType="1"/>
          </p:cNvSpPr>
          <p:nvPr/>
        </p:nvSpPr>
        <p:spPr bwMode="auto">
          <a:xfrm flipV="1">
            <a:off x="6553200" y="2819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4" name="Line 12"/>
          <p:cNvSpPr>
            <a:spLocks noChangeShapeType="1"/>
          </p:cNvSpPr>
          <p:nvPr/>
        </p:nvSpPr>
        <p:spPr bwMode="auto">
          <a:xfrm>
            <a:off x="6553200" y="48006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6088063" y="4191000"/>
            <a:ext cx="1057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/>
              <a:t>b </a:t>
            </a:r>
            <a:r>
              <a:rPr lang="en-US" sz="1800"/>
              <a:t> bands</a:t>
            </a:r>
          </a:p>
        </p:txBody>
      </p:sp>
      <p:sp>
        <p:nvSpPr>
          <p:cNvPr id="85006" name="Rectangle 14"/>
          <p:cNvSpPr>
            <a:spLocks noChangeArrowheads="1"/>
          </p:cNvSpPr>
          <p:nvPr/>
        </p:nvSpPr>
        <p:spPr bwMode="auto">
          <a:xfrm>
            <a:off x="2362200" y="3505200"/>
            <a:ext cx="1524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7" name="Rectangle 15"/>
          <p:cNvSpPr>
            <a:spLocks noChangeArrowheads="1"/>
          </p:cNvSpPr>
          <p:nvPr/>
        </p:nvSpPr>
        <p:spPr bwMode="auto">
          <a:xfrm>
            <a:off x="1981200" y="3505200"/>
            <a:ext cx="1524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8" name="Rectangle 16"/>
          <p:cNvSpPr>
            <a:spLocks noChangeArrowheads="1"/>
          </p:cNvSpPr>
          <p:nvPr/>
        </p:nvSpPr>
        <p:spPr bwMode="auto">
          <a:xfrm>
            <a:off x="1600200" y="3505200"/>
            <a:ext cx="1524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3124200" y="3505200"/>
            <a:ext cx="1524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10" name="Rectangle 18"/>
          <p:cNvSpPr>
            <a:spLocks noChangeArrowheads="1"/>
          </p:cNvSpPr>
          <p:nvPr/>
        </p:nvSpPr>
        <p:spPr bwMode="auto">
          <a:xfrm>
            <a:off x="3505200" y="3505200"/>
            <a:ext cx="1524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2743200" y="3505200"/>
            <a:ext cx="1524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12" name="Rectangle 20"/>
          <p:cNvSpPr>
            <a:spLocks noChangeArrowheads="1"/>
          </p:cNvSpPr>
          <p:nvPr/>
        </p:nvSpPr>
        <p:spPr bwMode="auto">
          <a:xfrm>
            <a:off x="3886200" y="3505200"/>
            <a:ext cx="1524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13" name="Rectangle 21"/>
          <p:cNvSpPr>
            <a:spLocks noChangeArrowheads="1"/>
          </p:cNvSpPr>
          <p:nvPr/>
        </p:nvSpPr>
        <p:spPr bwMode="auto">
          <a:xfrm>
            <a:off x="1371600" y="762000"/>
            <a:ext cx="2514600" cy="762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Buckets</a:t>
            </a:r>
          </a:p>
        </p:txBody>
      </p:sp>
      <p:sp>
        <p:nvSpPr>
          <p:cNvPr id="85014" name="Line 22"/>
          <p:cNvSpPr>
            <a:spLocks noChangeShapeType="1"/>
          </p:cNvSpPr>
          <p:nvPr/>
        </p:nvSpPr>
        <p:spPr bwMode="auto">
          <a:xfrm>
            <a:off x="1981200" y="762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5" name="Line 23"/>
          <p:cNvSpPr>
            <a:spLocks noChangeShapeType="1"/>
          </p:cNvSpPr>
          <p:nvPr/>
        </p:nvSpPr>
        <p:spPr bwMode="auto">
          <a:xfrm>
            <a:off x="2590800" y="762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6" name="Line 24"/>
          <p:cNvSpPr>
            <a:spLocks noChangeShapeType="1"/>
          </p:cNvSpPr>
          <p:nvPr/>
        </p:nvSpPr>
        <p:spPr bwMode="auto">
          <a:xfrm>
            <a:off x="3200400" y="762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7" name="Line 25"/>
          <p:cNvSpPr>
            <a:spLocks noChangeShapeType="1"/>
          </p:cNvSpPr>
          <p:nvPr/>
        </p:nvSpPr>
        <p:spPr bwMode="auto">
          <a:xfrm flipV="1">
            <a:off x="1676400" y="1295400"/>
            <a:ext cx="4572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8" name="Line 26"/>
          <p:cNvSpPr>
            <a:spLocks noChangeShapeType="1"/>
          </p:cNvSpPr>
          <p:nvPr/>
        </p:nvSpPr>
        <p:spPr bwMode="auto">
          <a:xfrm flipV="1">
            <a:off x="2057400" y="1219200"/>
            <a:ext cx="14478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9" name="Line 27"/>
          <p:cNvSpPr>
            <a:spLocks noChangeShapeType="1"/>
          </p:cNvSpPr>
          <p:nvPr/>
        </p:nvSpPr>
        <p:spPr bwMode="auto">
          <a:xfrm flipH="1" flipV="1">
            <a:off x="1524000" y="1066800"/>
            <a:ext cx="9144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0" name="Line 28"/>
          <p:cNvSpPr>
            <a:spLocks noChangeShapeType="1"/>
          </p:cNvSpPr>
          <p:nvPr/>
        </p:nvSpPr>
        <p:spPr bwMode="auto">
          <a:xfrm flipV="1">
            <a:off x="2819400" y="1295400"/>
            <a:ext cx="1524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1" name="Line 29"/>
          <p:cNvSpPr>
            <a:spLocks noChangeShapeType="1"/>
          </p:cNvSpPr>
          <p:nvPr/>
        </p:nvSpPr>
        <p:spPr bwMode="auto">
          <a:xfrm flipH="1" flipV="1">
            <a:off x="2362200" y="1371600"/>
            <a:ext cx="8382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2" name="Line 30"/>
          <p:cNvSpPr>
            <a:spLocks noChangeShapeType="1"/>
          </p:cNvSpPr>
          <p:nvPr/>
        </p:nvSpPr>
        <p:spPr bwMode="auto">
          <a:xfrm flipV="1">
            <a:off x="3581400" y="1066800"/>
            <a:ext cx="1524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3" name="Line 31"/>
          <p:cNvSpPr>
            <a:spLocks noChangeShapeType="1"/>
          </p:cNvSpPr>
          <p:nvPr/>
        </p:nvSpPr>
        <p:spPr bwMode="auto">
          <a:xfrm flipH="1" flipV="1">
            <a:off x="2971800" y="914400"/>
            <a:ext cx="99060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5026" name="Group 34"/>
          <p:cNvGrpSpPr>
            <a:grpSpLocks/>
          </p:cNvGrpSpPr>
          <p:nvPr/>
        </p:nvGrpSpPr>
        <p:grpSpPr bwMode="auto">
          <a:xfrm>
            <a:off x="3581400" y="869950"/>
            <a:ext cx="4013200" cy="641350"/>
            <a:chOff x="2256" y="260"/>
            <a:chExt cx="2528" cy="404"/>
          </a:xfrm>
        </p:grpSpPr>
        <p:sp>
          <p:nvSpPr>
            <p:cNvPr id="85024" name="Text Box 32"/>
            <p:cNvSpPr txBox="1">
              <a:spLocks noChangeArrowheads="1"/>
            </p:cNvSpPr>
            <p:nvPr/>
          </p:nvSpPr>
          <p:spPr bwMode="auto">
            <a:xfrm>
              <a:off x="3254" y="260"/>
              <a:ext cx="153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Columns 2 and 6</a:t>
              </a:r>
            </a:p>
            <a:p>
              <a:r>
                <a:rPr lang="en-US" sz="1800"/>
                <a:t>are probably identical.</a:t>
              </a:r>
            </a:p>
          </p:txBody>
        </p:sp>
        <p:sp>
          <p:nvSpPr>
            <p:cNvPr id="85025" name="Line 33"/>
            <p:cNvSpPr>
              <a:spLocks noChangeShapeType="1"/>
            </p:cNvSpPr>
            <p:nvPr/>
          </p:nvSpPr>
          <p:spPr bwMode="auto">
            <a:xfrm flipH="1">
              <a:off x="2256" y="480"/>
              <a:ext cx="9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5029" name="Group 37"/>
          <p:cNvGrpSpPr>
            <a:grpSpLocks/>
          </p:cNvGrpSpPr>
          <p:nvPr/>
        </p:nvGrpSpPr>
        <p:grpSpPr bwMode="auto">
          <a:xfrm>
            <a:off x="3581400" y="1784350"/>
            <a:ext cx="3559175" cy="641350"/>
            <a:chOff x="2256" y="836"/>
            <a:chExt cx="2242" cy="404"/>
          </a:xfrm>
        </p:grpSpPr>
        <p:sp>
          <p:nvSpPr>
            <p:cNvPr id="85027" name="Text Box 35"/>
            <p:cNvSpPr txBox="1">
              <a:spLocks noChangeArrowheads="1"/>
            </p:cNvSpPr>
            <p:nvPr/>
          </p:nvSpPr>
          <p:spPr bwMode="auto">
            <a:xfrm>
              <a:off x="3062" y="836"/>
              <a:ext cx="14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Columns 6 and 7 are</a:t>
              </a:r>
            </a:p>
            <a:p>
              <a:r>
                <a:rPr lang="en-US" sz="1800"/>
                <a:t>surely different.</a:t>
              </a:r>
            </a:p>
          </p:txBody>
        </p:sp>
        <p:sp>
          <p:nvSpPr>
            <p:cNvPr id="85028" name="Line 36"/>
            <p:cNvSpPr>
              <a:spLocks noChangeShapeType="1"/>
            </p:cNvSpPr>
            <p:nvPr/>
          </p:nvSpPr>
          <p:spPr bwMode="auto">
            <a:xfrm flipH="1">
              <a:off x="2256" y="1056"/>
              <a:ext cx="816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95269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285B7-68D0-452C-93A0-EBD77D9CF575}" type="slidenum">
              <a:rPr lang="en-US"/>
              <a:pPr/>
              <a:t>83</a:t>
            </a:fld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Simplifying Assumption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enough buckets that columns are unlikely to hash to the same bucket unless they are </a:t>
            </a:r>
            <a:r>
              <a:rPr lang="en-US" dirty="0">
                <a:solidFill>
                  <a:srgbClr val="33CC33"/>
                </a:solidFill>
              </a:rPr>
              <a:t>identical</a:t>
            </a:r>
            <a:r>
              <a:rPr lang="en-US" dirty="0"/>
              <a:t> in a particular band.</a:t>
            </a:r>
          </a:p>
          <a:p>
            <a:r>
              <a:rPr lang="en-US" dirty="0"/>
              <a:t>Hereafter, we assume that “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same bucket</a:t>
            </a:r>
            <a:r>
              <a:rPr lang="en-US" dirty="0"/>
              <a:t>” means “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identical in that band</a:t>
            </a:r>
            <a:r>
              <a:rPr lang="en-US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75503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2A7BA-027B-4D08-8CB1-D85BC2F4CD11}" type="slidenum">
              <a:rPr lang="en-US"/>
              <a:pPr/>
              <a:t>84</a:t>
            </a:fld>
            <a:endParaRPr 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>
                <a:solidFill>
                  <a:schemeClr val="tx1"/>
                </a:solidFill>
              </a:rPr>
              <a:t>: Effect of Bands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876800"/>
          </a:xfrm>
        </p:spPr>
        <p:txBody>
          <a:bodyPr/>
          <a:lstStyle/>
          <a:p>
            <a:r>
              <a:rPr lang="en-US" dirty="0"/>
              <a:t>Suppose 100,000 columns.</a:t>
            </a:r>
          </a:p>
          <a:p>
            <a:r>
              <a:rPr lang="en-US" dirty="0"/>
              <a:t>Signatures of 100 integers.</a:t>
            </a:r>
          </a:p>
          <a:p>
            <a:r>
              <a:rPr lang="en-US" dirty="0"/>
              <a:t>Therefore, signatures take </a:t>
            </a:r>
            <a:r>
              <a:rPr lang="en-US" dirty="0" err="1"/>
              <a:t>40Mb</a:t>
            </a:r>
            <a:r>
              <a:rPr lang="en-US" dirty="0"/>
              <a:t>.</a:t>
            </a:r>
          </a:p>
          <a:p>
            <a:r>
              <a:rPr lang="en-US" dirty="0"/>
              <a:t>Want all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80%-similar</a:t>
            </a:r>
            <a:r>
              <a:rPr lang="en-US" dirty="0"/>
              <a:t> pairs.</a:t>
            </a:r>
          </a:p>
          <a:p>
            <a:r>
              <a:rPr lang="en-US" dirty="0"/>
              <a:t>5,000,000,000 pairs of signatures can take a while to compare.</a:t>
            </a:r>
          </a:p>
          <a:p>
            <a:r>
              <a:rPr lang="en-US" dirty="0"/>
              <a:t>Choose </a:t>
            </a:r>
            <a:r>
              <a:rPr lang="en-US" dirty="0">
                <a:solidFill>
                  <a:srgbClr val="0070C0"/>
                </a:solidFill>
              </a:rPr>
              <a:t>20</a:t>
            </a:r>
            <a:r>
              <a:rPr lang="en-US" dirty="0"/>
              <a:t> bands of </a:t>
            </a:r>
            <a:r>
              <a:rPr lang="en-US" dirty="0">
                <a:solidFill>
                  <a:srgbClr val="0070C0"/>
                </a:solidFill>
              </a:rPr>
              <a:t>5</a:t>
            </a:r>
            <a:r>
              <a:rPr lang="en-US" dirty="0"/>
              <a:t> integers/band.</a:t>
            </a:r>
          </a:p>
        </p:txBody>
      </p:sp>
      <p:sp>
        <p:nvSpPr>
          <p:cNvPr id="2" name="Left Brace 1"/>
          <p:cNvSpPr/>
          <p:nvPr/>
        </p:nvSpPr>
        <p:spPr>
          <a:xfrm rot="16200000">
            <a:off x="2057400" y="5007429"/>
            <a:ext cx="304800" cy="457200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 rot="16200000">
            <a:off x="3962400" y="4953001"/>
            <a:ext cx="304800" cy="457200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031706" y="545597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b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6706" y="5388429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r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20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 autoUpdateAnimBg="0"/>
      <p:bldP spid="2" grpId="0" animBg="1"/>
      <p:bldP spid="6" grpId="0" animBg="1"/>
      <p:bldP spid="3" grpId="0"/>
      <p:bldP spid="8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134E-3D0A-44D6-9449-A335816C02B4}" type="slidenum">
              <a:rPr lang="en-US"/>
              <a:pPr/>
              <a:t>85</a:t>
            </a:fld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9144000" cy="1143000"/>
          </a:xfrm>
        </p:spPr>
        <p:txBody>
          <a:bodyPr/>
          <a:lstStyle/>
          <a:p>
            <a:r>
              <a:rPr lang="en-US" dirty="0"/>
              <a:t>Suppose </a:t>
            </a:r>
            <a:r>
              <a:rPr lang="en-US" dirty="0" err="1"/>
              <a:t>C</a:t>
            </a:r>
            <a:r>
              <a:rPr lang="en-US" baseline="-25000" dirty="0" err="1"/>
              <a:t>1</a:t>
            </a:r>
            <a:r>
              <a:rPr lang="en-US" dirty="0"/>
              <a:t>, </a:t>
            </a:r>
            <a:r>
              <a:rPr lang="en-US" dirty="0" err="1"/>
              <a:t>C</a:t>
            </a:r>
            <a:r>
              <a:rPr lang="en-US" baseline="-25000" dirty="0" err="1"/>
              <a:t>2</a:t>
            </a:r>
            <a:r>
              <a:rPr lang="en-US" dirty="0"/>
              <a:t> are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80% Similar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Probability </a:t>
            </a:r>
            <a:r>
              <a:rPr lang="en-US" dirty="0" err="1"/>
              <a:t>C</a:t>
            </a:r>
            <a:r>
              <a:rPr lang="en-US" baseline="-25000" dirty="0" err="1"/>
              <a:t>1</a:t>
            </a:r>
            <a:r>
              <a:rPr lang="en-US" dirty="0"/>
              <a:t>, </a:t>
            </a:r>
            <a:r>
              <a:rPr lang="en-US" dirty="0" err="1"/>
              <a:t>C</a:t>
            </a:r>
            <a:r>
              <a:rPr lang="en-US" baseline="-25000" dirty="0" err="1"/>
              <a:t>2</a:t>
            </a:r>
            <a:r>
              <a:rPr lang="en-US" dirty="0"/>
              <a:t> identical in one particular band: (0.8)</a:t>
            </a:r>
            <a:r>
              <a:rPr lang="en-US" baseline="30000" dirty="0"/>
              <a:t>5</a:t>
            </a:r>
            <a:r>
              <a:rPr lang="en-US" dirty="0"/>
              <a:t> = 0.328.</a:t>
            </a:r>
          </a:p>
          <a:p>
            <a:r>
              <a:rPr lang="en-US" dirty="0"/>
              <a:t>Probability </a:t>
            </a:r>
            <a:r>
              <a:rPr lang="en-US" dirty="0" err="1"/>
              <a:t>C</a:t>
            </a:r>
            <a:r>
              <a:rPr lang="en-US" baseline="-25000" dirty="0" err="1"/>
              <a:t>1</a:t>
            </a:r>
            <a:r>
              <a:rPr lang="en-US" dirty="0"/>
              <a:t>, </a:t>
            </a:r>
            <a:r>
              <a:rPr lang="en-US" dirty="0" err="1"/>
              <a:t>C</a:t>
            </a:r>
            <a:r>
              <a:rPr lang="en-US" baseline="-25000" dirty="0" err="1"/>
              <a:t>2</a:t>
            </a:r>
            <a:r>
              <a:rPr lang="en-US" dirty="0"/>
              <a:t> are </a:t>
            </a:r>
            <a:r>
              <a:rPr lang="en-US" dirty="0">
                <a:solidFill>
                  <a:srgbClr val="FF0000"/>
                </a:solidFill>
              </a:rPr>
              <a:t>not  </a:t>
            </a:r>
            <a:r>
              <a:rPr lang="en-US" dirty="0"/>
              <a:t>similar in any of the 20 bands: (1-0.328)</a:t>
            </a:r>
            <a:r>
              <a:rPr lang="en-US" baseline="30000" dirty="0"/>
              <a:t>20</a:t>
            </a:r>
            <a:r>
              <a:rPr lang="en-US" dirty="0"/>
              <a:t> = .00035 .</a:t>
            </a:r>
          </a:p>
          <a:p>
            <a:pPr lvl="1"/>
            <a:r>
              <a:rPr lang="en-US" dirty="0"/>
              <a:t>i.e., about 1/3000th of the 80%-similar column pairs are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false negatives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746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1F3A-FF8C-423F-A236-4B086DCE254D}" type="slidenum">
              <a:rPr lang="en-US"/>
              <a:pPr/>
              <a:t>86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/>
              <a:t>Suppose </a:t>
            </a:r>
            <a:r>
              <a:rPr lang="en-US" dirty="0" err="1"/>
              <a:t>C</a:t>
            </a:r>
            <a:r>
              <a:rPr lang="en-US" baseline="-25000" dirty="0" err="1"/>
              <a:t>1</a:t>
            </a:r>
            <a:r>
              <a:rPr lang="en-US" dirty="0"/>
              <a:t>, </a:t>
            </a:r>
            <a:r>
              <a:rPr lang="en-US" dirty="0" err="1"/>
              <a:t>C</a:t>
            </a:r>
            <a:r>
              <a:rPr lang="en-US" baseline="-25000" dirty="0" err="1"/>
              <a:t>2</a:t>
            </a:r>
            <a:r>
              <a:rPr lang="en-US" dirty="0"/>
              <a:t> Only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40% Similar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7848600" cy="4648200"/>
          </a:xfrm>
        </p:spPr>
        <p:txBody>
          <a:bodyPr/>
          <a:lstStyle/>
          <a:p>
            <a:r>
              <a:rPr lang="en-US" dirty="0"/>
              <a:t>Probability </a:t>
            </a:r>
            <a:r>
              <a:rPr lang="en-US" dirty="0" err="1"/>
              <a:t>C</a:t>
            </a:r>
            <a:r>
              <a:rPr lang="en-US" baseline="-25000" dirty="0" err="1"/>
              <a:t>1</a:t>
            </a:r>
            <a:r>
              <a:rPr lang="en-US" dirty="0"/>
              <a:t>, </a:t>
            </a:r>
            <a:r>
              <a:rPr lang="en-US" dirty="0" err="1"/>
              <a:t>C</a:t>
            </a:r>
            <a:r>
              <a:rPr lang="en-US" baseline="-25000" dirty="0" err="1"/>
              <a:t>2</a:t>
            </a:r>
            <a:r>
              <a:rPr lang="en-US" dirty="0"/>
              <a:t> identical in any one particular band: (0.4)</a:t>
            </a:r>
            <a:r>
              <a:rPr lang="en-US" baseline="30000" dirty="0"/>
              <a:t>5</a:t>
            </a:r>
            <a:r>
              <a:rPr lang="en-US" dirty="0"/>
              <a:t>  = 0.01 .</a:t>
            </a:r>
          </a:p>
          <a:p>
            <a:r>
              <a:rPr lang="en-US" dirty="0"/>
              <a:t>Probability </a:t>
            </a:r>
            <a:r>
              <a:rPr lang="en-US" dirty="0" err="1"/>
              <a:t>C</a:t>
            </a:r>
            <a:r>
              <a:rPr lang="en-US" baseline="-25000" dirty="0" err="1"/>
              <a:t>1</a:t>
            </a:r>
            <a:r>
              <a:rPr lang="en-US" dirty="0"/>
              <a:t>, </a:t>
            </a:r>
            <a:r>
              <a:rPr lang="en-US" dirty="0" err="1"/>
              <a:t>C</a:t>
            </a:r>
            <a:r>
              <a:rPr lang="en-US" baseline="-25000" dirty="0" err="1"/>
              <a:t>2</a:t>
            </a:r>
            <a:r>
              <a:rPr lang="en-US" dirty="0"/>
              <a:t> identical in </a:t>
            </a:r>
            <a:r>
              <a:rPr lang="en-US" dirty="0">
                <a:latin typeface="Lucida Sans Unicode" pitchFamily="34" charset="0"/>
              </a:rPr>
              <a:t>≥ </a:t>
            </a:r>
            <a:r>
              <a:rPr lang="en-US" dirty="0"/>
              <a:t>1 of 20 bands: </a:t>
            </a:r>
            <a:r>
              <a:rPr lang="en-US" dirty="0">
                <a:latin typeface="Lucida Sans Unicode" pitchFamily="34" charset="0"/>
              </a:rPr>
              <a:t>≤</a:t>
            </a:r>
            <a:r>
              <a:rPr lang="en-US" dirty="0"/>
              <a:t> 20 * 0.01 = 0.2 .</a:t>
            </a:r>
          </a:p>
          <a:p>
            <a:r>
              <a:rPr lang="en-US" dirty="0"/>
              <a:t>But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false positives </a:t>
            </a:r>
            <a:r>
              <a:rPr lang="en-US" dirty="0"/>
              <a:t>much lower for similarities &lt;&lt;</a:t>
            </a:r>
            <a:r>
              <a:rPr lang="en-US" dirty="0">
                <a:latin typeface="Lucida Sans Unicode" pitchFamily="34" charset="0"/>
              </a:rPr>
              <a:t> </a:t>
            </a:r>
            <a:r>
              <a:rPr lang="en-US" dirty="0"/>
              <a:t>40%. </a:t>
            </a:r>
          </a:p>
        </p:txBody>
      </p:sp>
    </p:spTree>
    <p:extLst>
      <p:ext uri="{BB962C8B-B14F-4D97-AF65-F5344CB8AC3E}">
        <p14:creationId xmlns:p14="http://schemas.microsoft.com/office/powerpoint/2010/main" val="308292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761A7-E032-48D1-8855-5D73D32FC8D6}" type="slidenum">
              <a:rPr lang="en-US"/>
              <a:pPr/>
              <a:t>87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LSH Involves a Tradeoff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Pick the number of minhashes, the number of bands, and the number of rows per band to balance false positives/negatives.</a:t>
            </a:r>
          </a:p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if we had only 15 bands of 5 rows, the number of false positives would go down, but the number of false negatives would go up.</a:t>
            </a:r>
          </a:p>
        </p:txBody>
      </p:sp>
    </p:spTree>
    <p:extLst>
      <p:ext uri="{BB962C8B-B14F-4D97-AF65-F5344CB8AC3E}">
        <p14:creationId xmlns:p14="http://schemas.microsoft.com/office/powerpoint/2010/main" val="304572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12ED3-0C51-41F7-9F85-8A4E45F9E4AD}" type="slidenum">
              <a:rPr lang="en-US"/>
              <a:pPr/>
              <a:t>88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/>
              <a:t>Analysis of LSH – What We Want</a:t>
            </a: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2362200" y="1828800"/>
            <a:ext cx="42672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2179638" y="6096000"/>
            <a:ext cx="3032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       Similarity </a:t>
            </a:r>
            <a:r>
              <a:rPr lang="en-US" sz="1800" i="1"/>
              <a:t>s</a:t>
            </a:r>
            <a:r>
              <a:rPr lang="en-US" sz="1800"/>
              <a:t>  of two sets</a:t>
            </a:r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838200" y="3581400"/>
            <a:ext cx="1238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Probability</a:t>
            </a:r>
          </a:p>
          <a:p>
            <a:pPr algn="ctr"/>
            <a:r>
              <a:rPr lang="en-US" sz="1800"/>
              <a:t>of sharing</a:t>
            </a:r>
          </a:p>
          <a:p>
            <a:pPr algn="ctr"/>
            <a:r>
              <a:rPr lang="en-US" sz="1800"/>
              <a:t>a bucket</a:t>
            </a:r>
          </a:p>
        </p:txBody>
      </p:sp>
      <p:sp>
        <p:nvSpPr>
          <p:cNvPr id="116742" name="Line 6"/>
          <p:cNvSpPr>
            <a:spLocks noChangeShapeType="1"/>
          </p:cNvSpPr>
          <p:nvPr/>
        </p:nvSpPr>
        <p:spPr bwMode="auto">
          <a:xfrm>
            <a:off x="5334000" y="6248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 flipV="1">
            <a:off x="1752600" y="2743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2362200" y="5410200"/>
            <a:ext cx="2133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5" name="Text Box 9"/>
          <p:cNvSpPr txBox="1">
            <a:spLocks noChangeArrowheads="1"/>
          </p:cNvSpPr>
          <p:nvPr/>
        </p:nvSpPr>
        <p:spPr bwMode="auto">
          <a:xfrm>
            <a:off x="4343400" y="5486400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/>
              <a:t>t</a:t>
            </a:r>
          </a:p>
        </p:txBody>
      </p:sp>
      <p:sp>
        <p:nvSpPr>
          <p:cNvPr id="116746" name="Line 10"/>
          <p:cNvSpPr>
            <a:spLocks noChangeShapeType="1"/>
          </p:cNvSpPr>
          <p:nvPr/>
        </p:nvSpPr>
        <p:spPr bwMode="auto">
          <a:xfrm flipV="1">
            <a:off x="4495800" y="1828800"/>
            <a:ext cx="0" cy="3581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7" name="Line 11"/>
          <p:cNvSpPr>
            <a:spLocks noChangeShapeType="1"/>
          </p:cNvSpPr>
          <p:nvPr/>
        </p:nvSpPr>
        <p:spPr bwMode="auto">
          <a:xfrm>
            <a:off x="4495800" y="1828800"/>
            <a:ext cx="2133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6748" name="Group 12"/>
          <p:cNvGrpSpPr>
            <a:grpSpLocks/>
          </p:cNvGrpSpPr>
          <p:nvPr/>
        </p:nvGrpSpPr>
        <p:grpSpPr bwMode="auto">
          <a:xfrm>
            <a:off x="2667000" y="3581400"/>
            <a:ext cx="1236663" cy="1828800"/>
            <a:chOff x="1680" y="2256"/>
            <a:chExt cx="779" cy="1152"/>
          </a:xfrm>
        </p:grpSpPr>
        <p:sp>
          <p:nvSpPr>
            <p:cNvPr id="116749" name="Text Box 13"/>
            <p:cNvSpPr txBox="1">
              <a:spLocks noChangeArrowheads="1"/>
            </p:cNvSpPr>
            <p:nvPr/>
          </p:nvSpPr>
          <p:spPr bwMode="auto">
            <a:xfrm>
              <a:off x="1680" y="2256"/>
              <a:ext cx="77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/>
                <a:t>No chance</a:t>
              </a:r>
            </a:p>
            <a:p>
              <a:pPr algn="ctr"/>
              <a:r>
                <a:rPr lang="en-US" sz="1800"/>
                <a:t>if </a:t>
              </a:r>
              <a:r>
                <a:rPr lang="en-US" sz="1800" i="1"/>
                <a:t>s</a:t>
              </a:r>
              <a:r>
                <a:rPr lang="en-US" sz="1800"/>
                <a:t> &lt; </a:t>
              </a:r>
              <a:r>
                <a:rPr lang="en-US" sz="1800" i="1"/>
                <a:t>t</a:t>
              </a:r>
            </a:p>
          </p:txBody>
        </p:sp>
        <p:sp>
          <p:nvSpPr>
            <p:cNvPr id="116750" name="Line 14"/>
            <p:cNvSpPr>
              <a:spLocks noChangeShapeType="1"/>
            </p:cNvSpPr>
            <p:nvPr/>
          </p:nvSpPr>
          <p:spPr bwMode="auto">
            <a:xfrm>
              <a:off x="2112" y="2736"/>
              <a:ext cx="28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751" name="Group 15"/>
          <p:cNvGrpSpPr>
            <a:grpSpLocks/>
          </p:cNvGrpSpPr>
          <p:nvPr/>
        </p:nvGrpSpPr>
        <p:grpSpPr bwMode="auto">
          <a:xfrm>
            <a:off x="4953000" y="1828800"/>
            <a:ext cx="1303338" cy="1327150"/>
            <a:chOff x="3120" y="1152"/>
            <a:chExt cx="821" cy="836"/>
          </a:xfrm>
        </p:grpSpPr>
        <p:sp>
          <p:nvSpPr>
            <p:cNvPr id="116752" name="Text Box 16"/>
            <p:cNvSpPr txBox="1">
              <a:spLocks noChangeArrowheads="1"/>
            </p:cNvSpPr>
            <p:nvPr/>
          </p:nvSpPr>
          <p:spPr bwMode="auto">
            <a:xfrm>
              <a:off x="3120" y="1584"/>
              <a:ext cx="82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/>
                <a:t>Probability</a:t>
              </a:r>
            </a:p>
            <a:p>
              <a:pPr algn="ctr"/>
              <a:r>
                <a:rPr lang="en-US" sz="1800"/>
                <a:t>= 1 if </a:t>
              </a:r>
              <a:r>
                <a:rPr lang="en-US" sz="1800" i="1"/>
                <a:t>s</a:t>
              </a:r>
              <a:r>
                <a:rPr lang="en-US" sz="1800"/>
                <a:t> &gt; </a:t>
              </a:r>
              <a:r>
                <a:rPr lang="en-US" sz="1800" i="1"/>
                <a:t>t</a:t>
              </a:r>
            </a:p>
          </p:txBody>
        </p:sp>
        <p:sp>
          <p:nvSpPr>
            <p:cNvPr id="116753" name="Line 17"/>
            <p:cNvSpPr>
              <a:spLocks noChangeShapeType="1"/>
            </p:cNvSpPr>
            <p:nvPr/>
          </p:nvSpPr>
          <p:spPr bwMode="auto">
            <a:xfrm flipV="1">
              <a:off x="3408" y="1152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8573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4F76-95AF-441D-AEAB-B86A9C6C2C3E}" type="slidenum">
              <a:rPr lang="en-US"/>
              <a:pPr/>
              <a:t>89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/>
              <a:t>What One Band of One Row Gives You</a:t>
            </a:r>
          </a:p>
        </p:txBody>
      </p:sp>
      <p:sp>
        <p:nvSpPr>
          <p:cNvPr id="117763" name="Rectangle 3"/>
          <p:cNvSpPr>
            <a:spLocks noChangeArrowheads="1"/>
          </p:cNvSpPr>
          <p:nvPr/>
        </p:nvSpPr>
        <p:spPr bwMode="auto">
          <a:xfrm>
            <a:off x="2362200" y="1828800"/>
            <a:ext cx="42672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2684463" y="6096000"/>
            <a:ext cx="2532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Similarity </a:t>
            </a:r>
            <a:r>
              <a:rPr lang="en-US" sz="1800" i="1"/>
              <a:t>s</a:t>
            </a:r>
            <a:r>
              <a:rPr lang="en-US" sz="1800"/>
              <a:t>  of two sets</a:t>
            </a:r>
          </a:p>
        </p:txBody>
      </p:sp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838200" y="3581400"/>
            <a:ext cx="1238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Probability</a:t>
            </a:r>
          </a:p>
          <a:p>
            <a:pPr algn="ctr"/>
            <a:r>
              <a:rPr lang="en-US" sz="1800"/>
              <a:t>of sharing</a:t>
            </a:r>
          </a:p>
          <a:p>
            <a:pPr algn="ctr"/>
            <a:r>
              <a:rPr lang="en-US" sz="1800"/>
              <a:t>a bucket</a:t>
            </a:r>
          </a:p>
        </p:txBody>
      </p:sp>
      <p:sp>
        <p:nvSpPr>
          <p:cNvPr id="117766" name="Line 6"/>
          <p:cNvSpPr>
            <a:spLocks noChangeShapeType="1"/>
          </p:cNvSpPr>
          <p:nvPr/>
        </p:nvSpPr>
        <p:spPr bwMode="auto">
          <a:xfrm>
            <a:off x="5334000" y="6248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67" name="Line 7"/>
          <p:cNvSpPr>
            <a:spLocks noChangeShapeType="1"/>
          </p:cNvSpPr>
          <p:nvPr/>
        </p:nvSpPr>
        <p:spPr bwMode="auto">
          <a:xfrm flipV="1">
            <a:off x="1752600" y="2743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 flipV="1">
            <a:off x="2362200" y="1828800"/>
            <a:ext cx="4267200" cy="3581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4343400" y="5486400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/>
              <a:t>t</a:t>
            </a:r>
          </a:p>
        </p:txBody>
      </p:sp>
      <p:sp>
        <p:nvSpPr>
          <p:cNvPr id="117770" name="Text Box 10"/>
          <p:cNvSpPr txBox="1">
            <a:spLocks noChangeArrowheads="1"/>
          </p:cNvSpPr>
          <p:nvPr/>
        </p:nvSpPr>
        <p:spPr bwMode="auto">
          <a:xfrm>
            <a:off x="4572000" y="3505200"/>
            <a:ext cx="199866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Remember:</a:t>
            </a:r>
          </a:p>
          <a:p>
            <a:r>
              <a:rPr lang="en-US" sz="1800"/>
              <a:t>probability of</a:t>
            </a:r>
          </a:p>
          <a:p>
            <a:r>
              <a:rPr lang="en-US" sz="1800"/>
              <a:t>equal hash-values</a:t>
            </a:r>
          </a:p>
          <a:p>
            <a:r>
              <a:rPr lang="en-US" sz="1800"/>
              <a:t>= similarity</a:t>
            </a:r>
          </a:p>
        </p:txBody>
      </p:sp>
    </p:spTree>
    <p:extLst>
      <p:ext uri="{BB962C8B-B14F-4D97-AF65-F5344CB8AC3E}">
        <p14:creationId xmlns:p14="http://schemas.microsoft.com/office/powerpoint/2010/main" val="284317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7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 Data</a:t>
            </a:r>
          </a:p>
        </p:txBody>
      </p:sp>
      <p:sp>
        <p:nvSpPr>
          <p:cNvPr id="773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905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Each document becomes a `term' vector, </a:t>
            </a:r>
          </a:p>
          <a:p>
            <a:pPr lvl="1"/>
            <a:r>
              <a:rPr lang="en-US" dirty="0"/>
              <a:t>each term is a component (attribute) of the vector,</a:t>
            </a:r>
          </a:p>
          <a:p>
            <a:pPr lvl="1"/>
            <a:r>
              <a:rPr lang="en-US" dirty="0"/>
              <a:t>the value of each component is the number of times the corresponding term occurs in the document.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Bag-of-words</a:t>
            </a:r>
            <a:r>
              <a:rPr lang="en-US" dirty="0" smtClean="0"/>
              <a:t> representation – no ordering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7731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3400410"/>
              </p:ext>
            </p:extLst>
          </p:nvPr>
        </p:nvGraphicFramePr>
        <p:xfrm>
          <a:off x="1143000" y="3505200"/>
          <a:ext cx="6705600" cy="311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0" name="Visio" r:id="rId4" imgW="5925718" imgH="2693902" progId="Visio.Drawing.6">
                  <p:embed/>
                </p:oleObj>
              </mc:Choice>
              <mc:Fallback>
                <p:oleObj name="Visio" r:id="rId4" imgW="5925718" imgH="2693902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505200"/>
                        <a:ext cx="6705600" cy="311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533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324E-9A6F-46F4-9034-D5EA5FA0AA28}" type="slidenum">
              <a:rPr lang="en-US"/>
              <a:pPr/>
              <a:t>90</a:t>
            </a:fld>
            <a:endParaRPr 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/>
              <a:t>What </a:t>
            </a:r>
            <a:r>
              <a:rPr lang="en-US" i="1"/>
              <a:t>b</a:t>
            </a:r>
            <a:r>
              <a:rPr lang="en-US"/>
              <a:t>  Bands of </a:t>
            </a:r>
            <a:r>
              <a:rPr lang="en-US" i="1"/>
              <a:t>r</a:t>
            </a:r>
            <a:r>
              <a:rPr lang="en-US"/>
              <a:t>  Rows Gives You</a:t>
            </a:r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2362200" y="1828800"/>
            <a:ext cx="42672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2684463" y="6096000"/>
            <a:ext cx="2532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Similarity </a:t>
            </a:r>
            <a:r>
              <a:rPr lang="en-US" sz="1800" i="1"/>
              <a:t>s</a:t>
            </a:r>
            <a:r>
              <a:rPr lang="en-US" sz="1800"/>
              <a:t>  of two sets</a:t>
            </a: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838200" y="3581400"/>
            <a:ext cx="1238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Probability</a:t>
            </a:r>
          </a:p>
          <a:p>
            <a:pPr algn="ctr"/>
            <a:r>
              <a:rPr lang="en-US" sz="1800"/>
              <a:t>of sharing</a:t>
            </a:r>
          </a:p>
          <a:p>
            <a:pPr algn="ctr"/>
            <a:r>
              <a:rPr lang="en-US" sz="1800"/>
              <a:t>a bucket</a:t>
            </a:r>
          </a:p>
        </p:txBody>
      </p:sp>
      <p:sp>
        <p:nvSpPr>
          <p:cNvPr id="118790" name="Line 6"/>
          <p:cNvSpPr>
            <a:spLocks noChangeShapeType="1"/>
          </p:cNvSpPr>
          <p:nvPr/>
        </p:nvSpPr>
        <p:spPr bwMode="auto">
          <a:xfrm>
            <a:off x="5334000" y="6248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1" name="Line 7"/>
          <p:cNvSpPr>
            <a:spLocks noChangeShapeType="1"/>
          </p:cNvSpPr>
          <p:nvPr/>
        </p:nvSpPr>
        <p:spPr bwMode="auto">
          <a:xfrm flipV="1">
            <a:off x="1752600" y="2743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2" name="Text Box 8"/>
          <p:cNvSpPr txBox="1">
            <a:spLocks noChangeArrowheads="1"/>
          </p:cNvSpPr>
          <p:nvPr/>
        </p:nvSpPr>
        <p:spPr bwMode="auto">
          <a:xfrm>
            <a:off x="4343400" y="5486400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/>
              <a:t>t</a:t>
            </a:r>
          </a:p>
        </p:txBody>
      </p:sp>
      <p:sp>
        <p:nvSpPr>
          <p:cNvPr id="118793" name="Line 9"/>
          <p:cNvSpPr>
            <a:spLocks noChangeShapeType="1"/>
          </p:cNvSpPr>
          <p:nvPr/>
        </p:nvSpPr>
        <p:spPr bwMode="auto">
          <a:xfrm flipV="1">
            <a:off x="2362200" y="5334000"/>
            <a:ext cx="2057400" cy="76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4" name="Freeform 10"/>
          <p:cNvSpPr>
            <a:spLocks/>
          </p:cNvSpPr>
          <p:nvPr/>
        </p:nvSpPr>
        <p:spPr bwMode="auto">
          <a:xfrm>
            <a:off x="4419600" y="5105400"/>
            <a:ext cx="88900" cy="228600"/>
          </a:xfrm>
          <a:custGeom>
            <a:avLst/>
            <a:gdLst>
              <a:gd name="T0" fmla="*/ 0 w 56"/>
              <a:gd name="T1" fmla="*/ 144 h 144"/>
              <a:gd name="T2" fmla="*/ 48 w 56"/>
              <a:gd name="T3" fmla="*/ 96 h 144"/>
              <a:gd name="T4" fmla="*/ 48 w 56"/>
              <a:gd name="T5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144">
                <a:moveTo>
                  <a:pt x="0" y="144"/>
                </a:moveTo>
                <a:cubicBezTo>
                  <a:pt x="20" y="132"/>
                  <a:pt x="40" y="120"/>
                  <a:pt x="48" y="96"/>
                </a:cubicBezTo>
                <a:cubicBezTo>
                  <a:pt x="56" y="72"/>
                  <a:pt x="52" y="36"/>
                  <a:pt x="48" y="0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5" name="Line 11"/>
          <p:cNvSpPr>
            <a:spLocks noChangeShapeType="1"/>
          </p:cNvSpPr>
          <p:nvPr/>
        </p:nvSpPr>
        <p:spPr bwMode="auto">
          <a:xfrm flipV="1">
            <a:off x="4495800" y="2057400"/>
            <a:ext cx="76200" cy="3048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6" name="Freeform 12"/>
          <p:cNvSpPr>
            <a:spLocks/>
          </p:cNvSpPr>
          <p:nvPr/>
        </p:nvSpPr>
        <p:spPr bwMode="auto">
          <a:xfrm>
            <a:off x="4572000" y="1879600"/>
            <a:ext cx="152400" cy="177800"/>
          </a:xfrm>
          <a:custGeom>
            <a:avLst/>
            <a:gdLst>
              <a:gd name="T0" fmla="*/ 0 w 96"/>
              <a:gd name="T1" fmla="*/ 112 h 112"/>
              <a:gd name="T2" fmla="*/ 48 w 96"/>
              <a:gd name="T3" fmla="*/ 16 h 112"/>
              <a:gd name="T4" fmla="*/ 96 w 96"/>
              <a:gd name="T5" fmla="*/ 16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112">
                <a:moveTo>
                  <a:pt x="0" y="112"/>
                </a:moveTo>
                <a:cubicBezTo>
                  <a:pt x="16" y="72"/>
                  <a:pt x="32" y="32"/>
                  <a:pt x="48" y="16"/>
                </a:cubicBezTo>
                <a:cubicBezTo>
                  <a:pt x="64" y="0"/>
                  <a:pt x="80" y="8"/>
                  <a:pt x="96" y="16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7" name="Line 13"/>
          <p:cNvSpPr>
            <a:spLocks noChangeShapeType="1"/>
          </p:cNvSpPr>
          <p:nvPr/>
        </p:nvSpPr>
        <p:spPr bwMode="auto">
          <a:xfrm flipV="1">
            <a:off x="4724400" y="1828800"/>
            <a:ext cx="1905000" cy="76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8798" name="Group 14"/>
          <p:cNvGrpSpPr>
            <a:grpSpLocks/>
          </p:cNvGrpSpPr>
          <p:nvPr/>
        </p:nvGrpSpPr>
        <p:grpSpPr bwMode="auto">
          <a:xfrm>
            <a:off x="7696200" y="3352800"/>
            <a:ext cx="1146175" cy="2438400"/>
            <a:chOff x="4838" y="2133"/>
            <a:chExt cx="722" cy="1536"/>
          </a:xfrm>
        </p:grpSpPr>
        <p:sp>
          <p:nvSpPr>
            <p:cNvPr id="118799" name="Text Box 15"/>
            <p:cNvSpPr txBox="1">
              <a:spLocks noChangeArrowheads="1"/>
            </p:cNvSpPr>
            <p:nvPr/>
          </p:nvSpPr>
          <p:spPr bwMode="auto">
            <a:xfrm>
              <a:off x="4838" y="2133"/>
              <a:ext cx="3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/>
                <a:t>s</a:t>
              </a:r>
              <a:r>
                <a:rPr lang="en-US"/>
                <a:t> </a:t>
              </a:r>
              <a:r>
                <a:rPr lang="en-US" i="1" baseline="30000"/>
                <a:t>r </a:t>
              </a:r>
            </a:p>
          </p:txBody>
        </p:sp>
        <p:sp>
          <p:nvSpPr>
            <p:cNvPr id="118800" name="Text Box 16"/>
            <p:cNvSpPr txBox="1">
              <a:spLocks noChangeArrowheads="1"/>
            </p:cNvSpPr>
            <p:nvPr/>
          </p:nvSpPr>
          <p:spPr bwMode="auto">
            <a:xfrm>
              <a:off x="4838" y="3092"/>
              <a:ext cx="722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All rows</a:t>
              </a:r>
            </a:p>
            <a:p>
              <a:r>
                <a:rPr lang="en-US" sz="1800"/>
                <a:t>of a band</a:t>
              </a:r>
            </a:p>
            <a:p>
              <a:r>
                <a:rPr lang="en-US" sz="1800"/>
                <a:t>are equal</a:t>
              </a:r>
            </a:p>
          </p:txBody>
        </p:sp>
        <p:sp>
          <p:nvSpPr>
            <p:cNvPr id="118801" name="Line 17"/>
            <p:cNvSpPr>
              <a:spLocks noChangeShapeType="1"/>
            </p:cNvSpPr>
            <p:nvPr/>
          </p:nvSpPr>
          <p:spPr bwMode="auto">
            <a:xfrm flipH="1" flipV="1">
              <a:off x="4992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8802" name="Group 18"/>
          <p:cNvGrpSpPr>
            <a:grpSpLocks/>
          </p:cNvGrpSpPr>
          <p:nvPr/>
        </p:nvGrpSpPr>
        <p:grpSpPr bwMode="auto">
          <a:xfrm>
            <a:off x="6613525" y="3386138"/>
            <a:ext cx="1243013" cy="2438400"/>
            <a:chOff x="4166" y="2133"/>
            <a:chExt cx="783" cy="1536"/>
          </a:xfrm>
        </p:grpSpPr>
        <p:sp>
          <p:nvSpPr>
            <p:cNvPr id="118803" name="Text Box 19"/>
            <p:cNvSpPr txBox="1">
              <a:spLocks noChangeArrowheads="1"/>
            </p:cNvSpPr>
            <p:nvPr/>
          </p:nvSpPr>
          <p:spPr bwMode="auto">
            <a:xfrm>
              <a:off x="4598" y="2133"/>
              <a:ext cx="35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1 -</a:t>
              </a:r>
            </a:p>
          </p:txBody>
        </p:sp>
        <p:sp>
          <p:nvSpPr>
            <p:cNvPr id="118804" name="Text Box 20"/>
            <p:cNvSpPr txBox="1">
              <a:spLocks noChangeArrowheads="1"/>
            </p:cNvSpPr>
            <p:nvPr/>
          </p:nvSpPr>
          <p:spPr bwMode="auto">
            <a:xfrm>
              <a:off x="4166" y="3092"/>
              <a:ext cx="753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Some row</a:t>
              </a:r>
            </a:p>
            <a:p>
              <a:r>
                <a:rPr lang="en-US" sz="1800"/>
                <a:t>of a band</a:t>
              </a:r>
            </a:p>
            <a:p>
              <a:r>
                <a:rPr lang="en-US" sz="1800"/>
                <a:t>unequal</a:t>
              </a:r>
            </a:p>
          </p:txBody>
        </p:sp>
        <p:sp>
          <p:nvSpPr>
            <p:cNvPr id="118805" name="Line 21"/>
            <p:cNvSpPr>
              <a:spLocks noChangeShapeType="1"/>
            </p:cNvSpPr>
            <p:nvPr/>
          </p:nvSpPr>
          <p:spPr bwMode="auto">
            <a:xfrm flipV="1">
              <a:off x="4512" y="2496"/>
              <a:ext cx="24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8806" name="Group 22"/>
          <p:cNvGrpSpPr>
            <a:grpSpLocks/>
          </p:cNvGrpSpPr>
          <p:nvPr/>
        </p:nvGrpSpPr>
        <p:grpSpPr bwMode="auto">
          <a:xfrm>
            <a:off x="7223125" y="1752600"/>
            <a:ext cx="1812925" cy="2090738"/>
            <a:chOff x="4550" y="1104"/>
            <a:chExt cx="1142" cy="1317"/>
          </a:xfrm>
        </p:grpSpPr>
        <p:sp>
          <p:nvSpPr>
            <p:cNvPr id="118807" name="Text Box 23"/>
            <p:cNvSpPr txBox="1">
              <a:spLocks noChangeArrowheads="1"/>
            </p:cNvSpPr>
            <p:nvPr/>
          </p:nvSpPr>
          <p:spPr bwMode="auto">
            <a:xfrm>
              <a:off x="4550" y="2133"/>
              <a:ext cx="1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(</a:t>
              </a:r>
            </a:p>
          </p:txBody>
        </p:sp>
        <p:sp>
          <p:nvSpPr>
            <p:cNvPr id="118808" name="Text Box 24"/>
            <p:cNvSpPr txBox="1">
              <a:spLocks noChangeArrowheads="1"/>
            </p:cNvSpPr>
            <p:nvPr/>
          </p:nvSpPr>
          <p:spPr bwMode="auto">
            <a:xfrm>
              <a:off x="5078" y="2133"/>
              <a:ext cx="3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)</a:t>
              </a:r>
              <a:r>
                <a:rPr lang="en-US" i="1" baseline="30000"/>
                <a:t>b </a:t>
              </a:r>
            </a:p>
          </p:txBody>
        </p:sp>
        <p:sp>
          <p:nvSpPr>
            <p:cNvPr id="118809" name="Text Box 25"/>
            <p:cNvSpPr txBox="1">
              <a:spLocks noChangeArrowheads="1"/>
            </p:cNvSpPr>
            <p:nvPr/>
          </p:nvSpPr>
          <p:spPr bwMode="auto">
            <a:xfrm>
              <a:off x="4977" y="1104"/>
              <a:ext cx="715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1800"/>
            </a:p>
            <a:p>
              <a:r>
                <a:rPr lang="en-US" sz="1800"/>
                <a:t>No bands</a:t>
              </a:r>
            </a:p>
            <a:p>
              <a:r>
                <a:rPr lang="en-US" sz="1800"/>
                <a:t>identical</a:t>
              </a:r>
            </a:p>
          </p:txBody>
        </p:sp>
        <p:sp>
          <p:nvSpPr>
            <p:cNvPr id="118810" name="Line 26"/>
            <p:cNvSpPr>
              <a:spLocks noChangeShapeType="1"/>
            </p:cNvSpPr>
            <p:nvPr/>
          </p:nvSpPr>
          <p:spPr bwMode="auto">
            <a:xfrm flipH="1">
              <a:off x="4848" y="1680"/>
              <a:ext cx="43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8811" name="Group 27"/>
          <p:cNvGrpSpPr>
            <a:grpSpLocks/>
          </p:cNvGrpSpPr>
          <p:nvPr/>
        </p:nvGrpSpPr>
        <p:grpSpPr bwMode="auto">
          <a:xfrm>
            <a:off x="6705600" y="1828800"/>
            <a:ext cx="1128713" cy="2025650"/>
            <a:chOff x="4214" y="1124"/>
            <a:chExt cx="711" cy="1276"/>
          </a:xfrm>
        </p:grpSpPr>
        <p:sp>
          <p:nvSpPr>
            <p:cNvPr id="118812" name="Text Box 28"/>
            <p:cNvSpPr txBox="1">
              <a:spLocks noChangeArrowheads="1"/>
            </p:cNvSpPr>
            <p:nvPr/>
          </p:nvSpPr>
          <p:spPr bwMode="auto">
            <a:xfrm>
              <a:off x="4272" y="2112"/>
              <a:ext cx="35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1 -</a:t>
              </a:r>
            </a:p>
          </p:txBody>
        </p:sp>
        <p:sp>
          <p:nvSpPr>
            <p:cNvPr id="118813" name="Text Box 29"/>
            <p:cNvSpPr txBox="1">
              <a:spLocks noChangeArrowheads="1"/>
            </p:cNvSpPr>
            <p:nvPr/>
          </p:nvSpPr>
          <p:spPr bwMode="auto">
            <a:xfrm>
              <a:off x="4214" y="1124"/>
              <a:ext cx="711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At least</a:t>
              </a:r>
            </a:p>
            <a:p>
              <a:r>
                <a:rPr lang="en-US" sz="1800"/>
                <a:t>one band</a:t>
              </a:r>
            </a:p>
            <a:p>
              <a:r>
                <a:rPr lang="en-US" sz="1800"/>
                <a:t>identical</a:t>
              </a:r>
            </a:p>
          </p:txBody>
        </p:sp>
        <p:sp>
          <p:nvSpPr>
            <p:cNvPr id="118814" name="Line 30"/>
            <p:cNvSpPr>
              <a:spLocks noChangeShapeType="1"/>
            </p:cNvSpPr>
            <p:nvPr/>
          </p:nvSpPr>
          <p:spPr bwMode="auto">
            <a:xfrm>
              <a:off x="4560" y="1728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8815" name="Group 31"/>
          <p:cNvGrpSpPr>
            <a:grpSpLocks/>
          </p:cNvGrpSpPr>
          <p:nvPr/>
        </p:nvGrpSpPr>
        <p:grpSpPr bwMode="auto">
          <a:xfrm>
            <a:off x="4495800" y="3429000"/>
            <a:ext cx="2014538" cy="762000"/>
            <a:chOff x="2832" y="2160"/>
            <a:chExt cx="1269" cy="480"/>
          </a:xfrm>
        </p:grpSpPr>
        <p:sp>
          <p:nvSpPr>
            <p:cNvPr id="118816" name="Text Box 32"/>
            <p:cNvSpPr txBox="1">
              <a:spLocks noChangeArrowheads="1"/>
            </p:cNvSpPr>
            <p:nvPr/>
          </p:nvSpPr>
          <p:spPr bwMode="auto">
            <a:xfrm>
              <a:off x="3024" y="2160"/>
              <a:ext cx="107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t ~ (1/b)</a:t>
              </a:r>
              <a:r>
                <a:rPr lang="en-US" baseline="30000"/>
                <a:t>1/r </a:t>
              </a:r>
            </a:p>
          </p:txBody>
        </p:sp>
        <p:sp>
          <p:nvSpPr>
            <p:cNvPr id="118817" name="Line 33"/>
            <p:cNvSpPr>
              <a:spLocks noChangeShapeType="1"/>
            </p:cNvSpPr>
            <p:nvPr/>
          </p:nvSpPr>
          <p:spPr bwMode="auto">
            <a:xfrm flipH="1">
              <a:off x="2832" y="2496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2364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E43B7-2267-4D96-98B8-65A465CD7FD0}" type="slidenum">
              <a:rPr lang="en-US"/>
              <a:pPr/>
              <a:t>91</a:t>
            </a:fld>
            <a:endParaRPr 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</a:t>
            </a:r>
            <a:r>
              <a:rPr lang="en-US" i="1"/>
              <a:t>b</a:t>
            </a:r>
            <a:r>
              <a:rPr lang="en-US"/>
              <a:t>  = 20; </a:t>
            </a:r>
            <a:r>
              <a:rPr lang="en-US" i="1"/>
              <a:t>r</a:t>
            </a:r>
            <a:r>
              <a:rPr lang="en-US"/>
              <a:t>  = 5</a:t>
            </a:r>
          </a:p>
        </p:txBody>
      </p:sp>
      <p:graphicFrame>
        <p:nvGraphicFramePr>
          <p:cNvPr id="11981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803087"/>
              </p:ext>
            </p:extLst>
          </p:nvPr>
        </p:nvGraphicFramePr>
        <p:xfrm>
          <a:off x="533400" y="1905000"/>
          <a:ext cx="3124200" cy="4145280"/>
        </p:xfrm>
        <a:graphic>
          <a:graphicData uri="http://schemas.openxmlformats.org/drawingml/2006/table">
            <a:tbl>
              <a:tblPr/>
              <a:tblGrid>
                <a:gridCol w="762000"/>
                <a:gridCol w="2362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1-(1-s</a:t>
                      </a:r>
                      <a:r>
                        <a:rPr kumimoji="0" 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  <a:r>
                        <a:rPr kumimoji="0" 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.047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.470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.802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.975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.9996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687286"/>
            <a:ext cx="4934748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6781800" y="1828800"/>
            <a:ext cx="0" cy="2438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408003" y="1470354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= 0.5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21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89857-F378-43D5-89F2-B460D4C2FB95}" type="slidenum">
              <a:rPr lang="en-US"/>
              <a:pPr/>
              <a:t>92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LSH Summary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/>
              <a:t>Tune to get almost all pairs with similar signatures, but eliminate most pairs that do not have similar signatures.</a:t>
            </a:r>
          </a:p>
          <a:p>
            <a:r>
              <a:rPr lang="en-US"/>
              <a:t>Check in main memory that candidate pairs really do have similar signatures.</a:t>
            </a:r>
          </a:p>
          <a:p>
            <a:r>
              <a:rPr lang="en-US">
                <a:solidFill>
                  <a:srgbClr val="FF9900"/>
                </a:solidFill>
              </a:rPr>
              <a:t>Optional</a:t>
            </a:r>
            <a:r>
              <a:rPr lang="en-US"/>
              <a:t>: In another pass through data, check that the remaining candidate pairs really represent similar </a:t>
            </a:r>
            <a:r>
              <a:rPr lang="en-US" i="1"/>
              <a:t>sets</a:t>
            </a:r>
            <a:r>
              <a:rPr lang="en-US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318473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Locality-sensitive hashing (LSH)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2"/>
                </a:solidFill>
              </a:rPr>
              <a:t>Big Picture</a:t>
            </a:r>
            <a:r>
              <a:rPr lang="en-US" dirty="0" smtClean="0"/>
              <a:t>: Construct hash functions </a:t>
            </a:r>
            <a:r>
              <a:rPr lang="en-US" b="1" dirty="0" smtClean="0">
                <a:solidFill>
                  <a:schemeClr val="accent2"/>
                </a:solidFill>
              </a:rPr>
              <a:t>h: R</a:t>
            </a:r>
            <a:r>
              <a:rPr lang="en-US" b="1" baseline="30000" dirty="0" smtClean="0">
                <a:solidFill>
                  <a:schemeClr val="accent2"/>
                </a:solidFill>
              </a:rPr>
              <a:t>d</a:t>
            </a:r>
            <a:r>
              <a:rPr lang="en-US" b="1" dirty="0" smtClean="0">
                <a:solidFill>
                  <a:schemeClr val="accent2"/>
                </a:solidFill>
                <a:sym typeface="Wingdings" pitchFamily="2" charset="2"/>
              </a:rPr>
              <a:t> U </a:t>
            </a:r>
            <a:r>
              <a:rPr lang="en-US" dirty="0" smtClean="0">
                <a:sym typeface="Wingdings" pitchFamily="2" charset="2"/>
              </a:rPr>
              <a:t>such that for any pair of points </a:t>
            </a:r>
            <a:r>
              <a:rPr lang="en-US" b="1" dirty="0" err="1" smtClean="0">
                <a:solidFill>
                  <a:schemeClr val="accent2"/>
                </a:solidFill>
                <a:sym typeface="Wingdings" pitchFamily="2" charset="2"/>
              </a:rPr>
              <a:t>p,q</a:t>
            </a:r>
            <a:r>
              <a:rPr lang="en-US" dirty="0" smtClean="0">
                <a:sym typeface="Wingdings" pitchFamily="2" charset="2"/>
              </a:rPr>
              <a:t>:</a:t>
            </a: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If </a:t>
            </a:r>
            <a:r>
              <a:rPr lang="en-US" b="1" dirty="0" smtClean="0">
                <a:solidFill>
                  <a:schemeClr val="accent2"/>
                </a:solidFill>
                <a:sym typeface="Wingdings" pitchFamily="2" charset="2"/>
              </a:rPr>
              <a:t>D(</a:t>
            </a:r>
            <a:r>
              <a:rPr lang="en-US" b="1" dirty="0" err="1" smtClean="0">
                <a:solidFill>
                  <a:schemeClr val="accent2"/>
                </a:solidFill>
                <a:sym typeface="Wingdings" pitchFamily="2" charset="2"/>
              </a:rPr>
              <a:t>p,q</a:t>
            </a:r>
            <a:r>
              <a:rPr lang="en-US" b="1" dirty="0" smtClean="0">
                <a:solidFill>
                  <a:schemeClr val="accent2"/>
                </a:solidFill>
                <a:sym typeface="Wingdings" pitchFamily="2" charset="2"/>
              </a:rPr>
              <a:t>)≤r</a:t>
            </a:r>
            <a:r>
              <a:rPr lang="en-US" dirty="0" smtClean="0">
                <a:sym typeface="Wingdings" pitchFamily="2" charset="2"/>
              </a:rPr>
              <a:t>, then </a:t>
            </a:r>
            <a:r>
              <a:rPr lang="en-US" b="1" dirty="0" err="1" smtClean="0">
                <a:solidFill>
                  <a:schemeClr val="accent2"/>
                </a:solidFill>
                <a:sym typeface="Wingdings" pitchFamily="2" charset="2"/>
              </a:rPr>
              <a:t>Pr</a:t>
            </a:r>
            <a:r>
              <a:rPr lang="en-US" b="1" dirty="0" smtClean="0">
                <a:solidFill>
                  <a:schemeClr val="accent2"/>
                </a:solidFill>
                <a:sym typeface="Wingdings" pitchFamily="2" charset="2"/>
              </a:rPr>
              <a:t>[h(p)=h(q)] </a:t>
            </a:r>
            <a:r>
              <a:rPr lang="en-US" dirty="0" smtClean="0">
                <a:sym typeface="Wingdings" pitchFamily="2" charset="2"/>
              </a:rPr>
              <a:t>is high</a:t>
            </a: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If </a:t>
            </a:r>
            <a:r>
              <a:rPr lang="en-US" b="1" dirty="0" smtClean="0">
                <a:solidFill>
                  <a:schemeClr val="accent2"/>
                </a:solidFill>
                <a:sym typeface="Wingdings" pitchFamily="2" charset="2"/>
              </a:rPr>
              <a:t>D(</a:t>
            </a:r>
            <a:r>
              <a:rPr lang="en-US" b="1" dirty="0" err="1" smtClean="0">
                <a:solidFill>
                  <a:schemeClr val="accent2"/>
                </a:solidFill>
                <a:sym typeface="Wingdings" pitchFamily="2" charset="2"/>
              </a:rPr>
              <a:t>p,q</a:t>
            </a:r>
            <a:r>
              <a:rPr lang="en-US" b="1" dirty="0" smtClean="0">
                <a:solidFill>
                  <a:schemeClr val="accent2"/>
                </a:solidFill>
                <a:sym typeface="Wingdings" pitchFamily="2" charset="2"/>
              </a:rPr>
              <a:t>)≥</a:t>
            </a:r>
            <a:r>
              <a:rPr lang="en-US" b="1" dirty="0" err="1" smtClean="0">
                <a:solidFill>
                  <a:schemeClr val="accent2"/>
                </a:solidFill>
                <a:sym typeface="Wingdings" pitchFamily="2" charset="2"/>
              </a:rPr>
              <a:t>cr</a:t>
            </a:r>
            <a:r>
              <a:rPr lang="en-US" dirty="0" smtClean="0">
                <a:sym typeface="Wingdings" pitchFamily="2" charset="2"/>
              </a:rPr>
              <a:t>, then </a:t>
            </a:r>
            <a:r>
              <a:rPr lang="en-US" b="1" dirty="0" err="1" smtClean="0">
                <a:solidFill>
                  <a:schemeClr val="accent2"/>
                </a:solidFill>
                <a:sym typeface="Wingdings" pitchFamily="2" charset="2"/>
              </a:rPr>
              <a:t>Pr</a:t>
            </a:r>
            <a:r>
              <a:rPr lang="en-US" b="1" dirty="0" smtClean="0">
                <a:solidFill>
                  <a:schemeClr val="accent2"/>
                </a:solidFill>
                <a:sym typeface="Wingdings" pitchFamily="2" charset="2"/>
              </a:rPr>
              <a:t>[h(p)=h(q)] </a:t>
            </a:r>
            <a:r>
              <a:rPr lang="en-US" dirty="0" smtClean="0">
                <a:sym typeface="Wingdings" pitchFamily="2" charset="2"/>
              </a:rPr>
              <a:t>is small</a:t>
            </a:r>
          </a:p>
          <a:p>
            <a:pPr eaLnBrk="1" hangingPunct="1"/>
            <a:r>
              <a:rPr lang="en-US" dirty="0" smtClean="0">
                <a:sym typeface="Wingdings" pitchFamily="2" charset="2"/>
              </a:rPr>
              <a:t>Then, we can solve the “approximate NN” problem by hashing</a:t>
            </a:r>
          </a:p>
          <a:p>
            <a:pPr eaLnBrk="1" hangingPunct="1"/>
            <a:endParaRPr lang="en-US" dirty="0" smtClean="0">
              <a:sym typeface="Wingdings" pitchFamily="2" charset="2"/>
            </a:endParaRPr>
          </a:p>
          <a:p>
            <a:pPr eaLnBrk="1" hangingPunct="1"/>
            <a:r>
              <a:rPr lang="en-US" dirty="0" smtClean="0">
                <a:sym typeface="Wingdings" pitchFamily="2" charset="2"/>
              </a:rPr>
              <a:t>LSH is a general framework; for a given </a:t>
            </a:r>
            <a:r>
              <a:rPr lang="en-US" smtClean="0">
                <a:sym typeface="Wingdings" pitchFamily="2" charset="2"/>
              </a:rPr>
              <a:t>distance function </a:t>
            </a:r>
            <a:r>
              <a:rPr lang="en-US" b="1" dirty="0" smtClean="0">
                <a:solidFill>
                  <a:schemeClr val="accent2"/>
                </a:solidFill>
                <a:sym typeface="Wingdings" pitchFamily="2" charset="2"/>
              </a:rPr>
              <a:t>D</a:t>
            </a:r>
            <a:r>
              <a:rPr lang="en-US" dirty="0" smtClean="0">
                <a:sym typeface="Wingdings" pitchFamily="2" charset="2"/>
              </a:rPr>
              <a:t> we need to find the right </a:t>
            </a:r>
            <a:r>
              <a:rPr lang="en-US" b="1" dirty="0" smtClean="0">
                <a:solidFill>
                  <a:schemeClr val="accent2"/>
                </a:solidFill>
                <a:sym typeface="Wingdings" pitchFamily="2" charset="2"/>
              </a:rPr>
              <a:t>h</a:t>
            </a:r>
            <a:endParaRPr lang="en-US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89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DejaVu LGC Sans"/>
        <a:cs typeface="DejaVu LGC Sans"/>
      </a:majorFont>
      <a:minorFont>
        <a:latin typeface="Calibri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7835</TotalTime>
  <Words>5231</Words>
  <Application>Microsoft Office PowerPoint</Application>
  <PresentationFormat>On-screen Show (4:3)</PresentationFormat>
  <Paragraphs>1373</Paragraphs>
  <Slides>93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93</vt:i4>
      </vt:variant>
    </vt:vector>
  </HeadingPairs>
  <TitlesOfParts>
    <vt:vector size="100" baseType="lpstr">
      <vt:lpstr>Clarity</vt:lpstr>
      <vt:lpstr>Office Theme</vt:lpstr>
      <vt:lpstr>Document</vt:lpstr>
      <vt:lpstr>VISIO</vt:lpstr>
      <vt:lpstr>Visio</vt:lpstr>
      <vt:lpstr>Worksheet</vt:lpstr>
      <vt:lpstr>Equation</vt:lpstr>
      <vt:lpstr>DATA MINING LECTURE 4</vt:lpstr>
      <vt:lpstr>SIMILARITY AND DISTANCE</vt:lpstr>
      <vt:lpstr>Similarity and Distance</vt:lpstr>
      <vt:lpstr>What is Data?</vt:lpstr>
      <vt:lpstr>Types of Attributes </vt:lpstr>
      <vt:lpstr>Discrete and Continuous Attributes </vt:lpstr>
      <vt:lpstr>Numeric Data</vt:lpstr>
      <vt:lpstr>Categorical Data </vt:lpstr>
      <vt:lpstr>Document Data</vt:lpstr>
      <vt:lpstr>Transaction Data</vt:lpstr>
      <vt:lpstr>Ordered Data </vt:lpstr>
      <vt:lpstr>Types of data</vt:lpstr>
      <vt:lpstr>Similarity and Distance</vt:lpstr>
      <vt:lpstr>Similarity/Dissimilarity for Simple Attributes</vt:lpstr>
      <vt:lpstr>Distance Metric</vt:lpstr>
      <vt:lpstr>Triangle Inequality</vt:lpstr>
      <vt:lpstr>Properties of Similarity</vt:lpstr>
      <vt:lpstr>Distances for real vectors</vt:lpstr>
      <vt:lpstr>Example of Distances</vt:lpstr>
      <vt:lpstr>Another Minkowski distance</vt:lpstr>
      <vt:lpstr>Example of Distances</vt:lpstr>
      <vt:lpstr>Minkowski Distance</vt:lpstr>
      <vt:lpstr>Example</vt:lpstr>
      <vt:lpstr>Lp distances for sets </vt:lpstr>
      <vt:lpstr>Cosine Similarity</vt:lpstr>
      <vt:lpstr>Cosine Similarity</vt:lpstr>
      <vt:lpstr>Example</vt:lpstr>
      <vt:lpstr>Example</vt:lpstr>
      <vt:lpstr>Jaccard Similarity of Sets</vt:lpstr>
      <vt:lpstr>Example with documents</vt:lpstr>
      <vt:lpstr>Similarity Between Binary Vectors</vt:lpstr>
      <vt:lpstr>SMC versus Jaccard: Example</vt:lpstr>
      <vt:lpstr>Hamming Distance</vt:lpstr>
      <vt:lpstr>Why Hamming Distance Is a Distance Metric</vt:lpstr>
      <vt:lpstr>Edit Distance for strings</vt:lpstr>
      <vt:lpstr>Why Edit Distance Is a Distance Metric</vt:lpstr>
      <vt:lpstr>Variant Edit Distances</vt:lpstr>
      <vt:lpstr>Distances between distributions</vt:lpstr>
      <vt:lpstr>SKETCHING  AND  LOCALITY SENSITIVE HASHING</vt:lpstr>
      <vt:lpstr>Finding near-duplicates documents</vt:lpstr>
      <vt:lpstr>Main issues</vt:lpstr>
      <vt:lpstr>Three Essential Techniques for Similar Documents</vt:lpstr>
      <vt:lpstr>The Big Picture</vt:lpstr>
      <vt:lpstr>Shingles</vt:lpstr>
      <vt:lpstr>Shingling</vt:lpstr>
      <vt:lpstr>Working Assumption</vt:lpstr>
      <vt:lpstr>Shingles: Compression Option</vt:lpstr>
      <vt:lpstr>Rabin’s fingerprinting technique</vt:lpstr>
      <vt:lpstr>Thought Question</vt:lpstr>
      <vt:lpstr>Basic Data Model: Sets</vt:lpstr>
      <vt:lpstr>From Sets to Boolean Matrices</vt:lpstr>
      <vt:lpstr>Example: Jaccard Similarity of Columns</vt:lpstr>
      <vt:lpstr>Aside</vt:lpstr>
      <vt:lpstr>Outline: Finding Similar Columns</vt:lpstr>
      <vt:lpstr>Warnings</vt:lpstr>
      <vt:lpstr>Signatures</vt:lpstr>
      <vt:lpstr>Four Types of Rows</vt:lpstr>
      <vt:lpstr>Four Types of Rows</vt:lpstr>
      <vt:lpstr>Four Types of Rows</vt:lpstr>
      <vt:lpstr>Four Types of Rows</vt:lpstr>
      <vt:lpstr>Four Types of Rows</vt:lpstr>
      <vt:lpstr>Four Types of Rows</vt:lpstr>
      <vt:lpstr>Minhashing</vt:lpstr>
      <vt:lpstr>Example of minhash signatures</vt:lpstr>
      <vt:lpstr>Example of minhash signatures</vt:lpstr>
      <vt:lpstr>Example of minhash signatures</vt:lpstr>
      <vt:lpstr>Surprising Property</vt:lpstr>
      <vt:lpstr>Similarity for Signatures</vt:lpstr>
      <vt:lpstr>Example of minhash signatures</vt:lpstr>
      <vt:lpstr>Minhash algorithm</vt:lpstr>
      <vt:lpstr>Is it now feasible?</vt:lpstr>
      <vt:lpstr>Being more practical</vt:lpstr>
      <vt:lpstr>Example</vt:lpstr>
      <vt:lpstr>Implementation – (4)</vt:lpstr>
      <vt:lpstr>Finding Similar Pairs</vt:lpstr>
      <vt:lpstr>Checking All Pairs is Hard</vt:lpstr>
      <vt:lpstr>Locality-Sensitive Hashing</vt:lpstr>
      <vt:lpstr>Candidate Generation From Minhash Signatures</vt:lpstr>
      <vt:lpstr>LSH for Minhash Signatures</vt:lpstr>
      <vt:lpstr>Partition Into Bands</vt:lpstr>
      <vt:lpstr>Partition into Bands – (2)</vt:lpstr>
      <vt:lpstr>PowerPoint Presentation</vt:lpstr>
      <vt:lpstr>Simplifying Assumption</vt:lpstr>
      <vt:lpstr>Example: Effect of Bands</vt:lpstr>
      <vt:lpstr>Suppose C1, C2 are 80% Similar</vt:lpstr>
      <vt:lpstr>Suppose C1, C2 Only 40% Similar</vt:lpstr>
      <vt:lpstr>LSH Involves a Tradeoff</vt:lpstr>
      <vt:lpstr>Analysis of LSH – What We Want</vt:lpstr>
      <vt:lpstr>What One Band of One Row Gives You</vt:lpstr>
      <vt:lpstr>What b  Bands of r  Rows Gives You</vt:lpstr>
      <vt:lpstr>Example: b  = 20; r  = 5</vt:lpstr>
      <vt:lpstr>LSH Summary</vt:lpstr>
      <vt:lpstr>Locality-sensitive hashing (LSH)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264</cp:revision>
  <dcterms:created xsi:type="dcterms:W3CDTF">2011-10-17T19:46:53Z</dcterms:created>
  <dcterms:modified xsi:type="dcterms:W3CDTF">2012-03-20T12:14:28Z</dcterms:modified>
</cp:coreProperties>
</file>