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4"/>
  </p:notesMasterIdLst>
  <p:sldIdLst>
    <p:sldId id="369" r:id="rId2"/>
    <p:sldId id="429" r:id="rId3"/>
    <p:sldId id="398" r:id="rId4"/>
    <p:sldId id="430" r:id="rId5"/>
    <p:sldId id="427" r:id="rId6"/>
    <p:sldId id="391" r:id="rId7"/>
    <p:sldId id="392" r:id="rId8"/>
    <p:sldId id="393" r:id="rId9"/>
    <p:sldId id="394" r:id="rId10"/>
    <p:sldId id="395" r:id="rId11"/>
    <p:sldId id="396" r:id="rId12"/>
    <p:sldId id="431" r:id="rId13"/>
    <p:sldId id="501" r:id="rId14"/>
    <p:sldId id="434" r:id="rId15"/>
    <p:sldId id="440" r:id="rId16"/>
    <p:sldId id="435" r:id="rId17"/>
    <p:sldId id="441" r:id="rId18"/>
    <p:sldId id="443" r:id="rId19"/>
    <p:sldId id="444" r:id="rId20"/>
    <p:sldId id="445" r:id="rId21"/>
    <p:sldId id="446" r:id="rId22"/>
    <p:sldId id="450" r:id="rId23"/>
    <p:sldId id="451" r:id="rId24"/>
    <p:sldId id="452" r:id="rId25"/>
    <p:sldId id="453" r:id="rId26"/>
    <p:sldId id="454" r:id="rId27"/>
    <p:sldId id="460" r:id="rId28"/>
    <p:sldId id="455" r:id="rId29"/>
    <p:sldId id="456" r:id="rId30"/>
    <p:sldId id="461" r:id="rId31"/>
    <p:sldId id="457" r:id="rId32"/>
    <p:sldId id="458" r:id="rId33"/>
    <p:sldId id="468" r:id="rId34"/>
    <p:sldId id="469" r:id="rId35"/>
    <p:sldId id="462" r:id="rId36"/>
    <p:sldId id="470" r:id="rId37"/>
    <p:sldId id="48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6" r:id="rId48"/>
    <p:sldId id="463" r:id="rId49"/>
    <p:sldId id="464" r:id="rId50"/>
    <p:sldId id="485" r:id="rId51"/>
    <p:sldId id="465" r:id="rId52"/>
    <p:sldId id="466" r:id="rId53"/>
    <p:sldId id="467" r:id="rId54"/>
    <p:sldId id="481" r:id="rId55"/>
    <p:sldId id="482" r:id="rId56"/>
    <p:sldId id="483" r:id="rId57"/>
    <p:sldId id="484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498" r:id="rId70"/>
    <p:sldId id="499" r:id="rId71"/>
    <p:sldId id="500" r:id="rId72"/>
    <p:sldId id="50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3373C-1724-43B0-A92D-3F4EAC0DB63A}" type="slidenum">
              <a:rPr lang="en-US"/>
              <a:pPr/>
              <a:t>5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D7F308-6E47-4D76-9E52-41B4AC0F7E93}" type="slidenum">
              <a:rPr lang="en-GB"/>
              <a:pPr/>
              <a:t>37</a:t>
            </a:fld>
            <a:endParaRPr lang="en-GB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E1B3F4-88B3-47C8-918B-F95D17E9A80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14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21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24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25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28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31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32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3/12/2012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vldb/vldb94.html" TargetMode="External"/><Relationship Id="rId2" Type="http://schemas.openxmlformats.org/officeDocument/2006/relationships/hyperlink" Target="http://www.informatik.uni-trier.de/~ley/db/conf/sigmod/sigmod93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Word_97_-_2003_Document3.doc"/><Relationship Id="rId11" Type="http://schemas.openxmlformats.org/officeDocument/2006/relationships/oleObject" Target="../embeddings/Microsoft_Word_97_-_2003_Document5.doc"/><Relationship Id="rId5" Type="http://schemas.openxmlformats.org/officeDocument/2006/relationships/image" Target="../media/image11.wmf"/><Relationship Id="rId10" Type="http://schemas.openxmlformats.org/officeDocument/2006/relationships/image" Target="../media/image15.png"/><Relationship Id="rId4" Type="http://schemas.openxmlformats.org/officeDocument/2006/relationships/oleObject" Target="../embeddings/Microsoft_Word_97_-_2003_Document2.doc"/><Relationship Id="rId9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Microsoft_Word_97_-_2003_Document6.doc"/><Relationship Id="rId7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7.doc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Microsoft_Word_97_-_2003_Document9.doc"/><Relationship Id="rId7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0.doc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Microsoft_Word_97_-_2003_Document12.doc"/><Relationship Id="rId7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3.doc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r>
              <a:rPr lang="en-US" dirty="0" smtClean="0"/>
              <a:t>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 number in the top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set of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numbers (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is very large)</a:t>
            </a:r>
          </a:p>
          <a:p>
            <a:endParaRPr lang="en-US" dirty="0" smtClean="0"/>
          </a:p>
          <a:p>
            <a:r>
              <a:rPr lang="en-US" dirty="0" smtClean="0"/>
              <a:t>Find a number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*</a:t>
            </a:r>
            <a:r>
              <a:rPr lang="en-US" b="1" dirty="0" smtClean="0"/>
              <a:t>likely</a:t>
            </a:r>
            <a:r>
              <a:rPr lang="en-US" dirty="0" smtClean="0"/>
              <a:t>* to be larger than the </a:t>
            </a:r>
            <a:r>
              <a:rPr lang="en-US" b="1" dirty="0" smtClean="0"/>
              <a:t>median</a:t>
            </a:r>
            <a:r>
              <a:rPr lang="en-US" dirty="0" smtClean="0"/>
              <a:t> of the numbers</a:t>
            </a:r>
          </a:p>
          <a:p>
            <a:endParaRPr lang="en-US" dirty="0" smtClean="0"/>
          </a:p>
          <a:p>
            <a:r>
              <a:rPr lang="en-US" dirty="0" smtClean="0"/>
              <a:t>Simple solution</a:t>
            </a:r>
          </a:p>
          <a:p>
            <a:pPr lvl="1"/>
            <a:r>
              <a:rPr lang="en-US" dirty="0" smtClean="0"/>
              <a:t>Sort the numbers and store them in sorted array </a:t>
            </a:r>
            <a:r>
              <a:rPr lang="en-US" b="1" dirty="0" smtClean="0">
                <a:solidFill>
                  <a:schemeClr val="accent1"/>
                </a:solidFill>
              </a:rPr>
              <a:t>A</a:t>
            </a:r>
          </a:p>
          <a:p>
            <a:pPr lvl="1"/>
            <a:r>
              <a:rPr lang="en-US" dirty="0" smtClean="0"/>
              <a:t>Any value larger than </a:t>
            </a:r>
            <a:r>
              <a:rPr lang="en-US" b="1" dirty="0" smtClean="0">
                <a:solidFill>
                  <a:schemeClr val="accent1"/>
                </a:solidFill>
              </a:rPr>
              <a:t>A[N/2]</a:t>
            </a:r>
            <a:r>
              <a:rPr lang="en-US" dirty="0" smtClean="0"/>
              <a:t> is a solution</a:t>
            </a:r>
          </a:p>
          <a:p>
            <a:endParaRPr lang="en-US" dirty="0" smtClean="0"/>
          </a:p>
          <a:p>
            <a:r>
              <a:rPr lang="en-US" dirty="0" smtClean="0"/>
              <a:t>Other solutions?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number in the top half </a:t>
            </a:r>
            <a:r>
              <a:rPr lang="en-US" b="1" i="1" dirty="0" smtClean="0"/>
              <a:t>efficiently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solution that uses small number of operations</a:t>
            </a:r>
          </a:p>
          <a:p>
            <a:pPr lvl="1"/>
            <a:r>
              <a:rPr lang="en-US" dirty="0" smtClean="0"/>
              <a:t>Randomly sample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numbers from the file</a:t>
            </a:r>
          </a:p>
          <a:p>
            <a:pPr lvl="1"/>
            <a:r>
              <a:rPr lang="en-US" dirty="0" smtClean="0"/>
              <a:t>Output their maximum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Failure probability </a:t>
            </a:r>
            <a:r>
              <a:rPr lang="en-US" b="1" dirty="0" smtClean="0">
                <a:solidFill>
                  <a:schemeClr val="accent1"/>
                </a:solidFill>
              </a:rPr>
              <a:t>(1/2)^K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4267200"/>
            <a:ext cx="472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95800" y="4114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314700" y="3619500"/>
            <a:ext cx="4572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600700" y="3619501"/>
            <a:ext cx="4572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4800600" y="3429000"/>
            <a:ext cx="1028700" cy="533400"/>
          </a:xfrm>
          <a:prstGeom prst="wedgeRectCallout">
            <a:avLst>
              <a:gd name="adj1" fmla="val -52545"/>
              <a:gd name="adj2" fmla="val 79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median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04086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N/2</a:t>
            </a:r>
            <a:r>
              <a:rPr lang="en-US" sz="2000" dirty="0" smtClean="0"/>
              <a:t> items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02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N/2</a:t>
            </a:r>
            <a:r>
              <a:rPr lang="en-US" sz="2000" dirty="0" smtClean="0"/>
              <a:t> items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64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ITEMSETS &amp;</a:t>
            </a:r>
            <a:br>
              <a:rPr lang="en-US" dirty="0" smtClean="0"/>
            </a:br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Thanks to:</a:t>
            </a:r>
          </a:p>
          <a:p>
            <a:r>
              <a:rPr lang="en-US" dirty="0" smtClean="0"/>
              <a:t>Tan, Steinbach, Kumar, “Introduction to Data Mining”</a:t>
            </a:r>
          </a:p>
          <a:p>
            <a:r>
              <a:rPr lang="en-US" dirty="0" err="1" smtClean="0"/>
              <a:t>Evimaria</a:t>
            </a:r>
            <a:r>
              <a:rPr lang="en-US" dirty="0" smtClean="0"/>
              <a:t> Terzi</a:t>
            </a:r>
          </a:p>
          <a:p>
            <a:r>
              <a:rPr lang="en-US" dirty="0" err="1" smtClean="0"/>
              <a:t>Evaggelia</a:t>
            </a:r>
            <a:r>
              <a:rPr lang="en-US" dirty="0" smtClean="0"/>
              <a:t> </a:t>
            </a:r>
            <a:r>
              <a:rPr lang="en-US" dirty="0" err="1" smtClean="0"/>
              <a:t>Pitoura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it all started…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Agrawal, Tomasz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Imielinski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Arun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N. Swami</a:t>
            </a:r>
            <a:r>
              <a:rPr lang="en-US" dirty="0"/>
              <a:t>: Mining Association Rules between Sets of Items in Large Databases. </a:t>
            </a:r>
            <a:r>
              <a:rPr lang="en-US" dirty="0">
                <a:hlinkClick r:id="rId2" action="ppaction://hlinkfile"/>
              </a:rPr>
              <a:t>SIGMOD Conference 1993</a:t>
            </a:r>
            <a:r>
              <a:rPr lang="en-US" dirty="0"/>
              <a:t>: 207-216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Agrawal</a:t>
            </a:r>
            <a:r>
              <a:rPr lang="en-US" dirty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Ramakrishnan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Srikant</a:t>
            </a:r>
            <a:r>
              <a:rPr lang="en-US" dirty="0" smtClean="0"/>
              <a:t>: </a:t>
            </a:r>
            <a:r>
              <a:rPr lang="en-US" dirty="0"/>
              <a:t>Fast Algorithms for Mining Association Rules in Large Databases. </a:t>
            </a:r>
            <a:r>
              <a:rPr lang="en-US" dirty="0">
                <a:hlinkClick r:id="rId3" action="ppaction://hlinkfile"/>
              </a:rPr>
              <a:t>VLDB 1994</a:t>
            </a:r>
            <a:r>
              <a:rPr lang="en-US" dirty="0"/>
              <a:t>: </a:t>
            </a:r>
            <a:r>
              <a:rPr lang="en-US" dirty="0" smtClean="0"/>
              <a:t>487-499</a:t>
            </a:r>
          </a:p>
          <a:p>
            <a:endParaRPr lang="en-US" dirty="0"/>
          </a:p>
          <a:p>
            <a:r>
              <a:rPr lang="en-US" dirty="0" smtClean="0"/>
              <a:t>These two papers are credited with the birth of Data Mining</a:t>
            </a:r>
          </a:p>
          <a:p>
            <a:r>
              <a:rPr lang="en-US" dirty="0" smtClean="0"/>
              <a:t>For a long time people were fascinated with Association Rules and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lvl="1"/>
            <a:r>
              <a:rPr lang="en-US" dirty="0" smtClean="0"/>
              <a:t>Some people (in industry and academia) still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300" y="17526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Given a set of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transactions,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combinations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items (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that occur 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frequently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230336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70C0"/>
                </a:solidFill>
                <a:latin typeface="Arial" charset="0"/>
                <a:ea typeface="DejaVu LGC Sans" charset="0"/>
                <a:cs typeface="DejaVu LGC Sans" charset="0"/>
              </a:rPr>
              <a:t>Market-Basket transactions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57200" y="3868738"/>
          <a:ext cx="434340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3586819" imgH="2001946" progId="Word.Document.8">
                  <p:embed/>
                </p:oleObj>
              </mc:Choice>
              <mc:Fallback>
                <p:oleObj name="Document" r:id="rId4" imgW="3586819" imgH="20019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68738"/>
                        <a:ext cx="4343400" cy="253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4203700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Examples of frequent itemsets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{Diaper, Beer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: 3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: 3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Bread,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Diaper}: 2 </a:t>
            </a:r>
            <a:endParaRPr lang="en-GB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Frequent 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6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matrix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data can also be represented as a 0/1 matrix</a:t>
            </a:r>
          </a:p>
          <a:p>
            <a:pPr lvl="1"/>
            <a:r>
              <a:rPr lang="en-US" dirty="0" smtClean="0"/>
              <a:t>Rows: transactions</a:t>
            </a:r>
          </a:p>
          <a:p>
            <a:pPr lvl="1"/>
            <a:r>
              <a:rPr lang="en-US" dirty="0" smtClean="0"/>
              <a:t>Columns: items</a:t>
            </a:r>
          </a:p>
          <a:p>
            <a:pPr lvl="1"/>
            <a:r>
              <a:rPr lang="en-US" dirty="0" smtClean="0"/>
              <a:t>1: item bought, 0: item not bought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Asymmetric</a:t>
            </a:r>
            <a:r>
              <a:rPr lang="en-US" dirty="0" smtClean="0"/>
              <a:t>: we care more about 1’s than </a:t>
            </a:r>
            <a:r>
              <a:rPr lang="en-US" dirty="0" err="1" smtClean="0"/>
              <a:t>0’s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We lose information about counts</a:t>
            </a:r>
          </a:p>
          <a:p>
            <a:pPr lvl="1"/>
            <a:endParaRPr lang="en-US" dirty="0"/>
          </a:p>
          <a:p>
            <a:r>
              <a:rPr lang="en-US" dirty="0" smtClean="0"/>
              <a:t>A variety of data can be represented like that</a:t>
            </a:r>
          </a:p>
          <a:p>
            <a:pPr lvl="1"/>
            <a:r>
              <a:rPr lang="en-US" dirty="0" smtClean="0"/>
              <a:t>E.g., Document-words data, biological data,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90600"/>
          </a:xfrm>
        </p:spPr>
        <p:txBody>
          <a:bodyPr>
            <a:normAutofit/>
          </a:bodyPr>
          <a:lstStyle/>
          <a:p>
            <a:r>
              <a:rPr lang="en-US" dirty="0"/>
              <a:t>Definition: Frequent </a:t>
            </a:r>
            <a:r>
              <a:rPr lang="en-US" dirty="0" err="1"/>
              <a:t>Itemset</a:t>
            </a:r>
            <a:endParaRPr lang="en-US" dirty="0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sz="2000" b="1" dirty="0" err="1"/>
              <a:t>Itemset</a:t>
            </a:r>
            <a:endParaRPr lang="en-US" sz="2000" b="1" dirty="0"/>
          </a:p>
          <a:p>
            <a:pPr marL="742950" lvl="1" indent="-285750"/>
            <a:r>
              <a:rPr lang="en-US" sz="1800" dirty="0"/>
              <a:t>A collection of one or more items</a:t>
            </a:r>
          </a:p>
          <a:p>
            <a:pPr marL="1143000" lvl="2" indent="-228600"/>
            <a:r>
              <a:rPr lang="en-US" sz="1600" dirty="0"/>
              <a:t>Example: {Milk, Bread, Diaper}</a:t>
            </a:r>
          </a:p>
          <a:p>
            <a:pPr marL="742950" lvl="1" indent="-285750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k-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itemset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1143000" lvl="2" indent="-228600"/>
            <a:r>
              <a:rPr lang="en-US" sz="1600" dirty="0"/>
              <a:t>An </a:t>
            </a:r>
            <a:r>
              <a:rPr lang="en-US" sz="1600" dirty="0" err="1"/>
              <a:t>itemset</a:t>
            </a:r>
            <a:r>
              <a:rPr lang="en-US" sz="1600" dirty="0"/>
              <a:t> that contains k items</a:t>
            </a:r>
            <a:endParaRPr lang="en-US" sz="1600" b="1" dirty="0"/>
          </a:p>
          <a:p>
            <a:pPr marL="342900" indent="-342900"/>
            <a:r>
              <a:rPr lang="en-US" sz="2000" b="1" dirty="0"/>
              <a:t>Support count (</a:t>
            </a:r>
            <a:r>
              <a:rPr lang="en-US" sz="2000" b="1" dirty="0">
                <a:sym typeface="Symbol" pitchFamily="18" charset="2"/>
              </a:rPr>
              <a:t>)</a:t>
            </a:r>
          </a:p>
          <a:p>
            <a:pPr marL="742950" lvl="1" indent="-285750"/>
            <a:r>
              <a:rPr lang="en-US" sz="1800" dirty="0"/>
              <a:t>Frequency of occurrence of an </a:t>
            </a:r>
            <a:r>
              <a:rPr lang="en-US" sz="1800" dirty="0" err="1"/>
              <a:t>itemset</a:t>
            </a:r>
            <a:endParaRPr lang="en-US" sz="1800" dirty="0"/>
          </a:p>
          <a:p>
            <a:pPr marL="742950" lvl="1" indent="-285750"/>
            <a:r>
              <a:rPr lang="en-US" sz="1800" dirty="0"/>
              <a:t>E.g.   </a:t>
            </a: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({Milk, </a:t>
            </a:r>
            <a:r>
              <a:rPr lang="en-US" sz="1800" dirty="0" err="1">
                <a:solidFill>
                  <a:srgbClr val="0070C0"/>
                </a:solidFill>
                <a:sym typeface="Symbol" pitchFamily="18" charset="2"/>
              </a:rPr>
              <a:t>Bread,Diaper</a:t>
            </a: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}) </a:t>
            </a:r>
            <a:r>
              <a:rPr lang="en-US" sz="1800" dirty="0">
                <a:sym typeface="Symbol" pitchFamily="18" charset="2"/>
              </a:rPr>
              <a:t>= 2 </a:t>
            </a:r>
            <a:endParaRPr lang="en-US" sz="1800" dirty="0"/>
          </a:p>
          <a:p>
            <a:pPr marL="342900" indent="-342900"/>
            <a:r>
              <a:rPr lang="en-US" sz="2000" b="1" dirty="0"/>
              <a:t>Support</a:t>
            </a:r>
          </a:p>
          <a:p>
            <a:pPr marL="742950" lvl="1" indent="-285750"/>
            <a:r>
              <a:rPr lang="en-US" sz="1800" dirty="0"/>
              <a:t>Fraction of transactions that contain an </a:t>
            </a:r>
            <a:r>
              <a:rPr lang="en-US" sz="1800" dirty="0" err="1"/>
              <a:t>itemset</a:t>
            </a:r>
            <a:endParaRPr lang="en-US" sz="1800" dirty="0"/>
          </a:p>
          <a:p>
            <a:pPr marL="742950" lvl="1" indent="-285750"/>
            <a:r>
              <a:rPr lang="en-US" sz="1800" dirty="0"/>
              <a:t>E.g.   </a:t>
            </a:r>
            <a:r>
              <a:rPr lang="en-US" sz="1800" dirty="0">
                <a:solidFill>
                  <a:srgbClr val="0070C0"/>
                </a:solidFill>
              </a:rPr>
              <a:t>s({Milk, Bread, Diaper}) </a:t>
            </a:r>
            <a:r>
              <a:rPr lang="en-US" sz="1800" dirty="0"/>
              <a:t>= 2/5</a:t>
            </a:r>
          </a:p>
          <a:p>
            <a:pPr marL="342900" indent="-342900"/>
            <a:r>
              <a:rPr lang="en-US" sz="2000" b="1" dirty="0"/>
              <a:t>Frequent </a:t>
            </a:r>
            <a:r>
              <a:rPr lang="en-US" sz="2000" b="1" dirty="0" err="1"/>
              <a:t>Itemset</a:t>
            </a:r>
            <a:endParaRPr lang="en-US" sz="2000" b="1" dirty="0"/>
          </a:p>
          <a:p>
            <a:pPr marL="742950" lvl="1" indent="-285750"/>
            <a:r>
              <a:rPr lang="en-US" sz="1800" dirty="0"/>
              <a:t>An </a:t>
            </a:r>
            <a:r>
              <a:rPr lang="en-US" sz="1800" dirty="0" err="1"/>
              <a:t>itemset</a:t>
            </a:r>
            <a:r>
              <a:rPr lang="en-US" sz="1800" dirty="0"/>
              <a:t> whose support is </a:t>
            </a:r>
            <a:r>
              <a:rPr lang="en-US" sz="1800" dirty="0" smtClean="0"/>
              <a:t>greater </a:t>
            </a:r>
            <a:r>
              <a:rPr lang="en-US" sz="1800" dirty="0"/>
              <a:t>than or equal to a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threshold</a:t>
            </a:r>
          </a:p>
        </p:txBody>
      </p:sp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975986130"/>
              </p:ext>
            </p:extLst>
          </p:nvPr>
        </p:nvGraphicFramePr>
        <p:xfrm>
          <a:off x="5334000" y="24384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2600" y="5867400"/>
                <a:ext cx="2195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67400"/>
                <a:ext cx="219592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333" r="-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5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A set of transactions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, over a set of items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</a:t>
            </a:r>
            <a:r>
              <a:rPr lang="en-US" dirty="0" err="1" smtClean="0"/>
              <a:t>itemsets</a:t>
            </a:r>
            <a:r>
              <a:rPr lang="en-US" dirty="0" smtClean="0"/>
              <a:t> with </a:t>
            </a:r>
            <a:r>
              <a:rPr lang="en-US" dirty="0"/>
              <a:t>items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 having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threshold</a:t>
            </a:r>
            <a:endParaRPr lang="en-US" dirty="0" smtClean="0"/>
          </a:p>
          <a:p>
            <a:pPr lvl="1"/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Problem parameters: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 = |T|: </a:t>
            </a:r>
            <a:r>
              <a:rPr lang="en-US" dirty="0" smtClean="0">
                <a:cs typeface="Arial" pitchFamily="34" charset="0"/>
              </a:rPr>
              <a:t>number of transactions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 = |I|: </a:t>
            </a:r>
            <a:r>
              <a:rPr lang="en-US" dirty="0" smtClean="0">
                <a:cs typeface="Arial" pitchFamily="34" charset="0"/>
              </a:rPr>
              <a:t>number of (distinct) items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dirty="0" smtClean="0">
                <a:cs typeface="Arial" pitchFamily="34" charset="0"/>
              </a:rPr>
              <a:t>: max width of a transaction</a:t>
            </a:r>
          </a:p>
          <a:p>
            <a:pPr lvl="1"/>
            <a:r>
              <a:rPr lang="en-US" dirty="0" smtClean="0">
                <a:cs typeface="Arial" pitchFamily="34" charset="0"/>
              </a:rPr>
              <a:t>Number of possible </a:t>
            </a:r>
            <a:r>
              <a:rPr lang="en-US" dirty="0" err="1" smtClean="0">
                <a:cs typeface="Arial" pitchFamily="34" charset="0"/>
              </a:rPr>
              <a:t>itemsets</a:t>
            </a:r>
            <a:r>
              <a:rPr lang="en-US" dirty="0" smtClean="0">
                <a:cs typeface="Arial" pitchFamily="34" charset="0"/>
              </a:rPr>
              <a:t>? 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286" y="5310273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=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sz="2400" baseline="30000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1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3" imgW="9811512" imgH="7395972" progId="Visio.Drawing.11">
                  <p:embed/>
                </p:oleObj>
              </mc:Choice>
              <mc:Fallback>
                <p:oleObj r:id="rId3" imgW="9811512" imgH="739597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3599" y="5943600"/>
            <a:ext cx="30262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="1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Algorithm</a:t>
            </a:r>
            <a:endParaRPr lang="en-US" dirty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Brute-force approach: 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itemset</a:t>
            </a:r>
            <a:r>
              <a:rPr lang="en-US" dirty="0"/>
              <a:t> in the lattice is a </a:t>
            </a:r>
            <a:r>
              <a:rPr lang="en-US" dirty="0">
                <a:solidFill>
                  <a:srgbClr val="FF0000"/>
                </a:solidFill>
              </a:rPr>
              <a:t>candidate</a:t>
            </a:r>
            <a:r>
              <a:rPr lang="en-US" dirty="0"/>
              <a:t> frequent </a:t>
            </a:r>
            <a:r>
              <a:rPr lang="en-US" dirty="0" err="1"/>
              <a:t>itemset</a:t>
            </a:r>
            <a:endParaRPr lang="en-US" dirty="0"/>
          </a:p>
          <a:p>
            <a:pPr lvl="1"/>
            <a:r>
              <a:rPr lang="en-US" dirty="0"/>
              <a:t>Count the support of each candidate by scanning the </a:t>
            </a:r>
            <a:r>
              <a:rPr lang="en-US" dirty="0" smtClean="0"/>
              <a:t>database</a:t>
            </a:r>
            <a:endParaRPr lang="en-US" dirty="0"/>
          </a:p>
          <a:p>
            <a:pPr lvl="1"/>
            <a:r>
              <a:rPr lang="en-US" dirty="0"/>
              <a:t>Match each transaction against every candidate</a:t>
            </a:r>
          </a:p>
          <a:p>
            <a:pPr lvl="1"/>
            <a:r>
              <a:rPr lang="en-US" dirty="0" smtClean="0"/>
              <a:t>Time Complexity </a:t>
            </a:r>
            <a:r>
              <a:rPr lang="en-US" dirty="0"/>
              <a:t>~ O(</a:t>
            </a:r>
            <a:r>
              <a:rPr lang="en-US" dirty="0" err="1"/>
              <a:t>NMw</a:t>
            </a:r>
            <a:r>
              <a:rPr lang="en-US" dirty="0"/>
              <a:t>) </a:t>
            </a:r>
            <a:r>
              <a:rPr lang="en-US" dirty="0" smtClean="0"/>
              <a:t>, Space Complexity ~ O(M)</a:t>
            </a:r>
          </a:p>
          <a:p>
            <a:pPr lvl="2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Expensive since M = </a:t>
            </a:r>
            <a:r>
              <a:rPr lang="en-US" dirty="0" err="1">
                <a:solidFill>
                  <a:srgbClr val="FF0000"/>
                </a:solidFill>
              </a:rPr>
              <a:t>2</a:t>
            </a:r>
            <a:r>
              <a:rPr lang="en-US" baseline="30000" dirty="0" err="1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63977"/>
              </p:ext>
            </p:extLst>
          </p:nvPr>
        </p:nvGraphicFramePr>
        <p:xfrm>
          <a:off x="990600" y="36576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Reduce the </a:t>
            </a:r>
            <a:r>
              <a:rPr lang="en-US" dirty="0">
                <a:solidFill>
                  <a:srgbClr val="FF0000"/>
                </a:solidFill>
              </a:rPr>
              <a:t>number of candidates</a:t>
            </a:r>
            <a:r>
              <a:rPr lang="en-US" dirty="0"/>
              <a:t> (M)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Complete search: M=</a:t>
            </a:r>
            <a:r>
              <a:rPr lang="en-US" dirty="0" err="1"/>
              <a:t>2</a:t>
            </a:r>
            <a:r>
              <a:rPr lang="en-US" baseline="30000" dirty="0" err="1"/>
              <a:t>d</a:t>
            </a:r>
            <a:endParaRPr lang="en-US" baseline="30000" dirty="0"/>
          </a:p>
          <a:p>
            <a:pPr lvl="1">
              <a:lnSpc>
                <a:spcPct val="90000"/>
              </a:lnSpc>
            </a:pPr>
            <a:r>
              <a:rPr lang="en-US" dirty="0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Reduce the </a:t>
            </a:r>
            <a:r>
              <a:rPr lang="en-US" dirty="0">
                <a:solidFill>
                  <a:srgbClr val="FF0000"/>
                </a:solidFill>
              </a:rPr>
              <a:t>number of transactions </a:t>
            </a:r>
            <a:r>
              <a:rPr lang="en-US" dirty="0"/>
              <a:t>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size of N as the size of </a:t>
            </a:r>
            <a:r>
              <a:rPr lang="en-US" dirty="0" err="1"/>
              <a:t>itemset</a:t>
            </a:r>
            <a:r>
              <a:rPr lang="en-US" dirty="0"/>
              <a:t> increases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/>
              <a:t>Reduce the </a:t>
            </a:r>
            <a:r>
              <a:rPr lang="en-US" dirty="0">
                <a:solidFill>
                  <a:srgbClr val="FF0000"/>
                </a:solidFill>
              </a:rPr>
              <a:t>number of comparisons</a:t>
            </a:r>
            <a:r>
              <a:rPr lang="en-US" dirty="0"/>
              <a:t> (NM)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need to match every candidate against every transaction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1535" y="2286000"/>
            <a:ext cx="2212465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Any ideas?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0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Reduce the number of candidates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3000" dirty="0" err="1">
                <a:solidFill>
                  <a:srgbClr val="CC33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3000" dirty="0">
                <a:solidFill>
                  <a:srgbClr val="CC3300"/>
                </a:solidFill>
                <a:ea typeface="DejaVu LGC Sans" charset="0"/>
                <a:cs typeface="DejaVu LGC Sans" charset="0"/>
              </a:rPr>
              <a:t> principle (Main observation)</a:t>
            </a:r>
            <a:r>
              <a:rPr lang="en-GB" sz="3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frequent, then all of its subsets must also be frequent</a:t>
            </a:r>
          </a:p>
          <a:p>
            <a:pPr marL="2057400" lvl="4" indent="-228600">
              <a:lnSpc>
                <a:spcPct val="90000"/>
              </a:lnSpc>
              <a:spcBef>
                <a:spcPts val="475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19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3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3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principle holds due to the following property of the support measure:</a:t>
            </a:r>
          </a:p>
          <a:p>
            <a:pPr marL="290513" indent="-290513">
              <a:lnSpc>
                <a:spcPct val="90000"/>
              </a:lnSpc>
              <a:spcBef>
                <a:spcPts val="750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3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750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3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6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never exceeds</a:t>
            </a: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the support of its 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600" b="1" i="1" dirty="0">
                <a:solidFill>
                  <a:srgbClr val="CC3300"/>
                </a:solidFill>
                <a:ea typeface="DejaVu LGC Sans" charset="0"/>
                <a:cs typeface="DejaVu LGC Sans" charset="0"/>
              </a:rPr>
              <a:t>anti-monotone</a:t>
            </a:r>
            <a:r>
              <a:rPr lang="en-GB" sz="2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property of support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981200" y="4191000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r:id="rId4" imgW="1993680" imgH="203040" progId="Equation.3">
                  <p:embed/>
                </p:oleObj>
              </mc:Choice>
              <mc:Fallback>
                <p:oleObj r:id="rId4" imgW="1993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7150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6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4800" y="1900238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r:id="rId4" imgW="2289960" imgH="2495520" progId="Word.Document.8">
                  <p:embed/>
                </p:oleObj>
              </mc:Choice>
              <mc:Fallback>
                <p:oleObj r:id="rId4" imgW="2289960" imgH="2495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0238"/>
                        <a:ext cx="2289175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8338" y="269875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r:id="rId6" imgW="3328560" imgH="2008800" progId="Word.Document.8">
                  <p:embed/>
                </p:oleObj>
              </mc:Choice>
              <mc:Fallback>
                <p:oleObj r:id="rId6" imgW="3328560" imgH="2008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8750"/>
                        <a:ext cx="3327400" cy="212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08361"/>
              </p:ext>
            </p:extLst>
          </p:nvPr>
        </p:nvGraphicFramePr>
        <p:xfrm>
          <a:off x="4876800" y="5100638"/>
          <a:ext cx="38004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Document" r:id="rId8" imgW="3130620" imgH="841113" progId="Word.Document.8">
                  <p:embed/>
                </p:oleObj>
              </mc:Choice>
              <mc:Fallback>
                <p:oleObj name="Document" r:id="rId8" imgW="3130620" imgH="8411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00638"/>
                        <a:ext cx="3800475" cy="842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824038"/>
            <a:ext cx="2244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 (1-itemsets)‏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2551113"/>
            <a:ext cx="3127375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Pairs (2-itemsets)‏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(No need to generate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candidates involving Coke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or Eggs)‏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4567238"/>
            <a:ext cx="2457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Triplets (3-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45672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25098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32621" y="1524000"/>
            <a:ext cx="1355156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= 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If every subset is considered, 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= 6 + 15 + 20 =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41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With support-based pruning,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	</a:t>
                </a:r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= 6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+ 6 + 1 = 13</a:t>
                </a:r>
              </a:p>
            </p:txBody>
          </p:sp>
        </mc:Choice>
        <mc:Fallback xmlns="">
          <p:sp>
            <p:nvSpPr>
              <p:cNvPr id="2049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blipFill rotWithShape="1">
                <a:blip r:embed="rId10"/>
                <a:stretch>
                  <a:fillRect l="-1220" t="-380" r="-457"/>
                </a:stretch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156868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4331" y="5867400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this triplet has all subsets to be </a:t>
            </a:r>
            <a:r>
              <a:rPr lang="en-US" dirty="0" smtClean="0"/>
              <a:t>frequent</a:t>
            </a:r>
          </a:p>
          <a:p>
            <a:r>
              <a:rPr lang="en-US" dirty="0" smtClean="0"/>
              <a:t>But it is below the </a:t>
            </a:r>
            <a:r>
              <a:rPr lang="en-US" dirty="0" err="1" smtClean="0"/>
              <a:t>minsup</a:t>
            </a:r>
            <a:r>
              <a:rPr lang="en-US" dirty="0" smtClean="0"/>
              <a:t> threshold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11280"/>
              </p:ext>
            </p:extLst>
          </p:nvPr>
        </p:nvGraphicFramePr>
        <p:xfrm>
          <a:off x="6593637" y="1095149"/>
          <a:ext cx="24447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Document" r:id="rId11" imgW="3359338" imgH="2015504" progId="Word.Document.8">
                  <p:embed/>
                </p:oleObj>
              </mc:Choice>
              <mc:Fallback>
                <p:oleObj name="Document" r:id="rId11" imgW="3359338" imgH="2015504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37" y="1095149"/>
                        <a:ext cx="24447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7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96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lnSpc>
                <a:spcPct val="100000"/>
              </a:lnSpc>
              <a:spcBef>
                <a:spcPts val="600"/>
              </a:spcBef>
              <a:buSzPct val="45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 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 1-items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put them to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k=1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45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Use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generate a collection of </a:t>
            </a:r>
            <a:r>
              <a:rPr lang="en-GB" sz="28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candidate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with size (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45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the database 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put them into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45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empty</a:t>
            </a:r>
          </a:p>
          <a:p>
            <a:pPr marL="741363" lvl="1" indent="-284163">
              <a:lnSpc>
                <a:spcPct val="100000"/>
              </a:lnSpc>
              <a:spcBef>
                <a:spcPts val="700"/>
              </a:spcBef>
              <a:buSzPct val="45000"/>
              <a:buFont typeface="Wingdings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k=k+1</a:t>
            </a:r>
          </a:p>
          <a:p>
            <a:pPr marL="741363" lvl="1" indent="-284163">
              <a:lnSpc>
                <a:spcPct val="100000"/>
              </a:lnSpc>
              <a:spcBef>
                <a:spcPts val="700"/>
              </a:spcBef>
              <a:buSzPct val="45000"/>
              <a:buFont typeface="Wingdings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Goto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step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Srikant: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Apriori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2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14500"/>
            <a:ext cx="8839200" cy="4800600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dirty="0">
                <a:ea typeface="DejaVu LGC Sans" charset="0"/>
                <a:cs typeface="DejaVu LGC Sans" charset="0"/>
              </a:rPr>
              <a:t>: Candidate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: frequent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{frequent </a:t>
            </a:r>
            <a:r>
              <a:rPr lang="en-GB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dirty="0" smtClean="0">
                <a:ea typeface="DejaVu LGC Sans" charset="0"/>
                <a:cs typeface="DejaVu LGC Sans" charset="0"/>
              </a:rPr>
              <a:t>-itemsets};</a:t>
            </a:r>
            <a:endParaRPr lang="en-GB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Clr>
                <a:srgbClr val="F83F24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</a:t>
            </a:r>
            <a:r>
              <a:rPr lang="en-GB" b="1" dirty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= </a:t>
            </a:r>
            <a:r>
              <a:rPr lang="en-GB" dirty="0" smtClean="0">
                <a:ea typeface="DejaVu LGC Sans" charset="0"/>
                <a:cs typeface="DejaVu LGC Sans" charset="0"/>
              </a:rPr>
              <a:t>2; </a:t>
            </a:r>
            <a:r>
              <a:rPr lang="en-GB" i="1" dirty="0" err="1">
                <a:ea typeface="DejaVu LGC Sans" charset="0"/>
                <a:cs typeface="DejaVu LGC Sans" charset="0"/>
              </a:rPr>
              <a:t>L</a:t>
            </a:r>
            <a:r>
              <a:rPr lang="en-GB" i="1" baseline="-25000" dirty="0" err="1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!=</a:t>
            </a:r>
            <a:r>
              <a:rPr lang="en-GB" dirty="0"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en-GB" dirty="0">
                <a:ea typeface="DejaVu LGC Sans" charset="0"/>
                <a:cs typeface="DejaVu LGC Sans" charset="0"/>
              </a:rPr>
              <a:t>; 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++) </a:t>
            </a:r>
            <a:endParaRPr lang="en-GB" b="1" dirty="0" smtClean="0">
              <a:solidFill>
                <a:srgbClr val="F83F24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ea typeface="DejaVu LGC Sans" charset="0"/>
                <a:cs typeface="DejaVu LGC Sans" charset="0"/>
              </a:rPr>
              <a:t>   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</a:t>
            </a:r>
            <a:r>
              <a:rPr lang="en-GB" dirty="0" err="1">
                <a:ea typeface="DejaVu LGC Sans" charset="0"/>
                <a:cs typeface="DejaVu LGC Sans" charset="0"/>
              </a:rPr>
              <a:t>GenerateCandidates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)‏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83F24"/>
                </a:solidFill>
                <a:ea typeface="DejaVu LGC Sans" charset="0"/>
                <a:cs typeface="DejaVu LGC Sans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 </a:t>
            </a:r>
            <a:r>
              <a:rPr lang="en-GB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each</a:t>
            </a:r>
            <a:r>
              <a:rPr lang="en-GB" dirty="0">
                <a:solidFill>
                  <a:schemeClr val="tx1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transaction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r>
              <a:rPr lang="en-GB" dirty="0">
                <a:ea typeface="DejaVu LGC Sans" charset="0"/>
                <a:cs typeface="DejaVu LGC Sans" charset="0"/>
              </a:rPr>
              <a:t> in database </a:t>
            </a:r>
            <a:r>
              <a:rPr lang="en-GB" dirty="0" smtClean="0">
                <a:ea typeface="DejaVu LGC Sans" charset="0"/>
                <a:cs typeface="DejaVu LGC Sans" charset="0"/>
              </a:rPr>
              <a:t>do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ea typeface="DejaVu LGC Sans" charset="0"/>
                <a:cs typeface="DejaVu LGC Sans" charset="0"/>
              </a:rPr>
              <a:t>	</a:t>
            </a:r>
            <a:r>
              <a:rPr lang="en-GB" sz="1600" dirty="0" smtClean="0">
                <a:ea typeface="DejaVu LGC Sans" charset="0"/>
                <a:cs typeface="DejaVu LGC Sans" charset="0"/>
              </a:rPr>
              <a:t>	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increment count </a:t>
            </a:r>
            <a:r>
              <a:rPr lang="en-GB" sz="2400" dirty="0"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candidates in 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that </a:t>
            </a:r>
            <a:r>
              <a:rPr lang="en-GB" sz="2400" dirty="0">
                <a:ea typeface="DejaVu LGC Sans" charset="0"/>
                <a:cs typeface="DejaVu LGC Sans" charset="0"/>
              </a:rPr>
              <a:t>are contained in </a:t>
            </a:r>
            <a:r>
              <a:rPr lang="en-GB" sz="24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endParaRPr lang="en-GB" sz="24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ea typeface="DejaVu LGC Sans" charset="0"/>
                <a:cs typeface="DejaVu LGC Sans" charset="0"/>
              </a:rPr>
              <a:t>	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endfor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i="1" dirty="0">
                <a:ea typeface="DejaVu LGC Sans" charset="0"/>
                <a:cs typeface="DejaVu LGC Sans" charset="0"/>
              </a:rPr>
              <a:t>	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candidates in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>
                <a:ea typeface="DejaVu LGC Sans" charset="0"/>
                <a:cs typeface="DejaVu LGC Sans" charset="0"/>
              </a:rPr>
              <a:t> with </a:t>
            </a:r>
            <a:r>
              <a:rPr lang="en-GB" dirty="0" smtClean="0">
                <a:ea typeface="DejaVu LGC Sans" charset="0"/>
                <a:cs typeface="DejaVu LGC Sans" charset="0"/>
              </a:rPr>
              <a:t>support ≥</a:t>
            </a:r>
            <a:r>
              <a:rPr lang="en-GB" b="1" i="1" dirty="0" err="1" smtClean="0">
                <a:ea typeface="DejaVu LGC Sans" charset="0"/>
                <a:cs typeface="DejaVu LGC Sans" charset="0"/>
              </a:rPr>
              <a:t>min_sup</a:t>
            </a:r>
            <a:r>
              <a:rPr lang="en-GB" b="1" i="1" dirty="0" smtClean="0">
                <a:ea typeface="DejaVu LGC Sans" charset="0"/>
                <a:cs typeface="DejaVu LGC Sans" charset="0"/>
              </a:rPr>
              <a:t>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>
                <a:ea typeface="DejaVu LGC Sans" charset="0"/>
                <a:cs typeface="DejaVu LGC Sans" charset="0"/>
              </a:rPr>
              <a:t>e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return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3429000"/>
            <a:ext cx="52578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4267200"/>
            <a:ext cx="76962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ideas?</a:t>
            </a:r>
          </a:p>
          <a:p>
            <a:endParaRPr lang="en-US" dirty="0"/>
          </a:p>
          <a:p>
            <a:r>
              <a:rPr lang="en-US" dirty="0" smtClean="0"/>
              <a:t>We know the frequent </a:t>
            </a:r>
            <a:r>
              <a:rPr lang="en-US" dirty="0" err="1" smtClean="0"/>
              <a:t>itemsets</a:t>
            </a:r>
            <a:r>
              <a:rPr lang="en-US" dirty="0" smtClean="0"/>
              <a:t> of size k, </a:t>
            </a:r>
            <a:r>
              <a:rPr lang="en-US" dirty="0" err="1" smtClean="0">
                <a:solidFill>
                  <a:srgbClr val="0070C0"/>
                </a:solidFill>
              </a:rPr>
              <a:t>L</a:t>
            </a:r>
            <a:r>
              <a:rPr lang="en-US" baseline="-25000" dirty="0" err="1" smtClean="0">
                <a:solidFill>
                  <a:srgbClr val="0070C0"/>
                </a:solidFill>
              </a:rPr>
              <a:t>k</a:t>
            </a:r>
            <a:r>
              <a:rPr lang="en-US" baseline="-25000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We know that every </a:t>
            </a:r>
            <a:r>
              <a:rPr lang="en-US" dirty="0" err="1"/>
              <a:t>itemset</a:t>
            </a:r>
            <a:r>
              <a:rPr lang="en-US" dirty="0"/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C</a:t>
            </a:r>
            <a:r>
              <a:rPr lang="en-US" baseline="-25000" dirty="0" err="1" smtClean="0">
                <a:solidFill>
                  <a:srgbClr val="0070C0"/>
                </a:solidFill>
              </a:rPr>
              <a:t>k+1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should have frequent subsets</a:t>
            </a:r>
          </a:p>
          <a:p>
            <a:endParaRPr lang="en-US" dirty="0"/>
          </a:p>
          <a:p>
            <a:r>
              <a:rPr lang="en-US" dirty="0"/>
              <a:t>Construct </a:t>
            </a:r>
            <a:r>
              <a:rPr lang="en-US" dirty="0" err="1" smtClean="0">
                <a:solidFill>
                  <a:srgbClr val="0070C0"/>
                </a:solidFill>
              </a:rPr>
              <a:t>C</a:t>
            </a:r>
            <a:r>
              <a:rPr lang="en-US" baseline="-25000" dirty="0" err="1" smtClean="0">
                <a:solidFill>
                  <a:srgbClr val="0070C0"/>
                </a:solidFill>
              </a:rPr>
              <a:t>k+1</a:t>
            </a:r>
            <a:r>
              <a:rPr lang="en-US" dirty="0" smtClean="0"/>
              <a:t> </a:t>
            </a:r>
            <a:r>
              <a:rPr lang="en-US" dirty="0"/>
              <a:t>from the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L</a:t>
            </a:r>
            <a:r>
              <a:rPr lang="en-US" baseline="-25000" dirty="0" err="1" smtClean="0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19100" y="1524000"/>
            <a:ext cx="83058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Assume the items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 </a:t>
            </a:r>
            <a:r>
              <a:rPr lang="en-GB" sz="24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listed in an order (e.g., alphabetical)‏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1: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(IN SQL)‏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q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1078095" y="5117068"/>
            <a:ext cx="699910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an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</a:t>
            </a:r>
            <a:r>
              <a:rPr lang="en-US" sz="2400" dirty="0" err="1" smtClean="0"/>
              <a:t>k+1</a:t>
            </a:r>
            <a:r>
              <a:rPr lang="en-US" sz="2400" dirty="0" smtClean="0"/>
              <a:t>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that share the first k-1 items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54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59971" y="1480457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1115" y="4723606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201115" y="2859881"/>
            <a:ext cx="2457450" cy="1071563"/>
            <a:chOff x="3908" y="1533"/>
            <a:chExt cx="1548" cy="675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377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Mining?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mining is the use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techniques for the analysis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very large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collections of data and the extraction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and possibly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unexpected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patterns in data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“Data mining is the analysis of (often large) observational data sets to find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unsuspected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relationships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summarize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data in novel ways that are both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understandable and useful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the data analyst” (Hand, Mannila, Smyth)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“Data mining is the discovery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data” 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Rajaraman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Ullman)</a:t>
            </a:r>
          </a:p>
          <a:p>
            <a:pPr lvl="1"/>
            <a:r>
              <a:rPr lang="en-US" sz="2100" dirty="0"/>
              <a:t>We can have the following types of models</a:t>
            </a:r>
          </a:p>
          <a:p>
            <a:pPr lvl="2"/>
            <a:r>
              <a:rPr lang="en-US" sz="2100" dirty="0"/>
              <a:t>Models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explain</a:t>
            </a:r>
            <a:r>
              <a:rPr lang="en-US" dirty="0" smtClean="0"/>
              <a:t> the data (e.g., a single function)</a:t>
            </a:r>
          </a:p>
          <a:p>
            <a:pPr lvl="2"/>
            <a:r>
              <a:rPr lang="en-US" dirty="0" smtClean="0"/>
              <a:t>Models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 smtClean="0"/>
              <a:t> the future data instances.</a:t>
            </a:r>
          </a:p>
          <a:p>
            <a:pPr lvl="2"/>
            <a:r>
              <a:rPr lang="en-US" dirty="0" smtClean="0"/>
              <a:t>Models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summarize</a:t>
            </a:r>
            <a:r>
              <a:rPr lang="en-US" dirty="0" smtClean="0"/>
              <a:t> the data</a:t>
            </a:r>
          </a:p>
          <a:p>
            <a:pPr lvl="2"/>
            <a:r>
              <a:rPr lang="en-US" dirty="0" smtClean="0"/>
              <a:t>Models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extract</a:t>
            </a:r>
            <a:r>
              <a:rPr lang="en-US" dirty="0" smtClean="0"/>
              <a:t> the most prominent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dirty="0" smtClean="0"/>
              <a:t> of the data.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5010"/>
              </p:ext>
            </p:extLst>
          </p:nvPr>
        </p:nvGraphicFramePr>
        <p:xfrm>
          <a:off x="7924800" y="457200"/>
          <a:ext cx="8955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lip" r:id="rId3" imgW="1089050" imgH="1175004" progId="MS_ClipArt_Gallery.2">
                  <p:embed/>
                </p:oleObj>
              </mc:Choice>
              <mc:Fallback>
                <p:oleObj name="Clip" r:id="rId3" imgW="1089050" imgH="117500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8955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0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82709"/>
              </p:ext>
            </p:extLst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Document" r:id="rId3" imgW="3335528" imgH="2007586" progId="Word.Document.8">
                  <p:embed/>
                </p:oleObj>
              </mc:Choice>
              <mc:Fallback>
                <p:oleObj name="Document" r:id="rId3" imgW="3335528" imgH="200758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178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26674"/>
              </p:ext>
            </p:extLst>
          </p:nvPr>
        </p:nvGraphicFramePr>
        <p:xfrm>
          <a:off x="949325" y="34290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Document" r:id="rId5" imgW="3335528" imgH="2007586" progId="Word.Document.8">
                  <p:embed/>
                </p:oleObj>
              </mc:Choice>
              <mc:Fallback>
                <p:oleObj name="Document" r:id="rId5" imgW="3335528" imgH="200758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429000"/>
                        <a:ext cx="33178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48177"/>
              </p:ext>
            </p:extLst>
          </p:nvPr>
        </p:nvGraphicFramePr>
        <p:xfrm>
          <a:off x="5372100" y="2971800"/>
          <a:ext cx="331628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Document" r:id="rId7" imgW="3335528" imgH="2007586" progId="Word.Document.8">
                  <p:embed/>
                </p:oleObj>
              </mc:Choice>
              <mc:Fallback>
                <p:oleObj name="Document" r:id="rId7" imgW="3335528" imgH="20075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971800"/>
                        <a:ext cx="3316288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305800" cy="541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Assume the items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listed in an order (e.g., alphabetical)‏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1: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(IN SQL)‏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2:</a:t>
            </a:r>
            <a:r>
              <a:rPr lang="en-GB" sz="24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forall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 in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do</a:t>
            </a:r>
          </a:p>
          <a:p>
            <a:pPr marL="1143000" lvl="2" indent="-228600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forall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k-subsets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s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of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do</a:t>
            </a:r>
          </a:p>
          <a:p>
            <a:pPr marL="1600200" lvl="3" indent="-228600">
              <a:lnSpc>
                <a:spcPct val="120000"/>
              </a:lnSpc>
              <a:spcBef>
                <a:spcPts val="4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s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not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then delete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0132" y="4848559"/>
            <a:ext cx="3886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itemsets</a:t>
            </a:r>
            <a:r>
              <a:rPr lang="en-US" dirty="0" smtClean="0"/>
              <a:t> of size k that are subsets of a new (</a:t>
            </a:r>
            <a:r>
              <a:rPr lang="en-US" dirty="0" err="1" smtClean="0"/>
              <a:t>k+1</a:t>
            </a:r>
            <a:r>
              <a:rPr lang="en-US" dirty="0" smtClean="0"/>
              <a:t>)-</a:t>
            </a:r>
            <a:r>
              <a:rPr lang="en-US" dirty="0" err="1" smtClean="0"/>
              <a:t>itemset</a:t>
            </a:r>
            <a:r>
              <a:rPr lang="en-US" dirty="0" smtClean="0"/>
              <a:t> should be frequent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8608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0673" y="1666875"/>
            <a:ext cx="5756727" cy="5114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4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4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0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from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Pruning: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kept since all subset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in </a:t>
            </a: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i="1" dirty="0" smtClean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removed because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i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76169" y="4115707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6007" y="5226956"/>
            <a:ext cx="2814637" cy="825500"/>
            <a:chOff x="6146007" y="5226956"/>
            <a:chExt cx="2814637" cy="825500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6469857" y="5226956"/>
              <a:ext cx="584200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7050882" y="5231718"/>
              <a:ext cx="204787" cy="44767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7655719" y="5231718"/>
              <a:ext cx="669925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146007" y="5684156"/>
              <a:ext cx="6794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6833394" y="5684156"/>
              <a:ext cx="638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7508082" y="5684156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8143082" y="5679393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20782" y="5231718"/>
              <a:ext cx="166687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61907" y="5933393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292057" y="1371600"/>
            <a:ext cx="2457450" cy="1071563"/>
            <a:chOff x="3908" y="1533"/>
            <a:chExt cx="1548" cy="6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298407" y="2501898"/>
            <a:ext cx="2814637" cy="828674"/>
            <a:chOff x="3889" y="2233"/>
            <a:chExt cx="1773" cy="522"/>
          </a:xfrm>
        </p:grpSpPr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abc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</a:t>
              </a: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bcd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5732" y="3311749"/>
            <a:ext cx="2250963" cy="380767"/>
            <a:chOff x="6485732" y="3311749"/>
            <a:chExt cx="2250963" cy="380767"/>
          </a:xfrm>
        </p:grpSpPr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485732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7150100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7782719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8411257" y="3324216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5105" y="4747191"/>
            <a:ext cx="647700" cy="505507"/>
            <a:chOff x="3619500" y="6047693"/>
            <a:chExt cx="647700" cy="50550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19500" y="6047693"/>
              <a:ext cx="647700" cy="4710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6052456"/>
              <a:ext cx="609600" cy="500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66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11009"/>
              </p:ext>
            </p:extLst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Document" r:id="rId3" imgW="3335528" imgH="2007586" progId="Word.Document.8">
                  <p:embed/>
                </p:oleObj>
              </mc:Choice>
              <mc:Fallback>
                <p:oleObj name="Document" r:id="rId3" imgW="3335528" imgH="2007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178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14410"/>
              </p:ext>
            </p:extLst>
          </p:nvPr>
        </p:nvGraphicFramePr>
        <p:xfrm>
          <a:off x="949325" y="34290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Document" r:id="rId5" imgW="3335528" imgH="2007586" progId="Word.Document.8">
                  <p:embed/>
                </p:oleObj>
              </mc:Choice>
              <mc:Fallback>
                <p:oleObj name="Document" r:id="rId5" imgW="3335528" imgH="2007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429000"/>
                        <a:ext cx="33178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24040"/>
              </p:ext>
            </p:extLst>
          </p:nvPr>
        </p:nvGraphicFramePr>
        <p:xfrm>
          <a:off x="5372100" y="3002272"/>
          <a:ext cx="331628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Document" r:id="rId7" imgW="3335528" imgH="2007586" progId="Word.Document.8">
                  <p:embed/>
                </p:oleObj>
              </mc:Choice>
              <mc:Fallback>
                <p:oleObj name="Document" r:id="rId7" imgW="3335528" imgH="2007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002272"/>
                        <a:ext cx="3316288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462486" y="3539670"/>
            <a:ext cx="0" cy="685800"/>
          </a:xfrm>
          <a:prstGeom prst="line">
            <a:avLst/>
          </a:prstGeom>
          <a:noFill/>
          <a:ln w="9360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12646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Bread,Diaper</a:t>
            </a:r>
            <a:r>
              <a:rPr lang="en-US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650" y="449579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Bread,Milk</a:t>
            </a:r>
            <a:r>
              <a:rPr lang="en-US" dirty="0" smtClean="0"/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616" y="4864099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smtClean="0">
                <a:solidFill>
                  <a:srgbClr val="00B050"/>
                </a:solidFill>
              </a:rPr>
              <a:t>Diaper, Milk</a:t>
            </a:r>
            <a:r>
              <a:rPr lang="en-US" dirty="0" smtClean="0"/>
              <a:t>}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467600" y="41274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67600" y="44957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467600" y="4866163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</p:spTree>
    <p:extLst>
      <p:ext uri="{BB962C8B-B14F-4D97-AF65-F5344CB8AC3E}">
        <p14:creationId xmlns:p14="http://schemas.microsoft.com/office/powerpoint/2010/main" val="37009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 – Alternative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99533"/>
              </p:ext>
            </p:extLst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Document" r:id="rId3" imgW="3335528" imgH="2007586" progId="Word.Document.8">
                  <p:embed/>
                </p:oleObj>
              </mc:Choice>
              <mc:Fallback>
                <p:oleObj name="Document" r:id="rId3" imgW="3335528" imgH="2007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178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59616"/>
              </p:ext>
            </p:extLst>
          </p:nvPr>
        </p:nvGraphicFramePr>
        <p:xfrm>
          <a:off x="1911350" y="3552825"/>
          <a:ext cx="177006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Document" r:id="rId5" imgW="2294754" imgH="2494906" progId="Word.Document.8">
                  <p:embed/>
                </p:oleObj>
              </mc:Choice>
              <mc:Fallback>
                <p:oleObj name="Document" r:id="rId5" imgW="2294754" imgH="249490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552825"/>
                        <a:ext cx="1770063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1452"/>
              </p:ext>
            </p:extLst>
          </p:nvPr>
        </p:nvGraphicFramePr>
        <p:xfrm>
          <a:off x="5372100" y="3001963"/>
          <a:ext cx="3316288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Document" r:id="rId7" imgW="3335528" imgH="2007586" progId="Word.Document.8">
                  <p:embed/>
                </p:oleObj>
              </mc:Choice>
              <mc:Fallback>
                <p:oleObj name="Document" r:id="rId7" imgW="3335528" imgH="2007586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001963"/>
                        <a:ext cx="3316288" cy="199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9616" y="5355771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Joining with the </a:t>
            </a:r>
            <a:r>
              <a:rPr lang="en-US" dirty="0" err="1" smtClean="0">
                <a:solidFill>
                  <a:srgbClr val="0070C0"/>
                </a:solidFill>
              </a:rPr>
              <a:t>L</a:t>
            </a:r>
            <a:r>
              <a:rPr lang="en-US" baseline="-25000" dirty="0" err="1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set generates more candidates that need to be pruned.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14500"/>
            <a:ext cx="8839200" cy="4800600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dirty="0">
                <a:ea typeface="DejaVu LGC Sans" charset="0"/>
                <a:cs typeface="DejaVu LGC Sans" charset="0"/>
              </a:rPr>
              <a:t>: Candidate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: frequent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{frequent </a:t>
            </a:r>
            <a:r>
              <a:rPr lang="en-GB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dirty="0" smtClean="0">
                <a:ea typeface="DejaVu LGC Sans" charset="0"/>
                <a:cs typeface="DejaVu LGC Sans" charset="0"/>
              </a:rPr>
              <a:t>-itemsets};</a:t>
            </a:r>
            <a:endParaRPr lang="en-GB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Clr>
                <a:srgbClr val="F83F24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</a:t>
            </a:r>
            <a:r>
              <a:rPr lang="en-GB" b="1" dirty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= </a:t>
            </a:r>
            <a:r>
              <a:rPr lang="en-GB" dirty="0" smtClean="0">
                <a:ea typeface="DejaVu LGC Sans" charset="0"/>
                <a:cs typeface="DejaVu LGC Sans" charset="0"/>
              </a:rPr>
              <a:t>2; </a:t>
            </a:r>
            <a:r>
              <a:rPr lang="en-GB" i="1" dirty="0" err="1">
                <a:ea typeface="DejaVu LGC Sans" charset="0"/>
                <a:cs typeface="DejaVu LGC Sans" charset="0"/>
              </a:rPr>
              <a:t>L</a:t>
            </a:r>
            <a:r>
              <a:rPr lang="en-GB" i="1" baseline="-25000" dirty="0" err="1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!=</a:t>
            </a:r>
            <a:r>
              <a:rPr lang="en-GB" dirty="0"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en-GB" dirty="0">
                <a:ea typeface="DejaVu LGC Sans" charset="0"/>
                <a:cs typeface="DejaVu LGC Sans" charset="0"/>
              </a:rPr>
              <a:t>; 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++) </a:t>
            </a:r>
            <a:endParaRPr lang="en-GB" b="1" dirty="0" smtClean="0">
              <a:solidFill>
                <a:srgbClr val="F83F24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ea typeface="DejaVu LGC Sans" charset="0"/>
                <a:cs typeface="DejaVu LGC Sans" charset="0"/>
              </a:rPr>
              <a:t>   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</a:t>
            </a:r>
            <a:r>
              <a:rPr lang="en-GB" dirty="0" err="1">
                <a:ea typeface="DejaVu LGC Sans" charset="0"/>
                <a:cs typeface="DejaVu LGC Sans" charset="0"/>
              </a:rPr>
              <a:t>GenerateCandidates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)‏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83F24"/>
                </a:solidFill>
                <a:ea typeface="DejaVu LGC Sans" charset="0"/>
                <a:cs typeface="DejaVu LGC Sans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 </a:t>
            </a:r>
            <a:r>
              <a:rPr lang="en-GB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each</a:t>
            </a:r>
            <a:r>
              <a:rPr lang="en-GB" dirty="0">
                <a:solidFill>
                  <a:schemeClr val="tx1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transaction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r>
              <a:rPr lang="en-GB" dirty="0">
                <a:ea typeface="DejaVu LGC Sans" charset="0"/>
                <a:cs typeface="DejaVu LGC Sans" charset="0"/>
              </a:rPr>
              <a:t> in database </a:t>
            </a:r>
            <a:r>
              <a:rPr lang="en-GB" dirty="0" smtClean="0">
                <a:ea typeface="DejaVu LGC Sans" charset="0"/>
                <a:cs typeface="DejaVu LGC Sans" charset="0"/>
              </a:rPr>
              <a:t>do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ea typeface="DejaVu LGC Sans" charset="0"/>
                <a:cs typeface="DejaVu LGC Sans" charset="0"/>
              </a:rPr>
              <a:t>	</a:t>
            </a:r>
            <a:r>
              <a:rPr lang="en-GB" sz="1600" dirty="0" smtClean="0">
                <a:ea typeface="DejaVu LGC Sans" charset="0"/>
                <a:cs typeface="DejaVu LGC Sans" charset="0"/>
              </a:rPr>
              <a:t>	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increment count </a:t>
            </a:r>
            <a:r>
              <a:rPr lang="en-GB" sz="2400" dirty="0"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candidates in 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that </a:t>
            </a:r>
            <a:r>
              <a:rPr lang="en-GB" sz="2400" dirty="0">
                <a:ea typeface="DejaVu LGC Sans" charset="0"/>
                <a:cs typeface="DejaVu LGC Sans" charset="0"/>
              </a:rPr>
              <a:t>are contained in </a:t>
            </a:r>
            <a:r>
              <a:rPr lang="en-GB" sz="24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endParaRPr lang="en-GB" sz="24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ea typeface="DejaVu LGC Sans" charset="0"/>
                <a:cs typeface="DejaVu LGC Sans" charset="0"/>
              </a:rPr>
              <a:t>	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endfor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i="1" dirty="0">
                <a:ea typeface="DejaVu LGC Sans" charset="0"/>
                <a:cs typeface="DejaVu LGC Sans" charset="0"/>
              </a:rPr>
              <a:t>	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candidates in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>
                <a:ea typeface="DejaVu LGC Sans" charset="0"/>
                <a:cs typeface="DejaVu LGC Sans" charset="0"/>
              </a:rPr>
              <a:t> with </a:t>
            </a:r>
            <a:r>
              <a:rPr lang="en-GB" dirty="0" smtClean="0">
                <a:ea typeface="DejaVu LGC Sans" charset="0"/>
                <a:cs typeface="DejaVu LGC Sans" charset="0"/>
              </a:rPr>
              <a:t>support ≥</a:t>
            </a:r>
            <a:r>
              <a:rPr lang="en-GB" b="1" i="1" dirty="0" err="1" smtClean="0">
                <a:ea typeface="DejaVu LGC Sans" charset="0"/>
                <a:cs typeface="DejaVu LGC Sans" charset="0"/>
              </a:rPr>
              <a:t>min_sup</a:t>
            </a:r>
            <a:r>
              <a:rPr lang="en-GB" b="1" i="1" dirty="0" smtClean="0">
                <a:ea typeface="DejaVu LGC Sans" charset="0"/>
                <a:cs typeface="DejaVu LGC Sans" charset="0"/>
              </a:rPr>
              <a:t>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>
                <a:ea typeface="DejaVu LGC Sans" charset="0"/>
                <a:cs typeface="DejaVu LGC Sans" charset="0"/>
              </a:rPr>
              <a:t>e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return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3429000"/>
            <a:ext cx="52578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4267200"/>
            <a:ext cx="76962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431925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Scan the database of transactions to determine the support of each candidate </a:t>
            </a:r>
            <a:r>
              <a:rPr lang="en-US" dirty="0" err="1"/>
              <a:t>itemset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27887"/>
              </p:ext>
            </p:extLst>
          </p:nvPr>
        </p:nvGraphicFramePr>
        <p:xfrm>
          <a:off x="914400" y="4022725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22725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9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28600" y="334963"/>
            <a:ext cx="8915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to Count Supports of Candidates?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80772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84163" indent="-284163">
              <a:lnSpc>
                <a:spcPct val="11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Method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</a:t>
            </a:r>
          </a:p>
          <a:p>
            <a:pPr marL="741363" lvl="1" indent="-284163">
              <a:lnSpc>
                <a:spcPct val="11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Candidate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stored in a </a:t>
            </a:r>
            <a:r>
              <a:rPr lang="en-GB" sz="20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hash-tree</a:t>
            </a:r>
          </a:p>
          <a:p>
            <a:pPr marL="741363" lvl="1" indent="-284163">
              <a:lnSpc>
                <a:spcPct val="110000"/>
              </a:lnSpc>
              <a:spcBef>
                <a:spcPts val="500"/>
              </a:spcBef>
              <a:buClr>
                <a:srgbClr val="0000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Leaf </a:t>
            </a:r>
            <a:r>
              <a:rPr lang="en-GB" sz="2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node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hash-tree contains a list of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counts</a:t>
            </a:r>
          </a:p>
          <a:p>
            <a:pPr marL="741363" lvl="1" indent="-284163">
              <a:lnSpc>
                <a:spcPct val="110000"/>
              </a:lnSpc>
              <a:spcBef>
                <a:spcPts val="500"/>
              </a:spcBef>
              <a:buClr>
                <a:srgbClr val="0000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Interior </a:t>
            </a:r>
            <a:r>
              <a:rPr lang="en-GB" sz="2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node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contains a hash table</a:t>
            </a:r>
          </a:p>
          <a:p>
            <a:pPr marL="741363" lvl="1" indent="-284163">
              <a:lnSpc>
                <a:spcPct val="110000"/>
              </a:lnSpc>
              <a:spcBef>
                <a:spcPts val="500"/>
              </a:spcBef>
              <a:buClr>
                <a:srgbClr val="0000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Subset </a:t>
            </a:r>
            <a:r>
              <a:rPr lang="en-GB" sz="2000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operation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finds all the candidates contained in a transaction</a:t>
            </a:r>
          </a:p>
        </p:txBody>
      </p:sp>
    </p:spTree>
    <p:extLst>
      <p:ext uri="{BB962C8B-B14F-4D97-AF65-F5344CB8AC3E}">
        <p14:creationId xmlns:p14="http://schemas.microsoft.com/office/powerpoint/2010/main" val="319708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423" y="5334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4106862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2 3 4</a:t>
              </a:r>
            </a:p>
            <a:p>
              <a:r>
                <a:rPr lang="en-US" sz="2000" b="0">
                  <a:latin typeface="Times New Roman" pitchFamily="18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1 2 4</a:t>
              </a:r>
            </a:p>
            <a:p>
              <a:r>
                <a:rPr lang="en-US" sz="2000" b="0">
                  <a:latin typeface="Times New Roman" pitchFamily="18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1 2 5</a:t>
              </a:r>
            </a:p>
            <a:p>
              <a:r>
                <a:rPr lang="en-US" sz="2000" b="0">
                  <a:latin typeface="Times New Roman" pitchFamily="18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3 5 6</a:t>
              </a:r>
            </a:p>
            <a:p>
              <a:r>
                <a:rPr lang="en-US" sz="2000" b="0">
                  <a:latin typeface="Times New Roman" pitchFamily="18" charset="0"/>
                </a:rPr>
                <a:t>3 5 7</a:t>
              </a:r>
            </a:p>
            <a:p>
              <a:r>
                <a:rPr lang="en-US" sz="2000" b="0">
                  <a:latin typeface="Times New Roman" pitchFamily="18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3 6 7</a:t>
              </a:r>
            </a:p>
            <a:p>
              <a:r>
                <a:rPr lang="en-US" sz="2000" b="0">
                  <a:latin typeface="Times New Roman" pitchFamily="18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323850" y="4457700"/>
            <a:ext cx="2754313" cy="1249362"/>
            <a:chOff x="12" y="912"/>
            <a:chExt cx="1735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12" y="945"/>
              <a:ext cx="17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hlink"/>
                  </a:solidFill>
                  <a:latin typeface="+mj-lt"/>
                </a:rPr>
                <a:t>Hash </a:t>
              </a:r>
              <a:r>
                <a:rPr lang="en-US" sz="2000" b="0" dirty="0" smtClean="0">
                  <a:solidFill>
                    <a:schemeClr val="hlink"/>
                  </a:solidFill>
                  <a:latin typeface="+mj-lt"/>
                </a:rPr>
                <a:t>function = mod 3</a:t>
              </a:r>
              <a:endParaRPr lang="en-US" sz="2000" b="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2" y="912"/>
              <a:ext cx="1735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287462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15 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{1 4 5}, {1 2 4}, {4 5 7}, {1 2 5}, {4 5 8}, {1 5 9}, {1 3 6}, {2 3 4}, {5 6 7}, {3 4 5}, {3 5 6}, {3 5 7}, {6 8 9}, {3 6 7}, {3 6 8}</a:t>
            </a:r>
            <a:endParaRPr lang="en-US" sz="80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Max leaf size: max number of </a:t>
            </a:r>
            <a:r>
              <a:rPr lang="en-US" sz="1800" dirty="0" err="1"/>
              <a:t>itemsets</a:t>
            </a:r>
            <a:r>
              <a:rPr lang="en-US" sz="1800" dirty="0"/>
              <a:t> stored in a leaf node (if number of candidate </a:t>
            </a:r>
            <a:r>
              <a:rPr lang="en-US" sz="1800" dirty="0" err="1"/>
              <a:t>itemsets</a:t>
            </a:r>
            <a:r>
              <a:rPr lang="en-US" sz="1800" dirty="0"/>
              <a:t> exceeds max leaf size, split the node)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510" y="6368534"/>
            <a:ext cx="41601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the i-</a:t>
            </a:r>
            <a:r>
              <a:rPr lang="en-US" dirty="0" err="1" smtClean="0"/>
              <a:t>th</a:t>
            </a:r>
            <a:r>
              <a:rPr lang="en-US" dirty="0" smtClean="0"/>
              <a:t> level we hash at the i-</a:t>
            </a:r>
            <a:r>
              <a:rPr lang="en-US" dirty="0" err="1" smtClean="0"/>
              <a:t>th</a:t>
            </a:r>
            <a:r>
              <a:rPr lang="en-US" dirty="0" smtClean="0"/>
              <a:t>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>
          <a:xfrm>
            <a:off x="457200" y="3868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4970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0">
              <a:latin typeface="Wingdings" pitchFamily="2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9653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sz="2000" b="0">
                    <a:latin typeface="Times New Roman" pitchFamily="18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sz="2000" b="0">
                    <a:latin typeface="Times New Roman" pitchFamily="18" charset="0"/>
                  </a:rPr>
                  <a:t> </a:t>
                </a:r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4</a:t>
                </a:r>
                <a:r>
                  <a:rPr lang="en-US" sz="2000" b="0">
                    <a:latin typeface="Times New Roman" pitchFamily="18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sz="2000" b="0">
                    <a:latin typeface="Times New Roman" pitchFamily="18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</a:t>
                </a:r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4</a:t>
                </a:r>
                <a:r>
                  <a:rPr lang="en-US" sz="2000" b="0">
                    <a:latin typeface="Times New Roman" pitchFamily="18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latin typeface="Times New Roman" pitchFamily="18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latin typeface="Times New Roman" pitchFamily="18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US" sz="2000" b="0">
                      <a:latin typeface="Times New Roman" pitchFamily="18" charset="0"/>
                    </a:rPr>
                    <a:t> 2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US" sz="2000" b="0">
                      <a:latin typeface="Times New Roman" pitchFamily="18" charset="0"/>
                    </a:rPr>
                    <a:t> 5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US" sz="2000" b="0">
                      <a:latin typeface="Times New Roman" pitchFamily="18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US" sz="2000" b="0">
                      <a:latin typeface="Times New Roman" pitchFamily="18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9653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5749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5749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5749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5749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1,4,7</a:t>
            </a:r>
            <a:endParaRPr lang="en-US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9559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2,5,8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5749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593725" y="1584325"/>
            <a:ext cx="1563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Hash </a:t>
            </a:r>
            <a:r>
              <a:rPr lang="en-US" sz="1600" b="0" dirty="0" smtClean="0"/>
              <a:t>Function </a:t>
            </a:r>
            <a:endParaRPr lang="en-US" sz="2800" b="0" dirty="0"/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584325"/>
            <a:ext cx="2364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Candidate Hash Tree</a:t>
            </a:r>
            <a:endParaRPr lang="en-US" sz="2800" b="0" dirty="0"/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7244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C6D9C"/>
                </a:solidFill>
              </a:rPr>
              <a:t>Hash on 1, 4 or 7</a:t>
            </a:r>
            <a:endParaRPr 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40386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2672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data mining?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Really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huge</a:t>
            </a:r>
            <a:r>
              <a:rPr lang="en-US" dirty="0" smtClean="0"/>
              <a:t> amounts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</a:t>
            </a:r>
            <a:r>
              <a:rPr lang="en-US" dirty="0" smtClean="0"/>
              <a:t> data generated from multiple sources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interconnected</a:t>
            </a:r>
            <a:r>
              <a:rPr lang="en-US" dirty="0" smtClean="0"/>
              <a:t> in different ways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Scientific</a:t>
            </a:r>
            <a:r>
              <a:rPr lang="en-US" dirty="0" smtClean="0"/>
              <a:t> data from different disciplines</a:t>
            </a:r>
          </a:p>
          <a:p>
            <a:pPr lvl="2"/>
            <a:r>
              <a:rPr lang="en-US" dirty="0" smtClean="0"/>
              <a:t>Weather, astronomy, physics, biological microarrays, genomics</a:t>
            </a:r>
          </a:p>
          <a:p>
            <a:pPr lvl="1"/>
            <a:r>
              <a:rPr lang="en-US" dirty="0" smtClean="0"/>
              <a:t>Huge </a:t>
            </a:r>
            <a:r>
              <a:rPr lang="en-US" dirty="0" smtClean="0">
                <a:solidFill>
                  <a:srgbClr val="0070C0"/>
                </a:solidFill>
              </a:rPr>
              <a:t>text</a:t>
            </a:r>
            <a:r>
              <a:rPr lang="en-US" dirty="0" smtClean="0"/>
              <a:t> collections</a:t>
            </a:r>
          </a:p>
          <a:p>
            <a:pPr lvl="2"/>
            <a:r>
              <a:rPr lang="en-US" dirty="0" smtClean="0"/>
              <a:t>The Web, scientific articles, news, tweets, </a:t>
            </a:r>
            <a:r>
              <a:rPr lang="en-US" dirty="0" err="1" smtClean="0"/>
              <a:t>facebook</a:t>
            </a:r>
            <a:r>
              <a:rPr lang="en-US" dirty="0" smtClean="0"/>
              <a:t> postings.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Transaction </a:t>
            </a:r>
            <a:r>
              <a:rPr lang="en-US" dirty="0"/>
              <a:t>data</a:t>
            </a:r>
          </a:p>
          <a:p>
            <a:pPr lvl="2"/>
            <a:r>
              <a:rPr lang="en-US" dirty="0" smtClean="0"/>
              <a:t>Retail store records, credit card records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Behavioral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Mobile phone data, query logs, browsing behavior, ad clicks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Networked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The Web, Social Networks, IM networks, email network, biological networks.</a:t>
            </a:r>
          </a:p>
          <a:p>
            <a:pPr lvl="1"/>
            <a:r>
              <a:rPr lang="en-US" dirty="0" smtClean="0"/>
              <a:t>All these types of data can be </a:t>
            </a:r>
            <a:r>
              <a:rPr lang="en-US" dirty="0" smtClean="0">
                <a:solidFill>
                  <a:srgbClr val="0070C0"/>
                </a:solidFill>
              </a:rPr>
              <a:t>combined</a:t>
            </a:r>
            <a:r>
              <a:rPr lang="en-US" dirty="0" smtClean="0"/>
              <a:t> in many ways</a:t>
            </a:r>
          </a:p>
          <a:p>
            <a:pPr lvl="2"/>
            <a:r>
              <a:rPr lang="en-US" dirty="0" smtClean="0"/>
              <a:t>Facebook has a network, text, images, user behavior, ad transactions.</a:t>
            </a:r>
          </a:p>
          <a:p>
            <a:r>
              <a:rPr lang="en-US" dirty="0" smtClean="0"/>
              <a:t>We need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analyze</a:t>
            </a:r>
            <a:r>
              <a:rPr lang="en-US" dirty="0" smtClean="0"/>
              <a:t> this data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extract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knowledge</a:t>
            </a:r>
          </a:p>
          <a:p>
            <a:pPr lvl="1"/>
            <a:r>
              <a:rPr lang="en-US" dirty="0" smtClean="0"/>
              <a:t>Knowledge can be used for </a:t>
            </a:r>
            <a:r>
              <a:rPr lang="en-US" dirty="0" smtClean="0">
                <a:solidFill>
                  <a:srgbClr val="0070C0"/>
                </a:solidFill>
              </a:rPr>
              <a:t>commercial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scientific</a:t>
            </a:r>
            <a:r>
              <a:rPr lang="en-US" dirty="0" smtClean="0"/>
              <a:t> purposes.</a:t>
            </a:r>
          </a:p>
          <a:p>
            <a:pPr lvl="1"/>
            <a:r>
              <a:rPr lang="en-US" dirty="0" smtClean="0"/>
              <a:t>Our solutions should </a:t>
            </a:r>
            <a:r>
              <a:rPr lang="en-US" dirty="0" smtClean="0">
                <a:solidFill>
                  <a:srgbClr val="FF0000"/>
                </a:solidFill>
              </a:rPr>
              <a:t>scale </a:t>
            </a:r>
            <a:r>
              <a:rPr lang="en-US" dirty="0" smtClean="0"/>
              <a:t>to the size of the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649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0">
              <a:latin typeface="Wingdings" pitchFamily="2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2117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</a:t>
                </a:r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5</a:t>
                </a:r>
                <a:r>
                  <a:rPr lang="en-US" sz="2000" b="0">
                    <a:latin typeface="Times New Roman" pitchFamily="18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latin typeface="Times New Roman" pitchFamily="18" charset="0"/>
                      </a:rPr>
                      <a:t>3 </a:t>
                    </a:r>
                    <a:r>
                      <a:rPr 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5</a:t>
                    </a:r>
                    <a:r>
                      <a:rPr lang="en-US" sz="2000" b="0">
                        <a:latin typeface="Times New Roman" pitchFamily="18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latin typeface="Times New Roman" pitchFamily="18" charset="0"/>
                      </a:rPr>
                      <a:t>3 </a:t>
                    </a:r>
                    <a:r>
                      <a:rPr 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5</a:t>
                    </a:r>
                    <a:r>
                      <a:rPr lang="en-US" sz="2000" b="0">
                        <a:latin typeface="Times New Roman" pitchFamily="18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6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8</a:t>
                  </a:r>
                  <a:r>
                    <a:rPr lang="en-US" sz="2000" b="0">
                      <a:latin typeface="Times New Roman" pitchFamily="18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000" b="0">
                      <a:latin typeface="Times New Roman" pitchFamily="18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sz="2000" b="0">
                      <a:latin typeface="Times New Roman" pitchFamily="18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1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000" b="0">
                      <a:latin typeface="Times New Roman" pitchFamily="18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4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sz="2000" b="0">
                      <a:latin typeface="Times New Roman" pitchFamily="18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1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2000" b="0">
                      <a:latin typeface="Times New Roman" pitchFamily="18" charset="0"/>
                    </a:rPr>
                    <a:t>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4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sz="2000" b="0">
                      <a:latin typeface="Times New Roman" pitchFamily="18" charset="0"/>
                    </a:rPr>
                    <a:t>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2117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727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727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727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1,4,7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3108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2,5,8</a:t>
            </a:r>
            <a:endParaRPr lang="en-US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736725"/>
            <a:ext cx="150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latin typeface="+mj-lt"/>
              </a:rPr>
              <a:t>Hash Function</a:t>
            </a:r>
            <a:endParaRPr lang="en-US" sz="2800" b="0" dirty="0">
              <a:latin typeface="+mj-lt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736725"/>
            <a:ext cx="2364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j-lt"/>
              </a:rPr>
              <a:t>Candidate Hash Tree</a:t>
            </a:r>
            <a:endParaRPr lang="en-US" sz="2800" b="0" dirty="0">
              <a:latin typeface="+mj-lt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5334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3276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876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C6D9C"/>
                </a:solidFill>
              </a:rPr>
              <a:t>Hash on 2, 5 or 8</a:t>
            </a:r>
            <a:endParaRPr 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495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649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0">
              <a:latin typeface="Wingdings" pitchFamily="2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2117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1 5 </a:t>
                </a:r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1 3 </a:t>
                </a:r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3</a:t>
                </a:r>
                <a:r>
                  <a:rPr lang="en-US" sz="2000" b="0">
                    <a:latin typeface="Times New Roman" pitchFamily="18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sz="2000" b="0">
                      <a:latin typeface="Times New Roman" pitchFamily="18" charset="0"/>
                    </a:rPr>
                    <a:t>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sz="2000" b="0">
                      <a:latin typeface="Times New Roman" pitchFamily="18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sz="2000" b="0">
                      <a:latin typeface="Times New Roman" pitchFamily="18" charset="0"/>
                    </a:rPr>
                    <a:t> </a:t>
                  </a:r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sz="2000" b="0">
                      <a:latin typeface="Times New Roman" pitchFamily="18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3</a:t>
                    </a:r>
                    <a:r>
                      <a:rPr lang="en-US" sz="2000" b="0">
                        <a:latin typeface="Times New Roman" pitchFamily="18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3</a:t>
                    </a:r>
                    <a:r>
                      <a:rPr lang="en-US" sz="2000" b="0">
                        <a:latin typeface="Times New Roman" pitchFamily="18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sz="2000" b="0">
                      <a:latin typeface="Times New Roman" pitchFamily="18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latin typeface="Times New Roman" pitchFamily="18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2117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727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727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727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1,4,7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3108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2,5,8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736725"/>
            <a:ext cx="150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latin typeface="+mj-lt"/>
              </a:rPr>
              <a:t>Hash Function</a:t>
            </a:r>
            <a:endParaRPr lang="en-US" sz="2800" b="0" dirty="0">
              <a:latin typeface="+mj-lt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736725"/>
            <a:ext cx="2364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Candidate Hash Tree</a:t>
            </a:r>
            <a:endParaRPr lang="en-US" sz="2800" b="0" dirty="0">
              <a:latin typeface="+mj-lt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5334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419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876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C6D9C"/>
                </a:solidFill>
              </a:rPr>
              <a:t>Hash on 3, 6 or 9</a:t>
            </a:r>
            <a:endParaRPr 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4191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0764184"/>
              </p:ext>
            </p:extLst>
          </p:nvPr>
        </p:nvGraphicFramePr>
        <p:xfrm>
          <a:off x="1905000" y="14335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35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272143" y="1447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Given a transaction t, what are the possible subsets of size 3?</a:t>
            </a:r>
          </a:p>
        </p:txBody>
      </p:sp>
    </p:spTree>
    <p:extLst>
      <p:ext uri="{BB962C8B-B14F-4D97-AF65-F5344CB8AC3E}">
        <p14:creationId xmlns:p14="http://schemas.microsoft.com/office/powerpoint/2010/main" val="24506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1 5 9</a:t>
              </a:r>
              <a:endParaRPr lang="en-US" sz="2000" b="0">
                <a:latin typeface="Times New Roman" pitchFamily="18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1 4 5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1 3 6</a:t>
              </a:r>
              <a:endParaRPr lang="en-US" sz="2000" b="0">
                <a:latin typeface="Times New Roman" pitchFamily="18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3 4 5</a:t>
              </a:r>
              <a:endParaRPr lang="en-US" sz="2000" b="0">
                <a:latin typeface="Times New Roman" pitchFamily="18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3 6 7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3 6 8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0">
                      <a:latin typeface="Times New Roman" pitchFamily="18" charset="0"/>
                    </a:rPr>
                    <a:t>3 5 6</a:t>
                  </a:r>
                  <a:endParaRPr lang="en-US" sz="20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0">
                      <a:latin typeface="Times New Roman" pitchFamily="18" charset="0"/>
                    </a:rPr>
                    <a:t>3 5 7</a:t>
                  </a:r>
                  <a:endParaRPr lang="en-US" sz="2000" b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6 8 9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5 6 7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1 2 4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4 5 7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1 2 5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4 5 8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800">
                <a:latin typeface="Wingdings" pitchFamily="2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1,4,7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800" b="0">
                  <a:latin typeface="Wingdings" pitchFamily="2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2,5,8</a:t>
                </a:r>
                <a:endParaRPr lang="en-US" b="0">
                  <a:latin typeface="Times New Roman" pitchFamily="18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>
                    <a:latin typeface="Times New Roman" pitchFamily="18" charset="0"/>
                  </a:rPr>
                  <a:t>Hash Function</a:t>
                </a:r>
                <a:endParaRPr lang="en-US" sz="28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37014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1 5 9</a:t>
            </a:r>
            <a:endParaRPr lang="en-US" sz="2000" b="0">
              <a:latin typeface="Times New Roman" pitchFamily="18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1 4 5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1 3 6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3 4 5</a:t>
            </a:r>
            <a:endParaRPr lang="en-US" sz="2000" b="0">
              <a:latin typeface="Times New Roman" pitchFamily="18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3 6 7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3 6 8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3 5 6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3 5 7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6 8 9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5 6 7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1 2 4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4 5 7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1 2 5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4 5 8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1,4,7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800" b="0">
                  <a:latin typeface="Wingdings" pitchFamily="2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2,5,8</a:t>
                </a:r>
                <a:endParaRPr lang="en-US" b="0">
                  <a:latin typeface="Times New Roman" pitchFamily="18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>
                    <a:latin typeface="Times New Roman" pitchFamily="18" charset="0"/>
                  </a:rPr>
                  <a:t>Hash Function</a:t>
                </a:r>
                <a:endParaRPr lang="en-US" sz="28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800">
                <a:latin typeface="Wingdings" pitchFamily="2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0426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1 5 9</a:t>
            </a:r>
            <a:endParaRPr lang="en-US" sz="2000" b="0">
              <a:latin typeface="Times New Roman" pitchFamily="18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1 4 5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1 3 6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3 4 5</a:t>
            </a:r>
            <a:endParaRPr lang="en-US" sz="2000" b="0">
              <a:latin typeface="Times New Roman" pitchFamily="18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3 6 7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3 6 8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3 5 6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latin typeface="Times New Roman" pitchFamily="18" charset="0"/>
                  </a:rPr>
                  <a:t>3 5 7</a:t>
                </a:r>
                <a:endParaRPr lang="en-US" sz="20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6 8 9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5 6 7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1 2 4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4 5 7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1 2 5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4 5 8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1,4,7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800" b="0">
                  <a:latin typeface="Wingdings" pitchFamily="2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2,5,8</a:t>
                </a:r>
                <a:endParaRPr lang="en-US" b="0">
                  <a:latin typeface="Times New Roman" pitchFamily="18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103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 dirty="0"/>
                  <a:t>Hash Function</a:t>
                </a:r>
                <a:endParaRPr lang="en-US" sz="2800" b="0" dirty="0"/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800">
                <a:latin typeface="Wingdings" pitchFamily="2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>
                  <a:latin typeface="Wingdings" pitchFamily="2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313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3962401" y="5740400"/>
            <a:ext cx="5151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/>
              <a:t>Match transaction against </a:t>
            </a:r>
            <a:r>
              <a:rPr lang="en-US" dirty="0"/>
              <a:t>9</a:t>
            </a:r>
            <a:r>
              <a:rPr lang="en-US" sz="1800" b="0" dirty="0" smtClean="0"/>
              <a:t> </a:t>
            </a:r>
            <a:r>
              <a:rPr lang="en-US" sz="1800" b="0" dirty="0"/>
              <a:t>out of 15 candidates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683" y="6199562"/>
            <a:ext cx="591700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Hash-tree enables to enumerate </a:t>
            </a:r>
            <a:r>
              <a:rPr lang="en-US" dirty="0" err="1" smtClean="0"/>
              <a:t>itemsets</a:t>
            </a:r>
            <a:r>
              <a:rPr lang="en-US" dirty="0" smtClean="0"/>
              <a:t> in transaction </a:t>
            </a:r>
          </a:p>
          <a:p>
            <a:r>
              <a:rPr lang="en-US" dirty="0" smtClean="0"/>
              <a:t>and match them against candidates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lowering support threshold results in more frequent </a:t>
            </a:r>
            <a:r>
              <a:rPr lang="en-US" sz="2000" dirty="0" err="1"/>
              <a:t>itemsets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 this may increase number of candidates and max length of frequent </a:t>
            </a:r>
            <a:r>
              <a:rPr lang="en-US" sz="2000" dirty="0" err="1"/>
              <a:t>itemsets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since </a:t>
            </a:r>
            <a:r>
              <a:rPr lang="en-US" sz="2000" dirty="0" err="1"/>
              <a:t>Apriori</a:t>
            </a:r>
            <a:r>
              <a:rPr lang="en-US" sz="2000" dirty="0"/>
              <a:t>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may increase max length of frequent </a:t>
            </a:r>
            <a:r>
              <a:rPr lang="en-US" sz="2000" dirty="0" err="1"/>
              <a:t>itemsets</a:t>
            </a:r>
            <a:r>
              <a:rPr lang="en-US" sz="2000" dirty="0"/>
              <a:t> and traversals of hash tree (number of subsets in a transaction increases with its width)</a:t>
            </a:r>
          </a:p>
        </p:txBody>
      </p:sp>
    </p:spTree>
    <p:extLst>
      <p:ext uri="{BB962C8B-B14F-4D97-AF65-F5344CB8AC3E}">
        <p14:creationId xmlns:p14="http://schemas.microsoft.com/office/powerpoint/2010/main" val="11563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6002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Given a set of transactions, find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400" dirty="0"/>
              <a:t>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3032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20224"/>
              </p:ext>
            </p:extLst>
          </p:nvPr>
        </p:nvGraphicFramePr>
        <p:xfrm>
          <a:off x="228600" y="36576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2607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Example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87032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{Diaper} </a:t>
            </a:r>
            <a:r>
              <a:rPr lang="en-US" sz="1800" b="0" dirty="0">
                <a:sym typeface="Symbol" pitchFamily="18" charset="2"/>
              </a:rPr>
              <a:t> {Beer},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{Milk, Bread}  {</a:t>
            </a:r>
            <a:r>
              <a:rPr lang="en-US" sz="1800" b="0" dirty="0" err="1">
                <a:sym typeface="Symbol" pitchFamily="18" charset="2"/>
              </a:rPr>
              <a:t>Eggs,Coke</a:t>
            </a:r>
            <a:r>
              <a:rPr lang="en-US" sz="1800" b="0" dirty="0">
                <a:sym typeface="Symbol" pitchFamily="18" charset="2"/>
              </a:rPr>
              <a:t>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5165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Implication means </a:t>
            </a:r>
            <a:r>
              <a:rPr lang="en-US" sz="2000" b="0" dirty="0">
                <a:solidFill>
                  <a:srgbClr val="0070C0"/>
                </a:solidFill>
              </a:rPr>
              <a:t>co-occurrence, not causality</a:t>
            </a:r>
            <a:r>
              <a:rPr lang="en-US" sz="20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0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953000" y="3856037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5240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X and Y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Example:</a:t>
            </a:r>
            <a:br>
              <a:rPr lang="en-US" sz="1800" b="0" dirty="0"/>
            </a:br>
            <a:r>
              <a:rPr lang="en-US" sz="1800" b="0" dirty="0"/>
              <a:t>   {Milk, Diaper} </a:t>
            </a:r>
            <a:r>
              <a:rPr lang="en-US" sz="1800" b="0" dirty="0">
                <a:sym typeface="Symbol" pitchFamily="18" charset="2"/>
              </a:rPr>
              <a:t> {Beer}</a:t>
            </a:r>
            <a:r>
              <a:rPr lang="en-US" sz="1800" b="0" dirty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1800" dirty="0" smtClean="0"/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X and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Measures how often items in Y </a:t>
            </a:r>
            <a:br>
              <a:rPr lang="en-US" sz="1600" b="0" dirty="0"/>
            </a:br>
            <a:r>
              <a:rPr lang="en-US" sz="1600" b="0" dirty="0"/>
              <a:t>appear in transactions that</a:t>
            </a:r>
            <a:br>
              <a:rPr lang="en-US" sz="1600" b="0" dirty="0"/>
            </a:br>
            <a:r>
              <a:rPr lang="en-US" sz="1600" b="0" dirty="0"/>
              <a:t>contain </a:t>
            </a:r>
            <a:r>
              <a:rPr lang="en-US" sz="1600" b="0" dirty="0" smtClean="0"/>
              <a:t>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22614"/>
              </p:ext>
            </p:extLst>
          </p:nvPr>
        </p:nvGraphicFramePr>
        <p:xfrm>
          <a:off x="5349875" y="1703387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703387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1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2800" dirty="0"/>
              <a:t>Data Mining: Confluence of Multiple Disciplines</a:t>
            </a:r>
            <a:r>
              <a:rPr lang="en-US" sz="3200" b="0" dirty="0"/>
              <a:t> </a:t>
            </a:r>
          </a:p>
        </p:txBody>
      </p:sp>
      <p:grpSp>
        <p:nvGrpSpPr>
          <p:cNvPr id="445469" name="Group 29"/>
          <p:cNvGrpSpPr>
            <a:grpSpLocks/>
          </p:cNvGrpSpPr>
          <p:nvPr/>
        </p:nvGrpSpPr>
        <p:grpSpPr bwMode="auto">
          <a:xfrm>
            <a:off x="304800" y="1600200"/>
            <a:ext cx="8534400" cy="4343400"/>
            <a:chOff x="192" y="1152"/>
            <a:chExt cx="5376" cy="2736"/>
          </a:xfrm>
        </p:grpSpPr>
        <p:sp>
          <p:nvSpPr>
            <p:cNvPr id="445459" name="Oval 19"/>
            <p:cNvSpPr>
              <a:spLocks noChangeArrowheads="1"/>
            </p:cNvSpPr>
            <p:nvPr/>
          </p:nvSpPr>
          <p:spPr bwMode="auto">
            <a:xfrm>
              <a:off x="2160" y="2160"/>
              <a:ext cx="1440" cy="6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Data Mining</a:t>
              </a:r>
            </a:p>
          </p:txBody>
        </p:sp>
        <p:sp>
          <p:nvSpPr>
            <p:cNvPr id="445453" name="Line 13"/>
            <p:cNvSpPr>
              <a:spLocks noChangeShapeType="1"/>
            </p:cNvSpPr>
            <p:nvPr/>
          </p:nvSpPr>
          <p:spPr bwMode="auto">
            <a:xfrm>
              <a:off x="1488" y="244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54" name="Line 14"/>
            <p:cNvSpPr>
              <a:spLocks noChangeShapeType="1"/>
            </p:cNvSpPr>
            <p:nvPr/>
          </p:nvSpPr>
          <p:spPr bwMode="auto">
            <a:xfrm>
              <a:off x="1824" y="1680"/>
              <a:ext cx="81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55" name="Line 15"/>
            <p:cNvSpPr>
              <a:spLocks noChangeShapeType="1"/>
            </p:cNvSpPr>
            <p:nvPr/>
          </p:nvSpPr>
          <p:spPr bwMode="auto">
            <a:xfrm flipH="1">
              <a:off x="3072" y="1680"/>
              <a:ext cx="72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56" name="Line 16"/>
            <p:cNvSpPr>
              <a:spLocks noChangeShapeType="1"/>
            </p:cNvSpPr>
            <p:nvPr/>
          </p:nvSpPr>
          <p:spPr bwMode="auto">
            <a:xfrm flipH="1">
              <a:off x="3600" y="244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57" name="Line 17"/>
            <p:cNvSpPr>
              <a:spLocks noChangeShapeType="1"/>
            </p:cNvSpPr>
            <p:nvPr/>
          </p:nvSpPr>
          <p:spPr bwMode="auto">
            <a:xfrm flipH="1" flipV="1">
              <a:off x="3168" y="2784"/>
              <a:ext cx="124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58" name="Line 18"/>
            <p:cNvSpPr>
              <a:spLocks noChangeShapeType="1"/>
            </p:cNvSpPr>
            <p:nvPr/>
          </p:nvSpPr>
          <p:spPr bwMode="auto">
            <a:xfrm flipV="1">
              <a:off x="1536" y="2784"/>
              <a:ext cx="100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5461" name="Oval 21"/>
            <p:cNvSpPr>
              <a:spLocks noChangeArrowheads="1"/>
            </p:cNvSpPr>
            <p:nvPr/>
          </p:nvSpPr>
          <p:spPr bwMode="auto">
            <a:xfrm>
              <a:off x="1056" y="1152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Database </a:t>
              </a:r>
            </a:p>
            <a:p>
              <a:pPr algn="ctr"/>
              <a:r>
                <a:rPr lang="en-US" sz="2400"/>
                <a:t>Technology</a:t>
              </a:r>
            </a:p>
          </p:txBody>
        </p:sp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216" y="1200"/>
              <a:ext cx="1296" cy="48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Statistics</a:t>
              </a:r>
            </a:p>
          </p:txBody>
        </p:sp>
        <p:sp>
          <p:nvSpPr>
            <p:cNvPr id="445463" name="Oval 23"/>
            <p:cNvSpPr>
              <a:spLocks noChangeArrowheads="1"/>
            </p:cNvSpPr>
            <p:nvPr/>
          </p:nvSpPr>
          <p:spPr bwMode="auto">
            <a:xfrm>
              <a:off x="192" y="2208"/>
              <a:ext cx="1296" cy="52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Machine</a:t>
              </a:r>
            </a:p>
            <a:p>
              <a:pPr algn="ctr"/>
              <a:r>
                <a:rPr lang="en-US" sz="2400"/>
                <a:t>Learning</a:t>
              </a:r>
            </a:p>
          </p:txBody>
        </p:sp>
        <p:sp>
          <p:nvSpPr>
            <p:cNvPr id="445464" name="Oval 24"/>
            <p:cNvSpPr>
              <a:spLocks noChangeArrowheads="1"/>
            </p:cNvSpPr>
            <p:nvPr/>
          </p:nvSpPr>
          <p:spPr bwMode="auto">
            <a:xfrm>
              <a:off x="336" y="3072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Pattern</a:t>
              </a:r>
            </a:p>
            <a:p>
              <a:pPr algn="ctr"/>
              <a:r>
                <a:rPr lang="en-US" sz="2400"/>
                <a:t>Recognition</a:t>
              </a:r>
            </a:p>
          </p:txBody>
        </p:sp>
        <p:sp>
          <p:nvSpPr>
            <p:cNvPr id="445465" name="Oval 25"/>
            <p:cNvSpPr>
              <a:spLocks noChangeArrowheads="1"/>
            </p:cNvSpPr>
            <p:nvPr/>
          </p:nvSpPr>
          <p:spPr bwMode="auto">
            <a:xfrm>
              <a:off x="2208" y="3360"/>
              <a:ext cx="1296" cy="52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Algorithm</a:t>
              </a:r>
            </a:p>
          </p:txBody>
        </p:sp>
        <p:sp>
          <p:nvSpPr>
            <p:cNvPr id="445466" name="Oval 26"/>
            <p:cNvSpPr>
              <a:spLocks noChangeArrowheads="1"/>
            </p:cNvSpPr>
            <p:nvPr/>
          </p:nvSpPr>
          <p:spPr bwMode="auto">
            <a:xfrm>
              <a:off x="4032" y="3216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Other</a:t>
              </a:r>
            </a:p>
            <a:p>
              <a:pPr algn="ctr"/>
              <a:r>
                <a:rPr lang="en-US" sz="2400" dirty="0"/>
                <a:t>Disciplines</a:t>
              </a:r>
            </a:p>
          </p:txBody>
        </p:sp>
        <p:sp>
          <p:nvSpPr>
            <p:cNvPr id="445467" name="Oval 27"/>
            <p:cNvSpPr>
              <a:spLocks noChangeArrowheads="1"/>
            </p:cNvSpPr>
            <p:nvPr/>
          </p:nvSpPr>
          <p:spPr bwMode="auto">
            <a:xfrm>
              <a:off x="4272" y="2160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2400"/>
                <a:t>Visualization</a:t>
              </a:r>
              <a:endParaRPr lang="en-US" sz="2000"/>
            </a:p>
          </p:txBody>
        </p:sp>
        <p:sp>
          <p:nvSpPr>
            <p:cNvPr id="445468" name="Line 28"/>
            <p:cNvSpPr>
              <a:spLocks noChangeShapeType="1"/>
            </p:cNvSpPr>
            <p:nvPr/>
          </p:nvSpPr>
          <p:spPr bwMode="auto">
            <a:xfrm flipH="1" flipV="1">
              <a:off x="2832" y="28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7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and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association rule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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>
                <a:solidFill>
                  <a:srgbClr val="0070C0"/>
                </a:solidFill>
              </a:rPr>
              <a:t>s(X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Y)</a:t>
            </a:r>
            <a:r>
              <a:rPr lang="en-US" dirty="0" smtClean="0"/>
              <a:t>: the probability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dirty="0" smtClean="0"/>
              <a:t> that X and Y occur together</a:t>
            </a:r>
          </a:p>
          <a:p>
            <a:pPr lvl="1"/>
            <a:r>
              <a:rPr lang="en-US" dirty="0" smtClean="0"/>
              <a:t>Confidence </a:t>
            </a:r>
            <a:r>
              <a:rPr lang="en-US" dirty="0" smtClean="0">
                <a:solidFill>
                  <a:srgbClr val="0070C0"/>
                </a:solidFill>
              </a:rPr>
              <a:t>c(X</a:t>
            </a:r>
            <a:r>
              <a:rPr lang="en-US" dirty="0">
                <a:solidFill>
                  <a:srgbClr val="0070C0"/>
                </a:solidFill>
                <a:sym typeface="Symbol"/>
              </a:rPr>
              <a:t>  </a:t>
            </a:r>
            <a:r>
              <a:rPr lang="en-US" dirty="0" smtClean="0">
                <a:solidFill>
                  <a:srgbClr val="0070C0"/>
                </a:solidFill>
              </a:rPr>
              <a:t>Y)</a:t>
            </a:r>
            <a:r>
              <a:rPr lang="en-US" dirty="0" smtClean="0"/>
              <a:t>: the conditional probability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P(X|Y)</a:t>
            </a:r>
            <a:r>
              <a:rPr lang="en-US" dirty="0" smtClean="0"/>
              <a:t> that X occurs given that Y has occurred.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46138" y="4459288"/>
            <a:ext cx="1905000" cy="1371600"/>
          </a:xfrm>
          <a:prstGeom prst="ellipse">
            <a:avLst/>
          </a:prstGeom>
          <a:noFill/>
          <a:ln w="255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31938" y="4459288"/>
            <a:ext cx="1905000" cy="15240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073151" y="5145088"/>
            <a:ext cx="231775" cy="762000"/>
          </a:xfrm>
          <a:prstGeom prst="line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979738" y="4533901"/>
            <a:ext cx="228600" cy="688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2063751" y="4305301"/>
            <a:ext cx="79375" cy="917575"/>
          </a:xfrm>
          <a:prstGeom prst="line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51138" y="4002088"/>
            <a:ext cx="1219200" cy="116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0000"/>
                </a:solidFill>
                <a:ea typeface="DejaVu LGC Sans" charset="0"/>
                <a:cs typeface="DejaVu LGC Sans" charset="0"/>
              </a:rPr>
              <a:t>Customer</a:t>
            </a:r>
          </a:p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0000"/>
                </a:solidFill>
                <a:ea typeface="DejaVu LGC Sans" charset="0"/>
                <a:cs typeface="DejaVu LGC Sans" charset="0"/>
              </a:rPr>
              <a:t>buys diaper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55738" y="3849688"/>
            <a:ext cx="1042988" cy="116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4F81BD"/>
                </a:solidFill>
                <a:ea typeface="DejaVu LGC Sans" charset="0"/>
                <a:cs typeface="DejaVu LGC Sans" charset="0"/>
              </a:rPr>
              <a:t>Customer</a:t>
            </a:r>
          </a:p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4F81BD"/>
                </a:solidFill>
                <a:ea typeface="DejaVu LGC Sans" charset="0"/>
                <a:cs typeface="DejaVu LGC Sans" charset="0"/>
              </a:rPr>
              <a:t>buys both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6738" y="5907088"/>
            <a:ext cx="1296988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1F497D"/>
                </a:solidFill>
                <a:ea typeface="DejaVu LGC Sans" charset="0"/>
                <a:cs typeface="DejaVu LGC Sans" charset="0"/>
              </a:rPr>
              <a:t>Customer</a:t>
            </a:r>
          </a:p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1F497D"/>
                </a:solidFill>
                <a:ea typeface="DejaVu LGC Sans" charset="0"/>
                <a:cs typeface="DejaVu LGC Sans" charset="0"/>
              </a:rPr>
              <a:t>buys beer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000" y="3962400"/>
            <a:ext cx="3665538" cy="2554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836988"/>
            <a:ext cx="2438400" cy="1854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695628"/>
            <a:ext cx="4419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450"/>
              </a:spcBef>
              <a:buClr>
                <a:srgbClr val="1F497D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i="1" dirty="0" smtClean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Support, Confidence of rule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i="1" dirty="0" smtClean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A </a:t>
            </a:r>
            <a:r>
              <a:rPr lang="en-GB" i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i="1" dirty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 C  </a:t>
            </a:r>
            <a:r>
              <a:rPr lang="en-GB" dirty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(50%, 66.6%)</a:t>
            </a:r>
            <a:r>
              <a:rPr lang="en-GB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‏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i="1" dirty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C </a:t>
            </a:r>
            <a:r>
              <a:rPr lang="en-GB" i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i="1" dirty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  A  </a:t>
            </a:r>
            <a:r>
              <a:rPr lang="en-GB" dirty="0">
                <a:solidFill>
                  <a:schemeClr val="accent2"/>
                </a:solidFill>
                <a:latin typeface="Verdana" pitchFamily="32" charset="0"/>
                <a:ea typeface="DejaVu LGC Sans" charset="0"/>
                <a:cs typeface="DejaVu LGC Sans" charset="0"/>
              </a:rPr>
              <a:t>(50%, 100%)‏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A </a:t>
            </a:r>
            <a:r>
              <a:rPr lang="en-US" dirty="0"/>
              <a:t>set of transactions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, </a:t>
            </a:r>
            <a:r>
              <a:rPr lang="en-US" dirty="0" smtClean="0"/>
              <a:t>over a set of items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All </a:t>
            </a:r>
            <a:r>
              <a:rPr lang="en-US" dirty="0"/>
              <a:t>rules </a:t>
            </a:r>
            <a:r>
              <a:rPr lang="en-US" dirty="0" smtClean="0"/>
              <a:t>with items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/>
              <a:t> having 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threshold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confidence 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minconf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threshold</a:t>
            </a:r>
          </a:p>
          <a:p>
            <a:pPr lvl="1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/>
              <a:t>{Milk,Diaper} </a:t>
            </a:r>
            <a:r>
              <a:rPr lang="en-US" sz="2000" b="0">
                <a:sym typeface="Symbol" pitchFamily="18" charset="2"/>
              </a:rPr>
              <a:t> {Beer} (s=0.4, c=0.67)</a:t>
            </a:r>
            <a:br>
              <a:rPr lang="en-US" sz="2000" b="0">
                <a:sym typeface="Symbol" pitchFamily="18" charset="2"/>
              </a:rPr>
            </a:br>
            <a:r>
              <a:rPr lang="en-US" sz="2000" b="0"/>
              <a:t>{Milk,Beer} </a:t>
            </a:r>
            <a:r>
              <a:rPr lang="en-US" sz="2000" b="0">
                <a:sym typeface="Symbol" pitchFamily="18" charset="2"/>
              </a:rPr>
              <a:t> {Diaper} (s=0.4, c=1.0)</a:t>
            </a:r>
          </a:p>
          <a:p>
            <a:r>
              <a:rPr lang="en-US" sz="2000" b="0"/>
              <a:t>{Diaper,Beer} </a:t>
            </a:r>
            <a:r>
              <a:rPr lang="en-US" sz="2000" b="0">
                <a:sym typeface="Symbol" pitchFamily="18" charset="2"/>
              </a:rPr>
              <a:t> {Milk} (s=0.4, c=0.67)</a:t>
            </a:r>
          </a:p>
          <a:p>
            <a:r>
              <a:rPr lang="en-US" sz="2000" b="0">
                <a:sym typeface="Symbol" pitchFamily="18" charset="2"/>
              </a:rPr>
              <a:t>{Beer}  {Milk,Diaper} (s=0.4, c=0.67) 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{Diaper}  {Milk,Beer} (s=0.4, c=0.5) </a:t>
            </a:r>
          </a:p>
          <a:p>
            <a:r>
              <a:rPr lang="en-US" sz="2000" b="0">
                <a:sym typeface="Symbol" pitchFamily="18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CC3300"/>
                </a:solidFill>
                <a:sym typeface="Symbol" pitchFamily="18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All the above rules are binary partitions of the same itemset: 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Rules originating from the same itemset have identical support but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Thus, we may decouple the support and confidence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35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support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 err="1"/>
              <a:t>minsup</a:t>
            </a:r>
            <a:endParaRPr lang="en-US" dirty="0"/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high confidence 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binary partitioning of a frequent </a:t>
            </a:r>
            <a:r>
              <a:rPr lang="en-US" dirty="0" err="1"/>
              <a:t>itemset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frequent itemset L, find all non-empty subsets f </a:t>
            </a:r>
            <a:r>
              <a:rPr lang="en-US">
                <a:sym typeface="Symbol" pitchFamily="18" charset="2"/>
              </a:rPr>
              <a:t> L such that f  L – f satisfies the minimum confidence requirement</a:t>
            </a:r>
          </a:p>
          <a:p>
            <a:pPr lvl="1"/>
            <a:r>
              <a:rPr lang="en-US">
                <a:sym typeface="Symbol" pitchFamily="18" charset="2"/>
              </a:rPr>
              <a:t>If {A,B,C,D} is a frequent itemset, candidate rules:</a:t>
            </a:r>
          </a:p>
          <a:p>
            <a:pPr lvl="2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ABC D, 	ABD C, 	ACD B, 	BCD A,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A BCD,	B ACD,	C ABD, 	D ABC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AB CD,	AC  BD, 	AD  BC, 	BC AD,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BD AC, 	CD AB,	</a:t>
            </a:r>
            <a:br>
              <a:rPr lang="en-US">
                <a:sym typeface="Symbol" pitchFamily="18" charset="2"/>
              </a:rPr>
            </a:br>
            <a:endParaRPr lang="en-US" sz="1000">
              <a:sym typeface="Symbol" pitchFamily="18" charset="2"/>
            </a:endParaRPr>
          </a:p>
          <a:p>
            <a:r>
              <a:rPr lang="en-US"/>
              <a:t>If |L| = k, then there are 2</a:t>
            </a:r>
            <a:r>
              <a:rPr lang="en-US" baseline="30000"/>
              <a:t>k</a:t>
            </a:r>
            <a:r>
              <a:rPr lang="en-US"/>
              <a:t> – 2 candidate association rules (ignoring L </a:t>
            </a:r>
            <a:r>
              <a:rPr lang="en-US">
                <a:sym typeface="Symbol" pitchFamily="18" charset="2"/>
              </a:rPr>
              <a:t>  and   L)</a:t>
            </a:r>
          </a:p>
        </p:txBody>
      </p:sp>
    </p:spTree>
    <p:extLst>
      <p:ext uri="{BB962C8B-B14F-4D97-AF65-F5344CB8AC3E}">
        <p14:creationId xmlns:p14="http://schemas.microsoft.com/office/powerpoint/2010/main" val="31154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How to efficiently generate rules from frequent itemsets?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But confidence of rules generated from the same itemset has an anti-monotone property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e.g., L = {A,B,C,D}: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 Confidence is anti-monotone w.r.t. number of items on the RHS of the rule</a:t>
            </a:r>
          </a:p>
        </p:txBody>
      </p:sp>
    </p:spTree>
    <p:extLst>
      <p:ext uri="{BB962C8B-B14F-4D97-AF65-F5344CB8AC3E}">
        <p14:creationId xmlns:p14="http://schemas.microsoft.com/office/powerpoint/2010/main" val="851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6924526" y="6151265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latin typeface="+mj-lt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5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20469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Candidate rule is generated by merging two rules that share the same prefix</a:t>
            </a:r>
            <a:br>
              <a:rPr lang="en-US"/>
            </a:br>
            <a:r>
              <a:rPr lang="en-US"/>
              <a:t>in the rule consequent</a:t>
            </a:r>
          </a:p>
          <a:p>
            <a:endParaRPr lang="en-US"/>
          </a:p>
          <a:p>
            <a:r>
              <a:rPr lang="en-US"/>
              <a:t>join(CD=&gt;AB,BD=&gt;AC)</a:t>
            </a:r>
            <a:br>
              <a:rPr lang="en-US"/>
            </a:br>
            <a:r>
              <a:rPr lang="en-US"/>
              <a:t>would produce the candidate</a:t>
            </a:r>
            <a:br>
              <a:rPr lang="en-US"/>
            </a:br>
            <a:r>
              <a:rPr lang="en-US"/>
              <a:t>rule D =&gt; ABC</a:t>
            </a:r>
          </a:p>
          <a:p>
            <a:endParaRPr lang="en-US"/>
          </a:p>
          <a:p>
            <a:r>
              <a:rPr lang="en-US"/>
              <a:t>Prune rule D=&gt;ABC if its</a:t>
            </a:r>
            <a:br>
              <a:rPr lang="en-US"/>
            </a:br>
            <a:r>
              <a:rPr lang="en-US"/>
              <a:t>subset AD=&gt;BC does not have</a:t>
            </a:r>
            <a:br>
              <a:rPr lang="en-US"/>
            </a:br>
            <a:r>
              <a:rPr 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VISIO" r:id="rId3" imgW="2777760" imgH="2320560" progId="Visio.Drawing.6">
                  <p:embed/>
                </p:oleObj>
              </mc:Choice>
              <mc:Fallback>
                <p:oleObj name="VISIO" r:id="rId3" imgW="2777760" imgH="23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a data mining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are given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stream</a:t>
            </a:r>
            <a:r>
              <a:rPr lang="en-US" dirty="0" smtClean="0"/>
              <a:t> of numbers (identifiers, </a:t>
            </a:r>
            <a:r>
              <a:rPr lang="en-US" dirty="0" err="1" smtClean="0"/>
              <a:t>etc</a:t>
            </a:r>
            <a:r>
              <a:rPr lang="en-US" dirty="0" smtClean="0"/>
              <a:t>). We want to answer simple questions:</a:t>
            </a:r>
          </a:p>
          <a:p>
            <a:pPr lvl="1"/>
            <a:r>
              <a:rPr lang="en-US" dirty="0" smtClean="0"/>
              <a:t>How many numbers are there?</a:t>
            </a:r>
          </a:p>
          <a:p>
            <a:pPr lvl="1"/>
            <a:r>
              <a:rPr lang="en-US" dirty="0" smtClean="0"/>
              <a:t>How many distinct numbers are there?</a:t>
            </a:r>
          </a:p>
          <a:p>
            <a:pPr lvl="1"/>
            <a:r>
              <a:rPr lang="en-US" dirty="0" smtClean="0"/>
              <a:t>What are the most frequent numbers?</a:t>
            </a:r>
          </a:p>
          <a:p>
            <a:pPr lvl="1"/>
            <a:r>
              <a:rPr lang="en-US" dirty="0" smtClean="0"/>
              <a:t>What is the mean of the numbers? Or the median?</a:t>
            </a:r>
          </a:p>
          <a:p>
            <a:pPr lvl="1"/>
            <a:r>
              <a:rPr lang="en-US" dirty="0" smtClean="0"/>
              <a:t>How many numbers appear at least K times?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These questions are simple if we have resources (time and memory). </a:t>
            </a:r>
          </a:p>
          <a:p>
            <a:r>
              <a:rPr lang="en-US" dirty="0" smtClean="0"/>
              <a:t>In our case we have neither, since the data is streaming.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/>
              <a:t>Itemset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41362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supersets is frequent</a:t>
            </a:r>
          </a:p>
        </p:txBody>
      </p:sp>
    </p:spTree>
    <p:extLst>
      <p:ext uri="{BB962C8B-B14F-4D97-AF65-F5344CB8AC3E}">
        <p14:creationId xmlns:p14="http://schemas.microsoft.com/office/powerpoint/2010/main" val="20902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sz="2400" dirty="0"/>
              <a:t> if none of its immediate supersets has the same support 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24561219"/>
              </p:ext>
            </p:extLst>
          </p:nvPr>
        </p:nvGraphicFramePr>
        <p:xfrm>
          <a:off x="3733800" y="28194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194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Association rule algorithms tend to produce too many rules </a:t>
            </a:r>
          </a:p>
          <a:p>
            <a:pPr lvl="1"/>
            <a:r>
              <a:rPr lang="en-US"/>
              <a:t>many of them are uninteresting or redundant</a:t>
            </a:r>
          </a:p>
          <a:p>
            <a:pPr lvl="1"/>
            <a:r>
              <a:rPr lang="en-US"/>
              <a:t>Redundant if {A,B,C} </a:t>
            </a:r>
            <a:r>
              <a:rPr lang="en-US">
                <a:sym typeface="Symbol" pitchFamily="18" charset="2"/>
              </a:rPr>
              <a:t> {D} and </a:t>
            </a:r>
            <a:r>
              <a:rPr lang="en-US"/>
              <a:t>{A,B} </a:t>
            </a:r>
            <a:r>
              <a:rPr lang="en-US">
                <a:sym typeface="Symbol" pitchFamily="18" charset="2"/>
              </a:rPr>
              <a:t> {D}  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have same support &amp; confidence</a:t>
            </a:r>
          </a:p>
          <a:p>
            <a:pPr lvl="1">
              <a:buFont typeface="Arial" pitchFamily="34" charset="0"/>
              <a:buNone/>
            </a:pPr>
            <a:endParaRPr lang="en-US"/>
          </a:p>
          <a:p>
            <a:r>
              <a:rPr lang="en-US"/>
              <a:t>Interestingness measures can be used to prune/rank the derived patterns</a:t>
            </a:r>
          </a:p>
          <a:p>
            <a:endParaRPr lang="en-US"/>
          </a:p>
          <a:p>
            <a:r>
              <a:rPr lang="en-US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X </a:t>
            </a:r>
            <a:r>
              <a:rPr lang="en-US" sz="2400" dirty="0">
                <a:sym typeface="Symbol" pitchFamily="18" charset="2"/>
              </a:rPr>
              <a:t> Y, i</a:t>
            </a:r>
            <a:r>
              <a:rPr lang="en-US" sz="2400" dirty="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57658"/>
              </p:ext>
            </p:extLst>
          </p:nvPr>
        </p:nvGraphicFramePr>
        <p:xfrm>
          <a:off x="533400" y="3041650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solidFill>
                  <a:srgbClr val="CC0000"/>
                </a:solidFill>
              </a:rPr>
              <a:t>Contingency table</a:t>
            </a:r>
            <a:r>
              <a:rPr lang="en-US" sz="2000" b="0">
                <a:sym typeface="Symbol" pitchFamily="18" charset="2"/>
              </a:rPr>
              <a:t> for </a:t>
            </a:r>
            <a:r>
              <a:rPr lang="en-US" sz="2400" b="0"/>
              <a:t>X </a:t>
            </a:r>
            <a:r>
              <a:rPr lang="en-US" sz="2400" b="0"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7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/>
                <a:t>f</a:t>
              </a:r>
              <a:r>
                <a:rPr lang="en-US" sz="2000" b="0" baseline="-25000"/>
                <a:t>11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10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00</a:t>
              </a:r>
              <a:r>
                <a:rPr 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/>
              <a:t> support, confidence, lift, Gini,</a:t>
            </a:r>
            <a:br>
              <a:rPr lang="en-US" sz="2400" b="0"/>
            </a:br>
            <a:r>
              <a:rPr 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3113087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951287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02099"/>
              </p:ext>
            </p:extLst>
          </p:nvPr>
        </p:nvGraphicFramePr>
        <p:xfrm>
          <a:off x="10668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825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           </a:t>
              </a:r>
              <a:r>
                <a:rPr lang="en-US" sz="2400" b="0">
                  <a:solidFill>
                    <a:srgbClr val="CC3300"/>
                  </a:solidFill>
                  <a:latin typeface="Tahoma" pitchFamily="34" charset="0"/>
                </a:rPr>
                <a:t>Association Rule: Tea </a:t>
              </a:r>
              <a:r>
                <a:rPr 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  <a:t> Coffee</a:t>
              </a:r>
              <a:br>
                <a:rPr 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</a:br>
              <a:endParaRPr lang="en-US" sz="2400" b="0">
                <a:solidFill>
                  <a:srgbClr val="CC33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Confidence= P(Coffee|Tea) = </a:t>
              </a:r>
              <a:r>
                <a:rPr lang="en-US" sz="2000" b="0">
                  <a:solidFill>
                    <a:srgbClr val="FF0000"/>
                  </a:solidFill>
                  <a:latin typeface="Tahoma" pitchFamily="34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but P(Coffee) = </a:t>
              </a:r>
              <a:r>
                <a:rPr lang="en-US" sz="2000" b="0">
                  <a:solidFill>
                    <a:srgbClr val="FF0000"/>
                  </a:solidFill>
                  <a:latin typeface="Tahoma" pitchFamily="34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sz="2000" b="0">
                  <a:latin typeface="Tahoma" pitchFamily="34" charset="0"/>
                  <a:sym typeface="Symbol" pitchFamily="18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sz="2000" b="0">
                  <a:latin typeface="Tahoma" pitchFamily="34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Population of 1000 students</a:t>
            </a:r>
          </a:p>
          <a:p>
            <a:pPr lvl="1"/>
            <a:r>
              <a:rPr lang="en-US"/>
              <a:t>600 students know how to swim (S)</a:t>
            </a:r>
          </a:p>
          <a:p>
            <a:pPr lvl="1"/>
            <a:r>
              <a:rPr lang="en-US"/>
              <a:t>700 students know how to bike (B)</a:t>
            </a:r>
          </a:p>
          <a:p>
            <a:pPr lvl="1"/>
            <a:r>
              <a:rPr lang="en-US"/>
              <a:t>420 students know how to swim and bike (S,B)</a:t>
            </a:r>
          </a:p>
          <a:p>
            <a:pPr lvl="1"/>
            <a:endParaRPr lang="en-US"/>
          </a:p>
          <a:p>
            <a:pPr lvl="1"/>
            <a:r>
              <a:rPr lang="en-US"/>
              <a:t>P(S</a:t>
            </a:r>
            <a:r>
              <a:rPr lang="en-US">
                <a:sym typeface="Symbol" pitchFamily="18" charset="2"/>
              </a:rPr>
              <a:t>B) = 420/1000 = 0.42</a:t>
            </a:r>
          </a:p>
          <a:p>
            <a:pPr lvl="1"/>
            <a:r>
              <a:rPr lang="en-US">
                <a:sym typeface="Symbol" pitchFamily="18" charset="2"/>
              </a:rPr>
              <a:t>P(S)  P(B) = 0.6  0.7 = 0.42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r>
              <a:rPr lang="en-US">
                <a:sym typeface="Symbol" pitchFamily="18" charset="2"/>
              </a:rPr>
              <a:t>P(SB) = P(S)  P(B) =&gt; Statistical independence</a:t>
            </a:r>
          </a:p>
          <a:p>
            <a:pPr lvl="1"/>
            <a:r>
              <a:rPr lang="en-US">
                <a:sym typeface="Symbol" pitchFamily="18" charset="2"/>
              </a:rPr>
              <a:t>P(SB) &gt; P(S)  P(B) =&gt; Positively correlated</a:t>
            </a:r>
          </a:p>
          <a:p>
            <a:pPr lvl="1"/>
            <a:r>
              <a:rPr lang="en-US">
                <a:sym typeface="Symbol" pitchFamily="18" charset="2"/>
              </a:rPr>
              <a:t>P(SB) &lt; P(S)  P(B) =&gt; Negatively correlated</a:t>
            </a: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66519"/>
              </p:ext>
            </p:extLst>
          </p:nvPr>
        </p:nvGraphicFramePr>
        <p:xfrm>
          <a:off x="762000" y="2843213"/>
          <a:ext cx="746442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Εξίσωση" r:id="rId3" imgW="3035160" imgH="1346040" progId="Equation.3">
                  <p:embed/>
                </p:oleObj>
              </mc:Choice>
              <mc:Fallback>
                <p:oleObj name="Εξίσωση" r:id="rId3" imgW="30351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43213"/>
                        <a:ext cx="746442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6689" y="3972112"/>
            <a:ext cx="450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mining: </a:t>
            </a:r>
            <a:r>
              <a:rPr lang="en-US" dirty="0" err="1" smtClean="0"/>
              <a:t>Pointwise</a:t>
            </a:r>
            <a:r>
              <a:rPr lang="en-US" dirty="0" smtClean="0"/>
              <a:t> Mutual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majority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stream of identifiers; one of them occurs more than 50% of the time</a:t>
            </a:r>
          </a:p>
          <a:p>
            <a:endParaRPr lang="en-US" dirty="0" smtClean="0"/>
          </a:p>
          <a:p>
            <a:r>
              <a:rPr lang="en-US" dirty="0" smtClean="0"/>
              <a:t>How can you find it using no more than a few memory locations?</a:t>
            </a:r>
          </a:p>
          <a:p>
            <a:endParaRPr lang="en-US" dirty="0" smtClean="0"/>
          </a:p>
          <a:p>
            <a:r>
              <a:rPr lang="en-US" dirty="0" smtClean="0"/>
              <a:t>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20992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           </a:t>
            </a:r>
            <a:r>
              <a:rPr lang="en-US" sz="2400" b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Confidence= P(Coffee|Tea) =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but P(Coffee) =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>
                <a:latin typeface="Tahoma" pitchFamily="34" charset="0"/>
                <a:sym typeface="Symbol" pitchFamily="18" charset="2"/>
              </a:rPr>
              <a:t> Lift =</a:t>
            </a:r>
            <a:r>
              <a:rPr lang="en-US" sz="2000" b="0">
                <a:latin typeface="Tahoma" pitchFamily="34" charset="0"/>
              </a:rPr>
              <a:t> 0.75/0.9= 0.8333 (&lt; 1, therefore is negatively associated)</a:t>
            </a:r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5638" y="617220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Rare co-occurrences are deemed more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majority element (solution)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= first item you see; count = 1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each subsequent item x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if</a:t>
            </a:r>
            <a:r>
              <a:rPr lang="en-US" dirty="0" smtClean="0"/>
              <a:t> (A == x) count = count + 1 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</a:p>
          <a:p>
            <a:pPr marL="274320" lvl="1" indent="0">
              <a:buNone/>
            </a:pPr>
            <a:r>
              <a:rPr lang="en-US" dirty="0" smtClean="0"/>
              <a:t>		  count = count - 1  </a:t>
            </a:r>
          </a:p>
          <a:p>
            <a:pPr marL="274320" lvl="1" indent="0">
              <a:buNone/>
            </a:pPr>
            <a:r>
              <a:rPr lang="en-US" dirty="0" smtClean="0"/>
              <a:t>		  </a:t>
            </a:r>
            <a:r>
              <a:rPr lang="en-US" b="1" dirty="0" smtClean="0"/>
              <a:t>if</a:t>
            </a:r>
            <a:r>
              <a:rPr lang="en-US" dirty="0" smtClean="0"/>
              <a:t> (count == 0) {A=x; count = 1}</a:t>
            </a:r>
          </a:p>
          <a:p>
            <a:pPr marL="274320" lvl="1" indent="0">
              <a:buNone/>
            </a:pPr>
            <a:r>
              <a:rPr lang="en-US" dirty="0" smtClean="0"/>
              <a:t>	        }</a:t>
            </a:r>
          </a:p>
          <a:p>
            <a:pPr marL="274320" lvl="1" indent="0">
              <a:buNone/>
            </a:pPr>
            <a:r>
              <a:rPr lang="en-US" b="1" dirty="0" err="1" smtClean="0"/>
              <a:t>endfor</a:t>
            </a:r>
            <a:endParaRPr lang="en-US" b="1" dirty="0" smtClean="0"/>
          </a:p>
          <a:p>
            <a:pPr marL="274320" lvl="1" indent="0">
              <a:buNone/>
            </a:pPr>
            <a:r>
              <a:rPr lang="en-US" b="1" dirty="0" smtClean="0"/>
              <a:t>return A</a:t>
            </a:r>
          </a:p>
          <a:p>
            <a:pPr marL="0" indent="0">
              <a:buNone/>
            </a:pPr>
            <a:r>
              <a:rPr lang="en-US" dirty="0" smtClean="0"/>
              <a:t>Why does this work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majority element (solution and correctness proof)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050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A = first item you see; count = 1</a:t>
            </a:r>
          </a:p>
          <a:p>
            <a:pPr marL="0" indent="0">
              <a:buNone/>
            </a:pPr>
            <a:r>
              <a:rPr lang="en-US" sz="2400" b="1" dirty="0" smtClean="0"/>
              <a:t>for</a:t>
            </a:r>
            <a:r>
              <a:rPr lang="en-US" sz="2400" dirty="0" smtClean="0"/>
              <a:t> each subsequent item x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/>
              <a:t>if</a:t>
            </a:r>
            <a:r>
              <a:rPr lang="en-US" dirty="0" smtClean="0"/>
              <a:t> (A==x) count = count + 1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</a:p>
          <a:p>
            <a:pPr lvl="1">
              <a:buNone/>
            </a:pPr>
            <a:r>
              <a:rPr lang="en-US" dirty="0" smtClean="0"/>
              <a:t>		       count = count - 1  </a:t>
            </a:r>
          </a:p>
          <a:p>
            <a:pPr lvl="1">
              <a:buNone/>
            </a:pPr>
            <a:r>
              <a:rPr lang="en-US" dirty="0" smtClean="0"/>
              <a:t>		        </a:t>
            </a:r>
            <a:r>
              <a:rPr lang="en-US" b="1" dirty="0" smtClean="0"/>
              <a:t>if</a:t>
            </a:r>
            <a:r>
              <a:rPr lang="en-US" dirty="0" smtClean="0"/>
              <a:t> (count == 0) 			{A=x; count = 1}</a:t>
            </a:r>
          </a:p>
          <a:p>
            <a:pPr lvl="1">
              <a:buNone/>
            </a:pPr>
            <a:r>
              <a:rPr lang="en-US" dirty="0" smtClean="0"/>
              <a:t>		      }</a:t>
            </a:r>
          </a:p>
          <a:p>
            <a:pPr>
              <a:buNone/>
            </a:pPr>
            <a:r>
              <a:rPr lang="en-US" sz="2400" b="1" dirty="0" err="1" smtClean="0"/>
              <a:t>endfor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return A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occurrence of an identifier </a:t>
            </a:r>
            <a:r>
              <a:rPr lang="en-US" b="1" dirty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discarded</a:t>
            </a:r>
            <a:r>
              <a:rPr lang="en-US" dirty="0" smtClean="0"/>
              <a:t> if</a:t>
            </a:r>
          </a:p>
          <a:p>
            <a:pPr lvl="1"/>
            <a:r>
              <a:rPr lang="en-US" dirty="0" smtClean="0"/>
              <a:t>A=u and the counter is decreased.</a:t>
            </a:r>
          </a:p>
          <a:p>
            <a:pPr lvl="1"/>
            <a:r>
              <a:rPr lang="en-US" dirty="0" smtClean="0"/>
              <a:t>The identifier u causes the counter to decrease 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Basic observation: </a:t>
            </a:r>
            <a:r>
              <a:rPr lang="en-US" dirty="0" smtClean="0"/>
              <a:t> Whenever we discard an occurrence of the majority element </a:t>
            </a:r>
            <a:r>
              <a:rPr lang="en-US" b="1" dirty="0" smtClean="0">
                <a:solidFill>
                  <a:schemeClr val="accent1"/>
                </a:solidFill>
              </a:rPr>
              <a:t>m</a:t>
            </a:r>
            <a:r>
              <a:rPr lang="en-US" dirty="0" smtClean="0"/>
              <a:t> we also discard an occurrence of an element </a:t>
            </a:r>
            <a:r>
              <a:rPr lang="en-US" b="1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different from </a:t>
            </a:r>
            <a:r>
              <a:rPr lang="en-US" b="1" dirty="0" smtClean="0">
                <a:solidFill>
                  <a:schemeClr val="accent1"/>
                </a:solidFill>
              </a:rPr>
              <a:t>m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4766</TotalTime>
  <Words>3494</Words>
  <Application>Microsoft Office PowerPoint</Application>
  <PresentationFormat>On-screen Show (4:3)</PresentationFormat>
  <Paragraphs>786</Paragraphs>
  <Slides>72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10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Clarity</vt:lpstr>
      <vt:lpstr>Clip</vt:lpstr>
      <vt:lpstr>Document</vt:lpstr>
      <vt:lpstr>Microsoft Visio Drawing</vt:lpstr>
      <vt:lpstr>Visio</vt:lpstr>
      <vt:lpstr>Microsoft Equation 3.0</vt:lpstr>
      <vt:lpstr>Microsoft Word 97 - 2003 Document</vt:lpstr>
      <vt:lpstr>Equation</vt:lpstr>
      <vt:lpstr>VISIO</vt:lpstr>
      <vt:lpstr>Worksheet</vt:lpstr>
      <vt:lpstr>Εξίσωση</vt:lpstr>
      <vt:lpstr>DATA MINING LECTURE 2</vt:lpstr>
      <vt:lpstr>INTRODUCTION SUMMARY</vt:lpstr>
      <vt:lpstr>What is Data Mining?</vt:lpstr>
      <vt:lpstr>Why do we need data mining?</vt:lpstr>
      <vt:lpstr>Data Mining: Confluence of Multiple Disciplines </vt:lpstr>
      <vt:lpstr>An example of a data mining challenge</vt:lpstr>
      <vt:lpstr>Finding the majority element</vt:lpstr>
      <vt:lpstr>Finding the majority element (solution)</vt:lpstr>
      <vt:lpstr>Finding the majority element (solution and correctness proof)</vt:lpstr>
      <vt:lpstr>Finding a number in the top half</vt:lpstr>
      <vt:lpstr>Finding a number in the top half efficiently</vt:lpstr>
      <vt:lpstr>FREQUENT ITEMSETS &amp; ASSOCIATION RULES</vt:lpstr>
      <vt:lpstr>This is how it all started…</vt:lpstr>
      <vt:lpstr>PowerPoint Presentation</vt:lpstr>
      <vt:lpstr>Binary matrix representation</vt:lpstr>
      <vt:lpstr>Definition: Frequent Itemset</vt:lpstr>
      <vt:lpstr>Mining Frequent Itemsets task</vt:lpstr>
      <vt:lpstr>The itemset lattice</vt:lpstr>
      <vt:lpstr>A Naïve Algorithm</vt:lpstr>
      <vt:lpstr>Frequent Itemset Generation Strategies</vt:lpstr>
      <vt:lpstr>PowerPoint Presentation</vt:lpstr>
      <vt:lpstr>Illustration of the Apriori principle</vt:lpstr>
      <vt:lpstr>Illustration of the Apriori principle</vt:lpstr>
      <vt:lpstr>PowerPoint Presentation</vt:lpstr>
      <vt:lpstr>PowerPoint Presentation</vt:lpstr>
      <vt:lpstr>The Apriori algorithm</vt:lpstr>
      <vt:lpstr>Generate Candidates Ck+1</vt:lpstr>
      <vt:lpstr>PowerPoint Presentation</vt:lpstr>
      <vt:lpstr>PowerPoint Presentation</vt:lpstr>
      <vt:lpstr>Example II</vt:lpstr>
      <vt:lpstr>PowerPoint Presentation</vt:lpstr>
      <vt:lpstr>PowerPoint Presentation</vt:lpstr>
      <vt:lpstr>Example II</vt:lpstr>
      <vt:lpstr>Example II – Alternative </vt:lpstr>
      <vt:lpstr>The Apriori algorithm</vt:lpstr>
      <vt:lpstr>Reducing Number of Comparisons</vt:lpstr>
      <vt:lpstr>PowerPoint Presentation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ASSOCIATION RULES</vt:lpstr>
      <vt:lpstr>Association Rule Mining</vt:lpstr>
      <vt:lpstr>Definition: Association Rule</vt:lpstr>
      <vt:lpstr>Support and Confidence</vt:lpstr>
      <vt:lpstr>Association Rule Mining Task</vt:lpstr>
      <vt:lpstr>Mining Association Rules</vt:lpstr>
      <vt:lpstr>Mining Association Rules</vt:lpstr>
      <vt:lpstr>Rule Generation</vt:lpstr>
      <vt:lpstr>Rule Generation</vt:lpstr>
      <vt:lpstr>Rule Generation for Apriori Algorithm</vt:lpstr>
      <vt:lpstr>Rule Generation for Apriori Algorithm</vt:lpstr>
      <vt:lpstr>RESULT  POST-PROCESSING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161</cp:revision>
  <dcterms:created xsi:type="dcterms:W3CDTF">2011-10-17T19:46:53Z</dcterms:created>
  <dcterms:modified xsi:type="dcterms:W3CDTF">2012-03-12T16:48:50Z</dcterms:modified>
</cp:coreProperties>
</file>