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674" r:id="rId2"/>
    <p:sldId id="897" r:id="rId3"/>
    <p:sldId id="977" r:id="rId4"/>
    <p:sldId id="979" r:id="rId5"/>
    <p:sldId id="924" r:id="rId6"/>
    <p:sldId id="980" r:id="rId7"/>
    <p:sldId id="981" r:id="rId8"/>
    <p:sldId id="982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83" r:id="rId19"/>
    <p:sldId id="984" r:id="rId20"/>
    <p:sldId id="985" r:id="rId21"/>
    <p:sldId id="986" r:id="rId22"/>
    <p:sldId id="987" r:id="rId23"/>
    <p:sldId id="988" r:id="rId24"/>
    <p:sldId id="989" r:id="rId25"/>
    <p:sldId id="990" r:id="rId26"/>
    <p:sldId id="991" r:id="rId27"/>
    <p:sldId id="992" r:id="rId28"/>
    <p:sldId id="993" r:id="rId29"/>
    <p:sldId id="994" r:id="rId30"/>
    <p:sldId id="995" r:id="rId31"/>
    <p:sldId id="996" r:id="rId32"/>
    <p:sldId id="997" r:id="rId33"/>
    <p:sldId id="998" r:id="rId34"/>
    <p:sldId id="999" r:id="rId35"/>
    <p:sldId id="1000" r:id="rId36"/>
    <p:sldId id="1001" r:id="rId37"/>
    <p:sldId id="1002" r:id="rId38"/>
    <p:sldId id="1003" r:id="rId39"/>
    <p:sldId id="1004" r:id="rId40"/>
    <p:sldId id="10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>
        <p:scale>
          <a:sx n="91" d="100"/>
          <a:sy n="91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Pagerank</a:t>
            </a:r>
            <a:r>
              <a:rPr lang="en-US" b="1" dirty="0" smtClean="0"/>
              <a:t>, Absorbing Random Walks</a:t>
            </a:r>
          </a:p>
          <a:p>
            <a:endParaRPr lang="en-US" b="1" dirty="0"/>
          </a:p>
          <a:p>
            <a:r>
              <a:rPr lang="en-US" b="1" dirty="0" smtClean="0"/>
              <a:t>Coverage Problems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sink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7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probability of absorption 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1052" y="4231783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2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Computing the probability of being absorbed is very easy</a:t>
            </a:r>
          </a:p>
          <a:p>
            <a:pPr lvl="1"/>
            <a:r>
              <a:rPr lang="en-US" dirty="0" smtClean="0"/>
              <a:t>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absorbing nodes have probability 1 of being absorbed in themselves and zero of being absorbed in another node.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idea can be applied to the case of undirected graphs</a:t>
            </a:r>
          </a:p>
          <a:p>
            <a:pPr lvl="1"/>
            <a:r>
              <a:rPr lang="en-US" dirty="0" smtClean="0"/>
              <a:t>The absorbing nodes are still absorbing, so the edges to them are (implicitly) directed.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4870" y="3899985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0" y="3899985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0277" y="5669857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669857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62841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40445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class, Positive/Negative opinion</a:t>
            </a:r>
          </a:p>
          <a:p>
            <a:r>
              <a:rPr lang="en-US" dirty="0" smtClean="0"/>
              <a:t>We can compute a value for all the other nodes in the same way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for the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these edges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Promotion campaign 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likely to buy a product if they have a friend who has bought it.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</a:t>
            </a:r>
            <a:r>
              <a:rPr lang="en-US" dirty="0" smtClean="0"/>
              <a:t> (they have a friend who has the product).</a:t>
            </a:r>
          </a:p>
          <a:p>
            <a:pPr lvl="1"/>
            <a:r>
              <a:rPr lang="en-US" dirty="0" smtClean="0"/>
              <a:t>We want the number of free products to be as small as possible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Promotion campaign 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likely to buy a product if they have a friend who has bought it.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</a:t>
            </a:r>
            <a:r>
              <a:rPr lang="en-US" dirty="0" smtClean="0"/>
              <a:t> (they have a friend who has the product).</a:t>
            </a:r>
          </a:p>
          <a:p>
            <a:pPr lvl="1"/>
            <a:r>
              <a:rPr lang="en-US" dirty="0" smtClean="0"/>
              <a:t>We want the number of free products to be as small as possible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686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Promotion campaign 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likely to buy a product if they have a friend who has bought it.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</a:t>
            </a:r>
            <a:r>
              <a:rPr lang="en-US" dirty="0" smtClean="0"/>
              <a:t> (they have a friend who has the product).</a:t>
            </a:r>
          </a:p>
          <a:p>
            <a:pPr lvl="1"/>
            <a:r>
              <a:rPr lang="en-US" dirty="0" smtClean="0"/>
              <a:t>We want the number of free products to be as small as possible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6869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a dominating set if  for each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has a neighbor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52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smallest </a:t>
                </a:r>
                <a:r>
                  <a:rPr lang="en-US" dirty="0" err="1" smtClean="0"/>
                  <a:t>subcollection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of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55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Dominating Set (or Promotion Campaign) as Set Cover: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neighbors</a:t>
                </a:r>
              </a:p>
              <a:p>
                <a:pPr lvl="1"/>
                <a:r>
                  <a:rPr lang="en-US" dirty="0" smtClean="0"/>
                  <a:t>We want the minimum number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(nodes) that cover all the nodes in the graph.</a:t>
                </a:r>
              </a:p>
              <a:p>
                <a:r>
                  <a:rPr lang="en-US" dirty="0" smtClean="0"/>
                  <a:t>Document summarization</a:t>
                </a:r>
              </a:p>
              <a:p>
                <a:pPr lvl="1"/>
                <a:r>
                  <a:rPr lang="en-US" dirty="0" smtClean="0"/>
                  <a:t>We have a document that consists of a set of terms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(the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of elements), and a set of </a:t>
                </a:r>
                <a:r>
                  <a:rPr lang="en-US" dirty="0" err="1" smtClean="0"/>
                  <a:t>sentenses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where each sentence is a set of terms.</a:t>
                </a:r>
              </a:p>
              <a:p>
                <a:pPr lvl="1"/>
                <a:r>
                  <a:rPr lang="en-US" dirty="0" smtClean="0"/>
                  <a:t>Find the smallest number of sentences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that cover all the terms in the document.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3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 collection of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3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to find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8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have an (combinatorial) optimization problem</a:t>
            </a:r>
          </a:p>
          <a:p>
            <a:pPr lvl="1"/>
            <a:r>
              <a:rPr lang="en-US" dirty="0" smtClean="0"/>
              <a:t>E.g., find the minimum set cover</a:t>
            </a:r>
          </a:p>
          <a:p>
            <a:pPr lvl="1"/>
            <a:r>
              <a:rPr lang="en-US" dirty="0" smtClean="0"/>
              <a:t>E.g., find the set that maximizes coverage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let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be the value of the optimal solution,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the value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9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minimization problem,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For a </a:t>
                </a:r>
                <a:r>
                  <a:rPr lang="en-US" dirty="0" smtClean="0"/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 r="-1926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904" y="381000"/>
            <a:ext cx="7543800" cy="1295400"/>
          </a:xfrm>
        </p:spPr>
        <p:txBody>
          <a:bodyPr/>
          <a:lstStyle/>
          <a:p>
            <a:r>
              <a:rPr lang="en-US" dirty="0" smtClean="0"/>
              <a:t>PageRank algorithm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5667" y="1748478"/>
            <a:ext cx="607736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PageRank random walk</a:t>
            </a:r>
          </a:p>
          <a:p>
            <a:pPr lvl="1"/>
            <a:r>
              <a:rPr lang="en-US" sz="2000" dirty="0" smtClean="0"/>
              <a:t>Start from a page chosen uniformly at random</a:t>
            </a:r>
          </a:p>
          <a:p>
            <a:pPr lvl="1"/>
            <a:r>
              <a:rPr lang="en-US" sz="2000" dirty="0" smtClean="0"/>
              <a:t>With </a:t>
            </a:r>
            <a:r>
              <a:rPr lang="en-US" sz="2000" dirty="0"/>
              <a:t>probability </a:t>
            </a:r>
            <a:r>
              <a:rPr lang="el-GR" sz="2000" dirty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/>
              <a:t> </a:t>
            </a:r>
            <a:r>
              <a:rPr lang="en-US" sz="2000" dirty="0">
                <a:cs typeface="Times New Roman" pitchFamily="18" charset="0"/>
              </a:rPr>
              <a:t>follow a random outgoing </a:t>
            </a:r>
            <a:r>
              <a:rPr lang="en-US" sz="2000" dirty="0" smtClean="0">
                <a:cs typeface="Times New Roman" pitchFamily="18" charset="0"/>
              </a:rPr>
              <a:t>link 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W</a:t>
            </a:r>
            <a:r>
              <a:rPr lang="en-US" sz="2000" dirty="0" smtClean="0">
                <a:cs typeface="Times New Roman" pitchFamily="18" charset="0"/>
              </a:rPr>
              <a:t>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 chosen uniformly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Repeat until convergence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cs typeface="Times New Roman" pitchFamily="18" charset="0"/>
              </a:rPr>
              <a:t>The PageRank Update Equations</a:t>
            </a:r>
            <a:endParaRPr lang="el-GR" sz="2400" dirty="0" smtClean="0">
              <a:cs typeface="Times New Roman" pitchFamily="18" charset="0"/>
            </a:endParaRP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6140863" y="3969493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83345"/>
              </p:ext>
            </p:extLst>
          </p:nvPr>
        </p:nvGraphicFramePr>
        <p:xfrm>
          <a:off x="1447800" y="483071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3071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5792010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92010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8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minimization</a:t>
                </a:r>
                <a:r>
                  <a:rPr lang="en-US" dirty="0" smtClean="0"/>
                  <a:t> problem (resp.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maximization</a:t>
                </a:r>
                <a:r>
                  <a:rPr lang="en-US" dirty="0" smtClean="0"/>
                  <a:t>), we want the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to be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</a:t>
                </a:r>
                <a:r>
                  <a:rPr lang="en-US" dirty="0" smtClean="0"/>
                  <a:t> (resp. as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big</a:t>
                </a:r>
                <a:r>
                  <a:rPr lang="en-US" dirty="0" smtClean="0"/>
                  <a:t>) as possible.</a:t>
                </a:r>
              </a:p>
              <a:p>
                <a:pPr lvl="1"/>
                <a:r>
                  <a:rPr lang="en-US" dirty="0" smtClean="0"/>
                  <a:t>Best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(resp.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Good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is a constant</a:t>
                </a:r>
              </a:p>
              <a:p>
                <a:pPr lvl="1"/>
                <a:r>
                  <a:rPr lang="en-US" dirty="0" smtClean="0"/>
                  <a:t>OK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(resp.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3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algorithm </a:t>
            </a:r>
            <a:r>
              <a:rPr lang="en-US" dirty="0"/>
              <a:t>for set cover has approximation </a:t>
            </a:r>
            <a:r>
              <a:rPr lang="en-US" dirty="0" smtClean="0"/>
              <a:t>ratio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, where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smtClean="0"/>
              <a:t> </a:t>
            </a:r>
            <a:r>
              <a:rPr lang="en-US" dirty="0"/>
              <a:t>is the set in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with the largest cardinality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OPT(X)</a:t>
            </a:r>
            <a:r>
              <a:rPr lang="en-US" dirty="0">
                <a:solidFill>
                  <a:schemeClr val="accent1"/>
                </a:solidFill>
              </a:rPr>
              <a:t>≥N</a:t>
            </a:r>
            <a:r>
              <a:rPr lang="en-US" dirty="0" smtClean="0">
                <a:solidFill>
                  <a:schemeClr val="accent1"/>
                </a:solidFill>
              </a:rPr>
              <a:t>/|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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N ≤ 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(I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ALG(X) </a:t>
            </a:r>
            <a:r>
              <a:rPr lang="en-US" dirty="0">
                <a:solidFill>
                  <a:schemeClr val="accent1"/>
                </a:solidFill>
              </a:rPr>
              <a:t>≤ N ≤ 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This is true for any algorithm.</a:t>
            </a:r>
          </a:p>
          <a:p>
            <a:r>
              <a:rPr lang="en-US" dirty="0" smtClean="0"/>
              <a:t>Not a good bound since it can be that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max</a:t>
            </a:r>
            <a:r>
              <a:rPr lang="en-US" dirty="0" smtClean="0">
                <a:solidFill>
                  <a:schemeClr val="accent1"/>
                </a:solidFill>
              </a:rPr>
              <a:t>|=O(N)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natural algorithm for Set Cover?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: each time add to the collection </a:t>
            </a:r>
            <a:r>
              <a:rPr lang="en-US" b="1" i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the set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i="1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that covers the most of the remaining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5257800" cy="39624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while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be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maximal</a:t>
                </a:r>
              </a:p>
              <a:p>
                <a:pPr marL="548640" lvl="2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dirty="0"/>
                  <a:t> =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dirty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5257800" cy="3962400"/>
              </a:xfrm>
              <a:blipFill rotWithShape="1">
                <a:blip r:embed="rId2"/>
                <a:stretch>
                  <a:fillRect l="-2197" t="-1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581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Good news: the approximation ratio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is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r>
                  <a:rPr lang="en-US" dirty="0" smtClean="0"/>
                  <a:t>The approximation ratio is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tight</a:t>
                </a:r>
                <a:r>
                  <a:rPr lang="en-US" dirty="0" smtClean="0"/>
                  <a:t> up to a constant (we can find a counter example)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581400"/>
              </a:xfrm>
              <a:blipFill rotWithShape="1">
                <a:blip r:embed="rId2"/>
                <a:stretch>
                  <a:fillRect l="-963" t="-1704" b="-4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38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3738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31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3738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0" y="53340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53340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53340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09800" y="52578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47900" y="59436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4686" y="5334000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OPT(X) = 2</a:t>
            </a:r>
          </a:p>
          <a:p>
            <a:r>
              <a:rPr lang="en-US" sz="2400" dirty="0" smtClean="0"/>
              <a:t>GREEDY(X) = </a:t>
            </a:r>
            <a:r>
              <a:rPr lang="en-US" sz="2400" dirty="0" err="1" smtClean="0"/>
              <a:t>logN</a:t>
            </a:r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=</a:t>
            </a:r>
            <a:r>
              <a:rPr lang="en-US" sz="2400" dirty="0" err="1" smtClean="0">
                <a:sym typeface="Symbol"/>
              </a:rPr>
              <a:t>½logN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3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reasonable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5257800" cy="38100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dirty="0" smtClean="0"/>
                  <a:t>while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| &lt; K </a:t>
                </a:r>
                <a:endParaRPr lang="en-US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maximal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dirty="0"/>
                  <a:t>=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dirty="0">
                    <a:solidFill>
                      <a:schemeClr val="accent1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257800" cy="3810000"/>
              </a:xfrm>
              <a:prstGeom prst="rect">
                <a:avLst/>
              </a:prstGeom>
              <a:blipFill rotWithShape="1">
                <a:blip r:embed="rId2"/>
                <a:stretch>
                  <a:fillRect l="-2197" t="-143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7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0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collection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the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set of elements so that you hit all the sets (the same as the set cover, reversing the roles)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subset of vertices such that you cover all edges (an endpoint of each edge is in the set)</a:t>
            </a:r>
          </a:p>
          <a:p>
            <a:pPr lvl="1"/>
            <a:r>
              <a:rPr lang="en-US" dirty="0" smtClean="0"/>
              <a:t>There is a 2-approximation algorithm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set of edges that cover all vertices (there is one edge that has endpoint the vertex)</a:t>
            </a:r>
          </a:p>
          <a:p>
            <a:pPr lvl="1"/>
            <a:r>
              <a:rPr lang="en-US" dirty="0" smtClean="0"/>
              <a:t>There is a polynomial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582988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40299"/>
              </p:ext>
            </p:extLst>
          </p:nvPr>
        </p:nvGraphicFramePr>
        <p:xfrm>
          <a:off x="956060" y="3153076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60" y="3153076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rgbClr val="FF6600"/>
                </a:solidFill>
              </a:rPr>
              <a:t>sink </a:t>
            </a:r>
            <a:r>
              <a:rPr lang="en-US" dirty="0"/>
              <a:t>nodes?</a:t>
            </a:r>
          </a:p>
          <a:p>
            <a:pPr lvl="1"/>
            <a:r>
              <a:rPr lang="en-US" dirty="0"/>
              <a:t>When at a node with no outgoing links jump to a page chosen uniformly at random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521325" y="319643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838825" y="484108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934325" y="497125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505825" y="345995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7235825" y="273605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711825" y="3920331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648325" y="3591719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8061325" y="536654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8061325" y="5169694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632825" y="3721894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8124825" y="5563394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965825" y="5366544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965825" y="510301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>
            <a:off x="7426325" y="3131344"/>
            <a:ext cx="254000" cy="0"/>
          </a:xfrm>
          <a:prstGeom prst="line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537325" y="5301456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838825" y="4182269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6219825" y="3328194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6156325" y="3920331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870825" y="3131344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553325" y="3656806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315325" y="4380706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6219825" y="4117181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6180138" y="3088481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483350" y="3672681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434263" y="3675856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869238" y="3363119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4264"/>
              </p:ext>
            </p:extLst>
          </p:nvPr>
        </p:nvGraphicFramePr>
        <p:xfrm>
          <a:off x="204787" y="5694144"/>
          <a:ext cx="54340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Εξίσωση" r:id="rId6" imgW="3035160" imgH="444240" progId="Equation.3">
                  <p:embed/>
                </p:oleObj>
              </mc:Choice>
              <mc:Fallback>
                <p:oleObj name="Εξίσωση" r:id="rId6" imgW="303516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" y="5694144"/>
                        <a:ext cx="543401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2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err="1" smtClean="0"/>
              <a:t>Signular</a:t>
            </a:r>
            <a:r>
              <a:rPr lang="en-US" dirty="0" smtClean="0"/>
              <a:t> Value Decomposition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</a:t>
            </a:r>
            <a:r>
              <a:rPr lang="en-US" smtClean="0"/>
              <a:t>variants 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88039"/>
              </p:ext>
            </p:extLst>
          </p:nvPr>
        </p:nvGraphicFramePr>
        <p:xfrm>
          <a:off x="261938" y="2971800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971800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PageRank transition probability matrix</a:t>
            </a:r>
          </a:p>
          <a:p>
            <a:pPr lvl="1"/>
            <a:r>
              <a:rPr lang="en-US" dirty="0" smtClean="0">
                <a:latin typeface="Tahoma" pitchFamily="34" charset="0"/>
                <a:cs typeface="Times New Roman" pitchFamily="18" charset="0"/>
              </a:rPr>
              <a:t>P was sparse, P’’ is dense.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304800" y="5403581"/>
            <a:ext cx="4579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where </a:t>
            </a:r>
            <a:r>
              <a:rPr lang="en-US" dirty="0">
                <a:latin typeface="Calibri" pitchFamily="34" charset="0"/>
              </a:rPr>
              <a:t>u is the vector of all </a:t>
            </a:r>
            <a:r>
              <a:rPr lang="en-US" dirty="0" smtClean="0">
                <a:latin typeface="Calibri" pitchFamily="34" charset="0"/>
              </a:rPr>
              <a:t>1s,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u = (1,1,…,1)</a:t>
            </a:r>
          </a:p>
          <a:p>
            <a:r>
              <a:rPr lang="en-US" dirty="0" smtClean="0">
                <a:latin typeface="Calibri" pitchFamily="34" charset="0"/>
              </a:rPr>
              <a:t>and v is the uniform vector,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v = (1/</a:t>
            </a:r>
            <a:r>
              <a:rPr lang="en-US" dirty="0" err="1" smtClean="0">
                <a:solidFill>
                  <a:srgbClr val="0070C0"/>
                </a:solidFill>
                <a:latin typeface="Calibri" pitchFamily="34" charset="0"/>
              </a:rPr>
              <a:t>n,1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/n,…,1/n)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PageRank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Equation" r:id="rId4" imgW="1155600" imgH="305280" progId="Equation.3">
                  <p:embed/>
                </p:oleObj>
              </mc:Choice>
              <mc:Fallback>
                <p:oleObj name="Equation" r:id="rId4" imgW="1155600" imgH="3052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Equation" r:id="rId6" imgW="863225" imgH="279279" progId="Equation.3">
                  <p:embed/>
                </p:oleObj>
              </mc:Choice>
              <mc:Fallback>
                <p:oleObj name="Equation" r:id="rId6" imgW="863225" imgH="27927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5321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Efficient computation of </a:t>
            </a:r>
            <a:r>
              <a:rPr lang="en-US" sz="2400" dirty="0" err="1" smtClean="0">
                <a:solidFill>
                  <a:srgbClr val="0066FF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66FF"/>
                </a:solidFill>
              </a:rPr>
              <a:t>t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= (P’’)</a:t>
            </a:r>
            <a:r>
              <a:rPr lang="en-US" sz="2400" baseline="30000" dirty="0">
                <a:solidFill>
                  <a:srgbClr val="0066FF"/>
                </a:solidFill>
              </a:rPr>
              <a:t>T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66FF"/>
                </a:solidFill>
              </a:rPr>
              <a:t>t</a:t>
            </a:r>
            <a:r>
              <a:rPr lang="en-US" sz="2400" baseline="30000" dirty="0" smtClean="0">
                <a:solidFill>
                  <a:srgbClr val="0066FF"/>
                </a:solidFill>
              </a:rPr>
              <a:t>-1</a:t>
            </a:r>
            <a:endParaRPr lang="en-US" sz="2400" baseline="30000" dirty="0">
              <a:solidFill>
                <a:srgbClr val="0066FF"/>
              </a:solidFill>
            </a:endParaRP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98025"/>
              </p:ext>
            </p:extLst>
          </p:nvPr>
        </p:nvGraphicFramePr>
        <p:xfrm>
          <a:off x="4678363" y="3559175"/>
          <a:ext cx="1516062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9" name="Εξίσωση" r:id="rId8" imgW="723600" imgH="749160" progId="Equation.3">
                  <p:embed/>
                </p:oleObj>
              </mc:Choice>
              <mc:Fallback>
                <p:oleObj name="Εξίσωση" r:id="rId8" imgW="723600" imgH="7491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559175"/>
                        <a:ext cx="1516062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A PageRank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015" y="1450944"/>
                <a:ext cx="4114800" cy="2622550"/>
              </a:xfrm>
              <a:ln w="38100"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For every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b="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𝑂𝑢𝑡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015" y="1450944"/>
                <a:ext cx="4114800" cy="2622550"/>
              </a:xfrm>
              <a:blipFill rotWithShape="1">
                <a:blip r:embed="rId3"/>
                <a:stretch>
                  <a:fillRect l="-294" t="-229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14855" y="1676400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19972"/>
              </p:ext>
            </p:extLst>
          </p:nvPr>
        </p:nvGraphicFramePr>
        <p:xfrm>
          <a:off x="913305" y="1809750"/>
          <a:ext cx="1516062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Εξίσωση" r:id="rId4" imgW="723586" imgH="748975" progId="Equation.3">
                  <p:embed/>
                </p:oleObj>
              </mc:Choice>
              <mc:Fallback>
                <p:oleObj name="Εξίσωση" r:id="rId4" imgW="723586" imgH="748975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305" y="1809750"/>
                        <a:ext cx="1516062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084" y="38862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8295" y="4245621"/>
                <a:ext cx="6304290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𝑠𝑖𝑛𝑘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𝑠𝑖𝑛𝑘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5" y="4245621"/>
                <a:ext cx="6304290" cy="9840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8295" y="5266282"/>
                <a:ext cx="3509102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𝑠𝑖𝑛𝑘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+(1−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5" y="5266282"/>
                <a:ext cx="3509102" cy="795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732" y="6019800"/>
                <a:ext cx="5192640" cy="846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𝑂𝑢𝑡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𝑠𝑖𝑛𝑘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32" y="6019800"/>
                <a:ext cx="5192640" cy="8463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you use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, you can use the matrix-vector operations directly.</a:t>
                </a:r>
              </a:p>
              <a:p>
                <a:r>
                  <a:rPr lang="en-US" dirty="0" smtClean="0"/>
                  <a:t>If you want to implement this at large scale</a:t>
                </a:r>
              </a:p>
              <a:p>
                <a:pPr lvl="1"/>
                <a:r>
                  <a:rPr lang="en-US" dirty="0" smtClean="0"/>
                  <a:t>Store the graph as an adjacency list</a:t>
                </a:r>
              </a:p>
              <a:p>
                <a:pPr lvl="1"/>
                <a:r>
                  <a:rPr lang="en-US" dirty="0" smtClean="0"/>
                  <a:t>Or, store the graph as a set of edges, </a:t>
                </a:r>
              </a:p>
              <a:p>
                <a:pPr lvl="1"/>
                <a:r>
                  <a:rPr lang="en-US" dirty="0" smtClean="0"/>
                  <a:t>You need the out-degree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Out(v)</a:t>
                </a:r>
                <a:r>
                  <a:rPr lang="en-US" dirty="0" smtClean="0"/>
                  <a:t> of each vertex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For each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add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𝑂𝑢𝑡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to the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This way we compute vector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y, </a:t>
                </a:r>
                <a:r>
                  <a:rPr lang="en-US" dirty="0" smtClean="0"/>
                  <a:t>andthen we can compute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q</a:t>
                </a:r>
                <a:r>
                  <a:rPr lang="en-US" baseline="30000" dirty="0" err="1" smtClean="0">
                    <a:solidFill>
                      <a:srgbClr val="0070C0"/>
                    </a:solidFill>
                  </a:rPr>
                  <a:t>t</a:t>
                </a:r>
                <a:endParaRPr lang="en-US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5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20307</TotalTime>
  <Words>3041</Words>
  <Application>Microsoft Office PowerPoint</Application>
  <PresentationFormat>On-screen Show (4:3)</PresentationFormat>
  <Paragraphs>320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Clarity</vt:lpstr>
      <vt:lpstr>Εξίσωση</vt:lpstr>
      <vt:lpstr>Equation</vt:lpstr>
      <vt:lpstr>DATA MINING LECTURE 13</vt:lpstr>
      <vt:lpstr>PAGERANK</vt:lpstr>
      <vt:lpstr>PageRank algorithm</vt:lpstr>
      <vt:lpstr>The PageRank random walk</vt:lpstr>
      <vt:lpstr>The PageRank random walk</vt:lpstr>
      <vt:lpstr>A PageRank implementation</vt:lpstr>
      <vt:lpstr>A PageRank implementation</vt:lpstr>
      <vt:lpstr>Implementation details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Propagating values</vt:lpstr>
      <vt:lpstr>Electrical networks and random walks</vt:lpstr>
      <vt:lpstr>Transductive learning</vt:lpstr>
      <vt:lpstr>Implementation details</vt:lpstr>
      <vt:lpstr>Coverage</vt:lpstr>
      <vt:lpstr>Example</vt:lpstr>
      <vt:lpstr>Example</vt:lpstr>
      <vt:lpstr>Example</vt:lpstr>
      <vt:lpstr>Dominating set</vt:lpstr>
      <vt:lpstr>Set Cover</vt:lpstr>
      <vt:lpstr>Applications</vt:lpstr>
      <vt:lpstr>Best selection variant</vt:lpstr>
      <vt:lpstr>Complexity</vt:lpstr>
      <vt:lpstr>Approximation Algorithms</vt:lpstr>
      <vt:lpstr>Approximation Algorithms</vt:lpstr>
      <vt:lpstr>Approximation ratio</vt:lpstr>
      <vt:lpstr>A simple approximation ratio for set cover</vt:lpstr>
      <vt:lpstr>An algorithm for Set Cover</vt:lpstr>
      <vt:lpstr>The GREEDY algorithm</vt:lpstr>
      <vt:lpstr>Approximation ratio of GREEDY</vt:lpstr>
      <vt:lpstr>Maximum Coverage</vt:lpstr>
      <vt:lpstr>Approximation Ratio for Max-K Coverage</vt:lpstr>
      <vt:lpstr>Proof of approximation ratio</vt:lpstr>
      <vt:lpstr>Optimizing submodular functions</vt:lpstr>
      <vt:lpstr>Other variants of Set Cover</vt:lpstr>
      <vt:lpstr>Parting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626</cp:revision>
  <dcterms:created xsi:type="dcterms:W3CDTF">2011-10-17T19:46:53Z</dcterms:created>
  <dcterms:modified xsi:type="dcterms:W3CDTF">2012-06-07T15:52:16Z</dcterms:modified>
</cp:coreProperties>
</file>