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8"/>
  </p:notesMasterIdLst>
  <p:sldIdLst>
    <p:sldId id="674" r:id="rId2"/>
    <p:sldId id="897" r:id="rId3"/>
    <p:sldId id="898" r:id="rId4"/>
    <p:sldId id="928" r:id="rId5"/>
    <p:sldId id="929" r:id="rId6"/>
    <p:sldId id="907" r:id="rId7"/>
    <p:sldId id="908" r:id="rId8"/>
    <p:sldId id="931" r:id="rId9"/>
    <p:sldId id="909" r:id="rId10"/>
    <p:sldId id="910" r:id="rId11"/>
    <p:sldId id="932" r:id="rId12"/>
    <p:sldId id="933" r:id="rId13"/>
    <p:sldId id="934" r:id="rId14"/>
    <p:sldId id="911" r:id="rId15"/>
    <p:sldId id="914" r:id="rId16"/>
    <p:sldId id="915" r:id="rId17"/>
    <p:sldId id="916" r:id="rId18"/>
    <p:sldId id="917" r:id="rId19"/>
    <p:sldId id="918" r:id="rId20"/>
    <p:sldId id="919" r:id="rId21"/>
    <p:sldId id="920" r:id="rId22"/>
    <p:sldId id="921" r:id="rId23"/>
    <p:sldId id="922" r:id="rId24"/>
    <p:sldId id="923" r:id="rId25"/>
    <p:sldId id="924" r:id="rId26"/>
    <p:sldId id="935" r:id="rId27"/>
    <p:sldId id="936" r:id="rId28"/>
    <p:sldId id="937" r:id="rId29"/>
    <p:sldId id="925" r:id="rId30"/>
    <p:sldId id="938" r:id="rId31"/>
    <p:sldId id="942" r:id="rId32"/>
    <p:sldId id="940" r:id="rId33"/>
    <p:sldId id="939" r:id="rId34"/>
    <p:sldId id="941" r:id="rId35"/>
    <p:sldId id="943" r:id="rId36"/>
    <p:sldId id="944" r:id="rId37"/>
    <p:sldId id="945" r:id="rId38"/>
    <p:sldId id="946" r:id="rId39"/>
    <p:sldId id="948" r:id="rId40"/>
    <p:sldId id="961" r:id="rId41"/>
    <p:sldId id="949" r:id="rId42"/>
    <p:sldId id="950" r:id="rId43"/>
    <p:sldId id="951" r:id="rId44"/>
    <p:sldId id="952" r:id="rId45"/>
    <p:sldId id="953" r:id="rId46"/>
    <p:sldId id="954" r:id="rId47"/>
    <p:sldId id="955" r:id="rId48"/>
    <p:sldId id="956" r:id="rId49"/>
    <p:sldId id="957" r:id="rId50"/>
    <p:sldId id="958" r:id="rId51"/>
    <p:sldId id="959" r:id="rId52"/>
    <p:sldId id="960" r:id="rId53"/>
    <p:sldId id="962" r:id="rId54"/>
    <p:sldId id="963" r:id="rId55"/>
    <p:sldId id="964" r:id="rId56"/>
    <p:sldId id="966" r:id="rId57"/>
    <p:sldId id="967" r:id="rId58"/>
    <p:sldId id="968" r:id="rId59"/>
    <p:sldId id="969" r:id="rId60"/>
    <p:sldId id="970" r:id="rId61"/>
    <p:sldId id="971" r:id="rId62"/>
    <p:sldId id="972" r:id="rId63"/>
    <p:sldId id="973" r:id="rId64"/>
    <p:sldId id="974" r:id="rId65"/>
    <p:sldId id="975" r:id="rId66"/>
    <p:sldId id="976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B3B"/>
    <a:srgbClr val="EF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3" autoAdjust="0"/>
    <p:restoredTop sz="94676" autoAdjust="0"/>
  </p:normalViewPr>
  <p:slideViewPr>
    <p:cSldViewPr>
      <p:cViewPr>
        <p:scale>
          <a:sx n="91" d="100"/>
          <a:sy n="91" d="100"/>
        </p:scale>
        <p:origin x="-77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EBA0A-37B5-42E2-993C-D9EF6BCD5929}" type="slidenum">
              <a:rPr lang="en-US"/>
              <a:pPr/>
              <a:t>6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115F3-6CFC-4271-9FFA-46BA3C2765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74C2FA-4079-450A-A386-1AB30042C8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86B3F9-2429-4271-B216-2B2102323E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B735D9-FCD4-4B3F-80AD-D12D13C4B1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31B2A0-CBC7-48A1-89FA-6331D065E5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491B2B-60AD-42C3-A8CF-AEDCA5828F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FEDF0C-E8C8-4C05-B31F-057C9F95D6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06820C-F5D6-444E-8DBA-4EFB7022E6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12DDA0-CAC0-4EDF-B5EF-936F2B8681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EEC45A-8538-46C2-B7DE-07CB2A4460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019E2-4606-4A0D-A85C-153E7409BDB7}" type="slidenum">
              <a:rPr lang="en-US"/>
              <a:pPr/>
              <a:t>7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0E5D4-9AA7-4051-B0E2-F429A178F125}" type="slidenum">
              <a:rPr lang="en-US"/>
              <a:pPr/>
              <a:t>31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16626-9A52-4A60-8C92-FBD249C02E49}" type="slidenum">
              <a:rPr lang="en-US"/>
              <a:pPr/>
              <a:t>35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8E735-CE3C-417B-9357-EF60D6B94B33}" type="slidenum">
              <a:rPr lang="en-US"/>
              <a:pPr/>
              <a:t>36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30AC1-272C-4DC4-8237-5AFCD5028491}" type="slidenum">
              <a:rPr lang="en-US"/>
              <a:pPr/>
              <a:t>37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69054-6926-42C8-8972-EF81A9AAE838}" type="slidenum">
              <a:rPr lang="en-US"/>
              <a:pPr/>
              <a:t>38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DB6C0-F2C7-413F-B0A6-F930AFE6E276}" type="slidenum">
              <a:rPr lang="en-US"/>
              <a:pPr/>
              <a:t>39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C2D35-BAD8-4BE0-9F1E-AC8F70FD5D93}" type="slidenum">
              <a:rPr lang="en-US"/>
              <a:pPr/>
              <a:t>41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6695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050" y="4341522"/>
            <a:ext cx="5033901" cy="41160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F6DD6-79B9-4337-9EA8-9E4AF13C7B92}" type="slidenum">
              <a:rPr lang="en-US"/>
              <a:pPr/>
              <a:t>42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D0282-9444-4BDF-BE39-E71ECC6EC01A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B234D-2120-41AE-A631-1E25F19E7E59}" type="slidenum">
              <a:rPr lang="en-US"/>
              <a:pPr/>
              <a:t>44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050" y="4341522"/>
            <a:ext cx="5033901" cy="41160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260EB-820C-406A-AEEE-BA77E9BE706A}" type="slidenum">
              <a:rPr lang="en-US"/>
              <a:pPr/>
              <a:t>8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5A269-5B64-4C0E-AE6C-3C6FD7BEEE78}" type="slidenum">
              <a:rPr lang="en-US"/>
              <a:pPr/>
              <a:t>45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3EAE2-B4EF-4C9D-BF6D-AA3BBAF89B2B}" type="slidenum">
              <a:rPr lang="en-US"/>
              <a:pPr/>
              <a:t>46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1D773-5D07-4CBC-97A5-54721496D53F}" type="slidenum">
              <a:rPr lang="en-US"/>
              <a:pPr/>
              <a:t>47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6B204-A528-40C3-9F1D-E94D37E68089}" type="slidenum">
              <a:rPr lang="en-US"/>
              <a:pPr/>
              <a:t>48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076-3CB3-4028-8902-FB7DB3064964}" type="slidenum">
              <a:rPr lang="en-US"/>
              <a:pPr/>
              <a:t>49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58F76-741F-42ED-BE4C-5AFC1354E232}" type="slidenum">
              <a:rPr lang="en-US"/>
              <a:pPr/>
              <a:t>50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EA18C-5524-4649-BB5D-20E90CCB3EB6}" type="slidenum">
              <a:rPr lang="en-US"/>
              <a:pPr/>
              <a:t>51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4BEE4-DF79-405E-AD10-B6B08FA9AF2E}" type="slidenum">
              <a:rPr lang="en-US"/>
              <a:pPr/>
              <a:t>52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C1255-4E4F-4114-A0E9-1049DC7C2E2E}" type="slidenum">
              <a:rPr lang="en-US"/>
              <a:pPr/>
              <a:t>54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19DF7-C501-4D9A-8DE0-B1871DF239DE}" type="slidenum">
              <a:rPr lang="en-US"/>
              <a:pPr/>
              <a:t>55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201BE-5C51-48BB-8D8B-C06D3023E504}" type="slidenum">
              <a:rPr lang="en-US"/>
              <a:pPr/>
              <a:t>9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F7AD4-5DC1-430B-9CAA-DB14AFFF31B3}" type="slidenum">
              <a:rPr lang="en-US"/>
              <a:pPr/>
              <a:t>56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74C2FA-4079-450A-A386-1AB30042C8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12DDA0-CAC0-4EDF-B5EF-936F2B8681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8593BE-9207-4AAD-BBE2-4C5CFD9120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B87307-A54C-4DCC-9AD2-02574833C5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E86B4F-3536-4E57-959F-A850A8E2CD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C3B4-92C9-4193-A1CA-FDE1A8228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79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705725" cy="1008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700213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59313" y="1700213"/>
            <a:ext cx="4038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8B4114-B552-4066-B3FA-783103C96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77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705725" cy="10080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700213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700213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03860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8C6BB4-A795-477F-A00E-96C177F5F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1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1.e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4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smtClean="0"/>
              <a:t>LECTURE </a:t>
            </a:r>
            <a:r>
              <a:rPr lang="en-US" smtClean="0"/>
              <a:t>12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057400"/>
          </a:xfrm>
        </p:spPr>
        <p:txBody>
          <a:bodyPr>
            <a:normAutofit/>
          </a:bodyPr>
          <a:lstStyle/>
          <a:p>
            <a:r>
              <a:rPr lang="en-US" b="1" dirty="0" smtClean="0"/>
              <a:t>Graphs, Node importance, Link Analysis Ranking, Random walks</a:t>
            </a:r>
          </a:p>
        </p:txBody>
      </p:sp>
    </p:spTree>
    <p:extLst>
      <p:ext uri="{BB962C8B-B14F-4D97-AF65-F5344CB8AC3E}">
        <p14:creationId xmlns:p14="http://schemas.microsoft.com/office/powerpoint/2010/main" val="18150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not important only how many link to you, but how important are the people that link to you.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Good </a:t>
            </a:r>
            <a:r>
              <a:rPr lang="en-US" dirty="0"/>
              <a:t>authorities </a:t>
            </a:r>
            <a:r>
              <a:rPr lang="en-US" dirty="0" smtClean="0"/>
              <a:t>are pointed </a:t>
            </a:r>
            <a:r>
              <a:rPr lang="en-US" dirty="0"/>
              <a:t>by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good </a:t>
            </a:r>
            <a:r>
              <a:rPr lang="en-US" dirty="0"/>
              <a:t>authorities</a:t>
            </a:r>
          </a:p>
          <a:p>
            <a:pPr lvl="1"/>
            <a:r>
              <a:rPr lang="en-US" dirty="0" smtClean="0"/>
              <a:t>Recursive definition of importance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 rot="5400000">
            <a:off x="3732486" y="1357132"/>
            <a:ext cx="2286000" cy="3124200"/>
            <a:chOff x="2839107" y="1981200"/>
            <a:chExt cx="2286000" cy="3124200"/>
          </a:xfrm>
        </p:grpSpPr>
        <p:sp>
          <p:nvSpPr>
            <p:cNvPr id="4" name="Oval 3"/>
            <p:cNvSpPr/>
            <p:nvPr/>
          </p:nvSpPr>
          <p:spPr>
            <a:xfrm>
              <a:off x="3905907" y="2590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39107" y="1981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839107" y="2590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82462" y="3146534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20307" y="3371161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7" idx="7"/>
              <a:endCxn id="4" idx="3"/>
            </p:cNvCxnSpPr>
            <p:nvPr/>
          </p:nvCxnSpPr>
          <p:spPr>
            <a:xfrm flipV="1">
              <a:off x="3142625" y="2850963"/>
              <a:ext cx="807919" cy="340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6"/>
              <a:endCxn id="4" idx="2"/>
            </p:cNvCxnSpPr>
            <p:nvPr/>
          </p:nvCxnSpPr>
          <p:spPr>
            <a:xfrm>
              <a:off x="3143907" y="27432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5" idx="5"/>
              <a:endCxn id="4" idx="1"/>
            </p:cNvCxnSpPr>
            <p:nvPr/>
          </p:nvCxnSpPr>
          <p:spPr>
            <a:xfrm>
              <a:off x="3099270" y="2241363"/>
              <a:ext cx="851274" cy="3940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1"/>
              <a:endCxn id="4" idx="5"/>
            </p:cNvCxnSpPr>
            <p:nvPr/>
          </p:nvCxnSpPr>
          <p:spPr>
            <a:xfrm rot="16200000" flipV="1">
              <a:off x="4233090" y="2783944"/>
              <a:ext cx="564835" cy="698874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3950544" y="4212021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883744" y="3602421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883744" y="4212021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912647" y="4800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>
              <a:stCxn id="28" idx="7"/>
              <a:endCxn id="22" idx="3"/>
            </p:cNvCxnSpPr>
            <p:nvPr/>
          </p:nvCxnSpPr>
          <p:spPr>
            <a:xfrm flipV="1">
              <a:off x="3172810" y="4472184"/>
              <a:ext cx="822371" cy="3730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6"/>
              <a:endCxn id="22" idx="2"/>
            </p:cNvCxnSpPr>
            <p:nvPr/>
          </p:nvCxnSpPr>
          <p:spPr>
            <a:xfrm>
              <a:off x="3188544" y="4364421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4" idx="5"/>
              <a:endCxn id="22" idx="1"/>
            </p:cNvCxnSpPr>
            <p:nvPr/>
          </p:nvCxnSpPr>
          <p:spPr>
            <a:xfrm>
              <a:off x="3143907" y="3862584"/>
              <a:ext cx="851274" cy="3940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9" idx="3"/>
              <a:endCxn id="22" idx="7"/>
            </p:cNvCxnSpPr>
            <p:nvPr/>
          </p:nvCxnSpPr>
          <p:spPr>
            <a:xfrm rot="16200000" flipH="1" flipV="1">
              <a:off x="4225159" y="3616873"/>
              <a:ext cx="625334" cy="654237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70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Assume that we have a unity of authority to distribute to all nodes.</a:t>
            </a:r>
          </a:p>
          <a:p>
            <a:r>
              <a:rPr lang="en-US" dirty="0" smtClean="0"/>
              <a:t>Each node distributes the authority value they have to all their neighbors</a:t>
            </a:r>
          </a:p>
          <a:p>
            <a:r>
              <a:rPr lang="en-US" dirty="0" smtClean="0"/>
              <a:t>The authority value of each node is the sum of the fractions it collects from its neighbors.</a:t>
            </a:r>
          </a:p>
          <a:p>
            <a:r>
              <a:rPr lang="en-US" dirty="0" smtClean="0"/>
              <a:t>Solving the system of equations we get the authority values for the nodes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</a:t>
            </a:r>
            <a:r>
              <a:rPr lang="en-US" b="1" dirty="0"/>
              <a:t> </a:t>
            </a:r>
            <a:r>
              <a:rPr lang="en-US" b="1" dirty="0" smtClean="0"/>
              <a:t>= ½ , </a:t>
            </a:r>
            <a:r>
              <a:rPr lang="en-US" b="1" dirty="0" smtClean="0">
                <a:solidFill>
                  <a:srgbClr val="00B0F0"/>
                </a:solidFill>
              </a:rPr>
              <a:t>w</a:t>
            </a:r>
            <a:r>
              <a:rPr lang="en-US" b="1" dirty="0" smtClean="0"/>
              <a:t> = ¼ , </a:t>
            </a:r>
            <a:r>
              <a:rPr lang="en-US" b="1" dirty="0">
                <a:solidFill>
                  <a:srgbClr val="92D050"/>
                </a:solidFill>
              </a:rPr>
              <a:t>w</a:t>
            </a:r>
            <a:r>
              <a:rPr lang="en-US" b="1" dirty="0"/>
              <a:t> </a:t>
            </a:r>
            <a:r>
              <a:rPr lang="en-US" b="1" dirty="0" smtClean="0"/>
              <a:t>= ¼ 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61038" y="2945104"/>
            <a:ext cx="685800" cy="685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15300" y="2945104"/>
            <a:ext cx="6858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61038" y="1143000"/>
            <a:ext cx="685800" cy="6858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stCxn id="4" idx="0"/>
            <a:endCxn id="6" idx="4"/>
          </p:cNvCxnSpPr>
          <p:nvPr/>
        </p:nvCxnSpPr>
        <p:spPr>
          <a:xfrm flipV="1">
            <a:off x="6403938" y="1828800"/>
            <a:ext cx="0" cy="111630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" idx="6"/>
            <a:endCxn id="5" idx="2"/>
          </p:cNvCxnSpPr>
          <p:nvPr/>
        </p:nvCxnSpPr>
        <p:spPr>
          <a:xfrm>
            <a:off x="6746838" y="3288004"/>
            <a:ext cx="136846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221837" y="36692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276099" y="36692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w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21837" y="77104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w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29720" y="4459381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rgbClr val="00B0F0"/>
                </a:solidFill>
              </a:rPr>
              <a:t>w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rgbClr val="92D050"/>
                </a:solidFill>
              </a:rPr>
              <a:t>w</a:t>
            </a:r>
            <a:r>
              <a:rPr lang="en-US" sz="2400" b="1" dirty="0" smtClean="0"/>
              <a:t> = 1 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229720" y="4949525"/>
            <a:ext cx="1770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</a:t>
            </a:r>
            <a:r>
              <a:rPr lang="en-US" sz="2400" b="1" dirty="0" smtClean="0"/>
              <a:t> =  </a:t>
            </a:r>
            <a:r>
              <a:rPr lang="en-US" sz="2400" b="1" dirty="0" smtClean="0">
                <a:solidFill>
                  <a:srgbClr val="00B0F0"/>
                </a:solidFill>
              </a:rPr>
              <a:t>w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rgbClr val="92D050"/>
                </a:solidFill>
              </a:rPr>
              <a:t>w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229720" y="5411190"/>
            <a:ext cx="135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w </a:t>
            </a:r>
            <a:r>
              <a:rPr lang="en-US" sz="2400" b="1" dirty="0" smtClean="0"/>
              <a:t>= ½ </a:t>
            </a:r>
            <a:r>
              <a:rPr lang="en-US" sz="2400" b="1" dirty="0" smtClean="0">
                <a:solidFill>
                  <a:srgbClr val="FF0000"/>
                </a:solidFill>
              </a:rPr>
              <a:t>w</a:t>
            </a:r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229720" y="5885797"/>
            <a:ext cx="135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92D050"/>
                </a:solidFill>
              </a:rPr>
              <a:t>w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smtClean="0"/>
              <a:t>= ½ </a:t>
            </a:r>
            <a:r>
              <a:rPr lang="en-US" sz="2400" b="1" dirty="0" smtClean="0">
                <a:solidFill>
                  <a:srgbClr val="FF0000"/>
                </a:solidFill>
              </a:rPr>
              <a:t>w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914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example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5135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6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7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8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9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40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6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v</a:t>
            </a:r>
            <a:r>
              <a:rPr lang="en-US" sz="2400" baseline="-25000" dirty="0" err="1">
                <a:latin typeface="Calibri" pitchFamily="34" charset="0"/>
              </a:rPr>
              <a:t>2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127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8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9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5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30" name="Text Box 35"/>
          <p:cNvSpPr txBox="1">
            <a:spLocks noChangeArrowheads="1"/>
          </p:cNvSpPr>
          <p:nvPr/>
        </p:nvSpPr>
        <p:spPr bwMode="auto">
          <a:xfrm>
            <a:off x="823912" y="2447413"/>
            <a:ext cx="23134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0C612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= 1/3 </a:t>
            </a:r>
            <a:r>
              <a:rPr lang="en-US" sz="2000" dirty="0" err="1" smtClean="0">
                <a:solidFill>
                  <a:srgbClr val="008000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008000"/>
                </a:solidFill>
                <a:latin typeface="Calibri" pitchFamily="34" charset="0"/>
              </a:rPr>
              <a:t>4</a:t>
            </a:r>
            <a:r>
              <a:rPr lang="en-US" sz="2000" baseline="-25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+ 1/2 </a:t>
            </a:r>
            <a:r>
              <a:rPr lang="en-US" sz="2000" dirty="0" err="1" smtClean="0">
                <a:solidFill>
                  <a:srgbClr val="FF00FF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FF00FF"/>
                </a:solidFill>
                <a:latin typeface="Calibri" pitchFamily="34" charset="0"/>
              </a:rPr>
              <a:t>5</a:t>
            </a:r>
            <a:endParaRPr lang="en-US" sz="2000" baseline="-25000" dirty="0">
              <a:solidFill>
                <a:srgbClr val="FF00FF"/>
              </a:solidFill>
              <a:latin typeface="Calibri" pitchFamily="34" charset="0"/>
            </a:endParaRPr>
          </a:p>
        </p:txBody>
      </p:sp>
      <p:sp>
        <p:nvSpPr>
          <p:cNvPr id="5131" name="Text Box 36"/>
          <p:cNvSpPr txBox="1">
            <a:spLocks noChangeArrowheads="1"/>
          </p:cNvSpPr>
          <p:nvPr/>
        </p:nvSpPr>
        <p:spPr bwMode="auto">
          <a:xfrm>
            <a:off x="841375" y="2896676"/>
            <a:ext cx="28360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3300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= 1/2 </a:t>
            </a:r>
            <a:r>
              <a:rPr lang="en-US" sz="2000" dirty="0" err="1" smtClean="0">
                <a:solidFill>
                  <a:srgbClr val="F0C612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+ </a:t>
            </a:r>
            <a:r>
              <a:rPr lang="en-US" sz="2000" dirty="0" err="1" smtClean="0">
                <a:solidFill>
                  <a:srgbClr val="0033CC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en-US" sz="2000" baseline="-25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+ 1/3 </a:t>
            </a:r>
            <a:r>
              <a:rPr lang="en-US" sz="2000" dirty="0" err="1" smtClean="0">
                <a:solidFill>
                  <a:srgbClr val="008000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008000"/>
                </a:solidFill>
                <a:latin typeface="Calibri" pitchFamily="34" charset="0"/>
              </a:rPr>
              <a:t>4</a:t>
            </a:r>
            <a:endParaRPr lang="en-US" sz="2000" baseline="-25000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5132" name="Text Box 37"/>
          <p:cNvSpPr txBox="1">
            <a:spLocks noChangeArrowheads="1"/>
          </p:cNvSpPr>
          <p:nvPr/>
        </p:nvSpPr>
        <p:spPr bwMode="auto">
          <a:xfrm>
            <a:off x="839787" y="3388801"/>
            <a:ext cx="23326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33CC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= 1/2 </a:t>
            </a:r>
            <a:r>
              <a:rPr lang="en-US" sz="2000" dirty="0" err="1" smtClean="0">
                <a:solidFill>
                  <a:srgbClr val="F0C612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+ 1/3 </a:t>
            </a:r>
            <a:r>
              <a:rPr lang="en-US" sz="2000" dirty="0" err="1" smtClean="0">
                <a:solidFill>
                  <a:srgbClr val="008000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008000"/>
                </a:solidFill>
                <a:latin typeface="Calibri" pitchFamily="34" charset="0"/>
              </a:rPr>
              <a:t>4</a:t>
            </a:r>
            <a:endParaRPr lang="en-US" sz="2000" baseline="-25000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5133" name="Text Box 38"/>
          <p:cNvSpPr txBox="1">
            <a:spLocks noChangeArrowheads="1"/>
          </p:cNvSpPr>
          <p:nvPr/>
        </p:nvSpPr>
        <p:spPr bwMode="auto">
          <a:xfrm>
            <a:off x="842962" y="3812663"/>
            <a:ext cx="13933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008000"/>
                </a:solidFill>
                <a:latin typeface="Calibri" pitchFamily="34" charset="0"/>
              </a:rPr>
              <a:t>4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= 1/2 </a:t>
            </a:r>
            <a:r>
              <a:rPr lang="en-US" sz="2000" dirty="0" err="1" smtClean="0">
                <a:solidFill>
                  <a:srgbClr val="FF00FF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FF00FF"/>
                </a:solidFill>
                <a:latin typeface="Calibri" pitchFamily="34" charset="0"/>
              </a:rPr>
              <a:t>5</a:t>
            </a:r>
            <a:endParaRPr lang="en-US" sz="2000" baseline="-25000" dirty="0">
              <a:solidFill>
                <a:srgbClr val="FF00FF"/>
              </a:solidFill>
              <a:latin typeface="Calibri" pitchFamily="34" charset="0"/>
            </a:endParaRPr>
          </a:p>
        </p:txBody>
      </p:sp>
      <p:sp>
        <p:nvSpPr>
          <p:cNvPr id="5134" name="Text Box 39"/>
          <p:cNvSpPr txBox="1">
            <a:spLocks noChangeArrowheads="1"/>
          </p:cNvSpPr>
          <p:nvPr/>
        </p:nvSpPr>
        <p:spPr bwMode="auto">
          <a:xfrm>
            <a:off x="838200" y="4309551"/>
            <a:ext cx="10150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FF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FF00FF"/>
                </a:solidFill>
                <a:latin typeface="Calibri" pitchFamily="34" charset="0"/>
              </a:rPr>
              <a:t>5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= </a:t>
            </a:r>
            <a:r>
              <a:rPr lang="en-US" sz="2000" dirty="0" err="1" smtClean="0">
                <a:solidFill>
                  <a:srgbClr val="FF3300"/>
                </a:solidFill>
                <a:latin typeface="Calibri" pitchFamily="34" charset="0"/>
              </a:rPr>
              <a:t>w</a:t>
            </a:r>
            <a:r>
              <a:rPr lang="en-US" sz="2000" baseline="-25000" dirty="0" err="1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000" baseline="-25000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endParaRPr lang="en-US" sz="2000" baseline="-25000" dirty="0">
              <a:solidFill>
                <a:srgbClr val="FF00FF"/>
              </a:solidFill>
              <a:latin typeface="Calibri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114448"/>
              </p:ext>
            </p:extLst>
          </p:nvPr>
        </p:nvGraphicFramePr>
        <p:xfrm>
          <a:off x="1539627" y="5526088"/>
          <a:ext cx="3209925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1" name="Εξίσωση" r:id="rId4" imgW="1295280" imgH="444240" progId="Equation.3">
                  <p:embed/>
                </p:oleObj>
              </mc:Choice>
              <mc:Fallback>
                <p:oleObj name="Εξίσωση" r:id="rId4" imgW="129528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627" y="5526088"/>
                        <a:ext cx="3209925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0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walks on graphs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The equations above describe a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step</a:t>
                </a:r>
                <a:r>
                  <a:rPr lang="en-US" dirty="0" smtClean="0"/>
                  <a:t> of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random walk </a:t>
                </a:r>
                <a:r>
                  <a:rPr lang="en-US" dirty="0" smtClean="0"/>
                  <a:t>on the graph</a:t>
                </a:r>
              </a:p>
              <a:p>
                <a:pPr lvl="1"/>
                <a:r>
                  <a:rPr lang="en-US" dirty="0" smtClean="0"/>
                  <a:t>Random walk: start from some node uniformly at random and then from each node pick a random link to follow.</a:t>
                </a:r>
              </a:p>
              <a:p>
                <a:pPr lvl="1"/>
                <a:r>
                  <a:rPr lang="en-US" dirty="0" smtClean="0"/>
                  <a:t>Question: what is the probability of being at a specific node?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: probability of being at node i at this step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: probability of being at node i in the next step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After many steps the probabilities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converge</a:t>
                </a:r>
                <a:r>
                  <a:rPr lang="en-US" dirty="0" smtClean="0"/>
                  <a:t> to the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stationary distribution</a:t>
                </a:r>
                <a:r>
                  <a:rPr lang="en-US" dirty="0" smtClean="0"/>
                  <a:t> of the random walk.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296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713358" y="3048000"/>
            <a:ext cx="2742841" cy="2531876"/>
            <a:chOff x="3004" y="981"/>
            <a:chExt cx="2688" cy="2256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5307725" y="3440511"/>
            <a:ext cx="4694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v</a:t>
            </a:r>
            <a:r>
              <a:rPr lang="en-US" sz="2000" baseline="-25000" dirty="0" err="1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8500476" y="3845606"/>
            <a:ext cx="5005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v</a:t>
            </a:r>
            <a:r>
              <a:rPr lang="en-US" sz="2000" baseline="-25000" dirty="0" err="1">
                <a:latin typeface="Calibri" pitchFamily="34" charset="0"/>
              </a:rPr>
              <a:t>3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8050760" y="5147251"/>
            <a:ext cx="44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v</a:t>
            </a:r>
            <a:r>
              <a:rPr lang="en-US" sz="2000" baseline="-25000" dirty="0" err="1">
                <a:latin typeface="Calibri" pitchFamily="34" charset="0"/>
              </a:rPr>
              <a:t>4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6425856" y="5170005"/>
            <a:ext cx="4851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v</a:t>
            </a:r>
            <a:r>
              <a:rPr lang="en-US" sz="2000" baseline="-25000" dirty="0" err="1">
                <a:latin typeface="Calibri" pitchFamily="34" charset="0"/>
              </a:rPr>
              <a:t>5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2219225" y="3367585"/>
            <a:ext cx="2214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0C612"/>
                </a:solidFill>
                <a:latin typeface="Calibri" pitchFamily="34" charset="0"/>
              </a:rPr>
              <a:t>p’</a:t>
            </a:r>
            <a:r>
              <a:rPr lang="en-US" sz="2000" baseline="-25000" dirty="0" err="1" smtClean="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= 1/3 </a:t>
            </a:r>
            <a:r>
              <a:rPr lang="en-US" sz="2000" dirty="0" err="1" smtClean="0">
                <a:solidFill>
                  <a:srgbClr val="008000"/>
                </a:solidFill>
                <a:latin typeface="Calibri" pitchFamily="34" charset="0"/>
              </a:rPr>
              <a:t>p</a:t>
            </a:r>
            <a:r>
              <a:rPr lang="en-US" sz="2000" baseline="-25000" dirty="0" err="1" smtClean="0">
                <a:solidFill>
                  <a:srgbClr val="008000"/>
                </a:solidFill>
                <a:latin typeface="Calibri" pitchFamily="34" charset="0"/>
              </a:rPr>
              <a:t>4</a:t>
            </a:r>
            <a:r>
              <a:rPr lang="en-US" sz="2000" baseline="-25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+ 1/2 </a:t>
            </a:r>
            <a:r>
              <a:rPr lang="en-US" sz="2000" dirty="0" err="1">
                <a:solidFill>
                  <a:srgbClr val="FF00FF"/>
                </a:solidFill>
                <a:latin typeface="Calibri" pitchFamily="34" charset="0"/>
              </a:rPr>
              <a:t>p</a:t>
            </a:r>
            <a:r>
              <a:rPr lang="en-US" sz="2000" baseline="-25000" dirty="0" err="1" smtClean="0">
                <a:solidFill>
                  <a:srgbClr val="FF00FF"/>
                </a:solidFill>
                <a:latin typeface="Calibri" pitchFamily="34" charset="0"/>
              </a:rPr>
              <a:t>5</a:t>
            </a:r>
            <a:endParaRPr lang="en-US" sz="2000" baseline="-25000" dirty="0">
              <a:solidFill>
                <a:srgbClr val="FF00FF"/>
              </a:solidFill>
              <a:latin typeface="Calibri" pitchFamily="34" charset="0"/>
            </a:endParaRP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2236688" y="3816848"/>
            <a:ext cx="2678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3300"/>
                </a:solidFill>
                <a:latin typeface="Calibri" pitchFamily="34" charset="0"/>
              </a:rPr>
              <a:t>p’</a:t>
            </a:r>
            <a:r>
              <a:rPr lang="en-US" sz="2000" baseline="-25000" dirty="0" err="1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= 1/2 </a:t>
            </a:r>
            <a:r>
              <a:rPr lang="en-US" sz="2000" dirty="0" err="1" smtClean="0">
                <a:solidFill>
                  <a:srgbClr val="F0C612"/>
                </a:solidFill>
                <a:latin typeface="Calibri" pitchFamily="34" charset="0"/>
              </a:rPr>
              <a:t>p</a:t>
            </a:r>
            <a:r>
              <a:rPr lang="en-US" sz="2000" baseline="-25000" dirty="0" err="1" smtClean="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+ </a:t>
            </a:r>
            <a:r>
              <a:rPr lang="en-US" sz="2000" dirty="0" err="1" smtClean="0">
                <a:solidFill>
                  <a:srgbClr val="0033CC"/>
                </a:solidFill>
                <a:latin typeface="Calibri" pitchFamily="34" charset="0"/>
              </a:rPr>
              <a:t>p</a:t>
            </a:r>
            <a:r>
              <a:rPr lang="en-US" sz="2000" baseline="-25000" dirty="0" err="1" smtClean="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en-US" sz="2000" baseline="-25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+ 1/3 </a:t>
            </a:r>
            <a:r>
              <a:rPr lang="en-US" sz="2000" dirty="0" err="1" smtClean="0">
                <a:solidFill>
                  <a:srgbClr val="008000"/>
                </a:solidFill>
                <a:latin typeface="Calibri" pitchFamily="34" charset="0"/>
              </a:rPr>
              <a:t>p</a:t>
            </a:r>
            <a:r>
              <a:rPr lang="en-US" sz="2000" baseline="-25000" dirty="0" err="1" smtClean="0">
                <a:solidFill>
                  <a:srgbClr val="008000"/>
                </a:solidFill>
                <a:latin typeface="Calibri" pitchFamily="34" charset="0"/>
              </a:rPr>
              <a:t>4</a:t>
            </a:r>
            <a:endParaRPr lang="en-US" sz="2000" baseline="-25000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2235100" y="4308973"/>
            <a:ext cx="23214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33CC"/>
                </a:solidFill>
                <a:latin typeface="Calibri" pitchFamily="34" charset="0"/>
              </a:rPr>
              <a:t>p’</a:t>
            </a:r>
            <a:r>
              <a:rPr lang="en-US" sz="2000" baseline="-25000" dirty="0" err="1" smtClean="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= 1/2 </a:t>
            </a:r>
            <a:r>
              <a:rPr lang="en-US" sz="2000" dirty="0" err="1" smtClean="0">
                <a:solidFill>
                  <a:srgbClr val="F0C612"/>
                </a:solidFill>
                <a:latin typeface="Calibri" pitchFamily="34" charset="0"/>
              </a:rPr>
              <a:t>p</a:t>
            </a:r>
            <a:r>
              <a:rPr lang="en-US" sz="2000" baseline="-25000" dirty="0" err="1" smtClean="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+ 1/3 </a:t>
            </a:r>
            <a:r>
              <a:rPr lang="en-US" sz="2000" dirty="0" err="1" smtClean="0">
                <a:solidFill>
                  <a:srgbClr val="008000"/>
                </a:solidFill>
                <a:latin typeface="Calibri" pitchFamily="34" charset="0"/>
              </a:rPr>
              <a:t>p</a:t>
            </a:r>
            <a:r>
              <a:rPr lang="en-US" sz="2000" baseline="-25000" dirty="0" err="1" smtClean="0">
                <a:solidFill>
                  <a:srgbClr val="008000"/>
                </a:solidFill>
                <a:latin typeface="Calibri" pitchFamily="34" charset="0"/>
              </a:rPr>
              <a:t>4</a:t>
            </a:r>
            <a:endParaRPr lang="en-US" sz="2000" baseline="-25000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2238275" y="4732835"/>
            <a:ext cx="13917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  <a:latin typeface="Calibri" pitchFamily="34" charset="0"/>
              </a:rPr>
              <a:t>p’</a:t>
            </a:r>
            <a:r>
              <a:rPr lang="en-US" sz="2000" baseline="-25000" dirty="0" err="1" smtClean="0">
                <a:solidFill>
                  <a:srgbClr val="008000"/>
                </a:solidFill>
                <a:latin typeface="Calibri" pitchFamily="34" charset="0"/>
              </a:rPr>
              <a:t>4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= 1/2 </a:t>
            </a:r>
            <a:r>
              <a:rPr lang="en-US" sz="2000" dirty="0" err="1" smtClean="0">
                <a:solidFill>
                  <a:srgbClr val="FF00FF"/>
                </a:solidFill>
                <a:latin typeface="Calibri" pitchFamily="34" charset="0"/>
              </a:rPr>
              <a:t>p</a:t>
            </a:r>
            <a:r>
              <a:rPr lang="en-US" sz="2000" baseline="-25000" dirty="0" err="1" smtClean="0">
                <a:solidFill>
                  <a:srgbClr val="FF00FF"/>
                </a:solidFill>
                <a:latin typeface="Calibri" pitchFamily="34" charset="0"/>
              </a:rPr>
              <a:t>5</a:t>
            </a:r>
            <a:endParaRPr lang="en-US" sz="2000" baseline="-25000" dirty="0">
              <a:solidFill>
                <a:srgbClr val="FF00FF"/>
              </a:solidFill>
              <a:latin typeface="Calibri" pitchFamily="34" charset="0"/>
            </a:endParaRPr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2233513" y="5229723"/>
            <a:ext cx="973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FF"/>
                </a:solidFill>
                <a:latin typeface="Calibri" pitchFamily="34" charset="0"/>
              </a:rPr>
              <a:t>p’</a:t>
            </a:r>
            <a:r>
              <a:rPr lang="en-US" sz="2000" baseline="-25000" dirty="0" err="1" smtClean="0">
                <a:solidFill>
                  <a:srgbClr val="FF00FF"/>
                </a:solidFill>
                <a:latin typeface="Calibri" pitchFamily="34" charset="0"/>
              </a:rPr>
              <a:t>5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= </a:t>
            </a:r>
            <a:r>
              <a:rPr lang="en-US" sz="2000" dirty="0" err="1" smtClean="0">
                <a:solidFill>
                  <a:srgbClr val="FF3300"/>
                </a:solidFill>
                <a:latin typeface="Calibri" pitchFamily="34" charset="0"/>
              </a:rPr>
              <a:t>p</a:t>
            </a:r>
            <a:r>
              <a:rPr lang="en-US" sz="2000" baseline="-25000" dirty="0" err="1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000" baseline="-25000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endParaRPr lang="en-US" sz="2000" baseline="-25000" dirty="0">
              <a:solidFill>
                <a:srgbClr val="FF00FF"/>
              </a:solidFill>
              <a:latin typeface="Calibri" pitchFamily="34" charset="0"/>
            </a:endParaRP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7613142" y="3124801"/>
            <a:ext cx="44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v</a:t>
            </a:r>
            <a:r>
              <a:rPr lang="en-US" sz="2000" baseline="-25000" dirty="0" err="1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3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PageRank algorithm [BP98]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8156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Good</a:t>
            </a:r>
            <a:r>
              <a:rPr lang="en-US" sz="2400" dirty="0" smtClean="0"/>
              <a:t> authorities should be pointed by </a:t>
            </a:r>
            <a:r>
              <a:rPr lang="en-US" sz="2400" dirty="0" smtClean="0">
                <a:solidFill>
                  <a:srgbClr val="009900"/>
                </a:solidFill>
              </a:rPr>
              <a:t>good</a:t>
            </a:r>
            <a:r>
              <a:rPr lang="en-US" sz="2400" dirty="0" smtClean="0"/>
              <a:t> authorities</a:t>
            </a:r>
          </a:p>
          <a:p>
            <a:pPr lvl="1"/>
            <a:r>
              <a:rPr lang="en-US" sz="2000" dirty="0" smtClean="0"/>
              <a:t>The value of a page is the value of the people that link to you</a:t>
            </a:r>
          </a:p>
          <a:p>
            <a:endParaRPr lang="en-US" dirty="0" smtClean="0"/>
          </a:p>
          <a:p>
            <a:r>
              <a:rPr lang="en-US" dirty="0" smtClean="0"/>
              <a:t>How do we implement that?</a:t>
            </a:r>
          </a:p>
          <a:p>
            <a:pPr lvl="1"/>
            <a:r>
              <a:rPr lang="en-US" dirty="0" smtClean="0"/>
              <a:t>Each page has a value.</a:t>
            </a:r>
          </a:p>
          <a:p>
            <a:pPr lvl="1"/>
            <a:r>
              <a:rPr lang="en-US" dirty="0" smtClean="0"/>
              <a:t>Proceed in iterations, </a:t>
            </a:r>
          </a:p>
          <a:p>
            <a:pPr lvl="2"/>
            <a:r>
              <a:rPr lang="en-US" dirty="0" smtClean="0"/>
              <a:t>in each iteration every page </a:t>
            </a:r>
            <a:r>
              <a:rPr lang="en-US" dirty="0" smtClean="0">
                <a:solidFill>
                  <a:srgbClr val="FF0000"/>
                </a:solidFill>
              </a:rPr>
              <a:t>distributes</a:t>
            </a:r>
            <a:r>
              <a:rPr lang="en-US" dirty="0" smtClean="0"/>
              <a:t> the value to the neighbors</a:t>
            </a:r>
          </a:p>
          <a:p>
            <a:pPr lvl="1"/>
            <a:r>
              <a:rPr lang="en-US" dirty="0" smtClean="0"/>
              <a:t>Continue until there is convergence.</a:t>
            </a:r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5776913" y="1557338"/>
            <a:ext cx="2755900" cy="2519362"/>
            <a:chOff x="3004" y="981"/>
            <a:chExt cx="2688" cy="2256"/>
          </a:xfrm>
        </p:grpSpPr>
        <p:sp>
          <p:nvSpPr>
            <p:cNvPr id="3079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0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2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4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8" name="Text Box 28"/>
          <p:cNvSpPr txBox="1">
            <a:spLocks noChangeArrowheads="1"/>
          </p:cNvSpPr>
          <p:nvPr/>
        </p:nvSpPr>
        <p:spPr bwMode="auto">
          <a:xfrm>
            <a:off x="6084888" y="4292600"/>
            <a:ext cx="25669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  <a:endParaRPr kumimoji="1" lang="en-US" sz="2400" b="1">
              <a:solidFill>
                <a:srgbClr val="FF33CC"/>
              </a:solidFill>
              <a:latin typeface="Tahoma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780706"/>
              </p:ext>
            </p:extLst>
          </p:nvPr>
        </p:nvGraphicFramePr>
        <p:xfrm>
          <a:off x="2065338" y="5726113"/>
          <a:ext cx="231933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9" name="Εξίσωση" r:id="rId4" imgW="1295280" imgH="444240" progId="Equation.3">
                  <p:embed/>
                </p:oleObj>
              </mc:Choice>
              <mc:Fallback>
                <p:oleObj name="Εξίσωση" r:id="rId4" imgW="129528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726113"/>
                        <a:ext cx="231933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4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Markov chains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 Markov chain describes a discrete time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stochastic process </a:t>
            </a:r>
            <a:r>
              <a:rPr lang="en-US" sz="2400" dirty="0" smtClean="0"/>
              <a:t>over a set of states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according to 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transition probability matrix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solidFill>
                  <a:srgbClr val="0066FF"/>
                </a:solidFill>
              </a:rPr>
              <a:t>P</a:t>
            </a:r>
            <a:r>
              <a:rPr lang="en-US" sz="2000" baseline="-25000" dirty="0" err="1" smtClean="0">
                <a:solidFill>
                  <a:srgbClr val="0066FF"/>
                </a:solidFill>
              </a:rPr>
              <a:t>ij</a:t>
            </a:r>
            <a:r>
              <a:rPr lang="en-US" sz="2000" dirty="0" smtClean="0"/>
              <a:t> = probability of moving to state </a:t>
            </a:r>
            <a:r>
              <a:rPr lang="en-US" sz="2000" dirty="0" smtClean="0">
                <a:solidFill>
                  <a:srgbClr val="0066FF"/>
                </a:solidFill>
              </a:rPr>
              <a:t>j</a:t>
            </a:r>
            <a:r>
              <a:rPr lang="en-US" sz="2000" dirty="0" smtClean="0"/>
              <a:t> when at state </a:t>
            </a:r>
            <a:r>
              <a:rPr lang="en-US" sz="2000" dirty="0" smtClean="0">
                <a:solidFill>
                  <a:srgbClr val="0066FF"/>
                </a:solidFill>
              </a:rPr>
              <a:t>i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∑</a:t>
            </a:r>
            <a:r>
              <a:rPr lang="en-US" sz="1800" baseline="-25000" dirty="0" err="1" smtClean="0">
                <a:solidFill>
                  <a:srgbClr val="0066FF"/>
                </a:solidFill>
              </a:rPr>
              <a:t>j</a:t>
            </a:r>
            <a:r>
              <a:rPr lang="en-US" sz="1800" dirty="0" err="1" smtClean="0">
                <a:solidFill>
                  <a:srgbClr val="0066FF"/>
                </a:solidFill>
              </a:rPr>
              <a:t>P</a:t>
            </a:r>
            <a:r>
              <a:rPr lang="en-US" sz="1800" baseline="-25000" dirty="0" err="1" smtClean="0">
                <a:solidFill>
                  <a:srgbClr val="0066FF"/>
                </a:solidFill>
              </a:rPr>
              <a:t>ij</a:t>
            </a:r>
            <a:r>
              <a:rPr lang="en-US" sz="1800" dirty="0" smtClean="0">
                <a:solidFill>
                  <a:srgbClr val="0066FF"/>
                </a:solidFill>
              </a:rPr>
              <a:t> = 1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FF6600"/>
                </a:solidFill>
              </a:rPr>
              <a:t>stochastic matrix</a:t>
            </a:r>
            <a:r>
              <a:rPr lang="en-US" sz="1800" dirty="0" smtClean="0"/>
              <a:t>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>
                <a:solidFill>
                  <a:srgbClr val="FF6600"/>
                </a:solidFill>
              </a:rPr>
              <a:t>Memorylessness</a:t>
            </a:r>
            <a:r>
              <a:rPr lang="en-US" sz="2400" dirty="0" smtClean="0">
                <a:solidFill>
                  <a:srgbClr val="FF6600"/>
                </a:solidFill>
              </a:rPr>
              <a:t> property</a:t>
            </a:r>
            <a:r>
              <a:rPr lang="en-US" sz="2400" dirty="0" smtClean="0"/>
              <a:t>: The next state of the chain depends only at the current state and not on the past of the process (first order MC)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higher order MCs are also possible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70175" y="2300288"/>
            <a:ext cx="2070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S = {s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1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, s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2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, … s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968625" y="3108325"/>
            <a:ext cx="1052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P = {P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ij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35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walks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Random walks on graphs correspond to Markov Chains</a:t>
            </a:r>
          </a:p>
          <a:p>
            <a:pPr lvl="1"/>
            <a:r>
              <a:rPr lang="en-US" smtClean="0"/>
              <a:t>The set of states </a:t>
            </a:r>
            <a:r>
              <a:rPr lang="en-US" smtClean="0">
                <a:solidFill>
                  <a:srgbClr val="0066FF"/>
                </a:solidFill>
              </a:rPr>
              <a:t>S</a:t>
            </a:r>
            <a:r>
              <a:rPr lang="en-US" smtClean="0"/>
              <a:t> is the set of nodes of the graph </a:t>
            </a:r>
            <a:r>
              <a:rPr lang="en-US" smtClean="0">
                <a:solidFill>
                  <a:srgbClr val="0066FF"/>
                </a:solidFill>
              </a:rPr>
              <a:t>G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FF9900"/>
                </a:solidFill>
              </a:rPr>
              <a:t>transition probability matrix</a:t>
            </a:r>
            <a:r>
              <a:rPr lang="en-US" smtClean="0"/>
              <a:t> is the probability that we follow an edge from one node to another</a:t>
            </a:r>
          </a:p>
        </p:txBody>
      </p:sp>
    </p:spTree>
    <p:extLst>
      <p:ext uri="{BB962C8B-B14F-4D97-AF65-F5344CB8AC3E}">
        <p14:creationId xmlns:p14="http://schemas.microsoft.com/office/powerpoint/2010/main" val="5617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4"/>
          <p:cNvSpPr>
            <a:spLocks noChangeArrowheads="1"/>
          </p:cNvSpPr>
          <p:nvPr/>
        </p:nvSpPr>
        <p:spPr bwMode="auto">
          <a:xfrm>
            <a:off x="1503363" y="3640138"/>
            <a:ext cx="2039937" cy="2905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1" name="Rectangle 41"/>
          <p:cNvSpPr>
            <a:spLocks noChangeArrowheads="1"/>
          </p:cNvSpPr>
          <p:nvPr/>
        </p:nvSpPr>
        <p:spPr bwMode="auto">
          <a:xfrm>
            <a:off x="1511300" y="2760663"/>
            <a:ext cx="2058988" cy="325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2" name="Rectangle 40"/>
          <p:cNvSpPr>
            <a:spLocks noChangeArrowheads="1"/>
          </p:cNvSpPr>
          <p:nvPr/>
        </p:nvSpPr>
        <p:spPr bwMode="auto">
          <a:xfrm>
            <a:off x="1512888" y="2330450"/>
            <a:ext cx="2030412" cy="333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3" name="Rectangle 39"/>
          <p:cNvSpPr>
            <a:spLocks noChangeArrowheads="1"/>
          </p:cNvSpPr>
          <p:nvPr/>
        </p:nvSpPr>
        <p:spPr bwMode="auto">
          <a:xfrm>
            <a:off x="1520825" y="1916113"/>
            <a:ext cx="2022475" cy="307975"/>
          </a:xfrm>
          <a:prstGeom prst="rect">
            <a:avLst/>
          </a:prstGeom>
          <a:solidFill>
            <a:srgbClr val="F0C61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  <p:grpSp>
        <p:nvGrpSpPr>
          <p:cNvPr id="4105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4112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13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14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15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16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17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107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108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109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110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5</a:t>
            </a: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55675" y="42751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4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42751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74725" y="1863725"/>
          <a:ext cx="2662238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5" name="Equation" r:id="rId6" imgW="1409400" imgH="1143000" progId="Equation.3">
                  <p:embed/>
                </p:oleObj>
              </mc:Choice>
              <mc:Fallback>
                <p:oleObj name="Equation" r:id="rId6" imgW="14094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1863725"/>
                        <a:ext cx="2662238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Rectangle 43"/>
          <p:cNvSpPr>
            <a:spLocks noChangeArrowheads="1"/>
          </p:cNvSpPr>
          <p:nvPr/>
        </p:nvSpPr>
        <p:spPr bwMode="auto">
          <a:xfrm>
            <a:off x="1520825" y="3209925"/>
            <a:ext cx="2032000" cy="288925"/>
          </a:xfrm>
          <a:prstGeom prst="rect">
            <a:avLst/>
          </a:prstGeom>
          <a:solidFill>
            <a:srgbClr val="008000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6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probability vector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vector </a:t>
            </a:r>
            <a:r>
              <a:rPr lang="en-US" smtClean="0">
                <a:solidFill>
                  <a:srgbClr val="0066FF"/>
                </a:solidFill>
              </a:rPr>
              <a:t>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smtClean="0">
                <a:solidFill>
                  <a:srgbClr val="0066FF"/>
                </a:solidFill>
              </a:rPr>
              <a:t> = (q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baseline="-25000" smtClean="0">
                <a:solidFill>
                  <a:srgbClr val="0066FF"/>
                </a:solidFill>
              </a:rPr>
              <a:t>1</a:t>
            </a:r>
            <a:r>
              <a:rPr lang="en-US" smtClean="0">
                <a:solidFill>
                  <a:srgbClr val="0066FF"/>
                </a:solidFill>
              </a:rPr>
              <a:t>,q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baseline="-25000" smtClean="0">
                <a:solidFill>
                  <a:srgbClr val="0066FF"/>
                </a:solidFill>
              </a:rPr>
              <a:t>2</a:t>
            </a:r>
            <a:r>
              <a:rPr lang="en-US" smtClean="0">
                <a:solidFill>
                  <a:srgbClr val="0066FF"/>
                </a:solidFill>
              </a:rPr>
              <a:t>, … ,q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baseline="-25000" smtClean="0">
                <a:solidFill>
                  <a:srgbClr val="0066FF"/>
                </a:solidFill>
              </a:rPr>
              <a:t>n</a:t>
            </a:r>
            <a:r>
              <a:rPr lang="en-US" smtClean="0">
                <a:solidFill>
                  <a:srgbClr val="0066FF"/>
                </a:solidFill>
              </a:rPr>
              <a:t>)</a:t>
            </a:r>
            <a:r>
              <a:rPr lang="en-US" smtClean="0"/>
              <a:t> that stores the probability of being at state </a:t>
            </a:r>
            <a:r>
              <a:rPr lang="en-US" smtClean="0">
                <a:solidFill>
                  <a:srgbClr val="0066FF"/>
                </a:solidFill>
              </a:rPr>
              <a:t>i</a:t>
            </a:r>
            <a:r>
              <a:rPr lang="en-US" smtClean="0"/>
              <a:t> at time </a:t>
            </a:r>
            <a:r>
              <a:rPr lang="en-US" smtClean="0">
                <a:solidFill>
                  <a:srgbClr val="0066FF"/>
                </a:solidFill>
              </a:rPr>
              <a:t>t</a:t>
            </a:r>
          </a:p>
          <a:p>
            <a:pPr lvl="1"/>
            <a:r>
              <a:rPr lang="en-US" smtClean="0">
                <a:solidFill>
                  <a:srgbClr val="0066FF"/>
                </a:solidFill>
              </a:rPr>
              <a:t>q</a:t>
            </a:r>
            <a:r>
              <a:rPr lang="en-US" baseline="30000" smtClean="0">
                <a:solidFill>
                  <a:srgbClr val="0066FF"/>
                </a:solidFill>
              </a:rPr>
              <a:t>0</a:t>
            </a:r>
            <a:r>
              <a:rPr lang="en-US" baseline="-25000" smtClean="0">
                <a:solidFill>
                  <a:srgbClr val="0066FF"/>
                </a:solidFill>
              </a:rPr>
              <a:t>i</a:t>
            </a:r>
            <a:r>
              <a:rPr lang="en-US" b="1" baseline="30000" smtClean="0"/>
              <a:t> = </a:t>
            </a:r>
            <a:r>
              <a:rPr lang="en-US" smtClean="0"/>
              <a:t>the probability of starting from state i</a:t>
            </a:r>
            <a:endParaRPr lang="en-US" b="1" smtClean="0"/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3429000" y="3200400"/>
            <a:ext cx="186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66FF"/>
                </a:solidFill>
                <a:latin typeface="Calibri" pitchFamily="34" charset="0"/>
              </a:rPr>
              <a:t>q</a:t>
            </a:r>
            <a:r>
              <a:rPr lang="en-US" sz="3200" baseline="30000" dirty="0" err="1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sz="3200" dirty="0">
                <a:solidFill>
                  <a:srgbClr val="0066FF"/>
                </a:solidFill>
                <a:latin typeface="Calibri" pitchFamily="34" charset="0"/>
              </a:rPr>
              <a:t> = </a:t>
            </a:r>
            <a:r>
              <a:rPr lang="en-US" sz="3200" dirty="0" err="1">
                <a:solidFill>
                  <a:srgbClr val="0066FF"/>
                </a:solidFill>
                <a:latin typeface="Calibri" pitchFamily="34" charset="0"/>
              </a:rPr>
              <a:t>q</a:t>
            </a:r>
            <a:r>
              <a:rPr lang="en-US" sz="3200" baseline="30000" dirty="0" err="1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sz="3200" baseline="30000" dirty="0">
                <a:solidFill>
                  <a:srgbClr val="0066FF"/>
                </a:solidFill>
                <a:latin typeface="Calibri" pitchFamily="34" charset="0"/>
              </a:rPr>
              <a:t>-1</a:t>
            </a:r>
            <a:r>
              <a:rPr lang="en-US" sz="3200" dirty="0">
                <a:solidFill>
                  <a:srgbClr val="0066FF"/>
                </a:solidFill>
                <a:latin typeface="Calibri" pitchFamily="34" charset="0"/>
              </a:rPr>
              <a:t> P</a:t>
            </a:r>
          </a:p>
        </p:txBody>
      </p:sp>
    </p:spTree>
    <p:extLst>
      <p:ext uri="{BB962C8B-B14F-4D97-AF65-F5344CB8AC3E}">
        <p14:creationId xmlns:p14="http://schemas.microsoft.com/office/powerpoint/2010/main" val="26419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5135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6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7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8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9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40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44538" y="19891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5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19891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6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7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8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9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5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30" name="Text Box 35"/>
          <p:cNvSpPr txBox="1">
            <a:spLocks noChangeArrowheads="1"/>
          </p:cNvSpPr>
          <p:nvPr/>
        </p:nvSpPr>
        <p:spPr bwMode="auto">
          <a:xfrm>
            <a:off x="962025" y="4445000"/>
            <a:ext cx="260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0C612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0C612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>
                <a:latin typeface="Calibri" pitchFamily="34" charset="0"/>
              </a:rPr>
              <a:t> = 1/3 </a:t>
            </a:r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  <a:r>
              <a:rPr lang="en-US" sz="2000" baseline="-25000"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+ 1/2 </a:t>
            </a:r>
            <a:r>
              <a:rPr lang="en-US" sz="2000">
                <a:solidFill>
                  <a:srgbClr val="FF00FF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00FF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F00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131" name="Text Box 36"/>
          <p:cNvSpPr txBox="1">
            <a:spLocks noChangeArrowheads="1"/>
          </p:cNvSpPr>
          <p:nvPr/>
        </p:nvSpPr>
        <p:spPr bwMode="auto">
          <a:xfrm>
            <a:off x="979488" y="4894263"/>
            <a:ext cx="317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  <a:latin typeface="Calibri" pitchFamily="34" charset="0"/>
              </a:rPr>
              <a:t>q</a:t>
            </a:r>
            <a:r>
              <a:rPr lang="en-US" sz="2000" baseline="30000" dirty="0" err="1">
                <a:solidFill>
                  <a:srgbClr val="FF3300"/>
                </a:solidFill>
                <a:latin typeface="Calibri" pitchFamily="34" charset="0"/>
              </a:rPr>
              <a:t>t+1</a:t>
            </a:r>
            <a:r>
              <a:rPr lang="en-US" sz="2000" baseline="-25000" dirty="0" err="1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= 1/2 </a:t>
            </a:r>
            <a:r>
              <a:rPr lang="en-US" sz="2000" dirty="0" err="1">
                <a:solidFill>
                  <a:srgbClr val="F0C612"/>
                </a:solidFill>
                <a:latin typeface="Calibri" pitchFamily="34" charset="0"/>
              </a:rPr>
              <a:t>q</a:t>
            </a:r>
            <a:r>
              <a:rPr lang="en-US" sz="2000" baseline="30000" dirty="0" err="1">
                <a:solidFill>
                  <a:srgbClr val="F0C612"/>
                </a:solidFill>
                <a:latin typeface="Calibri" pitchFamily="34" charset="0"/>
              </a:rPr>
              <a:t>t</a:t>
            </a:r>
            <a:r>
              <a:rPr lang="en-US" sz="2000" baseline="-25000" dirty="0" err="1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 err="1">
                <a:solidFill>
                  <a:srgbClr val="0033CC"/>
                </a:solidFill>
                <a:latin typeface="Calibri" pitchFamily="34" charset="0"/>
              </a:rPr>
              <a:t>q</a:t>
            </a:r>
            <a:r>
              <a:rPr lang="en-US" sz="2000" baseline="30000" dirty="0" err="1">
                <a:solidFill>
                  <a:srgbClr val="0033CC"/>
                </a:solidFill>
                <a:latin typeface="Calibri" pitchFamily="34" charset="0"/>
              </a:rPr>
              <a:t>t</a:t>
            </a:r>
            <a:r>
              <a:rPr lang="en-US" sz="2000" baseline="-25000" dirty="0" err="1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en-US" sz="2000" baseline="-25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+ 1/3 </a:t>
            </a:r>
            <a:r>
              <a:rPr lang="en-US" sz="2000" dirty="0" err="1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 dirty="0" err="1">
                <a:solidFill>
                  <a:srgbClr val="008000"/>
                </a:solidFill>
                <a:latin typeface="Calibri" pitchFamily="34" charset="0"/>
              </a:rPr>
              <a:t>t</a:t>
            </a:r>
            <a:r>
              <a:rPr lang="en-US" sz="2000" baseline="-25000" dirty="0" err="1">
                <a:solidFill>
                  <a:srgbClr val="008000"/>
                </a:solidFill>
                <a:latin typeface="Calibri" pitchFamily="34" charset="0"/>
              </a:rPr>
              <a:t>4</a:t>
            </a:r>
            <a:endParaRPr lang="en-US" sz="2000" baseline="-25000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5132" name="Text Box 37"/>
          <p:cNvSpPr txBox="1">
            <a:spLocks noChangeArrowheads="1"/>
          </p:cNvSpPr>
          <p:nvPr/>
        </p:nvSpPr>
        <p:spPr bwMode="auto">
          <a:xfrm>
            <a:off x="977900" y="5386388"/>
            <a:ext cx="263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33CC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= 1/2 </a:t>
            </a:r>
            <a:r>
              <a:rPr lang="en-US" sz="2000">
                <a:solidFill>
                  <a:srgbClr val="F0C612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0C612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>
                <a:latin typeface="Calibri" pitchFamily="34" charset="0"/>
              </a:rPr>
              <a:t> + 1/3 </a:t>
            </a:r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133" name="Text Box 38"/>
          <p:cNvSpPr txBox="1">
            <a:spLocks noChangeArrowheads="1"/>
          </p:cNvSpPr>
          <p:nvPr/>
        </p:nvSpPr>
        <p:spPr bwMode="auto">
          <a:xfrm>
            <a:off x="981075" y="5810250"/>
            <a:ext cx="164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  <a:r>
              <a:rPr lang="en-US" sz="2000">
                <a:latin typeface="Calibri" pitchFamily="34" charset="0"/>
              </a:rPr>
              <a:t> = 1/2 </a:t>
            </a:r>
            <a:r>
              <a:rPr lang="en-US" sz="2000">
                <a:solidFill>
                  <a:srgbClr val="FF00FF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00FF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F00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134" name="Text Box 39"/>
          <p:cNvSpPr txBox="1">
            <a:spLocks noChangeArrowheads="1"/>
          </p:cNvSpPr>
          <p:nvPr/>
        </p:nvSpPr>
        <p:spPr bwMode="auto">
          <a:xfrm>
            <a:off x="976313" y="6307138"/>
            <a:ext cx="1265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00FF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FF00FF"/>
                </a:solidFill>
                <a:latin typeface="Calibri" pitchFamily="34" charset="0"/>
              </a:rPr>
              <a:t>5</a:t>
            </a:r>
            <a:r>
              <a:rPr lang="en-US" sz="2000">
                <a:latin typeface="Calibri" pitchFamily="34" charset="0"/>
              </a:rPr>
              <a:t> = </a:t>
            </a:r>
            <a:r>
              <a:rPr lang="en-US" sz="2000">
                <a:solidFill>
                  <a:srgbClr val="FF33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33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F3300"/>
                </a:solidFill>
                <a:latin typeface="Calibri" pitchFamily="34" charset="0"/>
              </a:rPr>
              <a:t>2 </a:t>
            </a:r>
            <a:endParaRPr lang="en-US" sz="2000" baseline="-25000">
              <a:solidFill>
                <a:srgbClr val="FF00FF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75555" y="6008687"/>
            <a:ext cx="386516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Same equations as before!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3810793" y="1216025"/>
            <a:ext cx="186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66FF"/>
                </a:solidFill>
                <a:latin typeface="Calibri" pitchFamily="34" charset="0"/>
              </a:rPr>
              <a:t>q</a:t>
            </a:r>
            <a:r>
              <a:rPr lang="en-US" sz="3200" baseline="30000" dirty="0" err="1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sz="3200" dirty="0">
                <a:solidFill>
                  <a:srgbClr val="0066FF"/>
                </a:solidFill>
                <a:latin typeface="Calibri" pitchFamily="34" charset="0"/>
              </a:rPr>
              <a:t> = </a:t>
            </a:r>
            <a:r>
              <a:rPr lang="en-US" sz="3200" dirty="0" err="1">
                <a:solidFill>
                  <a:srgbClr val="0066FF"/>
                </a:solidFill>
                <a:latin typeface="Calibri" pitchFamily="34" charset="0"/>
              </a:rPr>
              <a:t>q</a:t>
            </a:r>
            <a:r>
              <a:rPr lang="en-US" sz="3200" baseline="30000" dirty="0" err="1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sz="3200" baseline="30000" dirty="0">
                <a:solidFill>
                  <a:srgbClr val="0066FF"/>
                </a:solidFill>
                <a:latin typeface="Calibri" pitchFamily="34" charset="0"/>
              </a:rPr>
              <a:t>-1</a:t>
            </a:r>
            <a:r>
              <a:rPr lang="en-US" sz="3200" dirty="0">
                <a:solidFill>
                  <a:srgbClr val="0066FF"/>
                </a:solidFill>
                <a:latin typeface="Calibri" pitchFamily="34" charset="0"/>
              </a:rPr>
              <a:t> P</a:t>
            </a:r>
          </a:p>
        </p:txBody>
      </p:sp>
    </p:spTree>
    <p:extLst>
      <p:ext uri="{BB962C8B-B14F-4D97-AF65-F5344CB8AC3E}">
        <p14:creationId xmlns:p14="http://schemas.microsoft.com/office/powerpoint/2010/main" val="30719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WALKS AND PAGERANK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Stationary distribution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A stationary distribution for a MC with transition matrix </a:t>
            </a:r>
            <a:r>
              <a:rPr lang="en-US" sz="2400" dirty="0" smtClean="0">
                <a:solidFill>
                  <a:srgbClr val="0066FF"/>
                </a:solidFill>
              </a:rPr>
              <a:t>P</a:t>
            </a:r>
            <a:r>
              <a:rPr lang="en-US" sz="2400" dirty="0" smtClean="0"/>
              <a:t>, is a probability distribution </a:t>
            </a:r>
            <a:r>
              <a:rPr lang="el-GR" sz="2400" dirty="0" smtClean="0">
                <a:solidFill>
                  <a:srgbClr val="0066FF"/>
                </a:solidFill>
              </a:rPr>
              <a:t>π</a:t>
            </a:r>
            <a:r>
              <a:rPr lang="fi-FI" sz="2400" dirty="0" smtClean="0"/>
              <a:t>, </a:t>
            </a:r>
            <a:r>
              <a:rPr lang="en-US" sz="2400" dirty="0" smtClean="0"/>
              <a:t>such that </a:t>
            </a:r>
            <a:r>
              <a:rPr lang="en-US" sz="2400" dirty="0" smtClean="0">
                <a:solidFill>
                  <a:srgbClr val="0066FF"/>
                </a:solidFill>
              </a:rPr>
              <a:t>π = πP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 MC has a unique stationary distribution if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it is </a:t>
            </a:r>
            <a:r>
              <a:rPr lang="en-US" sz="2000" dirty="0" smtClean="0">
                <a:solidFill>
                  <a:srgbClr val="FF0000"/>
                </a:solidFill>
              </a:rPr>
              <a:t>irreducible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the underlying graph is </a:t>
            </a:r>
            <a:r>
              <a:rPr lang="en-US" sz="1800" dirty="0" smtClean="0">
                <a:solidFill>
                  <a:srgbClr val="0070C0"/>
                </a:solidFill>
              </a:rPr>
              <a:t>strongly connected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it is </a:t>
            </a:r>
            <a:r>
              <a:rPr lang="en-US" sz="2000" dirty="0" smtClean="0">
                <a:solidFill>
                  <a:srgbClr val="FF0000"/>
                </a:solidFill>
              </a:rPr>
              <a:t>aperiodic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for random walks, the underlying graph is </a:t>
            </a:r>
            <a:r>
              <a:rPr lang="en-US" sz="1800" dirty="0" smtClean="0">
                <a:solidFill>
                  <a:srgbClr val="FF3300"/>
                </a:solidFill>
              </a:rPr>
              <a:t>not</a:t>
            </a:r>
            <a:r>
              <a:rPr lang="en-US" sz="1800" dirty="0" smtClean="0"/>
              <a:t> bipartite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probability </a:t>
            </a:r>
            <a:r>
              <a:rPr lang="el-GR" sz="2400" dirty="0" smtClean="0">
                <a:solidFill>
                  <a:srgbClr val="0066FF"/>
                </a:solidFill>
              </a:rPr>
              <a:t>π</a:t>
            </a:r>
            <a:r>
              <a:rPr lang="fi-FI" sz="2400" baseline="-25000" dirty="0" smtClean="0">
                <a:solidFill>
                  <a:srgbClr val="0066FF"/>
                </a:solidFill>
              </a:rPr>
              <a:t>i</a:t>
            </a:r>
            <a:r>
              <a:rPr lang="fi-FI" sz="2400" dirty="0" smtClean="0">
                <a:solidFill>
                  <a:srgbClr val="0066FF"/>
                </a:solidFill>
              </a:rPr>
              <a:t> </a:t>
            </a:r>
            <a:r>
              <a:rPr lang="fi-FI" sz="2400" dirty="0" smtClean="0"/>
              <a:t>is the </a:t>
            </a:r>
            <a:r>
              <a:rPr lang="en-US" sz="2400" dirty="0" smtClean="0"/>
              <a:t>fraction of times that we visited  state </a:t>
            </a:r>
            <a:r>
              <a:rPr lang="en-US" sz="2400" dirty="0" smtClean="0">
                <a:solidFill>
                  <a:srgbClr val="0066FF"/>
                </a:solidFill>
              </a:rPr>
              <a:t>i </a:t>
            </a:r>
            <a:r>
              <a:rPr lang="en-US" sz="2400" dirty="0" smtClean="0"/>
              <a:t>as</a:t>
            </a:r>
            <a:r>
              <a:rPr lang="en-US" sz="2400" dirty="0" smtClean="0">
                <a:solidFill>
                  <a:srgbClr val="0066FF"/>
                </a:solidFill>
              </a:rPr>
              <a:t> t </a:t>
            </a:r>
            <a:r>
              <a:rPr lang="en-US" sz="2400" dirty="0" smtClean="0">
                <a:solidFill>
                  <a:srgbClr val="0066FF"/>
                </a:solidFill>
                <a:latin typeface="Arial" pitchFamily="34" charset="0"/>
              </a:rPr>
              <a:t>→ </a:t>
            </a:r>
            <a:r>
              <a:rPr lang="en-US" sz="2400" dirty="0" smtClean="0">
                <a:solidFill>
                  <a:srgbClr val="0066FF"/>
                </a:solidFill>
                <a:latin typeface="Tahoma" pitchFamily="34" charset="0"/>
              </a:rPr>
              <a:t>∞</a:t>
            </a:r>
            <a:endParaRPr lang="en-US" sz="2400" dirty="0" smtClean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/>
              <a:t>The stationary distribution is an eigenvector of matrix </a:t>
            </a:r>
            <a:r>
              <a:rPr lang="en-US" sz="2400" dirty="0" smtClean="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 principal left eigenvector of </a:t>
            </a:r>
            <a:r>
              <a:rPr lang="en-US" sz="2000" dirty="0" smtClean="0">
                <a:solidFill>
                  <a:srgbClr val="0066FF"/>
                </a:solidFill>
              </a:rPr>
              <a:t>P</a:t>
            </a:r>
            <a:r>
              <a:rPr lang="en-US" sz="2000" dirty="0" smtClean="0"/>
              <a:t> – stochastic matrices have maximum eigenvalue 1</a:t>
            </a:r>
          </a:p>
        </p:txBody>
      </p:sp>
    </p:spTree>
    <p:extLst>
      <p:ext uri="{BB962C8B-B14F-4D97-AF65-F5344CB8AC3E}">
        <p14:creationId xmlns:p14="http://schemas.microsoft.com/office/powerpoint/2010/main" val="31467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Computing the stationary distribution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Power Method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Initialize to some distribution </a:t>
            </a:r>
            <a:r>
              <a:rPr lang="en-US" sz="2400" smtClean="0">
                <a:solidFill>
                  <a:srgbClr val="0066FF"/>
                </a:solidFill>
              </a:rPr>
              <a:t>q</a:t>
            </a:r>
            <a:r>
              <a:rPr lang="en-US" sz="2400" baseline="30000" smtClean="0">
                <a:solidFill>
                  <a:srgbClr val="0066FF"/>
                </a:solidFill>
              </a:rPr>
              <a:t>0</a:t>
            </a:r>
            <a:endParaRPr lang="en-US" sz="2400" smtClean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Iteratively compute </a:t>
            </a:r>
            <a:r>
              <a:rPr lang="en-US" sz="2400" smtClean="0">
                <a:solidFill>
                  <a:srgbClr val="0066FF"/>
                </a:solidFill>
              </a:rPr>
              <a:t>q</a:t>
            </a:r>
            <a:r>
              <a:rPr lang="en-US" sz="2400" baseline="30000" smtClean="0">
                <a:solidFill>
                  <a:srgbClr val="0066FF"/>
                </a:solidFill>
              </a:rPr>
              <a:t>t</a:t>
            </a:r>
            <a:r>
              <a:rPr lang="en-US" sz="2400" smtClean="0">
                <a:solidFill>
                  <a:srgbClr val="0066FF"/>
                </a:solidFill>
              </a:rPr>
              <a:t> = q</a:t>
            </a:r>
            <a:r>
              <a:rPr lang="en-US" sz="2400" baseline="30000" smtClean="0">
                <a:solidFill>
                  <a:srgbClr val="0066FF"/>
                </a:solidFill>
              </a:rPr>
              <a:t>t-1</a:t>
            </a:r>
            <a:r>
              <a:rPr lang="en-US" sz="2400" smtClean="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After enough iterations </a:t>
            </a:r>
            <a:r>
              <a:rPr lang="en-US" sz="2400" smtClean="0">
                <a:solidFill>
                  <a:srgbClr val="0066FF"/>
                </a:solidFill>
              </a:rPr>
              <a:t>q</a:t>
            </a:r>
            <a:r>
              <a:rPr lang="en-US" sz="2400" baseline="30000" smtClean="0">
                <a:solidFill>
                  <a:srgbClr val="0066FF"/>
                </a:solidFill>
              </a:rPr>
              <a:t>t </a:t>
            </a:r>
            <a:r>
              <a:rPr lang="en-US" sz="2400" smtClean="0">
                <a:solidFill>
                  <a:srgbClr val="0066FF"/>
                </a:solidFill>
              </a:rPr>
              <a:t>≈ </a:t>
            </a:r>
            <a:r>
              <a:rPr lang="el-GR" sz="2400" smtClean="0">
                <a:solidFill>
                  <a:srgbClr val="0066FF"/>
                </a:solidFill>
              </a:rPr>
              <a:t>π</a:t>
            </a:r>
            <a:endParaRPr lang="fi-FI" sz="2400" smtClean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Power method because it computes</a:t>
            </a:r>
            <a:r>
              <a:rPr lang="en-US" sz="2400" smtClean="0">
                <a:solidFill>
                  <a:srgbClr val="0066FF"/>
                </a:solidFill>
              </a:rPr>
              <a:t> q</a:t>
            </a:r>
            <a:r>
              <a:rPr lang="en-US" sz="2400" baseline="30000" smtClean="0">
                <a:solidFill>
                  <a:srgbClr val="0066FF"/>
                </a:solidFill>
              </a:rPr>
              <a:t>t</a:t>
            </a:r>
            <a:r>
              <a:rPr lang="en-US" sz="2400" smtClean="0">
                <a:solidFill>
                  <a:srgbClr val="0066FF"/>
                </a:solidFill>
              </a:rPr>
              <a:t> = q</a:t>
            </a:r>
            <a:r>
              <a:rPr lang="en-US" sz="2400" baseline="30000" smtClean="0">
                <a:solidFill>
                  <a:srgbClr val="0066FF"/>
                </a:solidFill>
              </a:rPr>
              <a:t>0</a:t>
            </a:r>
            <a:r>
              <a:rPr lang="en-US" sz="2400" smtClean="0">
                <a:solidFill>
                  <a:srgbClr val="0066FF"/>
                </a:solidFill>
              </a:rPr>
              <a:t>P</a:t>
            </a:r>
            <a:r>
              <a:rPr lang="en-US" sz="2400" baseline="30000" smtClean="0">
                <a:solidFill>
                  <a:srgbClr val="0066FF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Why does it converge?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follows from the fact that any vector can be written as a linear combination of the eigenvectors</a:t>
            </a:r>
          </a:p>
          <a:p>
            <a:pPr lvl="2">
              <a:lnSpc>
                <a:spcPct val="90000"/>
              </a:lnSpc>
            </a:pPr>
            <a:r>
              <a:rPr lang="en-US" sz="2000" smtClean="0">
                <a:solidFill>
                  <a:srgbClr val="0066FF"/>
                </a:solidFill>
              </a:rPr>
              <a:t>q</a:t>
            </a:r>
            <a:r>
              <a:rPr lang="en-US" sz="2000" baseline="30000" smtClean="0">
                <a:solidFill>
                  <a:srgbClr val="0066FF"/>
                </a:solidFill>
              </a:rPr>
              <a:t>0 </a:t>
            </a:r>
            <a:r>
              <a:rPr lang="en-US" sz="2000" smtClean="0">
                <a:solidFill>
                  <a:srgbClr val="0066FF"/>
                </a:solidFill>
              </a:rPr>
              <a:t>= v</a:t>
            </a:r>
            <a:r>
              <a:rPr lang="en-US" sz="2000" baseline="-25000" smtClean="0">
                <a:solidFill>
                  <a:srgbClr val="0066FF"/>
                </a:solidFill>
              </a:rPr>
              <a:t>1 </a:t>
            </a:r>
            <a:r>
              <a:rPr lang="en-US" sz="2000" smtClean="0">
                <a:solidFill>
                  <a:srgbClr val="0066FF"/>
                </a:solidFill>
              </a:rPr>
              <a:t>+ c</a:t>
            </a:r>
            <a:r>
              <a:rPr lang="en-US" sz="2000" baseline="-25000" smtClean="0">
                <a:solidFill>
                  <a:srgbClr val="0066FF"/>
                </a:solidFill>
              </a:rPr>
              <a:t>2</a:t>
            </a:r>
            <a:r>
              <a:rPr lang="en-US" sz="2000" smtClean="0">
                <a:solidFill>
                  <a:srgbClr val="0066FF"/>
                </a:solidFill>
              </a:rPr>
              <a:t>v</a:t>
            </a:r>
            <a:r>
              <a:rPr lang="en-US" sz="2000" baseline="-25000" smtClean="0">
                <a:solidFill>
                  <a:srgbClr val="0066FF"/>
                </a:solidFill>
              </a:rPr>
              <a:t>2</a:t>
            </a:r>
            <a:r>
              <a:rPr lang="en-US" sz="2000" smtClean="0">
                <a:solidFill>
                  <a:srgbClr val="0066FF"/>
                </a:solidFill>
              </a:rPr>
              <a:t> + … c</a:t>
            </a:r>
            <a:r>
              <a:rPr lang="en-US" sz="2000" baseline="-25000" smtClean="0">
                <a:solidFill>
                  <a:srgbClr val="0066FF"/>
                </a:solidFill>
              </a:rPr>
              <a:t>n</a:t>
            </a:r>
            <a:r>
              <a:rPr lang="en-US" sz="2000" smtClean="0">
                <a:solidFill>
                  <a:srgbClr val="0066FF"/>
                </a:solidFill>
              </a:rPr>
              <a:t>v</a:t>
            </a:r>
            <a:r>
              <a:rPr lang="en-US" sz="2000" baseline="-25000" smtClean="0">
                <a:solidFill>
                  <a:srgbClr val="0066FF"/>
                </a:solidFill>
              </a:rPr>
              <a:t>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Rate of convergence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determined by </a:t>
            </a:r>
            <a:r>
              <a:rPr lang="el-GR" sz="2400" smtClean="0">
                <a:solidFill>
                  <a:srgbClr val="0066FF"/>
                </a:solidFill>
                <a:latin typeface="Arial" pitchFamily="34" charset="0"/>
              </a:rPr>
              <a:t>λ</a:t>
            </a:r>
            <a:r>
              <a:rPr lang="fi-FI" sz="2400" baseline="-25000" smtClean="0">
                <a:solidFill>
                  <a:srgbClr val="0066FF"/>
                </a:solidFill>
                <a:latin typeface="Arial" pitchFamily="34" charset="0"/>
              </a:rPr>
              <a:t>2</a:t>
            </a:r>
            <a:r>
              <a:rPr lang="fi-FI" sz="2400" baseline="30000" smtClean="0">
                <a:solidFill>
                  <a:srgbClr val="0066FF"/>
                </a:solidFill>
                <a:latin typeface="Arial" pitchFamily="34" charset="0"/>
              </a:rPr>
              <a:t>t</a:t>
            </a:r>
            <a:endParaRPr lang="el-GR" sz="2400" smtClean="0">
              <a:solidFill>
                <a:srgbClr val="0066FF"/>
              </a:solidFill>
              <a:latin typeface="Arial" pitchFamily="34" charset="0"/>
            </a:endParaRPr>
          </a:p>
          <a:p>
            <a:pPr lvl="2">
              <a:lnSpc>
                <a:spcPct val="90000"/>
              </a:lnSpc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4029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Vanilla random walk</a:t>
            </a:r>
          </a:p>
          <a:p>
            <a:pPr lvl="1"/>
            <a:r>
              <a:rPr lang="en-US" smtClean="0"/>
              <a:t>make the adjacency matrix stochastic and run a random walk</a:t>
            </a: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5300663" y="2989263"/>
            <a:ext cx="3556000" cy="3090862"/>
            <a:chOff x="3004" y="981"/>
            <a:chExt cx="2688" cy="2256"/>
          </a:xfrm>
        </p:grpSpPr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7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6782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2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9"/>
          <p:cNvSpPr>
            <a:spLocks noChangeArrowheads="1"/>
          </p:cNvSpPr>
          <p:nvPr/>
        </p:nvSpPr>
        <p:spPr bwMode="auto">
          <a:xfrm>
            <a:off x="1573213" y="4141788"/>
            <a:ext cx="2911475" cy="333375"/>
          </a:xfrm>
          <a:prstGeom prst="rect">
            <a:avLst/>
          </a:prstGeom>
          <a:solidFill>
            <a:srgbClr val="FF330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about </a:t>
            </a:r>
            <a:r>
              <a:rPr lang="en-US" smtClean="0">
                <a:solidFill>
                  <a:srgbClr val="FF6600"/>
                </a:solidFill>
              </a:rPr>
              <a:t>sink </a:t>
            </a:r>
            <a:r>
              <a:rPr lang="en-US" smtClean="0"/>
              <a:t>nodes?</a:t>
            </a:r>
          </a:p>
          <a:p>
            <a:pPr lvl="1"/>
            <a:r>
              <a:rPr lang="en-US" smtClean="0"/>
              <a:t>what happens when the random walk moves to a node without any outgoing inks?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2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6782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6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1458913" y="3582988"/>
            <a:ext cx="3165475" cy="333375"/>
          </a:xfrm>
          <a:prstGeom prst="rect">
            <a:avLst/>
          </a:prstGeom>
          <a:solidFill>
            <a:srgbClr val="FF330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75725"/>
              </p:ext>
            </p:extLst>
          </p:nvPr>
        </p:nvGraphicFramePr>
        <p:xfrm>
          <a:off x="950913" y="3119438"/>
          <a:ext cx="37417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2" name="Equation" r:id="rId4" imgW="1981080" imgH="1143000" progId="Equation.3">
                  <p:embed/>
                </p:oleObj>
              </mc:Choice>
              <mc:Fallback>
                <p:oleObj name="Equation" r:id="rId4" imgW="19810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119438"/>
                        <a:ext cx="3741737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Replace these row vectors with a vector </a:t>
            </a:r>
            <a:r>
              <a:rPr lang="en-US" smtClean="0">
                <a:solidFill>
                  <a:srgbClr val="0066FF"/>
                </a:solidFill>
              </a:rPr>
              <a:t>v</a:t>
            </a:r>
          </a:p>
          <a:p>
            <a:pPr lvl="1"/>
            <a:r>
              <a:rPr lang="en-US" smtClean="0"/>
              <a:t>typically, the uniform vector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257800" y="31273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5575300" y="47720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7670800" y="49022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2" name="Rectangle 8"/>
          <p:cNvSpPr>
            <a:spLocks noChangeArrowheads="1"/>
          </p:cNvSpPr>
          <p:nvPr/>
        </p:nvSpPr>
        <p:spPr bwMode="auto">
          <a:xfrm>
            <a:off x="8242300" y="33909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6972300" y="2667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>
            <a:off x="5448300" y="38512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5384800" y="35226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7797800" y="52974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7797800" y="51006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4"/>
          <p:cNvSpPr>
            <a:spLocks noChangeShapeType="1"/>
          </p:cNvSpPr>
          <p:nvPr/>
        </p:nvSpPr>
        <p:spPr bwMode="auto">
          <a:xfrm>
            <a:off x="8369300" y="36528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7861300" y="54943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5702300" y="52974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5702300" y="50339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7162800" y="30622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6273800" y="52324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 flipH="1" flipV="1">
            <a:off x="5575300" y="41132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 flipV="1">
            <a:off x="5956300" y="32591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2"/>
          <p:cNvSpPr>
            <a:spLocks noChangeShapeType="1"/>
          </p:cNvSpPr>
          <p:nvPr/>
        </p:nvSpPr>
        <p:spPr bwMode="auto">
          <a:xfrm>
            <a:off x="5892800" y="38512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23"/>
          <p:cNvSpPr>
            <a:spLocks noChangeShapeType="1"/>
          </p:cNvSpPr>
          <p:nvPr/>
        </p:nvSpPr>
        <p:spPr bwMode="auto">
          <a:xfrm flipH="1" flipV="1">
            <a:off x="7607300" y="30622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 flipH="1" flipV="1">
            <a:off x="7289800" y="35877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 flipV="1">
            <a:off x="8051800" y="43116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 flipH="1" flipV="1">
            <a:off x="5956300" y="40481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28"/>
          <p:cNvSpPr>
            <a:spLocks noChangeShapeType="1"/>
          </p:cNvSpPr>
          <p:nvPr/>
        </p:nvSpPr>
        <p:spPr bwMode="auto">
          <a:xfrm flipH="1">
            <a:off x="5916613" y="3019425"/>
            <a:ext cx="976312" cy="3254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29"/>
          <p:cNvSpPr>
            <a:spLocks noChangeShapeType="1"/>
          </p:cNvSpPr>
          <p:nvPr/>
        </p:nvSpPr>
        <p:spPr bwMode="auto">
          <a:xfrm flipH="1">
            <a:off x="6219825" y="3603625"/>
            <a:ext cx="879475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30"/>
          <p:cNvSpPr>
            <a:spLocks noChangeShapeType="1"/>
          </p:cNvSpPr>
          <p:nvPr/>
        </p:nvSpPr>
        <p:spPr bwMode="auto">
          <a:xfrm>
            <a:off x="7170738" y="3606800"/>
            <a:ext cx="520700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31"/>
          <p:cNvSpPr>
            <a:spLocks noChangeShapeType="1"/>
          </p:cNvSpPr>
          <p:nvPr/>
        </p:nvSpPr>
        <p:spPr bwMode="auto">
          <a:xfrm>
            <a:off x="7605713" y="3294063"/>
            <a:ext cx="530225" cy="473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5" name="Text Box 32"/>
          <p:cNvSpPr txBox="1">
            <a:spLocks noChangeArrowheads="1"/>
          </p:cNvSpPr>
          <p:nvPr/>
        </p:nvSpPr>
        <p:spPr bwMode="auto">
          <a:xfrm>
            <a:off x="673100" y="5564188"/>
            <a:ext cx="139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P’ = P + dv</a:t>
            </a:r>
            <a:r>
              <a:rPr lang="en-US" baseline="30000">
                <a:latin typeface="Calibri" pitchFamily="34" charset="0"/>
              </a:rPr>
              <a:t>T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139767"/>
              </p:ext>
            </p:extLst>
          </p:nvPr>
        </p:nvGraphicFramePr>
        <p:xfrm>
          <a:off x="2559050" y="5459413"/>
          <a:ext cx="17668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3" name="Equation" r:id="rId6" imgW="1231560" imgH="457200" progId="Equation.3">
                  <p:embed/>
                </p:oleObj>
              </mc:Choice>
              <mc:Fallback>
                <p:oleObj name="Equation" r:id="rId6" imgW="1231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5459413"/>
                        <a:ext cx="1766888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18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61938" y="3679825"/>
          <a:ext cx="81994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1" name="Equation" r:id="rId4" imgW="4343400" imgH="1143000" progId="Equation.3">
                  <p:embed/>
                </p:oleObj>
              </mc:Choice>
              <mc:Fallback>
                <p:oleObj name="Equation" r:id="rId4" imgW="43434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3679825"/>
                        <a:ext cx="8199437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guarantee irreducibility?</a:t>
            </a:r>
          </a:p>
          <a:p>
            <a:r>
              <a:rPr lang="en-US" dirty="0" smtClean="0"/>
              <a:t>How do we guarantee not getting stuck in loops?</a:t>
            </a:r>
          </a:p>
          <a:p>
            <a:pPr lvl="1"/>
            <a:r>
              <a:rPr lang="en-US" dirty="0" smtClean="0"/>
              <a:t>add a random jump to vector </a:t>
            </a:r>
            <a:r>
              <a:rPr lang="en-US" dirty="0" smtClean="0">
                <a:solidFill>
                  <a:srgbClr val="0070C0"/>
                </a:solidFill>
              </a:rPr>
              <a:t>v</a:t>
            </a:r>
            <a:r>
              <a:rPr lang="en-US" dirty="0" smtClean="0"/>
              <a:t> with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  <a:latin typeface="Tahoma" pitchFamily="34" charset="0"/>
                <a:cs typeface="Times New Roman" pitchFamily="18" charset="0"/>
              </a:rPr>
              <a:t>α</a:t>
            </a:r>
            <a:endParaRPr lang="fi-FI" dirty="0" smtClean="0">
              <a:solidFill>
                <a:srgbClr val="0070C0"/>
              </a:solidFill>
              <a:latin typeface="Tahoma" pitchFamily="34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ahoma" pitchFamily="34" charset="0"/>
                <a:cs typeface="Times New Roman" pitchFamily="18" charset="0"/>
              </a:rPr>
              <a:t>typically, to a uniform vector</a:t>
            </a:r>
          </a:p>
        </p:txBody>
      </p:sp>
      <p:sp>
        <p:nvSpPr>
          <p:cNvPr id="9221" name="Text Box 33"/>
          <p:cNvSpPr txBox="1">
            <a:spLocks noChangeArrowheads="1"/>
          </p:cNvSpPr>
          <p:nvPr/>
        </p:nvSpPr>
        <p:spPr bwMode="auto">
          <a:xfrm>
            <a:off x="304800" y="6111606"/>
            <a:ext cx="5265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FF"/>
                </a:solidFill>
                <a:latin typeface="Calibri" pitchFamily="34" charset="0"/>
              </a:rPr>
              <a:t>P’’ = αP’ + (1-α)</a:t>
            </a:r>
            <a:r>
              <a:rPr lang="en-US" dirty="0" err="1">
                <a:solidFill>
                  <a:srgbClr val="0066FF"/>
                </a:solidFill>
                <a:latin typeface="Calibri" pitchFamily="34" charset="0"/>
              </a:rPr>
              <a:t>uv</a:t>
            </a:r>
            <a:r>
              <a:rPr lang="en-US" baseline="30000" dirty="0" err="1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dirty="0">
                <a:latin typeface="Calibri" pitchFamily="34" charset="0"/>
              </a:rPr>
              <a:t>,  where u is the vector of all 1s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35310" y="6334977"/>
            <a:ext cx="3190297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Random walk with restarts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PageRank algorithm [BP98]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81563" cy="4525963"/>
          </a:xfrm>
        </p:spPr>
        <p:txBody>
          <a:bodyPr/>
          <a:lstStyle/>
          <a:p>
            <a:r>
              <a:rPr lang="en-US" sz="2400" dirty="0"/>
              <a:t>T</a:t>
            </a:r>
            <a:r>
              <a:rPr lang="en-US" sz="2400" dirty="0" smtClean="0"/>
              <a:t>he Random Surfer model</a:t>
            </a:r>
          </a:p>
          <a:p>
            <a:pPr lvl="1"/>
            <a:r>
              <a:rPr lang="en-US" sz="2000" dirty="0" smtClean="0"/>
              <a:t>pick a page at random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with probability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jump to a random page</a:t>
            </a:r>
          </a:p>
          <a:p>
            <a:pPr lvl="1"/>
            <a:r>
              <a:rPr lang="en-US" sz="2000" dirty="0" smtClean="0"/>
              <a:t>with probability </a:t>
            </a:r>
            <a:r>
              <a:rPr lang="el-GR" sz="2000" dirty="0" smtClean="0">
                <a:latin typeface="Tahoma" pitchFamily="34" charset="0"/>
                <a:cs typeface="Times New Roman" pitchFamily="18" charset="0"/>
              </a:rPr>
              <a:t>α</a:t>
            </a:r>
            <a:r>
              <a:rPr lang="en-US" sz="2000" dirty="0" smtClean="0"/>
              <a:t> </a:t>
            </a:r>
            <a:r>
              <a:rPr lang="en-US" sz="2000" dirty="0" smtClean="0">
                <a:cs typeface="Times New Roman" pitchFamily="18" charset="0"/>
              </a:rPr>
              <a:t>follow a random outgoing link</a:t>
            </a:r>
          </a:p>
          <a:p>
            <a:r>
              <a:rPr lang="en-US" sz="2400" dirty="0" smtClean="0">
                <a:cs typeface="Times New Roman" pitchFamily="18" charset="0"/>
              </a:rPr>
              <a:t>Rank according to the stationary distribution</a:t>
            </a:r>
          </a:p>
          <a:p>
            <a:r>
              <a:rPr lang="en-US" sz="2400" dirty="0" smtClean="0">
                <a:cs typeface="Times New Roman" pitchFamily="18" charset="0"/>
              </a:rPr>
              <a:t> </a:t>
            </a:r>
            <a:endParaRPr lang="el-GR" sz="2400" dirty="0" smtClean="0">
              <a:cs typeface="Times New Roman" pitchFamily="18" charset="0"/>
            </a:endParaRPr>
          </a:p>
          <a:p>
            <a:pPr lvl="1"/>
            <a:endParaRPr lang="en-US" sz="2000" dirty="0" smtClean="0"/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5776913" y="1557338"/>
            <a:ext cx="2755900" cy="2519362"/>
            <a:chOff x="3004" y="981"/>
            <a:chExt cx="2688" cy="2256"/>
          </a:xfrm>
        </p:grpSpPr>
        <p:sp>
          <p:nvSpPr>
            <p:cNvPr id="3079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0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2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4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8" name="Text Box 28"/>
          <p:cNvSpPr txBox="1">
            <a:spLocks noChangeArrowheads="1"/>
          </p:cNvSpPr>
          <p:nvPr/>
        </p:nvSpPr>
        <p:spPr bwMode="auto">
          <a:xfrm>
            <a:off x="6084888" y="4292600"/>
            <a:ext cx="25669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  <a:endParaRPr kumimoji="1" lang="en-US" sz="2400" b="1">
              <a:solidFill>
                <a:srgbClr val="FF33CC"/>
              </a:solidFill>
              <a:latin typeface="Tahoma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637430"/>
              </p:ext>
            </p:extLst>
          </p:nvPr>
        </p:nvGraphicFramePr>
        <p:xfrm>
          <a:off x="1074738" y="4724400"/>
          <a:ext cx="359251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4" name="Εξίσωση" r:id="rId4" imgW="2006280" imgH="444240" progId="Equation.3">
                  <p:embed/>
                </p:oleObj>
              </mc:Choice>
              <mc:Fallback>
                <p:oleObj name="Εξίσωση" r:id="rId4" imgW="2006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4724400"/>
                        <a:ext cx="3592512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0" y="5864772"/>
                <a:ext cx="26795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𝛼</m:t>
                    </m:r>
                    <m:r>
                      <a:rPr lang="en-US" i="1" dirty="0" smtClean="0">
                        <a:latin typeface="Cambria Math"/>
                      </a:rPr>
                      <m:t> = 0.85  </m:t>
                    </m:r>
                  </m:oMath>
                </a14:m>
                <a:r>
                  <a:rPr lang="en-US" dirty="0" smtClean="0"/>
                  <a:t>in most cases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864772"/>
                <a:ext cx="2679516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9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1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stationary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is the meaning of the stationary distribution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 of a random walk?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𝜋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: </a:t>
                </a:r>
                <a:r>
                  <a:rPr lang="en-US" dirty="0" smtClean="0"/>
                  <a:t>the probability of being at node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dirty="0" smtClean="0"/>
                  <a:t> after very large </a:t>
                </a:r>
                <a:r>
                  <a:rPr lang="en-US" dirty="0"/>
                  <a:t>(</a:t>
                </a:r>
                <a:r>
                  <a:rPr lang="en-US" dirty="0" smtClean="0"/>
                  <a:t>infinite</a:t>
                </a:r>
                <a:r>
                  <a:rPr lang="en-US" dirty="0"/>
                  <a:t>) </a:t>
                </a:r>
                <a:r>
                  <a:rPr lang="en-US" dirty="0" smtClean="0"/>
                  <a:t>number of steps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𝜋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∞</m:t>
                        </m:r>
                      </m:sup>
                    </m:sSup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is the transition matrix,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the original vector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dirty="0" smtClean="0"/>
                  <a:t>: probability of going from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dirty="0" smtClean="0"/>
                  <a:t> to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j</a:t>
                </a:r>
                <a:r>
                  <a:rPr lang="en-US" dirty="0" smtClean="0"/>
                  <a:t> in one step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𝑖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𝑗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: </a:t>
                </a:r>
                <a:r>
                  <a:rPr lang="en-US" dirty="0" smtClean="0"/>
                  <a:t>probability of going from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dirty="0" smtClean="0"/>
                  <a:t> to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j</a:t>
                </a:r>
                <a:r>
                  <a:rPr lang="en-US" dirty="0" smtClean="0"/>
                  <a:t> in two steps (probability of all paths of length 2)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∞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𝑗</m:t>
                        </m:r>
                      </m:e>
                    </m:d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𝜋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𝑗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: </a:t>
                </a:r>
                <a:r>
                  <a:rPr lang="en-US" dirty="0" smtClean="0"/>
                  <a:t>probability of going from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dirty="0" smtClean="0"/>
                  <a:t> to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j</a:t>
                </a:r>
                <a:r>
                  <a:rPr lang="en-US" dirty="0" smtClean="0"/>
                  <a:t> in infinite steps – starting point does not matter.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 r="-963" b="-2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Stationary distribution with random jump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If v is the jump vector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𝛼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</a:rPr>
                        <m:t>𝑣𝑃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𝛼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⋮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⋯=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b="0" dirty="0" smtClean="0"/>
                  <a:t>With the random jump the shorter paths are more important, since the weight decreases exponentially</a:t>
                </a:r>
              </a:p>
              <a:p>
                <a:pPr lvl="1"/>
                <a:r>
                  <a:rPr lang="en-US" b="0" dirty="0" smtClean="0"/>
                  <a:t>makes sense when thought of as a restart</a:t>
                </a:r>
              </a:p>
              <a:p>
                <a:r>
                  <a:rPr lang="en-US" dirty="0" smtClean="0"/>
                  <a:t>If v is not uniform, we can bias the random walk towards the pages that are close to v</a:t>
                </a:r>
              </a:p>
              <a:p>
                <a:pPr lvl="1"/>
                <a:r>
                  <a:rPr lang="en-US" b="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Personalized</a:t>
                </a:r>
                <a:r>
                  <a:rPr lang="en-US" b="0" dirty="0" smtClean="0"/>
                  <a:t> and </a:t>
                </a:r>
                <a:r>
                  <a:rPr lang="en-US" b="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Topic Specific </a:t>
                </a:r>
                <a:r>
                  <a:rPr lang="en-US" b="0" dirty="0" err="1" smtClean="0"/>
                  <a:t>Pagerank</a:t>
                </a:r>
                <a:r>
                  <a:rPr lang="en-US" b="0" dirty="0" smtClean="0"/>
                  <a:t>.</a:t>
                </a:r>
              </a:p>
              <a:p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4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random jump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Guarantees irreducibility</a:t>
            </a:r>
          </a:p>
          <a:p>
            <a:r>
              <a:rPr lang="en-US" dirty="0" smtClean="0"/>
              <a:t>Motivated by the concept of random surfer</a:t>
            </a:r>
          </a:p>
          <a:p>
            <a:r>
              <a:rPr lang="en-US" dirty="0" smtClean="0"/>
              <a:t>Offers additional flexibility </a:t>
            </a:r>
          </a:p>
          <a:p>
            <a:pPr lvl="1"/>
            <a:r>
              <a:rPr lang="en-US" dirty="0" smtClean="0"/>
              <a:t>personalization</a:t>
            </a:r>
          </a:p>
          <a:p>
            <a:pPr lvl="1"/>
            <a:r>
              <a:rPr lang="en-US" dirty="0" smtClean="0"/>
              <a:t>anti-spam</a:t>
            </a:r>
          </a:p>
          <a:p>
            <a:r>
              <a:rPr lang="en-US" dirty="0" smtClean="0"/>
              <a:t>Controls the rate of convergence</a:t>
            </a:r>
          </a:p>
          <a:p>
            <a:pPr lvl="1"/>
            <a:r>
              <a:rPr lang="en-US" dirty="0" smtClean="0"/>
              <a:t>the second eigenvalue of matrix </a:t>
            </a:r>
            <a:r>
              <a:rPr lang="en-US" dirty="0" smtClean="0">
                <a:solidFill>
                  <a:srgbClr val="0070C0"/>
                </a:solidFill>
              </a:rPr>
              <a:t>P’’ </a:t>
            </a:r>
            <a:r>
              <a:rPr lang="en-US" dirty="0" smtClean="0"/>
              <a:t>is </a:t>
            </a:r>
            <a:r>
              <a:rPr lang="el-GR" dirty="0" smtClean="0">
                <a:solidFill>
                  <a:srgbClr val="0070C0"/>
                </a:solidFill>
                <a:latin typeface="Tahoma" pitchFamily="34" charset="0"/>
                <a:cs typeface="Times New Roman" pitchFamily="18" charset="0"/>
              </a:rPr>
              <a:t>α</a:t>
            </a:r>
            <a:endParaRPr lang="en-US" dirty="0" smtClean="0">
              <a:solidFill>
                <a:srgbClr val="0070C0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a powerful abstraction for modeling entities and their pairwise relationships.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Social network</a:t>
            </a:r>
          </a:p>
          <a:p>
            <a:pPr lvl="1"/>
            <a:r>
              <a:rPr lang="en-US" dirty="0" smtClean="0"/>
              <a:t>Collaboration graphs</a:t>
            </a:r>
          </a:p>
          <a:p>
            <a:pPr lvl="1"/>
            <a:r>
              <a:rPr lang="en-US" dirty="0"/>
              <a:t>Twitter Followers</a:t>
            </a:r>
          </a:p>
          <a:p>
            <a:pPr lvl="1"/>
            <a:r>
              <a:rPr lang="en-US" dirty="0"/>
              <a:t>Web</a:t>
            </a:r>
          </a:p>
          <a:p>
            <a:pPr lvl="1"/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4804060" y="2979279"/>
            <a:ext cx="3439729" cy="3227838"/>
            <a:chOff x="5562600" y="3267163"/>
            <a:chExt cx="3439729" cy="3227838"/>
          </a:xfrm>
        </p:grpSpPr>
        <p:grpSp>
          <p:nvGrpSpPr>
            <p:cNvPr id="37" name="Group 36"/>
            <p:cNvGrpSpPr/>
            <p:nvPr/>
          </p:nvGrpSpPr>
          <p:grpSpPr>
            <a:xfrm>
              <a:off x="5562600" y="3641750"/>
              <a:ext cx="3439729" cy="2483919"/>
              <a:chOff x="2492375" y="2841650"/>
              <a:chExt cx="3439729" cy="2483919"/>
            </a:xfrm>
          </p:grpSpPr>
          <p:sp>
            <p:nvSpPr>
              <p:cNvPr id="38" name="Line 19"/>
              <p:cNvSpPr>
                <a:spLocks noChangeShapeType="1"/>
              </p:cNvSpPr>
              <p:nvPr/>
            </p:nvSpPr>
            <p:spPr bwMode="auto">
              <a:xfrm>
                <a:off x="3460750" y="5186747"/>
                <a:ext cx="1270000" cy="13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 flipH="1">
                <a:off x="3143250" y="3542671"/>
                <a:ext cx="1079500" cy="11179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 flipH="1" flipV="1">
                <a:off x="2762250" y="4068775"/>
                <a:ext cx="190500" cy="5918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2"/>
              <p:cNvSpPr>
                <a:spLocks noChangeShapeType="1"/>
              </p:cNvSpPr>
              <p:nvPr/>
            </p:nvSpPr>
            <p:spPr bwMode="auto">
              <a:xfrm flipV="1">
                <a:off x="3143250" y="3213856"/>
                <a:ext cx="952500" cy="2630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3"/>
              <p:cNvSpPr>
                <a:spLocks noChangeShapeType="1"/>
              </p:cNvSpPr>
              <p:nvPr/>
            </p:nvSpPr>
            <p:spPr bwMode="auto">
              <a:xfrm>
                <a:off x="3079750" y="3805723"/>
                <a:ext cx="2222500" cy="13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24"/>
              <p:cNvSpPr>
                <a:spLocks noChangeShapeType="1"/>
              </p:cNvSpPr>
              <p:nvPr/>
            </p:nvSpPr>
            <p:spPr bwMode="auto">
              <a:xfrm flipH="1" flipV="1">
                <a:off x="4730750" y="3213855"/>
                <a:ext cx="635000" cy="3945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25"/>
              <p:cNvSpPr>
                <a:spLocks noChangeShapeType="1"/>
              </p:cNvSpPr>
              <p:nvPr/>
            </p:nvSpPr>
            <p:spPr bwMode="auto">
              <a:xfrm flipH="1" flipV="1">
                <a:off x="4476750" y="3542671"/>
                <a:ext cx="571500" cy="1249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26"/>
              <p:cNvSpPr>
                <a:spLocks noChangeShapeType="1"/>
              </p:cNvSpPr>
              <p:nvPr/>
            </p:nvSpPr>
            <p:spPr bwMode="auto">
              <a:xfrm flipV="1">
                <a:off x="5238750" y="4266065"/>
                <a:ext cx="381000" cy="526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27"/>
              <p:cNvSpPr>
                <a:spLocks noChangeShapeType="1"/>
              </p:cNvSpPr>
              <p:nvPr/>
            </p:nvSpPr>
            <p:spPr bwMode="auto">
              <a:xfrm flipH="1" flipV="1">
                <a:off x="3143250" y="4003012"/>
                <a:ext cx="1651000" cy="10522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809875" y="4765892"/>
                <a:ext cx="539750" cy="533400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492375" y="3375050"/>
                <a:ext cx="539750" cy="5334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144798" y="2841650"/>
                <a:ext cx="53975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392354" y="3641750"/>
                <a:ext cx="539750" cy="533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852604" y="4792169"/>
                <a:ext cx="539750" cy="5334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7248102" y="3267163"/>
                  <a:ext cx="4735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8102" y="3267163"/>
                  <a:ext cx="47359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8516366" y="3990484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6366" y="3990484"/>
                  <a:ext cx="478913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7983666" y="6125669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3666" y="6125669"/>
                  <a:ext cx="47891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5907763" y="6125669"/>
                  <a:ext cx="46903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7763" y="6125669"/>
                  <a:ext cx="469039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5597955" y="3723784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7955" y="3723784"/>
                  <a:ext cx="478913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934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walks on undirected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undirected graphs, the stationary distribution is proportional to the degrees of the nodes</a:t>
            </a:r>
          </a:p>
          <a:p>
            <a:pPr lvl="1"/>
            <a:r>
              <a:rPr lang="en-US" dirty="0" smtClean="0"/>
              <a:t>Thus in this case a random walk is the same as degree popularity</a:t>
            </a:r>
          </a:p>
          <a:p>
            <a:pPr lvl="1"/>
            <a:endParaRPr lang="en-US" dirty="0"/>
          </a:p>
          <a:p>
            <a:r>
              <a:rPr lang="en-US" dirty="0" smtClean="0"/>
              <a:t>This is not longer true if we do random jumps</a:t>
            </a:r>
          </a:p>
          <a:p>
            <a:pPr lvl="1"/>
            <a:r>
              <a:rPr lang="en-US" dirty="0" smtClean="0"/>
              <a:t>Now the short paths play a greater role, and the previous distribution does not hold.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PageRank algorithm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Performing vanilla power method is now too expensive – the matrix is not sparse</a:t>
            </a:r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831850" y="2832100"/>
            <a:ext cx="20129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q</a:t>
            </a:r>
            <a:r>
              <a:rPr lang="en-US" sz="2800" baseline="30000"/>
              <a:t>0 </a:t>
            </a:r>
            <a:r>
              <a:rPr lang="en-US" sz="2800"/>
              <a:t>= v</a:t>
            </a:r>
          </a:p>
          <a:p>
            <a:r>
              <a:rPr lang="en-US" sz="2800"/>
              <a:t>t = 1</a:t>
            </a:r>
          </a:p>
          <a:p>
            <a:r>
              <a:rPr lang="en-US" sz="2800">
                <a:solidFill>
                  <a:schemeClr val="folHlink"/>
                </a:solidFill>
              </a:rPr>
              <a:t>repeat</a:t>
            </a:r>
          </a:p>
          <a:p>
            <a:r>
              <a:rPr lang="en-US" sz="2800"/>
              <a:t>	</a:t>
            </a:r>
          </a:p>
          <a:p>
            <a:r>
              <a:rPr lang="en-US" sz="2800"/>
              <a:t>	</a:t>
            </a:r>
          </a:p>
          <a:p>
            <a:r>
              <a:rPr lang="en-US" sz="2800"/>
              <a:t>     </a:t>
            </a:r>
            <a:r>
              <a:rPr lang="en-US" sz="2800">
                <a:latin typeface="Helvetica" pitchFamily="34" charset="0"/>
              </a:rPr>
              <a:t>t = t +1</a:t>
            </a:r>
            <a:r>
              <a:rPr lang="en-US" sz="2800"/>
              <a:t>	</a:t>
            </a:r>
          </a:p>
          <a:p>
            <a:r>
              <a:rPr lang="fi-FI" sz="2800">
                <a:solidFill>
                  <a:schemeClr val="folHlink"/>
                </a:solidFill>
              </a:rPr>
              <a:t>until</a:t>
            </a:r>
            <a:r>
              <a:rPr lang="fi-FI" sz="2800"/>
              <a:t> </a:t>
            </a:r>
            <a:r>
              <a:rPr lang="el-GR" sz="2800"/>
              <a:t>δ</a:t>
            </a:r>
            <a:r>
              <a:rPr lang="fi-FI" sz="2800"/>
              <a:t> &lt; </a:t>
            </a:r>
            <a:r>
              <a:rPr lang="el-GR" sz="2800"/>
              <a:t>ε</a:t>
            </a:r>
            <a:endParaRPr lang="en-US" sz="2800"/>
          </a:p>
        </p:txBody>
      </p:sp>
      <p:graphicFrame>
        <p:nvGraphicFramePr>
          <p:cNvPr id="507909" name="Object 5"/>
          <p:cNvGraphicFramePr>
            <a:graphicFrameLocks noChangeAspect="1"/>
          </p:cNvGraphicFramePr>
          <p:nvPr/>
        </p:nvGraphicFramePr>
        <p:xfrm>
          <a:off x="1327150" y="4068763"/>
          <a:ext cx="18526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9" name="Equation" r:id="rId4" imgW="876240" imgH="241200" progId="Equation.3">
                  <p:embed/>
                </p:oleObj>
              </mc:Choice>
              <mc:Fallback>
                <p:oleObj name="Equation" r:id="rId4" imgW="876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4068763"/>
                        <a:ext cx="1852613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7910" name="Object 6"/>
          <p:cNvGraphicFramePr>
            <a:graphicFrameLocks noChangeAspect="1"/>
          </p:cNvGraphicFramePr>
          <p:nvPr/>
        </p:nvGraphicFramePr>
        <p:xfrm>
          <a:off x="1330325" y="4522788"/>
          <a:ext cx="18065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0" name="Equation" r:id="rId6" imgW="863280" imgH="279360" progId="Equation.3">
                  <p:embed/>
                </p:oleObj>
              </mc:Choice>
              <mc:Fallback>
                <p:oleObj name="Equation" r:id="rId6" imgW="863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4522788"/>
                        <a:ext cx="18065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7911" name="Rectangle 7"/>
          <p:cNvSpPr>
            <a:spLocks noChangeArrowheads="1"/>
          </p:cNvSpPr>
          <p:nvPr/>
        </p:nvSpPr>
        <p:spPr bwMode="auto">
          <a:xfrm>
            <a:off x="500063" y="2781300"/>
            <a:ext cx="2994025" cy="3436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7912" name="Text Box 8"/>
          <p:cNvSpPr txBox="1">
            <a:spLocks noChangeArrowheads="1"/>
          </p:cNvSpPr>
          <p:nvPr/>
        </p:nvSpPr>
        <p:spPr bwMode="auto">
          <a:xfrm>
            <a:off x="3778250" y="2806700"/>
            <a:ext cx="483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Efficient computation of </a:t>
            </a:r>
            <a:r>
              <a:rPr lang="en-US" sz="2400">
                <a:solidFill>
                  <a:srgbClr val="0066FF"/>
                </a:solidFill>
              </a:rPr>
              <a:t>y = (P’’)</a:t>
            </a:r>
            <a:r>
              <a:rPr lang="en-US" sz="2400" baseline="30000">
                <a:solidFill>
                  <a:srgbClr val="0066FF"/>
                </a:solidFill>
              </a:rPr>
              <a:t>T</a:t>
            </a:r>
            <a:r>
              <a:rPr lang="en-US" sz="2400">
                <a:solidFill>
                  <a:srgbClr val="0066FF"/>
                </a:solidFill>
              </a:rPr>
              <a:t> x</a:t>
            </a:r>
          </a:p>
        </p:txBody>
      </p:sp>
      <p:graphicFrame>
        <p:nvGraphicFramePr>
          <p:cNvPr id="507913" name="Object 9"/>
          <p:cNvGraphicFramePr>
            <a:graphicFrameLocks noChangeAspect="1"/>
          </p:cNvGraphicFramePr>
          <p:nvPr/>
        </p:nvGraphicFramePr>
        <p:xfrm>
          <a:off x="4532313" y="3586163"/>
          <a:ext cx="1808162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1" name="Equation" r:id="rId8" imgW="863280" imgH="723600" progId="Equation.3">
                  <p:embed/>
                </p:oleObj>
              </mc:Choice>
              <mc:Fallback>
                <p:oleObj name="Equation" r:id="rId8" imgW="8632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3586163"/>
                        <a:ext cx="1808162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7914" name="Rectangle 10"/>
          <p:cNvSpPr>
            <a:spLocks noChangeArrowheads="1"/>
          </p:cNvSpPr>
          <p:nvPr/>
        </p:nvSpPr>
        <p:spPr bwMode="auto">
          <a:xfrm>
            <a:off x="4379913" y="3425825"/>
            <a:ext cx="2347912" cy="2012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7915" name="Text Box 11"/>
          <p:cNvSpPr txBox="1">
            <a:spLocks noChangeArrowheads="1"/>
          </p:cNvSpPr>
          <p:nvPr/>
        </p:nvSpPr>
        <p:spPr bwMode="auto">
          <a:xfrm>
            <a:off x="3767138" y="5551488"/>
            <a:ext cx="3492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P</a:t>
            </a:r>
            <a:r>
              <a:rPr lang="en-US"/>
              <a:t> = normalized adjacency matrix</a:t>
            </a:r>
          </a:p>
        </p:txBody>
      </p:sp>
      <p:sp>
        <p:nvSpPr>
          <p:cNvPr id="507916" name="Text Box 12"/>
          <p:cNvSpPr txBox="1">
            <a:spLocks noChangeArrowheads="1"/>
          </p:cNvSpPr>
          <p:nvPr/>
        </p:nvSpPr>
        <p:spPr bwMode="auto">
          <a:xfrm>
            <a:off x="3741738" y="6370638"/>
            <a:ext cx="5265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P’’ = αP’ + (1-α)uv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/>
              <a:t>,  where </a:t>
            </a:r>
            <a:r>
              <a:rPr lang="en-US">
                <a:solidFill>
                  <a:srgbClr val="0066FF"/>
                </a:solidFill>
              </a:rPr>
              <a:t>u</a:t>
            </a:r>
            <a:r>
              <a:rPr lang="en-US"/>
              <a:t> is the vector of all 1s</a:t>
            </a:r>
          </a:p>
        </p:txBody>
      </p:sp>
      <p:sp>
        <p:nvSpPr>
          <p:cNvPr id="507917" name="Text Box 13"/>
          <p:cNvSpPr txBox="1">
            <a:spLocks noChangeArrowheads="1"/>
          </p:cNvSpPr>
          <p:nvPr/>
        </p:nvSpPr>
        <p:spPr bwMode="auto">
          <a:xfrm>
            <a:off x="3768725" y="5946775"/>
            <a:ext cx="489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P’ = P + dv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/>
              <a:t>, where </a:t>
            </a:r>
            <a:r>
              <a:rPr lang="en-US">
                <a:solidFill>
                  <a:srgbClr val="0066FF"/>
                </a:solidFill>
              </a:rPr>
              <a:t>d</a:t>
            </a:r>
            <a:r>
              <a:rPr lang="en-US" baseline="-25000">
                <a:solidFill>
                  <a:srgbClr val="0066FF"/>
                </a:solidFill>
              </a:rPr>
              <a:t>i</a:t>
            </a:r>
            <a:r>
              <a:rPr lang="en-US"/>
              <a:t> is 1 if </a:t>
            </a:r>
            <a:r>
              <a:rPr lang="en-US">
                <a:solidFill>
                  <a:srgbClr val="0066FF"/>
                </a:solidFill>
              </a:rPr>
              <a:t>i</a:t>
            </a:r>
            <a:r>
              <a:rPr lang="en-US"/>
              <a:t> is sink and 0 o.w.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507918" name="Rectangle 14"/>
          <p:cNvSpPr>
            <a:spLocks noChangeArrowheads="1"/>
          </p:cNvSpPr>
          <p:nvPr/>
        </p:nvSpPr>
        <p:spPr bwMode="auto">
          <a:xfrm>
            <a:off x="3744913" y="5548313"/>
            <a:ext cx="5232400" cy="1177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7919" name="Line 15"/>
          <p:cNvSpPr>
            <a:spLocks noChangeShapeType="1"/>
          </p:cNvSpPr>
          <p:nvPr/>
        </p:nvSpPr>
        <p:spPr bwMode="auto">
          <a:xfrm flipV="1">
            <a:off x="3203575" y="3429000"/>
            <a:ext cx="11525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7920" name="Line 16"/>
          <p:cNvSpPr>
            <a:spLocks noChangeShapeType="1"/>
          </p:cNvSpPr>
          <p:nvPr/>
        </p:nvSpPr>
        <p:spPr bwMode="auto">
          <a:xfrm>
            <a:off x="3203575" y="4437063"/>
            <a:ext cx="11525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Pagerank</a:t>
            </a:r>
            <a:r>
              <a:rPr lang="en-US" dirty="0" smtClean="0"/>
              <a:t>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Huge advantage for Google in the early days</a:t>
            </a:r>
          </a:p>
          <a:p>
            <a:pPr lvl="1"/>
            <a:r>
              <a:rPr lang="en-US" dirty="0" smtClean="0"/>
              <a:t>It gave a way to get an idea for the value of a page, which was useful in many different ways</a:t>
            </a:r>
          </a:p>
          <a:p>
            <a:pPr lvl="2"/>
            <a:r>
              <a:rPr lang="en-US" dirty="0" smtClean="0"/>
              <a:t>Put an order to the web.</a:t>
            </a:r>
          </a:p>
          <a:p>
            <a:pPr lvl="1"/>
            <a:r>
              <a:rPr lang="en-US" dirty="0" smtClean="0"/>
              <a:t>After a while it became clear that the anchor text was probably more important for ranking</a:t>
            </a:r>
          </a:p>
          <a:p>
            <a:pPr lvl="1"/>
            <a:r>
              <a:rPr lang="en-US" dirty="0" smtClean="0"/>
              <a:t>Also, link spam became a new (dark) art</a:t>
            </a:r>
          </a:p>
          <a:p>
            <a:r>
              <a:rPr lang="en-US" dirty="0" smtClean="0"/>
              <a:t>Flood of research</a:t>
            </a:r>
          </a:p>
          <a:p>
            <a:pPr lvl="1"/>
            <a:r>
              <a:rPr lang="en-US" dirty="0" smtClean="0"/>
              <a:t>Numerical analysis got rejuvenated</a:t>
            </a:r>
          </a:p>
          <a:p>
            <a:pPr lvl="1"/>
            <a:r>
              <a:rPr lang="en-US" dirty="0" smtClean="0"/>
              <a:t>Huge number of variations</a:t>
            </a:r>
          </a:p>
          <a:p>
            <a:pPr lvl="1"/>
            <a:r>
              <a:rPr lang="en-US" dirty="0" smtClean="0"/>
              <a:t>Efficiency became a great issue.</a:t>
            </a:r>
          </a:p>
          <a:p>
            <a:pPr lvl="1"/>
            <a:r>
              <a:rPr lang="en-US" dirty="0" smtClean="0"/>
              <a:t>Huge number of applications in different fields </a:t>
            </a:r>
          </a:p>
          <a:p>
            <a:pPr lvl="2"/>
            <a:r>
              <a:rPr lang="en-US" dirty="0" smtClean="0"/>
              <a:t>Random walk is often referred to as PageRank.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HITS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6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HITS algorithm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algorithm proposed around the same time as </a:t>
            </a:r>
            <a:r>
              <a:rPr lang="en-US" dirty="0" err="1" smtClean="0"/>
              <a:t>Pagerank</a:t>
            </a:r>
            <a:r>
              <a:rPr lang="en-US" dirty="0" smtClean="0"/>
              <a:t> for using the hyperlinks to rank pages</a:t>
            </a:r>
          </a:p>
          <a:p>
            <a:pPr lvl="1"/>
            <a:r>
              <a:rPr lang="en-US" dirty="0" smtClean="0"/>
              <a:t>Kleinberg: then an intern at IBM </a:t>
            </a:r>
            <a:r>
              <a:rPr lang="en-US" dirty="0" err="1" smtClean="0"/>
              <a:t>Almaden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IBM never made anything out of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dependent input</a:t>
            </a:r>
          </a:p>
        </p:txBody>
      </p:sp>
      <p:sp>
        <p:nvSpPr>
          <p:cNvPr id="246787" name="Oval 3"/>
          <p:cNvSpPr>
            <a:spLocks noChangeArrowheads="1"/>
          </p:cNvSpPr>
          <p:nvPr/>
        </p:nvSpPr>
        <p:spPr bwMode="auto">
          <a:xfrm>
            <a:off x="3492500" y="2997200"/>
            <a:ext cx="1655763" cy="2376488"/>
          </a:xfrm>
          <a:prstGeom prst="ellipse">
            <a:avLst/>
          </a:prstGeom>
          <a:solidFill>
            <a:srgbClr val="F7604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88" name="Oval 4"/>
          <p:cNvSpPr>
            <a:spLocks noChangeArrowheads="1"/>
          </p:cNvSpPr>
          <p:nvPr/>
        </p:nvSpPr>
        <p:spPr bwMode="auto">
          <a:xfrm>
            <a:off x="4284663" y="33575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89" name="Oval 5"/>
          <p:cNvSpPr>
            <a:spLocks noChangeArrowheads="1"/>
          </p:cNvSpPr>
          <p:nvPr/>
        </p:nvSpPr>
        <p:spPr bwMode="auto">
          <a:xfrm>
            <a:off x="3851275" y="39338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0" name="Oval 6"/>
          <p:cNvSpPr>
            <a:spLocks noChangeArrowheads="1"/>
          </p:cNvSpPr>
          <p:nvPr/>
        </p:nvSpPr>
        <p:spPr bwMode="auto">
          <a:xfrm>
            <a:off x="4716463" y="37893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1" name="Oval 7"/>
          <p:cNvSpPr>
            <a:spLocks noChangeArrowheads="1"/>
          </p:cNvSpPr>
          <p:nvPr/>
        </p:nvSpPr>
        <p:spPr bwMode="auto">
          <a:xfrm>
            <a:off x="4643438" y="47244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2" name="Oval 8"/>
          <p:cNvSpPr>
            <a:spLocks noChangeArrowheads="1"/>
          </p:cNvSpPr>
          <p:nvPr/>
        </p:nvSpPr>
        <p:spPr bwMode="auto">
          <a:xfrm>
            <a:off x="3995738" y="45085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3" name="Line 9"/>
          <p:cNvSpPr>
            <a:spLocks noChangeShapeType="1"/>
          </p:cNvSpPr>
          <p:nvPr/>
        </p:nvSpPr>
        <p:spPr bwMode="auto">
          <a:xfrm flipH="1">
            <a:off x="3995738" y="3500438"/>
            <a:ext cx="2889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94" name="Oval 10"/>
          <p:cNvSpPr>
            <a:spLocks noChangeArrowheads="1"/>
          </p:cNvSpPr>
          <p:nvPr/>
        </p:nvSpPr>
        <p:spPr bwMode="auto">
          <a:xfrm>
            <a:off x="4572000" y="42211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5" name="Oval 11"/>
          <p:cNvSpPr>
            <a:spLocks noChangeArrowheads="1"/>
          </p:cNvSpPr>
          <p:nvPr/>
        </p:nvSpPr>
        <p:spPr bwMode="auto">
          <a:xfrm>
            <a:off x="4284663" y="49418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6" name="Line 12"/>
          <p:cNvSpPr>
            <a:spLocks noChangeShapeType="1"/>
          </p:cNvSpPr>
          <p:nvPr/>
        </p:nvSpPr>
        <p:spPr bwMode="auto">
          <a:xfrm>
            <a:off x="4140200" y="4581525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97" name="Line 13"/>
          <p:cNvSpPr>
            <a:spLocks noChangeShapeType="1"/>
          </p:cNvSpPr>
          <p:nvPr/>
        </p:nvSpPr>
        <p:spPr bwMode="auto">
          <a:xfrm>
            <a:off x="3995738" y="40767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98" name="Line 14"/>
          <p:cNvSpPr>
            <a:spLocks noChangeShapeType="1"/>
          </p:cNvSpPr>
          <p:nvPr/>
        </p:nvSpPr>
        <p:spPr bwMode="auto">
          <a:xfrm flipV="1">
            <a:off x="4356100" y="4365625"/>
            <a:ext cx="2873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99" name="Text Box 15"/>
          <p:cNvSpPr txBox="1">
            <a:spLocks noChangeArrowheads="1"/>
          </p:cNvSpPr>
          <p:nvPr/>
        </p:nvSpPr>
        <p:spPr bwMode="auto">
          <a:xfrm>
            <a:off x="3903663" y="5461000"/>
            <a:ext cx="1044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Root Set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5906" y="2318266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 set obtained from a text-only search engine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Oval 2"/>
          <p:cNvSpPr>
            <a:spLocks noChangeArrowheads="1"/>
          </p:cNvSpPr>
          <p:nvPr/>
        </p:nvSpPr>
        <p:spPr bwMode="auto">
          <a:xfrm>
            <a:off x="5508625" y="2420938"/>
            <a:ext cx="1655763" cy="3095625"/>
          </a:xfrm>
          <a:prstGeom prst="ellipse">
            <a:avLst/>
          </a:prstGeom>
          <a:solidFill>
            <a:srgbClr val="95CA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35" name="Oval 3"/>
          <p:cNvSpPr>
            <a:spLocks noChangeArrowheads="1"/>
          </p:cNvSpPr>
          <p:nvPr/>
        </p:nvSpPr>
        <p:spPr bwMode="auto">
          <a:xfrm>
            <a:off x="1547813" y="2565400"/>
            <a:ext cx="1655762" cy="3095625"/>
          </a:xfrm>
          <a:prstGeom prst="ellipse">
            <a:avLst/>
          </a:prstGeom>
          <a:solidFill>
            <a:srgbClr val="FFE1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dependent input</a:t>
            </a:r>
          </a:p>
        </p:txBody>
      </p:sp>
      <p:sp>
        <p:nvSpPr>
          <p:cNvPr id="248837" name="Oval 5"/>
          <p:cNvSpPr>
            <a:spLocks noChangeArrowheads="1"/>
          </p:cNvSpPr>
          <p:nvPr/>
        </p:nvSpPr>
        <p:spPr bwMode="auto">
          <a:xfrm>
            <a:off x="3492500" y="2997200"/>
            <a:ext cx="1655763" cy="2376488"/>
          </a:xfrm>
          <a:prstGeom prst="ellipse">
            <a:avLst/>
          </a:prstGeom>
          <a:solidFill>
            <a:srgbClr val="F7604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38" name="Oval 6"/>
          <p:cNvSpPr>
            <a:spLocks noChangeArrowheads="1"/>
          </p:cNvSpPr>
          <p:nvPr/>
        </p:nvSpPr>
        <p:spPr bwMode="auto">
          <a:xfrm>
            <a:off x="4284663" y="33575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39" name="Oval 7"/>
          <p:cNvSpPr>
            <a:spLocks noChangeArrowheads="1"/>
          </p:cNvSpPr>
          <p:nvPr/>
        </p:nvSpPr>
        <p:spPr bwMode="auto">
          <a:xfrm>
            <a:off x="3851275" y="39338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0" name="Oval 8"/>
          <p:cNvSpPr>
            <a:spLocks noChangeArrowheads="1"/>
          </p:cNvSpPr>
          <p:nvPr/>
        </p:nvSpPr>
        <p:spPr bwMode="auto">
          <a:xfrm>
            <a:off x="4716463" y="37893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1" name="Oval 9"/>
          <p:cNvSpPr>
            <a:spLocks noChangeArrowheads="1"/>
          </p:cNvSpPr>
          <p:nvPr/>
        </p:nvSpPr>
        <p:spPr bwMode="auto">
          <a:xfrm>
            <a:off x="4643438" y="47244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2" name="Oval 10"/>
          <p:cNvSpPr>
            <a:spLocks noChangeArrowheads="1"/>
          </p:cNvSpPr>
          <p:nvPr/>
        </p:nvSpPr>
        <p:spPr bwMode="auto">
          <a:xfrm>
            <a:off x="3995738" y="45085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3" name="Line 11"/>
          <p:cNvSpPr>
            <a:spLocks noChangeShapeType="1"/>
          </p:cNvSpPr>
          <p:nvPr/>
        </p:nvSpPr>
        <p:spPr bwMode="auto">
          <a:xfrm flipH="1">
            <a:off x="3995738" y="3500438"/>
            <a:ext cx="2889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44" name="Oval 12"/>
          <p:cNvSpPr>
            <a:spLocks noChangeArrowheads="1"/>
          </p:cNvSpPr>
          <p:nvPr/>
        </p:nvSpPr>
        <p:spPr bwMode="auto">
          <a:xfrm>
            <a:off x="4572000" y="42211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5" name="Oval 13"/>
          <p:cNvSpPr>
            <a:spLocks noChangeArrowheads="1"/>
          </p:cNvSpPr>
          <p:nvPr/>
        </p:nvSpPr>
        <p:spPr bwMode="auto">
          <a:xfrm>
            <a:off x="4284663" y="49418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6" name="Line 14"/>
          <p:cNvSpPr>
            <a:spLocks noChangeShapeType="1"/>
          </p:cNvSpPr>
          <p:nvPr/>
        </p:nvSpPr>
        <p:spPr bwMode="auto">
          <a:xfrm>
            <a:off x="4140200" y="4581525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47" name="Line 15"/>
          <p:cNvSpPr>
            <a:spLocks noChangeShapeType="1"/>
          </p:cNvSpPr>
          <p:nvPr/>
        </p:nvSpPr>
        <p:spPr bwMode="auto">
          <a:xfrm>
            <a:off x="3995738" y="40767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48" name="Line 16"/>
          <p:cNvSpPr>
            <a:spLocks noChangeShapeType="1"/>
          </p:cNvSpPr>
          <p:nvPr/>
        </p:nvSpPr>
        <p:spPr bwMode="auto">
          <a:xfrm flipV="1">
            <a:off x="4356100" y="4365625"/>
            <a:ext cx="2873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49" name="Line 17"/>
          <p:cNvSpPr>
            <a:spLocks noChangeShapeType="1"/>
          </p:cNvSpPr>
          <p:nvPr/>
        </p:nvSpPr>
        <p:spPr bwMode="auto">
          <a:xfrm>
            <a:off x="2484438" y="2852738"/>
            <a:ext cx="18002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50" name="Oval 18"/>
          <p:cNvSpPr>
            <a:spLocks noChangeArrowheads="1"/>
          </p:cNvSpPr>
          <p:nvPr/>
        </p:nvSpPr>
        <p:spPr bwMode="auto">
          <a:xfrm>
            <a:off x="2339975" y="27813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51" name="Line 19"/>
          <p:cNvSpPr>
            <a:spLocks noChangeShapeType="1"/>
          </p:cNvSpPr>
          <p:nvPr/>
        </p:nvSpPr>
        <p:spPr bwMode="auto">
          <a:xfrm>
            <a:off x="4427538" y="3429000"/>
            <a:ext cx="2232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52" name="Line 20"/>
          <p:cNvSpPr>
            <a:spLocks noChangeShapeType="1"/>
          </p:cNvSpPr>
          <p:nvPr/>
        </p:nvSpPr>
        <p:spPr bwMode="auto">
          <a:xfrm flipV="1">
            <a:off x="4427538" y="2924175"/>
            <a:ext cx="18002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53" name="Line 21"/>
          <p:cNvSpPr>
            <a:spLocks noChangeShapeType="1"/>
          </p:cNvSpPr>
          <p:nvPr/>
        </p:nvSpPr>
        <p:spPr bwMode="auto">
          <a:xfrm flipV="1">
            <a:off x="4716463" y="4076700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54" name="Line 22"/>
          <p:cNvSpPr>
            <a:spLocks noChangeShapeType="1"/>
          </p:cNvSpPr>
          <p:nvPr/>
        </p:nvSpPr>
        <p:spPr bwMode="auto">
          <a:xfrm flipV="1">
            <a:off x="4787900" y="4508500"/>
            <a:ext cx="18002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55" name="Line 23"/>
          <p:cNvSpPr>
            <a:spLocks noChangeShapeType="1"/>
          </p:cNvSpPr>
          <p:nvPr/>
        </p:nvSpPr>
        <p:spPr bwMode="auto">
          <a:xfrm>
            <a:off x="4427538" y="5013325"/>
            <a:ext cx="19446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56" name="Line 24"/>
          <p:cNvSpPr>
            <a:spLocks noChangeShapeType="1"/>
          </p:cNvSpPr>
          <p:nvPr/>
        </p:nvSpPr>
        <p:spPr bwMode="auto">
          <a:xfrm>
            <a:off x="4859338" y="3860800"/>
            <a:ext cx="13684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57" name="Oval 25"/>
          <p:cNvSpPr>
            <a:spLocks noChangeArrowheads="1"/>
          </p:cNvSpPr>
          <p:nvPr/>
        </p:nvSpPr>
        <p:spPr bwMode="auto">
          <a:xfrm>
            <a:off x="6227763" y="28527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58" name="Oval 26"/>
          <p:cNvSpPr>
            <a:spLocks noChangeArrowheads="1"/>
          </p:cNvSpPr>
          <p:nvPr/>
        </p:nvSpPr>
        <p:spPr bwMode="auto">
          <a:xfrm>
            <a:off x="6659563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59" name="Oval 27"/>
          <p:cNvSpPr>
            <a:spLocks noChangeArrowheads="1"/>
          </p:cNvSpPr>
          <p:nvPr/>
        </p:nvSpPr>
        <p:spPr bwMode="auto">
          <a:xfrm>
            <a:off x="6227763" y="40052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60" name="Oval 28"/>
          <p:cNvSpPr>
            <a:spLocks noChangeArrowheads="1"/>
          </p:cNvSpPr>
          <p:nvPr/>
        </p:nvSpPr>
        <p:spPr bwMode="auto">
          <a:xfrm>
            <a:off x="6372225" y="51577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61" name="Oval 29"/>
          <p:cNvSpPr>
            <a:spLocks noChangeArrowheads="1"/>
          </p:cNvSpPr>
          <p:nvPr/>
        </p:nvSpPr>
        <p:spPr bwMode="auto">
          <a:xfrm>
            <a:off x="6588125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62" name="Line 30"/>
          <p:cNvSpPr>
            <a:spLocks noChangeShapeType="1"/>
          </p:cNvSpPr>
          <p:nvPr/>
        </p:nvSpPr>
        <p:spPr bwMode="auto">
          <a:xfrm flipV="1">
            <a:off x="2268538" y="3429000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63" name="Line 31"/>
          <p:cNvSpPr>
            <a:spLocks noChangeShapeType="1"/>
          </p:cNvSpPr>
          <p:nvPr/>
        </p:nvSpPr>
        <p:spPr bwMode="auto">
          <a:xfrm>
            <a:off x="2555875" y="3789363"/>
            <a:ext cx="12954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64" name="Line 32"/>
          <p:cNvSpPr>
            <a:spLocks noChangeShapeType="1"/>
          </p:cNvSpPr>
          <p:nvPr/>
        </p:nvSpPr>
        <p:spPr bwMode="auto">
          <a:xfrm flipV="1">
            <a:off x="2484438" y="4581525"/>
            <a:ext cx="15113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65" name="Oval 33"/>
          <p:cNvSpPr>
            <a:spLocks noChangeArrowheads="1"/>
          </p:cNvSpPr>
          <p:nvPr/>
        </p:nvSpPr>
        <p:spPr bwMode="auto">
          <a:xfrm>
            <a:off x="2411413" y="37163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66" name="Oval 34"/>
          <p:cNvSpPr>
            <a:spLocks noChangeArrowheads="1"/>
          </p:cNvSpPr>
          <p:nvPr/>
        </p:nvSpPr>
        <p:spPr bwMode="auto">
          <a:xfrm>
            <a:off x="2124075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67" name="Oval 35"/>
          <p:cNvSpPr>
            <a:spLocks noChangeArrowheads="1"/>
          </p:cNvSpPr>
          <p:nvPr/>
        </p:nvSpPr>
        <p:spPr bwMode="auto">
          <a:xfrm>
            <a:off x="2339975" y="52292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68" name="Line 36"/>
          <p:cNvSpPr>
            <a:spLocks noChangeShapeType="1"/>
          </p:cNvSpPr>
          <p:nvPr/>
        </p:nvSpPr>
        <p:spPr bwMode="auto">
          <a:xfrm flipV="1">
            <a:off x="2484438" y="5013325"/>
            <a:ext cx="18002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69" name="Oval 37"/>
          <p:cNvSpPr>
            <a:spLocks noChangeArrowheads="1"/>
          </p:cNvSpPr>
          <p:nvPr/>
        </p:nvSpPr>
        <p:spPr bwMode="auto">
          <a:xfrm>
            <a:off x="2627313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70" name="Line 38"/>
          <p:cNvSpPr>
            <a:spLocks noChangeShapeType="1"/>
          </p:cNvSpPr>
          <p:nvPr/>
        </p:nvSpPr>
        <p:spPr bwMode="auto">
          <a:xfrm flipV="1">
            <a:off x="2771775" y="42926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71" name="Line 39"/>
          <p:cNvSpPr>
            <a:spLocks noChangeShapeType="1"/>
          </p:cNvSpPr>
          <p:nvPr/>
        </p:nvSpPr>
        <p:spPr bwMode="auto">
          <a:xfrm flipV="1">
            <a:off x="2124075" y="4005263"/>
            <a:ext cx="16557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72" name="Oval 40"/>
          <p:cNvSpPr>
            <a:spLocks noChangeArrowheads="1"/>
          </p:cNvSpPr>
          <p:nvPr/>
        </p:nvSpPr>
        <p:spPr bwMode="auto">
          <a:xfrm>
            <a:off x="1979613" y="42926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73" name="Text Box 41"/>
          <p:cNvSpPr txBox="1">
            <a:spLocks noChangeArrowheads="1"/>
          </p:cNvSpPr>
          <p:nvPr/>
        </p:nvSpPr>
        <p:spPr bwMode="auto">
          <a:xfrm>
            <a:off x="3903663" y="5461000"/>
            <a:ext cx="1044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Root Set</a:t>
            </a:r>
          </a:p>
        </p:txBody>
      </p:sp>
      <p:sp>
        <p:nvSpPr>
          <p:cNvPr id="248874" name="Text Box 42"/>
          <p:cNvSpPr txBox="1">
            <a:spLocks noChangeArrowheads="1"/>
          </p:cNvSpPr>
          <p:nvPr/>
        </p:nvSpPr>
        <p:spPr bwMode="auto">
          <a:xfrm>
            <a:off x="2176463" y="574833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IN</a:t>
            </a:r>
          </a:p>
        </p:txBody>
      </p:sp>
      <p:sp>
        <p:nvSpPr>
          <p:cNvPr id="248875" name="Text Box 43"/>
          <p:cNvSpPr txBox="1">
            <a:spLocks noChangeArrowheads="1"/>
          </p:cNvSpPr>
          <p:nvPr/>
        </p:nvSpPr>
        <p:spPr bwMode="auto">
          <a:xfrm>
            <a:off x="6135688" y="56769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31766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Oval 2"/>
          <p:cNvSpPr>
            <a:spLocks noChangeArrowheads="1"/>
          </p:cNvSpPr>
          <p:nvPr/>
        </p:nvSpPr>
        <p:spPr bwMode="auto">
          <a:xfrm>
            <a:off x="5508625" y="2420938"/>
            <a:ext cx="1655763" cy="3095625"/>
          </a:xfrm>
          <a:prstGeom prst="ellipse">
            <a:avLst/>
          </a:prstGeom>
          <a:solidFill>
            <a:srgbClr val="95CA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Oval 3"/>
          <p:cNvSpPr>
            <a:spLocks noChangeArrowheads="1"/>
          </p:cNvSpPr>
          <p:nvPr/>
        </p:nvSpPr>
        <p:spPr bwMode="auto">
          <a:xfrm>
            <a:off x="1547813" y="2565400"/>
            <a:ext cx="1655762" cy="3095625"/>
          </a:xfrm>
          <a:prstGeom prst="ellipse">
            <a:avLst/>
          </a:prstGeom>
          <a:solidFill>
            <a:srgbClr val="FFE1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dependent input</a:t>
            </a:r>
          </a:p>
        </p:txBody>
      </p:sp>
      <p:sp>
        <p:nvSpPr>
          <p:cNvPr id="250885" name="Oval 5"/>
          <p:cNvSpPr>
            <a:spLocks noChangeArrowheads="1"/>
          </p:cNvSpPr>
          <p:nvPr/>
        </p:nvSpPr>
        <p:spPr bwMode="auto">
          <a:xfrm>
            <a:off x="3492500" y="2997200"/>
            <a:ext cx="1655763" cy="2376488"/>
          </a:xfrm>
          <a:prstGeom prst="ellipse">
            <a:avLst/>
          </a:prstGeom>
          <a:solidFill>
            <a:srgbClr val="F7604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6" name="Oval 6"/>
          <p:cNvSpPr>
            <a:spLocks noChangeArrowheads="1"/>
          </p:cNvSpPr>
          <p:nvPr/>
        </p:nvSpPr>
        <p:spPr bwMode="auto">
          <a:xfrm>
            <a:off x="4284663" y="33575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7" name="Oval 7"/>
          <p:cNvSpPr>
            <a:spLocks noChangeArrowheads="1"/>
          </p:cNvSpPr>
          <p:nvPr/>
        </p:nvSpPr>
        <p:spPr bwMode="auto">
          <a:xfrm>
            <a:off x="3851275" y="39338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8" name="Oval 8"/>
          <p:cNvSpPr>
            <a:spLocks noChangeArrowheads="1"/>
          </p:cNvSpPr>
          <p:nvPr/>
        </p:nvSpPr>
        <p:spPr bwMode="auto">
          <a:xfrm>
            <a:off x="4716463" y="37893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9" name="Oval 9"/>
          <p:cNvSpPr>
            <a:spLocks noChangeArrowheads="1"/>
          </p:cNvSpPr>
          <p:nvPr/>
        </p:nvSpPr>
        <p:spPr bwMode="auto">
          <a:xfrm>
            <a:off x="4643438" y="47244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Oval 10"/>
          <p:cNvSpPr>
            <a:spLocks noChangeArrowheads="1"/>
          </p:cNvSpPr>
          <p:nvPr/>
        </p:nvSpPr>
        <p:spPr bwMode="auto">
          <a:xfrm>
            <a:off x="3995738" y="45085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H="1">
            <a:off x="3995738" y="3500438"/>
            <a:ext cx="2889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2" name="Oval 12"/>
          <p:cNvSpPr>
            <a:spLocks noChangeArrowheads="1"/>
          </p:cNvSpPr>
          <p:nvPr/>
        </p:nvSpPr>
        <p:spPr bwMode="auto">
          <a:xfrm>
            <a:off x="4572000" y="42211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3" name="Oval 13"/>
          <p:cNvSpPr>
            <a:spLocks noChangeArrowheads="1"/>
          </p:cNvSpPr>
          <p:nvPr/>
        </p:nvSpPr>
        <p:spPr bwMode="auto">
          <a:xfrm>
            <a:off x="4284663" y="49418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4" name="Line 14"/>
          <p:cNvSpPr>
            <a:spLocks noChangeShapeType="1"/>
          </p:cNvSpPr>
          <p:nvPr/>
        </p:nvSpPr>
        <p:spPr bwMode="auto">
          <a:xfrm>
            <a:off x="4140200" y="4581525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5" name="Line 15"/>
          <p:cNvSpPr>
            <a:spLocks noChangeShapeType="1"/>
          </p:cNvSpPr>
          <p:nvPr/>
        </p:nvSpPr>
        <p:spPr bwMode="auto">
          <a:xfrm>
            <a:off x="3995738" y="40767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6" name="Line 16"/>
          <p:cNvSpPr>
            <a:spLocks noChangeShapeType="1"/>
          </p:cNvSpPr>
          <p:nvPr/>
        </p:nvSpPr>
        <p:spPr bwMode="auto">
          <a:xfrm flipV="1">
            <a:off x="4356100" y="4365625"/>
            <a:ext cx="2873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7" name="Line 17"/>
          <p:cNvSpPr>
            <a:spLocks noChangeShapeType="1"/>
          </p:cNvSpPr>
          <p:nvPr/>
        </p:nvSpPr>
        <p:spPr bwMode="auto">
          <a:xfrm>
            <a:off x="2484438" y="2852738"/>
            <a:ext cx="18002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8" name="Oval 18"/>
          <p:cNvSpPr>
            <a:spLocks noChangeArrowheads="1"/>
          </p:cNvSpPr>
          <p:nvPr/>
        </p:nvSpPr>
        <p:spPr bwMode="auto">
          <a:xfrm>
            <a:off x="2339975" y="27813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9" name="Line 19"/>
          <p:cNvSpPr>
            <a:spLocks noChangeShapeType="1"/>
          </p:cNvSpPr>
          <p:nvPr/>
        </p:nvSpPr>
        <p:spPr bwMode="auto">
          <a:xfrm>
            <a:off x="4427538" y="3429000"/>
            <a:ext cx="2232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0" name="Line 20"/>
          <p:cNvSpPr>
            <a:spLocks noChangeShapeType="1"/>
          </p:cNvSpPr>
          <p:nvPr/>
        </p:nvSpPr>
        <p:spPr bwMode="auto">
          <a:xfrm flipV="1">
            <a:off x="4427538" y="2924175"/>
            <a:ext cx="18002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1" name="Line 21"/>
          <p:cNvSpPr>
            <a:spLocks noChangeShapeType="1"/>
          </p:cNvSpPr>
          <p:nvPr/>
        </p:nvSpPr>
        <p:spPr bwMode="auto">
          <a:xfrm flipV="1">
            <a:off x="4716463" y="4076700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2" name="Line 22"/>
          <p:cNvSpPr>
            <a:spLocks noChangeShapeType="1"/>
          </p:cNvSpPr>
          <p:nvPr/>
        </p:nvSpPr>
        <p:spPr bwMode="auto">
          <a:xfrm flipV="1">
            <a:off x="4787900" y="4508500"/>
            <a:ext cx="18002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3" name="Line 23"/>
          <p:cNvSpPr>
            <a:spLocks noChangeShapeType="1"/>
          </p:cNvSpPr>
          <p:nvPr/>
        </p:nvSpPr>
        <p:spPr bwMode="auto">
          <a:xfrm>
            <a:off x="4427538" y="5013325"/>
            <a:ext cx="19446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4" name="Line 24"/>
          <p:cNvSpPr>
            <a:spLocks noChangeShapeType="1"/>
          </p:cNvSpPr>
          <p:nvPr/>
        </p:nvSpPr>
        <p:spPr bwMode="auto">
          <a:xfrm>
            <a:off x="4859338" y="3860800"/>
            <a:ext cx="13684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5" name="Oval 25"/>
          <p:cNvSpPr>
            <a:spLocks noChangeArrowheads="1"/>
          </p:cNvSpPr>
          <p:nvPr/>
        </p:nvSpPr>
        <p:spPr bwMode="auto">
          <a:xfrm>
            <a:off x="6227763" y="28527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06" name="Oval 26"/>
          <p:cNvSpPr>
            <a:spLocks noChangeArrowheads="1"/>
          </p:cNvSpPr>
          <p:nvPr/>
        </p:nvSpPr>
        <p:spPr bwMode="auto">
          <a:xfrm>
            <a:off x="6659563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07" name="Oval 27"/>
          <p:cNvSpPr>
            <a:spLocks noChangeArrowheads="1"/>
          </p:cNvSpPr>
          <p:nvPr/>
        </p:nvSpPr>
        <p:spPr bwMode="auto">
          <a:xfrm>
            <a:off x="6227763" y="40052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08" name="Oval 28"/>
          <p:cNvSpPr>
            <a:spLocks noChangeArrowheads="1"/>
          </p:cNvSpPr>
          <p:nvPr/>
        </p:nvSpPr>
        <p:spPr bwMode="auto">
          <a:xfrm>
            <a:off x="6372225" y="51577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09" name="Oval 29"/>
          <p:cNvSpPr>
            <a:spLocks noChangeArrowheads="1"/>
          </p:cNvSpPr>
          <p:nvPr/>
        </p:nvSpPr>
        <p:spPr bwMode="auto">
          <a:xfrm>
            <a:off x="6588125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10" name="Line 30"/>
          <p:cNvSpPr>
            <a:spLocks noChangeShapeType="1"/>
          </p:cNvSpPr>
          <p:nvPr/>
        </p:nvSpPr>
        <p:spPr bwMode="auto">
          <a:xfrm flipV="1">
            <a:off x="2268538" y="3429000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1" name="Line 31"/>
          <p:cNvSpPr>
            <a:spLocks noChangeShapeType="1"/>
          </p:cNvSpPr>
          <p:nvPr/>
        </p:nvSpPr>
        <p:spPr bwMode="auto">
          <a:xfrm>
            <a:off x="2555875" y="3789363"/>
            <a:ext cx="12954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2" name="Line 32"/>
          <p:cNvSpPr>
            <a:spLocks noChangeShapeType="1"/>
          </p:cNvSpPr>
          <p:nvPr/>
        </p:nvSpPr>
        <p:spPr bwMode="auto">
          <a:xfrm flipV="1">
            <a:off x="2484438" y="4581525"/>
            <a:ext cx="15113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3" name="Oval 33"/>
          <p:cNvSpPr>
            <a:spLocks noChangeArrowheads="1"/>
          </p:cNvSpPr>
          <p:nvPr/>
        </p:nvSpPr>
        <p:spPr bwMode="auto">
          <a:xfrm>
            <a:off x="2411413" y="37163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14" name="Oval 34"/>
          <p:cNvSpPr>
            <a:spLocks noChangeArrowheads="1"/>
          </p:cNvSpPr>
          <p:nvPr/>
        </p:nvSpPr>
        <p:spPr bwMode="auto">
          <a:xfrm>
            <a:off x="2124075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15" name="Oval 35"/>
          <p:cNvSpPr>
            <a:spLocks noChangeArrowheads="1"/>
          </p:cNvSpPr>
          <p:nvPr/>
        </p:nvSpPr>
        <p:spPr bwMode="auto">
          <a:xfrm>
            <a:off x="2339975" y="52292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16" name="Line 36"/>
          <p:cNvSpPr>
            <a:spLocks noChangeShapeType="1"/>
          </p:cNvSpPr>
          <p:nvPr/>
        </p:nvSpPr>
        <p:spPr bwMode="auto">
          <a:xfrm flipV="1">
            <a:off x="2484438" y="5013325"/>
            <a:ext cx="18002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7" name="Oval 37"/>
          <p:cNvSpPr>
            <a:spLocks noChangeArrowheads="1"/>
          </p:cNvSpPr>
          <p:nvPr/>
        </p:nvSpPr>
        <p:spPr bwMode="auto">
          <a:xfrm>
            <a:off x="2627313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18" name="Line 38"/>
          <p:cNvSpPr>
            <a:spLocks noChangeShapeType="1"/>
          </p:cNvSpPr>
          <p:nvPr/>
        </p:nvSpPr>
        <p:spPr bwMode="auto">
          <a:xfrm flipV="1">
            <a:off x="2771775" y="42926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9" name="Line 39"/>
          <p:cNvSpPr>
            <a:spLocks noChangeShapeType="1"/>
          </p:cNvSpPr>
          <p:nvPr/>
        </p:nvSpPr>
        <p:spPr bwMode="auto">
          <a:xfrm flipV="1">
            <a:off x="2124075" y="4005263"/>
            <a:ext cx="16557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20" name="Oval 40"/>
          <p:cNvSpPr>
            <a:spLocks noChangeArrowheads="1"/>
          </p:cNvSpPr>
          <p:nvPr/>
        </p:nvSpPr>
        <p:spPr bwMode="auto">
          <a:xfrm>
            <a:off x="1979613" y="42926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21" name="Text Box 41"/>
          <p:cNvSpPr txBox="1">
            <a:spLocks noChangeArrowheads="1"/>
          </p:cNvSpPr>
          <p:nvPr/>
        </p:nvSpPr>
        <p:spPr bwMode="auto">
          <a:xfrm>
            <a:off x="3903663" y="5461000"/>
            <a:ext cx="1044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Root Set</a:t>
            </a:r>
          </a:p>
        </p:txBody>
      </p:sp>
      <p:sp>
        <p:nvSpPr>
          <p:cNvPr id="250922" name="Text Box 42"/>
          <p:cNvSpPr txBox="1">
            <a:spLocks noChangeArrowheads="1"/>
          </p:cNvSpPr>
          <p:nvPr/>
        </p:nvSpPr>
        <p:spPr bwMode="auto">
          <a:xfrm>
            <a:off x="2176463" y="574833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IN</a:t>
            </a:r>
          </a:p>
        </p:txBody>
      </p:sp>
      <p:sp>
        <p:nvSpPr>
          <p:cNvPr id="250923" name="Text Box 43"/>
          <p:cNvSpPr txBox="1">
            <a:spLocks noChangeArrowheads="1"/>
          </p:cNvSpPr>
          <p:nvPr/>
        </p:nvSpPr>
        <p:spPr bwMode="auto">
          <a:xfrm>
            <a:off x="6135688" y="56769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OUT</a:t>
            </a:r>
          </a:p>
        </p:txBody>
      </p:sp>
      <p:sp>
        <p:nvSpPr>
          <p:cNvPr id="250924" name="Line 44"/>
          <p:cNvSpPr>
            <a:spLocks noChangeShapeType="1"/>
          </p:cNvSpPr>
          <p:nvPr/>
        </p:nvSpPr>
        <p:spPr bwMode="auto">
          <a:xfrm>
            <a:off x="2268538" y="3573463"/>
            <a:ext cx="215900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25" name="Line 45"/>
          <p:cNvSpPr>
            <a:spLocks noChangeShapeType="1"/>
          </p:cNvSpPr>
          <p:nvPr/>
        </p:nvSpPr>
        <p:spPr bwMode="auto">
          <a:xfrm flipH="1" flipV="1">
            <a:off x="2124075" y="4365625"/>
            <a:ext cx="503238" cy="142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26" name="Line 46"/>
          <p:cNvSpPr>
            <a:spLocks noChangeShapeType="1"/>
          </p:cNvSpPr>
          <p:nvPr/>
        </p:nvSpPr>
        <p:spPr bwMode="auto">
          <a:xfrm>
            <a:off x="2484438" y="2852738"/>
            <a:ext cx="37433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27" name="Line 47"/>
          <p:cNvSpPr>
            <a:spLocks noChangeShapeType="1"/>
          </p:cNvSpPr>
          <p:nvPr/>
        </p:nvSpPr>
        <p:spPr bwMode="auto">
          <a:xfrm flipH="1">
            <a:off x="2484438" y="5300663"/>
            <a:ext cx="3887787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28" name="Line 48"/>
          <p:cNvSpPr>
            <a:spLocks noChangeShapeType="1"/>
          </p:cNvSpPr>
          <p:nvPr/>
        </p:nvSpPr>
        <p:spPr bwMode="auto">
          <a:xfrm flipV="1">
            <a:off x="6300788" y="3500438"/>
            <a:ext cx="358775" cy="5048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29" name="Line 49"/>
          <p:cNvSpPr>
            <a:spLocks noChangeShapeType="1"/>
          </p:cNvSpPr>
          <p:nvPr/>
        </p:nvSpPr>
        <p:spPr bwMode="auto">
          <a:xfrm flipH="1">
            <a:off x="6443663" y="4581525"/>
            <a:ext cx="215900" cy="5762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Oval 2"/>
          <p:cNvSpPr>
            <a:spLocks noChangeArrowheads="1"/>
          </p:cNvSpPr>
          <p:nvPr/>
        </p:nvSpPr>
        <p:spPr bwMode="auto">
          <a:xfrm>
            <a:off x="539750" y="1844675"/>
            <a:ext cx="7488238" cy="4824413"/>
          </a:xfrm>
          <a:prstGeom prst="ellipse">
            <a:avLst/>
          </a:prstGeom>
          <a:solidFill>
            <a:srgbClr val="F2AEF2">
              <a:alpha val="49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latin typeface="Tahoma" pitchFamily="34" charset="0"/>
            </a:endParaRPr>
          </a:p>
        </p:txBody>
      </p:sp>
      <p:sp>
        <p:nvSpPr>
          <p:cNvPr id="252931" name="Oval 3"/>
          <p:cNvSpPr>
            <a:spLocks noChangeArrowheads="1"/>
          </p:cNvSpPr>
          <p:nvPr/>
        </p:nvSpPr>
        <p:spPr bwMode="auto">
          <a:xfrm>
            <a:off x="5508625" y="2420938"/>
            <a:ext cx="1655763" cy="3095625"/>
          </a:xfrm>
          <a:prstGeom prst="ellipse">
            <a:avLst/>
          </a:prstGeom>
          <a:solidFill>
            <a:srgbClr val="95CA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2" name="Oval 4"/>
          <p:cNvSpPr>
            <a:spLocks noChangeArrowheads="1"/>
          </p:cNvSpPr>
          <p:nvPr/>
        </p:nvSpPr>
        <p:spPr bwMode="auto">
          <a:xfrm>
            <a:off x="1547813" y="2565400"/>
            <a:ext cx="1655762" cy="3095625"/>
          </a:xfrm>
          <a:prstGeom prst="ellipse">
            <a:avLst/>
          </a:prstGeom>
          <a:solidFill>
            <a:srgbClr val="FFE1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dependent input</a:t>
            </a:r>
          </a:p>
        </p:txBody>
      </p:sp>
      <p:sp>
        <p:nvSpPr>
          <p:cNvPr id="252934" name="Oval 6"/>
          <p:cNvSpPr>
            <a:spLocks noChangeArrowheads="1"/>
          </p:cNvSpPr>
          <p:nvPr/>
        </p:nvSpPr>
        <p:spPr bwMode="auto">
          <a:xfrm>
            <a:off x="3492500" y="2997200"/>
            <a:ext cx="1655763" cy="2376488"/>
          </a:xfrm>
          <a:prstGeom prst="ellipse">
            <a:avLst/>
          </a:prstGeom>
          <a:solidFill>
            <a:srgbClr val="F7604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5" name="Oval 7"/>
          <p:cNvSpPr>
            <a:spLocks noChangeArrowheads="1"/>
          </p:cNvSpPr>
          <p:nvPr/>
        </p:nvSpPr>
        <p:spPr bwMode="auto">
          <a:xfrm>
            <a:off x="4284663" y="33575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6" name="Oval 8"/>
          <p:cNvSpPr>
            <a:spLocks noChangeArrowheads="1"/>
          </p:cNvSpPr>
          <p:nvPr/>
        </p:nvSpPr>
        <p:spPr bwMode="auto">
          <a:xfrm>
            <a:off x="3851275" y="39338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7" name="Oval 9"/>
          <p:cNvSpPr>
            <a:spLocks noChangeArrowheads="1"/>
          </p:cNvSpPr>
          <p:nvPr/>
        </p:nvSpPr>
        <p:spPr bwMode="auto">
          <a:xfrm>
            <a:off x="4716463" y="37893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8" name="Oval 10"/>
          <p:cNvSpPr>
            <a:spLocks noChangeArrowheads="1"/>
          </p:cNvSpPr>
          <p:nvPr/>
        </p:nvSpPr>
        <p:spPr bwMode="auto">
          <a:xfrm>
            <a:off x="4643438" y="47244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9" name="Oval 11"/>
          <p:cNvSpPr>
            <a:spLocks noChangeArrowheads="1"/>
          </p:cNvSpPr>
          <p:nvPr/>
        </p:nvSpPr>
        <p:spPr bwMode="auto">
          <a:xfrm>
            <a:off x="3995738" y="45085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40" name="Line 12"/>
          <p:cNvSpPr>
            <a:spLocks noChangeShapeType="1"/>
          </p:cNvSpPr>
          <p:nvPr/>
        </p:nvSpPr>
        <p:spPr bwMode="auto">
          <a:xfrm flipH="1">
            <a:off x="3995738" y="3500438"/>
            <a:ext cx="2889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1" name="Oval 13"/>
          <p:cNvSpPr>
            <a:spLocks noChangeArrowheads="1"/>
          </p:cNvSpPr>
          <p:nvPr/>
        </p:nvSpPr>
        <p:spPr bwMode="auto">
          <a:xfrm>
            <a:off x="4572000" y="42211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42" name="Oval 14"/>
          <p:cNvSpPr>
            <a:spLocks noChangeArrowheads="1"/>
          </p:cNvSpPr>
          <p:nvPr/>
        </p:nvSpPr>
        <p:spPr bwMode="auto">
          <a:xfrm>
            <a:off x="4284663" y="49418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43" name="Line 15"/>
          <p:cNvSpPr>
            <a:spLocks noChangeShapeType="1"/>
          </p:cNvSpPr>
          <p:nvPr/>
        </p:nvSpPr>
        <p:spPr bwMode="auto">
          <a:xfrm>
            <a:off x="4140200" y="4581525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4" name="Line 16"/>
          <p:cNvSpPr>
            <a:spLocks noChangeShapeType="1"/>
          </p:cNvSpPr>
          <p:nvPr/>
        </p:nvSpPr>
        <p:spPr bwMode="auto">
          <a:xfrm>
            <a:off x="3995738" y="40767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5" name="Line 17"/>
          <p:cNvSpPr>
            <a:spLocks noChangeShapeType="1"/>
          </p:cNvSpPr>
          <p:nvPr/>
        </p:nvSpPr>
        <p:spPr bwMode="auto">
          <a:xfrm flipV="1">
            <a:off x="4356100" y="4365625"/>
            <a:ext cx="2873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6" name="Line 18"/>
          <p:cNvSpPr>
            <a:spLocks noChangeShapeType="1"/>
          </p:cNvSpPr>
          <p:nvPr/>
        </p:nvSpPr>
        <p:spPr bwMode="auto">
          <a:xfrm>
            <a:off x="2484438" y="2852738"/>
            <a:ext cx="18002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7" name="Oval 19"/>
          <p:cNvSpPr>
            <a:spLocks noChangeArrowheads="1"/>
          </p:cNvSpPr>
          <p:nvPr/>
        </p:nvSpPr>
        <p:spPr bwMode="auto">
          <a:xfrm>
            <a:off x="2339975" y="27813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48" name="Line 20"/>
          <p:cNvSpPr>
            <a:spLocks noChangeShapeType="1"/>
          </p:cNvSpPr>
          <p:nvPr/>
        </p:nvSpPr>
        <p:spPr bwMode="auto">
          <a:xfrm>
            <a:off x="4427538" y="3429000"/>
            <a:ext cx="2232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9" name="Line 21"/>
          <p:cNvSpPr>
            <a:spLocks noChangeShapeType="1"/>
          </p:cNvSpPr>
          <p:nvPr/>
        </p:nvSpPr>
        <p:spPr bwMode="auto">
          <a:xfrm flipV="1">
            <a:off x="4427538" y="2924175"/>
            <a:ext cx="18002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50" name="Line 22"/>
          <p:cNvSpPr>
            <a:spLocks noChangeShapeType="1"/>
          </p:cNvSpPr>
          <p:nvPr/>
        </p:nvSpPr>
        <p:spPr bwMode="auto">
          <a:xfrm flipV="1">
            <a:off x="4716463" y="4076700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51" name="Line 23"/>
          <p:cNvSpPr>
            <a:spLocks noChangeShapeType="1"/>
          </p:cNvSpPr>
          <p:nvPr/>
        </p:nvSpPr>
        <p:spPr bwMode="auto">
          <a:xfrm flipV="1">
            <a:off x="4787900" y="4508500"/>
            <a:ext cx="18002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52" name="Line 24"/>
          <p:cNvSpPr>
            <a:spLocks noChangeShapeType="1"/>
          </p:cNvSpPr>
          <p:nvPr/>
        </p:nvSpPr>
        <p:spPr bwMode="auto">
          <a:xfrm>
            <a:off x="4427538" y="5013325"/>
            <a:ext cx="19446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53" name="Line 25"/>
          <p:cNvSpPr>
            <a:spLocks noChangeShapeType="1"/>
          </p:cNvSpPr>
          <p:nvPr/>
        </p:nvSpPr>
        <p:spPr bwMode="auto">
          <a:xfrm>
            <a:off x="4859338" y="3860800"/>
            <a:ext cx="13684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54" name="Oval 26"/>
          <p:cNvSpPr>
            <a:spLocks noChangeArrowheads="1"/>
          </p:cNvSpPr>
          <p:nvPr/>
        </p:nvSpPr>
        <p:spPr bwMode="auto">
          <a:xfrm>
            <a:off x="6227763" y="28527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55" name="Oval 27"/>
          <p:cNvSpPr>
            <a:spLocks noChangeArrowheads="1"/>
          </p:cNvSpPr>
          <p:nvPr/>
        </p:nvSpPr>
        <p:spPr bwMode="auto">
          <a:xfrm>
            <a:off x="6659563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56" name="Oval 28"/>
          <p:cNvSpPr>
            <a:spLocks noChangeArrowheads="1"/>
          </p:cNvSpPr>
          <p:nvPr/>
        </p:nvSpPr>
        <p:spPr bwMode="auto">
          <a:xfrm>
            <a:off x="6227763" y="40052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57" name="Oval 29"/>
          <p:cNvSpPr>
            <a:spLocks noChangeArrowheads="1"/>
          </p:cNvSpPr>
          <p:nvPr/>
        </p:nvSpPr>
        <p:spPr bwMode="auto">
          <a:xfrm>
            <a:off x="6372225" y="515778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58" name="Oval 30"/>
          <p:cNvSpPr>
            <a:spLocks noChangeArrowheads="1"/>
          </p:cNvSpPr>
          <p:nvPr/>
        </p:nvSpPr>
        <p:spPr bwMode="auto">
          <a:xfrm>
            <a:off x="6588125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59" name="Line 31"/>
          <p:cNvSpPr>
            <a:spLocks noChangeShapeType="1"/>
          </p:cNvSpPr>
          <p:nvPr/>
        </p:nvSpPr>
        <p:spPr bwMode="auto">
          <a:xfrm flipV="1">
            <a:off x="2268538" y="3429000"/>
            <a:ext cx="20161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60" name="Line 32"/>
          <p:cNvSpPr>
            <a:spLocks noChangeShapeType="1"/>
          </p:cNvSpPr>
          <p:nvPr/>
        </p:nvSpPr>
        <p:spPr bwMode="auto">
          <a:xfrm>
            <a:off x="2555875" y="3789363"/>
            <a:ext cx="12954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61" name="Line 33"/>
          <p:cNvSpPr>
            <a:spLocks noChangeShapeType="1"/>
          </p:cNvSpPr>
          <p:nvPr/>
        </p:nvSpPr>
        <p:spPr bwMode="auto">
          <a:xfrm flipV="1">
            <a:off x="2484438" y="4581525"/>
            <a:ext cx="15113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62" name="Oval 34"/>
          <p:cNvSpPr>
            <a:spLocks noChangeArrowheads="1"/>
          </p:cNvSpPr>
          <p:nvPr/>
        </p:nvSpPr>
        <p:spPr bwMode="auto">
          <a:xfrm>
            <a:off x="2411413" y="3716338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63" name="Oval 35"/>
          <p:cNvSpPr>
            <a:spLocks noChangeArrowheads="1"/>
          </p:cNvSpPr>
          <p:nvPr/>
        </p:nvSpPr>
        <p:spPr bwMode="auto">
          <a:xfrm>
            <a:off x="2124075" y="34290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64" name="Oval 36"/>
          <p:cNvSpPr>
            <a:spLocks noChangeArrowheads="1"/>
          </p:cNvSpPr>
          <p:nvPr/>
        </p:nvSpPr>
        <p:spPr bwMode="auto">
          <a:xfrm>
            <a:off x="2339975" y="5229225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65" name="Line 37"/>
          <p:cNvSpPr>
            <a:spLocks noChangeShapeType="1"/>
          </p:cNvSpPr>
          <p:nvPr/>
        </p:nvSpPr>
        <p:spPr bwMode="auto">
          <a:xfrm flipV="1">
            <a:off x="2484438" y="5013325"/>
            <a:ext cx="18002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66" name="Oval 38"/>
          <p:cNvSpPr>
            <a:spLocks noChangeArrowheads="1"/>
          </p:cNvSpPr>
          <p:nvPr/>
        </p:nvSpPr>
        <p:spPr bwMode="auto">
          <a:xfrm>
            <a:off x="2627313" y="4437063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67" name="Line 39"/>
          <p:cNvSpPr>
            <a:spLocks noChangeShapeType="1"/>
          </p:cNvSpPr>
          <p:nvPr/>
        </p:nvSpPr>
        <p:spPr bwMode="auto">
          <a:xfrm flipV="1">
            <a:off x="2771775" y="42926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68" name="Line 40"/>
          <p:cNvSpPr>
            <a:spLocks noChangeShapeType="1"/>
          </p:cNvSpPr>
          <p:nvPr/>
        </p:nvSpPr>
        <p:spPr bwMode="auto">
          <a:xfrm flipV="1">
            <a:off x="2124075" y="4005263"/>
            <a:ext cx="16557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69" name="Oval 41"/>
          <p:cNvSpPr>
            <a:spLocks noChangeArrowheads="1"/>
          </p:cNvSpPr>
          <p:nvPr/>
        </p:nvSpPr>
        <p:spPr bwMode="auto">
          <a:xfrm>
            <a:off x="1979613" y="4292600"/>
            <a:ext cx="142875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70" name="Text Box 42"/>
          <p:cNvSpPr txBox="1">
            <a:spLocks noChangeArrowheads="1"/>
          </p:cNvSpPr>
          <p:nvPr/>
        </p:nvSpPr>
        <p:spPr bwMode="auto">
          <a:xfrm>
            <a:off x="3903663" y="5461000"/>
            <a:ext cx="1044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Root Set</a:t>
            </a:r>
          </a:p>
        </p:txBody>
      </p:sp>
      <p:sp>
        <p:nvSpPr>
          <p:cNvPr id="252971" name="Text Box 43"/>
          <p:cNvSpPr txBox="1">
            <a:spLocks noChangeArrowheads="1"/>
          </p:cNvSpPr>
          <p:nvPr/>
        </p:nvSpPr>
        <p:spPr bwMode="auto">
          <a:xfrm>
            <a:off x="2176463" y="574833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IN</a:t>
            </a:r>
          </a:p>
        </p:txBody>
      </p:sp>
      <p:sp>
        <p:nvSpPr>
          <p:cNvPr id="252972" name="Text Box 44"/>
          <p:cNvSpPr txBox="1">
            <a:spLocks noChangeArrowheads="1"/>
          </p:cNvSpPr>
          <p:nvPr/>
        </p:nvSpPr>
        <p:spPr bwMode="auto">
          <a:xfrm>
            <a:off x="6135688" y="56769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OUT</a:t>
            </a:r>
          </a:p>
        </p:txBody>
      </p:sp>
      <p:sp>
        <p:nvSpPr>
          <p:cNvPr id="252973" name="Line 45"/>
          <p:cNvSpPr>
            <a:spLocks noChangeShapeType="1"/>
          </p:cNvSpPr>
          <p:nvPr/>
        </p:nvSpPr>
        <p:spPr bwMode="auto">
          <a:xfrm>
            <a:off x="2268538" y="3573463"/>
            <a:ext cx="215900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74" name="Line 46"/>
          <p:cNvSpPr>
            <a:spLocks noChangeShapeType="1"/>
          </p:cNvSpPr>
          <p:nvPr/>
        </p:nvSpPr>
        <p:spPr bwMode="auto">
          <a:xfrm flipH="1" flipV="1">
            <a:off x="2124075" y="4365625"/>
            <a:ext cx="503238" cy="142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75" name="Line 47"/>
          <p:cNvSpPr>
            <a:spLocks noChangeShapeType="1"/>
          </p:cNvSpPr>
          <p:nvPr/>
        </p:nvSpPr>
        <p:spPr bwMode="auto">
          <a:xfrm>
            <a:off x="2484438" y="2852738"/>
            <a:ext cx="37433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76" name="Line 48"/>
          <p:cNvSpPr>
            <a:spLocks noChangeShapeType="1"/>
          </p:cNvSpPr>
          <p:nvPr/>
        </p:nvSpPr>
        <p:spPr bwMode="auto">
          <a:xfrm flipH="1">
            <a:off x="2484438" y="5300663"/>
            <a:ext cx="3887787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77" name="Line 49"/>
          <p:cNvSpPr>
            <a:spLocks noChangeShapeType="1"/>
          </p:cNvSpPr>
          <p:nvPr/>
        </p:nvSpPr>
        <p:spPr bwMode="auto">
          <a:xfrm flipV="1">
            <a:off x="6300788" y="3500438"/>
            <a:ext cx="358775" cy="5048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78" name="Line 50"/>
          <p:cNvSpPr>
            <a:spLocks noChangeShapeType="1"/>
          </p:cNvSpPr>
          <p:nvPr/>
        </p:nvSpPr>
        <p:spPr bwMode="auto">
          <a:xfrm flipH="1">
            <a:off x="6443663" y="4581525"/>
            <a:ext cx="215900" cy="5762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79" name="Text Box 51"/>
          <p:cNvSpPr txBox="1">
            <a:spLocks noChangeArrowheads="1"/>
          </p:cNvSpPr>
          <p:nvPr/>
        </p:nvSpPr>
        <p:spPr bwMode="auto">
          <a:xfrm>
            <a:off x="3563938" y="1989138"/>
            <a:ext cx="1282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ahoma" pitchFamily="34" charset="0"/>
              </a:rPr>
              <a:t>Base Set</a:t>
            </a:r>
          </a:p>
        </p:txBody>
      </p:sp>
    </p:spTree>
    <p:extLst>
      <p:ext uri="{BB962C8B-B14F-4D97-AF65-F5344CB8AC3E}">
        <p14:creationId xmlns:p14="http://schemas.microsoft.com/office/powerpoint/2010/main" val="7936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Hubs and Authorities [K98]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4603750" cy="45259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Authority is not necessarily transferred directly between authorities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Pages have double identity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66FF"/>
                </a:solidFill>
              </a:rPr>
              <a:t>hub</a:t>
            </a:r>
            <a:r>
              <a:rPr lang="en-US" sz="2400" dirty="0"/>
              <a:t> identity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authority </a:t>
            </a:r>
            <a:r>
              <a:rPr lang="en-US" sz="2400" dirty="0"/>
              <a:t>identity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70C0"/>
                </a:solidFill>
              </a:rPr>
              <a:t>Good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hubs point to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good </a:t>
            </a:r>
            <a:r>
              <a:rPr lang="en-US" sz="2800" dirty="0"/>
              <a:t>authorities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Good </a:t>
            </a:r>
            <a:r>
              <a:rPr lang="en-US" sz="2800" dirty="0"/>
              <a:t>authorities are pointed by </a:t>
            </a:r>
            <a:r>
              <a:rPr lang="en-US" sz="2800" dirty="0">
                <a:solidFill>
                  <a:srgbClr val="0070C0"/>
                </a:solidFill>
              </a:rPr>
              <a:t>good</a:t>
            </a:r>
            <a:r>
              <a:rPr lang="en-US" sz="2800" dirty="0">
                <a:solidFill>
                  <a:srgbClr val="009900"/>
                </a:solidFill>
              </a:rPr>
              <a:t> </a:t>
            </a:r>
            <a:r>
              <a:rPr lang="en-US" sz="2800" dirty="0"/>
              <a:t>hubs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grpSp>
        <p:nvGrpSpPr>
          <p:cNvPr id="289796" name="Group 4"/>
          <p:cNvGrpSpPr>
            <a:grpSpLocks/>
          </p:cNvGrpSpPr>
          <p:nvPr/>
        </p:nvGrpSpPr>
        <p:grpSpPr bwMode="auto">
          <a:xfrm>
            <a:off x="5632450" y="1557338"/>
            <a:ext cx="2755900" cy="2519362"/>
            <a:chOff x="3004" y="981"/>
            <a:chExt cx="2688" cy="2256"/>
          </a:xfrm>
        </p:grpSpPr>
        <p:sp>
          <p:nvSpPr>
            <p:cNvPr id="289797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98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99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0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1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2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3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4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5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6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7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15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16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17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18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19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9820" name="Rectangle 28"/>
          <p:cNvSpPr>
            <a:spLocks noChangeArrowheads="1"/>
          </p:cNvSpPr>
          <p:nvPr/>
        </p:nvSpPr>
        <p:spPr bwMode="auto">
          <a:xfrm>
            <a:off x="6156325" y="60213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21" name="Rectangle 29"/>
          <p:cNvSpPr>
            <a:spLocks noChangeArrowheads="1"/>
          </p:cNvSpPr>
          <p:nvPr/>
        </p:nvSpPr>
        <p:spPr bwMode="auto">
          <a:xfrm>
            <a:off x="6156325" y="558958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22" name="Rectangle 30"/>
          <p:cNvSpPr>
            <a:spLocks noChangeArrowheads="1"/>
          </p:cNvSpPr>
          <p:nvPr/>
        </p:nvSpPr>
        <p:spPr bwMode="auto">
          <a:xfrm>
            <a:off x="6156325" y="5157788"/>
            <a:ext cx="215900" cy="287337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23" name="Rectangle 31"/>
          <p:cNvSpPr>
            <a:spLocks noChangeArrowheads="1"/>
          </p:cNvSpPr>
          <p:nvPr/>
        </p:nvSpPr>
        <p:spPr bwMode="auto">
          <a:xfrm>
            <a:off x="6156325" y="4292600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24" name="Rectangle 32"/>
          <p:cNvSpPr>
            <a:spLocks noChangeArrowheads="1"/>
          </p:cNvSpPr>
          <p:nvPr/>
        </p:nvSpPr>
        <p:spPr bwMode="auto">
          <a:xfrm>
            <a:off x="6156325" y="4724400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25" name="Rectangle 33"/>
          <p:cNvSpPr>
            <a:spLocks noChangeArrowheads="1"/>
          </p:cNvSpPr>
          <p:nvPr/>
        </p:nvSpPr>
        <p:spPr bwMode="auto">
          <a:xfrm>
            <a:off x="7380288" y="4724400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26" name="Rectangle 34"/>
          <p:cNvSpPr>
            <a:spLocks noChangeArrowheads="1"/>
          </p:cNvSpPr>
          <p:nvPr/>
        </p:nvSpPr>
        <p:spPr bwMode="auto">
          <a:xfrm>
            <a:off x="7380288" y="5157788"/>
            <a:ext cx="215900" cy="287337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27" name="Rectangle 35"/>
          <p:cNvSpPr>
            <a:spLocks noChangeArrowheads="1"/>
          </p:cNvSpPr>
          <p:nvPr/>
        </p:nvSpPr>
        <p:spPr bwMode="auto">
          <a:xfrm>
            <a:off x="7380288" y="602138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28" name="Rectangle 36"/>
          <p:cNvSpPr>
            <a:spLocks noChangeArrowheads="1"/>
          </p:cNvSpPr>
          <p:nvPr/>
        </p:nvSpPr>
        <p:spPr bwMode="auto">
          <a:xfrm>
            <a:off x="73802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29" name="Rectangle 37"/>
          <p:cNvSpPr>
            <a:spLocks noChangeArrowheads="1"/>
          </p:cNvSpPr>
          <p:nvPr/>
        </p:nvSpPr>
        <p:spPr bwMode="auto">
          <a:xfrm>
            <a:off x="7380288" y="5589588"/>
            <a:ext cx="220662" cy="280987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30" name="Line 38"/>
          <p:cNvSpPr>
            <a:spLocks noChangeShapeType="1"/>
          </p:cNvSpPr>
          <p:nvPr/>
        </p:nvSpPr>
        <p:spPr bwMode="auto">
          <a:xfrm>
            <a:off x="6443663" y="4437063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1" name="Line 39"/>
          <p:cNvSpPr>
            <a:spLocks noChangeShapeType="1"/>
          </p:cNvSpPr>
          <p:nvPr/>
        </p:nvSpPr>
        <p:spPr bwMode="auto">
          <a:xfrm flipV="1">
            <a:off x="6443663" y="4437063"/>
            <a:ext cx="8651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2" name="Line 40"/>
          <p:cNvSpPr>
            <a:spLocks noChangeShapeType="1"/>
          </p:cNvSpPr>
          <p:nvPr/>
        </p:nvSpPr>
        <p:spPr bwMode="auto">
          <a:xfrm>
            <a:off x="6443663" y="4941888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3" name="Line 41"/>
          <p:cNvSpPr>
            <a:spLocks noChangeShapeType="1"/>
          </p:cNvSpPr>
          <p:nvPr/>
        </p:nvSpPr>
        <p:spPr bwMode="auto">
          <a:xfrm>
            <a:off x="6443663" y="5373688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4" name="Line 42"/>
          <p:cNvSpPr>
            <a:spLocks noChangeShapeType="1"/>
          </p:cNvSpPr>
          <p:nvPr/>
        </p:nvSpPr>
        <p:spPr bwMode="auto">
          <a:xfrm flipV="1">
            <a:off x="6443663" y="4941888"/>
            <a:ext cx="86518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5" name="Line 43"/>
          <p:cNvSpPr>
            <a:spLocks noChangeShapeType="1"/>
          </p:cNvSpPr>
          <p:nvPr/>
        </p:nvSpPr>
        <p:spPr bwMode="auto">
          <a:xfrm flipV="1">
            <a:off x="6443663" y="4508500"/>
            <a:ext cx="865187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6" name="Line 44"/>
          <p:cNvSpPr>
            <a:spLocks noChangeShapeType="1"/>
          </p:cNvSpPr>
          <p:nvPr/>
        </p:nvSpPr>
        <p:spPr bwMode="auto">
          <a:xfrm>
            <a:off x="6443663" y="5734050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7" name="Line 45"/>
          <p:cNvSpPr>
            <a:spLocks noChangeShapeType="1"/>
          </p:cNvSpPr>
          <p:nvPr/>
        </p:nvSpPr>
        <p:spPr bwMode="auto">
          <a:xfrm flipV="1">
            <a:off x="6443663" y="5373688"/>
            <a:ext cx="86518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8" name="Line 46"/>
          <p:cNvSpPr>
            <a:spLocks noChangeShapeType="1"/>
          </p:cNvSpPr>
          <p:nvPr/>
        </p:nvSpPr>
        <p:spPr bwMode="auto">
          <a:xfrm>
            <a:off x="6443663" y="6165850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9" name="Text Box 47"/>
          <p:cNvSpPr txBox="1">
            <a:spLocks noChangeArrowheads="1"/>
          </p:cNvSpPr>
          <p:nvPr/>
        </p:nvSpPr>
        <p:spPr bwMode="auto">
          <a:xfrm>
            <a:off x="5919788" y="639603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hubs</a:t>
            </a:r>
          </a:p>
        </p:txBody>
      </p:sp>
      <p:sp>
        <p:nvSpPr>
          <p:cNvPr id="289840" name="Text Box 48"/>
          <p:cNvSpPr txBox="1">
            <a:spLocks noChangeArrowheads="1"/>
          </p:cNvSpPr>
          <p:nvPr/>
        </p:nvSpPr>
        <p:spPr bwMode="auto">
          <a:xfrm>
            <a:off x="7216775" y="6375400"/>
            <a:ext cx="124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authorities</a:t>
            </a:r>
          </a:p>
        </p:txBody>
      </p:sp>
    </p:spTree>
    <p:extLst>
      <p:ext uri="{BB962C8B-B14F-4D97-AF65-F5344CB8AC3E}">
        <p14:creationId xmlns:p14="http://schemas.microsoft.com/office/powerpoint/2010/main" val="42771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a powerful abstraction for modeling entities and their pairwise relationships.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Social network</a:t>
            </a:r>
          </a:p>
          <a:p>
            <a:pPr lvl="1"/>
            <a:r>
              <a:rPr lang="en-US" dirty="0" smtClean="0"/>
              <a:t>Collaboration graphs</a:t>
            </a:r>
          </a:p>
          <a:p>
            <a:pPr lvl="1"/>
            <a:r>
              <a:rPr lang="en-US" dirty="0"/>
              <a:t>Twitter Followers</a:t>
            </a:r>
          </a:p>
          <a:p>
            <a:pPr lvl="1"/>
            <a:r>
              <a:rPr lang="en-US" dirty="0"/>
              <a:t>Web</a:t>
            </a:r>
          </a:p>
          <a:p>
            <a:pPr lvl="1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812880" y="2991145"/>
            <a:ext cx="3439729" cy="3227838"/>
            <a:chOff x="2492375" y="2467063"/>
            <a:chExt cx="3439729" cy="3227838"/>
          </a:xfrm>
        </p:grpSpPr>
        <p:grpSp>
          <p:nvGrpSpPr>
            <p:cNvPr id="26" name="Group 25"/>
            <p:cNvGrpSpPr/>
            <p:nvPr/>
          </p:nvGrpSpPr>
          <p:grpSpPr>
            <a:xfrm>
              <a:off x="2492375" y="2841650"/>
              <a:ext cx="3439729" cy="2483919"/>
              <a:chOff x="2492375" y="2841650"/>
              <a:chExt cx="3439729" cy="2483919"/>
            </a:xfrm>
          </p:grpSpPr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>
                <a:off x="3460750" y="5186747"/>
                <a:ext cx="1270000" cy="13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 flipH="1">
                <a:off x="3143250" y="3542671"/>
                <a:ext cx="1079500" cy="11179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 flipH="1" flipV="1">
                <a:off x="2762250" y="4068775"/>
                <a:ext cx="190500" cy="5918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 flipV="1">
                <a:off x="3143250" y="3213856"/>
                <a:ext cx="952500" cy="2630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3"/>
              <p:cNvSpPr>
                <a:spLocks noChangeShapeType="1"/>
              </p:cNvSpPr>
              <p:nvPr/>
            </p:nvSpPr>
            <p:spPr bwMode="auto">
              <a:xfrm>
                <a:off x="3079750" y="3805723"/>
                <a:ext cx="2222500" cy="13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24"/>
              <p:cNvSpPr>
                <a:spLocks noChangeShapeType="1"/>
              </p:cNvSpPr>
              <p:nvPr/>
            </p:nvSpPr>
            <p:spPr bwMode="auto">
              <a:xfrm flipH="1" flipV="1">
                <a:off x="4730750" y="3213855"/>
                <a:ext cx="635000" cy="3945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25"/>
              <p:cNvSpPr>
                <a:spLocks noChangeShapeType="1"/>
              </p:cNvSpPr>
              <p:nvPr/>
            </p:nvSpPr>
            <p:spPr bwMode="auto">
              <a:xfrm flipH="1" flipV="1">
                <a:off x="4476750" y="3542671"/>
                <a:ext cx="571500" cy="1249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26"/>
              <p:cNvSpPr>
                <a:spLocks noChangeShapeType="1"/>
              </p:cNvSpPr>
              <p:nvPr/>
            </p:nvSpPr>
            <p:spPr bwMode="auto">
              <a:xfrm flipV="1">
                <a:off x="5238750" y="4266065"/>
                <a:ext cx="381000" cy="526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27"/>
              <p:cNvSpPr>
                <a:spLocks noChangeShapeType="1"/>
              </p:cNvSpPr>
              <p:nvPr/>
            </p:nvSpPr>
            <p:spPr bwMode="auto">
              <a:xfrm flipH="1" flipV="1">
                <a:off x="3143250" y="4003012"/>
                <a:ext cx="1651000" cy="10522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809875" y="4765892"/>
                <a:ext cx="539750" cy="533400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492375" y="3375050"/>
                <a:ext cx="539750" cy="5334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144798" y="2841650"/>
                <a:ext cx="53975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392354" y="3641750"/>
                <a:ext cx="539750" cy="533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852604" y="4792169"/>
                <a:ext cx="539750" cy="5334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150214" y="2467063"/>
                  <a:ext cx="4735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0214" y="2467063"/>
                  <a:ext cx="47359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418478" y="3190384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8478" y="3190384"/>
                  <a:ext cx="478913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885778" y="5325569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5778" y="5325569"/>
                  <a:ext cx="47891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2809875" y="5325569"/>
                  <a:ext cx="46903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9875" y="5325569"/>
                  <a:ext cx="469039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500067" y="2923684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0067" y="2923684"/>
                  <a:ext cx="478913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343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 and Authorities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kind of weights: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Hub weight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Authority weight</a:t>
            </a:r>
          </a:p>
          <a:p>
            <a:pPr lvl="1"/>
            <a:endParaRPr lang="en-US" dirty="0"/>
          </a:p>
          <a:p>
            <a:r>
              <a:rPr lang="en-US" dirty="0" smtClean="0"/>
              <a:t>The hub weight is the sum of the authority weights of the authorities pointed to by the hub</a:t>
            </a:r>
          </a:p>
          <a:p>
            <a:endParaRPr lang="en-US" dirty="0"/>
          </a:p>
          <a:p>
            <a:r>
              <a:rPr lang="en-US" dirty="0" smtClean="0"/>
              <a:t>The authority weight is the sum of the hub weights that point to this authority.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Algorithm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40763" cy="4432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Initialize all weights to 1.</a:t>
            </a:r>
          </a:p>
          <a:p>
            <a:pPr>
              <a:lnSpc>
                <a:spcPct val="90000"/>
              </a:lnSpc>
            </a:pPr>
            <a:r>
              <a:rPr lang="en-US" sz="2800"/>
              <a:t>Repeat until convergence</a:t>
            </a:r>
            <a:endParaRPr lang="en-US" sz="3600"/>
          </a:p>
          <a:p>
            <a:pPr lvl="1">
              <a:lnSpc>
                <a:spcPct val="90000"/>
              </a:lnSpc>
            </a:pPr>
            <a:r>
              <a:rPr lang="en-US" sz="2200" b="1" i="1">
                <a:latin typeface="Palatino Linotype" pitchFamily="18" charset="0"/>
              </a:rPr>
              <a:t>O</a:t>
            </a:r>
            <a:r>
              <a:rPr lang="en-US" sz="2200"/>
              <a:t> operation : hubs collect the weight of the authorities</a:t>
            </a:r>
            <a:endParaRPr lang="en-US" sz="2400"/>
          </a:p>
          <a:p>
            <a:pPr lvl="1">
              <a:lnSpc>
                <a:spcPct val="90000"/>
              </a:lnSpc>
            </a:pPr>
            <a:endParaRPr lang="en-US" sz="2200" b="1" i="1">
              <a:latin typeface="Palatino Linotype" pitchFamily="18" charset="0"/>
            </a:endParaRPr>
          </a:p>
          <a:p>
            <a:pPr lvl="1">
              <a:lnSpc>
                <a:spcPct val="90000"/>
              </a:lnSpc>
            </a:pPr>
            <a:endParaRPr lang="en-US" sz="2200" b="1" i="1">
              <a:latin typeface="Palatino Linotyp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200" b="1" i="1">
                <a:latin typeface="Palatino Linotype" pitchFamily="18" charset="0"/>
              </a:rPr>
              <a:t>I</a:t>
            </a:r>
            <a:r>
              <a:rPr lang="en-US" sz="2200" b="1" i="1"/>
              <a:t> </a:t>
            </a:r>
            <a:r>
              <a:rPr lang="en-US" sz="2200"/>
              <a:t>operation: authorities collect the weight of the hubs</a:t>
            </a:r>
            <a:endParaRPr lang="en-US" sz="2400"/>
          </a:p>
          <a:p>
            <a:pPr lvl="1">
              <a:lnSpc>
                <a:spcPct val="90000"/>
              </a:lnSpc>
            </a:pPr>
            <a:endParaRPr lang="en-US" sz="2400" b="1" i="1"/>
          </a:p>
          <a:p>
            <a:pPr lvl="1">
              <a:lnSpc>
                <a:spcPct val="90000"/>
              </a:lnSpc>
            </a:pPr>
            <a:endParaRPr lang="en-US" sz="2200"/>
          </a:p>
          <a:p>
            <a:pPr lvl="1">
              <a:lnSpc>
                <a:spcPct val="90000"/>
              </a:lnSpc>
            </a:pPr>
            <a:r>
              <a:rPr lang="en-US" sz="2200"/>
              <a:t>Normalize weights under some norm</a:t>
            </a:r>
          </a:p>
          <a:p>
            <a:pPr lvl="1">
              <a:lnSpc>
                <a:spcPct val="90000"/>
              </a:lnSpc>
            </a:pPr>
            <a:endParaRPr lang="en-US" sz="2200"/>
          </a:p>
        </p:txBody>
      </p:sp>
      <p:graphicFrame>
        <p:nvGraphicFramePr>
          <p:cNvPr id="291844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3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323850" y="1628775"/>
            <a:ext cx="8280400" cy="38877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1846" name="Object 6"/>
          <p:cNvGraphicFramePr>
            <a:graphicFrameLocks noChangeAspect="1"/>
          </p:cNvGraphicFramePr>
          <p:nvPr/>
        </p:nvGraphicFramePr>
        <p:xfrm>
          <a:off x="2916238" y="3141663"/>
          <a:ext cx="15843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4" name="Equation" r:id="rId6" imgW="672840" imgH="355320" progId="Equation.3">
                  <p:embed/>
                </p:oleObj>
              </mc:Choice>
              <mc:Fallback>
                <p:oleObj name="Equation" r:id="rId6" imgW="6728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141663"/>
                        <a:ext cx="158432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7" name="Object 7"/>
          <p:cNvGraphicFramePr>
            <a:graphicFrameLocks noChangeAspect="1"/>
          </p:cNvGraphicFramePr>
          <p:nvPr/>
        </p:nvGraphicFramePr>
        <p:xfrm>
          <a:off x="2903538" y="4267200"/>
          <a:ext cx="15240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5" name="Equation" r:id="rId8" imgW="660240" imgH="355320" progId="Equation.3">
                  <p:embed/>
                </p:oleObj>
              </mc:Choice>
              <mc:Fallback>
                <p:oleObj name="Equation" r:id="rId8" imgW="6602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4267200"/>
                        <a:ext cx="15240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975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eigenvectors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HITS algorithm is a power-method eigenvector computation</a:t>
            </a:r>
          </a:p>
          <a:p>
            <a:pPr lvl="1"/>
            <a:r>
              <a:rPr lang="en-US" sz="2400" dirty="0"/>
              <a:t>in vector terms </a:t>
            </a:r>
            <a:r>
              <a:rPr lang="en-US" sz="2400" dirty="0">
                <a:solidFill>
                  <a:srgbClr val="0066FF"/>
                </a:solidFill>
              </a:rPr>
              <a:t>a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 = </a:t>
            </a:r>
            <a:r>
              <a:rPr lang="en-US" sz="2400" dirty="0" err="1">
                <a:solidFill>
                  <a:srgbClr val="0066FF"/>
                </a:solidFill>
              </a:rPr>
              <a:t>A</a:t>
            </a:r>
            <a:r>
              <a:rPr lang="en-US" sz="2400" baseline="30000" dirty="0" err="1">
                <a:solidFill>
                  <a:srgbClr val="0066FF"/>
                </a:solidFill>
              </a:rPr>
              <a:t>T</a:t>
            </a:r>
            <a:r>
              <a:rPr lang="en-US" sz="2400" dirty="0" err="1">
                <a:solidFill>
                  <a:srgbClr val="0066FF"/>
                </a:solidFill>
              </a:rPr>
              <a:t>h</a:t>
            </a:r>
            <a:r>
              <a:rPr lang="en-US" sz="2400" baseline="30000" dirty="0" err="1">
                <a:solidFill>
                  <a:srgbClr val="0066FF"/>
                </a:solidFill>
              </a:rPr>
              <a:t>t</a:t>
            </a:r>
            <a:r>
              <a:rPr lang="en-US" sz="2400" baseline="30000" dirty="0">
                <a:solidFill>
                  <a:srgbClr val="0066FF"/>
                </a:solidFill>
              </a:rPr>
              <a:t>-1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66FF"/>
                </a:solidFill>
              </a:rPr>
              <a:t>h</a:t>
            </a:r>
            <a:r>
              <a:rPr lang="en-US" sz="2400" baseline="30000" dirty="0" err="1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 = </a:t>
            </a:r>
            <a:r>
              <a:rPr lang="en-US" sz="2400" dirty="0" err="1">
                <a:solidFill>
                  <a:srgbClr val="0066FF"/>
                </a:solidFill>
              </a:rPr>
              <a:t>Aa</a:t>
            </a:r>
            <a:r>
              <a:rPr lang="en-US" sz="2400" baseline="30000" dirty="0" err="1">
                <a:solidFill>
                  <a:srgbClr val="0066FF"/>
                </a:solidFill>
              </a:rPr>
              <a:t>t</a:t>
            </a:r>
            <a:r>
              <a:rPr lang="en-US" sz="2400" baseline="30000" dirty="0">
                <a:solidFill>
                  <a:srgbClr val="0066FF"/>
                </a:solidFill>
              </a:rPr>
              <a:t>-1</a:t>
            </a:r>
            <a:endParaRPr lang="en-US" sz="2400" dirty="0">
              <a:solidFill>
                <a:srgbClr val="0066FF"/>
              </a:solidFill>
            </a:endParaRPr>
          </a:p>
          <a:p>
            <a:pPr lvl="1"/>
            <a:r>
              <a:rPr lang="en-US" sz="2400" dirty="0"/>
              <a:t>so</a:t>
            </a:r>
            <a:r>
              <a:rPr lang="en-US" sz="2400" dirty="0">
                <a:solidFill>
                  <a:srgbClr val="0066FF"/>
                </a:solidFill>
              </a:rPr>
              <a:t> a = </a:t>
            </a:r>
            <a:r>
              <a:rPr lang="en-US" sz="2400" dirty="0" err="1">
                <a:solidFill>
                  <a:srgbClr val="0066FF"/>
                </a:solidFill>
              </a:rPr>
              <a:t>A</a:t>
            </a:r>
            <a:r>
              <a:rPr lang="en-US" sz="2400" baseline="30000" dirty="0" err="1">
                <a:solidFill>
                  <a:srgbClr val="0066FF"/>
                </a:solidFill>
              </a:rPr>
              <a:t>T</a:t>
            </a:r>
            <a:r>
              <a:rPr lang="en-US" sz="2400" dirty="0" err="1">
                <a:solidFill>
                  <a:srgbClr val="0066FF"/>
                </a:solidFill>
              </a:rPr>
              <a:t>Aa</a:t>
            </a:r>
            <a:r>
              <a:rPr lang="en-US" sz="2400" baseline="30000" dirty="0" err="1">
                <a:solidFill>
                  <a:srgbClr val="0066FF"/>
                </a:solidFill>
              </a:rPr>
              <a:t>t</a:t>
            </a:r>
            <a:r>
              <a:rPr lang="en-US" sz="2400" baseline="30000" dirty="0">
                <a:solidFill>
                  <a:srgbClr val="0066FF"/>
                </a:solidFill>
              </a:rPr>
              <a:t>-1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/>
              <a:t>and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 err="1">
                <a:solidFill>
                  <a:srgbClr val="0066FF"/>
                </a:solidFill>
              </a:rPr>
              <a:t>h</a:t>
            </a:r>
            <a:r>
              <a:rPr lang="en-US" sz="2400" baseline="30000" dirty="0" err="1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 = </a:t>
            </a:r>
            <a:r>
              <a:rPr lang="en-US" sz="2400" dirty="0" err="1">
                <a:solidFill>
                  <a:srgbClr val="0066FF"/>
                </a:solidFill>
              </a:rPr>
              <a:t>AA</a:t>
            </a:r>
            <a:r>
              <a:rPr lang="en-US" sz="2400" baseline="30000" dirty="0" err="1">
                <a:solidFill>
                  <a:srgbClr val="0066FF"/>
                </a:solidFill>
              </a:rPr>
              <a:t>T</a:t>
            </a:r>
            <a:r>
              <a:rPr lang="en-US" sz="2400" dirty="0" err="1">
                <a:solidFill>
                  <a:srgbClr val="0066FF"/>
                </a:solidFill>
              </a:rPr>
              <a:t>h</a:t>
            </a:r>
            <a:r>
              <a:rPr lang="en-US" sz="2400" baseline="30000" dirty="0" err="1">
                <a:solidFill>
                  <a:srgbClr val="0066FF"/>
                </a:solidFill>
              </a:rPr>
              <a:t>t</a:t>
            </a:r>
            <a:r>
              <a:rPr lang="en-US" sz="2400" baseline="30000" dirty="0">
                <a:solidFill>
                  <a:srgbClr val="0066FF"/>
                </a:solidFill>
              </a:rPr>
              <a:t>-1</a:t>
            </a:r>
            <a:endParaRPr lang="en-US" sz="2400" dirty="0">
              <a:solidFill>
                <a:srgbClr val="0066FF"/>
              </a:solidFill>
            </a:endParaRPr>
          </a:p>
          <a:p>
            <a:pPr lvl="1"/>
            <a:r>
              <a:rPr lang="en-US" sz="2400" dirty="0"/>
              <a:t>The authority weight vector </a:t>
            </a:r>
            <a:r>
              <a:rPr lang="en-US" sz="2400" dirty="0">
                <a:solidFill>
                  <a:srgbClr val="0066FF"/>
                </a:solidFill>
              </a:rPr>
              <a:t>a </a:t>
            </a:r>
            <a:r>
              <a:rPr lang="en-US" sz="2400" dirty="0"/>
              <a:t>is the eigenvector of </a:t>
            </a:r>
            <a:r>
              <a:rPr lang="en-US" sz="2400" dirty="0">
                <a:solidFill>
                  <a:srgbClr val="0066FF"/>
                </a:solidFill>
              </a:rPr>
              <a:t>A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A</a:t>
            </a:r>
            <a:r>
              <a:rPr lang="en-US" sz="2400" dirty="0"/>
              <a:t> and the hub weight vector </a:t>
            </a:r>
            <a:r>
              <a:rPr lang="en-US" sz="2400" dirty="0">
                <a:solidFill>
                  <a:srgbClr val="0066FF"/>
                </a:solidFill>
              </a:rPr>
              <a:t>h</a:t>
            </a:r>
            <a:r>
              <a:rPr lang="en-US" sz="2400" dirty="0"/>
              <a:t> is the eigenvector of </a:t>
            </a:r>
            <a:r>
              <a:rPr lang="en-US" sz="2400" dirty="0">
                <a:solidFill>
                  <a:srgbClr val="0066FF"/>
                </a:solidFill>
              </a:rPr>
              <a:t>AA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</a:p>
          <a:p>
            <a:pPr lvl="1"/>
            <a:r>
              <a:rPr lang="en-US" sz="2400" dirty="0"/>
              <a:t>Why do we need normalization?</a:t>
            </a:r>
          </a:p>
          <a:p>
            <a:r>
              <a:rPr lang="en-US" sz="2800" dirty="0"/>
              <a:t>The vectors </a:t>
            </a:r>
            <a:r>
              <a:rPr lang="en-US" sz="2800" dirty="0">
                <a:solidFill>
                  <a:srgbClr val="0066FF"/>
                </a:solidFill>
              </a:rPr>
              <a:t>a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66FF"/>
                </a:solidFill>
              </a:rPr>
              <a:t>h</a:t>
            </a:r>
            <a:r>
              <a:rPr lang="en-US" sz="2800" dirty="0"/>
              <a:t> are </a:t>
            </a:r>
            <a:r>
              <a:rPr lang="en-US" sz="2800" dirty="0">
                <a:solidFill>
                  <a:srgbClr val="FF6600"/>
                </a:solidFill>
              </a:rPr>
              <a:t>singular vectors</a:t>
            </a:r>
            <a:r>
              <a:rPr lang="en-US" sz="2800" dirty="0"/>
              <a:t> of the matrix </a:t>
            </a:r>
            <a:r>
              <a:rPr lang="en-US" sz="2800" dirty="0">
                <a:solidFill>
                  <a:srgbClr val="0066FF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8472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Singular Value Decomposition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844675"/>
            <a:ext cx="8810625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sz="2200" i="1">
              <a:latin typeface="Palatino Linotype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sz="2200" i="1">
              <a:latin typeface="Palatino Linotype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200" b="1">
                <a:solidFill>
                  <a:srgbClr val="009900"/>
                </a:solidFill>
              </a:rPr>
              <a:t>r</a:t>
            </a:r>
            <a:r>
              <a:rPr lang="en-US" sz="2200" b="1">
                <a:solidFill>
                  <a:schemeClr val="folHlink"/>
                </a:solidFill>
                <a:latin typeface="Palatino Linotype" pitchFamily="18" charset="0"/>
              </a:rPr>
              <a:t> </a:t>
            </a:r>
            <a:r>
              <a:rPr lang="en-US" sz="2200"/>
              <a:t>: rank of matrix </a:t>
            </a:r>
            <a:r>
              <a:rPr lang="en-US" sz="2200">
                <a:solidFill>
                  <a:srgbClr val="0066FF"/>
                </a:solidFill>
              </a:rPr>
              <a:t>A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fi-FI" sz="2200" b="1">
              <a:solidFill>
                <a:srgbClr val="FF33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l-GR" sz="2200" b="1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200" b="1" baseline="-2500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1</a:t>
            </a:r>
            <a:r>
              <a:rPr lang="en-US" sz="2200" b="1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≥ </a:t>
            </a:r>
            <a:r>
              <a:rPr lang="el-GR" sz="2200" b="1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200" b="1" baseline="-2500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2</a:t>
            </a:r>
            <a:r>
              <a:rPr lang="en-US" sz="2200" b="1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≥ … ≥</a:t>
            </a:r>
            <a:r>
              <a:rPr lang="el-GR" sz="2200" b="1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200" b="1" baseline="-25000">
                <a:solidFill>
                  <a:srgbClr val="FF3300"/>
                </a:solidFill>
                <a:latin typeface="Palatino Linotype" pitchFamily="18" charset="0"/>
                <a:cs typeface="Times New Roman" pitchFamily="18" charset="0"/>
              </a:rPr>
              <a:t>r</a:t>
            </a:r>
            <a:r>
              <a:rPr lang="en-US" sz="2200" i="1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200">
                <a:cs typeface="Times New Roman" pitchFamily="18" charset="0"/>
              </a:rPr>
              <a:t>: singular values (square roots of eig-vals </a:t>
            </a:r>
            <a:r>
              <a:rPr lang="en-US" sz="2200">
                <a:solidFill>
                  <a:srgbClr val="0066FF"/>
                </a:solidFill>
                <a:cs typeface="Times New Roman" pitchFamily="18" charset="0"/>
              </a:rPr>
              <a:t>AA</a:t>
            </a:r>
            <a:r>
              <a:rPr lang="en-US" sz="2200" baseline="30000">
                <a:solidFill>
                  <a:srgbClr val="0066FF"/>
                </a:solidFill>
                <a:cs typeface="Times New Roman" pitchFamily="18" charset="0"/>
              </a:rPr>
              <a:t>T</a:t>
            </a:r>
            <a:r>
              <a:rPr lang="en-US" sz="2200">
                <a:solidFill>
                  <a:srgbClr val="0066FF"/>
                </a:solidFill>
                <a:cs typeface="Times New Roman" pitchFamily="18" charset="0"/>
              </a:rPr>
              <a:t>, A</a:t>
            </a:r>
            <a:r>
              <a:rPr lang="en-US" sz="2200" baseline="30000">
                <a:solidFill>
                  <a:srgbClr val="0066FF"/>
                </a:solidFill>
                <a:cs typeface="Times New Roman" pitchFamily="18" charset="0"/>
              </a:rPr>
              <a:t>T</a:t>
            </a:r>
            <a:r>
              <a:rPr lang="en-US" sz="2200">
                <a:solidFill>
                  <a:srgbClr val="0066FF"/>
                </a:solidFill>
                <a:cs typeface="Times New Roman" pitchFamily="18" charset="0"/>
              </a:rPr>
              <a:t>A</a:t>
            </a:r>
            <a:r>
              <a:rPr lang="en-US" sz="2200"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200" i="1">
                <a:latin typeface="Palatino Linotype" pitchFamily="18" charset="0"/>
                <a:cs typeface="Times New Roman" pitchFamily="18" charset="0"/>
              </a:rPr>
              <a:t>                    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200">
                <a:cs typeface="Times New Roman" pitchFamily="18" charset="0"/>
              </a:rPr>
              <a:t>                   : left singular vectors (eig-vectors of </a:t>
            </a:r>
            <a:r>
              <a:rPr lang="en-US" sz="2200">
                <a:solidFill>
                  <a:srgbClr val="0066FF"/>
                </a:solidFill>
                <a:cs typeface="Times New Roman" pitchFamily="18" charset="0"/>
              </a:rPr>
              <a:t>AA</a:t>
            </a:r>
            <a:r>
              <a:rPr lang="en-US" sz="2200" baseline="30000">
                <a:solidFill>
                  <a:srgbClr val="0066FF"/>
                </a:solidFill>
                <a:cs typeface="Times New Roman" pitchFamily="18" charset="0"/>
              </a:rPr>
              <a:t>T</a:t>
            </a:r>
            <a:r>
              <a:rPr lang="en-US" sz="2200"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200">
                <a:latin typeface="Palatino Linotype" pitchFamily="18" charset="0"/>
                <a:cs typeface="Times New Roman" pitchFamily="18" charset="0"/>
              </a:rPr>
              <a:t>       </a:t>
            </a:r>
            <a:r>
              <a:rPr lang="en-US" sz="2200">
                <a:cs typeface="Times New Roman" pitchFamily="18" charset="0"/>
              </a:rPr>
              <a:t>            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200">
                <a:cs typeface="Times New Roman" pitchFamily="18" charset="0"/>
              </a:rPr>
              <a:t>                    : right singular vectors (eig-vectors of </a:t>
            </a:r>
            <a:r>
              <a:rPr lang="en-US" sz="2200">
                <a:solidFill>
                  <a:srgbClr val="0066FF"/>
                </a:solidFill>
                <a:cs typeface="Times New Roman" pitchFamily="18" charset="0"/>
              </a:rPr>
              <a:t>A</a:t>
            </a:r>
            <a:r>
              <a:rPr lang="en-US" sz="2200" baseline="30000">
                <a:solidFill>
                  <a:srgbClr val="0066FF"/>
                </a:solidFill>
                <a:cs typeface="Times New Roman" pitchFamily="18" charset="0"/>
              </a:rPr>
              <a:t>T</a:t>
            </a:r>
            <a:r>
              <a:rPr lang="en-US" sz="2200">
                <a:solidFill>
                  <a:srgbClr val="0066FF"/>
                </a:solidFill>
                <a:cs typeface="Times New Roman" pitchFamily="18" charset="0"/>
              </a:rPr>
              <a:t>A</a:t>
            </a:r>
            <a:r>
              <a:rPr lang="en-US" sz="2200"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sz="220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2200">
                <a:cs typeface="Times New Roman" pitchFamily="18" charset="0"/>
              </a:rPr>
              <a:t>  </a:t>
            </a:r>
          </a:p>
        </p:txBody>
      </p:sp>
      <p:grpSp>
        <p:nvGrpSpPr>
          <p:cNvPr id="295940" name="Group 4"/>
          <p:cNvGrpSpPr>
            <a:grpSpLocks/>
          </p:cNvGrpSpPr>
          <p:nvPr/>
        </p:nvGrpSpPr>
        <p:grpSpPr bwMode="auto">
          <a:xfrm>
            <a:off x="841375" y="1530350"/>
            <a:ext cx="7667625" cy="1955800"/>
            <a:chOff x="442" y="864"/>
            <a:chExt cx="4830" cy="1232"/>
          </a:xfrm>
        </p:grpSpPr>
        <p:graphicFrame>
          <p:nvGraphicFramePr>
            <p:cNvPr id="295941" name="Object 5"/>
            <p:cNvGraphicFramePr>
              <a:graphicFrameLocks noChangeAspect="1"/>
            </p:cNvGraphicFramePr>
            <p:nvPr/>
          </p:nvGraphicFramePr>
          <p:xfrm>
            <a:off x="442" y="864"/>
            <a:ext cx="4830" cy="1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70" name="Equation" r:id="rId4" imgW="3682800" imgH="939600" progId="Equation.3">
                    <p:embed/>
                  </p:oleObj>
                </mc:Choice>
                <mc:Fallback>
                  <p:oleObj name="Equation" r:id="rId4" imgW="3682800" imgH="939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" y="864"/>
                          <a:ext cx="4830" cy="1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5942" name="Text Box 6"/>
            <p:cNvSpPr txBox="1">
              <a:spLocks noChangeArrowheads="1"/>
            </p:cNvSpPr>
            <p:nvPr/>
          </p:nvSpPr>
          <p:spPr bwMode="auto">
            <a:xfrm>
              <a:off x="576" y="1680"/>
              <a:ext cx="4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kumimoji="1" lang="en-US" sz="2000">
                  <a:latin typeface="Times New Roman" pitchFamily="18" charset="0"/>
                </a:rPr>
                <a:t>[</a:t>
              </a:r>
              <a:r>
                <a:rPr kumimoji="1" lang="en-US" sz="2000" i="1">
                  <a:latin typeface="Times New Roman" pitchFamily="18" charset="0"/>
                </a:rPr>
                <a:t>n</a:t>
              </a:r>
              <a:r>
                <a:rPr kumimoji="1" lang="en-US" sz="2000" i="1">
                  <a:latin typeface="Times New Roman" pitchFamily="18" charset="0"/>
                  <a:cs typeface="Times New Roman" pitchFamily="18" charset="0"/>
                </a:rPr>
                <a:t>×r</a:t>
              </a:r>
              <a:r>
                <a:rPr kumimoji="1" lang="en-US" sz="200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  <p:sp>
          <p:nvSpPr>
            <p:cNvPr id="295943" name="Text Box 7"/>
            <p:cNvSpPr txBox="1">
              <a:spLocks noChangeArrowheads="1"/>
            </p:cNvSpPr>
            <p:nvPr/>
          </p:nvSpPr>
          <p:spPr bwMode="auto">
            <a:xfrm>
              <a:off x="960" y="1680"/>
              <a:ext cx="4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kumimoji="1" lang="en-US" sz="2000">
                  <a:latin typeface="Times New Roman" pitchFamily="18" charset="0"/>
                </a:rPr>
                <a:t>[</a:t>
              </a:r>
              <a:r>
                <a:rPr kumimoji="1" lang="en-US" sz="2000" i="1">
                  <a:latin typeface="Times New Roman" pitchFamily="18" charset="0"/>
                </a:rPr>
                <a:t>r</a:t>
              </a:r>
              <a:r>
                <a:rPr kumimoji="1" lang="en-US" sz="2000" i="1">
                  <a:latin typeface="Times New Roman" pitchFamily="18" charset="0"/>
                  <a:cs typeface="Times New Roman" pitchFamily="18" charset="0"/>
                </a:rPr>
                <a:t>×r</a:t>
              </a:r>
              <a:r>
                <a:rPr kumimoji="1" lang="en-US" sz="200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  <p:sp>
          <p:nvSpPr>
            <p:cNvPr id="295944" name="Text Box 8"/>
            <p:cNvSpPr txBox="1">
              <a:spLocks noChangeArrowheads="1"/>
            </p:cNvSpPr>
            <p:nvPr/>
          </p:nvSpPr>
          <p:spPr bwMode="auto">
            <a:xfrm>
              <a:off x="1344" y="1680"/>
              <a:ext cx="4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kumimoji="1" lang="en-US" sz="2000">
                  <a:latin typeface="Times New Roman" pitchFamily="18" charset="0"/>
                </a:rPr>
                <a:t>[</a:t>
              </a:r>
              <a:r>
                <a:rPr kumimoji="1" lang="en-US" sz="2000" i="1">
                  <a:latin typeface="Times New Roman" pitchFamily="18" charset="0"/>
                </a:rPr>
                <a:t>r</a:t>
              </a:r>
              <a:r>
                <a:rPr kumimoji="1" lang="en-US" sz="2000" i="1">
                  <a:latin typeface="Times New Roman" pitchFamily="18" charset="0"/>
                  <a:cs typeface="Times New Roman" pitchFamily="18" charset="0"/>
                </a:rPr>
                <a:t>×n</a:t>
              </a:r>
              <a:r>
                <a:rPr kumimoji="1" lang="en-US" sz="200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</p:grpSp>
      <p:graphicFrame>
        <p:nvGraphicFramePr>
          <p:cNvPr id="295945" name="Object 9"/>
          <p:cNvGraphicFramePr>
            <a:graphicFrameLocks noChangeAspect="1"/>
          </p:cNvGraphicFramePr>
          <p:nvPr/>
        </p:nvGraphicFramePr>
        <p:xfrm>
          <a:off x="552450" y="4802188"/>
          <a:ext cx="15081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1" name="Equation" r:id="rId6" imgW="774360" imgH="215640" progId="Equation.3">
                  <p:embed/>
                </p:oleObj>
              </mc:Choice>
              <mc:Fallback>
                <p:oleObj name="Equation" r:id="rId6" imgW="774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4802188"/>
                        <a:ext cx="15081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6" name="Object 10"/>
          <p:cNvGraphicFramePr>
            <a:graphicFrameLocks noChangeAspect="1"/>
          </p:cNvGraphicFramePr>
          <p:nvPr/>
        </p:nvGraphicFramePr>
        <p:xfrm>
          <a:off x="498475" y="5378450"/>
          <a:ext cx="17462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2" name="Equation" r:id="rId8" imgW="799920" imgH="215640" progId="Equation.3">
                  <p:embed/>
                </p:oleObj>
              </mc:Choice>
              <mc:Fallback>
                <p:oleObj name="Equation" r:id="rId8" imgW="799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5378450"/>
                        <a:ext cx="17462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7" name="Object 11"/>
          <p:cNvGraphicFramePr>
            <a:graphicFrameLocks noChangeAspect="1"/>
          </p:cNvGraphicFramePr>
          <p:nvPr/>
        </p:nvGraphicFramePr>
        <p:xfrm>
          <a:off x="2255838" y="6046788"/>
          <a:ext cx="46815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3" name="Equation" r:id="rId10" imgW="2145960" imgH="228600" progId="Equation.3">
                  <p:embed/>
                </p:oleObj>
              </mc:Choice>
              <mc:Fallback>
                <p:oleObj name="Equation" r:id="rId10" imgW="2145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6046788"/>
                        <a:ext cx="468153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7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C9C2-72E1-4749-B400-536B8E795404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Singular Value Decomposition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1338" y="1700213"/>
            <a:ext cx="4330700" cy="3971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</a:rPr>
              <a:t>Linear trend</a:t>
            </a:r>
            <a:r>
              <a:rPr lang="en-US" sz="2400"/>
              <a:t> </a:t>
            </a:r>
            <a:r>
              <a:rPr lang="en-US" sz="2400" b="1">
                <a:solidFill>
                  <a:srgbClr val="0066FF"/>
                </a:solidFill>
              </a:rPr>
              <a:t>v</a:t>
            </a:r>
            <a:r>
              <a:rPr lang="en-US" sz="2400" b="1">
                <a:solidFill>
                  <a:schemeClr val="folHlink"/>
                </a:solidFill>
              </a:rPr>
              <a:t> </a:t>
            </a:r>
            <a:r>
              <a:rPr lang="en-US" sz="2400"/>
              <a:t>in matrix </a:t>
            </a:r>
            <a:r>
              <a:rPr lang="en-US" sz="2400">
                <a:solidFill>
                  <a:srgbClr val="0066FF"/>
                </a:solidFill>
              </a:rPr>
              <a:t>A</a:t>
            </a:r>
            <a:r>
              <a:rPr lang="en-US" sz="2400"/>
              <a:t>: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tendency of the row vectors of </a:t>
            </a:r>
            <a:r>
              <a:rPr lang="en-US" sz="2200">
                <a:solidFill>
                  <a:srgbClr val="0066FF"/>
                </a:solidFill>
              </a:rPr>
              <a:t>A</a:t>
            </a:r>
            <a:r>
              <a:rPr lang="en-US" sz="2200"/>
              <a:t> to align with vector </a:t>
            </a:r>
            <a:r>
              <a:rPr lang="en-US" sz="2200" b="1">
                <a:solidFill>
                  <a:srgbClr val="0066FF"/>
                </a:solidFill>
              </a:rPr>
              <a:t>v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strength of the linear trend: </a:t>
            </a:r>
            <a:r>
              <a:rPr lang="en-US" sz="2200">
                <a:solidFill>
                  <a:srgbClr val="0066FF"/>
                </a:solidFill>
              </a:rPr>
              <a:t>A</a:t>
            </a:r>
            <a:r>
              <a:rPr lang="en-US" sz="2200" b="1">
                <a:solidFill>
                  <a:srgbClr val="0066FF"/>
                </a:solidFill>
              </a:rPr>
              <a:t>v</a:t>
            </a:r>
          </a:p>
          <a:p>
            <a:pPr>
              <a:lnSpc>
                <a:spcPct val="80000"/>
              </a:lnSpc>
            </a:pPr>
            <a:r>
              <a:rPr lang="en-US" sz="2400"/>
              <a:t>SVD discovers the linear trends in the data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0066FF"/>
                </a:solidFill>
                <a:cs typeface="Times New Roman" pitchFamily="18" charset="0"/>
              </a:rPr>
              <a:t>u</a:t>
            </a:r>
            <a:r>
              <a:rPr lang="en-US" sz="2400" baseline="-25000">
                <a:solidFill>
                  <a:srgbClr val="0066FF"/>
                </a:solidFill>
                <a:cs typeface="Times New Roman" pitchFamily="18" charset="0"/>
              </a:rPr>
              <a:t>i</a:t>
            </a:r>
            <a:r>
              <a:rPr lang="en-US" sz="2400" b="1">
                <a:solidFill>
                  <a:srgbClr val="0066FF"/>
                </a:solidFill>
                <a:cs typeface="Times New Roman" pitchFamily="18" charset="0"/>
              </a:rPr>
              <a:t> , v</a:t>
            </a:r>
            <a:r>
              <a:rPr lang="en-US" sz="2400" baseline="-25000">
                <a:solidFill>
                  <a:srgbClr val="0066FF"/>
                </a:solidFill>
                <a:cs typeface="Times New Roman" pitchFamily="18" charset="0"/>
              </a:rPr>
              <a:t>i</a:t>
            </a:r>
            <a:r>
              <a:rPr lang="en-US" sz="2400">
                <a:cs typeface="Times New Roman" pitchFamily="18" charset="0"/>
              </a:rPr>
              <a:t> : the i-th strongest linear trends</a:t>
            </a:r>
            <a:r>
              <a:rPr lang="el-GR" sz="2400" i="1"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i="1">
              <a:latin typeface="Palatino Linotype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l-GR" sz="2400">
                <a:solidFill>
                  <a:srgbClr val="FF3300"/>
                </a:solidFill>
                <a:cs typeface="Times New Roman" pitchFamily="18" charset="0"/>
              </a:rPr>
              <a:t>σ</a:t>
            </a:r>
            <a:r>
              <a:rPr lang="en-US" sz="2400" baseline="-25000">
                <a:solidFill>
                  <a:srgbClr val="FF3300"/>
                </a:solidFill>
                <a:cs typeface="Times New Roman" pitchFamily="18" charset="0"/>
              </a:rPr>
              <a:t>i</a:t>
            </a:r>
            <a:r>
              <a:rPr lang="en-US" sz="2400" i="1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</a:rPr>
              <a:t>: the strength of the i-th strongest linear trend</a:t>
            </a:r>
            <a:endParaRPr lang="el-GR" sz="2400">
              <a:cs typeface="Times New Roman" pitchFamily="18" charset="0"/>
            </a:endParaRPr>
          </a:p>
        </p:txBody>
      </p:sp>
      <p:sp>
        <p:nvSpPr>
          <p:cNvPr id="297988" name="Line 4"/>
          <p:cNvSpPr>
            <a:spLocks noChangeShapeType="1"/>
          </p:cNvSpPr>
          <p:nvPr/>
        </p:nvSpPr>
        <p:spPr bwMode="auto">
          <a:xfrm flipV="1">
            <a:off x="5364163" y="1989138"/>
            <a:ext cx="1587" cy="2667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89" name="Line 5"/>
          <p:cNvSpPr>
            <a:spLocks noChangeShapeType="1"/>
          </p:cNvSpPr>
          <p:nvPr/>
        </p:nvSpPr>
        <p:spPr bwMode="auto">
          <a:xfrm>
            <a:off x="5287963" y="4579938"/>
            <a:ext cx="32004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90" name="Oval 6"/>
          <p:cNvSpPr>
            <a:spLocks noChangeArrowheads="1"/>
          </p:cNvSpPr>
          <p:nvPr/>
        </p:nvSpPr>
        <p:spPr bwMode="auto">
          <a:xfrm>
            <a:off x="5821363" y="3284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1" name="Oval 7"/>
          <p:cNvSpPr>
            <a:spLocks noChangeArrowheads="1"/>
          </p:cNvSpPr>
          <p:nvPr/>
        </p:nvSpPr>
        <p:spPr bwMode="auto">
          <a:xfrm>
            <a:off x="5821363" y="3589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2" name="Oval 8"/>
          <p:cNvSpPr>
            <a:spLocks noChangeArrowheads="1"/>
          </p:cNvSpPr>
          <p:nvPr/>
        </p:nvSpPr>
        <p:spPr bwMode="auto">
          <a:xfrm>
            <a:off x="6507163" y="34369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3" name="Oval 9"/>
          <p:cNvSpPr>
            <a:spLocks noChangeArrowheads="1"/>
          </p:cNvSpPr>
          <p:nvPr/>
        </p:nvSpPr>
        <p:spPr bwMode="auto">
          <a:xfrm>
            <a:off x="6202363" y="3513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4" name="Oval 10"/>
          <p:cNvSpPr>
            <a:spLocks noChangeArrowheads="1"/>
          </p:cNvSpPr>
          <p:nvPr/>
        </p:nvSpPr>
        <p:spPr bwMode="auto">
          <a:xfrm>
            <a:off x="6430963" y="3132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5" name="Oval 11"/>
          <p:cNvSpPr>
            <a:spLocks noChangeArrowheads="1"/>
          </p:cNvSpPr>
          <p:nvPr/>
        </p:nvSpPr>
        <p:spPr bwMode="auto">
          <a:xfrm>
            <a:off x="6888163" y="3360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7192963" y="3284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7" name="Oval 13"/>
          <p:cNvSpPr>
            <a:spLocks noChangeArrowheads="1"/>
          </p:cNvSpPr>
          <p:nvPr/>
        </p:nvSpPr>
        <p:spPr bwMode="auto">
          <a:xfrm>
            <a:off x="7040563" y="30559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8" name="Oval 14"/>
          <p:cNvSpPr>
            <a:spLocks noChangeArrowheads="1"/>
          </p:cNvSpPr>
          <p:nvPr/>
        </p:nvSpPr>
        <p:spPr bwMode="auto">
          <a:xfrm>
            <a:off x="68881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9" name="Oval 15"/>
          <p:cNvSpPr>
            <a:spLocks noChangeArrowheads="1"/>
          </p:cNvSpPr>
          <p:nvPr/>
        </p:nvSpPr>
        <p:spPr bwMode="auto">
          <a:xfrm>
            <a:off x="7269163" y="22939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0" name="Oval 16"/>
          <p:cNvSpPr>
            <a:spLocks noChangeArrowheads="1"/>
          </p:cNvSpPr>
          <p:nvPr/>
        </p:nvSpPr>
        <p:spPr bwMode="auto">
          <a:xfrm>
            <a:off x="6126163" y="3208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1" name="Oval 17"/>
          <p:cNvSpPr>
            <a:spLocks noChangeArrowheads="1"/>
          </p:cNvSpPr>
          <p:nvPr/>
        </p:nvSpPr>
        <p:spPr bwMode="auto">
          <a:xfrm>
            <a:off x="6354763" y="3284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2" name="Oval 18"/>
          <p:cNvSpPr>
            <a:spLocks noChangeArrowheads="1"/>
          </p:cNvSpPr>
          <p:nvPr/>
        </p:nvSpPr>
        <p:spPr bwMode="auto">
          <a:xfrm>
            <a:off x="6659563" y="3132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3" name="Oval 19"/>
          <p:cNvSpPr>
            <a:spLocks noChangeArrowheads="1"/>
          </p:cNvSpPr>
          <p:nvPr/>
        </p:nvSpPr>
        <p:spPr bwMode="auto">
          <a:xfrm>
            <a:off x="7421563" y="3208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4" name="Oval 20"/>
          <p:cNvSpPr>
            <a:spLocks noChangeArrowheads="1"/>
          </p:cNvSpPr>
          <p:nvPr/>
        </p:nvSpPr>
        <p:spPr bwMode="auto">
          <a:xfrm>
            <a:off x="6888163" y="3208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5" name="Oval 21"/>
          <p:cNvSpPr>
            <a:spLocks noChangeArrowheads="1"/>
          </p:cNvSpPr>
          <p:nvPr/>
        </p:nvSpPr>
        <p:spPr bwMode="auto">
          <a:xfrm>
            <a:off x="72691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6" name="Oval 22"/>
          <p:cNvSpPr>
            <a:spLocks noChangeArrowheads="1"/>
          </p:cNvSpPr>
          <p:nvPr/>
        </p:nvSpPr>
        <p:spPr bwMode="auto">
          <a:xfrm>
            <a:off x="6049963" y="3665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7" name="Oval 23"/>
          <p:cNvSpPr>
            <a:spLocks noChangeArrowheads="1"/>
          </p:cNvSpPr>
          <p:nvPr/>
        </p:nvSpPr>
        <p:spPr bwMode="auto">
          <a:xfrm>
            <a:off x="6735763" y="3513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8" name="Oval 24"/>
          <p:cNvSpPr>
            <a:spLocks noChangeArrowheads="1"/>
          </p:cNvSpPr>
          <p:nvPr/>
        </p:nvSpPr>
        <p:spPr bwMode="auto">
          <a:xfrm>
            <a:off x="74215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9" name="Oval 25"/>
          <p:cNvSpPr>
            <a:spLocks noChangeArrowheads="1"/>
          </p:cNvSpPr>
          <p:nvPr/>
        </p:nvSpPr>
        <p:spPr bwMode="auto">
          <a:xfrm>
            <a:off x="5897563" y="34369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0" name="Oval 26"/>
          <p:cNvSpPr>
            <a:spLocks noChangeArrowheads="1"/>
          </p:cNvSpPr>
          <p:nvPr/>
        </p:nvSpPr>
        <p:spPr bwMode="auto">
          <a:xfrm>
            <a:off x="7116763" y="2903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1" name="Oval 27"/>
          <p:cNvSpPr>
            <a:spLocks noChangeArrowheads="1"/>
          </p:cNvSpPr>
          <p:nvPr/>
        </p:nvSpPr>
        <p:spPr bwMode="auto">
          <a:xfrm>
            <a:off x="7421563" y="2751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2" name="Oval 28"/>
          <p:cNvSpPr>
            <a:spLocks noChangeArrowheads="1"/>
          </p:cNvSpPr>
          <p:nvPr/>
        </p:nvSpPr>
        <p:spPr bwMode="auto">
          <a:xfrm>
            <a:off x="75739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3" name="Oval 29"/>
          <p:cNvSpPr>
            <a:spLocks noChangeArrowheads="1"/>
          </p:cNvSpPr>
          <p:nvPr/>
        </p:nvSpPr>
        <p:spPr bwMode="auto">
          <a:xfrm>
            <a:off x="7726363" y="2827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4" name="Oval 30"/>
          <p:cNvSpPr>
            <a:spLocks noChangeArrowheads="1"/>
          </p:cNvSpPr>
          <p:nvPr/>
        </p:nvSpPr>
        <p:spPr bwMode="auto">
          <a:xfrm>
            <a:off x="7116763" y="3589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5" name="Oval 31"/>
          <p:cNvSpPr>
            <a:spLocks noChangeArrowheads="1"/>
          </p:cNvSpPr>
          <p:nvPr/>
        </p:nvSpPr>
        <p:spPr bwMode="auto">
          <a:xfrm>
            <a:off x="6507163" y="3741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6" name="Oval 32"/>
          <p:cNvSpPr>
            <a:spLocks noChangeArrowheads="1"/>
          </p:cNvSpPr>
          <p:nvPr/>
        </p:nvSpPr>
        <p:spPr bwMode="auto">
          <a:xfrm>
            <a:off x="6735763" y="2446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7" name="Oval 33"/>
          <p:cNvSpPr>
            <a:spLocks noChangeArrowheads="1"/>
          </p:cNvSpPr>
          <p:nvPr/>
        </p:nvSpPr>
        <p:spPr bwMode="auto">
          <a:xfrm>
            <a:off x="65833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8" name="Oval 34"/>
          <p:cNvSpPr>
            <a:spLocks noChangeArrowheads="1"/>
          </p:cNvSpPr>
          <p:nvPr/>
        </p:nvSpPr>
        <p:spPr bwMode="auto">
          <a:xfrm>
            <a:off x="5897563" y="2598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19" name="Oval 35"/>
          <p:cNvSpPr>
            <a:spLocks noChangeArrowheads="1"/>
          </p:cNvSpPr>
          <p:nvPr/>
        </p:nvSpPr>
        <p:spPr bwMode="auto">
          <a:xfrm>
            <a:off x="6278563" y="2827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0" name="Oval 36"/>
          <p:cNvSpPr>
            <a:spLocks noChangeArrowheads="1"/>
          </p:cNvSpPr>
          <p:nvPr/>
        </p:nvSpPr>
        <p:spPr bwMode="auto">
          <a:xfrm>
            <a:off x="5897563" y="2979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1" name="Oval 37"/>
          <p:cNvSpPr>
            <a:spLocks noChangeArrowheads="1"/>
          </p:cNvSpPr>
          <p:nvPr/>
        </p:nvSpPr>
        <p:spPr bwMode="auto">
          <a:xfrm>
            <a:off x="6659563" y="2598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2" name="Oval 38"/>
          <p:cNvSpPr>
            <a:spLocks noChangeArrowheads="1"/>
          </p:cNvSpPr>
          <p:nvPr/>
        </p:nvSpPr>
        <p:spPr bwMode="auto">
          <a:xfrm>
            <a:off x="6811963" y="2751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3" name="Oval 39"/>
          <p:cNvSpPr>
            <a:spLocks noChangeArrowheads="1"/>
          </p:cNvSpPr>
          <p:nvPr/>
        </p:nvSpPr>
        <p:spPr bwMode="auto">
          <a:xfrm>
            <a:off x="7573963" y="3970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4" name="Oval 40"/>
          <p:cNvSpPr>
            <a:spLocks noChangeArrowheads="1"/>
          </p:cNvSpPr>
          <p:nvPr/>
        </p:nvSpPr>
        <p:spPr bwMode="auto">
          <a:xfrm>
            <a:off x="6964363" y="3970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5" name="Oval 41"/>
          <p:cNvSpPr>
            <a:spLocks noChangeArrowheads="1"/>
          </p:cNvSpPr>
          <p:nvPr/>
        </p:nvSpPr>
        <p:spPr bwMode="auto">
          <a:xfrm>
            <a:off x="7269163" y="32083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6" name="Oval 42"/>
          <p:cNvSpPr>
            <a:spLocks noChangeArrowheads="1"/>
          </p:cNvSpPr>
          <p:nvPr/>
        </p:nvSpPr>
        <p:spPr bwMode="auto">
          <a:xfrm>
            <a:off x="6964363" y="25987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7" name="Oval 43"/>
          <p:cNvSpPr>
            <a:spLocks noChangeArrowheads="1"/>
          </p:cNvSpPr>
          <p:nvPr/>
        </p:nvSpPr>
        <p:spPr bwMode="auto">
          <a:xfrm>
            <a:off x="7573963" y="35131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8" name="Oval 44"/>
          <p:cNvSpPr>
            <a:spLocks noChangeArrowheads="1"/>
          </p:cNvSpPr>
          <p:nvPr/>
        </p:nvSpPr>
        <p:spPr bwMode="auto">
          <a:xfrm>
            <a:off x="6202363" y="404653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29" name="Line 45"/>
          <p:cNvSpPr>
            <a:spLocks noChangeShapeType="1"/>
          </p:cNvSpPr>
          <p:nvPr/>
        </p:nvSpPr>
        <p:spPr bwMode="auto">
          <a:xfrm flipV="1">
            <a:off x="5211763" y="2522538"/>
            <a:ext cx="3581400" cy="1295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30" name="Line 46"/>
          <p:cNvSpPr>
            <a:spLocks noChangeShapeType="1"/>
          </p:cNvSpPr>
          <p:nvPr/>
        </p:nvSpPr>
        <p:spPr bwMode="auto">
          <a:xfrm>
            <a:off x="6278563" y="2217738"/>
            <a:ext cx="762000" cy="2057400"/>
          </a:xfrm>
          <a:prstGeom prst="line">
            <a:avLst/>
          </a:prstGeom>
          <a:noFill/>
          <a:ln w="9525">
            <a:solidFill>
              <a:srgbClr val="FF505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31" name="Text Box 47"/>
          <p:cNvSpPr txBox="1">
            <a:spLocks noChangeArrowheads="1"/>
          </p:cNvSpPr>
          <p:nvPr/>
        </p:nvSpPr>
        <p:spPr bwMode="auto">
          <a:xfrm>
            <a:off x="8412163" y="2674938"/>
            <a:ext cx="436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l-GR" sz="2400" i="1">
                <a:latin typeface="Times New Roman" pitchFamily="18" charset="0"/>
                <a:cs typeface="Times New Roman" pitchFamily="18" charset="0"/>
              </a:rPr>
              <a:t>σ</a:t>
            </a:r>
            <a:r>
              <a:rPr kumimoji="1" lang="en-US" sz="2400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el-GR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032" name="Text Box 48"/>
          <p:cNvSpPr txBox="1">
            <a:spLocks noChangeArrowheads="1"/>
          </p:cNvSpPr>
          <p:nvPr/>
        </p:nvSpPr>
        <p:spPr bwMode="auto">
          <a:xfrm>
            <a:off x="5795963" y="1773238"/>
            <a:ext cx="436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l-GR" sz="2400" i="1">
                <a:latin typeface="Times New Roman" pitchFamily="18" charset="0"/>
                <a:cs typeface="Times New Roman" pitchFamily="18" charset="0"/>
              </a:rPr>
              <a:t>σ</a:t>
            </a:r>
            <a:r>
              <a:rPr kumimoji="1" lang="en-US" sz="2400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el-GR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033" name="Text Box 49"/>
          <p:cNvSpPr txBox="1">
            <a:spLocks noChangeArrowheads="1"/>
          </p:cNvSpPr>
          <p:nvPr/>
        </p:nvSpPr>
        <p:spPr bwMode="auto">
          <a:xfrm>
            <a:off x="8183563" y="206533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n-US" sz="2400" i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1" lang="en-US" sz="2400" i="1" baseline="-2500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1" lang="el-GR" sz="2400" i="1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034" name="Text Box 50"/>
          <p:cNvSpPr txBox="1">
            <a:spLocks noChangeArrowheads="1"/>
          </p:cNvSpPr>
          <p:nvPr/>
        </p:nvSpPr>
        <p:spPr bwMode="auto">
          <a:xfrm>
            <a:off x="6300788" y="177323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n-US" sz="2400" i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1" lang="en-US" sz="2400" i="1" baseline="-2500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1" lang="el-GR" sz="2400" i="1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035" name="Text Box 51"/>
          <p:cNvSpPr txBox="1">
            <a:spLocks noChangeArrowheads="1"/>
          </p:cNvSpPr>
          <p:nvPr/>
        </p:nvSpPr>
        <p:spPr bwMode="auto">
          <a:xfrm>
            <a:off x="395288" y="5734050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folHlink"/>
              </a:buClr>
              <a:buFont typeface="Wingdings" pitchFamily="2" charset="2"/>
              <a:buChar char="§"/>
            </a:pPr>
            <a:r>
              <a:rPr kumimoji="1" lang="en-US" sz="2400">
                <a:latin typeface="Tahoma" pitchFamily="34" charset="0"/>
              </a:rPr>
              <a:t>  HITS discovers the </a:t>
            </a:r>
            <a:r>
              <a:rPr kumimoji="1" lang="en-US" sz="2400">
                <a:solidFill>
                  <a:srgbClr val="FF3300"/>
                </a:solidFill>
                <a:latin typeface="Tahoma" pitchFamily="34" charset="0"/>
              </a:rPr>
              <a:t>strongest linear trend</a:t>
            </a:r>
            <a:r>
              <a:rPr kumimoji="1" lang="en-US" sz="2400">
                <a:latin typeface="Tahoma" pitchFamily="34" charset="0"/>
              </a:rPr>
              <a:t> in the authority space</a:t>
            </a:r>
          </a:p>
        </p:txBody>
      </p:sp>
    </p:spTree>
    <p:extLst>
      <p:ext uri="{BB962C8B-B14F-4D97-AF65-F5344CB8AC3E}">
        <p14:creationId xmlns:p14="http://schemas.microsoft.com/office/powerpoint/2010/main" val="1985997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39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0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1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2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3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4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5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6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7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8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9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1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2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3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4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5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6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7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8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9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60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61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88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89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1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2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4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5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096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097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098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099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00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01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02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03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04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05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06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07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08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09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110" name="Text Box 30"/>
          <p:cNvSpPr txBox="1">
            <a:spLocks noChangeArrowheads="1"/>
          </p:cNvSpPr>
          <p:nvPr/>
        </p:nvSpPr>
        <p:spPr bwMode="auto">
          <a:xfrm>
            <a:off x="4984750" y="3803650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302111" name="Text Box 31"/>
          <p:cNvSpPr txBox="1">
            <a:spLocks noChangeArrowheads="1"/>
          </p:cNvSpPr>
          <p:nvPr/>
        </p:nvSpPr>
        <p:spPr bwMode="auto">
          <a:xfrm>
            <a:off x="5003800" y="4221163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302112" name="Text Box 32"/>
          <p:cNvSpPr txBox="1">
            <a:spLocks noChangeArrowheads="1"/>
          </p:cNvSpPr>
          <p:nvPr/>
        </p:nvSpPr>
        <p:spPr bwMode="auto">
          <a:xfrm>
            <a:off x="5003800" y="4652963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302113" name="Text Box 33"/>
          <p:cNvSpPr txBox="1">
            <a:spLocks noChangeArrowheads="1"/>
          </p:cNvSpPr>
          <p:nvPr/>
        </p:nvSpPr>
        <p:spPr bwMode="auto">
          <a:xfrm>
            <a:off x="5003800" y="5229225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302114" name="Text Box 34"/>
          <p:cNvSpPr txBox="1">
            <a:spLocks noChangeArrowheads="1"/>
          </p:cNvSpPr>
          <p:nvPr/>
        </p:nvSpPr>
        <p:spPr bwMode="auto">
          <a:xfrm>
            <a:off x="5003800" y="5661025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302115" name="Text Box 35"/>
          <p:cNvSpPr txBox="1">
            <a:spLocks noChangeArrowheads="1"/>
          </p:cNvSpPr>
          <p:nvPr/>
        </p:nvSpPr>
        <p:spPr bwMode="auto">
          <a:xfrm>
            <a:off x="5003800" y="6092825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326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5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6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7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8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9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0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1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2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3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44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45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46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47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48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49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50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51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52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53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54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55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56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57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58" name="Text Box 30"/>
          <p:cNvSpPr txBox="1">
            <a:spLocks noChangeArrowheads="1"/>
          </p:cNvSpPr>
          <p:nvPr/>
        </p:nvSpPr>
        <p:spPr bwMode="auto">
          <a:xfrm>
            <a:off x="2987675" y="3789363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304159" name="Text Box 31"/>
          <p:cNvSpPr txBox="1">
            <a:spLocks noChangeArrowheads="1"/>
          </p:cNvSpPr>
          <p:nvPr/>
        </p:nvSpPr>
        <p:spPr bwMode="auto">
          <a:xfrm>
            <a:off x="2987675" y="4221163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304160" name="Text Box 32"/>
          <p:cNvSpPr txBox="1">
            <a:spLocks noChangeArrowheads="1"/>
          </p:cNvSpPr>
          <p:nvPr/>
        </p:nvSpPr>
        <p:spPr bwMode="auto">
          <a:xfrm>
            <a:off x="2987675" y="4652963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304161" name="Text Box 33"/>
          <p:cNvSpPr txBox="1">
            <a:spLocks noChangeArrowheads="1"/>
          </p:cNvSpPr>
          <p:nvPr/>
        </p:nvSpPr>
        <p:spPr bwMode="auto">
          <a:xfrm>
            <a:off x="2987675" y="5373688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304162" name="Text Box 34"/>
          <p:cNvSpPr txBox="1">
            <a:spLocks noChangeArrowheads="1"/>
          </p:cNvSpPr>
          <p:nvPr/>
        </p:nvSpPr>
        <p:spPr bwMode="auto">
          <a:xfrm>
            <a:off x="2987675" y="5805488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588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6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7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8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9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90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91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92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94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95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96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97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98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99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00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01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02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03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04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05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06" name="Text Box 30"/>
          <p:cNvSpPr txBox="1">
            <a:spLocks noChangeArrowheads="1"/>
          </p:cNvSpPr>
          <p:nvPr/>
        </p:nvSpPr>
        <p:spPr bwMode="auto">
          <a:xfrm>
            <a:off x="4984750" y="3803650"/>
            <a:ext cx="392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endParaRPr lang="en-US">
              <a:latin typeface="Tahoma" pitchFamily="34" charset="0"/>
            </a:endParaRPr>
          </a:p>
        </p:txBody>
      </p:sp>
      <p:sp>
        <p:nvSpPr>
          <p:cNvPr id="306207" name="Text Box 31"/>
          <p:cNvSpPr txBox="1">
            <a:spLocks noChangeArrowheads="1"/>
          </p:cNvSpPr>
          <p:nvPr/>
        </p:nvSpPr>
        <p:spPr bwMode="auto">
          <a:xfrm>
            <a:off x="5003800" y="4221163"/>
            <a:ext cx="392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endParaRPr lang="en-US">
              <a:latin typeface="Tahoma" pitchFamily="34" charset="0"/>
            </a:endParaRPr>
          </a:p>
        </p:txBody>
      </p:sp>
      <p:sp>
        <p:nvSpPr>
          <p:cNvPr id="306208" name="Text Box 32"/>
          <p:cNvSpPr txBox="1">
            <a:spLocks noChangeArrowheads="1"/>
          </p:cNvSpPr>
          <p:nvPr/>
        </p:nvSpPr>
        <p:spPr bwMode="auto">
          <a:xfrm>
            <a:off x="5003800" y="4652963"/>
            <a:ext cx="392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endParaRPr lang="en-US">
              <a:latin typeface="Tahoma" pitchFamily="34" charset="0"/>
            </a:endParaRPr>
          </a:p>
        </p:txBody>
      </p:sp>
      <p:sp>
        <p:nvSpPr>
          <p:cNvPr id="306209" name="Text Box 33"/>
          <p:cNvSpPr txBox="1">
            <a:spLocks noChangeArrowheads="1"/>
          </p:cNvSpPr>
          <p:nvPr/>
        </p:nvSpPr>
        <p:spPr bwMode="auto">
          <a:xfrm>
            <a:off x="5003800" y="52292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>
                <a:latin typeface="Tahoma" pitchFamily="34" charset="0"/>
                <a:cs typeface="Tahoma" pitchFamily="34" charset="0"/>
              </a:rPr>
              <a:t>∙2</a:t>
            </a:r>
          </a:p>
        </p:txBody>
      </p:sp>
      <p:sp>
        <p:nvSpPr>
          <p:cNvPr id="306210" name="Text Box 34"/>
          <p:cNvSpPr txBox="1">
            <a:spLocks noChangeArrowheads="1"/>
          </p:cNvSpPr>
          <p:nvPr/>
        </p:nvSpPr>
        <p:spPr bwMode="auto">
          <a:xfrm>
            <a:off x="5003800" y="56610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3∙2</a:t>
            </a:r>
          </a:p>
        </p:txBody>
      </p:sp>
      <p:sp>
        <p:nvSpPr>
          <p:cNvPr id="306211" name="Text Box 35"/>
          <p:cNvSpPr txBox="1">
            <a:spLocks noChangeArrowheads="1"/>
          </p:cNvSpPr>
          <p:nvPr/>
        </p:nvSpPr>
        <p:spPr bwMode="auto">
          <a:xfrm>
            <a:off x="5003800" y="60928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3∙2</a:t>
            </a:r>
          </a:p>
        </p:txBody>
      </p:sp>
    </p:spTree>
    <p:extLst>
      <p:ext uri="{BB962C8B-B14F-4D97-AF65-F5344CB8AC3E}">
        <p14:creationId xmlns:p14="http://schemas.microsoft.com/office/powerpoint/2010/main" val="36616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0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1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3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4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5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6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7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8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9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1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2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3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4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5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6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7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8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49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50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51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52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53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54" name="Text Box 30"/>
          <p:cNvSpPr txBox="1">
            <a:spLocks noChangeArrowheads="1"/>
          </p:cNvSpPr>
          <p:nvPr/>
        </p:nvSpPr>
        <p:spPr bwMode="auto">
          <a:xfrm>
            <a:off x="2905125" y="3789363"/>
            <a:ext cx="392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3</a:t>
            </a:r>
          </a:p>
        </p:txBody>
      </p:sp>
      <p:sp>
        <p:nvSpPr>
          <p:cNvPr id="308255" name="Text Box 31"/>
          <p:cNvSpPr txBox="1">
            <a:spLocks noChangeArrowheads="1"/>
          </p:cNvSpPr>
          <p:nvPr/>
        </p:nvSpPr>
        <p:spPr bwMode="auto">
          <a:xfrm>
            <a:off x="2905125" y="4221163"/>
            <a:ext cx="392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3</a:t>
            </a:r>
          </a:p>
        </p:txBody>
      </p:sp>
      <p:sp>
        <p:nvSpPr>
          <p:cNvPr id="308256" name="Text Box 32"/>
          <p:cNvSpPr txBox="1">
            <a:spLocks noChangeArrowheads="1"/>
          </p:cNvSpPr>
          <p:nvPr/>
        </p:nvSpPr>
        <p:spPr bwMode="auto">
          <a:xfrm>
            <a:off x="2905125" y="4652963"/>
            <a:ext cx="392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3</a:t>
            </a:r>
          </a:p>
        </p:txBody>
      </p:sp>
      <p:sp>
        <p:nvSpPr>
          <p:cNvPr id="308257" name="Text Box 33"/>
          <p:cNvSpPr txBox="1">
            <a:spLocks noChangeArrowheads="1"/>
          </p:cNvSpPr>
          <p:nvPr/>
        </p:nvSpPr>
        <p:spPr bwMode="auto">
          <a:xfrm>
            <a:off x="2590800" y="5373688"/>
            <a:ext cx="706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 </a:t>
            </a:r>
            <a:r>
              <a:rPr lang="en-US">
                <a:latin typeface="Tahoma" pitchFamily="34" charset="0"/>
              </a:rPr>
              <a:t>∙ 2</a:t>
            </a:r>
          </a:p>
        </p:txBody>
      </p:sp>
      <p:sp>
        <p:nvSpPr>
          <p:cNvPr id="308258" name="Text Box 34"/>
          <p:cNvSpPr txBox="1">
            <a:spLocks noChangeArrowheads="1"/>
          </p:cNvSpPr>
          <p:nvPr/>
        </p:nvSpPr>
        <p:spPr bwMode="auto">
          <a:xfrm>
            <a:off x="2590800" y="5805488"/>
            <a:ext cx="706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 </a:t>
            </a:r>
            <a:r>
              <a:rPr lang="en-US">
                <a:latin typeface="Tahoma" pitchFamily="34" charset="0"/>
              </a:rPr>
              <a:t>∙ 2</a:t>
            </a:r>
          </a:p>
        </p:txBody>
      </p:sp>
    </p:spTree>
    <p:extLst>
      <p:ext uri="{BB962C8B-B14F-4D97-AF65-F5344CB8AC3E}">
        <p14:creationId xmlns:p14="http://schemas.microsoft.com/office/powerpoint/2010/main" val="12647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the graph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graph is a combinatorial object, with a certain </a:t>
            </a:r>
            <a:r>
              <a:rPr lang="en-US" dirty="0" smtClean="0">
                <a:solidFill>
                  <a:srgbClr val="00B0F0"/>
                </a:solidFill>
              </a:rPr>
              <a:t>structure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Mining the structure of the graph reveals information about the entities in the graph</a:t>
            </a:r>
          </a:p>
          <a:p>
            <a:pPr lvl="1"/>
            <a:r>
              <a:rPr lang="en-US" dirty="0" smtClean="0"/>
              <a:t>E.g., if in the Facebook graph I find that there are 100 people that are all linked to each other, then these people are likely to be a community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community discovery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By measuring the number of friends in the </a:t>
            </a:r>
            <a:r>
              <a:rPr lang="en-US" dirty="0" err="1" smtClean="0"/>
              <a:t>facebook</a:t>
            </a:r>
            <a:r>
              <a:rPr lang="en-US" dirty="0" smtClean="0"/>
              <a:t> graph I can find the most important nodes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node importance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We will now focus on the node importance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2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4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5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6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89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1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2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3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4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5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6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7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00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01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02" name="Text Box 30"/>
          <p:cNvSpPr txBox="1">
            <a:spLocks noChangeArrowheads="1"/>
          </p:cNvSpPr>
          <p:nvPr/>
        </p:nvSpPr>
        <p:spPr bwMode="auto">
          <a:xfrm>
            <a:off x="4984750" y="3803650"/>
            <a:ext cx="392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4</a:t>
            </a:r>
            <a:endParaRPr lang="en-US">
              <a:latin typeface="Tahoma" pitchFamily="34" charset="0"/>
            </a:endParaRPr>
          </a:p>
        </p:txBody>
      </p:sp>
      <p:sp>
        <p:nvSpPr>
          <p:cNvPr id="310303" name="Text Box 31"/>
          <p:cNvSpPr txBox="1">
            <a:spLocks noChangeArrowheads="1"/>
          </p:cNvSpPr>
          <p:nvPr/>
        </p:nvSpPr>
        <p:spPr bwMode="auto">
          <a:xfrm>
            <a:off x="5003800" y="4221163"/>
            <a:ext cx="392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4</a:t>
            </a:r>
            <a:endParaRPr lang="en-US">
              <a:latin typeface="Tahoma" pitchFamily="34" charset="0"/>
            </a:endParaRPr>
          </a:p>
        </p:txBody>
      </p:sp>
      <p:sp>
        <p:nvSpPr>
          <p:cNvPr id="310304" name="Text Box 32"/>
          <p:cNvSpPr txBox="1">
            <a:spLocks noChangeArrowheads="1"/>
          </p:cNvSpPr>
          <p:nvPr/>
        </p:nvSpPr>
        <p:spPr bwMode="auto">
          <a:xfrm>
            <a:off x="5003800" y="4652963"/>
            <a:ext cx="392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4</a:t>
            </a:r>
            <a:endParaRPr lang="en-US">
              <a:latin typeface="Tahoma" pitchFamily="34" charset="0"/>
            </a:endParaRPr>
          </a:p>
        </p:txBody>
      </p:sp>
      <p:sp>
        <p:nvSpPr>
          <p:cNvPr id="310305" name="Text Box 33"/>
          <p:cNvSpPr txBox="1">
            <a:spLocks noChangeArrowheads="1"/>
          </p:cNvSpPr>
          <p:nvPr/>
        </p:nvSpPr>
        <p:spPr bwMode="auto">
          <a:xfrm>
            <a:off x="5003800" y="5229225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2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0306" name="Text Box 34"/>
          <p:cNvSpPr txBox="1">
            <a:spLocks noChangeArrowheads="1"/>
          </p:cNvSpPr>
          <p:nvPr/>
        </p:nvSpPr>
        <p:spPr bwMode="auto">
          <a:xfrm>
            <a:off x="5003800" y="5661025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310307" name="Text Box 35"/>
          <p:cNvSpPr txBox="1">
            <a:spLocks noChangeArrowheads="1"/>
          </p:cNvSpPr>
          <p:nvPr/>
        </p:nvSpPr>
        <p:spPr bwMode="auto">
          <a:xfrm>
            <a:off x="5003800" y="6092825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155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28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29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0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1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2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3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4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5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6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7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8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9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0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1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2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3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4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5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6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7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8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9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50" name="Text Box 30"/>
          <p:cNvSpPr txBox="1">
            <a:spLocks noChangeArrowheads="1"/>
          </p:cNvSpPr>
          <p:nvPr/>
        </p:nvSpPr>
        <p:spPr bwMode="auto">
          <a:xfrm>
            <a:off x="4984750" y="3803650"/>
            <a:ext cx="477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2n</a:t>
            </a:r>
            <a:endParaRPr lang="en-US">
              <a:latin typeface="Tahoma" pitchFamily="34" charset="0"/>
            </a:endParaRPr>
          </a:p>
        </p:txBody>
      </p:sp>
      <p:sp>
        <p:nvSpPr>
          <p:cNvPr id="312351" name="Text Box 31"/>
          <p:cNvSpPr txBox="1">
            <a:spLocks noChangeArrowheads="1"/>
          </p:cNvSpPr>
          <p:nvPr/>
        </p:nvSpPr>
        <p:spPr bwMode="auto">
          <a:xfrm>
            <a:off x="5003800" y="4221163"/>
            <a:ext cx="477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2n</a:t>
            </a:r>
            <a:endParaRPr lang="en-US">
              <a:latin typeface="Tahoma" pitchFamily="34" charset="0"/>
            </a:endParaRPr>
          </a:p>
        </p:txBody>
      </p:sp>
      <p:sp>
        <p:nvSpPr>
          <p:cNvPr id="312352" name="Text Box 32"/>
          <p:cNvSpPr txBox="1">
            <a:spLocks noChangeArrowheads="1"/>
          </p:cNvSpPr>
          <p:nvPr/>
        </p:nvSpPr>
        <p:spPr bwMode="auto">
          <a:xfrm>
            <a:off x="5003800" y="4652963"/>
            <a:ext cx="477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2n</a:t>
            </a:r>
            <a:endParaRPr lang="en-US">
              <a:latin typeface="Tahoma" pitchFamily="34" charset="0"/>
            </a:endParaRPr>
          </a:p>
        </p:txBody>
      </p:sp>
      <p:sp>
        <p:nvSpPr>
          <p:cNvPr id="312353" name="Text Box 33"/>
          <p:cNvSpPr txBox="1">
            <a:spLocks noChangeArrowheads="1"/>
          </p:cNvSpPr>
          <p:nvPr/>
        </p:nvSpPr>
        <p:spPr bwMode="auto">
          <a:xfrm>
            <a:off x="5003800" y="5229225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n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n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2354" name="Text Box 34"/>
          <p:cNvSpPr txBox="1">
            <a:spLocks noChangeArrowheads="1"/>
          </p:cNvSpPr>
          <p:nvPr/>
        </p:nvSpPr>
        <p:spPr bwMode="auto">
          <a:xfrm>
            <a:off x="5003800" y="5661025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n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n</a:t>
            </a:r>
          </a:p>
        </p:txBody>
      </p:sp>
      <p:sp>
        <p:nvSpPr>
          <p:cNvPr id="312355" name="Text Box 35"/>
          <p:cNvSpPr txBox="1">
            <a:spLocks noChangeArrowheads="1"/>
          </p:cNvSpPr>
          <p:nvPr/>
        </p:nvSpPr>
        <p:spPr bwMode="auto">
          <a:xfrm>
            <a:off x="5003800" y="6092825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3</a:t>
            </a:r>
            <a:r>
              <a:rPr lang="en-US" baseline="30000">
                <a:latin typeface="Tahoma" pitchFamily="34" charset="0"/>
              </a:rPr>
              <a:t>n</a:t>
            </a:r>
            <a:r>
              <a:rPr lang="en-US"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  <a:cs typeface="Tahoma" pitchFamily="34" charset="0"/>
              </a:rPr>
              <a:t>∙ 2</a:t>
            </a:r>
            <a:r>
              <a:rPr lang="en-US" baseline="30000">
                <a:latin typeface="Tahoma" pitchFamily="34" charset="0"/>
                <a:cs typeface="Tahoma" pitchFamily="34" charset="0"/>
              </a:rPr>
              <a:t>n</a:t>
            </a:r>
          </a:p>
        </p:txBody>
      </p:sp>
      <p:sp>
        <p:nvSpPr>
          <p:cNvPr id="312356" name="Text Box 36"/>
          <p:cNvSpPr txBox="1">
            <a:spLocks noChangeArrowheads="1"/>
          </p:cNvSpPr>
          <p:nvPr/>
        </p:nvSpPr>
        <p:spPr bwMode="auto">
          <a:xfrm>
            <a:off x="6208713" y="4376738"/>
            <a:ext cx="2417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ahoma" pitchFamily="34" charset="0"/>
              </a:rPr>
              <a:t>after n iterations</a:t>
            </a:r>
          </a:p>
        </p:txBody>
      </p:sp>
      <p:sp>
        <p:nvSpPr>
          <p:cNvPr id="312357" name="Text Box 37"/>
          <p:cNvSpPr txBox="1">
            <a:spLocks noChangeArrowheads="1"/>
          </p:cNvSpPr>
          <p:nvPr/>
        </p:nvSpPr>
        <p:spPr bwMode="auto">
          <a:xfrm>
            <a:off x="179388" y="4437063"/>
            <a:ext cx="2998787" cy="1200150"/>
          </a:xfrm>
          <a:prstGeom prst="rect">
            <a:avLst/>
          </a:prstGeom>
          <a:solidFill>
            <a:srgbClr val="00CC99"/>
          </a:solidFill>
          <a:ln w="9525">
            <a:solidFill>
              <a:srgbClr val="F7604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3300"/>
                </a:solidFill>
                <a:latin typeface="Tahoma" pitchFamily="34" charset="0"/>
              </a:rPr>
              <a:t>weight of node </a:t>
            </a:r>
            <a:r>
              <a:rPr lang="en-US">
                <a:solidFill>
                  <a:srgbClr val="0033CC"/>
                </a:solidFill>
                <a:latin typeface="Tahoma" pitchFamily="34" charset="0"/>
              </a:rPr>
              <a:t>p</a:t>
            </a:r>
            <a:r>
              <a:rPr lang="en-US">
                <a:solidFill>
                  <a:srgbClr val="FF3300"/>
                </a:solidFill>
                <a:latin typeface="Tahoma" pitchFamily="34" charset="0"/>
              </a:rPr>
              <a:t> is </a:t>
            </a:r>
          </a:p>
          <a:p>
            <a:pPr eaLnBrk="0" hangingPunct="0"/>
            <a:r>
              <a:rPr lang="en-US">
                <a:solidFill>
                  <a:srgbClr val="FF3300"/>
                </a:solidFill>
                <a:latin typeface="Tahoma" pitchFamily="34" charset="0"/>
              </a:rPr>
              <a:t>proportional to the number </a:t>
            </a:r>
          </a:p>
          <a:p>
            <a:pPr eaLnBrk="0" hangingPunct="0"/>
            <a:r>
              <a:rPr lang="en-US">
                <a:solidFill>
                  <a:srgbClr val="FF3300"/>
                </a:solidFill>
                <a:latin typeface="Tahoma" pitchFamily="34" charset="0"/>
              </a:rPr>
              <a:t>of </a:t>
            </a:r>
            <a:r>
              <a:rPr lang="en-US">
                <a:solidFill>
                  <a:srgbClr val="0033CC"/>
                </a:solidFill>
                <a:latin typeface="Tahoma" pitchFamily="34" charset="0"/>
              </a:rPr>
              <a:t>(BF)</a:t>
            </a:r>
            <a:r>
              <a:rPr lang="en-US" baseline="30000">
                <a:solidFill>
                  <a:srgbClr val="0033CC"/>
                </a:solidFill>
                <a:latin typeface="Tahoma" pitchFamily="34" charset="0"/>
              </a:rPr>
              <a:t>n</a:t>
            </a:r>
            <a:r>
              <a:rPr lang="en-US">
                <a:solidFill>
                  <a:srgbClr val="FF3300"/>
                </a:solidFill>
                <a:latin typeface="Tahoma" pitchFamily="34" charset="0"/>
              </a:rPr>
              <a:t> paths that leave </a:t>
            </a:r>
          </a:p>
          <a:p>
            <a:pPr eaLnBrk="0" hangingPunct="0"/>
            <a:r>
              <a:rPr lang="en-US">
                <a:solidFill>
                  <a:srgbClr val="FF3300"/>
                </a:solidFill>
                <a:latin typeface="Tahoma" pitchFamily="34" charset="0"/>
              </a:rPr>
              <a:t>node p</a:t>
            </a:r>
          </a:p>
        </p:txBody>
      </p:sp>
    </p:spTree>
    <p:extLst>
      <p:ext uri="{BB962C8B-B14F-4D97-AF65-F5344CB8AC3E}">
        <p14:creationId xmlns:p14="http://schemas.microsoft.com/office/powerpoint/2010/main" val="6363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HITS and the TKC effect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HITS algorithm favors the most </a:t>
            </a:r>
            <a:r>
              <a:rPr lang="en-US">
                <a:solidFill>
                  <a:srgbClr val="FF6600"/>
                </a:solidFill>
              </a:rPr>
              <a:t>dense community</a:t>
            </a:r>
            <a:r>
              <a:rPr lang="en-US"/>
              <a:t> of hubs and authorities</a:t>
            </a:r>
          </a:p>
          <a:p>
            <a:pPr lvl="1"/>
            <a:r>
              <a:rPr lang="en-US"/>
              <a:t>Tightly Knit Community (TKC) effect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3417888" y="42926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3417888" y="4725988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4641850" y="38608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4641850" y="4292600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4641850" y="4725988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7" name="Rectangle 9"/>
          <p:cNvSpPr>
            <a:spLocks noChangeArrowheads="1"/>
          </p:cNvSpPr>
          <p:nvPr/>
        </p:nvSpPr>
        <p:spPr bwMode="auto">
          <a:xfrm>
            <a:off x="3417888" y="3860800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8" name="Rectangle 10"/>
          <p:cNvSpPr>
            <a:spLocks noChangeArrowheads="1"/>
          </p:cNvSpPr>
          <p:nvPr/>
        </p:nvSpPr>
        <p:spPr bwMode="auto">
          <a:xfrm>
            <a:off x="3419475" y="5443538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9" name="Rectangle 11"/>
          <p:cNvSpPr>
            <a:spLocks noChangeArrowheads="1"/>
          </p:cNvSpPr>
          <p:nvPr/>
        </p:nvSpPr>
        <p:spPr bwMode="auto">
          <a:xfrm>
            <a:off x="3419475" y="58769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80" name="Rectangle 12"/>
          <p:cNvSpPr>
            <a:spLocks noChangeArrowheads="1"/>
          </p:cNvSpPr>
          <p:nvPr/>
        </p:nvSpPr>
        <p:spPr bwMode="auto">
          <a:xfrm>
            <a:off x="4643438" y="53006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81" name="Rectangle 13"/>
          <p:cNvSpPr>
            <a:spLocks noChangeArrowheads="1"/>
          </p:cNvSpPr>
          <p:nvPr/>
        </p:nvSpPr>
        <p:spPr bwMode="auto">
          <a:xfrm>
            <a:off x="4643438" y="57324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82" name="Rectangle 14"/>
          <p:cNvSpPr>
            <a:spLocks noChangeArrowheads="1"/>
          </p:cNvSpPr>
          <p:nvPr/>
        </p:nvSpPr>
        <p:spPr bwMode="auto">
          <a:xfrm>
            <a:off x="4643438" y="616426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83" name="Line 15"/>
          <p:cNvSpPr>
            <a:spLocks noChangeShapeType="1"/>
          </p:cNvSpPr>
          <p:nvPr/>
        </p:nvSpPr>
        <p:spPr bwMode="auto">
          <a:xfrm>
            <a:off x="3635375" y="40052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84" name="Line 16"/>
          <p:cNvSpPr>
            <a:spLocks noChangeShapeType="1"/>
          </p:cNvSpPr>
          <p:nvPr/>
        </p:nvSpPr>
        <p:spPr bwMode="auto">
          <a:xfrm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85" name="Line 17"/>
          <p:cNvSpPr>
            <a:spLocks noChangeShapeType="1"/>
          </p:cNvSpPr>
          <p:nvPr/>
        </p:nvSpPr>
        <p:spPr bwMode="auto">
          <a:xfrm>
            <a:off x="3635375" y="4005263"/>
            <a:ext cx="10080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86" name="Line 18"/>
          <p:cNvSpPr>
            <a:spLocks noChangeShapeType="1"/>
          </p:cNvSpPr>
          <p:nvPr/>
        </p:nvSpPr>
        <p:spPr bwMode="auto">
          <a:xfrm>
            <a:off x="3635375" y="44370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87" name="Line 19"/>
          <p:cNvSpPr>
            <a:spLocks noChangeShapeType="1"/>
          </p:cNvSpPr>
          <p:nvPr/>
        </p:nvSpPr>
        <p:spPr bwMode="auto">
          <a:xfrm flipV="1">
            <a:off x="3635375" y="40052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88" name="Line 20"/>
          <p:cNvSpPr>
            <a:spLocks noChangeShapeType="1"/>
          </p:cNvSpPr>
          <p:nvPr/>
        </p:nvSpPr>
        <p:spPr bwMode="auto">
          <a:xfrm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89" name="Line 21"/>
          <p:cNvSpPr>
            <a:spLocks noChangeShapeType="1"/>
          </p:cNvSpPr>
          <p:nvPr/>
        </p:nvSpPr>
        <p:spPr bwMode="auto">
          <a:xfrm>
            <a:off x="3635375" y="4868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0" name="Line 22"/>
          <p:cNvSpPr>
            <a:spLocks noChangeShapeType="1"/>
          </p:cNvSpPr>
          <p:nvPr/>
        </p:nvSpPr>
        <p:spPr bwMode="auto">
          <a:xfrm flipV="1">
            <a:off x="3635375" y="4437063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1" name="Line 23"/>
          <p:cNvSpPr>
            <a:spLocks noChangeShapeType="1"/>
          </p:cNvSpPr>
          <p:nvPr/>
        </p:nvSpPr>
        <p:spPr bwMode="auto">
          <a:xfrm flipV="1">
            <a:off x="3635375" y="4005263"/>
            <a:ext cx="9366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2" name="Line 24"/>
          <p:cNvSpPr>
            <a:spLocks noChangeShapeType="1"/>
          </p:cNvSpPr>
          <p:nvPr/>
        </p:nvSpPr>
        <p:spPr bwMode="auto">
          <a:xfrm flipV="1">
            <a:off x="3635375" y="54451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3" name="Line 25"/>
          <p:cNvSpPr>
            <a:spLocks noChangeShapeType="1"/>
          </p:cNvSpPr>
          <p:nvPr/>
        </p:nvSpPr>
        <p:spPr bwMode="auto">
          <a:xfrm>
            <a:off x="3635375" y="5589588"/>
            <a:ext cx="1008063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4" name="Line 26"/>
          <p:cNvSpPr>
            <a:spLocks noChangeShapeType="1"/>
          </p:cNvSpPr>
          <p:nvPr/>
        </p:nvSpPr>
        <p:spPr bwMode="auto">
          <a:xfrm>
            <a:off x="3635375" y="5589588"/>
            <a:ext cx="936625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5" name="Line 27"/>
          <p:cNvSpPr>
            <a:spLocks noChangeShapeType="1"/>
          </p:cNvSpPr>
          <p:nvPr/>
        </p:nvSpPr>
        <p:spPr bwMode="auto">
          <a:xfrm flipV="1">
            <a:off x="3635375" y="5445125"/>
            <a:ext cx="9366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6" name="Line 28"/>
          <p:cNvSpPr>
            <a:spLocks noChangeShapeType="1"/>
          </p:cNvSpPr>
          <p:nvPr/>
        </p:nvSpPr>
        <p:spPr bwMode="auto">
          <a:xfrm flipV="1">
            <a:off x="3635375" y="5876925"/>
            <a:ext cx="9366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7" name="Line 29"/>
          <p:cNvSpPr>
            <a:spLocks noChangeShapeType="1"/>
          </p:cNvSpPr>
          <p:nvPr/>
        </p:nvSpPr>
        <p:spPr bwMode="auto">
          <a:xfrm>
            <a:off x="3635375" y="6021388"/>
            <a:ext cx="9366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8" name="Text Box 30"/>
          <p:cNvSpPr txBox="1">
            <a:spLocks noChangeArrowheads="1"/>
          </p:cNvSpPr>
          <p:nvPr/>
        </p:nvSpPr>
        <p:spPr bwMode="auto">
          <a:xfrm>
            <a:off x="4984750" y="3803650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314399" name="Text Box 31"/>
          <p:cNvSpPr txBox="1">
            <a:spLocks noChangeArrowheads="1"/>
          </p:cNvSpPr>
          <p:nvPr/>
        </p:nvSpPr>
        <p:spPr bwMode="auto">
          <a:xfrm>
            <a:off x="5003800" y="4221163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314400" name="Text Box 32"/>
          <p:cNvSpPr txBox="1">
            <a:spLocks noChangeArrowheads="1"/>
          </p:cNvSpPr>
          <p:nvPr/>
        </p:nvSpPr>
        <p:spPr bwMode="auto">
          <a:xfrm>
            <a:off x="5003800" y="4652963"/>
            <a:ext cx="30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314401" name="Text Box 33"/>
          <p:cNvSpPr txBox="1">
            <a:spLocks noChangeArrowheads="1"/>
          </p:cNvSpPr>
          <p:nvPr/>
        </p:nvSpPr>
        <p:spPr bwMode="auto">
          <a:xfrm>
            <a:off x="5003800" y="5229225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0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4402" name="Text Box 34"/>
          <p:cNvSpPr txBox="1">
            <a:spLocks noChangeArrowheads="1"/>
          </p:cNvSpPr>
          <p:nvPr/>
        </p:nvSpPr>
        <p:spPr bwMode="auto">
          <a:xfrm>
            <a:off x="5003800" y="5661025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0</a:t>
            </a:r>
            <a:endParaRPr lang="en-US" baseline="30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4403" name="Text Box 35"/>
          <p:cNvSpPr txBox="1">
            <a:spLocks noChangeArrowheads="1"/>
          </p:cNvSpPr>
          <p:nvPr/>
        </p:nvSpPr>
        <p:spPr bwMode="auto">
          <a:xfrm>
            <a:off x="5003800" y="6092825"/>
            <a:ext cx="30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0</a:t>
            </a:r>
            <a:endParaRPr lang="en-US" baseline="30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4404" name="Text Box 36"/>
          <p:cNvSpPr txBox="1">
            <a:spLocks noChangeArrowheads="1"/>
          </p:cNvSpPr>
          <p:nvPr/>
        </p:nvSpPr>
        <p:spPr bwMode="auto">
          <a:xfrm>
            <a:off x="6208713" y="4376738"/>
            <a:ext cx="2709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ahoma" pitchFamily="34" charset="0"/>
              </a:rPr>
              <a:t>after normalization</a:t>
            </a:r>
          </a:p>
          <a:p>
            <a:pPr eaLnBrk="0" hangingPunct="0"/>
            <a:r>
              <a:rPr lang="en-US" sz="2400">
                <a:latin typeface="Tahoma" pitchFamily="34" charset="0"/>
              </a:rPr>
              <a:t>with the max </a:t>
            </a:r>
          </a:p>
          <a:p>
            <a:pPr eaLnBrk="0" hangingPunct="0"/>
            <a:r>
              <a:rPr lang="en-US" sz="2400">
                <a:latin typeface="Tahoma" pitchFamily="34" charset="0"/>
              </a:rPr>
              <a:t>element as n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→ ∞</a:t>
            </a:r>
          </a:p>
        </p:txBody>
      </p:sp>
    </p:spTree>
    <p:extLst>
      <p:ext uri="{BB962C8B-B14F-4D97-AF65-F5344CB8AC3E}">
        <p14:creationId xmlns:p14="http://schemas.microsoft.com/office/powerpoint/2010/main" val="26801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SALSA algorithm [LM00]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44675"/>
            <a:ext cx="5903913" cy="475297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Perform a random walk alternating between hubs and </a:t>
            </a:r>
            <a:r>
              <a:rPr lang="en-US" sz="2800" dirty="0" smtClean="0"/>
              <a:t>authorities</a:t>
            </a:r>
          </a:p>
          <a:p>
            <a:endParaRPr lang="en-US" dirty="0"/>
          </a:p>
          <a:p>
            <a:endParaRPr lang="en-US" sz="2800" dirty="0" smtClean="0"/>
          </a:p>
          <a:p>
            <a:r>
              <a:rPr lang="en-US" dirty="0" smtClean="0"/>
              <a:t>What does this random walk converge to?</a:t>
            </a:r>
          </a:p>
          <a:p>
            <a:endParaRPr lang="en-US" sz="2800" dirty="0"/>
          </a:p>
          <a:p>
            <a:r>
              <a:rPr lang="en-US" dirty="0" smtClean="0"/>
              <a:t>The graph is essentially undirected, so it will be proportional to the degree.</a:t>
            </a:r>
            <a:endParaRPr lang="en-US" sz="2800" dirty="0"/>
          </a:p>
          <a:p>
            <a:endParaRPr lang="en-US" sz="2800" dirty="0">
              <a:cs typeface="Tahoma" pitchFamily="34" charset="0"/>
            </a:endParaRPr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6537325" y="3630613"/>
            <a:ext cx="217488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6537325" y="319881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0" name="Rectangle 6"/>
          <p:cNvSpPr>
            <a:spLocks noChangeArrowheads="1"/>
          </p:cNvSpPr>
          <p:nvPr/>
        </p:nvSpPr>
        <p:spPr bwMode="auto">
          <a:xfrm>
            <a:off x="6537325" y="2767013"/>
            <a:ext cx="215900" cy="287337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1" name="Rectangle 7"/>
          <p:cNvSpPr>
            <a:spLocks noChangeArrowheads="1"/>
          </p:cNvSpPr>
          <p:nvPr/>
        </p:nvSpPr>
        <p:spPr bwMode="auto">
          <a:xfrm>
            <a:off x="6537325" y="19018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2" name="Rectangle 8"/>
          <p:cNvSpPr>
            <a:spLocks noChangeArrowheads="1"/>
          </p:cNvSpPr>
          <p:nvPr/>
        </p:nvSpPr>
        <p:spPr bwMode="auto">
          <a:xfrm>
            <a:off x="6537325" y="23336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7761288" y="2333625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4" name="Rectangle 10"/>
          <p:cNvSpPr>
            <a:spLocks noChangeArrowheads="1"/>
          </p:cNvSpPr>
          <p:nvPr/>
        </p:nvSpPr>
        <p:spPr bwMode="auto">
          <a:xfrm>
            <a:off x="7761288" y="2767013"/>
            <a:ext cx="215900" cy="287337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5" name="Rectangle 11"/>
          <p:cNvSpPr>
            <a:spLocks noChangeArrowheads="1"/>
          </p:cNvSpPr>
          <p:nvPr/>
        </p:nvSpPr>
        <p:spPr bwMode="auto">
          <a:xfrm>
            <a:off x="7761288" y="3630613"/>
            <a:ext cx="215900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6" name="Rectangle 12"/>
          <p:cNvSpPr>
            <a:spLocks noChangeArrowheads="1"/>
          </p:cNvSpPr>
          <p:nvPr/>
        </p:nvSpPr>
        <p:spPr bwMode="auto">
          <a:xfrm>
            <a:off x="7761288" y="1901825"/>
            <a:ext cx="217487" cy="28892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7" name="Rectangle 13"/>
          <p:cNvSpPr>
            <a:spLocks noChangeArrowheads="1"/>
          </p:cNvSpPr>
          <p:nvPr/>
        </p:nvSpPr>
        <p:spPr bwMode="auto">
          <a:xfrm>
            <a:off x="7761288" y="3198813"/>
            <a:ext cx="220662" cy="280987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8" name="Line 14"/>
          <p:cNvSpPr>
            <a:spLocks noChangeShapeType="1"/>
          </p:cNvSpPr>
          <p:nvPr/>
        </p:nvSpPr>
        <p:spPr bwMode="auto">
          <a:xfrm>
            <a:off x="6824663" y="2046288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9" name="Line 15"/>
          <p:cNvSpPr>
            <a:spLocks noChangeShapeType="1"/>
          </p:cNvSpPr>
          <p:nvPr/>
        </p:nvSpPr>
        <p:spPr bwMode="auto">
          <a:xfrm flipV="1">
            <a:off x="6824663" y="2046288"/>
            <a:ext cx="8651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0" name="Line 16"/>
          <p:cNvSpPr>
            <a:spLocks noChangeShapeType="1"/>
          </p:cNvSpPr>
          <p:nvPr/>
        </p:nvSpPr>
        <p:spPr bwMode="auto">
          <a:xfrm>
            <a:off x="6824663" y="2551113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1" name="Line 17"/>
          <p:cNvSpPr>
            <a:spLocks noChangeShapeType="1"/>
          </p:cNvSpPr>
          <p:nvPr/>
        </p:nvSpPr>
        <p:spPr bwMode="auto">
          <a:xfrm>
            <a:off x="6824663" y="2982913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2" name="Line 18"/>
          <p:cNvSpPr>
            <a:spLocks noChangeShapeType="1"/>
          </p:cNvSpPr>
          <p:nvPr/>
        </p:nvSpPr>
        <p:spPr bwMode="auto">
          <a:xfrm flipV="1">
            <a:off x="6824663" y="2551113"/>
            <a:ext cx="86518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3" name="Line 19"/>
          <p:cNvSpPr>
            <a:spLocks noChangeShapeType="1"/>
          </p:cNvSpPr>
          <p:nvPr/>
        </p:nvSpPr>
        <p:spPr bwMode="auto">
          <a:xfrm flipV="1">
            <a:off x="6824663" y="2117725"/>
            <a:ext cx="865187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4" name="Line 20"/>
          <p:cNvSpPr>
            <a:spLocks noChangeShapeType="1"/>
          </p:cNvSpPr>
          <p:nvPr/>
        </p:nvSpPr>
        <p:spPr bwMode="auto">
          <a:xfrm>
            <a:off x="6824663" y="3343275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5" name="Line 21"/>
          <p:cNvSpPr>
            <a:spLocks noChangeShapeType="1"/>
          </p:cNvSpPr>
          <p:nvPr/>
        </p:nvSpPr>
        <p:spPr bwMode="auto">
          <a:xfrm flipV="1">
            <a:off x="6824663" y="2982913"/>
            <a:ext cx="86518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6" name="Line 22"/>
          <p:cNvSpPr>
            <a:spLocks noChangeShapeType="1"/>
          </p:cNvSpPr>
          <p:nvPr/>
        </p:nvSpPr>
        <p:spPr bwMode="auto">
          <a:xfrm>
            <a:off x="6824663" y="3775075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7" name="Text Box 23"/>
          <p:cNvSpPr txBox="1">
            <a:spLocks noChangeArrowheads="1"/>
          </p:cNvSpPr>
          <p:nvPr/>
        </p:nvSpPr>
        <p:spPr bwMode="auto">
          <a:xfrm>
            <a:off x="6300788" y="4005263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hubs</a:t>
            </a:r>
          </a:p>
        </p:txBody>
      </p: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7597775" y="3998913"/>
            <a:ext cx="1244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authorities</a:t>
            </a:r>
          </a:p>
        </p:txBody>
      </p:sp>
    </p:spTree>
    <p:extLst>
      <p:ext uri="{BB962C8B-B14F-4D97-AF65-F5344CB8AC3E}">
        <p14:creationId xmlns:p14="http://schemas.microsoft.com/office/powerpoint/2010/main" val="257069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network analysis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Evaluate the </a:t>
            </a:r>
            <a:r>
              <a:rPr lang="en-US" sz="2800">
                <a:solidFill>
                  <a:srgbClr val="FF6600"/>
                </a:solidFill>
              </a:rPr>
              <a:t>centrality</a:t>
            </a:r>
            <a:r>
              <a:rPr lang="en-US" sz="2800"/>
              <a:t> of individuals in social networks</a:t>
            </a:r>
          </a:p>
          <a:p>
            <a:pPr lvl="1"/>
            <a:r>
              <a:rPr lang="en-US" sz="2400">
                <a:solidFill>
                  <a:schemeClr val="hlink"/>
                </a:solidFill>
              </a:rPr>
              <a:t>degree centrality</a:t>
            </a:r>
          </a:p>
          <a:p>
            <a:pPr lvl="2"/>
            <a:r>
              <a:rPr lang="en-US" sz="2000"/>
              <a:t>the (weighted) degree of a node</a:t>
            </a:r>
          </a:p>
          <a:p>
            <a:pPr lvl="1"/>
            <a:r>
              <a:rPr lang="en-US" sz="2400">
                <a:solidFill>
                  <a:schemeClr val="hlink"/>
                </a:solidFill>
              </a:rPr>
              <a:t>distance centrality</a:t>
            </a:r>
          </a:p>
          <a:p>
            <a:pPr lvl="2"/>
            <a:r>
              <a:rPr lang="en-US" sz="2000"/>
              <a:t>the average (weighted) distance of a node to the rest in the graph</a:t>
            </a:r>
          </a:p>
          <a:p>
            <a:pPr lvl="2"/>
            <a:endParaRPr lang="en-US" sz="2000"/>
          </a:p>
          <a:p>
            <a:pPr lvl="1"/>
            <a:r>
              <a:rPr lang="en-US" sz="2400">
                <a:solidFill>
                  <a:schemeClr val="hlink"/>
                </a:solidFill>
              </a:rPr>
              <a:t>betweenness centrality</a:t>
            </a:r>
          </a:p>
          <a:p>
            <a:pPr lvl="2"/>
            <a:r>
              <a:rPr lang="en-US" sz="2000"/>
              <a:t>the average number of (weighted) shortest paths that use node v</a:t>
            </a:r>
          </a:p>
          <a:p>
            <a:endParaRPr lang="en-US" sz="2800"/>
          </a:p>
        </p:txBody>
      </p:sp>
      <p:graphicFrame>
        <p:nvGraphicFramePr>
          <p:cNvPr id="480260" name="Object 4"/>
          <p:cNvGraphicFramePr>
            <a:graphicFrameLocks noChangeAspect="1"/>
          </p:cNvGraphicFramePr>
          <p:nvPr/>
        </p:nvGraphicFramePr>
        <p:xfrm>
          <a:off x="3316288" y="4176713"/>
          <a:ext cx="19542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8" name="Equation" r:id="rId4" imgW="1320480" imgH="457200" progId="Equation.3">
                  <p:embed/>
                </p:oleObj>
              </mc:Choice>
              <mc:Fallback>
                <p:oleObj name="Equation" r:id="rId4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4176713"/>
                        <a:ext cx="195421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0261" name="Object 5"/>
          <p:cNvGraphicFramePr>
            <a:graphicFrameLocks noChangeAspect="1"/>
          </p:cNvGraphicFramePr>
          <p:nvPr/>
        </p:nvGraphicFramePr>
        <p:xfrm>
          <a:off x="3492500" y="5832475"/>
          <a:ext cx="17843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9" name="Equation" r:id="rId6" imgW="1206360" imgH="431640" progId="Equation.3">
                  <p:embed/>
                </p:oleObj>
              </mc:Choice>
              <mc:Fallback>
                <p:oleObj name="Equation" r:id="rId6" imgW="1206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832475"/>
                        <a:ext cx="17843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5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paths – Katz 53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importance of a node is measured by the weighted sum of paths that lead to this node</a:t>
            </a:r>
          </a:p>
          <a:p>
            <a:r>
              <a:rPr lang="en-US" sz="2800">
                <a:solidFill>
                  <a:srgbClr val="0066FF"/>
                </a:solidFill>
              </a:rPr>
              <a:t>A</a:t>
            </a:r>
            <a:r>
              <a:rPr lang="en-US" sz="2800" baseline="30000">
                <a:solidFill>
                  <a:srgbClr val="0066FF"/>
                </a:solidFill>
              </a:rPr>
              <a:t>m</a:t>
            </a:r>
            <a:r>
              <a:rPr lang="en-US" sz="2800">
                <a:solidFill>
                  <a:srgbClr val="0066FF"/>
                </a:solidFill>
              </a:rPr>
              <a:t>[i,j]</a:t>
            </a:r>
            <a:r>
              <a:rPr lang="en-US" sz="2800"/>
              <a:t> = number of paths of length </a:t>
            </a:r>
            <a:r>
              <a:rPr lang="en-US" sz="2800">
                <a:solidFill>
                  <a:srgbClr val="0066FF"/>
                </a:solidFill>
              </a:rPr>
              <a:t>m</a:t>
            </a:r>
            <a:r>
              <a:rPr lang="en-US" sz="2800"/>
              <a:t> from </a:t>
            </a:r>
            <a:r>
              <a:rPr lang="en-US" sz="2800">
                <a:solidFill>
                  <a:srgbClr val="0066FF"/>
                </a:solidFill>
              </a:rPr>
              <a:t>i</a:t>
            </a:r>
            <a:r>
              <a:rPr lang="en-US" sz="2800"/>
              <a:t> to </a:t>
            </a:r>
            <a:r>
              <a:rPr lang="en-US" sz="2800">
                <a:solidFill>
                  <a:srgbClr val="0066FF"/>
                </a:solidFill>
              </a:rPr>
              <a:t>j</a:t>
            </a:r>
          </a:p>
          <a:p>
            <a:r>
              <a:rPr lang="en-US" sz="2800"/>
              <a:t>Compute </a:t>
            </a:r>
          </a:p>
          <a:p>
            <a:endParaRPr lang="en-US" sz="2800"/>
          </a:p>
          <a:p>
            <a:r>
              <a:rPr lang="en-US" sz="2800"/>
              <a:t>converges when </a:t>
            </a:r>
            <a:r>
              <a:rPr lang="en-US" sz="2800">
                <a:solidFill>
                  <a:srgbClr val="0066FF"/>
                </a:solidFill>
              </a:rPr>
              <a:t>b &lt; </a:t>
            </a:r>
            <a:r>
              <a:rPr lang="el-GR" sz="2800">
                <a:solidFill>
                  <a:srgbClr val="0066FF"/>
                </a:solidFill>
                <a:latin typeface="Arial" pitchFamily="34" charset="0"/>
              </a:rPr>
              <a:t>λ</a:t>
            </a:r>
            <a:r>
              <a:rPr lang="fi-FI" sz="2800" baseline="-25000">
                <a:solidFill>
                  <a:srgbClr val="0066FF"/>
                </a:solidFill>
                <a:latin typeface="Arial" pitchFamily="34" charset="0"/>
              </a:rPr>
              <a:t>1</a:t>
            </a:r>
            <a:r>
              <a:rPr lang="fi-FI" sz="2800">
                <a:solidFill>
                  <a:srgbClr val="0066FF"/>
                </a:solidFill>
                <a:latin typeface="Arial" pitchFamily="34" charset="0"/>
              </a:rPr>
              <a:t>(A)</a:t>
            </a:r>
          </a:p>
          <a:p>
            <a:r>
              <a:rPr lang="en-US" sz="2800"/>
              <a:t>Rank nodes according to the column sums of the matrix </a:t>
            </a:r>
            <a:r>
              <a:rPr lang="en-US" sz="2800">
                <a:solidFill>
                  <a:srgbClr val="0066FF"/>
                </a:solidFill>
              </a:rPr>
              <a:t>P</a:t>
            </a:r>
          </a:p>
        </p:txBody>
      </p:sp>
      <p:graphicFrame>
        <p:nvGraphicFramePr>
          <p:cNvPr id="484356" name="Object 4"/>
          <p:cNvGraphicFramePr>
            <a:graphicFrameLocks noChangeAspect="1"/>
          </p:cNvGraphicFramePr>
          <p:nvPr/>
        </p:nvGraphicFramePr>
        <p:xfrm>
          <a:off x="1619250" y="3644900"/>
          <a:ext cx="64182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9" name="Equation" r:id="rId4" imgW="2819160" imgH="241200" progId="Equation.3">
                  <p:embed/>
                </p:oleObj>
              </mc:Choice>
              <mc:Fallback>
                <p:oleObj name="Equation" r:id="rId4" imgW="2819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644900"/>
                        <a:ext cx="64182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0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Bibliometrics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Impact factor (E. Garfield 72)</a:t>
            </a:r>
          </a:p>
          <a:p>
            <a:pPr lvl="1"/>
            <a:r>
              <a:rPr lang="en-US"/>
              <a:t>counts the number of citations received for papers of the journal in the previous two years</a:t>
            </a:r>
          </a:p>
          <a:p>
            <a:r>
              <a:rPr lang="en-US"/>
              <a:t>Pinsky-Narin 76</a:t>
            </a:r>
          </a:p>
          <a:p>
            <a:pPr lvl="1"/>
            <a:r>
              <a:rPr lang="en-US"/>
              <a:t>perform a random walk on the set of journals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P</a:t>
            </a:r>
            <a:r>
              <a:rPr lang="en-US" baseline="-25000">
                <a:solidFill>
                  <a:srgbClr val="0066FF"/>
                </a:solidFill>
              </a:rPr>
              <a:t>ij</a:t>
            </a:r>
            <a:r>
              <a:rPr lang="en-US"/>
              <a:t> = the fraction of citations from journal i that are directed to journal j</a:t>
            </a:r>
          </a:p>
        </p:txBody>
      </p:sp>
    </p:spTree>
    <p:extLst>
      <p:ext uri="{BB962C8B-B14F-4D97-AF65-F5344CB8AC3E}">
        <p14:creationId xmlns:p14="http://schemas.microsoft.com/office/powerpoint/2010/main" val="13785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ABSORBING RANDOM WALKS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 with absorbing nodes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happens if we do a random walk on this graph? What is the stationary distribution?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the probability mass on the red sink node:</a:t>
            </a:r>
          </a:p>
          <a:p>
            <a:pPr lvl="1"/>
            <a:r>
              <a:rPr lang="en-US" dirty="0" smtClean="0"/>
              <a:t>The red node is an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absorbing node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936453" y="48006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 flipV="1">
            <a:off x="3237953" y="36814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3618953" y="28273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3555453" y="34194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 flipV="1">
            <a:off x="5269953" y="2925761"/>
            <a:ext cx="508000" cy="2952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 flipV="1">
            <a:off x="4952453" y="31559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5714453" y="38798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 flipV="1">
            <a:off x="3618953" y="36163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71453" y="2438400"/>
            <a:ext cx="666750" cy="6524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77953" y="3161424"/>
            <a:ext cx="666750" cy="652463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269953" y="4405313"/>
            <a:ext cx="666750" cy="652463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06203" y="4405312"/>
            <a:ext cx="666750" cy="652463"/>
          </a:xfrm>
          <a:prstGeom prst="ellipse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888703" y="2959100"/>
            <a:ext cx="666750" cy="6524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8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Analysis</a:t>
            </a:r>
            <a:endParaRPr lang="en-US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First generation search engines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view documents as flat text files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could not cope with size, spamming, user needs</a:t>
            </a:r>
          </a:p>
          <a:p>
            <a:pPr>
              <a:lnSpc>
                <a:spcPct val="90000"/>
              </a:lnSpc>
            </a:pPr>
            <a:r>
              <a:rPr lang="en-US" dirty="0"/>
              <a:t>Second generation search engines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Ranking becomes critical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shift from </a:t>
            </a:r>
            <a:r>
              <a:rPr lang="en-US" dirty="0">
                <a:solidFill>
                  <a:srgbClr val="FF6600"/>
                </a:solidFill>
              </a:rPr>
              <a:t>relevance</a:t>
            </a:r>
            <a:r>
              <a:rPr lang="en-US" dirty="0"/>
              <a:t> to </a:t>
            </a:r>
            <a:r>
              <a:rPr lang="en-US" dirty="0" smtClean="0">
                <a:solidFill>
                  <a:srgbClr val="FF6600"/>
                </a:solidFill>
              </a:rPr>
              <a:t>authoritativeness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a</a:t>
            </a:r>
            <a:r>
              <a:rPr lang="en-US" dirty="0" smtClean="0">
                <a:solidFill>
                  <a:srgbClr val="FF6600"/>
                </a:solidFill>
              </a:rPr>
              <a:t>uthoritativeness: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static</a:t>
            </a:r>
            <a:r>
              <a:rPr lang="en-US" dirty="0" smtClean="0"/>
              <a:t> importance of the page</a:t>
            </a:r>
            <a:endParaRPr lang="en-US" dirty="0">
              <a:solidFill>
                <a:srgbClr val="FF66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use </a:t>
            </a:r>
            <a:r>
              <a:rPr lang="en-US" dirty="0"/>
              <a:t>of Web specific data: Link </a:t>
            </a:r>
            <a:r>
              <a:rPr lang="en-US" dirty="0" smtClean="0"/>
              <a:t>Analysis of the Web graph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success story for the network </a:t>
            </a:r>
            <a:r>
              <a:rPr lang="en-US" dirty="0" smtClean="0"/>
              <a:t>analysis + a huge commercial success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 all started with two graduate students at Stanford</a:t>
            </a:r>
          </a:p>
        </p:txBody>
      </p:sp>
    </p:spTree>
    <p:extLst>
      <p:ext uri="{BB962C8B-B14F-4D97-AF65-F5344CB8AC3E}">
        <p14:creationId xmlns:p14="http://schemas.microsoft.com/office/powerpoint/2010/main" val="1587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 with absorbing nodes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happens if we do a random walk on this graph? What is the stationary distribution?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two absorbing nodes: the red and the blue.</a:t>
            </a:r>
          </a:p>
          <a:p>
            <a:r>
              <a:rPr lang="en-US" dirty="0"/>
              <a:t>T</a:t>
            </a:r>
            <a:r>
              <a:rPr lang="en-US" dirty="0" smtClean="0"/>
              <a:t>he probability mass will be divided between the two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88703" y="2438400"/>
            <a:ext cx="3556000" cy="2619376"/>
            <a:chOff x="2888703" y="2438400"/>
            <a:chExt cx="3556000" cy="2619376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979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there are more than one absorbing nodes in the graph a random walk that starts from a non-absorbing node will be absorbed in one of them with some probability</a:t>
            </a:r>
          </a:p>
          <a:p>
            <a:pPr lvl="1"/>
            <a:r>
              <a:rPr lang="en-US" dirty="0" smtClean="0"/>
              <a:t>The probability of absorption gives an estimate of how close the node is to red or blue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care?</a:t>
            </a:r>
          </a:p>
          <a:p>
            <a:pPr lvl="1"/>
            <a:r>
              <a:rPr lang="en-US" dirty="0" smtClean="0"/>
              <a:t>Red and Blue may be different categories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55756" y="3617613"/>
            <a:ext cx="2635250" cy="2098676"/>
            <a:chOff x="2888703" y="2438400"/>
            <a:chExt cx="3556000" cy="2619376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21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the probability of being absorbed is very easy</a:t>
            </a:r>
          </a:p>
          <a:p>
            <a:pPr lvl="1"/>
            <a:r>
              <a:rPr lang="en-US" dirty="0" smtClean="0"/>
              <a:t>Take the (weighted) average of the absorption probabilities of your neighbors </a:t>
            </a:r>
          </a:p>
          <a:p>
            <a:pPr lvl="2"/>
            <a:r>
              <a:rPr lang="en-US" dirty="0" smtClean="0"/>
              <a:t>if one of the neighbors is the absorbing node, it has probability 1</a:t>
            </a:r>
          </a:p>
          <a:p>
            <a:pPr lvl="1"/>
            <a:r>
              <a:rPr lang="en-US" dirty="0" smtClean="0"/>
              <a:t>Repeat until convergence</a:t>
            </a:r>
          </a:p>
          <a:p>
            <a:pPr lvl="1"/>
            <a:r>
              <a:rPr lang="en-US" dirty="0" smtClean="0"/>
              <a:t>Initially only the absorbing have </a:t>
            </a:r>
            <a:r>
              <a:rPr lang="en-US" dirty="0" err="1" smtClean="0"/>
              <a:t>prob</a:t>
            </a:r>
            <a:r>
              <a:rPr lang="en-US" dirty="0" smtClean="0"/>
              <a:t>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82138" y="4400616"/>
            <a:ext cx="2635250" cy="2098676"/>
            <a:chOff x="2888703" y="2438400"/>
            <a:chExt cx="3556000" cy="2619376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2400" y="4910318"/>
                <a:ext cx="5487848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𝑅𝑒𝑑</m:t>
                      </m:r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𝐺𝑟𝑒𝑒𝑛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910318"/>
                <a:ext cx="5487848" cy="6347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68166" y="5610718"/>
                <a:ext cx="415049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66" y="5610718"/>
                <a:ext cx="4150495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565" y="6221654"/>
                <a:ext cx="2273956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65" y="6221654"/>
                <a:ext cx="2273956" cy="6347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705600" y="44170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04522" y="54776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2305" y="48464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11818" y="53297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78606" y="59797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40923" y="57699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805448" y="5345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idea can be applied to the case of undirected graphs</a:t>
            </a:r>
          </a:p>
          <a:p>
            <a:pPr lvl="1"/>
            <a:r>
              <a:rPr lang="en-US" dirty="0" smtClean="0"/>
              <a:t>The absorbing nodes are still absorbing, so the edges to them are (</a:t>
            </a:r>
            <a:r>
              <a:rPr lang="en-US" dirty="0" err="1" smtClean="0"/>
              <a:t>implicitely</a:t>
            </a:r>
            <a:r>
              <a:rPr lang="en-US" dirty="0" smtClean="0"/>
              <a:t>) directed.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326329" y="4093942"/>
            <a:ext cx="2635250" cy="2098676"/>
            <a:chOff x="2888703" y="2438400"/>
            <a:chExt cx="3556000" cy="2619376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1146" y="3902392"/>
                <a:ext cx="540449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𝑅𝑒𝑑</m:t>
                      </m:r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𝐺𝑟𝑒𝑒𝑛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46" y="3902392"/>
                <a:ext cx="5404493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0277" y="4822261"/>
                <a:ext cx="580697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77" y="4822261"/>
                <a:ext cx="5806974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4870" y="5681097"/>
                <a:ext cx="588507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70" y="5681097"/>
                <a:ext cx="5885073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981680" y="40396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80602" y="51002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18385" y="44690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87898" y="49523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54686" y="56023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17003" y="53924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081528" y="49682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16307" y="628415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0.52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67476" y="625188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0.42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56629" y="404456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0.57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Red corresponds to a positive class and Blue to a negative class</a:t>
            </a:r>
          </a:p>
          <a:p>
            <a:pPr lvl="1"/>
            <a:r>
              <a:rPr lang="en-US" dirty="0" smtClean="0"/>
              <a:t>We can compute a value for all the other nodes in the same way</a:t>
            </a:r>
          </a:p>
          <a:p>
            <a:pPr lvl="2"/>
            <a:r>
              <a:rPr lang="en-US" dirty="0" smtClean="0"/>
              <a:t>This is the expected value for the node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1146" y="3891023"/>
                <a:ext cx="399109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rgbClr val="FFC000"/>
                          </a:solidFill>
                          <a:latin typeface="Cambria Math"/>
                        </a:rPr>
                        <m:t>𝑌𝑒𝑙𝑙𝑜𝑤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𝐺𝑟𝑒𝑒𝑛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46" y="3891023"/>
                <a:ext cx="3991093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0277" y="4822261"/>
                <a:ext cx="490082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𝑌𝑒𝑙𝑙𝑜𝑤</m:t>
                      </m:r>
                      <m:r>
                        <a:rPr lang="en-US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77" y="4822261"/>
                <a:ext cx="4900829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2167" y="5585597"/>
                <a:ext cx="498341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67" y="5585597"/>
                <a:ext cx="4983416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6326329" y="4093942"/>
            <a:ext cx="2635250" cy="2098676"/>
            <a:chOff x="2888703" y="2438400"/>
            <a:chExt cx="3556000" cy="2619376"/>
          </a:xfrm>
        </p:grpSpPr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855715" y="38100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517377" y="422089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981680" y="40396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80602" y="51002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218385" y="44690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387898" y="49523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354686" y="56023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617003" y="53924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081528" y="49682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91919" y="62923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0.05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043948" y="623142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-0.16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46691" y="407843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0.16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networks and random walks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Red corresponds to a positive voltage and Blue to a negative voltage</a:t>
            </a:r>
          </a:p>
          <a:p>
            <a:r>
              <a:rPr lang="en-US" dirty="0" smtClean="0"/>
              <a:t>There are resistances on the edges inversely proportional to the weights</a:t>
            </a:r>
          </a:p>
          <a:p>
            <a:r>
              <a:rPr lang="en-US" dirty="0" smtClean="0"/>
              <a:t>The computed values are the voltages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855715" y="38100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2167" y="4179332"/>
                <a:ext cx="399109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rgbClr val="FFC000"/>
                          </a:solidFill>
                          <a:latin typeface="Cambria Math"/>
                        </a:rPr>
                        <m:t>𝑌𝑒𝑙𝑙𝑜𝑤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𝐺𝑟𝑒𝑒𝑛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67" y="4179332"/>
                <a:ext cx="3991093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2167" y="4934618"/>
                <a:ext cx="490082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𝑌𝑒𝑙𝑙𝑜𝑤</m:t>
                      </m:r>
                      <m:r>
                        <a:rPr lang="en-US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67" y="4934618"/>
                <a:ext cx="4900829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50584" y="5713664"/>
                <a:ext cx="498341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84" y="5713664"/>
                <a:ext cx="4983416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/>
          <p:cNvGrpSpPr/>
          <p:nvPr/>
        </p:nvGrpSpPr>
        <p:grpSpPr>
          <a:xfrm>
            <a:off x="6326329" y="4093942"/>
            <a:ext cx="2635250" cy="2098676"/>
            <a:chOff x="2888703" y="2438400"/>
            <a:chExt cx="3556000" cy="2619376"/>
          </a:xfrm>
        </p:grpSpPr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855715" y="38100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517377" y="422089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981680" y="40396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280602" y="51002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218385" y="44690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87898" y="49523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354686" y="56023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617003" y="53924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081528" y="49682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491919" y="62923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0.05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043948" y="623142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-0.16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46691" y="407843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0.16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Transductive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have a graph of relationships and some labels on these edges we can propagate them to the remaining nodes </a:t>
            </a:r>
          </a:p>
          <a:p>
            <a:pPr lvl="1"/>
            <a:r>
              <a:rPr lang="en-US" dirty="0" smtClean="0"/>
              <a:t>E.g., a social network where some people are tagged as spammers</a:t>
            </a:r>
          </a:p>
          <a:p>
            <a:pPr lvl="1"/>
            <a:endParaRPr lang="en-US" dirty="0"/>
          </a:p>
          <a:p>
            <a:r>
              <a:rPr lang="en-US" dirty="0" smtClean="0"/>
              <a:t>This is a form of semi-supervised learning </a:t>
            </a:r>
          </a:p>
          <a:p>
            <a:pPr lvl="1"/>
            <a:r>
              <a:rPr lang="en-US" dirty="0" smtClean="0"/>
              <a:t>We make use of the unlabeled data, and the relationships</a:t>
            </a:r>
          </a:p>
          <a:p>
            <a:r>
              <a:rPr lang="en-US" dirty="0" smtClean="0"/>
              <a:t>It is also called </a:t>
            </a:r>
            <a:r>
              <a:rPr lang="en-US" dirty="0" err="1" smtClean="0"/>
              <a:t>transductive</a:t>
            </a:r>
            <a:r>
              <a:rPr lang="en-US" dirty="0" smtClean="0"/>
              <a:t> learning because it does not produce a model, and labels only what is at hand.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Analysis: Intuition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link from page </a:t>
            </a:r>
            <a:r>
              <a:rPr lang="en-US" dirty="0">
                <a:solidFill>
                  <a:srgbClr val="3399FF"/>
                </a:solidFill>
              </a:rPr>
              <a:t>p</a:t>
            </a:r>
            <a:r>
              <a:rPr lang="en-US" dirty="0"/>
              <a:t> to page </a:t>
            </a:r>
            <a:r>
              <a:rPr lang="en-US" dirty="0">
                <a:solidFill>
                  <a:srgbClr val="3399FF"/>
                </a:solidFill>
              </a:rPr>
              <a:t>q</a:t>
            </a:r>
            <a:r>
              <a:rPr lang="en-US" dirty="0"/>
              <a:t> denotes endorsement</a:t>
            </a:r>
          </a:p>
          <a:p>
            <a:pPr lvl="1"/>
            <a:r>
              <a:rPr lang="en-US" dirty="0"/>
              <a:t>page </a:t>
            </a:r>
            <a:r>
              <a:rPr lang="en-US" dirty="0">
                <a:solidFill>
                  <a:srgbClr val="3399FF"/>
                </a:solidFill>
              </a:rPr>
              <a:t>p</a:t>
            </a:r>
            <a:r>
              <a:rPr lang="en-US" dirty="0"/>
              <a:t> considers page </a:t>
            </a:r>
            <a:r>
              <a:rPr lang="en-US" dirty="0">
                <a:solidFill>
                  <a:srgbClr val="3399FF"/>
                </a:solidFill>
              </a:rPr>
              <a:t>q</a:t>
            </a:r>
            <a:r>
              <a:rPr lang="en-US" dirty="0"/>
              <a:t> an authority on a subject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the graph </a:t>
            </a:r>
            <a:r>
              <a:rPr lang="en-US" dirty="0"/>
              <a:t>of recommendations</a:t>
            </a:r>
          </a:p>
          <a:p>
            <a:pPr lvl="1"/>
            <a:r>
              <a:rPr lang="en-US" dirty="0"/>
              <a:t>assign an </a:t>
            </a:r>
            <a:r>
              <a:rPr lang="en-US" dirty="0">
                <a:solidFill>
                  <a:srgbClr val="FF3300"/>
                </a:solidFill>
              </a:rPr>
              <a:t>authority value</a:t>
            </a:r>
            <a:r>
              <a:rPr lang="en-US" dirty="0"/>
              <a:t> to every </a:t>
            </a:r>
            <a:r>
              <a:rPr lang="en-US" dirty="0" smtClean="0"/>
              <a:t>page</a:t>
            </a:r>
          </a:p>
          <a:p>
            <a:pPr lvl="1"/>
            <a:endParaRPr lang="en-US" dirty="0"/>
          </a:p>
          <a:p>
            <a:r>
              <a:rPr lang="en-US" dirty="0" smtClean="0"/>
              <a:t>The same idea applies to other graphs as well</a:t>
            </a:r>
          </a:p>
          <a:p>
            <a:pPr lvl="1"/>
            <a:r>
              <a:rPr lang="en-US" dirty="0" smtClean="0"/>
              <a:t>Twitter graph, where user </a:t>
            </a:r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follows</a:t>
            </a:r>
            <a:r>
              <a:rPr lang="en-US" dirty="0" smtClean="0"/>
              <a:t> user </a:t>
            </a:r>
            <a:r>
              <a:rPr lang="en-US" dirty="0" smtClean="0">
                <a:solidFill>
                  <a:srgbClr val="00B0F0"/>
                </a:solidFill>
              </a:rPr>
              <a:t>q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9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4" y="350838"/>
            <a:ext cx="7705725" cy="1008062"/>
          </a:xfrm>
        </p:spPr>
        <p:txBody>
          <a:bodyPr/>
          <a:lstStyle/>
          <a:p>
            <a:r>
              <a:rPr lang="en-US" dirty="0" smtClean="0"/>
              <a:t>Constructing the graph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5944" y="5776912"/>
            <a:ext cx="8424862" cy="86995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Goal: output an </a:t>
            </a:r>
            <a:r>
              <a:rPr lang="en-US" sz="2800" dirty="0">
                <a:solidFill>
                  <a:srgbClr val="FF0000"/>
                </a:solidFill>
              </a:rPr>
              <a:t>authority weight </a:t>
            </a:r>
            <a:r>
              <a:rPr lang="en-US" sz="2800" dirty="0"/>
              <a:t>for each </a:t>
            </a:r>
            <a:r>
              <a:rPr lang="en-US" sz="2800" dirty="0" smtClean="0"/>
              <a:t>node</a:t>
            </a:r>
          </a:p>
          <a:p>
            <a:pPr lvl="1"/>
            <a:r>
              <a:rPr lang="en-US" sz="2400" dirty="0" smtClean="0"/>
              <a:t>Also known as </a:t>
            </a:r>
            <a:r>
              <a:rPr lang="en-US" sz="2400" dirty="0" smtClean="0">
                <a:solidFill>
                  <a:srgbClr val="FF0000"/>
                </a:solidFill>
              </a:rPr>
              <a:t>centrality</a:t>
            </a:r>
            <a:r>
              <a:rPr lang="en-US" sz="2400" dirty="0" smtClean="0"/>
              <a:t>, or </a:t>
            </a:r>
            <a:r>
              <a:rPr lang="en-US" sz="2400" dirty="0" smtClean="0">
                <a:solidFill>
                  <a:srgbClr val="FF0000"/>
                </a:solidFill>
              </a:rPr>
              <a:t>importance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2389187" y="1892300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2770187" y="3797300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5284787" y="3949700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5970587" y="2197100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4446587" y="1358900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>
            <a:off x="2617787" y="2730500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50" name="Line 10"/>
          <p:cNvSpPr>
            <a:spLocks noChangeShapeType="1"/>
          </p:cNvSpPr>
          <p:nvPr/>
        </p:nvSpPr>
        <p:spPr bwMode="auto">
          <a:xfrm>
            <a:off x="2541587" y="23495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51" name="Line 11"/>
          <p:cNvSpPr>
            <a:spLocks noChangeShapeType="1"/>
          </p:cNvSpPr>
          <p:nvPr/>
        </p:nvSpPr>
        <p:spPr bwMode="auto">
          <a:xfrm>
            <a:off x="5437187" y="4406900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52" name="Line 12"/>
          <p:cNvSpPr>
            <a:spLocks noChangeShapeType="1"/>
          </p:cNvSpPr>
          <p:nvPr/>
        </p:nvSpPr>
        <p:spPr bwMode="auto">
          <a:xfrm>
            <a:off x="5437187" y="4178300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>
            <a:off x="6122987" y="25019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54" name="Line 14"/>
          <p:cNvSpPr>
            <a:spLocks noChangeShapeType="1"/>
          </p:cNvSpPr>
          <p:nvPr/>
        </p:nvSpPr>
        <p:spPr bwMode="auto">
          <a:xfrm>
            <a:off x="5513387" y="46355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55" name="Line 15"/>
          <p:cNvSpPr>
            <a:spLocks noChangeShapeType="1"/>
          </p:cNvSpPr>
          <p:nvPr/>
        </p:nvSpPr>
        <p:spPr bwMode="auto">
          <a:xfrm>
            <a:off x="2922587" y="4406900"/>
            <a:ext cx="304800" cy="0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56" name="Line 16"/>
          <p:cNvSpPr>
            <a:spLocks noChangeShapeType="1"/>
          </p:cNvSpPr>
          <p:nvPr/>
        </p:nvSpPr>
        <p:spPr bwMode="auto">
          <a:xfrm>
            <a:off x="2922587" y="4102100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57" name="Line 17"/>
          <p:cNvSpPr>
            <a:spLocks noChangeShapeType="1"/>
          </p:cNvSpPr>
          <p:nvPr/>
        </p:nvSpPr>
        <p:spPr bwMode="auto">
          <a:xfrm>
            <a:off x="4675187" y="1816100"/>
            <a:ext cx="3048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58" name="Line 18"/>
          <p:cNvSpPr>
            <a:spLocks noChangeShapeType="1"/>
          </p:cNvSpPr>
          <p:nvPr/>
        </p:nvSpPr>
        <p:spPr bwMode="auto">
          <a:xfrm>
            <a:off x="3608387" y="43307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59" name="Line 19"/>
          <p:cNvSpPr>
            <a:spLocks noChangeShapeType="1"/>
          </p:cNvSpPr>
          <p:nvPr/>
        </p:nvSpPr>
        <p:spPr bwMode="auto">
          <a:xfrm flipH="1">
            <a:off x="3227387" y="2425700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60" name="Line 20"/>
          <p:cNvSpPr>
            <a:spLocks noChangeShapeType="1"/>
          </p:cNvSpPr>
          <p:nvPr/>
        </p:nvSpPr>
        <p:spPr bwMode="auto">
          <a:xfrm flipH="1" flipV="1">
            <a:off x="2770187" y="30353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61" name="Line 21"/>
          <p:cNvSpPr>
            <a:spLocks noChangeShapeType="1"/>
          </p:cNvSpPr>
          <p:nvPr/>
        </p:nvSpPr>
        <p:spPr bwMode="auto">
          <a:xfrm flipV="1">
            <a:off x="3227387" y="20447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>
            <a:off x="3151187" y="27305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63" name="Line 23"/>
          <p:cNvSpPr>
            <a:spLocks noChangeShapeType="1"/>
          </p:cNvSpPr>
          <p:nvPr/>
        </p:nvSpPr>
        <p:spPr bwMode="auto">
          <a:xfrm flipH="1" flipV="1">
            <a:off x="5208587" y="18161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64" name="Line 24"/>
          <p:cNvSpPr>
            <a:spLocks noChangeShapeType="1"/>
          </p:cNvSpPr>
          <p:nvPr/>
        </p:nvSpPr>
        <p:spPr bwMode="auto">
          <a:xfrm flipH="1" flipV="1">
            <a:off x="4827587" y="2425700"/>
            <a:ext cx="68580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65" name="Line 25"/>
          <p:cNvSpPr>
            <a:spLocks noChangeShapeType="1"/>
          </p:cNvSpPr>
          <p:nvPr/>
        </p:nvSpPr>
        <p:spPr bwMode="auto">
          <a:xfrm flipV="1">
            <a:off x="5741987" y="32639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66" name="Line 26"/>
          <p:cNvSpPr>
            <a:spLocks noChangeShapeType="1"/>
          </p:cNvSpPr>
          <p:nvPr/>
        </p:nvSpPr>
        <p:spPr bwMode="auto">
          <a:xfrm flipH="1" flipV="1">
            <a:off x="3227387" y="2959100"/>
            <a:ext cx="198120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67" name="Text Box 27"/>
          <p:cNvSpPr txBox="1">
            <a:spLocks noChangeArrowheads="1"/>
          </p:cNvSpPr>
          <p:nvPr/>
        </p:nvSpPr>
        <p:spPr bwMode="auto">
          <a:xfrm>
            <a:off x="2890837" y="4857750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66CC"/>
                </a:solidFill>
                <a:latin typeface="Tahoma" pitchFamily="34" charset="0"/>
              </a:rPr>
              <a:t>w</a:t>
            </a:r>
          </a:p>
        </p:txBody>
      </p:sp>
      <p:sp>
        <p:nvSpPr>
          <p:cNvPr id="240668" name="Text Box 28"/>
          <p:cNvSpPr txBox="1">
            <a:spLocks noChangeArrowheads="1"/>
          </p:cNvSpPr>
          <p:nvPr/>
        </p:nvSpPr>
        <p:spPr bwMode="auto">
          <a:xfrm>
            <a:off x="5359400" y="50133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w</a:t>
            </a:r>
          </a:p>
        </p:txBody>
      </p:sp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6296025" y="3284538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0070C0"/>
                </a:solidFill>
                <a:latin typeface="Tahoma" pitchFamily="34" charset="0"/>
              </a:rPr>
              <a:t>w</a:t>
            </a:r>
          </a:p>
        </p:txBody>
      </p:sp>
      <p:sp>
        <p:nvSpPr>
          <p:cNvPr id="240670" name="Text Box 30"/>
          <p:cNvSpPr txBox="1">
            <a:spLocks noChangeArrowheads="1"/>
          </p:cNvSpPr>
          <p:nvPr/>
        </p:nvSpPr>
        <p:spPr bwMode="auto">
          <a:xfrm>
            <a:off x="5214937" y="141287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FF0000"/>
                </a:solidFill>
                <a:latin typeface="Tahoma" pitchFamily="34" charset="0"/>
              </a:rPr>
              <a:t>w</a:t>
            </a:r>
          </a:p>
        </p:txBody>
      </p:sp>
      <p:sp>
        <p:nvSpPr>
          <p:cNvPr id="240671" name="Text Box 31"/>
          <p:cNvSpPr txBox="1">
            <a:spLocks noChangeArrowheads="1"/>
          </p:cNvSpPr>
          <p:nvPr/>
        </p:nvSpPr>
        <p:spPr bwMode="auto">
          <a:xfrm>
            <a:off x="3127375" y="1771650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5B603"/>
                </a:solidFill>
                <a:latin typeface="Tahoma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96723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58" grpId="0" animBg="1"/>
      <p:bldP spid="240659" grpId="0" animBg="1"/>
      <p:bldP spid="240660" grpId="0" animBg="1"/>
      <p:bldP spid="240661" grpId="0" animBg="1"/>
      <p:bldP spid="240662" grpId="0" animBg="1"/>
      <p:bldP spid="240663" grpId="0" animBg="1"/>
      <p:bldP spid="240664" grpId="0" animBg="1"/>
      <p:bldP spid="240665" grpId="0" animBg="1"/>
      <p:bldP spid="240666" grpId="0" animBg="1"/>
      <p:bldP spid="240667" grpId="0"/>
      <p:bldP spid="240668" grpId="0"/>
      <p:bldP spid="240669" grpId="0"/>
      <p:bldP spid="240670" grpId="0"/>
      <p:bldP spid="2406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by Popularity</a:t>
            </a:r>
            <a:endParaRPr lang="en-US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Rank pages according to </a:t>
            </a:r>
            <a:r>
              <a:rPr lang="en-US" dirty="0" smtClean="0"/>
              <a:t>the number of incoming edges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in-degree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degree centrality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6156325" y="3171825"/>
            <a:ext cx="2516188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</a:p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</a:p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950913" y="3354388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1331913" y="5259388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3846513" y="5411788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4532313" y="3659188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3008313" y="2820988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4" name="Line 10"/>
          <p:cNvSpPr>
            <a:spLocks noChangeShapeType="1"/>
          </p:cNvSpPr>
          <p:nvPr/>
        </p:nvSpPr>
        <p:spPr bwMode="auto">
          <a:xfrm>
            <a:off x="1179513" y="4192588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5" name="Line 11"/>
          <p:cNvSpPr>
            <a:spLocks noChangeShapeType="1"/>
          </p:cNvSpPr>
          <p:nvPr/>
        </p:nvSpPr>
        <p:spPr bwMode="auto">
          <a:xfrm>
            <a:off x="1103313" y="3811588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6" name="Line 12"/>
          <p:cNvSpPr>
            <a:spLocks noChangeShapeType="1"/>
          </p:cNvSpPr>
          <p:nvPr/>
        </p:nvSpPr>
        <p:spPr bwMode="auto">
          <a:xfrm>
            <a:off x="3998913" y="5868988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7" name="Line 13"/>
          <p:cNvSpPr>
            <a:spLocks noChangeShapeType="1"/>
          </p:cNvSpPr>
          <p:nvPr/>
        </p:nvSpPr>
        <p:spPr bwMode="auto">
          <a:xfrm>
            <a:off x="3998913" y="5640388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8" name="Line 14"/>
          <p:cNvSpPr>
            <a:spLocks noChangeShapeType="1"/>
          </p:cNvSpPr>
          <p:nvPr/>
        </p:nvSpPr>
        <p:spPr bwMode="auto">
          <a:xfrm>
            <a:off x="4684713" y="3963988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9" name="Line 15"/>
          <p:cNvSpPr>
            <a:spLocks noChangeShapeType="1"/>
          </p:cNvSpPr>
          <p:nvPr/>
        </p:nvSpPr>
        <p:spPr bwMode="auto">
          <a:xfrm>
            <a:off x="4075113" y="6097588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0" name="Line 16"/>
          <p:cNvSpPr>
            <a:spLocks noChangeShapeType="1"/>
          </p:cNvSpPr>
          <p:nvPr/>
        </p:nvSpPr>
        <p:spPr bwMode="auto">
          <a:xfrm>
            <a:off x="1484313" y="5868988"/>
            <a:ext cx="304800" cy="0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1" name="Line 17"/>
          <p:cNvSpPr>
            <a:spLocks noChangeShapeType="1"/>
          </p:cNvSpPr>
          <p:nvPr/>
        </p:nvSpPr>
        <p:spPr bwMode="auto">
          <a:xfrm>
            <a:off x="1484313" y="5564188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2" name="Line 18"/>
          <p:cNvSpPr>
            <a:spLocks noChangeShapeType="1"/>
          </p:cNvSpPr>
          <p:nvPr/>
        </p:nvSpPr>
        <p:spPr bwMode="auto">
          <a:xfrm>
            <a:off x="3236913" y="3278188"/>
            <a:ext cx="3048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3" name="Line 19"/>
          <p:cNvSpPr>
            <a:spLocks noChangeShapeType="1"/>
          </p:cNvSpPr>
          <p:nvPr/>
        </p:nvSpPr>
        <p:spPr bwMode="auto">
          <a:xfrm>
            <a:off x="2170113" y="5792788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4" name="Line 20"/>
          <p:cNvSpPr>
            <a:spLocks noChangeShapeType="1"/>
          </p:cNvSpPr>
          <p:nvPr/>
        </p:nvSpPr>
        <p:spPr bwMode="auto">
          <a:xfrm flipH="1">
            <a:off x="1789113" y="3887788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5" name="Line 21"/>
          <p:cNvSpPr>
            <a:spLocks noChangeShapeType="1"/>
          </p:cNvSpPr>
          <p:nvPr/>
        </p:nvSpPr>
        <p:spPr bwMode="auto">
          <a:xfrm flipH="1" flipV="1">
            <a:off x="1331913" y="4497388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6" name="Line 22"/>
          <p:cNvSpPr>
            <a:spLocks noChangeShapeType="1"/>
          </p:cNvSpPr>
          <p:nvPr/>
        </p:nvSpPr>
        <p:spPr bwMode="auto">
          <a:xfrm flipV="1">
            <a:off x="1789113" y="3506788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7" name="Line 23"/>
          <p:cNvSpPr>
            <a:spLocks noChangeShapeType="1"/>
          </p:cNvSpPr>
          <p:nvPr/>
        </p:nvSpPr>
        <p:spPr bwMode="auto">
          <a:xfrm>
            <a:off x="1712913" y="4192588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8" name="Line 24"/>
          <p:cNvSpPr>
            <a:spLocks noChangeShapeType="1"/>
          </p:cNvSpPr>
          <p:nvPr/>
        </p:nvSpPr>
        <p:spPr bwMode="auto">
          <a:xfrm flipH="1" flipV="1">
            <a:off x="3770313" y="3278188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9" name="Line 25"/>
          <p:cNvSpPr>
            <a:spLocks noChangeShapeType="1"/>
          </p:cNvSpPr>
          <p:nvPr/>
        </p:nvSpPr>
        <p:spPr bwMode="auto">
          <a:xfrm flipH="1" flipV="1">
            <a:off x="3389313" y="3887788"/>
            <a:ext cx="68580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50" name="Line 26"/>
          <p:cNvSpPr>
            <a:spLocks noChangeShapeType="1"/>
          </p:cNvSpPr>
          <p:nvPr/>
        </p:nvSpPr>
        <p:spPr bwMode="auto">
          <a:xfrm flipV="1">
            <a:off x="4303713" y="4725988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51" name="Line 27"/>
          <p:cNvSpPr>
            <a:spLocks noChangeShapeType="1"/>
          </p:cNvSpPr>
          <p:nvPr/>
        </p:nvSpPr>
        <p:spPr bwMode="auto">
          <a:xfrm flipH="1" flipV="1">
            <a:off x="1789113" y="4421188"/>
            <a:ext cx="198120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52" name="Text Box 28"/>
          <p:cNvSpPr txBox="1">
            <a:spLocks noChangeArrowheads="1"/>
          </p:cNvSpPr>
          <p:nvPr/>
        </p:nvSpPr>
        <p:spPr bwMode="auto">
          <a:xfrm>
            <a:off x="2124075" y="5980113"/>
            <a:ext cx="77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66CC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257053" name="Text Box 29"/>
          <p:cNvSpPr txBox="1">
            <a:spLocks noChangeArrowheads="1"/>
          </p:cNvSpPr>
          <p:nvPr/>
        </p:nvSpPr>
        <p:spPr bwMode="auto">
          <a:xfrm>
            <a:off x="4643438" y="5908675"/>
            <a:ext cx="779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257054" name="Text Box 30"/>
          <p:cNvSpPr txBox="1">
            <a:spLocks noChangeArrowheads="1"/>
          </p:cNvSpPr>
          <p:nvPr/>
        </p:nvSpPr>
        <p:spPr bwMode="auto">
          <a:xfrm>
            <a:off x="4859338" y="4756150"/>
            <a:ext cx="779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0070C0"/>
                </a:solidFill>
                <a:latin typeface="Tahoma" pitchFamily="34" charset="0"/>
              </a:rPr>
              <a:t>w=2</a:t>
            </a:r>
          </a:p>
        </p:txBody>
      </p:sp>
      <p:sp>
        <p:nvSpPr>
          <p:cNvPr id="257055" name="Text Box 31"/>
          <p:cNvSpPr txBox="1">
            <a:spLocks noChangeArrowheads="1"/>
          </p:cNvSpPr>
          <p:nvPr/>
        </p:nvSpPr>
        <p:spPr bwMode="auto">
          <a:xfrm>
            <a:off x="3779838" y="2667000"/>
            <a:ext cx="779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FF0000"/>
                </a:solidFill>
                <a:latin typeface="Tahoma" pitchFamily="34" charset="0"/>
              </a:rPr>
              <a:t>w=3</a:t>
            </a:r>
          </a:p>
        </p:txBody>
      </p:sp>
      <p:sp>
        <p:nvSpPr>
          <p:cNvPr id="257056" name="Text Box 32"/>
          <p:cNvSpPr txBox="1">
            <a:spLocks noChangeArrowheads="1"/>
          </p:cNvSpPr>
          <p:nvPr/>
        </p:nvSpPr>
        <p:spPr bwMode="auto">
          <a:xfrm>
            <a:off x="1403350" y="2955925"/>
            <a:ext cx="77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5B603"/>
                </a:solidFill>
                <a:latin typeface="Tahoma" pitchFamily="34" charset="0"/>
              </a:rPr>
              <a:t>w=2</a:t>
            </a:r>
          </a:p>
        </p:txBody>
      </p:sp>
    </p:spTree>
    <p:extLst>
      <p:ext uri="{BB962C8B-B14F-4D97-AF65-F5344CB8AC3E}">
        <p14:creationId xmlns:p14="http://schemas.microsoft.com/office/powerpoint/2010/main" val="11121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18933</TotalTime>
  <Words>3558</Words>
  <Application>Microsoft Office PowerPoint</Application>
  <PresentationFormat>On-screen Show (4:3)</PresentationFormat>
  <Paragraphs>635</Paragraphs>
  <Slides>66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69" baseType="lpstr">
      <vt:lpstr>Clarity</vt:lpstr>
      <vt:lpstr>Εξίσωση</vt:lpstr>
      <vt:lpstr>Equation</vt:lpstr>
      <vt:lpstr>DATA MINING LECTURE 12</vt:lpstr>
      <vt:lpstr>RANDOM WALKS AND PAGERANK</vt:lpstr>
      <vt:lpstr>Graphs</vt:lpstr>
      <vt:lpstr>Graphs </vt:lpstr>
      <vt:lpstr>Mining the graph structure</vt:lpstr>
      <vt:lpstr>Link Analysis</vt:lpstr>
      <vt:lpstr>Link Analysis: Intuition</vt:lpstr>
      <vt:lpstr>Constructing the graph</vt:lpstr>
      <vt:lpstr>Rank by Popularity</vt:lpstr>
      <vt:lpstr>Popularity</vt:lpstr>
      <vt:lpstr>PageRank</vt:lpstr>
      <vt:lpstr>A more complex example</vt:lpstr>
      <vt:lpstr>Random walks on graphs</vt:lpstr>
      <vt:lpstr>PageRank algorithm [BP98]</vt:lpstr>
      <vt:lpstr>Markov chains</vt:lpstr>
      <vt:lpstr>Random walks</vt:lpstr>
      <vt:lpstr>An example</vt:lpstr>
      <vt:lpstr>State probability vector</vt:lpstr>
      <vt:lpstr>An example</vt:lpstr>
      <vt:lpstr>Stationary distribution</vt:lpstr>
      <vt:lpstr>Computing the stationary distribution</vt:lpstr>
      <vt:lpstr>The PageRank random walk</vt:lpstr>
      <vt:lpstr>The PageRank random walk</vt:lpstr>
      <vt:lpstr>The PageRank random walk</vt:lpstr>
      <vt:lpstr>The PageRank random walk</vt:lpstr>
      <vt:lpstr>PageRank algorithm [BP98]</vt:lpstr>
      <vt:lpstr>The stationary distribution</vt:lpstr>
      <vt:lpstr>Stationary distribution with random jump</vt:lpstr>
      <vt:lpstr>Effects of random jump</vt:lpstr>
      <vt:lpstr>Random walks on undirected graphs</vt:lpstr>
      <vt:lpstr>A PageRank algorithm</vt:lpstr>
      <vt:lpstr>Pagerank history</vt:lpstr>
      <vt:lpstr>THE HITS ALGORITHM</vt:lpstr>
      <vt:lpstr>The HITS algorithm </vt:lpstr>
      <vt:lpstr>Query dependent input</vt:lpstr>
      <vt:lpstr>Query dependent input</vt:lpstr>
      <vt:lpstr>Query dependent input</vt:lpstr>
      <vt:lpstr>Query dependent input</vt:lpstr>
      <vt:lpstr>Hubs and Authorities [K98]</vt:lpstr>
      <vt:lpstr>Hubs and Authorities</vt:lpstr>
      <vt:lpstr>HITS Algorithm</vt:lpstr>
      <vt:lpstr>HITS and eigenvectors</vt:lpstr>
      <vt:lpstr>Singular Value Decomposition</vt:lpstr>
      <vt:lpstr>Singular Value Decomposition</vt:lpstr>
      <vt:lpstr>HITS and the TKC effect</vt:lpstr>
      <vt:lpstr>HITS and the TKC effect</vt:lpstr>
      <vt:lpstr>HITS and the TKC effect</vt:lpstr>
      <vt:lpstr>HITS and the TKC effect</vt:lpstr>
      <vt:lpstr>HITS and the TKC effect</vt:lpstr>
      <vt:lpstr>HITS and the TKC effect</vt:lpstr>
      <vt:lpstr>HITS and the TKC effect</vt:lpstr>
      <vt:lpstr>HITS and the TKC effect</vt:lpstr>
      <vt:lpstr>OTHER ALGORITHMS</vt:lpstr>
      <vt:lpstr>The SALSA algorithm [LM00]</vt:lpstr>
      <vt:lpstr>Social network analysis</vt:lpstr>
      <vt:lpstr>Counting paths – Katz 53</vt:lpstr>
      <vt:lpstr>Bibliometrics</vt:lpstr>
      <vt:lpstr>ABSORBING RANDOM WALKS</vt:lpstr>
      <vt:lpstr>Random walk with absorbing nodes</vt:lpstr>
      <vt:lpstr>Random walk with absorbing nodes</vt:lpstr>
      <vt:lpstr>Absorption probability</vt:lpstr>
      <vt:lpstr>Absorption probability</vt:lpstr>
      <vt:lpstr>Absorption probability</vt:lpstr>
      <vt:lpstr>Propagating values</vt:lpstr>
      <vt:lpstr>Electrical networks and random walks</vt:lpstr>
      <vt:lpstr>Transductive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585</cp:revision>
  <dcterms:created xsi:type="dcterms:W3CDTF">2011-10-17T19:46:53Z</dcterms:created>
  <dcterms:modified xsi:type="dcterms:W3CDTF">2012-06-07T15:53:08Z</dcterms:modified>
</cp:coreProperties>
</file>