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57"/>
  </p:notesMasterIdLst>
  <p:sldIdLst>
    <p:sldId id="674" r:id="rId2"/>
    <p:sldId id="861" r:id="rId3"/>
    <p:sldId id="838" r:id="rId4"/>
    <p:sldId id="885" r:id="rId5"/>
    <p:sldId id="840" r:id="rId6"/>
    <p:sldId id="841" r:id="rId7"/>
    <p:sldId id="842" r:id="rId8"/>
    <p:sldId id="843" r:id="rId9"/>
    <p:sldId id="844" r:id="rId10"/>
    <p:sldId id="845" r:id="rId11"/>
    <p:sldId id="846" r:id="rId12"/>
    <p:sldId id="886" r:id="rId13"/>
    <p:sldId id="847" r:id="rId14"/>
    <p:sldId id="875" r:id="rId15"/>
    <p:sldId id="849" r:id="rId16"/>
    <p:sldId id="876" r:id="rId17"/>
    <p:sldId id="884" r:id="rId18"/>
    <p:sldId id="887" r:id="rId19"/>
    <p:sldId id="888" r:id="rId20"/>
    <p:sldId id="889" r:id="rId21"/>
    <p:sldId id="890" r:id="rId22"/>
    <p:sldId id="891" r:id="rId23"/>
    <p:sldId id="892" r:id="rId24"/>
    <p:sldId id="893" r:id="rId25"/>
    <p:sldId id="894" r:id="rId26"/>
    <p:sldId id="895" r:id="rId27"/>
    <p:sldId id="896" r:id="rId28"/>
    <p:sldId id="897" r:id="rId29"/>
    <p:sldId id="898" r:id="rId30"/>
    <p:sldId id="902" r:id="rId31"/>
    <p:sldId id="903" r:id="rId32"/>
    <p:sldId id="904" r:id="rId33"/>
    <p:sldId id="905" r:id="rId34"/>
    <p:sldId id="906" r:id="rId35"/>
    <p:sldId id="907" r:id="rId36"/>
    <p:sldId id="908" r:id="rId37"/>
    <p:sldId id="909" r:id="rId38"/>
    <p:sldId id="910" r:id="rId39"/>
    <p:sldId id="911" r:id="rId40"/>
    <p:sldId id="913" r:id="rId41"/>
    <p:sldId id="912" r:id="rId42"/>
    <p:sldId id="914" r:id="rId43"/>
    <p:sldId id="915" r:id="rId44"/>
    <p:sldId id="916" r:id="rId45"/>
    <p:sldId id="917" r:id="rId46"/>
    <p:sldId id="918" r:id="rId47"/>
    <p:sldId id="919" r:id="rId48"/>
    <p:sldId id="920" r:id="rId49"/>
    <p:sldId id="921" r:id="rId50"/>
    <p:sldId id="922" r:id="rId51"/>
    <p:sldId id="923" r:id="rId52"/>
    <p:sldId id="924" r:id="rId53"/>
    <p:sldId id="925" r:id="rId54"/>
    <p:sldId id="926" r:id="rId55"/>
    <p:sldId id="927" r:id="rId5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3B3B"/>
    <a:srgbClr val="EF85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83" autoAdjust="0"/>
    <p:restoredTop sz="94676" autoAdjust="0"/>
  </p:normalViewPr>
  <p:slideViewPr>
    <p:cSldViewPr>
      <p:cViewPr>
        <p:scale>
          <a:sx n="91" d="100"/>
          <a:sy n="91" d="100"/>
        </p:scale>
        <p:origin x="-774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6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EA21D-F609-4883-9BF2-C2257D2F3E11}" type="datetimeFigureOut">
              <a:rPr lang="en-US" smtClean="0"/>
              <a:t>6/7/2012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ABF5E-119C-40D0-9F75-E2458688F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35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8EBA0A-37B5-42E2-993C-D9EF6BCD5929}" type="slidenum">
              <a:rPr lang="en-US"/>
              <a:pPr/>
              <a:t>35</a:t>
            </a:fld>
            <a:endParaRPr lang="en-US"/>
          </a:p>
        </p:txBody>
      </p:sp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C74C2FA-4079-450A-A386-1AB30042C8D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46</a:t>
            </a:fld>
            <a:endParaRPr lang="en-US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86B3F9-2429-4271-B216-2B2102323E7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47</a:t>
            </a:fld>
            <a:endParaRPr lang="en-US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B735D9-FCD4-4B3F-80AD-D12D13C4B1B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48</a:t>
            </a:fld>
            <a:endParaRPr lang="en-US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B31B2A0-CBC7-48A1-89FA-6331D065E53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49</a:t>
            </a:fld>
            <a:endParaRPr lang="en-US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6491B2B-60AD-42C3-A8CF-AEDCA5828FA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50</a:t>
            </a:fld>
            <a:endParaRPr lang="en-US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2FEDF0C-E8C8-4C05-B31F-057C9F95D67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51</a:t>
            </a:fld>
            <a:endParaRPr lang="en-US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B06820C-F5D6-444E-8DBA-4EFB7022E6C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52</a:t>
            </a:fld>
            <a:endParaRPr lang="en-US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8EEC45A-8538-46C2-B7DE-07CB2A4460D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53</a:t>
            </a:fld>
            <a:endParaRPr lang="en-US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D869B1B-4794-4838-864F-987B81119C8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54</a:t>
            </a:fld>
            <a:endParaRPr lang="en-US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19F8821-6CC8-420B-8A9F-24E439B2373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55</a:t>
            </a:fld>
            <a:endParaRPr lang="en-US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9019E2-4606-4A0D-A85C-153E7409BDB7}" type="slidenum">
              <a:rPr lang="en-US"/>
              <a:pPr/>
              <a:t>36</a:t>
            </a:fld>
            <a:endParaRPr lang="en-US"/>
          </a:p>
        </p:txBody>
      </p:sp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D201BE-5C51-48BB-8D8B-C06D3023E504}" type="slidenum">
              <a:rPr lang="en-US"/>
              <a:pPr/>
              <a:t>37</a:t>
            </a:fld>
            <a:endParaRPr lang="en-US"/>
          </a:p>
        </p:txBody>
      </p:sp>
      <p:sp>
        <p:nvSpPr>
          <p:cNvPr id="258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812DDA0-CAC0-4EDF-B5EF-936F2B8681B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39</a:t>
            </a:fld>
            <a:endParaRPr lang="en-US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812DDA0-CAC0-4EDF-B5EF-936F2B8681B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41</a:t>
            </a:fld>
            <a:endParaRPr lang="en-US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C8593BE-9207-4AAD-BBE2-4C5CFD9120B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42</a:t>
            </a:fld>
            <a:endParaRPr lang="en-US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FB87307-A54C-4DCC-9AD2-02574833C51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43</a:t>
            </a:fld>
            <a:endParaRPr lang="en-US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E86B4F-3536-4E57-959F-A850A8E2CDC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44</a:t>
            </a:fld>
            <a:endParaRPr lang="en-US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6A115F3-6CFC-4271-9FFA-46BA3C27658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45</a:t>
            </a:fld>
            <a:endParaRPr lang="en-US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6/7/2012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6/7/2012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6/7/2012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D2C3B4-92C9-4193-A1CA-FDE1A82284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3679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6/7/2012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6/7/2012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6/7/2012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6/7/2012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6/7/2012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6/7/2012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6/7/2012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t>6/7/2012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0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png"/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Relationship Id="rId9" Type="http://schemas.openxmlformats.org/officeDocument/2006/relationships/image" Target="../media/image12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Relationship Id="rId9" Type="http://schemas.openxmlformats.org/officeDocument/2006/relationships/image" Target="../media/image13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7.bin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8.bin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20.bin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2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22.bin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23.bin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25.bin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27.bin"/><Relationship Id="rId5" Type="http://schemas.openxmlformats.org/officeDocument/2006/relationships/image" Target="../media/image23.emf"/><Relationship Id="rId4" Type="http://schemas.openxmlformats.org/officeDocument/2006/relationships/oleObject" Target="../embeddings/oleObject26.bin"/><Relationship Id="rId9" Type="http://schemas.openxmlformats.org/officeDocument/2006/relationships/image" Target="../media/image25.wmf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MINING</a:t>
            </a:r>
            <a:br>
              <a:rPr lang="en-US" dirty="0" smtClean="0"/>
            </a:br>
            <a:r>
              <a:rPr lang="en-US" smtClean="0"/>
              <a:t>LECTURE </a:t>
            </a:r>
            <a:r>
              <a:rPr lang="en-US" smtClean="0"/>
              <a:t>11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20574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Classification</a:t>
            </a:r>
          </a:p>
          <a:p>
            <a:r>
              <a:rPr lang="en-US" dirty="0"/>
              <a:t>	</a:t>
            </a:r>
            <a:r>
              <a:rPr lang="en-US" dirty="0" smtClean="0"/>
              <a:t>Naïve Bayes</a:t>
            </a:r>
          </a:p>
          <a:p>
            <a:r>
              <a:rPr lang="en-US" b="1" dirty="0" smtClean="0"/>
              <a:t>Graphs And Centrality</a:t>
            </a:r>
          </a:p>
        </p:txBody>
      </p:sp>
    </p:spTree>
    <p:extLst>
      <p:ext uri="{BB962C8B-B14F-4D97-AF65-F5344CB8AC3E}">
        <p14:creationId xmlns:p14="http://schemas.microsoft.com/office/powerpoint/2010/main" val="181508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6868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How to Estimate Probabilities from Data?</a:t>
            </a:r>
          </a:p>
        </p:txBody>
      </p:sp>
      <p:sp>
        <p:nvSpPr>
          <p:cNvPr id="1074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95800" y="1306512"/>
            <a:ext cx="4419600" cy="5181600"/>
          </a:xfrm>
        </p:spPr>
        <p:txBody>
          <a:bodyPr/>
          <a:lstStyle/>
          <a:p>
            <a:r>
              <a:rPr lang="en-US" sz="2400" dirty="0"/>
              <a:t>Normal distribution: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1000" dirty="0"/>
          </a:p>
          <a:p>
            <a:pPr lvl="1"/>
            <a:r>
              <a:rPr lang="en-US" sz="2400" dirty="0"/>
              <a:t>One for each </a:t>
            </a:r>
            <a:r>
              <a:rPr lang="en-US" sz="2400" dirty="0" smtClean="0"/>
              <a:t>(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i</a:t>
            </a:r>
            <a:r>
              <a:rPr lang="en-US" sz="2400" dirty="0" err="1" smtClean="0"/>
              <a:t>,c</a:t>
            </a:r>
            <a:r>
              <a:rPr lang="en-US" sz="2400" baseline="-25000" dirty="0" err="1" smtClean="0"/>
              <a:t>i</a:t>
            </a:r>
            <a:r>
              <a:rPr lang="en-US" sz="2400" dirty="0"/>
              <a:t>) pair</a:t>
            </a:r>
          </a:p>
          <a:p>
            <a:pPr lvl="1"/>
            <a:endParaRPr lang="en-US" sz="800" dirty="0"/>
          </a:p>
          <a:p>
            <a:r>
              <a:rPr lang="en-US" sz="2400" dirty="0"/>
              <a:t>For (Income, Class=No):</a:t>
            </a:r>
          </a:p>
          <a:p>
            <a:pPr lvl="1"/>
            <a:r>
              <a:rPr lang="en-US" sz="2400" dirty="0"/>
              <a:t>If Class=No</a:t>
            </a:r>
          </a:p>
          <a:p>
            <a:pPr lvl="2"/>
            <a:r>
              <a:rPr lang="en-US" sz="2000" dirty="0"/>
              <a:t> sample mean = 110</a:t>
            </a:r>
          </a:p>
          <a:p>
            <a:pPr lvl="2"/>
            <a:r>
              <a:rPr lang="en-US" sz="2000" dirty="0"/>
              <a:t> sample variance = 2975</a:t>
            </a:r>
          </a:p>
          <a:p>
            <a:pPr lvl="1">
              <a:buFont typeface="Arial" charset="0"/>
              <a:buNone/>
            </a:pPr>
            <a:endParaRPr lang="en-US" sz="2400" dirty="0"/>
          </a:p>
        </p:txBody>
      </p:sp>
      <p:graphicFrame>
        <p:nvGraphicFramePr>
          <p:cNvPr id="107418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8181754"/>
              </p:ext>
            </p:extLst>
          </p:nvPr>
        </p:nvGraphicFramePr>
        <p:xfrm>
          <a:off x="304800" y="1382712"/>
          <a:ext cx="4195763" cy="403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98" name="VISIO" r:id="rId3" imgW="4390200" imgH="5341320" progId="Visio.Drawing.6">
                  <p:embed/>
                </p:oleObj>
              </mc:Choice>
              <mc:Fallback>
                <p:oleObj name="VISIO" r:id="rId3" imgW="4390200" imgH="5341320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20895"/>
                      <a:stretch>
                        <a:fillRect/>
                      </a:stretch>
                    </p:blipFill>
                    <p:spPr bwMode="auto">
                      <a:xfrm>
                        <a:off x="304800" y="1382712"/>
                        <a:ext cx="4195763" cy="403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418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0671762"/>
              </p:ext>
            </p:extLst>
          </p:nvPr>
        </p:nvGraphicFramePr>
        <p:xfrm>
          <a:off x="5695950" y="1839913"/>
          <a:ext cx="2616200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99" name="Εξίσωση" r:id="rId5" imgW="1955520" imgH="609480" progId="Equation.3">
                  <p:embed/>
                </p:oleObj>
              </mc:Choice>
              <mc:Fallback>
                <p:oleObj name="Εξίσωση" r:id="rId5" imgW="195552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5950" y="1839913"/>
                        <a:ext cx="2616200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418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1734460"/>
              </p:ext>
            </p:extLst>
          </p:nvPr>
        </p:nvGraphicFramePr>
        <p:xfrm>
          <a:off x="236538" y="5497512"/>
          <a:ext cx="8520112" cy="1055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00" name="Equation" r:id="rId7" imgW="6349680" imgH="787320" progId="Equation.3">
                  <p:embed/>
                </p:oleObj>
              </mc:Choice>
              <mc:Fallback>
                <p:oleObj name="Equation" r:id="rId7" imgW="6349680" imgH="787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538" y="5497512"/>
                        <a:ext cx="8520112" cy="1055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980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Naïve Bayes Classifier</a:t>
            </a:r>
          </a:p>
        </p:txBody>
      </p:sp>
      <p:graphicFrame>
        <p:nvGraphicFramePr>
          <p:cNvPr id="107520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2462873"/>
              </p:ext>
            </p:extLst>
          </p:nvPr>
        </p:nvGraphicFramePr>
        <p:xfrm>
          <a:off x="0" y="2362200"/>
          <a:ext cx="3886200" cy="427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46" name="VISIO" r:id="rId3" imgW="9070560" imgH="5536800" progId="Visio.Drawing.6">
                  <p:embed/>
                </p:oleObj>
              </mc:Choice>
              <mc:Fallback>
                <p:oleObj name="VISIO" r:id="rId3" imgW="9070560" imgH="5536800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8478" r="26086"/>
                      <a:stretch>
                        <a:fillRect/>
                      </a:stretch>
                    </p:blipFill>
                    <p:spPr bwMode="auto">
                      <a:xfrm>
                        <a:off x="0" y="2362200"/>
                        <a:ext cx="3886200" cy="427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20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6679983"/>
              </p:ext>
            </p:extLst>
          </p:nvPr>
        </p:nvGraphicFramePr>
        <p:xfrm>
          <a:off x="1143000" y="1828800"/>
          <a:ext cx="6477000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47" name="Equation" r:id="rId5" imgW="5448240" imgH="342720" progId="Equation.3">
                  <p:embed/>
                </p:oleObj>
              </mc:Choice>
              <mc:Fallback>
                <p:oleObj name="Equation" r:id="rId5" imgW="544824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828800"/>
                        <a:ext cx="6477000" cy="407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5205" name="Rectangle 5"/>
          <p:cNvSpPr>
            <a:spLocks noChangeArrowheads="1"/>
          </p:cNvSpPr>
          <p:nvPr/>
        </p:nvSpPr>
        <p:spPr bwMode="auto">
          <a:xfrm>
            <a:off x="3733800" y="2819400"/>
            <a:ext cx="4953000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292100" indent="-2921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 pitchFamily="2" charset="2"/>
              <a:buChar char="l"/>
            </a:pPr>
            <a:r>
              <a:rPr lang="en-US" sz="1600" b="0" dirty="0"/>
              <a:t>P(</a:t>
            </a:r>
            <a:r>
              <a:rPr lang="en-US" sz="1600" b="0" dirty="0" err="1"/>
              <a:t>X|Class</a:t>
            </a:r>
            <a:r>
              <a:rPr lang="en-US" sz="1600" b="0" dirty="0"/>
              <a:t>=No) = P(Refund=</a:t>
            </a:r>
            <a:r>
              <a:rPr lang="en-US" sz="1600" b="0" dirty="0" err="1"/>
              <a:t>No|Class</a:t>
            </a:r>
            <a:r>
              <a:rPr lang="en-US" sz="1600" b="0" dirty="0"/>
              <a:t>=No)</a:t>
            </a:r>
            <a:br>
              <a:rPr lang="en-US" sz="1600" b="0" dirty="0"/>
            </a:br>
            <a:r>
              <a:rPr lang="en-US" sz="1600" b="0" dirty="0"/>
              <a:t>		 </a:t>
            </a:r>
            <a:r>
              <a:rPr lang="en-US" sz="1600" b="0" dirty="0">
                <a:sym typeface="Symbol" pitchFamily="18" charset="2"/>
              </a:rPr>
              <a:t> P(Married| </a:t>
            </a:r>
            <a:r>
              <a:rPr lang="en-US" sz="1600" b="0" dirty="0"/>
              <a:t>Class=No)</a:t>
            </a:r>
            <a:br>
              <a:rPr lang="en-US" sz="1600" b="0" dirty="0"/>
            </a:br>
            <a:r>
              <a:rPr lang="en-US" sz="1600" b="0" dirty="0"/>
              <a:t>		 </a:t>
            </a:r>
            <a:r>
              <a:rPr lang="en-US" sz="1600" b="0" dirty="0">
                <a:sym typeface="Symbol" pitchFamily="18" charset="2"/>
              </a:rPr>
              <a:t></a:t>
            </a:r>
            <a:r>
              <a:rPr lang="en-US" sz="1600" b="0" dirty="0"/>
              <a:t> P(Income=</a:t>
            </a:r>
            <a:r>
              <a:rPr lang="en-US" sz="1600" b="0" dirty="0" err="1"/>
              <a:t>120K</a:t>
            </a:r>
            <a:r>
              <a:rPr lang="en-US" sz="1600" b="0" dirty="0"/>
              <a:t>| Class=No)</a:t>
            </a:r>
            <a:br>
              <a:rPr lang="en-US" sz="1600" b="0" dirty="0"/>
            </a:br>
            <a:r>
              <a:rPr lang="en-US" sz="1600" b="0" dirty="0"/>
              <a:t>	              = 4/7 </a:t>
            </a:r>
            <a:r>
              <a:rPr lang="en-US" sz="1600" b="0" dirty="0">
                <a:sym typeface="Symbol" pitchFamily="18" charset="2"/>
              </a:rPr>
              <a:t> 4/7  0.0072 = 0.0024</a:t>
            </a:r>
          </a:p>
          <a:p>
            <a:pPr marL="292100" indent="-2921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 pitchFamily="2" charset="2"/>
              <a:buNone/>
            </a:pPr>
            <a:endParaRPr lang="en-US" sz="800" b="0" dirty="0">
              <a:sym typeface="Symbol" pitchFamily="18" charset="2"/>
            </a:endParaRPr>
          </a:p>
          <a:p>
            <a:pPr marL="292100" indent="-2921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 pitchFamily="2" charset="2"/>
              <a:buChar char="l"/>
            </a:pPr>
            <a:r>
              <a:rPr lang="en-US" sz="1600" b="0" dirty="0"/>
              <a:t>P(</a:t>
            </a:r>
            <a:r>
              <a:rPr lang="en-US" sz="1600" b="0" dirty="0" err="1"/>
              <a:t>X|Class</a:t>
            </a:r>
            <a:r>
              <a:rPr lang="en-US" sz="1600" b="0" dirty="0"/>
              <a:t>=Yes) = P(Refund=No| Class=Yes)</a:t>
            </a:r>
            <a:br>
              <a:rPr lang="en-US" sz="1600" b="0" dirty="0"/>
            </a:br>
            <a:r>
              <a:rPr lang="en-US" sz="1600" b="0" dirty="0"/>
              <a:t>   	                  </a:t>
            </a:r>
            <a:r>
              <a:rPr lang="en-US" sz="1600" b="0" dirty="0">
                <a:sym typeface="Symbol" pitchFamily="18" charset="2"/>
              </a:rPr>
              <a:t> P(Married| </a:t>
            </a:r>
            <a:r>
              <a:rPr lang="en-US" sz="1600" b="0" dirty="0"/>
              <a:t>Class=Yes)</a:t>
            </a:r>
            <a:br>
              <a:rPr lang="en-US" sz="1600" b="0" dirty="0"/>
            </a:br>
            <a:r>
              <a:rPr lang="en-US" sz="1600" b="0" dirty="0"/>
              <a:t>   	                  </a:t>
            </a:r>
            <a:r>
              <a:rPr lang="en-US" sz="1600" b="0" dirty="0">
                <a:sym typeface="Symbol" pitchFamily="18" charset="2"/>
              </a:rPr>
              <a:t></a:t>
            </a:r>
            <a:r>
              <a:rPr lang="en-US" sz="1600" b="0" dirty="0"/>
              <a:t> P(Income=</a:t>
            </a:r>
            <a:r>
              <a:rPr lang="en-US" sz="1600" b="0" dirty="0" err="1"/>
              <a:t>120K</a:t>
            </a:r>
            <a:r>
              <a:rPr lang="en-US" sz="1600" b="0" dirty="0"/>
              <a:t>| Class=Yes)</a:t>
            </a:r>
            <a:br>
              <a:rPr lang="en-US" sz="1600" b="0" dirty="0"/>
            </a:br>
            <a:r>
              <a:rPr lang="en-US" sz="1600" b="0" dirty="0"/>
              <a:t>	               = 1 </a:t>
            </a:r>
            <a:r>
              <a:rPr lang="en-US" sz="1600" b="0" dirty="0">
                <a:sym typeface="Symbol" pitchFamily="18" charset="2"/>
              </a:rPr>
              <a:t> 0  1.2  10</a:t>
            </a:r>
            <a:r>
              <a:rPr lang="en-US" sz="1600" b="0" baseline="30000" dirty="0">
                <a:sym typeface="Symbol" pitchFamily="18" charset="2"/>
              </a:rPr>
              <a:t>-9</a:t>
            </a:r>
            <a:r>
              <a:rPr lang="en-US" sz="1600" b="0" dirty="0">
                <a:sym typeface="Symbol" pitchFamily="18" charset="2"/>
              </a:rPr>
              <a:t> = 0</a:t>
            </a:r>
          </a:p>
          <a:p>
            <a:pPr marL="292100" indent="-2921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 pitchFamily="2" charset="2"/>
              <a:buNone/>
            </a:pPr>
            <a:endParaRPr lang="en-US" sz="800" b="0" dirty="0">
              <a:sym typeface="Symbol" pitchFamily="18" charset="2"/>
            </a:endParaRPr>
          </a:p>
          <a:p>
            <a:pPr marL="292100" indent="-2921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 pitchFamily="2" charset="2"/>
              <a:buNone/>
            </a:pPr>
            <a:r>
              <a:rPr lang="en-US" sz="1800" b="0" dirty="0"/>
              <a:t>Since P(</a:t>
            </a:r>
            <a:r>
              <a:rPr lang="en-US" sz="1800" b="0" dirty="0" err="1"/>
              <a:t>X|No</a:t>
            </a:r>
            <a:r>
              <a:rPr lang="en-US" sz="1800" b="0" dirty="0"/>
              <a:t>)P(No) &gt; P(</a:t>
            </a:r>
            <a:r>
              <a:rPr lang="en-US" sz="1800" b="0" dirty="0" err="1"/>
              <a:t>X|Yes</a:t>
            </a:r>
            <a:r>
              <a:rPr lang="en-US" sz="1800" b="0" dirty="0"/>
              <a:t>)P(Yes)</a:t>
            </a:r>
          </a:p>
          <a:p>
            <a:pPr marL="292100" indent="-2921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 pitchFamily="2" charset="2"/>
              <a:buNone/>
            </a:pPr>
            <a:r>
              <a:rPr lang="en-US" sz="1800" b="0" dirty="0"/>
              <a:t>Therefore P(</a:t>
            </a:r>
            <a:r>
              <a:rPr lang="en-US" sz="1800" b="0" dirty="0" err="1"/>
              <a:t>No|X</a:t>
            </a:r>
            <a:r>
              <a:rPr lang="en-US" sz="1800" b="0" dirty="0"/>
              <a:t>) &gt; P(</a:t>
            </a:r>
            <a:r>
              <a:rPr lang="en-US" sz="1800" b="0" dirty="0" err="1"/>
              <a:t>Yes|X</a:t>
            </a:r>
            <a:r>
              <a:rPr lang="en-US" sz="1800" b="0" dirty="0"/>
              <a:t>)</a:t>
            </a:r>
            <a:br>
              <a:rPr lang="en-US" sz="1800" b="0" dirty="0"/>
            </a:br>
            <a:r>
              <a:rPr lang="en-US" sz="1800" b="0" dirty="0"/>
              <a:t>      </a:t>
            </a:r>
            <a:r>
              <a:rPr lang="en-US" sz="2000" b="0" dirty="0">
                <a:sym typeface="Symbol" pitchFamily="18" charset="2"/>
              </a:rPr>
              <a:t>=&gt; Class = No</a:t>
            </a:r>
          </a:p>
        </p:txBody>
      </p:sp>
      <p:sp>
        <p:nvSpPr>
          <p:cNvPr id="1075206" name="Text Box 6"/>
          <p:cNvSpPr txBox="1">
            <a:spLocks noChangeArrowheads="1"/>
          </p:cNvSpPr>
          <p:nvPr/>
        </p:nvSpPr>
        <p:spPr bwMode="auto">
          <a:xfrm>
            <a:off x="228600" y="1447800"/>
            <a:ext cx="2743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FF0000"/>
                </a:solidFill>
              </a:rPr>
              <a:t>Given a Test Record:</a:t>
            </a:r>
          </a:p>
        </p:txBody>
      </p:sp>
    </p:spTree>
    <p:extLst>
      <p:ext uri="{BB962C8B-B14F-4D97-AF65-F5344CB8AC3E}">
        <p14:creationId xmlns:p14="http://schemas.microsoft.com/office/powerpoint/2010/main" val="140677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Naïve Bayes Classifier</a:t>
            </a:r>
          </a:p>
        </p:txBody>
      </p:sp>
      <p:graphicFrame>
        <p:nvGraphicFramePr>
          <p:cNvPr id="107520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2080786"/>
              </p:ext>
            </p:extLst>
          </p:nvPr>
        </p:nvGraphicFramePr>
        <p:xfrm>
          <a:off x="0" y="2362200"/>
          <a:ext cx="3886200" cy="427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06" name="VISIO" r:id="rId3" imgW="9070560" imgH="5536800" progId="Visio.Drawing.6">
                  <p:embed/>
                </p:oleObj>
              </mc:Choice>
              <mc:Fallback>
                <p:oleObj name="VISIO" r:id="rId3" imgW="9070560" imgH="5536800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8478" r="26086"/>
                      <a:stretch>
                        <a:fillRect/>
                      </a:stretch>
                    </p:blipFill>
                    <p:spPr bwMode="auto">
                      <a:xfrm>
                        <a:off x="0" y="2362200"/>
                        <a:ext cx="3886200" cy="427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20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5802484"/>
              </p:ext>
            </p:extLst>
          </p:nvPr>
        </p:nvGraphicFramePr>
        <p:xfrm>
          <a:off x="1143000" y="1828800"/>
          <a:ext cx="6477000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07" name="Equation" r:id="rId5" imgW="5448240" imgH="342720" progId="Equation.3">
                  <p:embed/>
                </p:oleObj>
              </mc:Choice>
              <mc:Fallback>
                <p:oleObj name="Equation" r:id="rId5" imgW="544824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828800"/>
                        <a:ext cx="6477000" cy="407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5205" name="Rectangle 5"/>
          <p:cNvSpPr>
            <a:spLocks noChangeArrowheads="1"/>
          </p:cNvSpPr>
          <p:nvPr/>
        </p:nvSpPr>
        <p:spPr bwMode="auto">
          <a:xfrm>
            <a:off x="3733800" y="2819400"/>
            <a:ext cx="4953000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292100" indent="-2921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 pitchFamily="2" charset="2"/>
              <a:buChar char="l"/>
            </a:pPr>
            <a:r>
              <a:rPr lang="en-US" sz="1600" b="0" dirty="0"/>
              <a:t>P(</a:t>
            </a:r>
            <a:r>
              <a:rPr lang="en-US" sz="1600" b="0" dirty="0" err="1"/>
              <a:t>X|Class</a:t>
            </a:r>
            <a:r>
              <a:rPr lang="en-US" sz="1600" b="0" dirty="0"/>
              <a:t>=No) = P(Refund=</a:t>
            </a:r>
            <a:r>
              <a:rPr lang="en-US" sz="1600" b="0" dirty="0" err="1"/>
              <a:t>No|Class</a:t>
            </a:r>
            <a:r>
              <a:rPr lang="en-US" sz="1600" b="0" dirty="0"/>
              <a:t>=No)</a:t>
            </a:r>
            <a:br>
              <a:rPr lang="en-US" sz="1600" b="0" dirty="0"/>
            </a:br>
            <a:r>
              <a:rPr lang="en-US" sz="1600" b="0" dirty="0"/>
              <a:t>		 </a:t>
            </a:r>
            <a:r>
              <a:rPr lang="en-US" sz="1600" b="0" dirty="0">
                <a:sym typeface="Symbol" pitchFamily="18" charset="2"/>
              </a:rPr>
              <a:t> P(Married| </a:t>
            </a:r>
            <a:r>
              <a:rPr lang="en-US" sz="1600" b="0" dirty="0"/>
              <a:t>Class=No)</a:t>
            </a:r>
            <a:br>
              <a:rPr lang="en-US" sz="1600" b="0" dirty="0"/>
            </a:br>
            <a:r>
              <a:rPr lang="en-US" sz="1600" b="0" dirty="0"/>
              <a:t>		 </a:t>
            </a:r>
            <a:r>
              <a:rPr lang="en-US" sz="1600" b="0" dirty="0">
                <a:sym typeface="Symbol" pitchFamily="18" charset="2"/>
              </a:rPr>
              <a:t></a:t>
            </a:r>
            <a:r>
              <a:rPr lang="en-US" sz="1600" b="0" dirty="0"/>
              <a:t> P(Income=</a:t>
            </a:r>
            <a:r>
              <a:rPr lang="en-US" sz="1600" b="0" dirty="0" err="1"/>
              <a:t>120K</a:t>
            </a:r>
            <a:r>
              <a:rPr lang="en-US" sz="1600" b="0" dirty="0"/>
              <a:t>| Class=No)</a:t>
            </a:r>
            <a:br>
              <a:rPr lang="en-US" sz="1600" b="0" dirty="0"/>
            </a:br>
            <a:r>
              <a:rPr lang="en-US" sz="1600" b="0" dirty="0"/>
              <a:t>	              = 4/7 </a:t>
            </a:r>
            <a:r>
              <a:rPr lang="en-US" sz="1600" b="0" dirty="0">
                <a:sym typeface="Symbol" pitchFamily="18" charset="2"/>
              </a:rPr>
              <a:t> 4/7  0.0072 = 0.0024</a:t>
            </a:r>
          </a:p>
          <a:p>
            <a:pPr marL="292100" indent="-2921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 pitchFamily="2" charset="2"/>
              <a:buNone/>
            </a:pPr>
            <a:endParaRPr lang="en-US" sz="800" b="0" dirty="0">
              <a:sym typeface="Symbol" pitchFamily="18" charset="2"/>
            </a:endParaRPr>
          </a:p>
          <a:p>
            <a:pPr marL="292100" indent="-2921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 pitchFamily="2" charset="2"/>
              <a:buChar char="l"/>
            </a:pPr>
            <a:r>
              <a:rPr lang="en-US" sz="1600" b="0" dirty="0"/>
              <a:t>P(</a:t>
            </a:r>
            <a:r>
              <a:rPr lang="en-US" sz="1600" b="0" dirty="0" err="1"/>
              <a:t>X|Class</a:t>
            </a:r>
            <a:r>
              <a:rPr lang="en-US" sz="1600" b="0" dirty="0"/>
              <a:t>=Yes) = P(Refund=No| Class=Yes)</a:t>
            </a:r>
            <a:br>
              <a:rPr lang="en-US" sz="1600" b="0" dirty="0"/>
            </a:br>
            <a:r>
              <a:rPr lang="en-US" sz="1600" b="0" dirty="0"/>
              <a:t>   	                  </a:t>
            </a:r>
            <a:r>
              <a:rPr lang="en-US" sz="1600" b="0" dirty="0">
                <a:sym typeface="Symbol" pitchFamily="18" charset="2"/>
              </a:rPr>
              <a:t> P(Married| </a:t>
            </a:r>
            <a:r>
              <a:rPr lang="en-US" sz="1600" b="0" dirty="0"/>
              <a:t>Class=Yes)</a:t>
            </a:r>
            <a:br>
              <a:rPr lang="en-US" sz="1600" b="0" dirty="0"/>
            </a:br>
            <a:r>
              <a:rPr lang="en-US" sz="1600" b="0" dirty="0"/>
              <a:t>   	                  </a:t>
            </a:r>
            <a:r>
              <a:rPr lang="en-US" sz="1600" b="0" dirty="0">
                <a:sym typeface="Symbol" pitchFamily="18" charset="2"/>
              </a:rPr>
              <a:t></a:t>
            </a:r>
            <a:r>
              <a:rPr lang="en-US" sz="1600" b="0" dirty="0"/>
              <a:t> P(Income=</a:t>
            </a:r>
            <a:r>
              <a:rPr lang="en-US" sz="1600" b="0" dirty="0" err="1"/>
              <a:t>120K</a:t>
            </a:r>
            <a:r>
              <a:rPr lang="en-US" sz="1600" b="0" dirty="0"/>
              <a:t>| Class=Yes)</a:t>
            </a:r>
            <a:br>
              <a:rPr lang="en-US" sz="1600" b="0" dirty="0"/>
            </a:br>
            <a:r>
              <a:rPr lang="en-US" sz="1600" b="0" dirty="0"/>
              <a:t>	               = 1 </a:t>
            </a:r>
            <a:r>
              <a:rPr lang="en-US" sz="1600" b="0" dirty="0">
                <a:sym typeface="Symbol" pitchFamily="18" charset="2"/>
              </a:rPr>
              <a:t> 0  1.2  10</a:t>
            </a:r>
            <a:r>
              <a:rPr lang="en-US" sz="1600" b="0" baseline="30000" dirty="0">
                <a:sym typeface="Symbol" pitchFamily="18" charset="2"/>
              </a:rPr>
              <a:t>-9</a:t>
            </a:r>
            <a:r>
              <a:rPr lang="en-US" sz="1600" b="0" dirty="0">
                <a:sym typeface="Symbol" pitchFamily="18" charset="2"/>
              </a:rPr>
              <a:t> = 0</a:t>
            </a:r>
          </a:p>
          <a:p>
            <a:pPr marL="292100" indent="-2921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 pitchFamily="2" charset="2"/>
              <a:buNone/>
            </a:pPr>
            <a:endParaRPr lang="en-US" sz="800" b="0" dirty="0">
              <a:sym typeface="Symbol" pitchFamily="18" charset="2"/>
            </a:endParaRPr>
          </a:p>
          <a:p>
            <a:pPr marL="292100" indent="-2921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 pitchFamily="2" charset="2"/>
              <a:buNone/>
            </a:pPr>
            <a:r>
              <a:rPr lang="en-US" sz="1800" b="0" dirty="0"/>
              <a:t>Since P(</a:t>
            </a:r>
            <a:r>
              <a:rPr lang="en-US" sz="1800" b="0" dirty="0" err="1"/>
              <a:t>X|No</a:t>
            </a:r>
            <a:r>
              <a:rPr lang="en-US" sz="1800" b="0" dirty="0"/>
              <a:t>)P(No) &gt; P(</a:t>
            </a:r>
            <a:r>
              <a:rPr lang="en-US" sz="1800" b="0" dirty="0" err="1"/>
              <a:t>X|Yes</a:t>
            </a:r>
            <a:r>
              <a:rPr lang="en-US" sz="1800" b="0" dirty="0"/>
              <a:t>)P(Yes)</a:t>
            </a:r>
          </a:p>
          <a:p>
            <a:pPr marL="292100" indent="-2921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 pitchFamily="2" charset="2"/>
              <a:buNone/>
            </a:pPr>
            <a:r>
              <a:rPr lang="en-US" sz="1800" b="0" dirty="0"/>
              <a:t>Therefore P(</a:t>
            </a:r>
            <a:r>
              <a:rPr lang="en-US" sz="1800" b="0" dirty="0" err="1"/>
              <a:t>No|X</a:t>
            </a:r>
            <a:r>
              <a:rPr lang="en-US" sz="1800" b="0" dirty="0"/>
              <a:t>) &gt; P(</a:t>
            </a:r>
            <a:r>
              <a:rPr lang="en-US" sz="1800" b="0" dirty="0" err="1"/>
              <a:t>Yes|X</a:t>
            </a:r>
            <a:r>
              <a:rPr lang="en-US" sz="1800" b="0" dirty="0"/>
              <a:t>)</a:t>
            </a:r>
            <a:br>
              <a:rPr lang="en-US" sz="1800" b="0" dirty="0"/>
            </a:br>
            <a:r>
              <a:rPr lang="en-US" sz="1800" b="0" dirty="0"/>
              <a:t>      </a:t>
            </a:r>
            <a:r>
              <a:rPr lang="en-US" sz="2000" b="0" dirty="0">
                <a:sym typeface="Symbol" pitchFamily="18" charset="2"/>
              </a:rPr>
              <a:t>=&gt; Class = No</a:t>
            </a:r>
          </a:p>
        </p:txBody>
      </p:sp>
      <p:sp>
        <p:nvSpPr>
          <p:cNvPr id="1075206" name="Text Box 6"/>
          <p:cNvSpPr txBox="1">
            <a:spLocks noChangeArrowheads="1"/>
          </p:cNvSpPr>
          <p:nvPr/>
        </p:nvSpPr>
        <p:spPr bwMode="auto">
          <a:xfrm>
            <a:off x="228600" y="1447800"/>
            <a:ext cx="2743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FF0000"/>
                </a:solidFill>
              </a:rPr>
              <a:t>Given a Test Record:</a:t>
            </a:r>
          </a:p>
        </p:txBody>
      </p:sp>
    </p:spTree>
    <p:extLst>
      <p:ext uri="{BB962C8B-B14F-4D97-AF65-F5344CB8AC3E}">
        <p14:creationId xmlns:p14="http://schemas.microsoft.com/office/powerpoint/2010/main" val="334631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Naïve Bayes Classifier</a:t>
            </a:r>
          </a:p>
        </p:txBody>
      </p:sp>
      <p:sp>
        <p:nvSpPr>
          <p:cNvPr id="1076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98637"/>
            <a:ext cx="8229600" cy="4876800"/>
          </a:xfrm>
        </p:spPr>
        <p:txBody>
          <a:bodyPr/>
          <a:lstStyle/>
          <a:p>
            <a:r>
              <a:rPr lang="en-US" dirty="0"/>
              <a:t>If one of the conditional probability is zero, then the entire expression becomes zero</a:t>
            </a:r>
          </a:p>
          <a:p>
            <a:r>
              <a:rPr lang="en-US" dirty="0"/>
              <a:t>Probability estimation:</a:t>
            </a:r>
          </a:p>
          <a:p>
            <a:pPr lvl="1">
              <a:buFont typeface="Arial" charset="0"/>
              <a:buNone/>
            </a:pPr>
            <a:endParaRPr lang="en-US" dirty="0"/>
          </a:p>
        </p:txBody>
      </p:sp>
      <p:graphicFrame>
        <p:nvGraphicFramePr>
          <p:cNvPr id="10762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5918912"/>
              </p:ext>
            </p:extLst>
          </p:nvPr>
        </p:nvGraphicFramePr>
        <p:xfrm>
          <a:off x="446088" y="3340100"/>
          <a:ext cx="5280025" cy="273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51" name="Εξίσωση" r:id="rId3" imgW="2577960" imgH="1333440" progId="Equation.3">
                  <p:embed/>
                </p:oleObj>
              </mc:Choice>
              <mc:Fallback>
                <p:oleObj name="Εξίσωση" r:id="rId3" imgW="2577960" imgH="1333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088" y="3340100"/>
                        <a:ext cx="5280025" cy="273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6229" name="Text Box 5"/>
          <p:cNvSpPr txBox="1">
            <a:spLocks noChangeArrowheads="1"/>
          </p:cNvSpPr>
          <p:nvPr/>
        </p:nvSpPr>
        <p:spPr bwMode="auto">
          <a:xfrm>
            <a:off x="6019800" y="3733800"/>
            <a:ext cx="27432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 dirty="0" smtClean="0">
                <a:latin typeface="Times New Roman" charset="0"/>
              </a:rPr>
              <a:t>N</a:t>
            </a:r>
            <a:r>
              <a:rPr lang="en-US" sz="2000" b="0" baseline="-25000" dirty="0" smtClean="0">
                <a:latin typeface="Times New Roman" charset="0"/>
              </a:rPr>
              <a:t>i</a:t>
            </a:r>
            <a:r>
              <a:rPr lang="en-US" sz="2000" b="0" dirty="0" smtClean="0">
                <a:latin typeface="Times New Roman" charset="0"/>
              </a:rPr>
              <a:t>: </a:t>
            </a:r>
            <a:r>
              <a:rPr lang="en-US" sz="2000" b="0" dirty="0">
                <a:latin typeface="Times New Roman" charset="0"/>
              </a:rPr>
              <a:t>number of </a:t>
            </a:r>
            <a:r>
              <a:rPr lang="en-US" sz="2000" b="0" dirty="0" smtClean="0">
                <a:latin typeface="Times New Roman" charset="0"/>
              </a:rPr>
              <a:t>attribute values for attribute A</a:t>
            </a:r>
            <a:r>
              <a:rPr lang="en-US" sz="2000" b="0" baseline="-25000" dirty="0" smtClean="0">
                <a:latin typeface="Times New Roman" charset="0"/>
              </a:rPr>
              <a:t>i</a:t>
            </a:r>
            <a:endParaRPr lang="en-US" sz="2000" b="0" baseline="-25000" dirty="0">
              <a:latin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US" sz="2000" b="0" dirty="0">
                <a:latin typeface="Times New Roman" charset="0"/>
              </a:rPr>
              <a:t>p: prior probability</a:t>
            </a:r>
          </a:p>
          <a:p>
            <a:pPr>
              <a:spcBef>
                <a:spcPct val="50000"/>
              </a:spcBef>
            </a:pPr>
            <a:r>
              <a:rPr lang="en-US" sz="2000" b="0" dirty="0">
                <a:latin typeface="Times New Roman" charset="0"/>
              </a:rPr>
              <a:t>m: parameter</a:t>
            </a:r>
          </a:p>
        </p:txBody>
      </p:sp>
    </p:spTree>
    <p:extLst>
      <p:ext uri="{BB962C8B-B14F-4D97-AF65-F5344CB8AC3E}">
        <p14:creationId xmlns:p14="http://schemas.microsoft.com/office/powerpoint/2010/main" val="133782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details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Computing the conditional probabilities involves multiplication of many very small numbers </a:t>
                </a:r>
              </a:p>
              <a:p>
                <a:pPr lvl="1"/>
                <a:r>
                  <a:rPr lang="en-US" dirty="0" smtClean="0"/>
                  <a:t>Numbers get very close to zero, and there is a danger of numeric instability</a:t>
                </a:r>
              </a:p>
              <a:p>
                <a:r>
                  <a:rPr lang="en-US" dirty="0" smtClean="0"/>
                  <a:t>We can deal with this by computing the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logarithm</a:t>
                </a:r>
                <a:r>
                  <a:rPr lang="en-US" dirty="0" smtClean="0"/>
                  <a:t> of the conditional probability</a:t>
                </a:r>
              </a:p>
              <a:p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log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𝐶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~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𝑃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𝐴</m:t>
                                  </m:r>
                                </m: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𝐶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log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𝑃</m:t>
                                  </m:r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𝐴</m:t>
                                      </m:r>
                                    </m:e>
                                  </m:d>
                                </m:e>
                              </m:func>
                            </m:e>
                          </m:func>
                        </m:e>
                      </m:func>
                    </m:oMath>
                  </m:oMathPara>
                </a14:m>
                <a:endParaRPr lang="en-US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i="1">
                              <a:latin typeface="Cambria Math"/>
                            </a:rPr>
                            <m:t>𝑖</m:t>
                          </m:r>
                        </m:sub>
                        <m:sup/>
                        <m:e>
                          <m:func>
                            <m:func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log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𝐶</m:t>
                                  </m:r>
                                </m:e>
                              </m:d>
                            </m:e>
                          </m:func>
                          <m:r>
                            <a:rPr lang="en-US" i="1">
                              <a:latin typeface="Cambria Math"/>
                            </a:rPr>
                            <m:t>+</m:t>
                          </m:r>
                          <m:func>
                            <m:func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𝑃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𝐴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)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US" b="0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 t="-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393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Naïve Bayes (Summary)</a:t>
            </a:r>
          </a:p>
        </p:txBody>
      </p:sp>
      <p:sp>
        <p:nvSpPr>
          <p:cNvPr id="1078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Robust to isolated noise points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Handle missing values by ignoring the instance during probability estimate calculations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Robust to irrelevant attributes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Independence assumption may not hold for some attributes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Use other techniques such as Bayesian Belief Networks (BBN</a:t>
            </a:r>
            <a:r>
              <a:rPr lang="en-US" dirty="0" smtClean="0"/>
              <a:t>)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Naïve Bayes can produce a probability estimate, but it is usually a very biased one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Logistic Regression is better for obtaining probabilities.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69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Generative </a:t>
            </a:r>
            <a:r>
              <a:rPr lang="en-US" dirty="0" err="1" smtClean="0"/>
              <a:t>vs</a:t>
            </a:r>
            <a:r>
              <a:rPr lang="en-US" dirty="0" smtClean="0"/>
              <a:t> Discriminative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Naïve Bayes is a type of a </a:t>
            </a:r>
            <a:r>
              <a:rPr lang="en-US" dirty="0" smtClean="0">
                <a:solidFill>
                  <a:srgbClr val="FF0000"/>
                </a:solidFill>
              </a:rPr>
              <a:t>generative model</a:t>
            </a:r>
          </a:p>
          <a:p>
            <a:pPr lvl="1"/>
            <a:r>
              <a:rPr lang="en-US" dirty="0" smtClean="0"/>
              <a:t>Generative process: </a:t>
            </a:r>
          </a:p>
          <a:p>
            <a:pPr lvl="2"/>
            <a:r>
              <a:rPr lang="en-US" dirty="0" smtClean="0"/>
              <a:t>First pick the category of the record</a:t>
            </a:r>
          </a:p>
          <a:p>
            <a:pPr lvl="2"/>
            <a:r>
              <a:rPr lang="en-US" dirty="0" smtClean="0"/>
              <a:t>Then given the category, generate the attribute values from the distribution of the category</a:t>
            </a:r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Conditional independence given C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 use the training data to learn the distribution of the values in a class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6629400" y="37338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6" name="Straight Arrow Connector 5"/>
          <p:cNvCxnSpPr>
            <a:stCxn id="4" idx="4"/>
            <a:endCxn id="7" idx="0"/>
          </p:cNvCxnSpPr>
          <p:nvPr/>
        </p:nvCxnSpPr>
        <p:spPr>
          <a:xfrm flipH="1">
            <a:off x="5867400" y="4267200"/>
            <a:ext cx="1028700" cy="4789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val 6"/>
              <p:cNvSpPr/>
              <p:nvPr/>
            </p:nvSpPr>
            <p:spPr>
              <a:xfrm>
                <a:off x="5600700" y="4746172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dirty="0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i="1" dirty="0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Oval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0700" y="4746172"/>
                <a:ext cx="533400" cy="533400"/>
              </a:xfrm>
              <a:prstGeom prst="ellipse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Oval 8"/>
              <p:cNvSpPr/>
              <p:nvPr/>
            </p:nvSpPr>
            <p:spPr>
              <a:xfrm>
                <a:off x="6370864" y="4757058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dirty="0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Oval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0864" y="4757058"/>
                <a:ext cx="533400" cy="533400"/>
              </a:xfrm>
              <a:prstGeom prst="ellipse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val 9"/>
              <p:cNvSpPr/>
              <p:nvPr/>
            </p:nvSpPr>
            <p:spPr>
              <a:xfrm>
                <a:off x="7696200" y="4735286"/>
                <a:ext cx="533400" cy="533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dirty="0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Oval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6200" y="4735286"/>
                <a:ext cx="533400" cy="533400"/>
              </a:xfrm>
              <a:prstGeom prst="ellipse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>
            <a:stCxn id="4" idx="4"/>
            <a:endCxn id="9" idx="0"/>
          </p:cNvCxnSpPr>
          <p:nvPr/>
        </p:nvCxnSpPr>
        <p:spPr>
          <a:xfrm flipH="1">
            <a:off x="6637564" y="4267200"/>
            <a:ext cx="258536" cy="4898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10" idx="0"/>
          </p:cNvCxnSpPr>
          <p:nvPr/>
        </p:nvCxnSpPr>
        <p:spPr>
          <a:xfrm>
            <a:off x="6896100" y="4267200"/>
            <a:ext cx="1066800" cy="4680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012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Generative </a:t>
            </a:r>
            <a:r>
              <a:rPr lang="en-US" dirty="0" err="1"/>
              <a:t>vs</a:t>
            </a:r>
            <a:r>
              <a:rPr lang="en-US" dirty="0"/>
              <a:t> Discriminative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Logistic Regression and SVM are </a:t>
            </a:r>
            <a:r>
              <a:rPr lang="en-US" dirty="0" smtClean="0">
                <a:solidFill>
                  <a:srgbClr val="FF0000"/>
                </a:solidFill>
              </a:rPr>
              <a:t>discriminative models</a:t>
            </a:r>
          </a:p>
          <a:p>
            <a:pPr lvl="1"/>
            <a:r>
              <a:rPr lang="en-US" dirty="0" smtClean="0"/>
              <a:t>The goal is to find the boundary that discriminates between the two classes from the training data</a:t>
            </a:r>
          </a:p>
          <a:p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order to classify the language of a document, you can </a:t>
            </a:r>
          </a:p>
          <a:p>
            <a:pPr lvl="1"/>
            <a:r>
              <a:rPr lang="en-US" dirty="0"/>
              <a:t>Either learn the </a:t>
            </a:r>
            <a:r>
              <a:rPr lang="en-US" dirty="0" smtClean="0"/>
              <a:t>two languages and find which is more likely to have generated the words you see</a:t>
            </a:r>
            <a:endParaRPr lang="en-US" dirty="0"/>
          </a:p>
          <a:p>
            <a:pPr lvl="1"/>
            <a:r>
              <a:rPr lang="en-US" dirty="0"/>
              <a:t>Or learn what differentiates the two languages.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73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Supervised Learning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2117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Learning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Supervised Learning</a:t>
            </a:r>
            <a:r>
              <a:rPr lang="en-US" dirty="0" smtClean="0"/>
              <a:t>: learn a model from the data using </a:t>
            </a:r>
            <a:r>
              <a:rPr lang="en-US" dirty="0" smtClean="0">
                <a:solidFill>
                  <a:srgbClr val="FF0000"/>
                </a:solidFill>
              </a:rPr>
              <a:t>labeled data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Classification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Regression </a:t>
            </a:r>
            <a:r>
              <a:rPr lang="en-US" dirty="0" smtClean="0"/>
              <a:t>are the prototypical examples of supervised learning tasks. Other are possible (e.g., ranking)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Unsupervised Learning</a:t>
            </a:r>
            <a:r>
              <a:rPr lang="en-US" dirty="0" smtClean="0"/>
              <a:t>: learn a model – extract structure from </a:t>
            </a:r>
            <a:r>
              <a:rPr lang="en-US" dirty="0" smtClean="0">
                <a:solidFill>
                  <a:srgbClr val="FF0000"/>
                </a:solidFill>
              </a:rPr>
              <a:t>unlabeled data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Clustering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Association Rules </a:t>
            </a:r>
            <a:r>
              <a:rPr lang="en-US" dirty="0" smtClean="0"/>
              <a:t>are prototypical examples of unsupervised learning tasks.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Semi-supervised Learning</a:t>
            </a:r>
            <a:r>
              <a:rPr lang="en-US" dirty="0" smtClean="0"/>
              <a:t>: learn a model for the data using both </a:t>
            </a:r>
            <a:r>
              <a:rPr lang="en-US" dirty="0" smtClean="0">
                <a:solidFill>
                  <a:srgbClr val="FF0000"/>
                </a:solidFill>
              </a:rPr>
              <a:t>labeled and unlabeled </a:t>
            </a:r>
            <a:r>
              <a:rPr lang="en-US" dirty="0" smtClean="0"/>
              <a:t>data.</a:t>
            </a:r>
          </a:p>
        </p:txBody>
      </p:sp>
    </p:spTree>
    <p:extLst>
      <p:ext uri="{BB962C8B-B14F-4D97-AF65-F5344CB8AC3E}">
        <p14:creationId xmlns:p14="http://schemas.microsoft.com/office/powerpoint/2010/main" val="1801386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BAYES CLASSIFIER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70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Supervised Learning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Model the problem</a:t>
            </a:r>
          </a:p>
          <a:p>
            <a:pPr lvl="1"/>
            <a:r>
              <a:rPr lang="en-US" dirty="0" smtClean="0"/>
              <a:t>What is you are trying to predict? What kind of optimization function do you need? Do you need classes or probabilities?</a:t>
            </a:r>
          </a:p>
          <a:p>
            <a:r>
              <a:rPr lang="en-US" dirty="0" smtClean="0"/>
              <a:t>Extract Features</a:t>
            </a:r>
          </a:p>
          <a:p>
            <a:pPr lvl="1"/>
            <a:r>
              <a:rPr lang="en-US" dirty="0" smtClean="0"/>
              <a:t>How do you find the right features that help to discriminate between the classes?</a:t>
            </a:r>
          </a:p>
          <a:p>
            <a:r>
              <a:rPr lang="en-US" dirty="0" smtClean="0"/>
              <a:t>Obtain training data</a:t>
            </a:r>
          </a:p>
          <a:p>
            <a:pPr lvl="1"/>
            <a:r>
              <a:rPr lang="en-US" dirty="0" smtClean="0"/>
              <a:t>Obtain a collection of labeled data. Make sure it is large enough, accurate and representative. Ensure that classes are well represented.</a:t>
            </a:r>
          </a:p>
          <a:p>
            <a:r>
              <a:rPr lang="en-US" dirty="0" smtClean="0"/>
              <a:t>Decide on the technique</a:t>
            </a:r>
          </a:p>
          <a:p>
            <a:pPr lvl="1"/>
            <a:r>
              <a:rPr lang="en-US" dirty="0" smtClean="0"/>
              <a:t>What is the right technique for your problem?</a:t>
            </a:r>
          </a:p>
          <a:p>
            <a:r>
              <a:rPr lang="en-US" dirty="0" smtClean="0"/>
              <a:t>Apply in practice</a:t>
            </a:r>
          </a:p>
          <a:p>
            <a:pPr lvl="1"/>
            <a:r>
              <a:rPr lang="en-US" dirty="0" smtClean="0"/>
              <a:t>Can the model be trained for very large data? How do you test how you do in practice? How do you improve?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1111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Sometimes it is not obvious. Consider the following three problems</a:t>
            </a:r>
          </a:p>
          <a:p>
            <a:pPr lvl="1"/>
            <a:r>
              <a:rPr lang="en-US" dirty="0" smtClean="0"/>
              <a:t>Detecting if an email is spam</a:t>
            </a:r>
          </a:p>
          <a:p>
            <a:pPr lvl="1"/>
            <a:r>
              <a:rPr lang="en-US" dirty="0" smtClean="0"/>
              <a:t>Categorizing the queries in a search engine</a:t>
            </a:r>
            <a:endParaRPr lang="en-US" dirty="0"/>
          </a:p>
          <a:p>
            <a:pPr lvl="1"/>
            <a:r>
              <a:rPr lang="en-US" dirty="0" smtClean="0"/>
              <a:t>Ranking the results of a web 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5384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extraction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Feature extraction, or feature engineering is the most tedious but also the most important step</a:t>
            </a:r>
          </a:p>
          <a:p>
            <a:pPr lvl="1"/>
            <a:r>
              <a:rPr lang="en-US" dirty="0" smtClean="0"/>
              <a:t>How do you separate the players of the Greek national team from those of the Swedish national team?</a:t>
            </a:r>
          </a:p>
          <a:p>
            <a:pPr lvl="1"/>
            <a:endParaRPr lang="en-US" dirty="0"/>
          </a:p>
          <a:p>
            <a:r>
              <a:rPr lang="en-US" dirty="0" smtClean="0"/>
              <a:t>One line of thought: throw features to the classifier and the classifier will figure out which ones are important</a:t>
            </a:r>
          </a:p>
          <a:p>
            <a:pPr lvl="1"/>
            <a:r>
              <a:rPr lang="en-US" dirty="0" smtClean="0"/>
              <a:t>More features, means that you need more training data</a:t>
            </a:r>
          </a:p>
          <a:p>
            <a:r>
              <a:rPr lang="en-US" dirty="0" smtClean="0"/>
              <a:t>Another line of thought: select carefully the features using various functions and techniques</a:t>
            </a:r>
          </a:p>
          <a:p>
            <a:pPr lvl="1"/>
            <a:r>
              <a:rPr lang="en-US" dirty="0" smtClean="0"/>
              <a:t>Computationally intensive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9294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overlooked problem: How do you get labeled data for training your model?</a:t>
            </a:r>
          </a:p>
          <a:p>
            <a:pPr lvl="1"/>
            <a:r>
              <a:rPr lang="en-US" dirty="0" smtClean="0"/>
              <a:t>E.g., how do you get training data for ranking?</a:t>
            </a:r>
          </a:p>
          <a:p>
            <a:r>
              <a:rPr lang="en-US" dirty="0" smtClean="0"/>
              <a:t>Usually requires a lot of manual effort and domain expertise and carefully planned labeling</a:t>
            </a:r>
          </a:p>
          <a:p>
            <a:pPr lvl="1"/>
            <a:r>
              <a:rPr lang="en-US" dirty="0" smtClean="0"/>
              <a:t>Results are not always of high quality (lack of expertise)</a:t>
            </a:r>
          </a:p>
          <a:p>
            <a:pPr lvl="1"/>
            <a:r>
              <a:rPr lang="en-US" dirty="0" smtClean="0"/>
              <a:t>And they are not sufficient (low coverage of the space)</a:t>
            </a:r>
          </a:p>
          <a:p>
            <a:r>
              <a:rPr lang="en-US" dirty="0" smtClean="0"/>
              <a:t>Recent trends:</a:t>
            </a:r>
          </a:p>
          <a:p>
            <a:pPr lvl="1"/>
            <a:r>
              <a:rPr lang="en-US" dirty="0" smtClean="0"/>
              <a:t>Find a source that generates the labeled data for you.</a:t>
            </a:r>
          </a:p>
          <a:p>
            <a:pPr lvl="1"/>
            <a:r>
              <a:rPr lang="en-US" dirty="0" smtClean="0"/>
              <a:t>Crowd-sourcing techniques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2235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Dealing with small amount of labeled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Semi-supervised techniques have been developed for this purpose.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Self-training: Train a classifier on the data, and then feed back the high-confidence output of the classifier as input</a:t>
            </a:r>
          </a:p>
          <a:p>
            <a:endParaRPr lang="en-US" dirty="0"/>
          </a:p>
          <a:p>
            <a:r>
              <a:rPr lang="en-US" dirty="0" smtClean="0"/>
              <a:t>Co-training: train two “independent” classifiers and feed the output of one classifier as input to the other.</a:t>
            </a:r>
          </a:p>
          <a:p>
            <a:endParaRPr lang="en-US" dirty="0"/>
          </a:p>
          <a:p>
            <a:r>
              <a:rPr lang="en-US" dirty="0" smtClean="0"/>
              <a:t>Regularization: Treat learning as an optimization problem where you define relationships between the objects you want to classify, and you exploit these relationships</a:t>
            </a:r>
          </a:p>
          <a:p>
            <a:pPr lvl="1"/>
            <a:r>
              <a:rPr lang="en-US" dirty="0" smtClean="0"/>
              <a:t>Example: Image restoration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7819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choice of technique depends on the problem requirements (do we need a probability estimate?) and the problem specifics (does independence assumption hold? Do we think classes are linearly separable?)</a:t>
            </a:r>
          </a:p>
          <a:p>
            <a:r>
              <a:rPr lang="en-US" dirty="0" smtClean="0"/>
              <a:t>For many cases finding the right technique may be trial and error</a:t>
            </a:r>
          </a:p>
          <a:p>
            <a:r>
              <a:rPr lang="en-US" dirty="0" smtClean="0"/>
              <a:t>For many cases the exact technique does not matter.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4345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Data Trumps Better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05000"/>
            <a:ext cx="4038600" cy="4572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 web has made this possible.</a:t>
            </a:r>
          </a:p>
          <a:p>
            <a:pPr lvl="1"/>
            <a:r>
              <a:rPr lang="en-US" dirty="0" smtClean="0"/>
              <a:t>Especially for text-related tasks</a:t>
            </a:r>
          </a:p>
          <a:p>
            <a:pPr lvl="1"/>
            <a:r>
              <a:rPr lang="en-US" dirty="0" smtClean="0"/>
              <a:t>Search engine uses the collective human intelligence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http</a:t>
            </a:r>
            <a:r>
              <a:rPr lang="en-US" dirty="0"/>
              <a:t>://www.youtube.com/watch?v=nU8DcBF-qo4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1562100"/>
            <a:ext cx="7848600" cy="1905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If you have enough data then the algorithms are not so </a:t>
            </a:r>
            <a:r>
              <a:rPr lang="en-US" dirty="0" smtClean="0"/>
              <a:t>important</a:t>
            </a:r>
            <a:endParaRPr lang="en-US" dirty="0"/>
          </a:p>
        </p:txBody>
      </p:sp>
      <p:pic>
        <p:nvPicPr>
          <p:cNvPr id="942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700" y="2532665"/>
            <a:ext cx="4686300" cy="421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48864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Apply-Test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do you scale to very large datasets?</a:t>
            </a:r>
          </a:p>
          <a:p>
            <a:pPr lvl="1"/>
            <a:r>
              <a:rPr lang="en-US" dirty="0" smtClean="0"/>
              <a:t>Distributed computing – map-reduce implementations of machine learning algorithms (</a:t>
            </a:r>
            <a:r>
              <a:rPr lang="en-US" dirty="0" err="1" smtClean="0"/>
              <a:t>Mahut</a:t>
            </a:r>
            <a:r>
              <a:rPr lang="en-US" dirty="0" smtClean="0"/>
              <a:t>, over </a:t>
            </a:r>
            <a:r>
              <a:rPr lang="en-US" dirty="0" err="1" smtClean="0"/>
              <a:t>Hadoop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r>
              <a:rPr lang="en-US" dirty="0" smtClean="0"/>
              <a:t>How do you test something that is running online?</a:t>
            </a:r>
          </a:p>
          <a:p>
            <a:pPr lvl="1"/>
            <a:r>
              <a:rPr lang="en-US" dirty="0" smtClean="0"/>
              <a:t>You cannot get labeled data in this case</a:t>
            </a:r>
          </a:p>
          <a:p>
            <a:pPr lvl="1"/>
            <a:r>
              <a:rPr lang="en-US" dirty="0" smtClean="0"/>
              <a:t>A/B testing</a:t>
            </a:r>
          </a:p>
          <a:p>
            <a:pPr lvl="1"/>
            <a:endParaRPr lang="en-US" dirty="0"/>
          </a:p>
          <a:p>
            <a:r>
              <a:rPr lang="en-US" dirty="0" smtClean="0"/>
              <a:t>How do you deal with changes in data?</a:t>
            </a:r>
          </a:p>
          <a:p>
            <a:pPr lvl="1"/>
            <a:r>
              <a:rPr lang="en-US" dirty="0" smtClean="0"/>
              <a:t>Active learning</a:t>
            </a:r>
          </a:p>
        </p:txBody>
      </p:sp>
    </p:spTree>
    <p:extLst>
      <p:ext uri="{BB962C8B-B14F-4D97-AF65-F5344CB8AC3E}">
        <p14:creationId xmlns:p14="http://schemas.microsoft.com/office/powerpoint/2010/main" val="39762201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GRAPHS and LINK ANALYSIS RANKING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9237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Graphs - Basics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 graph is a powerful abstraction for modeling entities and their pairwise relationships.</a:t>
                </a:r>
              </a:p>
              <a:p>
                <a:r>
                  <a:rPr lang="en-US" dirty="0" smtClean="0"/>
                  <a:t>G = (V,E)</a:t>
                </a:r>
              </a:p>
              <a:p>
                <a:pPr lvl="1"/>
                <a:r>
                  <a:rPr lang="en-US" dirty="0" smtClean="0"/>
                  <a:t>Set of nodes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𝑉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,…,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5</m:t>
                            </m:r>
                          </m:sub>
                        </m:sSub>
                      </m:e>
                    </m:d>
                  </m:oMath>
                </a14:m>
                <a:endParaRPr lang="en-US" b="0" dirty="0" smtClean="0"/>
              </a:p>
              <a:p>
                <a:pPr lvl="1"/>
                <a:r>
                  <a:rPr lang="en-US" dirty="0" smtClean="0"/>
                  <a:t>Set of edges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𝐸</m:t>
                    </m:r>
                    <m:r>
                      <a:rPr lang="en-US" b="0" i="1" smtClean="0">
                        <a:latin typeface="Cambria Math"/>
                      </a:rPr>
                      <m:t>={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/>
                      </a:rPr>
                      <m:t>, …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4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5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/>
                      </a:rPr>
                      <m:t>}</m:t>
                    </m:r>
                  </m:oMath>
                </a14:m>
                <a:endParaRPr lang="en-US" dirty="0"/>
              </a:p>
              <a:p>
                <a:r>
                  <a:rPr lang="en-US" dirty="0" smtClean="0"/>
                  <a:t>Examples: </a:t>
                </a:r>
              </a:p>
              <a:p>
                <a:pPr lvl="1"/>
                <a:r>
                  <a:rPr lang="en-US" dirty="0" smtClean="0"/>
                  <a:t>Social network</a:t>
                </a:r>
              </a:p>
              <a:p>
                <a:pPr lvl="1"/>
                <a:r>
                  <a:rPr lang="en-US" dirty="0" smtClean="0"/>
                  <a:t>Twitter Followers</a:t>
                </a:r>
              </a:p>
              <a:p>
                <a:pPr lvl="1"/>
                <a:r>
                  <a:rPr lang="en-US" dirty="0" smtClean="0"/>
                  <a:t>Web</a:t>
                </a:r>
              </a:p>
              <a:p>
                <a:pPr lvl="1"/>
                <a:r>
                  <a:rPr lang="en-US" dirty="0" smtClean="0"/>
                  <a:t>Collaboration graphs</a:t>
                </a:r>
                <a:endParaRPr lang="en-US" dirty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 t="-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7" name="Group 56"/>
          <p:cNvGrpSpPr/>
          <p:nvPr/>
        </p:nvGrpSpPr>
        <p:grpSpPr>
          <a:xfrm>
            <a:off x="5555550" y="3451829"/>
            <a:ext cx="3439729" cy="3227838"/>
            <a:chOff x="5562600" y="3267163"/>
            <a:chExt cx="3439729" cy="3227838"/>
          </a:xfrm>
        </p:grpSpPr>
        <p:grpSp>
          <p:nvGrpSpPr>
            <p:cNvPr id="37" name="Group 36"/>
            <p:cNvGrpSpPr/>
            <p:nvPr/>
          </p:nvGrpSpPr>
          <p:grpSpPr>
            <a:xfrm>
              <a:off x="5562600" y="3641750"/>
              <a:ext cx="3439729" cy="2483919"/>
              <a:chOff x="2492375" y="2841650"/>
              <a:chExt cx="3439729" cy="2483919"/>
            </a:xfrm>
          </p:grpSpPr>
          <p:sp>
            <p:nvSpPr>
              <p:cNvPr id="38" name="Line 19"/>
              <p:cNvSpPr>
                <a:spLocks noChangeShapeType="1"/>
              </p:cNvSpPr>
              <p:nvPr/>
            </p:nvSpPr>
            <p:spPr bwMode="auto">
              <a:xfrm>
                <a:off x="3460750" y="5186747"/>
                <a:ext cx="1270000" cy="137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0"/>
              <p:cNvSpPr>
                <a:spLocks noChangeShapeType="1"/>
              </p:cNvSpPr>
              <p:nvPr/>
            </p:nvSpPr>
            <p:spPr bwMode="auto">
              <a:xfrm flipH="1">
                <a:off x="3143250" y="3542671"/>
                <a:ext cx="1079500" cy="111797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1"/>
              <p:cNvSpPr>
                <a:spLocks noChangeShapeType="1"/>
              </p:cNvSpPr>
              <p:nvPr/>
            </p:nvSpPr>
            <p:spPr bwMode="auto">
              <a:xfrm flipH="1" flipV="1">
                <a:off x="2762250" y="4068775"/>
                <a:ext cx="190500" cy="59186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22"/>
              <p:cNvSpPr>
                <a:spLocks noChangeShapeType="1"/>
              </p:cNvSpPr>
              <p:nvPr/>
            </p:nvSpPr>
            <p:spPr bwMode="auto">
              <a:xfrm flipV="1">
                <a:off x="3143250" y="3213856"/>
                <a:ext cx="952500" cy="26305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23"/>
              <p:cNvSpPr>
                <a:spLocks noChangeShapeType="1"/>
              </p:cNvSpPr>
              <p:nvPr/>
            </p:nvSpPr>
            <p:spPr bwMode="auto">
              <a:xfrm>
                <a:off x="3079750" y="3805723"/>
                <a:ext cx="2222500" cy="137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Line 24"/>
              <p:cNvSpPr>
                <a:spLocks noChangeShapeType="1"/>
              </p:cNvSpPr>
              <p:nvPr/>
            </p:nvSpPr>
            <p:spPr bwMode="auto">
              <a:xfrm flipH="1" flipV="1">
                <a:off x="4730750" y="3213855"/>
                <a:ext cx="635000" cy="39457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" name="Line 25"/>
              <p:cNvSpPr>
                <a:spLocks noChangeShapeType="1"/>
              </p:cNvSpPr>
              <p:nvPr/>
            </p:nvSpPr>
            <p:spPr bwMode="auto">
              <a:xfrm flipH="1" flipV="1">
                <a:off x="4476750" y="3542671"/>
                <a:ext cx="571500" cy="12494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" name="Line 26"/>
              <p:cNvSpPr>
                <a:spLocks noChangeShapeType="1"/>
              </p:cNvSpPr>
              <p:nvPr/>
            </p:nvSpPr>
            <p:spPr bwMode="auto">
              <a:xfrm flipV="1">
                <a:off x="5238750" y="4266065"/>
                <a:ext cx="381000" cy="52610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Line 27"/>
              <p:cNvSpPr>
                <a:spLocks noChangeShapeType="1"/>
              </p:cNvSpPr>
              <p:nvPr/>
            </p:nvSpPr>
            <p:spPr bwMode="auto">
              <a:xfrm flipH="1" flipV="1">
                <a:off x="3143250" y="4003012"/>
                <a:ext cx="1651000" cy="105220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2809875" y="4765892"/>
                <a:ext cx="539750" cy="533400"/>
              </a:xfrm>
              <a:prstGeom prst="ellipse">
                <a:avLst/>
              </a:prstGeom>
              <a:solidFill>
                <a:srgbClr val="FF33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3399"/>
                  </a:solidFill>
                </a:endParaRPr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2492375" y="3375050"/>
                <a:ext cx="539750" cy="5334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3399"/>
                  </a:solidFill>
                </a:endParaRPr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4144798" y="2841650"/>
                <a:ext cx="539750" cy="5334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3399"/>
                  </a:solidFill>
                </a:endParaRPr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5392354" y="3641750"/>
                <a:ext cx="539750" cy="533400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3399"/>
                  </a:solidFill>
                </a:endParaRPr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4852604" y="4792169"/>
                <a:ext cx="539750" cy="533400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3399"/>
                  </a:solidFill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TextBox 51"/>
                <p:cNvSpPr txBox="1"/>
                <p:nvPr/>
              </p:nvSpPr>
              <p:spPr>
                <a:xfrm>
                  <a:off x="7248102" y="3267163"/>
                  <a:ext cx="47359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2" name="TextBox 5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48102" y="3267163"/>
                  <a:ext cx="473591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TextBox 52"/>
                <p:cNvSpPr txBox="1"/>
                <p:nvPr/>
              </p:nvSpPr>
              <p:spPr>
                <a:xfrm>
                  <a:off x="8516366" y="3990484"/>
                  <a:ext cx="47891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3" name="TextBox 5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16366" y="3990484"/>
                  <a:ext cx="478913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TextBox 53"/>
                <p:cNvSpPr txBox="1"/>
                <p:nvPr/>
              </p:nvSpPr>
              <p:spPr>
                <a:xfrm>
                  <a:off x="7983666" y="6125669"/>
                  <a:ext cx="47891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4" name="TextBox 5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83666" y="6125669"/>
                  <a:ext cx="478913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TextBox 54"/>
                <p:cNvSpPr txBox="1"/>
                <p:nvPr/>
              </p:nvSpPr>
              <p:spPr>
                <a:xfrm>
                  <a:off x="5907763" y="6125669"/>
                  <a:ext cx="46903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5" name="TextBox 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07763" y="6125669"/>
                  <a:ext cx="469039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TextBox 55"/>
                <p:cNvSpPr txBox="1"/>
                <p:nvPr/>
              </p:nvSpPr>
              <p:spPr>
                <a:xfrm>
                  <a:off x="5597955" y="3723784"/>
                  <a:ext cx="47891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5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6" name="TextBox 5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97955" y="3723784"/>
                  <a:ext cx="478913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69340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7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Bayes Classifier</a:t>
            </a:r>
          </a:p>
        </p:txBody>
      </p:sp>
      <p:sp>
        <p:nvSpPr>
          <p:cNvPr id="1067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probabilistic framework for solving classification problems</a:t>
            </a:r>
          </a:p>
          <a:p>
            <a:r>
              <a:rPr lang="en-US" b="1" dirty="0" smtClean="0">
                <a:solidFill>
                  <a:schemeClr val="accent2"/>
                </a:solidFill>
              </a:rPr>
              <a:t>A, </a:t>
            </a:r>
            <a:r>
              <a:rPr lang="en-US" b="1" dirty="0">
                <a:solidFill>
                  <a:schemeClr val="accent2"/>
                </a:solidFill>
              </a:rPr>
              <a:t>C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  <a:r>
              <a:rPr lang="en-US" dirty="0"/>
              <a:t>random variables</a:t>
            </a:r>
          </a:p>
          <a:p>
            <a:r>
              <a:rPr lang="en-US" dirty="0"/>
              <a:t>Joint probability: </a:t>
            </a:r>
            <a:r>
              <a:rPr lang="en-US" b="1" dirty="0" err="1" smtClean="0">
                <a:solidFill>
                  <a:schemeClr val="accent2"/>
                </a:solidFill>
              </a:rPr>
              <a:t>Pr</a:t>
            </a:r>
            <a:r>
              <a:rPr lang="en-US" b="1" dirty="0" smtClean="0">
                <a:solidFill>
                  <a:schemeClr val="accent2"/>
                </a:solidFill>
              </a:rPr>
              <a:t>(A=</a:t>
            </a:r>
            <a:r>
              <a:rPr lang="en-US" b="1" dirty="0" err="1" smtClean="0">
                <a:solidFill>
                  <a:schemeClr val="accent2"/>
                </a:solidFill>
              </a:rPr>
              <a:t>a,C</a:t>
            </a:r>
            <a:r>
              <a:rPr lang="en-US" b="1" dirty="0" smtClean="0">
                <a:solidFill>
                  <a:schemeClr val="accent2"/>
                </a:solidFill>
              </a:rPr>
              <a:t>=c)</a:t>
            </a:r>
            <a:endParaRPr lang="en-US" b="1" dirty="0">
              <a:solidFill>
                <a:schemeClr val="accent2"/>
              </a:solidFill>
            </a:endParaRPr>
          </a:p>
          <a:p>
            <a:r>
              <a:rPr lang="en-US" dirty="0"/>
              <a:t>Conditional probability: </a:t>
            </a:r>
            <a:r>
              <a:rPr lang="en-US" b="1" dirty="0" err="1" smtClean="0">
                <a:solidFill>
                  <a:schemeClr val="accent2"/>
                </a:solidFill>
              </a:rPr>
              <a:t>Pr</a:t>
            </a:r>
            <a:r>
              <a:rPr lang="en-US" b="1" dirty="0" smtClean="0">
                <a:solidFill>
                  <a:schemeClr val="accent2"/>
                </a:solidFill>
              </a:rPr>
              <a:t>(C=c </a:t>
            </a:r>
            <a:r>
              <a:rPr lang="en-US" b="1" dirty="0">
                <a:solidFill>
                  <a:schemeClr val="accent2"/>
                </a:solidFill>
              </a:rPr>
              <a:t>| </a:t>
            </a:r>
            <a:r>
              <a:rPr lang="en-US" b="1" dirty="0" smtClean="0">
                <a:solidFill>
                  <a:schemeClr val="accent2"/>
                </a:solidFill>
              </a:rPr>
              <a:t>A=a)</a:t>
            </a:r>
            <a:endParaRPr lang="en-US" b="1" dirty="0">
              <a:solidFill>
                <a:schemeClr val="accent2"/>
              </a:solidFill>
            </a:endParaRPr>
          </a:p>
          <a:p>
            <a:r>
              <a:rPr lang="en-US" dirty="0"/>
              <a:t>Relationship between joint and conditional probability distributions</a:t>
            </a:r>
          </a:p>
          <a:p>
            <a:endParaRPr lang="en-US" dirty="0"/>
          </a:p>
          <a:p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Bayes </a:t>
            </a:r>
            <a:r>
              <a:rPr lang="en-US" b="1" dirty="0">
                <a:solidFill>
                  <a:srgbClr val="FF0000"/>
                </a:solidFill>
              </a:rPr>
              <a:t>Theorem</a:t>
            </a:r>
            <a:r>
              <a:rPr lang="en-US" dirty="0"/>
              <a:t>:</a:t>
            </a:r>
          </a:p>
        </p:txBody>
      </p:sp>
      <p:graphicFrame>
        <p:nvGraphicFramePr>
          <p:cNvPr id="10670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8917455"/>
              </p:ext>
            </p:extLst>
          </p:nvPr>
        </p:nvGraphicFramePr>
        <p:xfrm>
          <a:off x="4038600" y="5638800"/>
          <a:ext cx="3581400" cy="9334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9" name="Equation" r:id="rId3" imgW="3022560" imgH="787320" progId="Equation.3">
                  <p:embed/>
                </p:oleObj>
              </mc:Choice>
              <mc:Fallback>
                <p:oleObj name="Equation" r:id="rId3" imgW="3022560" imgH="787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5638800"/>
                        <a:ext cx="3581400" cy="9334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6856021"/>
              </p:ext>
            </p:extLst>
          </p:nvPr>
        </p:nvGraphicFramePr>
        <p:xfrm>
          <a:off x="1295400" y="4800600"/>
          <a:ext cx="64579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0" name="Εξίσωση" r:id="rId5" imgW="2869920" imgH="203040" progId="Equation.3">
                  <p:embed/>
                </p:oleObj>
              </mc:Choice>
              <mc:Fallback>
                <p:oleObj name="Εξίσωση" r:id="rId5" imgW="2869920" imgH="203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800600"/>
                        <a:ext cx="645795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8850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Undirected Graphs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325780" cy="219694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Undirected Graph</a:t>
            </a:r>
            <a:r>
              <a:rPr lang="en-US" dirty="0" smtClean="0"/>
              <a:t>: The edges are undirected pairs – they can be traversed in any direction.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Degree of node</a:t>
            </a:r>
            <a:r>
              <a:rPr lang="en-US" dirty="0" smtClean="0"/>
              <a:t>: Number of edges incident on the node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Path</a:t>
            </a:r>
            <a:r>
              <a:rPr lang="en-US" dirty="0" smtClean="0"/>
              <a:t>: A sequence of edges from one node to another</a:t>
            </a:r>
          </a:p>
          <a:p>
            <a:pPr lvl="1"/>
            <a:r>
              <a:rPr lang="en-US" dirty="0" smtClean="0"/>
              <a:t>We say that the node is reachable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Connected Component</a:t>
            </a:r>
            <a:r>
              <a:rPr lang="en-US" dirty="0" smtClean="0"/>
              <a:t>: A set of nodes such that there is a path between any two nodes in the set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5019589" y="3340518"/>
            <a:ext cx="3439729" cy="3227838"/>
            <a:chOff x="5562600" y="3267163"/>
            <a:chExt cx="3439729" cy="3227838"/>
          </a:xfrm>
        </p:grpSpPr>
        <p:grpSp>
          <p:nvGrpSpPr>
            <p:cNvPr id="5" name="Group 4"/>
            <p:cNvGrpSpPr/>
            <p:nvPr/>
          </p:nvGrpSpPr>
          <p:grpSpPr>
            <a:xfrm>
              <a:off x="5562600" y="3641750"/>
              <a:ext cx="3439729" cy="2483919"/>
              <a:chOff x="2492375" y="2841650"/>
              <a:chExt cx="3439729" cy="2483919"/>
            </a:xfrm>
          </p:grpSpPr>
          <p:sp>
            <p:nvSpPr>
              <p:cNvPr id="11" name="Line 19"/>
              <p:cNvSpPr>
                <a:spLocks noChangeShapeType="1"/>
              </p:cNvSpPr>
              <p:nvPr/>
            </p:nvSpPr>
            <p:spPr bwMode="auto">
              <a:xfrm>
                <a:off x="3460750" y="5186747"/>
                <a:ext cx="1270000" cy="137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Line 20"/>
              <p:cNvSpPr>
                <a:spLocks noChangeShapeType="1"/>
              </p:cNvSpPr>
              <p:nvPr/>
            </p:nvSpPr>
            <p:spPr bwMode="auto">
              <a:xfrm flipH="1">
                <a:off x="3143250" y="3542671"/>
                <a:ext cx="1079500" cy="111797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Line 21"/>
              <p:cNvSpPr>
                <a:spLocks noChangeShapeType="1"/>
              </p:cNvSpPr>
              <p:nvPr/>
            </p:nvSpPr>
            <p:spPr bwMode="auto">
              <a:xfrm flipH="1" flipV="1">
                <a:off x="2762250" y="4068775"/>
                <a:ext cx="190500" cy="59186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Line 22"/>
              <p:cNvSpPr>
                <a:spLocks noChangeShapeType="1"/>
              </p:cNvSpPr>
              <p:nvPr/>
            </p:nvSpPr>
            <p:spPr bwMode="auto">
              <a:xfrm flipV="1">
                <a:off x="3143250" y="3213856"/>
                <a:ext cx="952500" cy="26305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Line 23"/>
              <p:cNvSpPr>
                <a:spLocks noChangeShapeType="1"/>
              </p:cNvSpPr>
              <p:nvPr/>
            </p:nvSpPr>
            <p:spPr bwMode="auto">
              <a:xfrm>
                <a:off x="3079750" y="3805723"/>
                <a:ext cx="2222500" cy="137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Line 24"/>
              <p:cNvSpPr>
                <a:spLocks noChangeShapeType="1"/>
              </p:cNvSpPr>
              <p:nvPr/>
            </p:nvSpPr>
            <p:spPr bwMode="auto">
              <a:xfrm flipH="1" flipV="1">
                <a:off x="4730750" y="3213855"/>
                <a:ext cx="635000" cy="39457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Line 25"/>
              <p:cNvSpPr>
                <a:spLocks noChangeShapeType="1"/>
              </p:cNvSpPr>
              <p:nvPr/>
            </p:nvSpPr>
            <p:spPr bwMode="auto">
              <a:xfrm flipH="1" flipV="1">
                <a:off x="4476750" y="3542671"/>
                <a:ext cx="571500" cy="12494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Line 26"/>
              <p:cNvSpPr>
                <a:spLocks noChangeShapeType="1"/>
              </p:cNvSpPr>
              <p:nvPr/>
            </p:nvSpPr>
            <p:spPr bwMode="auto">
              <a:xfrm flipV="1">
                <a:off x="5238750" y="4266065"/>
                <a:ext cx="381000" cy="52610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Line 27"/>
              <p:cNvSpPr>
                <a:spLocks noChangeShapeType="1"/>
              </p:cNvSpPr>
              <p:nvPr/>
            </p:nvSpPr>
            <p:spPr bwMode="auto">
              <a:xfrm flipH="1" flipV="1">
                <a:off x="3143250" y="4003012"/>
                <a:ext cx="1651000" cy="105220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2809875" y="4765892"/>
                <a:ext cx="539750" cy="533400"/>
              </a:xfrm>
              <a:prstGeom prst="ellipse">
                <a:avLst/>
              </a:prstGeom>
              <a:solidFill>
                <a:srgbClr val="FF33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3399"/>
                  </a:solidFill>
                </a:endParaRPr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2492375" y="3375050"/>
                <a:ext cx="539750" cy="5334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3399"/>
                  </a:solidFill>
                </a:endParaRPr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4144798" y="2841650"/>
                <a:ext cx="539750" cy="5334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3399"/>
                  </a:solidFill>
                </a:endParaRPr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5392354" y="3641750"/>
                <a:ext cx="539750" cy="533400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3399"/>
                  </a:solidFill>
                </a:endParaRPr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4852604" y="4792169"/>
                <a:ext cx="539750" cy="533400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3399"/>
                  </a:solidFill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>
                  <a:off x="7248102" y="3267163"/>
                  <a:ext cx="47359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48102" y="3267163"/>
                  <a:ext cx="473591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/>
                <p:cNvSpPr txBox="1"/>
                <p:nvPr/>
              </p:nvSpPr>
              <p:spPr>
                <a:xfrm>
                  <a:off x="8516366" y="3990484"/>
                  <a:ext cx="47891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7" name="Text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16366" y="3990484"/>
                  <a:ext cx="478913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7983666" y="6125669"/>
                  <a:ext cx="47891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83666" y="6125669"/>
                  <a:ext cx="478913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5907763" y="6125669"/>
                  <a:ext cx="46903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07763" y="6125669"/>
                  <a:ext cx="469039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5597955" y="3723784"/>
                  <a:ext cx="47891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5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97955" y="3723784"/>
                  <a:ext cx="478913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1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5" name="Rectangle 44"/>
          <p:cNvSpPr>
            <a:spLocks noChangeArrowheads="1"/>
          </p:cNvSpPr>
          <p:nvPr/>
        </p:nvSpPr>
        <p:spPr bwMode="auto">
          <a:xfrm>
            <a:off x="2128838" y="6069376"/>
            <a:ext cx="2039937" cy="290512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6" name="Rectangle 41"/>
          <p:cNvSpPr>
            <a:spLocks noChangeArrowheads="1"/>
          </p:cNvSpPr>
          <p:nvPr/>
        </p:nvSpPr>
        <p:spPr bwMode="auto">
          <a:xfrm>
            <a:off x="2136775" y="5189901"/>
            <a:ext cx="2058988" cy="325437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7" name="Rectangle 40"/>
          <p:cNvSpPr>
            <a:spLocks noChangeArrowheads="1"/>
          </p:cNvSpPr>
          <p:nvPr/>
        </p:nvSpPr>
        <p:spPr bwMode="auto">
          <a:xfrm>
            <a:off x="2138363" y="4759688"/>
            <a:ext cx="2030412" cy="333375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8" name="Rectangle 39"/>
          <p:cNvSpPr>
            <a:spLocks noChangeArrowheads="1"/>
          </p:cNvSpPr>
          <p:nvPr/>
        </p:nvSpPr>
        <p:spPr bwMode="auto">
          <a:xfrm>
            <a:off x="2146300" y="4345351"/>
            <a:ext cx="2022475" cy="307975"/>
          </a:xfrm>
          <a:prstGeom prst="rect">
            <a:avLst/>
          </a:prstGeom>
          <a:solidFill>
            <a:srgbClr val="F0C61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graphicFrame>
        <p:nvGraphicFramePr>
          <p:cNvPr id="2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656453"/>
              </p:ext>
            </p:extLst>
          </p:nvPr>
        </p:nvGraphicFramePr>
        <p:xfrm>
          <a:off x="1624013" y="4292600"/>
          <a:ext cx="2614612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289" name="Εξίσωση" r:id="rId8" imgW="1384200" imgH="1143000" progId="Equation.3">
                  <p:embed/>
                </p:oleObj>
              </mc:Choice>
              <mc:Fallback>
                <p:oleObj name="Εξίσωση" r:id="rId8" imgW="138420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4013" y="4292600"/>
                        <a:ext cx="2614612" cy="215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2146300" y="5639163"/>
            <a:ext cx="2032000" cy="288925"/>
          </a:xfrm>
          <a:prstGeom prst="rect">
            <a:avLst/>
          </a:prstGeom>
          <a:solidFill>
            <a:srgbClr val="008000">
              <a:alpha val="6588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6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Directed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8"/>
            <a:ext cx="8325780" cy="2438401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Directed Graph</a:t>
            </a:r>
            <a:r>
              <a:rPr lang="en-US" dirty="0" smtClean="0"/>
              <a:t>: The edges are ordered pairs – they can be traversed in the direction from first to second.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In-degree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Out-degree</a:t>
            </a:r>
            <a:r>
              <a:rPr lang="en-US" dirty="0" smtClean="0"/>
              <a:t> of a node.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Path</a:t>
            </a:r>
            <a:r>
              <a:rPr lang="en-US" dirty="0" smtClean="0"/>
              <a:t>: A sequence of directed edges from one node to another</a:t>
            </a:r>
          </a:p>
          <a:p>
            <a:pPr lvl="1"/>
            <a:r>
              <a:rPr lang="en-US" dirty="0" smtClean="0"/>
              <a:t>We say that the node is reachable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Strongly Connected Component</a:t>
            </a:r>
            <a:r>
              <a:rPr lang="en-US" dirty="0" smtClean="0"/>
              <a:t>: A set of nodes such that there is a directed path between any two nodes in the set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Weakly Connected Component</a:t>
            </a:r>
            <a:r>
              <a:rPr lang="en-US" dirty="0" smtClean="0"/>
              <a:t>: </a:t>
            </a:r>
            <a:r>
              <a:rPr lang="en-US" dirty="0"/>
              <a:t>A set of nodes such that there is </a:t>
            </a:r>
            <a:r>
              <a:rPr lang="en-US" dirty="0" smtClean="0"/>
              <a:t>an undirected path </a:t>
            </a:r>
            <a:r>
              <a:rPr lang="en-US" dirty="0"/>
              <a:t>between any two nodes in the </a:t>
            </a:r>
            <a:r>
              <a:rPr lang="en-US" dirty="0" smtClean="0"/>
              <a:t>set</a:t>
            </a:r>
            <a:endParaRPr lang="en-US" dirty="0"/>
          </a:p>
        </p:txBody>
      </p:sp>
      <p:grpSp>
        <p:nvGrpSpPr>
          <p:cNvPr id="25" name="Group 24"/>
          <p:cNvGrpSpPr/>
          <p:nvPr/>
        </p:nvGrpSpPr>
        <p:grpSpPr>
          <a:xfrm>
            <a:off x="5619750" y="3497929"/>
            <a:ext cx="3439729" cy="3227838"/>
            <a:chOff x="2492375" y="2467063"/>
            <a:chExt cx="3439729" cy="3227838"/>
          </a:xfrm>
        </p:grpSpPr>
        <p:grpSp>
          <p:nvGrpSpPr>
            <p:cNvPr id="26" name="Group 25"/>
            <p:cNvGrpSpPr/>
            <p:nvPr/>
          </p:nvGrpSpPr>
          <p:grpSpPr>
            <a:xfrm>
              <a:off x="2492375" y="2841650"/>
              <a:ext cx="3439729" cy="2483919"/>
              <a:chOff x="2492375" y="2841650"/>
              <a:chExt cx="3439729" cy="2483919"/>
            </a:xfrm>
          </p:grpSpPr>
          <p:sp>
            <p:nvSpPr>
              <p:cNvPr id="32" name="Line 19"/>
              <p:cNvSpPr>
                <a:spLocks noChangeShapeType="1"/>
              </p:cNvSpPr>
              <p:nvPr/>
            </p:nvSpPr>
            <p:spPr bwMode="auto">
              <a:xfrm>
                <a:off x="3460750" y="5186747"/>
                <a:ext cx="1270000" cy="137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20"/>
              <p:cNvSpPr>
                <a:spLocks noChangeShapeType="1"/>
              </p:cNvSpPr>
              <p:nvPr/>
            </p:nvSpPr>
            <p:spPr bwMode="auto">
              <a:xfrm flipH="1">
                <a:off x="3143250" y="3542671"/>
                <a:ext cx="1079500" cy="111797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1"/>
              <p:cNvSpPr>
                <a:spLocks noChangeShapeType="1"/>
              </p:cNvSpPr>
              <p:nvPr/>
            </p:nvSpPr>
            <p:spPr bwMode="auto">
              <a:xfrm flipH="1" flipV="1">
                <a:off x="2762250" y="4068775"/>
                <a:ext cx="190500" cy="59186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2"/>
              <p:cNvSpPr>
                <a:spLocks noChangeShapeType="1"/>
              </p:cNvSpPr>
              <p:nvPr/>
            </p:nvSpPr>
            <p:spPr bwMode="auto">
              <a:xfrm flipV="1">
                <a:off x="3143250" y="3213856"/>
                <a:ext cx="952500" cy="26305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3"/>
              <p:cNvSpPr>
                <a:spLocks noChangeShapeType="1"/>
              </p:cNvSpPr>
              <p:nvPr/>
            </p:nvSpPr>
            <p:spPr bwMode="auto">
              <a:xfrm>
                <a:off x="3079750" y="3805723"/>
                <a:ext cx="2222500" cy="137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4"/>
              <p:cNvSpPr>
                <a:spLocks noChangeShapeType="1"/>
              </p:cNvSpPr>
              <p:nvPr/>
            </p:nvSpPr>
            <p:spPr bwMode="auto">
              <a:xfrm flipH="1" flipV="1">
                <a:off x="4730750" y="3213855"/>
                <a:ext cx="635000" cy="39457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5"/>
              <p:cNvSpPr>
                <a:spLocks noChangeShapeType="1"/>
              </p:cNvSpPr>
              <p:nvPr/>
            </p:nvSpPr>
            <p:spPr bwMode="auto">
              <a:xfrm flipH="1" flipV="1">
                <a:off x="4476750" y="3542671"/>
                <a:ext cx="571500" cy="12494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6"/>
              <p:cNvSpPr>
                <a:spLocks noChangeShapeType="1"/>
              </p:cNvSpPr>
              <p:nvPr/>
            </p:nvSpPr>
            <p:spPr bwMode="auto">
              <a:xfrm flipV="1">
                <a:off x="5238750" y="4266065"/>
                <a:ext cx="381000" cy="52610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7"/>
              <p:cNvSpPr>
                <a:spLocks noChangeShapeType="1"/>
              </p:cNvSpPr>
              <p:nvPr/>
            </p:nvSpPr>
            <p:spPr bwMode="auto">
              <a:xfrm flipH="1" flipV="1">
                <a:off x="3143250" y="4003012"/>
                <a:ext cx="1651000" cy="105220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2809875" y="4765892"/>
                <a:ext cx="539750" cy="533400"/>
              </a:xfrm>
              <a:prstGeom prst="ellipse">
                <a:avLst/>
              </a:prstGeom>
              <a:solidFill>
                <a:srgbClr val="FF33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3399"/>
                  </a:solidFill>
                </a:endParaRPr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2492375" y="3375050"/>
                <a:ext cx="539750" cy="5334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3399"/>
                  </a:solidFill>
                </a:endParaRPr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4144798" y="2841650"/>
                <a:ext cx="539750" cy="5334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3399"/>
                  </a:solidFill>
                </a:endParaRPr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5392354" y="3641750"/>
                <a:ext cx="539750" cy="533400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3399"/>
                  </a:solidFill>
                </a:endParaRPr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4852604" y="4792169"/>
                <a:ext cx="539750" cy="533400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3399"/>
                  </a:solidFill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4150214" y="2467063"/>
                  <a:ext cx="47359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50214" y="2467063"/>
                  <a:ext cx="473591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5418478" y="3190384"/>
                  <a:ext cx="47891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18478" y="3190384"/>
                  <a:ext cx="478913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4885778" y="5325569"/>
                  <a:ext cx="47891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85778" y="5325569"/>
                  <a:ext cx="478913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2809875" y="5325569"/>
                  <a:ext cx="46903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09875" y="5325569"/>
                  <a:ext cx="469039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2500067" y="2923684"/>
                  <a:ext cx="47891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5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00067" y="2923684"/>
                  <a:ext cx="478913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1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7" name="Rectangle 44"/>
          <p:cNvSpPr>
            <a:spLocks noChangeArrowheads="1"/>
          </p:cNvSpPr>
          <p:nvPr/>
        </p:nvSpPr>
        <p:spPr bwMode="auto">
          <a:xfrm>
            <a:off x="2128838" y="6069376"/>
            <a:ext cx="2039937" cy="290512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8" name="Rectangle 41"/>
          <p:cNvSpPr>
            <a:spLocks noChangeArrowheads="1"/>
          </p:cNvSpPr>
          <p:nvPr/>
        </p:nvSpPr>
        <p:spPr bwMode="auto">
          <a:xfrm>
            <a:off x="2136775" y="5189901"/>
            <a:ext cx="2058988" cy="325437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9" name="Rectangle 40"/>
          <p:cNvSpPr>
            <a:spLocks noChangeArrowheads="1"/>
          </p:cNvSpPr>
          <p:nvPr/>
        </p:nvSpPr>
        <p:spPr bwMode="auto">
          <a:xfrm>
            <a:off x="2138363" y="4759688"/>
            <a:ext cx="2030412" cy="333375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50" name="Rectangle 39"/>
          <p:cNvSpPr>
            <a:spLocks noChangeArrowheads="1"/>
          </p:cNvSpPr>
          <p:nvPr/>
        </p:nvSpPr>
        <p:spPr bwMode="auto">
          <a:xfrm>
            <a:off x="2146300" y="4345351"/>
            <a:ext cx="2022475" cy="307975"/>
          </a:xfrm>
          <a:prstGeom prst="rect">
            <a:avLst/>
          </a:prstGeom>
          <a:solidFill>
            <a:srgbClr val="F0C61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graphicFrame>
        <p:nvGraphicFramePr>
          <p:cNvPr id="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2219561"/>
              </p:ext>
            </p:extLst>
          </p:nvPr>
        </p:nvGraphicFramePr>
        <p:xfrm>
          <a:off x="1600200" y="4292963"/>
          <a:ext cx="2662238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6" name="Equation" r:id="rId8" imgW="1409400" imgH="1143000" progId="Equation.3">
                  <p:embed/>
                </p:oleObj>
              </mc:Choice>
              <mc:Fallback>
                <p:oleObj name="Equation" r:id="rId8" imgW="140940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292963"/>
                        <a:ext cx="2662238" cy="215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Rectangle 43"/>
          <p:cNvSpPr>
            <a:spLocks noChangeArrowheads="1"/>
          </p:cNvSpPr>
          <p:nvPr/>
        </p:nvSpPr>
        <p:spPr bwMode="auto">
          <a:xfrm>
            <a:off x="2146300" y="5639163"/>
            <a:ext cx="2032000" cy="288925"/>
          </a:xfrm>
          <a:prstGeom prst="rect">
            <a:avLst/>
          </a:prstGeom>
          <a:solidFill>
            <a:srgbClr val="008000">
              <a:alpha val="6588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17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Bipartite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graph where the vertex set V is partitioned into two sets V = {L,R}, of size greater than one, such that there is no edge within each set.</a:t>
            </a:r>
            <a:endParaRPr lang="en-US" dirty="0"/>
          </a:p>
        </p:txBody>
      </p:sp>
      <p:sp>
        <p:nvSpPr>
          <p:cNvPr id="11" name="Line 19"/>
          <p:cNvSpPr>
            <a:spLocks noChangeShapeType="1"/>
          </p:cNvSpPr>
          <p:nvPr/>
        </p:nvSpPr>
        <p:spPr bwMode="auto">
          <a:xfrm>
            <a:off x="3304542" y="3879173"/>
            <a:ext cx="1445172" cy="287298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Line 20"/>
          <p:cNvSpPr>
            <a:spLocks noChangeShapeType="1"/>
          </p:cNvSpPr>
          <p:nvPr/>
        </p:nvSpPr>
        <p:spPr bwMode="auto">
          <a:xfrm flipH="1">
            <a:off x="3304542" y="5665623"/>
            <a:ext cx="1445172" cy="427449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" name="Line 23"/>
          <p:cNvSpPr>
            <a:spLocks noChangeShapeType="1"/>
          </p:cNvSpPr>
          <p:nvPr/>
        </p:nvSpPr>
        <p:spPr bwMode="auto">
          <a:xfrm flipV="1">
            <a:off x="3278266" y="4416126"/>
            <a:ext cx="1471448" cy="566845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27"/>
          <p:cNvSpPr>
            <a:spLocks noChangeShapeType="1"/>
          </p:cNvSpPr>
          <p:nvPr/>
        </p:nvSpPr>
        <p:spPr bwMode="auto">
          <a:xfrm flipH="1" flipV="1">
            <a:off x="3278266" y="4063839"/>
            <a:ext cx="1552770" cy="1293884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749714" y="5310425"/>
            <a:ext cx="539750" cy="533400"/>
          </a:xfrm>
          <a:prstGeom prst="ellipse">
            <a:avLst/>
          </a:prstGeom>
          <a:solidFill>
            <a:srgbClr val="FF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3399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4749714" y="3983880"/>
            <a:ext cx="539750" cy="5334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3399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2743200" y="3589815"/>
            <a:ext cx="539750" cy="533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3399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2743200" y="4717641"/>
            <a:ext cx="539750" cy="53340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3399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2743200" y="5826372"/>
            <a:ext cx="539750" cy="5334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3399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133600" y="3694507"/>
                <a:ext cx="4735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3694507"/>
                <a:ext cx="473591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133600" y="4856126"/>
                <a:ext cx="4789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856126"/>
                <a:ext cx="478913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057400" y="5876906"/>
                <a:ext cx="4789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5876906"/>
                <a:ext cx="478913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292092" y="4022822"/>
                <a:ext cx="4690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92" y="4022822"/>
                <a:ext cx="469039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405262" y="5392459"/>
                <a:ext cx="4789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5262" y="5392459"/>
                <a:ext cx="478913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914400" y="4560389"/>
            <a:ext cx="902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Set L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5857899" y="4560388"/>
            <a:ext cx="954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Set 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5512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most important nodes in the graph?</a:t>
            </a:r>
          </a:p>
          <a:p>
            <a:pPr lvl="1"/>
            <a:r>
              <a:rPr lang="en-US" dirty="0" smtClean="0"/>
              <a:t>What are the most authoritative pages on the web</a:t>
            </a:r>
          </a:p>
          <a:p>
            <a:pPr lvl="1"/>
            <a:r>
              <a:rPr lang="en-US" dirty="0" smtClean="0"/>
              <a:t>Who are the important users in </a:t>
            </a:r>
            <a:r>
              <a:rPr lang="en-US" dirty="0"/>
              <a:t>F</a:t>
            </a:r>
            <a:r>
              <a:rPr lang="en-US" dirty="0" smtClean="0"/>
              <a:t>acebook?</a:t>
            </a:r>
          </a:p>
          <a:p>
            <a:pPr lvl="1"/>
            <a:r>
              <a:rPr lang="en-US" dirty="0" smtClean="0"/>
              <a:t>What are the most influential Twitter accounts?</a:t>
            </a:r>
          </a:p>
        </p:txBody>
      </p:sp>
    </p:spTree>
    <p:extLst>
      <p:ext uri="{BB962C8B-B14F-4D97-AF65-F5344CB8AC3E}">
        <p14:creationId xmlns:p14="http://schemas.microsoft.com/office/powerpoint/2010/main" val="322071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this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you make a query “</a:t>
            </a:r>
            <a:r>
              <a:rPr lang="en-US" dirty="0" err="1"/>
              <a:t>m</a:t>
            </a:r>
            <a:r>
              <a:rPr lang="en-US" dirty="0" err="1" smtClean="0"/>
              <a:t>icrosoft</a:t>
            </a:r>
            <a:r>
              <a:rPr lang="en-US" dirty="0" smtClean="0"/>
              <a:t>” to Google why do you get the home page of Microsoft as the first result?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40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Analysis</a:t>
            </a:r>
            <a:endParaRPr lang="en-US" dirty="0"/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First generation search engines</a:t>
            </a:r>
          </a:p>
          <a:p>
            <a:pPr lvl="1">
              <a:lnSpc>
                <a:spcPct val="90000"/>
              </a:lnSpc>
            </a:pPr>
            <a:r>
              <a:rPr lang="en-US"/>
              <a:t>view documents as flat text files</a:t>
            </a:r>
          </a:p>
          <a:p>
            <a:pPr lvl="1">
              <a:lnSpc>
                <a:spcPct val="90000"/>
              </a:lnSpc>
            </a:pPr>
            <a:r>
              <a:rPr lang="en-US"/>
              <a:t>could not cope with size, spamming, user needs</a:t>
            </a:r>
          </a:p>
          <a:p>
            <a:pPr>
              <a:lnSpc>
                <a:spcPct val="90000"/>
              </a:lnSpc>
            </a:pPr>
            <a:r>
              <a:rPr lang="en-US"/>
              <a:t>Second generation search engines</a:t>
            </a:r>
          </a:p>
          <a:p>
            <a:pPr lvl="1">
              <a:lnSpc>
                <a:spcPct val="90000"/>
              </a:lnSpc>
            </a:pPr>
            <a:r>
              <a:rPr lang="en-US"/>
              <a:t>Ranking becomes critical</a:t>
            </a:r>
          </a:p>
          <a:p>
            <a:pPr lvl="1">
              <a:lnSpc>
                <a:spcPct val="90000"/>
              </a:lnSpc>
            </a:pPr>
            <a:r>
              <a:rPr lang="en-US"/>
              <a:t>use of Web specific data: Link Analysis</a:t>
            </a:r>
          </a:p>
          <a:p>
            <a:pPr lvl="1">
              <a:lnSpc>
                <a:spcPct val="90000"/>
              </a:lnSpc>
            </a:pPr>
            <a:r>
              <a:rPr lang="en-US"/>
              <a:t>shift from </a:t>
            </a:r>
            <a:r>
              <a:rPr lang="en-US">
                <a:solidFill>
                  <a:srgbClr val="FF6600"/>
                </a:solidFill>
              </a:rPr>
              <a:t>relevance</a:t>
            </a:r>
            <a:r>
              <a:rPr lang="en-US"/>
              <a:t> to </a:t>
            </a:r>
            <a:r>
              <a:rPr lang="en-US">
                <a:solidFill>
                  <a:srgbClr val="FF6600"/>
                </a:solidFill>
              </a:rPr>
              <a:t>authoritativeness</a:t>
            </a:r>
          </a:p>
          <a:p>
            <a:pPr lvl="1">
              <a:lnSpc>
                <a:spcPct val="90000"/>
              </a:lnSpc>
            </a:pPr>
            <a:r>
              <a:rPr lang="en-US"/>
              <a:t>a success story for the network analysis</a:t>
            </a:r>
          </a:p>
        </p:txBody>
      </p:sp>
    </p:spTree>
    <p:extLst>
      <p:ext uri="{BB962C8B-B14F-4D97-AF65-F5344CB8AC3E}">
        <p14:creationId xmlns:p14="http://schemas.microsoft.com/office/powerpoint/2010/main" val="15871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 Analysis: Intuition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link from page </a:t>
            </a:r>
            <a:r>
              <a:rPr lang="en-US" dirty="0">
                <a:solidFill>
                  <a:srgbClr val="3399FF"/>
                </a:solidFill>
              </a:rPr>
              <a:t>p</a:t>
            </a:r>
            <a:r>
              <a:rPr lang="en-US" dirty="0"/>
              <a:t> to page </a:t>
            </a:r>
            <a:r>
              <a:rPr lang="en-US" dirty="0">
                <a:solidFill>
                  <a:srgbClr val="3399FF"/>
                </a:solidFill>
              </a:rPr>
              <a:t>q</a:t>
            </a:r>
            <a:r>
              <a:rPr lang="en-US" dirty="0"/>
              <a:t> denotes endorsement</a:t>
            </a:r>
          </a:p>
          <a:p>
            <a:pPr lvl="1"/>
            <a:r>
              <a:rPr lang="en-US" dirty="0"/>
              <a:t>page </a:t>
            </a:r>
            <a:r>
              <a:rPr lang="en-US" dirty="0">
                <a:solidFill>
                  <a:srgbClr val="3399FF"/>
                </a:solidFill>
              </a:rPr>
              <a:t>p</a:t>
            </a:r>
            <a:r>
              <a:rPr lang="en-US" dirty="0"/>
              <a:t> considers page </a:t>
            </a:r>
            <a:r>
              <a:rPr lang="en-US" dirty="0">
                <a:solidFill>
                  <a:srgbClr val="3399FF"/>
                </a:solidFill>
              </a:rPr>
              <a:t>q</a:t>
            </a:r>
            <a:r>
              <a:rPr lang="en-US" dirty="0"/>
              <a:t> an authority on a subject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se the graph </a:t>
            </a:r>
            <a:r>
              <a:rPr lang="en-US" dirty="0"/>
              <a:t>of recommendations</a:t>
            </a:r>
          </a:p>
          <a:p>
            <a:pPr lvl="1"/>
            <a:r>
              <a:rPr lang="en-US" dirty="0"/>
              <a:t>assign an </a:t>
            </a:r>
            <a:r>
              <a:rPr lang="en-US" dirty="0">
                <a:solidFill>
                  <a:srgbClr val="FF3300"/>
                </a:solidFill>
              </a:rPr>
              <a:t>authority value</a:t>
            </a:r>
            <a:r>
              <a:rPr lang="en-US" dirty="0"/>
              <a:t> to every page</a:t>
            </a:r>
          </a:p>
        </p:txBody>
      </p:sp>
    </p:spTree>
    <p:extLst>
      <p:ext uri="{BB962C8B-B14F-4D97-AF65-F5344CB8AC3E}">
        <p14:creationId xmlns:p14="http://schemas.microsoft.com/office/powerpoint/2010/main" val="314559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Popularity: </a:t>
            </a:r>
            <a:r>
              <a:rPr lang="en-US" dirty="0" err="1" smtClean="0"/>
              <a:t>InDegree</a:t>
            </a:r>
            <a:r>
              <a:rPr lang="en-US" dirty="0" smtClean="0"/>
              <a:t> </a:t>
            </a:r>
            <a:r>
              <a:rPr lang="en-US" dirty="0"/>
              <a:t>algorithm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Rank pages according to </a:t>
            </a:r>
            <a:r>
              <a:rPr lang="en-US" dirty="0" smtClean="0"/>
              <a:t>the popularity of incoming edges</a:t>
            </a:r>
            <a:endParaRPr lang="en-US" dirty="0"/>
          </a:p>
        </p:txBody>
      </p:sp>
      <p:sp>
        <p:nvSpPr>
          <p:cNvPr id="257028" name="Text Box 4"/>
          <p:cNvSpPr txBox="1">
            <a:spLocks noChangeArrowheads="1"/>
          </p:cNvSpPr>
          <p:nvPr/>
        </p:nvSpPr>
        <p:spPr bwMode="auto">
          <a:xfrm>
            <a:off x="6156325" y="3171825"/>
            <a:ext cx="2516188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hangingPunct="0">
              <a:spcBef>
                <a:spcPct val="20000"/>
              </a:spcBef>
              <a:buFontTx/>
              <a:buAutoNum type="arabicPeriod"/>
            </a:pPr>
            <a:r>
              <a:rPr kumimoji="1" lang="en-US" sz="2400" b="1">
                <a:solidFill>
                  <a:srgbClr val="FF3300"/>
                </a:solidFill>
                <a:latin typeface="Tahoma" pitchFamily="34" charset="0"/>
              </a:rPr>
              <a:t>Red Page</a:t>
            </a:r>
          </a:p>
          <a:p>
            <a:pPr eaLnBrk="0" hangingPunct="0">
              <a:spcBef>
                <a:spcPct val="20000"/>
              </a:spcBef>
              <a:buFontTx/>
              <a:buAutoNum type="arabicPeriod"/>
            </a:pPr>
            <a:r>
              <a:rPr kumimoji="1" lang="en-US" sz="2400" b="1">
                <a:solidFill>
                  <a:srgbClr val="F5B603"/>
                </a:solidFill>
                <a:latin typeface="Tahoma" pitchFamily="34" charset="0"/>
              </a:rPr>
              <a:t>Yellow Page</a:t>
            </a:r>
          </a:p>
          <a:p>
            <a:pPr eaLnBrk="0" hangingPunct="0">
              <a:spcBef>
                <a:spcPct val="20000"/>
              </a:spcBef>
              <a:buFontTx/>
              <a:buAutoNum type="arabicPeriod"/>
            </a:pPr>
            <a:r>
              <a:rPr kumimoji="1" lang="en-US" sz="2400" b="1">
                <a:solidFill>
                  <a:srgbClr val="3366FF"/>
                </a:solidFill>
                <a:latin typeface="Tahoma" pitchFamily="34" charset="0"/>
              </a:rPr>
              <a:t>Blue Page</a:t>
            </a:r>
          </a:p>
          <a:p>
            <a:pPr eaLnBrk="0" hangingPunct="0">
              <a:spcBef>
                <a:spcPct val="20000"/>
              </a:spcBef>
              <a:buFontTx/>
              <a:buAutoNum type="arabicPeriod"/>
            </a:pPr>
            <a:r>
              <a:rPr kumimoji="1" lang="en-US" sz="2400" b="1">
                <a:solidFill>
                  <a:srgbClr val="FF33CC"/>
                </a:solidFill>
                <a:latin typeface="Tahoma" pitchFamily="34" charset="0"/>
              </a:rPr>
              <a:t>Purple Page</a:t>
            </a:r>
          </a:p>
          <a:p>
            <a:pPr eaLnBrk="0" hangingPunct="0">
              <a:spcBef>
                <a:spcPct val="20000"/>
              </a:spcBef>
              <a:buFontTx/>
              <a:buAutoNum type="arabicPeriod"/>
            </a:pPr>
            <a:r>
              <a:rPr kumimoji="1" lang="en-US" sz="2400" b="1">
                <a:solidFill>
                  <a:srgbClr val="009900"/>
                </a:solidFill>
                <a:latin typeface="Tahoma" pitchFamily="34" charset="0"/>
              </a:rPr>
              <a:t>Green Page</a:t>
            </a:r>
          </a:p>
        </p:txBody>
      </p:sp>
      <p:sp>
        <p:nvSpPr>
          <p:cNvPr id="257029" name="Rectangle 5"/>
          <p:cNvSpPr>
            <a:spLocks noChangeArrowheads="1"/>
          </p:cNvSpPr>
          <p:nvPr/>
        </p:nvSpPr>
        <p:spPr bwMode="auto">
          <a:xfrm>
            <a:off x="950913" y="3354388"/>
            <a:ext cx="685800" cy="990600"/>
          </a:xfrm>
          <a:prstGeom prst="rect">
            <a:avLst/>
          </a:prstGeom>
          <a:solidFill>
            <a:srgbClr val="FFFFFF"/>
          </a:solidFill>
          <a:ln w="76200">
            <a:solidFill>
              <a:srgbClr val="F5B60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7030" name="Rectangle 6"/>
          <p:cNvSpPr>
            <a:spLocks noChangeArrowheads="1"/>
          </p:cNvSpPr>
          <p:nvPr/>
        </p:nvSpPr>
        <p:spPr bwMode="auto">
          <a:xfrm>
            <a:off x="1331913" y="5259388"/>
            <a:ext cx="685800" cy="990600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7031" name="Rectangle 7"/>
          <p:cNvSpPr>
            <a:spLocks noChangeArrowheads="1"/>
          </p:cNvSpPr>
          <p:nvPr/>
        </p:nvSpPr>
        <p:spPr bwMode="auto">
          <a:xfrm>
            <a:off x="3846513" y="5411788"/>
            <a:ext cx="685800" cy="990600"/>
          </a:xfrm>
          <a:prstGeom prst="rect">
            <a:avLst/>
          </a:prstGeom>
          <a:solidFill>
            <a:srgbClr val="FFFFFF"/>
          </a:solidFill>
          <a:ln w="7620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7032" name="Rectangle 8"/>
          <p:cNvSpPr>
            <a:spLocks noChangeArrowheads="1"/>
          </p:cNvSpPr>
          <p:nvPr/>
        </p:nvSpPr>
        <p:spPr bwMode="auto">
          <a:xfrm>
            <a:off x="4532313" y="3659188"/>
            <a:ext cx="685800" cy="990600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7033" name="Rectangle 9"/>
          <p:cNvSpPr>
            <a:spLocks noChangeArrowheads="1"/>
          </p:cNvSpPr>
          <p:nvPr/>
        </p:nvSpPr>
        <p:spPr bwMode="auto">
          <a:xfrm>
            <a:off x="3008313" y="2820988"/>
            <a:ext cx="685800" cy="990600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7034" name="Line 10"/>
          <p:cNvSpPr>
            <a:spLocks noChangeShapeType="1"/>
          </p:cNvSpPr>
          <p:nvPr/>
        </p:nvSpPr>
        <p:spPr bwMode="auto">
          <a:xfrm>
            <a:off x="1179513" y="4192588"/>
            <a:ext cx="304800" cy="0"/>
          </a:xfrm>
          <a:prstGeom prst="line">
            <a:avLst/>
          </a:prstGeom>
          <a:noFill/>
          <a:ln w="76200">
            <a:solidFill>
              <a:srgbClr val="33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035" name="Line 11"/>
          <p:cNvSpPr>
            <a:spLocks noChangeShapeType="1"/>
          </p:cNvSpPr>
          <p:nvPr/>
        </p:nvSpPr>
        <p:spPr bwMode="auto">
          <a:xfrm>
            <a:off x="1103313" y="3811588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036" name="Line 12"/>
          <p:cNvSpPr>
            <a:spLocks noChangeShapeType="1"/>
          </p:cNvSpPr>
          <p:nvPr/>
        </p:nvSpPr>
        <p:spPr bwMode="auto">
          <a:xfrm>
            <a:off x="3998913" y="5868988"/>
            <a:ext cx="304800" cy="0"/>
          </a:xfrm>
          <a:prstGeom prst="line">
            <a:avLst/>
          </a:prstGeom>
          <a:noFill/>
          <a:ln w="76200">
            <a:solidFill>
              <a:srgbClr val="F5B60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037" name="Line 13"/>
          <p:cNvSpPr>
            <a:spLocks noChangeShapeType="1"/>
          </p:cNvSpPr>
          <p:nvPr/>
        </p:nvSpPr>
        <p:spPr bwMode="auto">
          <a:xfrm>
            <a:off x="3998913" y="5640388"/>
            <a:ext cx="304800" cy="0"/>
          </a:xfrm>
          <a:prstGeom prst="line">
            <a:avLst/>
          </a:prstGeom>
          <a:noFill/>
          <a:ln w="76200">
            <a:solidFill>
              <a:srgbClr val="33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038" name="Line 14"/>
          <p:cNvSpPr>
            <a:spLocks noChangeShapeType="1"/>
          </p:cNvSpPr>
          <p:nvPr/>
        </p:nvSpPr>
        <p:spPr bwMode="auto">
          <a:xfrm>
            <a:off x="4684713" y="3963988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039" name="Line 15"/>
          <p:cNvSpPr>
            <a:spLocks noChangeShapeType="1"/>
          </p:cNvSpPr>
          <p:nvPr/>
        </p:nvSpPr>
        <p:spPr bwMode="auto">
          <a:xfrm>
            <a:off x="4075113" y="6097588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040" name="Line 16"/>
          <p:cNvSpPr>
            <a:spLocks noChangeShapeType="1"/>
          </p:cNvSpPr>
          <p:nvPr/>
        </p:nvSpPr>
        <p:spPr bwMode="auto">
          <a:xfrm>
            <a:off x="1484313" y="5868988"/>
            <a:ext cx="304800" cy="0"/>
          </a:xfrm>
          <a:prstGeom prst="line">
            <a:avLst/>
          </a:prstGeom>
          <a:noFill/>
          <a:ln w="76200">
            <a:solidFill>
              <a:srgbClr val="00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041" name="Line 17"/>
          <p:cNvSpPr>
            <a:spLocks noChangeShapeType="1"/>
          </p:cNvSpPr>
          <p:nvPr/>
        </p:nvSpPr>
        <p:spPr bwMode="auto">
          <a:xfrm>
            <a:off x="1484313" y="5564188"/>
            <a:ext cx="304800" cy="0"/>
          </a:xfrm>
          <a:prstGeom prst="line">
            <a:avLst/>
          </a:prstGeom>
          <a:noFill/>
          <a:ln w="76200">
            <a:solidFill>
              <a:srgbClr val="F5B60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042" name="Line 18"/>
          <p:cNvSpPr>
            <a:spLocks noChangeShapeType="1"/>
          </p:cNvSpPr>
          <p:nvPr/>
        </p:nvSpPr>
        <p:spPr bwMode="auto">
          <a:xfrm>
            <a:off x="3236913" y="3278188"/>
            <a:ext cx="304800" cy="0"/>
          </a:xfrm>
          <a:prstGeom prst="line">
            <a:avLst/>
          </a:prstGeom>
          <a:noFill/>
          <a:ln w="76200">
            <a:solidFill>
              <a:srgbClr val="FF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043" name="Line 19"/>
          <p:cNvSpPr>
            <a:spLocks noChangeShapeType="1"/>
          </p:cNvSpPr>
          <p:nvPr/>
        </p:nvSpPr>
        <p:spPr bwMode="auto">
          <a:xfrm>
            <a:off x="2170113" y="5792788"/>
            <a:ext cx="15240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044" name="Line 20"/>
          <p:cNvSpPr>
            <a:spLocks noChangeShapeType="1"/>
          </p:cNvSpPr>
          <p:nvPr/>
        </p:nvSpPr>
        <p:spPr bwMode="auto">
          <a:xfrm flipH="1">
            <a:off x="1789113" y="3887788"/>
            <a:ext cx="1295400" cy="12954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045" name="Line 21"/>
          <p:cNvSpPr>
            <a:spLocks noChangeShapeType="1"/>
          </p:cNvSpPr>
          <p:nvPr/>
        </p:nvSpPr>
        <p:spPr bwMode="auto">
          <a:xfrm flipH="1" flipV="1">
            <a:off x="1331913" y="4497388"/>
            <a:ext cx="228600" cy="6858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046" name="Line 22"/>
          <p:cNvSpPr>
            <a:spLocks noChangeShapeType="1"/>
          </p:cNvSpPr>
          <p:nvPr/>
        </p:nvSpPr>
        <p:spPr bwMode="auto">
          <a:xfrm flipV="1">
            <a:off x="1789113" y="3506788"/>
            <a:ext cx="1143000" cy="3048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047" name="Line 23"/>
          <p:cNvSpPr>
            <a:spLocks noChangeShapeType="1"/>
          </p:cNvSpPr>
          <p:nvPr/>
        </p:nvSpPr>
        <p:spPr bwMode="auto">
          <a:xfrm>
            <a:off x="1712913" y="4192588"/>
            <a:ext cx="26670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048" name="Line 24"/>
          <p:cNvSpPr>
            <a:spLocks noChangeShapeType="1"/>
          </p:cNvSpPr>
          <p:nvPr/>
        </p:nvSpPr>
        <p:spPr bwMode="auto">
          <a:xfrm flipH="1" flipV="1">
            <a:off x="3770313" y="3278188"/>
            <a:ext cx="685800" cy="6858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049" name="Line 25"/>
          <p:cNvSpPr>
            <a:spLocks noChangeShapeType="1"/>
          </p:cNvSpPr>
          <p:nvPr/>
        </p:nvSpPr>
        <p:spPr bwMode="auto">
          <a:xfrm flipH="1" flipV="1">
            <a:off x="3389313" y="3887788"/>
            <a:ext cx="685800" cy="14478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050" name="Line 26"/>
          <p:cNvSpPr>
            <a:spLocks noChangeShapeType="1"/>
          </p:cNvSpPr>
          <p:nvPr/>
        </p:nvSpPr>
        <p:spPr bwMode="auto">
          <a:xfrm flipV="1">
            <a:off x="4303713" y="4725988"/>
            <a:ext cx="457200" cy="609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051" name="Line 27"/>
          <p:cNvSpPr>
            <a:spLocks noChangeShapeType="1"/>
          </p:cNvSpPr>
          <p:nvPr/>
        </p:nvSpPr>
        <p:spPr bwMode="auto">
          <a:xfrm flipH="1" flipV="1">
            <a:off x="1789113" y="4421188"/>
            <a:ext cx="1981200" cy="12192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052" name="Text Box 28"/>
          <p:cNvSpPr txBox="1">
            <a:spLocks noChangeArrowheads="1"/>
          </p:cNvSpPr>
          <p:nvPr/>
        </p:nvSpPr>
        <p:spPr bwMode="auto">
          <a:xfrm>
            <a:off x="2124075" y="5980113"/>
            <a:ext cx="7794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FF66CC"/>
                </a:solidFill>
                <a:latin typeface="Tahoma" pitchFamily="34" charset="0"/>
              </a:rPr>
              <a:t>w=1</a:t>
            </a:r>
          </a:p>
        </p:txBody>
      </p:sp>
      <p:sp>
        <p:nvSpPr>
          <p:cNvPr id="257053" name="Text Box 29"/>
          <p:cNvSpPr txBox="1">
            <a:spLocks noChangeArrowheads="1"/>
          </p:cNvSpPr>
          <p:nvPr/>
        </p:nvSpPr>
        <p:spPr bwMode="auto">
          <a:xfrm>
            <a:off x="4643438" y="5908675"/>
            <a:ext cx="7794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9900"/>
                </a:solidFill>
                <a:latin typeface="Tahoma" pitchFamily="34" charset="0"/>
              </a:rPr>
              <a:t>w=1</a:t>
            </a:r>
          </a:p>
        </p:txBody>
      </p:sp>
      <p:sp>
        <p:nvSpPr>
          <p:cNvPr id="257054" name="Text Box 30"/>
          <p:cNvSpPr txBox="1">
            <a:spLocks noChangeArrowheads="1"/>
          </p:cNvSpPr>
          <p:nvPr/>
        </p:nvSpPr>
        <p:spPr bwMode="auto">
          <a:xfrm>
            <a:off x="4859338" y="4756150"/>
            <a:ext cx="7794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chemeClr val="folHlink"/>
                </a:solidFill>
                <a:latin typeface="Tahoma" pitchFamily="34" charset="0"/>
              </a:rPr>
              <a:t>w=2</a:t>
            </a:r>
          </a:p>
        </p:txBody>
      </p:sp>
      <p:sp>
        <p:nvSpPr>
          <p:cNvPr id="257055" name="Text Box 31"/>
          <p:cNvSpPr txBox="1">
            <a:spLocks noChangeArrowheads="1"/>
          </p:cNvSpPr>
          <p:nvPr/>
        </p:nvSpPr>
        <p:spPr bwMode="auto">
          <a:xfrm>
            <a:off x="3779838" y="2667000"/>
            <a:ext cx="7794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chemeClr val="hlink"/>
                </a:solidFill>
                <a:latin typeface="Tahoma" pitchFamily="34" charset="0"/>
              </a:rPr>
              <a:t>w=3</a:t>
            </a:r>
          </a:p>
        </p:txBody>
      </p:sp>
      <p:sp>
        <p:nvSpPr>
          <p:cNvPr id="257056" name="Text Box 32"/>
          <p:cNvSpPr txBox="1">
            <a:spLocks noChangeArrowheads="1"/>
          </p:cNvSpPr>
          <p:nvPr/>
        </p:nvSpPr>
        <p:spPr bwMode="auto">
          <a:xfrm>
            <a:off x="1403350" y="2955925"/>
            <a:ext cx="7794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F5B603"/>
                </a:solidFill>
                <a:latin typeface="Tahoma" pitchFamily="34" charset="0"/>
              </a:rPr>
              <a:t>w=2</a:t>
            </a:r>
          </a:p>
        </p:txBody>
      </p:sp>
    </p:spTree>
    <p:extLst>
      <p:ext uri="{BB962C8B-B14F-4D97-AF65-F5344CB8AC3E}">
        <p14:creationId xmlns:p14="http://schemas.microsoft.com/office/powerpoint/2010/main" val="111212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Could you think of the case where this could be a problem?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It is not important only how many link to you, but how important are the people that link to you.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905907" y="33528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839107" y="27432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839107" y="33528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68010" y="3941379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566510" y="326878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820307" y="3936124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420507" y="3941379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566510" y="4574628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>
            <a:stCxn id="7" idx="7"/>
            <a:endCxn id="4" idx="3"/>
          </p:cNvCxnSpPr>
          <p:nvPr/>
        </p:nvCxnSpPr>
        <p:spPr>
          <a:xfrm flipV="1">
            <a:off x="3128173" y="3612963"/>
            <a:ext cx="822371" cy="3730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6" idx="6"/>
            <a:endCxn id="4" idx="2"/>
          </p:cNvCxnSpPr>
          <p:nvPr/>
        </p:nvCxnSpPr>
        <p:spPr>
          <a:xfrm>
            <a:off x="3143907" y="3505200"/>
            <a:ext cx="762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4" idx="1"/>
          </p:cNvCxnSpPr>
          <p:nvPr/>
        </p:nvCxnSpPr>
        <p:spPr>
          <a:xfrm>
            <a:off x="3099270" y="3003363"/>
            <a:ext cx="851274" cy="3940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9" idx="1"/>
            <a:endCxn id="4" idx="5"/>
          </p:cNvCxnSpPr>
          <p:nvPr/>
        </p:nvCxnSpPr>
        <p:spPr>
          <a:xfrm flipH="1" flipV="1">
            <a:off x="4166070" y="3612963"/>
            <a:ext cx="698874" cy="3677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9" idx="7"/>
            <a:endCxn id="8" idx="3"/>
          </p:cNvCxnSpPr>
          <p:nvPr/>
        </p:nvCxnSpPr>
        <p:spPr>
          <a:xfrm flipV="1">
            <a:off x="5080470" y="3528943"/>
            <a:ext cx="530677" cy="451818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9" idx="6"/>
            <a:endCxn id="10" idx="2"/>
          </p:cNvCxnSpPr>
          <p:nvPr/>
        </p:nvCxnSpPr>
        <p:spPr>
          <a:xfrm>
            <a:off x="5125107" y="4088524"/>
            <a:ext cx="1295400" cy="52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8" idx="5"/>
            <a:endCxn id="10" idx="1"/>
          </p:cNvCxnSpPr>
          <p:nvPr/>
        </p:nvCxnSpPr>
        <p:spPr>
          <a:xfrm>
            <a:off x="5826673" y="3528943"/>
            <a:ext cx="638471" cy="457073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1" idx="0"/>
            <a:endCxn id="8" idx="4"/>
          </p:cNvCxnSpPr>
          <p:nvPr/>
        </p:nvCxnSpPr>
        <p:spPr>
          <a:xfrm flipV="1">
            <a:off x="5718910" y="3573580"/>
            <a:ext cx="0" cy="1001048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9" idx="5"/>
            <a:endCxn id="11" idx="1"/>
          </p:cNvCxnSpPr>
          <p:nvPr/>
        </p:nvCxnSpPr>
        <p:spPr>
          <a:xfrm>
            <a:off x="5080470" y="4196287"/>
            <a:ext cx="530677" cy="422978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1" idx="7"/>
            <a:endCxn id="10" idx="3"/>
          </p:cNvCxnSpPr>
          <p:nvPr/>
        </p:nvCxnSpPr>
        <p:spPr>
          <a:xfrm flipV="1">
            <a:off x="5826673" y="4201542"/>
            <a:ext cx="638471" cy="417723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7085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PageRank algorithm [BP98]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881563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>
                <a:solidFill>
                  <a:srgbClr val="009900"/>
                </a:solidFill>
              </a:rPr>
              <a:t>Good</a:t>
            </a:r>
            <a:r>
              <a:rPr lang="en-US" sz="2400" dirty="0" smtClean="0"/>
              <a:t> authorities should be pointed by </a:t>
            </a:r>
            <a:r>
              <a:rPr lang="en-US" sz="2400" dirty="0" smtClean="0">
                <a:solidFill>
                  <a:srgbClr val="009900"/>
                </a:solidFill>
              </a:rPr>
              <a:t>good</a:t>
            </a:r>
            <a:r>
              <a:rPr lang="en-US" sz="2400" dirty="0" smtClean="0"/>
              <a:t> authorities</a:t>
            </a:r>
          </a:p>
          <a:p>
            <a:pPr lvl="1"/>
            <a:r>
              <a:rPr lang="en-US" sz="2000" dirty="0" smtClean="0"/>
              <a:t>The value of a page is the value of the people that link to you</a:t>
            </a:r>
          </a:p>
          <a:p>
            <a:endParaRPr lang="en-US" dirty="0" smtClean="0"/>
          </a:p>
          <a:p>
            <a:r>
              <a:rPr lang="en-US" dirty="0" smtClean="0"/>
              <a:t>How do we implement that?</a:t>
            </a:r>
          </a:p>
          <a:p>
            <a:pPr lvl="1"/>
            <a:r>
              <a:rPr lang="en-US" dirty="0" smtClean="0"/>
              <a:t>Each page has a value.</a:t>
            </a:r>
          </a:p>
          <a:p>
            <a:pPr lvl="1"/>
            <a:r>
              <a:rPr lang="en-US" dirty="0" smtClean="0"/>
              <a:t>Proceed in iterations, </a:t>
            </a:r>
          </a:p>
          <a:p>
            <a:pPr lvl="2"/>
            <a:r>
              <a:rPr lang="en-US" dirty="0" smtClean="0"/>
              <a:t>in each iteration every page </a:t>
            </a:r>
            <a:r>
              <a:rPr lang="en-US" dirty="0" smtClean="0">
                <a:solidFill>
                  <a:srgbClr val="FF0000"/>
                </a:solidFill>
              </a:rPr>
              <a:t>distributes</a:t>
            </a:r>
            <a:r>
              <a:rPr lang="en-US" dirty="0" smtClean="0"/>
              <a:t> the value to the neighbors</a:t>
            </a:r>
          </a:p>
          <a:p>
            <a:pPr lvl="1"/>
            <a:r>
              <a:rPr lang="en-US" dirty="0" smtClean="0"/>
              <a:t>Continue until there is convergence.</a:t>
            </a:r>
          </a:p>
        </p:txBody>
      </p:sp>
      <p:grpSp>
        <p:nvGrpSpPr>
          <p:cNvPr id="3077" name="Group 4"/>
          <p:cNvGrpSpPr>
            <a:grpSpLocks/>
          </p:cNvGrpSpPr>
          <p:nvPr/>
        </p:nvGrpSpPr>
        <p:grpSpPr bwMode="auto">
          <a:xfrm>
            <a:off x="5776913" y="1557338"/>
            <a:ext cx="2755900" cy="2519362"/>
            <a:chOff x="3004" y="981"/>
            <a:chExt cx="2688" cy="2256"/>
          </a:xfrm>
        </p:grpSpPr>
        <p:sp>
          <p:nvSpPr>
            <p:cNvPr id="3079" name="Rectangle 5"/>
            <p:cNvSpPr>
              <a:spLocks noChangeArrowheads="1"/>
            </p:cNvSpPr>
            <p:nvPr/>
          </p:nvSpPr>
          <p:spPr bwMode="auto">
            <a:xfrm>
              <a:off x="3004" y="1317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F5B60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080" name="Rectangle 6"/>
            <p:cNvSpPr>
              <a:spLocks noChangeArrowheads="1"/>
            </p:cNvSpPr>
            <p:nvPr/>
          </p:nvSpPr>
          <p:spPr bwMode="auto">
            <a:xfrm>
              <a:off x="3244" y="2517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FF33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081" name="Rectangle 7"/>
            <p:cNvSpPr>
              <a:spLocks noChangeArrowheads="1"/>
            </p:cNvSpPr>
            <p:nvPr/>
          </p:nvSpPr>
          <p:spPr bwMode="auto">
            <a:xfrm>
              <a:off x="4828" y="2613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00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082" name="Rectangle 8"/>
            <p:cNvSpPr>
              <a:spLocks noChangeArrowheads="1"/>
            </p:cNvSpPr>
            <p:nvPr/>
          </p:nvSpPr>
          <p:spPr bwMode="auto">
            <a:xfrm>
              <a:off x="5260" y="1509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083" name="Rectangle 9"/>
            <p:cNvSpPr>
              <a:spLocks noChangeArrowheads="1"/>
            </p:cNvSpPr>
            <p:nvPr/>
          </p:nvSpPr>
          <p:spPr bwMode="auto">
            <a:xfrm>
              <a:off x="4300" y="981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084" name="Line 10"/>
            <p:cNvSpPr>
              <a:spLocks noChangeShapeType="1"/>
            </p:cNvSpPr>
            <p:nvPr/>
          </p:nvSpPr>
          <p:spPr bwMode="auto">
            <a:xfrm>
              <a:off x="3148" y="1845"/>
              <a:ext cx="192" cy="1"/>
            </a:xfrm>
            <a:prstGeom prst="line">
              <a:avLst/>
            </a:prstGeom>
            <a:noFill/>
            <a:ln w="76200">
              <a:solidFill>
                <a:srgbClr val="3366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5" name="Line 11"/>
            <p:cNvSpPr>
              <a:spLocks noChangeShapeType="1"/>
            </p:cNvSpPr>
            <p:nvPr/>
          </p:nvSpPr>
          <p:spPr bwMode="auto">
            <a:xfrm>
              <a:off x="3100" y="1605"/>
              <a:ext cx="192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6" name="Line 12"/>
            <p:cNvSpPr>
              <a:spLocks noChangeShapeType="1"/>
            </p:cNvSpPr>
            <p:nvPr/>
          </p:nvSpPr>
          <p:spPr bwMode="auto">
            <a:xfrm>
              <a:off x="4924" y="2901"/>
              <a:ext cx="192" cy="1"/>
            </a:xfrm>
            <a:prstGeom prst="line">
              <a:avLst/>
            </a:prstGeom>
            <a:noFill/>
            <a:ln w="76200">
              <a:solidFill>
                <a:srgbClr val="F5B60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7" name="Line 13"/>
            <p:cNvSpPr>
              <a:spLocks noChangeShapeType="1"/>
            </p:cNvSpPr>
            <p:nvPr/>
          </p:nvSpPr>
          <p:spPr bwMode="auto">
            <a:xfrm>
              <a:off x="4924" y="2757"/>
              <a:ext cx="192" cy="1"/>
            </a:xfrm>
            <a:prstGeom prst="line">
              <a:avLst/>
            </a:prstGeom>
            <a:noFill/>
            <a:ln w="76200">
              <a:solidFill>
                <a:srgbClr val="3366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8" name="Line 14"/>
            <p:cNvSpPr>
              <a:spLocks noChangeShapeType="1"/>
            </p:cNvSpPr>
            <p:nvPr/>
          </p:nvSpPr>
          <p:spPr bwMode="auto">
            <a:xfrm>
              <a:off x="5356" y="1701"/>
              <a:ext cx="192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9" name="Line 15"/>
            <p:cNvSpPr>
              <a:spLocks noChangeShapeType="1"/>
            </p:cNvSpPr>
            <p:nvPr/>
          </p:nvSpPr>
          <p:spPr bwMode="auto">
            <a:xfrm>
              <a:off x="4972" y="3045"/>
              <a:ext cx="192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0" name="Line 16"/>
            <p:cNvSpPr>
              <a:spLocks noChangeShapeType="1"/>
            </p:cNvSpPr>
            <p:nvPr/>
          </p:nvSpPr>
          <p:spPr bwMode="auto">
            <a:xfrm>
              <a:off x="3340" y="2901"/>
              <a:ext cx="192" cy="1"/>
            </a:xfrm>
            <a:prstGeom prst="line">
              <a:avLst/>
            </a:prstGeom>
            <a:noFill/>
            <a:ln w="76200">
              <a:solidFill>
                <a:srgbClr val="009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1" name="Line 17"/>
            <p:cNvSpPr>
              <a:spLocks noChangeShapeType="1"/>
            </p:cNvSpPr>
            <p:nvPr/>
          </p:nvSpPr>
          <p:spPr bwMode="auto">
            <a:xfrm>
              <a:off x="3340" y="2709"/>
              <a:ext cx="192" cy="1"/>
            </a:xfrm>
            <a:prstGeom prst="line">
              <a:avLst/>
            </a:prstGeom>
            <a:noFill/>
            <a:ln w="76200">
              <a:solidFill>
                <a:srgbClr val="F5B60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" name="Line 18"/>
            <p:cNvSpPr>
              <a:spLocks noChangeShapeType="1"/>
            </p:cNvSpPr>
            <p:nvPr/>
          </p:nvSpPr>
          <p:spPr bwMode="auto">
            <a:xfrm>
              <a:off x="4444" y="1269"/>
              <a:ext cx="192" cy="1"/>
            </a:xfrm>
            <a:prstGeom prst="line">
              <a:avLst/>
            </a:prstGeom>
            <a:noFill/>
            <a:ln w="76200">
              <a:solidFill>
                <a:srgbClr val="FF33CC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3" name="Line 19"/>
            <p:cNvSpPr>
              <a:spLocks noChangeShapeType="1"/>
            </p:cNvSpPr>
            <p:nvPr/>
          </p:nvSpPr>
          <p:spPr bwMode="auto">
            <a:xfrm>
              <a:off x="3772" y="2853"/>
              <a:ext cx="96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4" name="Line 20"/>
            <p:cNvSpPr>
              <a:spLocks noChangeShapeType="1"/>
            </p:cNvSpPr>
            <p:nvPr/>
          </p:nvSpPr>
          <p:spPr bwMode="auto">
            <a:xfrm flipH="1">
              <a:off x="3532" y="1653"/>
              <a:ext cx="816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5" name="Line 21"/>
            <p:cNvSpPr>
              <a:spLocks noChangeShapeType="1"/>
            </p:cNvSpPr>
            <p:nvPr/>
          </p:nvSpPr>
          <p:spPr bwMode="auto">
            <a:xfrm flipH="1" flipV="1">
              <a:off x="3244" y="2037"/>
              <a:ext cx="144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6" name="Line 22"/>
            <p:cNvSpPr>
              <a:spLocks noChangeShapeType="1"/>
            </p:cNvSpPr>
            <p:nvPr/>
          </p:nvSpPr>
          <p:spPr bwMode="auto">
            <a:xfrm flipV="1">
              <a:off x="3532" y="1413"/>
              <a:ext cx="72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7" name="Line 23"/>
            <p:cNvSpPr>
              <a:spLocks noChangeShapeType="1"/>
            </p:cNvSpPr>
            <p:nvPr/>
          </p:nvSpPr>
          <p:spPr bwMode="auto">
            <a:xfrm>
              <a:off x="3484" y="1845"/>
              <a:ext cx="168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8" name="Line 24"/>
            <p:cNvSpPr>
              <a:spLocks noChangeShapeType="1"/>
            </p:cNvSpPr>
            <p:nvPr/>
          </p:nvSpPr>
          <p:spPr bwMode="auto">
            <a:xfrm flipH="1" flipV="1">
              <a:off x="4780" y="1269"/>
              <a:ext cx="432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9" name="Line 25"/>
            <p:cNvSpPr>
              <a:spLocks noChangeShapeType="1"/>
            </p:cNvSpPr>
            <p:nvPr/>
          </p:nvSpPr>
          <p:spPr bwMode="auto">
            <a:xfrm flipH="1" flipV="1">
              <a:off x="4540" y="1653"/>
              <a:ext cx="432" cy="9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0" name="Line 26"/>
            <p:cNvSpPr>
              <a:spLocks noChangeShapeType="1"/>
            </p:cNvSpPr>
            <p:nvPr/>
          </p:nvSpPr>
          <p:spPr bwMode="auto">
            <a:xfrm flipV="1">
              <a:off x="5116" y="2181"/>
              <a:ext cx="288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1" name="Line 27"/>
            <p:cNvSpPr>
              <a:spLocks noChangeShapeType="1"/>
            </p:cNvSpPr>
            <p:nvPr/>
          </p:nvSpPr>
          <p:spPr bwMode="auto">
            <a:xfrm flipH="1" flipV="1">
              <a:off x="3532" y="1989"/>
              <a:ext cx="1248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8" name="Text Box 28"/>
          <p:cNvSpPr txBox="1">
            <a:spLocks noChangeArrowheads="1"/>
          </p:cNvSpPr>
          <p:nvPr/>
        </p:nvSpPr>
        <p:spPr bwMode="auto">
          <a:xfrm>
            <a:off x="6084888" y="4292600"/>
            <a:ext cx="2566987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kumimoji="1" lang="en-US" sz="2400" b="1">
                <a:solidFill>
                  <a:srgbClr val="FF3300"/>
                </a:solidFill>
                <a:latin typeface="Tahoma" pitchFamily="34" charset="0"/>
              </a:rPr>
              <a:t>Red Page</a:t>
            </a: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kumimoji="1" lang="en-US" sz="2400" b="1">
                <a:solidFill>
                  <a:srgbClr val="FF33CC"/>
                </a:solidFill>
                <a:latin typeface="Tahoma" pitchFamily="34" charset="0"/>
              </a:rPr>
              <a:t>Purple Page</a:t>
            </a:r>
            <a:r>
              <a:rPr kumimoji="1" lang="en-US" sz="2400" b="1">
                <a:solidFill>
                  <a:srgbClr val="F5B603"/>
                </a:solidFill>
                <a:latin typeface="Tahoma" pitchFamily="34" charset="0"/>
              </a:rPr>
              <a:t> </a:t>
            </a: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kumimoji="1" lang="en-US" sz="2400" b="1">
                <a:solidFill>
                  <a:srgbClr val="F5B603"/>
                </a:solidFill>
                <a:latin typeface="Tahoma" pitchFamily="34" charset="0"/>
              </a:rPr>
              <a:t>Yellow Page</a:t>
            </a: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kumimoji="1" lang="en-US" sz="2400" b="1">
                <a:solidFill>
                  <a:srgbClr val="3366FF"/>
                </a:solidFill>
                <a:latin typeface="Tahoma" pitchFamily="34" charset="0"/>
              </a:rPr>
              <a:t>Blue Page</a:t>
            </a:r>
            <a:endParaRPr kumimoji="1" lang="en-US" sz="2400" b="1">
              <a:solidFill>
                <a:srgbClr val="FF33CC"/>
              </a:solidFill>
              <a:latin typeface="Tahoma" pitchFamily="34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kumimoji="1" lang="en-US" sz="2400" b="1">
                <a:solidFill>
                  <a:srgbClr val="009900"/>
                </a:solidFill>
                <a:latin typeface="Tahoma" pitchFamily="34" charset="0"/>
              </a:rPr>
              <a:t>Green Page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5291072"/>
              </p:ext>
            </p:extLst>
          </p:nvPr>
        </p:nvGraphicFramePr>
        <p:xfrm>
          <a:off x="2133600" y="5726496"/>
          <a:ext cx="2182812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35" name="Εξίσωση" r:id="rId4" imgW="1218960" imgH="444240" progId="Equation.3">
                  <p:embed/>
                </p:oleObj>
              </mc:Choice>
              <mc:Fallback>
                <p:oleObj name="Εξίσωση" r:id="rId4" imgW="1218960" imgH="4442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5726496"/>
                        <a:ext cx="2182812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043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Bayesian Classifiers</a:t>
            </a:r>
          </a:p>
        </p:txBody>
      </p:sp>
      <p:sp>
        <p:nvSpPr>
          <p:cNvPr id="1069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686800" cy="5105400"/>
          </a:xfrm>
        </p:spPr>
        <p:txBody>
          <a:bodyPr/>
          <a:lstStyle/>
          <a:p>
            <a:r>
              <a:rPr lang="en-US" dirty="0"/>
              <a:t>Consider each attribute and class label as random variables</a:t>
            </a:r>
          </a:p>
          <a:p>
            <a:pPr lvl="1">
              <a:buFont typeface="Arial" charset="0"/>
              <a:buNone/>
            </a:pPr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1563527"/>
              </p:ext>
            </p:extLst>
          </p:nvPr>
        </p:nvGraphicFramePr>
        <p:xfrm>
          <a:off x="228600" y="2582862"/>
          <a:ext cx="4389438" cy="427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74" name="VISIO" r:id="rId3" imgW="4392168" imgH="5334000" progId="Visio.Drawing.11">
                  <p:embed/>
                </p:oleObj>
              </mc:Choice>
              <mc:Fallback>
                <p:oleObj name="VISIO" r:id="rId3" imgW="4392168" imgH="5334000" progId="Visio.Drawing.11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19971"/>
                      <a:stretch>
                        <a:fillRect/>
                      </a:stretch>
                    </p:blipFill>
                    <p:spPr bwMode="auto">
                      <a:xfrm>
                        <a:off x="228600" y="2582862"/>
                        <a:ext cx="4389438" cy="427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875471" y="2378750"/>
            <a:ext cx="25359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Evade </a:t>
            </a:r>
            <a:r>
              <a:rPr lang="en-US" dirty="0"/>
              <a:t>C</a:t>
            </a:r>
            <a:r>
              <a:rPr lang="en-US" dirty="0" smtClean="0"/>
              <a:t> </a:t>
            </a:r>
          </a:p>
          <a:p>
            <a:r>
              <a:rPr lang="en-US" dirty="0" smtClean="0"/>
              <a:t>Event space: {Yes, No}</a:t>
            </a:r>
          </a:p>
          <a:p>
            <a:r>
              <a:rPr lang="en-US" dirty="0" smtClean="0"/>
              <a:t>P(C) = (0.3,0.7}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75471" y="3390416"/>
            <a:ext cx="25359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Refund </a:t>
            </a:r>
            <a:r>
              <a:rPr lang="en-US" dirty="0"/>
              <a:t>A</a:t>
            </a:r>
            <a:r>
              <a:rPr lang="en-US" baseline="-25000" dirty="0"/>
              <a:t>1</a:t>
            </a:r>
            <a:endParaRPr lang="en-US" dirty="0" smtClean="0"/>
          </a:p>
          <a:p>
            <a:r>
              <a:rPr lang="en-US" dirty="0" smtClean="0"/>
              <a:t>Event space: {Yes, No}</a:t>
            </a:r>
          </a:p>
          <a:p>
            <a:r>
              <a:rPr lang="en-US" dirty="0" smtClean="0"/>
              <a:t>P(A</a:t>
            </a:r>
            <a:r>
              <a:rPr lang="en-US" baseline="-25000" dirty="0" smtClean="0"/>
              <a:t>1</a:t>
            </a:r>
            <a:r>
              <a:rPr lang="en-US" dirty="0" smtClean="0"/>
              <a:t>) = (0.3,0.7)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875471" y="4497110"/>
            <a:ext cx="43268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Martial Status </a:t>
            </a:r>
            <a:r>
              <a:rPr lang="en-US" dirty="0" err="1"/>
              <a:t>A</a:t>
            </a:r>
            <a:r>
              <a:rPr lang="en-US" baseline="-25000" dirty="0" err="1"/>
              <a:t>2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Event space: {Single, Married, Divorced}</a:t>
            </a:r>
          </a:p>
          <a:p>
            <a:r>
              <a:rPr lang="en-US" dirty="0" smtClean="0"/>
              <a:t>P(</a:t>
            </a:r>
            <a:r>
              <a:rPr lang="en-US" dirty="0" err="1" smtClean="0"/>
              <a:t>A</a:t>
            </a:r>
            <a:r>
              <a:rPr lang="en-US" baseline="-25000" dirty="0" err="1" smtClean="0"/>
              <a:t>2</a:t>
            </a:r>
            <a:r>
              <a:rPr lang="en-US" dirty="0" smtClean="0"/>
              <a:t>) = (0.4,0.4,0.2)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875471" y="5723930"/>
            <a:ext cx="22284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Taxable Income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3</a:t>
            </a:r>
            <a:r>
              <a:rPr lang="en-US" dirty="0" smtClean="0"/>
              <a:t> </a:t>
            </a:r>
          </a:p>
          <a:p>
            <a:r>
              <a:rPr lang="en-US" dirty="0" smtClean="0"/>
              <a:t>Event space: R</a:t>
            </a:r>
          </a:p>
          <a:p>
            <a:r>
              <a:rPr lang="en-US" dirty="0" smtClean="0"/>
              <a:t>P(</a:t>
            </a:r>
            <a:r>
              <a:rPr lang="en-US" dirty="0" err="1" smtClean="0"/>
              <a:t>A</a:t>
            </a:r>
            <a:r>
              <a:rPr lang="en-US" baseline="-25000" dirty="0" err="1" smtClean="0"/>
              <a:t>3</a:t>
            </a:r>
            <a:r>
              <a:rPr lang="en-US" dirty="0" smtClean="0"/>
              <a:t>) ~ Normal(</a:t>
            </a:r>
            <a:r>
              <a:rPr lang="en-US" dirty="0" smtClean="0">
                <a:sym typeface="Symbol"/>
              </a:rPr>
              <a:t>,)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98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Walks on Graphs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 smtClean="0"/>
                  <a:t>What we described is equivalent to a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random walk</a:t>
                </a:r>
                <a:r>
                  <a:rPr lang="en-US" dirty="0" smtClean="0"/>
                  <a:t> on the graph</a:t>
                </a:r>
              </a:p>
              <a:p>
                <a:endParaRPr lang="en-US" dirty="0"/>
              </a:p>
              <a:p>
                <a:r>
                  <a:rPr lang="en-US" dirty="0" smtClean="0"/>
                  <a:t>Random walk:</a:t>
                </a:r>
              </a:p>
              <a:p>
                <a:pPr lvl="1"/>
                <a:r>
                  <a:rPr lang="en-US" dirty="0" smtClean="0"/>
                  <a:t>Pick a node uniformly at random</a:t>
                </a:r>
              </a:p>
              <a:p>
                <a:pPr lvl="1"/>
                <a:r>
                  <a:rPr lang="en-US" dirty="0" smtClean="0"/>
                  <a:t>Pick one of the outgoing edges uniformly at random</a:t>
                </a:r>
              </a:p>
              <a:p>
                <a:pPr lvl="1"/>
                <a:r>
                  <a:rPr lang="en-US" dirty="0" smtClean="0"/>
                  <a:t>Repeat.</a:t>
                </a:r>
              </a:p>
              <a:p>
                <a:pPr lvl="1"/>
                <a:endParaRPr lang="en-US" dirty="0"/>
              </a:p>
              <a:p>
                <a:r>
                  <a:rPr lang="en-US" dirty="0" smtClean="0"/>
                  <a:t>Question: </a:t>
                </a:r>
              </a:p>
              <a:p>
                <a:pPr lvl="1"/>
                <a:r>
                  <a:rPr lang="en-US" dirty="0"/>
                  <a:t>W</a:t>
                </a:r>
                <a:r>
                  <a:rPr lang="en-US" dirty="0" smtClean="0"/>
                  <a:t>hat is the probability that after N steps you will be at node x? Or, after N steps, what is the fraction of times </a:t>
                </a:r>
                <a:r>
                  <a:rPr lang="en-US" dirty="0" err="1" smtClean="0"/>
                  <a:t>times</a:t>
                </a:r>
                <a:r>
                  <a:rPr lang="en-US" dirty="0" smtClean="0"/>
                  <a:t> have you visited node x?</a:t>
                </a:r>
              </a:p>
              <a:p>
                <a:pPr lvl="2"/>
                <a:r>
                  <a:rPr lang="en-US" dirty="0" smtClean="0"/>
                  <a:t>The answer is the same for these two questions</a:t>
                </a:r>
              </a:p>
              <a:p>
                <a:pPr lvl="1"/>
                <a:r>
                  <a:rPr lang="en-US" dirty="0" smtClean="0"/>
                  <a:t>When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𝑁</m:t>
                    </m:r>
                    <m:r>
                      <a:rPr lang="en-US" b="0" i="1" smtClean="0">
                        <a:latin typeface="Cambria Math"/>
                      </a:rPr>
                      <m:t>→∞</m:t>
                    </m:r>
                  </m:oMath>
                </a14:m>
                <a:r>
                  <a:rPr lang="en-US" dirty="0" smtClean="0"/>
                  <a:t> this number converges to a single value regardless of the starting point!</a:t>
                </a:r>
                <a:endParaRPr lang="en-US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93" t="-2375" r="-1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388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PageRank algorithm [BP98]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881563" cy="4525963"/>
          </a:xfrm>
        </p:spPr>
        <p:txBody>
          <a:bodyPr/>
          <a:lstStyle/>
          <a:p>
            <a:r>
              <a:rPr lang="en-US" sz="2400" dirty="0" smtClean="0"/>
              <a:t>Random walk on the web graph (the Random Surfer model)</a:t>
            </a:r>
          </a:p>
          <a:p>
            <a:pPr lvl="1"/>
            <a:r>
              <a:rPr lang="en-US" sz="2000" dirty="0" smtClean="0"/>
              <a:t>pick a page at random</a:t>
            </a:r>
          </a:p>
          <a:p>
            <a:pPr lvl="1"/>
            <a:r>
              <a:rPr lang="en-US" sz="2000" dirty="0" smtClean="0">
                <a:cs typeface="Times New Roman" pitchFamily="18" charset="0"/>
              </a:rPr>
              <a:t>with probability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cs typeface="Times New Roman" pitchFamily="18" charset="0"/>
              </a:rPr>
              <a:t>jump to a random page</a:t>
            </a:r>
          </a:p>
          <a:p>
            <a:pPr lvl="1"/>
            <a:r>
              <a:rPr lang="en-US" sz="2000" dirty="0" smtClean="0"/>
              <a:t>with probability </a:t>
            </a:r>
            <a:r>
              <a:rPr lang="el-GR" sz="2000" dirty="0" smtClean="0">
                <a:latin typeface="Tahoma" pitchFamily="34" charset="0"/>
                <a:cs typeface="Times New Roman" pitchFamily="18" charset="0"/>
              </a:rPr>
              <a:t>α</a:t>
            </a:r>
            <a:r>
              <a:rPr lang="en-US" sz="2000" dirty="0" smtClean="0"/>
              <a:t> </a:t>
            </a:r>
            <a:r>
              <a:rPr lang="en-US" sz="2000" dirty="0" smtClean="0">
                <a:cs typeface="Times New Roman" pitchFamily="18" charset="0"/>
              </a:rPr>
              <a:t>follow a random outgoing link</a:t>
            </a:r>
          </a:p>
          <a:p>
            <a:r>
              <a:rPr lang="en-US" sz="2400" dirty="0" smtClean="0">
                <a:cs typeface="Times New Roman" pitchFamily="18" charset="0"/>
              </a:rPr>
              <a:t>Rank according to the stationary distribution</a:t>
            </a:r>
          </a:p>
          <a:p>
            <a:r>
              <a:rPr lang="en-US" sz="2400" dirty="0" smtClean="0">
                <a:cs typeface="Times New Roman" pitchFamily="18" charset="0"/>
              </a:rPr>
              <a:t> </a:t>
            </a:r>
            <a:endParaRPr lang="el-GR" sz="2400" dirty="0" smtClean="0">
              <a:cs typeface="Times New Roman" pitchFamily="18" charset="0"/>
            </a:endParaRPr>
          </a:p>
          <a:p>
            <a:pPr lvl="1"/>
            <a:endParaRPr lang="en-US" sz="2000" dirty="0" smtClean="0"/>
          </a:p>
        </p:txBody>
      </p:sp>
      <p:grpSp>
        <p:nvGrpSpPr>
          <p:cNvPr id="3077" name="Group 4"/>
          <p:cNvGrpSpPr>
            <a:grpSpLocks/>
          </p:cNvGrpSpPr>
          <p:nvPr/>
        </p:nvGrpSpPr>
        <p:grpSpPr bwMode="auto">
          <a:xfrm>
            <a:off x="5776913" y="1557338"/>
            <a:ext cx="2755900" cy="2519362"/>
            <a:chOff x="3004" y="981"/>
            <a:chExt cx="2688" cy="2256"/>
          </a:xfrm>
        </p:grpSpPr>
        <p:sp>
          <p:nvSpPr>
            <p:cNvPr id="3079" name="Rectangle 5"/>
            <p:cNvSpPr>
              <a:spLocks noChangeArrowheads="1"/>
            </p:cNvSpPr>
            <p:nvPr/>
          </p:nvSpPr>
          <p:spPr bwMode="auto">
            <a:xfrm>
              <a:off x="3004" y="1317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F5B60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080" name="Rectangle 6"/>
            <p:cNvSpPr>
              <a:spLocks noChangeArrowheads="1"/>
            </p:cNvSpPr>
            <p:nvPr/>
          </p:nvSpPr>
          <p:spPr bwMode="auto">
            <a:xfrm>
              <a:off x="3244" y="2517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FF33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081" name="Rectangle 7"/>
            <p:cNvSpPr>
              <a:spLocks noChangeArrowheads="1"/>
            </p:cNvSpPr>
            <p:nvPr/>
          </p:nvSpPr>
          <p:spPr bwMode="auto">
            <a:xfrm>
              <a:off x="4828" y="2613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00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082" name="Rectangle 8"/>
            <p:cNvSpPr>
              <a:spLocks noChangeArrowheads="1"/>
            </p:cNvSpPr>
            <p:nvPr/>
          </p:nvSpPr>
          <p:spPr bwMode="auto">
            <a:xfrm>
              <a:off x="5260" y="1509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083" name="Rectangle 9"/>
            <p:cNvSpPr>
              <a:spLocks noChangeArrowheads="1"/>
            </p:cNvSpPr>
            <p:nvPr/>
          </p:nvSpPr>
          <p:spPr bwMode="auto">
            <a:xfrm>
              <a:off x="4300" y="981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084" name="Line 10"/>
            <p:cNvSpPr>
              <a:spLocks noChangeShapeType="1"/>
            </p:cNvSpPr>
            <p:nvPr/>
          </p:nvSpPr>
          <p:spPr bwMode="auto">
            <a:xfrm>
              <a:off x="3148" y="1845"/>
              <a:ext cx="192" cy="1"/>
            </a:xfrm>
            <a:prstGeom prst="line">
              <a:avLst/>
            </a:prstGeom>
            <a:noFill/>
            <a:ln w="76200">
              <a:solidFill>
                <a:srgbClr val="3366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5" name="Line 11"/>
            <p:cNvSpPr>
              <a:spLocks noChangeShapeType="1"/>
            </p:cNvSpPr>
            <p:nvPr/>
          </p:nvSpPr>
          <p:spPr bwMode="auto">
            <a:xfrm>
              <a:off x="3100" y="1605"/>
              <a:ext cx="192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6" name="Line 12"/>
            <p:cNvSpPr>
              <a:spLocks noChangeShapeType="1"/>
            </p:cNvSpPr>
            <p:nvPr/>
          </p:nvSpPr>
          <p:spPr bwMode="auto">
            <a:xfrm>
              <a:off x="4924" y="2901"/>
              <a:ext cx="192" cy="1"/>
            </a:xfrm>
            <a:prstGeom prst="line">
              <a:avLst/>
            </a:prstGeom>
            <a:noFill/>
            <a:ln w="76200">
              <a:solidFill>
                <a:srgbClr val="F5B60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7" name="Line 13"/>
            <p:cNvSpPr>
              <a:spLocks noChangeShapeType="1"/>
            </p:cNvSpPr>
            <p:nvPr/>
          </p:nvSpPr>
          <p:spPr bwMode="auto">
            <a:xfrm>
              <a:off x="4924" y="2757"/>
              <a:ext cx="192" cy="1"/>
            </a:xfrm>
            <a:prstGeom prst="line">
              <a:avLst/>
            </a:prstGeom>
            <a:noFill/>
            <a:ln w="76200">
              <a:solidFill>
                <a:srgbClr val="3366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8" name="Line 14"/>
            <p:cNvSpPr>
              <a:spLocks noChangeShapeType="1"/>
            </p:cNvSpPr>
            <p:nvPr/>
          </p:nvSpPr>
          <p:spPr bwMode="auto">
            <a:xfrm>
              <a:off x="5356" y="1701"/>
              <a:ext cx="192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9" name="Line 15"/>
            <p:cNvSpPr>
              <a:spLocks noChangeShapeType="1"/>
            </p:cNvSpPr>
            <p:nvPr/>
          </p:nvSpPr>
          <p:spPr bwMode="auto">
            <a:xfrm>
              <a:off x="4972" y="3045"/>
              <a:ext cx="192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0" name="Line 16"/>
            <p:cNvSpPr>
              <a:spLocks noChangeShapeType="1"/>
            </p:cNvSpPr>
            <p:nvPr/>
          </p:nvSpPr>
          <p:spPr bwMode="auto">
            <a:xfrm>
              <a:off x="3340" y="2901"/>
              <a:ext cx="192" cy="1"/>
            </a:xfrm>
            <a:prstGeom prst="line">
              <a:avLst/>
            </a:prstGeom>
            <a:noFill/>
            <a:ln w="76200">
              <a:solidFill>
                <a:srgbClr val="009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1" name="Line 17"/>
            <p:cNvSpPr>
              <a:spLocks noChangeShapeType="1"/>
            </p:cNvSpPr>
            <p:nvPr/>
          </p:nvSpPr>
          <p:spPr bwMode="auto">
            <a:xfrm>
              <a:off x="3340" y="2709"/>
              <a:ext cx="192" cy="1"/>
            </a:xfrm>
            <a:prstGeom prst="line">
              <a:avLst/>
            </a:prstGeom>
            <a:noFill/>
            <a:ln w="76200">
              <a:solidFill>
                <a:srgbClr val="F5B60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" name="Line 18"/>
            <p:cNvSpPr>
              <a:spLocks noChangeShapeType="1"/>
            </p:cNvSpPr>
            <p:nvPr/>
          </p:nvSpPr>
          <p:spPr bwMode="auto">
            <a:xfrm>
              <a:off x="4444" y="1269"/>
              <a:ext cx="192" cy="1"/>
            </a:xfrm>
            <a:prstGeom prst="line">
              <a:avLst/>
            </a:prstGeom>
            <a:noFill/>
            <a:ln w="76200">
              <a:solidFill>
                <a:srgbClr val="FF33CC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3" name="Line 19"/>
            <p:cNvSpPr>
              <a:spLocks noChangeShapeType="1"/>
            </p:cNvSpPr>
            <p:nvPr/>
          </p:nvSpPr>
          <p:spPr bwMode="auto">
            <a:xfrm>
              <a:off x="3772" y="2853"/>
              <a:ext cx="96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4" name="Line 20"/>
            <p:cNvSpPr>
              <a:spLocks noChangeShapeType="1"/>
            </p:cNvSpPr>
            <p:nvPr/>
          </p:nvSpPr>
          <p:spPr bwMode="auto">
            <a:xfrm flipH="1">
              <a:off x="3532" y="1653"/>
              <a:ext cx="816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5" name="Line 21"/>
            <p:cNvSpPr>
              <a:spLocks noChangeShapeType="1"/>
            </p:cNvSpPr>
            <p:nvPr/>
          </p:nvSpPr>
          <p:spPr bwMode="auto">
            <a:xfrm flipH="1" flipV="1">
              <a:off x="3244" y="2037"/>
              <a:ext cx="144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6" name="Line 22"/>
            <p:cNvSpPr>
              <a:spLocks noChangeShapeType="1"/>
            </p:cNvSpPr>
            <p:nvPr/>
          </p:nvSpPr>
          <p:spPr bwMode="auto">
            <a:xfrm flipV="1">
              <a:off x="3532" y="1413"/>
              <a:ext cx="72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7" name="Line 23"/>
            <p:cNvSpPr>
              <a:spLocks noChangeShapeType="1"/>
            </p:cNvSpPr>
            <p:nvPr/>
          </p:nvSpPr>
          <p:spPr bwMode="auto">
            <a:xfrm>
              <a:off x="3484" y="1845"/>
              <a:ext cx="168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8" name="Line 24"/>
            <p:cNvSpPr>
              <a:spLocks noChangeShapeType="1"/>
            </p:cNvSpPr>
            <p:nvPr/>
          </p:nvSpPr>
          <p:spPr bwMode="auto">
            <a:xfrm flipH="1" flipV="1">
              <a:off x="4780" y="1269"/>
              <a:ext cx="432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9" name="Line 25"/>
            <p:cNvSpPr>
              <a:spLocks noChangeShapeType="1"/>
            </p:cNvSpPr>
            <p:nvPr/>
          </p:nvSpPr>
          <p:spPr bwMode="auto">
            <a:xfrm flipH="1" flipV="1">
              <a:off x="4540" y="1653"/>
              <a:ext cx="432" cy="9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0" name="Line 26"/>
            <p:cNvSpPr>
              <a:spLocks noChangeShapeType="1"/>
            </p:cNvSpPr>
            <p:nvPr/>
          </p:nvSpPr>
          <p:spPr bwMode="auto">
            <a:xfrm flipV="1">
              <a:off x="5116" y="2181"/>
              <a:ext cx="288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1" name="Line 27"/>
            <p:cNvSpPr>
              <a:spLocks noChangeShapeType="1"/>
            </p:cNvSpPr>
            <p:nvPr/>
          </p:nvSpPr>
          <p:spPr bwMode="auto">
            <a:xfrm flipH="1" flipV="1">
              <a:off x="3532" y="1989"/>
              <a:ext cx="1248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8" name="Text Box 28"/>
          <p:cNvSpPr txBox="1">
            <a:spLocks noChangeArrowheads="1"/>
          </p:cNvSpPr>
          <p:nvPr/>
        </p:nvSpPr>
        <p:spPr bwMode="auto">
          <a:xfrm>
            <a:off x="6084888" y="4292600"/>
            <a:ext cx="2566987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kumimoji="1" lang="en-US" sz="2400" b="1">
                <a:solidFill>
                  <a:srgbClr val="FF3300"/>
                </a:solidFill>
                <a:latin typeface="Tahoma" pitchFamily="34" charset="0"/>
              </a:rPr>
              <a:t>Red Page</a:t>
            </a: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kumimoji="1" lang="en-US" sz="2400" b="1">
                <a:solidFill>
                  <a:srgbClr val="FF33CC"/>
                </a:solidFill>
                <a:latin typeface="Tahoma" pitchFamily="34" charset="0"/>
              </a:rPr>
              <a:t>Purple Page</a:t>
            </a:r>
            <a:r>
              <a:rPr kumimoji="1" lang="en-US" sz="2400" b="1">
                <a:solidFill>
                  <a:srgbClr val="F5B603"/>
                </a:solidFill>
                <a:latin typeface="Tahoma" pitchFamily="34" charset="0"/>
              </a:rPr>
              <a:t> </a:t>
            </a: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kumimoji="1" lang="en-US" sz="2400" b="1">
                <a:solidFill>
                  <a:srgbClr val="F5B603"/>
                </a:solidFill>
                <a:latin typeface="Tahoma" pitchFamily="34" charset="0"/>
              </a:rPr>
              <a:t>Yellow Page</a:t>
            </a: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kumimoji="1" lang="en-US" sz="2400" b="1">
                <a:solidFill>
                  <a:srgbClr val="3366FF"/>
                </a:solidFill>
                <a:latin typeface="Tahoma" pitchFamily="34" charset="0"/>
              </a:rPr>
              <a:t>Blue Page</a:t>
            </a:r>
            <a:endParaRPr kumimoji="1" lang="en-US" sz="2400" b="1">
              <a:solidFill>
                <a:srgbClr val="FF33CC"/>
              </a:solidFill>
              <a:latin typeface="Tahoma" pitchFamily="34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kumimoji="1" lang="en-US" sz="2400" b="1">
                <a:solidFill>
                  <a:srgbClr val="009900"/>
                </a:solidFill>
                <a:latin typeface="Tahoma" pitchFamily="34" charset="0"/>
              </a:rPr>
              <a:t>Green Page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4837827"/>
              </p:ext>
            </p:extLst>
          </p:nvPr>
        </p:nvGraphicFramePr>
        <p:xfrm>
          <a:off x="1295400" y="4876800"/>
          <a:ext cx="3455987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11" name="Equation" r:id="rId4" imgW="1930320" imgH="444240" progId="Equation.3">
                  <p:embed/>
                </p:oleObj>
              </mc:Choice>
              <mc:Fallback>
                <p:oleObj name="Equation" r:id="rId4" imgW="193032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876800"/>
                        <a:ext cx="3455987" cy="796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4887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Markov chains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A Markov chain describes a discrete time stochastic process over a set of states</a:t>
            </a:r>
          </a:p>
          <a:p>
            <a:pPr>
              <a:lnSpc>
                <a:spcPct val="90000"/>
              </a:lnSpc>
            </a:pPr>
            <a:endParaRPr lang="en-US" sz="240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 according to a transition probability matrix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smtClean="0"/>
          </a:p>
          <a:p>
            <a:pPr lvl="1">
              <a:lnSpc>
                <a:spcPct val="90000"/>
              </a:lnSpc>
            </a:pPr>
            <a:r>
              <a:rPr lang="en-US" sz="2000" smtClean="0">
                <a:solidFill>
                  <a:srgbClr val="0066FF"/>
                </a:solidFill>
              </a:rPr>
              <a:t>P</a:t>
            </a:r>
            <a:r>
              <a:rPr lang="en-US" sz="2000" baseline="-25000" smtClean="0">
                <a:solidFill>
                  <a:srgbClr val="0066FF"/>
                </a:solidFill>
              </a:rPr>
              <a:t>ij</a:t>
            </a:r>
            <a:r>
              <a:rPr lang="en-US" sz="2000" smtClean="0"/>
              <a:t> = probability of moving to state </a:t>
            </a:r>
            <a:r>
              <a:rPr lang="en-US" sz="2000" smtClean="0">
                <a:solidFill>
                  <a:srgbClr val="0066FF"/>
                </a:solidFill>
              </a:rPr>
              <a:t>j</a:t>
            </a:r>
            <a:r>
              <a:rPr lang="en-US" sz="2000" smtClean="0"/>
              <a:t> when at state </a:t>
            </a:r>
            <a:r>
              <a:rPr lang="en-US" sz="2000" smtClean="0">
                <a:solidFill>
                  <a:srgbClr val="0066FF"/>
                </a:solidFill>
              </a:rPr>
              <a:t>i</a:t>
            </a:r>
          </a:p>
          <a:p>
            <a:pPr lvl="2">
              <a:lnSpc>
                <a:spcPct val="90000"/>
              </a:lnSpc>
            </a:pPr>
            <a:r>
              <a:rPr lang="en-US" sz="1800" smtClean="0">
                <a:solidFill>
                  <a:srgbClr val="0066FF"/>
                </a:solidFill>
              </a:rPr>
              <a:t>∑</a:t>
            </a:r>
            <a:r>
              <a:rPr lang="en-US" sz="1800" baseline="-25000" smtClean="0">
                <a:solidFill>
                  <a:srgbClr val="0066FF"/>
                </a:solidFill>
              </a:rPr>
              <a:t>j</a:t>
            </a:r>
            <a:r>
              <a:rPr lang="en-US" sz="1800" smtClean="0">
                <a:solidFill>
                  <a:srgbClr val="0066FF"/>
                </a:solidFill>
              </a:rPr>
              <a:t>P</a:t>
            </a:r>
            <a:r>
              <a:rPr lang="en-US" sz="1800" baseline="-25000" smtClean="0">
                <a:solidFill>
                  <a:srgbClr val="0066FF"/>
                </a:solidFill>
              </a:rPr>
              <a:t>ij</a:t>
            </a:r>
            <a:r>
              <a:rPr lang="en-US" sz="1800" smtClean="0">
                <a:solidFill>
                  <a:srgbClr val="0066FF"/>
                </a:solidFill>
              </a:rPr>
              <a:t> = 1</a:t>
            </a:r>
            <a:r>
              <a:rPr lang="en-US" sz="1800" smtClean="0"/>
              <a:t> (</a:t>
            </a:r>
            <a:r>
              <a:rPr lang="en-US" sz="1800" smtClean="0">
                <a:solidFill>
                  <a:srgbClr val="FF6600"/>
                </a:solidFill>
              </a:rPr>
              <a:t>stochastic matrix</a:t>
            </a:r>
            <a:r>
              <a:rPr lang="en-US" sz="1800" smtClean="0"/>
              <a:t>)</a:t>
            </a:r>
          </a:p>
          <a:p>
            <a:pPr>
              <a:lnSpc>
                <a:spcPct val="90000"/>
              </a:lnSpc>
            </a:pPr>
            <a:endParaRPr lang="en-US" sz="2400" smtClean="0"/>
          </a:p>
          <a:p>
            <a:pPr>
              <a:lnSpc>
                <a:spcPct val="90000"/>
              </a:lnSpc>
            </a:pPr>
            <a:r>
              <a:rPr lang="en-US" sz="2400" smtClean="0">
                <a:solidFill>
                  <a:srgbClr val="FF6600"/>
                </a:solidFill>
              </a:rPr>
              <a:t>Memorylessness property</a:t>
            </a:r>
            <a:r>
              <a:rPr lang="en-US" sz="2400" smtClean="0"/>
              <a:t>: The next state of the chain depends only at the current state and not on the past of the process (first order MC)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higher order MCs are also possible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2670175" y="2300288"/>
            <a:ext cx="2070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66FF"/>
                </a:solidFill>
                <a:latin typeface="Calibri" pitchFamily="34" charset="0"/>
              </a:rPr>
              <a:t>S = {s</a:t>
            </a:r>
            <a:r>
              <a:rPr lang="en-US" sz="2000" baseline="-25000">
                <a:solidFill>
                  <a:srgbClr val="0066FF"/>
                </a:solidFill>
                <a:latin typeface="Calibri" pitchFamily="34" charset="0"/>
              </a:rPr>
              <a:t>1</a:t>
            </a:r>
            <a:r>
              <a:rPr lang="en-US" sz="2000">
                <a:solidFill>
                  <a:srgbClr val="0066FF"/>
                </a:solidFill>
                <a:latin typeface="Calibri" pitchFamily="34" charset="0"/>
              </a:rPr>
              <a:t>, s</a:t>
            </a:r>
            <a:r>
              <a:rPr lang="en-US" sz="2000" baseline="-25000">
                <a:solidFill>
                  <a:srgbClr val="0066FF"/>
                </a:solidFill>
                <a:latin typeface="Calibri" pitchFamily="34" charset="0"/>
              </a:rPr>
              <a:t>2</a:t>
            </a:r>
            <a:r>
              <a:rPr lang="en-US" sz="2000">
                <a:solidFill>
                  <a:srgbClr val="0066FF"/>
                </a:solidFill>
                <a:latin typeface="Calibri" pitchFamily="34" charset="0"/>
              </a:rPr>
              <a:t>, … s</a:t>
            </a:r>
            <a:r>
              <a:rPr lang="en-US" sz="2000" baseline="-25000">
                <a:solidFill>
                  <a:srgbClr val="0066FF"/>
                </a:solidFill>
                <a:latin typeface="Calibri" pitchFamily="34" charset="0"/>
              </a:rPr>
              <a:t>n</a:t>
            </a:r>
            <a:r>
              <a:rPr lang="en-US" sz="2000">
                <a:solidFill>
                  <a:srgbClr val="0066FF"/>
                </a:solidFill>
                <a:latin typeface="Calibri" pitchFamily="34" charset="0"/>
              </a:rPr>
              <a:t>}</a:t>
            </a: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2968625" y="3108325"/>
            <a:ext cx="10525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66FF"/>
                </a:solidFill>
                <a:latin typeface="Calibri" pitchFamily="34" charset="0"/>
              </a:rPr>
              <a:t>P = {P</a:t>
            </a:r>
            <a:r>
              <a:rPr lang="en-US" sz="2000" baseline="-25000">
                <a:solidFill>
                  <a:srgbClr val="0066FF"/>
                </a:solidFill>
                <a:latin typeface="Calibri" pitchFamily="34" charset="0"/>
              </a:rPr>
              <a:t>ij</a:t>
            </a:r>
            <a:r>
              <a:rPr lang="en-US" sz="2000">
                <a:solidFill>
                  <a:srgbClr val="0066FF"/>
                </a:solidFill>
                <a:latin typeface="Calibri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3353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Random walks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Random walks on graphs correspond to Markov Chains</a:t>
            </a:r>
          </a:p>
          <a:p>
            <a:pPr lvl="1"/>
            <a:r>
              <a:rPr lang="en-US" smtClean="0"/>
              <a:t>The set of states </a:t>
            </a:r>
            <a:r>
              <a:rPr lang="en-US" smtClean="0">
                <a:solidFill>
                  <a:srgbClr val="0066FF"/>
                </a:solidFill>
              </a:rPr>
              <a:t>S</a:t>
            </a:r>
            <a:r>
              <a:rPr lang="en-US" smtClean="0"/>
              <a:t> is the set of nodes of the graph </a:t>
            </a:r>
            <a:r>
              <a:rPr lang="en-US" smtClean="0">
                <a:solidFill>
                  <a:srgbClr val="0066FF"/>
                </a:solidFill>
              </a:rPr>
              <a:t>G</a:t>
            </a:r>
          </a:p>
          <a:p>
            <a:pPr lvl="1"/>
            <a:r>
              <a:rPr lang="en-US" smtClean="0"/>
              <a:t>The </a:t>
            </a:r>
            <a:r>
              <a:rPr lang="en-US" smtClean="0">
                <a:solidFill>
                  <a:srgbClr val="FF9900"/>
                </a:solidFill>
              </a:rPr>
              <a:t>transition probability matrix</a:t>
            </a:r>
            <a:r>
              <a:rPr lang="en-US" smtClean="0"/>
              <a:t> is the probability that we follow an edge from one node to another</a:t>
            </a:r>
          </a:p>
        </p:txBody>
      </p:sp>
    </p:spTree>
    <p:extLst>
      <p:ext uri="{BB962C8B-B14F-4D97-AF65-F5344CB8AC3E}">
        <p14:creationId xmlns:p14="http://schemas.microsoft.com/office/powerpoint/2010/main" val="56170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4"/>
          <p:cNvSpPr>
            <a:spLocks noChangeArrowheads="1"/>
          </p:cNvSpPr>
          <p:nvPr/>
        </p:nvSpPr>
        <p:spPr bwMode="auto">
          <a:xfrm>
            <a:off x="1503363" y="3640138"/>
            <a:ext cx="2039937" cy="290512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101" name="Rectangle 41"/>
          <p:cNvSpPr>
            <a:spLocks noChangeArrowheads="1"/>
          </p:cNvSpPr>
          <p:nvPr/>
        </p:nvSpPr>
        <p:spPr bwMode="auto">
          <a:xfrm>
            <a:off x="1511300" y="2760663"/>
            <a:ext cx="2058988" cy="325437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102" name="Rectangle 40"/>
          <p:cNvSpPr>
            <a:spLocks noChangeArrowheads="1"/>
          </p:cNvSpPr>
          <p:nvPr/>
        </p:nvSpPr>
        <p:spPr bwMode="auto">
          <a:xfrm>
            <a:off x="1512888" y="2330450"/>
            <a:ext cx="2030412" cy="333375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103" name="Rectangle 39"/>
          <p:cNvSpPr>
            <a:spLocks noChangeArrowheads="1"/>
          </p:cNvSpPr>
          <p:nvPr/>
        </p:nvSpPr>
        <p:spPr bwMode="auto">
          <a:xfrm>
            <a:off x="1520825" y="1916113"/>
            <a:ext cx="2022475" cy="307975"/>
          </a:xfrm>
          <a:prstGeom prst="rect">
            <a:avLst/>
          </a:prstGeom>
          <a:solidFill>
            <a:srgbClr val="F0C61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1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 example</a:t>
            </a:r>
          </a:p>
        </p:txBody>
      </p:sp>
      <p:grpSp>
        <p:nvGrpSpPr>
          <p:cNvPr id="4105" name="Group 4"/>
          <p:cNvGrpSpPr>
            <a:grpSpLocks/>
          </p:cNvGrpSpPr>
          <p:nvPr/>
        </p:nvGrpSpPr>
        <p:grpSpPr bwMode="auto">
          <a:xfrm>
            <a:off x="4984750" y="1890713"/>
            <a:ext cx="3556000" cy="3090862"/>
            <a:chOff x="3004" y="981"/>
            <a:chExt cx="2688" cy="2256"/>
          </a:xfrm>
        </p:grpSpPr>
        <p:sp>
          <p:nvSpPr>
            <p:cNvPr id="4112" name="Rectangle 5"/>
            <p:cNvSpPr>
              <a:spLocks noChangeArrowheads="1"/>
            </p:cNvSpPr>
            <p:nvPr/>
          </p:nvSpPr>
          <p:spPr bwMode="auto">
            <a:xfrm>
              <a:off x="3004" y="1317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F5B60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113" name="Rectangle 6"/>
            <p:cNvSpPr>
              <a:spLocks noChangeArrowheads="1"/>
            </p:cNvSpPr>
            <p:nvPr/>
          </p:nvSpPr>
          <p:spPr bwMode="auto">
            <a:xfrm>
              <a:off x="3244" y="2517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FF33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114" name="Rectangle 7"/>
            <p:cNvSpPr>
              <a:spLocks noChangeArrowheads="1"/>
            </p:cNvSpPr>
            <p:nvPr/>
          </p:nvSpPr>
          <p:spPr bwMode="auto">
            <a:xfrm>
              <a:off x="4828" y="2613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00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115" name="Rectangle 8"/>
            <p:cNvSpPr>
              <a:spLocks noChangeArrowheads="1"/>
            </p:cNvSpPr>
            <p:nvPr/>
          </p:nvSpPr>
          <p:spPr bwMode="auto">
            <a:xfrm>
              <a:off x="5260" y="1509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116" name="Rectangle 9"/>
            <p:cNvSpPr>
              <a:spLocks noChangeArrowheads="1"/>
            </p:cNvSpPr>
            <p:nvPr/>
          </p:nvSpPr>
          <p:spPr bwMode="auto">
            <a:xfrm>
              <a:off x="4300" y="981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117" name="Line 10"/>
            <p:cNvSpPr>
              <a:spLocks noChangeShapeType="1"/>
            </p:cNvSpPr>
            <p:nvPr/>
          </p:nvSpPr>
          <p:spPr bwMode="auto">
            <a:xfrm>
              <a:off x="3148" y="1845"/>
              <a:ext cx="192" cy="1"/>
            </a:xfrm>
            <a:prstGeom prst="line">
              <a:avLst/>
            </a:prstGeom>
            <a:noFill/>
            <a:ln w="76200">
              <a:solidFill>
                <a:srgbClr val="3366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8" name="Line 11"/>
            <p:cNvSpPr>
              <a:spLocks noChangeShapeType="1"/>
            </p:cNvSpPr>
            <p:nvPr/>
          </p:nvSpPr>
          <p:spPr bwMode="auto">
            <a:xfrm>
              <a:off x="3100" y="1605"/>
              <a:ext cx="192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9" name="Line 12"/>
            <p:cNvSpPr>
              <a:spLocks noChangeShapeType="1"/>
            </p:cNvSpPr>
            <p:nvPr/>
          </p:nvSpPr>
          <p:spPr bwMode="auto">
            <a:xfrm>
              <a:off x="4924" y="2901"/>
              <a:ext cx="192" cy="1"/>
            </a:xfrm>
            <a:prstGeom prst="line">
              <a:avLst/>
            </a:prstGeom>
            <a:noFill/>
            <a:ln w="76200">
              <a:solidFill>
                <a:srgbClr val="F5B60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0" name="Line 13"/>
            <p:cNvSpPr>
              <a:spLocks noChangeShapeType="1"/>
            </p:cNvSpPr>
            <p:nvPr/>
          </p:nvSpPr>
          <p:spPr bwMode="auto">
            <a:xfrm>
              <a:off x="4924" y="2757"/>
              <a:ext cx="192" cy="1"/>
            </a:xfrm>
            <a:prstGeom prst="line">
              <a:avLst/>
            </a:prstGeom>
            <a:noFill/>
            <a:ln w="76200">
              <a:solidFill>
                <a:srgbClr val="3366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1" name="Line 14"/>
            <p:cNvSpPr>
              <a:spLocks noChangeShapeType="1"/>
            </p:cNvSpPr>
            <p:nvPr/>
          </p:nvSpPr>
          <p:spPr bwMode="auto">
            <a:xfrm>
              <a:off x="5356" y="1701"/>
              <a:ext cx="192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2" name="Line 15"/>
            <p:cNvSpPr>
              <a:spLocks noChangeShapeType="1"/>
            </p:cNvSpPr>
            <p:nvPr/>
          </p:nvSpPr>
          <p:spPr bwMode="auto">
            <a:xfrm>
              <a:off x="4972" y="3045"/>
              <a:ext cx="192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3" name="Line 16"/>
            <p:cNvSpPr>
              <a:spLocks noChangeShapeType="1"/>
            </p:cNvSpPr>
            <p:nvPr/>
          </p:nvSpPr>
          <p:spPr bwMode="auto">
            <a:xfrm>
              <a:off x="3340" y="2901"/>
              <a:ext cx="192" cy="1"/>
            </a:xfrm>
            <a:prstGeom prst="line">
              <a:avLst/>
            </a:prstGeom>
            <a:noFill/>
            <a:ln w="76200">
              <a:solidFill>
                <a:srgbClr val="009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4" name="Line 17"/>
            <p:cNvSpPr>
              <a:spLocks noChangeShapeType="1"/>
            </p:cNvSpPr>
            <p:nvPr/>
          </p:nvSpPr>
          <p:spPr bwMode="auto">
            <a:xfrm>
              <a:off x="3340" y="2709"/>
              <a:ext cx="192" cy="1"/>
            </a:xfrm>
            <a:prstGeom prst="line">
              <a:avLst/>
            </a:prstGeom>
            <a:noFill/>
            <a:ln w="76200">
              <a:solidFill>
                <a:srgbClr val="F5B60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5" name="Line 18"/>
            <p:cNvSpPr>
              <a:spLocks noChangeShapeType="1"/>
            </p:cNvSpPr>
            <p:nvPr/>
          </p:nvSpPr>
          <p:spPr bwMode="auto">
            <a:xfrm>
              <a:off x="4444" y="1269"/>
              <a:ext cx="192" cy="1"/>
            </a:xfrm>
            <a:prstGeom prst="line">
              <a:avLst/>
            </a:prstGeom>
            <a:noFill/>
            <a:ln w="76200">
              <a:solidFill>
                <a:srgbClr val="FF33CC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6" name="Line 19"/>
            <p:cNvSpPr>
              <a:spLocks noChangeShapeType="1"/>
            </p:cNvSpPr>
            <p:nvPr/>
          </p:nvSpPr>
          <p:spPr bwMode="auto">
            <a:xfrm>
              <a:off x="3772" y="2853"/>
              <a:ext cx="96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7" name="Line 20"/>
            <p:cNvSpPr>
              <a:spLocks noChangeShapeType="1"/>
            </p:cNvSpPr>
            <p:nvPr/>
          </p:nvSpPr>
          <p:spPr bwMode="auto">
            <a:xfrm flipH="1">
              <a:off x="3532" y="1653"/>
              <a:ext cx="816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8" name="Line 21"/>
            <p:cNvSpPr>
              <a:spLocks noChangeShapeType="1"/>
            </p:cNvSpPr>
            <p:nvPr/>
          </p:nvSpPr>
          <p:spPr bwMode="auto">
            <a:xfrm flipH="1" flipV="1">
              <a:off x="3244" y="2037"/>
              <a:ext cx="144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9" name="Line 22"/>
            <p:cNvSpPr>
              <a:spLocks noChangeShapeType="1"/>
            </p:cNvSpPr>
            <p:nvPr/>
          </p:nvSpPr>
          <p:spPr bwMode="auto">
            <a:xfrm flipV="1">
              <a:off x="3532" y="1413"/>
              <a:ext cx="72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0" name="Line 23"/>
            <p:cNvSpPr>
              <a:spLocks noChangeShapeType="1"/>
            </p:cNvSpPr>
            <p:nvPr/>
          </p:nvSpPr>
          <p:spPr bwMode="auto">
            <a:xfrm>
              <a:off x="3484" y="1845"/>
              <a:ext cx="168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1" name="Line 24"/>
            <p:cNvSpPr>
              <a:spLocks noChangeShapeType="1"/>
            </p:cNvSpPr>
            <p:nvPr/>
          </p:nvSpPr>
          <p:spPr bwMode="auto">
            <a:xfrm flipH="1" flipV="1">
              <a:off x="4780" y="1269"/>
              <a:ext cx="432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2" name="Line 25"/>
            <p:cNvSpPr>
              <a:spLocks noChangeShapeType="1"/>
            </p:cNvSpPr>
            <p:nvPr/>
          </p:nvSpPr>
          <p:spPr bwMode="auto">
            <a:xfrm flipH="1" flipV="1">
              <a:off x="4540" y="1653"/>
              <a:ext cx="432" cy="9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3" name="Line 26"/>
            <p:cNvSpPr>
              <a:spLocks noChangeShapeType="1"/>
            </p:cNvSpPr>
            <p:nvPr/>
          </p:nvSpPr>
          <p:spPr bwMode="auto">
            <a:xfrm flipV="1">
              <a:off x="5116" y="2181"/>
              <a:ext cx="288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4" name="Line 27"/>
            <p:cNvSpPr>
              <a:spLocks noChangeShapeType="1"/>
            </p:cNvSpPr>
            <p:nvPr/>
          </p:nvSpPr>
          <p:spPr bwMode="auto">
            <a:xfrm flipH="1" flipV="1">
              <a:off x="3532" y="1989"/>
              <a:ext cx="1248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6" name="Text Box 30"/>
          <p:cNvSpPr txBox="1">
            <a:spLocks noChangeArrowheads="1"/>
          </p:cNvSpPr>
          <p:nvPr/>
        </p:nvSpPr>
        <p:spPr bwMode="auto">
          <a:xfrm>
            <a:off x="5095875" y="1795463"/>
            <a:ext cx="449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v</a:t>
            </a:r>
            <a:r>
              <a:rPr lang="en-US" sz="2400" baseline="-25000">
                <a:latin typeface="Calibri" pitchFamily="34" charset="0"/>
              </a:rPr>
              <a:t>1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4107" name="Text Box 31"/>
          <p:cNvSpPr txBox="1">
            <a:spLocks noChangeArrowheads="1"/>
          </p:cNvSpPr>
          <p:nvPr/>
        </p:nvSpPr>
        <p:spPr bwMode="auto">
          <a:xfrm>
            <a:off x="7332663" y="1631950"/>
            <a:ext cx="449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v</a:t>
            </a:r>
            <a:r>
              <a:rPr lang="en-US" sz="2400" baseline="-25000">
                <a:latin typeface="Calibri" pitchFamily="34" charset="0"/>
              </a:rPr>
              <a:t>2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4108" name="Text Box 32"/>
          <p:cNvSpPr txBox="1">
            <a:spLocks noChangeArrowheads="1"/>
          </p:cNvSpPr>
          <p:nvPr/>
        </p:nvSpPr>
        <p:spPr bwMode="auto">
          <a:xfrm>
            <a:off x="8577263" y="2752725"/>
            <a:ext cx="449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v</a:t>
            </a:r>
            <a:r>
              <a:rPr lang="en-US" sz="2400" baseline="-25000">
                <a:latin typeface="Calibri" pitchFamily="34" charset="0"/>
              </a:rPr>
              <a:t>3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4109" name="Text Box 33"/>
          <p:cNvSpPr txBox="1">
            <a:spLocks noChangeArrowheads="1"/>
          </p:cNvSpPr>
          <p:nvPr/>
        </p:nvSpPr>
        <p:spPr bwMode="auto">
          <a:xfrm>
            <a:off x="7437438" y="5068888"/>
            <a:ext cx="449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v</a:t>
            </a:r>
            <a:r>
              <a:rPr lang="en-US" sz="2400" baseline="-25000">
                <a:latin typeface="Calibri" pitchFamily="34" charset="0"/>
              </a:rPr>
              <a:t>4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4110" name="Text Box 34"/>
          <p:cNvSpPr txBox="1">
            <a:spLocks noChangeArrowheads="1"/>
          </p:cNvSpPr>
          <p:nvPr/>
        </p:nvSpPr>
        <p:spPr bwMode="auto">
          <a:xfrm>
            <a:off x="5454650" y="4949825"/>
            <a:ext cx="449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v</a:t>
            </a:r>
            <a:r>
              <a:rPr lang="en-US" sz="2400" baseline="-25000">
                <a:latin typeface="Calibri" pitchFamily="34" charset="0"/>
              </a:rPr>
              <a:t>5</a:t>
            </a:r>
            <a:endParaRPr lang="en-US" sz="2400">
              <a:latin typeface="Calibri" pitchFamily="34" charset="0"/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955675" y="4275138"/>
          <a:ext cx="3502025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58" name="Equation" r:id="rId4" imgW="1854000" imgH="1143000" progId="Equation.3">
                  <p:embed/>
                </p:oleObj>
              </mc:Choice>
              <mc:Fallback>
                <p:oleObj name="Equation" r:id="rId4" imgW="185400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5675" y="4275138"/>
                        <a:ext cx="3502025" cy="215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974725" y="1863725"/>
          <a:ext cx="2662238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59" name="Equation" r:id="rId6" imgW="1409400" imgH="1143000" progId="Equation.3">
                  <p:embed/>
                </p:oleObj>
              </mc:Choice>
              <mc:Fallback>
                <p:oleObj name="Equation" r:id="rId6" imgW="140940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4725" y="1863725"/>
                        <a:ext cx="2662238" cy="215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1" name="Rectangle 43"/>
          <p:cNvSpPr>
            <a:spLocks noChangeArrowheads="1"/>
          </p:cNvSpPr>
          <p:nvPr/>
        </p:nvSpPr>
        <p:spPr bwMode="auto">
          <a:xfrm>
            <a:off x="1520825" y="3209925"/>
            <a:ext cx="2032000" cy="288925"/>
          </a:xfrm>
          <a:prstGeom prst="rect">
            <a:avLst/>
          </a:prstGeom>
          <a:solidFill>
            <a:srgbClr val="008000">
              <a:alpha val="6588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06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State probability vector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The vector </a:t>
            </a:r>
            <a:r>
              <a:rPr lang="en-US" smtClean="0">
                <a:solidFill>
                  <a:srgbClr val="0066FF"/>
                </a:solidFill>
              </a:rPr>
              <a:t>q</a:t>
            </a:r>
            <a:r>
              <a:rPr lang="en-US" baseline="30000" smtClean="0">
                <a:solidFill>
                  <a:srgbClr val="0066FF"/>
                </a:solidFill>
              </a:rPr>
              <a:t>t</a:t>
            </a:r>
            <a:r>
              <a:rPr lang="en-US" smtClean="0">
                <a:solidFill>
                  <a:srgbClr val="0066FF"/>
                </a:solidFill>
              </a:rPr>
              <a:t> = (q</a:t>
            </a:r>
            <a:r>
              <a:rPr lang="en-US" baseline="30000" smtClean="0">
                <a:solidFill>
                  <a:srgbClr val="0066FF"/>
                </a:solidFill>
              </a:rPr>
              <a:t>t</a:t>
            </a:r>
            <a:r>
              <a:rPr lang="en-US" baseline="-25000" smtClean="0">
                <a:solidFill>
                  <a:srgbClr val="0066FF"/>
                </a:solidFill>
              </a:rPr>
              <a:t>1</a:t>
            </a:r>
            <a:r>
              <a:rPr lang="en-US" smtClean="0">
                <a:solidFill>
                  <a:srgbClr val="0066FF"/>
                </a:solidFill>
              </a:rPr>
              <a:t>,q</a:t>
            </a:r>
            <a:r>
              <a:rPr lang="en-US" baseline="30000" smtClean="0">
                <a:solidFill>
                  <a:srgbClr val="0066FF"/>
                </a:solidFill>
              </a:rPr>
              <a:t>t</a:t>
            </a:r>
            <a:r>
              <a:rPr lang="en-US" baseline="-25000" smtClean="0">
                <a:solidFill>
                  <a:srgbClr val="0066FF"/>
                </a:solidFill>
              </a:rPr>
              <a:t>2</a:t>
            </a:r>
            <a:r>
              <a:rPr lang="en-US" smtClean="0">
                <a:solidFill>
                  <a:srgbClr val="0066FF"/>
                </a:solidFill>
              </a:rPr>
              <a:t>, … ,q</a:t>
            </a:r>
            <a:r>
              <a:rPr lang="en-US" baseline="30000" smtClean="0">
                <a:solidFill>
                  <a:srgbClr val="0066FF"/>
                </a:solidFill>
              </a:rPr>
              <a:t>t</a:t>
            </a:r>
            <a:r>
              <a:rPr lang="en-US" baseline="-25000" smtClean="0">
                <a:solidFill>
                  <a:srgbClr val="0066FF"/>
                </a:solidFill>
              </a:rPr>
              <a:t>n</a:t>
            </a:r>
            <a:r>
              <a:rPr lang="en-US" smtClean="0">
                <a:solidFill>
                  <a:srgbClr val="0066FF"/>
                </a:solidFill>
              </a:rPr>
              <a:t>)</a:t>
            </a:r>
            <a:r>
              <a:rPr lang="en-US" smtClean="0"/>
              <a:t> that stores the probability of being at state </a:t>
            </a:r>
            <a:r>
              <a:rPr lang="en-US" smtClean="0">
                <a:solidFill>
                  <a:srgbClr val="0066FF"/>
                </a:solidFill>
              </a:rPr>
              <a:t>i</a:t>
            </a:r>
            <a:r>
              <a:rPr lang="en-US" smtClean="0"/>
              <a:t> at time </a:t>
            </a:r>
            <a:r>
              <a:rPr lang="en-US" smtClean="0">
                <a:solidFill>
                  <a:srgbClr val="0066FF"/>
                </a:solidFill>
              </a:rPr>
              <a:t>t</a:t>
            </a:r>
          </a:p>
          <a:p>
            <a:pPr lvl="1"/>
            <a:r>
              <a:rPr lang="en-US" smtClean="0">
                <a:solidFill>
                  <a:srgbClr val="0066FF"/>
                </a:solidFill>
              </a:rPr>
              <a:t>q</a:t>
            </a:r>
            <a:r>
              <a:rPr lang="en-US" baseline="30000" smtClean="0">
                <a:solidFill>
                  <a:srgbClr val="0066FF"/>
                </a:solidFill>
              </a:rPr>
              <a:t>0</a:t>
            </a:r>
            <a:r>
              <a:rPr lang="en-US" baseline="-25000" smtClean="0">
                <a:solidFill>
                  <a:srgbClr val="0066FF"/>
                </a:solidFill>
              </a:rPr>
              <a:t>i</a:t>
            </a:r>
            <a:r>
              <a:rPr lang="en-US" b="1" baseline="30000" smtClean="0"/>
              <a:t> = </a:t>
            </a:r>
            <a:r>
              <a:rPr lang="en-US" smtClean="0"/>
              <a:t>the probability of starting from state i</a:t>
            </a:r>
            <a:endParaRPr lang="en-US" b="1" smtClean="0"/>
          </a:p>
        </p:txBody>
      </p:sp>
      <p:sp>
        <p:nvSpPr>
          <p:cNvPr id="49156" name="Text Box 5"/>
          <p:cNvSpPr txBox="1">
            <a:spLocks noChangeArrowheads="1"/>
          </p:cNvSpPr>
          <p:nvPr/>
        </p:nvSpPr>
        <p:spPr bwMode="auto">
          <a:xfrm>
            <a:off x="3429000" y="3200400"/>
            <a:ext cx="18684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err="1">
                <a:solidFill>
                  <a:srgbClr val="0066FF"/>
                </a:solidFill>
                <a:latin typeface="Calibri" pitchFamily="34" charset="0"/>
              </a:rPr>
              <a:t>q</a:t>
            </a:r>
            <a:r>
              <a:rPr lang="en-US" sz="3200" baseline="30000" dirty="0" err="1">
                <a:solidFill>
                  <a:srgbClr val="0066FF"/>
                </a:solidFill>
                <a:latin typeface="Calibri" pitchFamily="34" charset="0"/>
              </a:rPr>
              <a:t>t</a:t>
            </a:r>
            <a:r>
              <a:rPr lang="en-US" sz="3200" dirty="0">
                <a:solidFill>
                  <a:srgbClr val="0066FF"/>
                </a:solidFill>
                <a:latin typeface="Calibri" pitchFamily="34" charset="0"/>
              </a:rPr>
              <a:t> = </a:t>
            </a:r>
            <a:r>
              <a:rPr lang="en-US" sz="3200" dirty="0" err="1">
                <a:solidFill>
                  <a:srgbClr val="0066FF"/>
                </a:solidFill>
                <a:latin typeface="Calibri" pitchFamily="34" charset="0"/>
              </a:rPr>
              <a:t>q</a:t>
            </a:r>
            <a:r>
              <a:rPr lang="en-US" sz="3200" baseline="30000" dirty="0" err="1">
                <a:solidFill>
                  <a:srgbClr val="0066FF"/>
                </a:solidFill>
                <a:latin typeface="Calibri" pitchFamily="34" charset="0"/>
              </a:rPr>
              <a:t>t</a:t>
            </a:r>
            <a:r>
              <a:rPr lang="en-US" sz="3200" baseline="30000" dirty="0">
                <a:solidFill>
                  <a:srgbClr val="0066FF"/>
                </a:solidFill>
                <a:latin typeface="Calibri" pitchFamily="34" charset="0"/>
              </a:rPr>
              <a:t>-1</a:t>
            </a:r>
            <a:r>
              <a:rPr lang="en-US" sz="3200" dirty="0">
                <a:solidFill>
                  <a:srgbClr val="0066FF"/>
                </a:solidFill>
                <a:latin typeface="Calibri" pitchFamily="34" charset="0"/>
              </a:rPr>
              <a:t> P</a:t>
            </a:r>
          </a:p>
        </p:txBody>
      </p:sp>
    </p:spTree>
    <p:extLst>
      <p:ext uri="{BB962C8B-B14F-4D97-AF65-F5344CB8AC3E}">
        <p14:creationId xmlns:p14="http://schemas.microsoft.com/office/powerpoint/2010/main" val="264192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 example</a:t>
            </a:r>
          </a:p>
        </p:txBody>
      </p:sp>
      <p:grpSp>
        <p:nvGrpSpPr>
          <p:cNvPr id="5124" name="Group 4"/>
          <p:cNvGrpSpPr>
            <a:grpSpLocks/>
          </p:cNvGrpSpPr>
          <p:nvPr/>
        </p:nvGrpSpPr>
        <p:grpSpPr bwMode="auto">
          <a:xfrm>
            <a:off x="4984750" y="1890713"/>
            <a:ext cx="3556000" cy="3090862"/>
            <a:chOff x="3004" y="981"/>
            <a:chExt cx="2688" cy="2256"/>
          </a:xfrm>
        </p:grpSpPr>
        <p:sp>
          <p:nvSpPr>
            <p:cNvPr id="5135" name="Rectangle 5"/>
            <p:cNvSpPr>
              <a:spLocks noChangeArrowheads="1"/>
            </p:cNvSpPr>
            <p:nvPr/>
          </p:nvSpPr>
          <p:spPr bwMode="auto">
            <a:xfrm>
              <a:off x="3004" y="1317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F5B60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136" name="Rectangle 6"/>
            <p:cNvSpPr>
              <a:spLocks noChangeArrowheads="1"/>
            </p:cNvSpPr>
            <p:nvPr/>
          </p:nvSpPr>
          <p:spPr bwMode="auto">
            <a:xfrm>
              <a:off x="3244" y="2517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FF33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137" name="Rectangle 7"/>
            <p:cNvSpPr>
              <a:spLocks noChangeArrowheads="1"/>
            </p:cNvSpPr>
            <p:nvPr/>
          </p:nvSpPr>
          <p:spPr bwMode="auto">
            <a:xfrm>
              <a:off x="4828" y="2613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00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138" name="Rectangle 8"/>
            <p:cNvSpPr>
              <a:spLocks noChangeArrowheads="1"/>
            </p:cNvSpPr>
            <p:nvPr/>
          </p:nvSpPr>
          <p:spPr bwMode="auto">
            <a:xfrm>
              <a:off x="5260" y="1509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139" name="Rectangle 9"/>
            <p:cNvSpPr>
              <a:spLocks noChangeArrowheads="1"/>
            </p:cNvSpPr>
            <p:nvPr/>
          </p:nvSpPr>
          <p:spPr bwMode="auto">
            <a:xfrm>
              <a:off x="4300" y="981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5140" name="Line 10"/>
            <p:cNvSpPr>
              <a:spLocks noChangeShapeType="1"/>
            </p:cNvSpPr>
            <p:nvPr/>
          </p:nvSpPr>
          <p:spPr bwMode="auto">
            <a:xfrm>
              <a:off x="3148" y="1845"/>
              <a:ext cx="192" cy="1"/>
            </a:xfrm>
            <a:prstGeom prst="line">
              <a:avLst/>
            </a:prstGeom>
            <a:noFill/>
            <a:ln w="76200">
              <a:solidFill>
                <a:srgbClr val="3366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1" name="Line 11"/>
            <p:cNvSpPr>
              <a:spLocks noChangeShapeType="1"/>
            </p:cNvSpPr>
            <p:nvPr/>
          </p:nvSpPr>
          <p:spPr bwMode="auto">
            <a:xfrm>
              <a:off x="3100" y="1605"/>
              <a:ext cx="192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2" name="Line 12"/>
            <p:cNvSpPr>
              <a:spLocks noChangeShapeType="1"/>
            </p:cNvSpPr>
            <p:nvPr/>
          </p:nvSpPr>
          <p:spPr bwMode="auto">
            <a:xfrm>
              <a:off x="4924" y="2901"/>
              <a:ext cx="192" cy="1"/>
            </a:xfrm>
            <a:prstGeom prst="line">
              <a:avLst/>
            </a:prstGeom>
            <a:noFill/>
            <a:ln w="76200">
              <a:solidFill>
                <a:srgbClr val="F5B60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3" name="Line 13"/>
            <p:cNvSpPr>
              <a:spLocks noChangeShapeType="1"/>
            </p:cNvSpPr>
            <p:nvPr/>
          </p:nvSpPr>
          <p:spPr bwMode="auto">
            <a:xfrm>
              <a:off x="4924" y="2757"/>
              <a:ext cx="192" cy="1"/>
            </a:xfrm>
            <a:prstGeom prst="line">
              <a:avLst/>
            </a:prstGeom>
            <a:noFill/>
            <a:ln w="76200">
              <a:solidFill>
                <a:srgbClr val="3366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4" name="Line 14"/>
            <p:cNvSpPr>
              <a:spLocks noChangeShapeType="1"/>
            </p:cNvSpPr>
            <p:nvPr/>
          </p:nvSpPr>
          <p:spPr bwMode="auto">
            <a:xfrm>
              <a:off x="5356" y="1701"/>
              <a:ext cx="192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5" name="Line 15"/>
            <p:cNvSpPr>
              <a:spLocks noChangeShapeType="1"/>
            </p:cNvSpPr>
            <p:nvPr/>
          </p:nvSpPr>
          <p:spPr bwMode="auto">
            <a:xfrm>
              <a:off x="4972" y="3045"/>
              <a:ext cx="192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6" name="Line 16"/>
            <p:cNvSpPr>
              <a:spLocks noChangeShapeType="1"/>
            </p:cNvSpPr>
            <p:nvPr/>
          </p:nvSpPr>
          <p:spPr bwMode="auto">
            <a:xfrm>
              <a:off x="3340" y="2901"/>
              <a:ext cx="192" cy="1"/>
            </a:xfrm>
            <a:prstGeom prst="line">
              <a:avLst/>
            </a:prstGeom>
            <a:noFill/>
            <a:ln w="76200">
              <a:solidFill>
                <a:srgbClr val="009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7" name="Line 17"/>
            <p:cNvSpPr>
              <a:spLocks noChangeShapeType="1"/>
            </p:cNvSpPr>
            <p:nvPr/>
          </p:nvSpPr>
          <p:spPr bwMode="auto">
            <a:xfrm>
              <a:off x="3340" y="2709"/>
              <a:ext cx="192" cy="1"/>
            </a:xfrm>
            <a:prstGeom prst="line">
              <a:avLst/>
            </a:prstGeom>
            <a:noFill/>
            <a:ln w="76200">
              <a:solidFill>
                <a:srgbClr val="F5B60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8" name="Line 18"/>
            <p:cNvSpPr>
              <a:spLocks noChangeShapeType="1"/>
            </p:cNvSpPr>
            <p:nvPr/>
          </p:nvSpPr>
          <p:spPr bwMode="auto">
            <a:xfrm>
              <a:off x="4444" y="1269"/>
              <a:ext cx="192" cy="1"/>
            </a:xfrm>
            <a:prstGeom prst="line">
              <a:avLst/>
            </a:prstGeom>
            <a:noFill/>
            <a:ln w="76200">
              <a:solidFill>
                <a:srgbClr val="FF33CC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9" name="Line 19"/>
            <p:cNvSpPr>
              <a:spLocks noChangeShapeType="1"/>
            </p:cNvSpPr>
            <p:nvPr/>
          </p:nvSpPr>
          <p:spPr bwMode="auto">
            <a:xfrm>
              <a:off x="3772" y="2853"/>
              <a:ext cx="96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0" name="Line 20"/>
            <p:cNvSpPr>
              <a:spLocks noChangeShapeType="1"/>
            </p:cNvSpPr>
            <p:nvPr/>
          </p:nvSpPr>
          <p:spPr bwMode="auto">
            <a:xfrm flipH="1">
              <a:off x="3532" y="1653"/>
              <a:ext cx="816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1" name="Line 21"/>
            <p:cNvSpPr>
              <a:spLocks noChangeShapeType="1"/>
            </p:cNvSpPr>
            <p:nvPr/>
          </p:nvSpPr>
          <p:spPr bwMode="auto">
            <a:xfrm flipH="1" flipV="1">
              <a:off x="3244" y="2037"/>
              <a:ext cx="144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2" name="Line 22"/>
            <p:cNvSpPr>
              <a:spLocks noChangeShapeType="1"/>
            </p:cNvSpPr>
            <p:nvPr/>
          </p:nvSpPr>
          <p:spPr bwMode="auto">
            <a:xfrm flipV="1">
              <a:off x="3532" y="1413"/>
              <a:ext cx="72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3" name="Line 23"/>
            <p:cNvSpPr>
              <a:spLocks noChangeShapeType="1"/>
            </p:cNvSpPr>
            <p:nvPr/>
          </p:nvSpPr>
          <p:spPr bwMode="auto">
            <a:xfrm>
              <a:off x="3484" y="1845"/>
              <a:ext cx="168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4" name="Line 24"/>
            <p:cNvSpPr>
              <a:spLocks noChangeShapeType="1"/>
            </p:cNvSpPr>
            <p:nvPr/>
          </p:nvSpPr>
          <p:spPr bwMode="auto">
            <a:xfrm flipH="1" flipV="1">
              <a:off x="4780" y="1269"/>
              <a:ext cx="432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5" name="Line 25"/>
            <p:cNvSpPr>
              <a:spLocks noChangeShapeType="1"/>
            </p:cNvSpPr>
            <p:nvPr/>
          </p:nvSpPr>
          <p:spPr bwMode="auto">
            <a:xfrm flipH="1" flipV="1">
              <a:off x="4540" y="1653"/>
              <a:ext cx="432" cy="9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6" name="Line 26"/>
            <p:cNvSpPr>
              <a:spLocks noChangeShapeType="1"/>
            </p:cNvSpPr>
            <p:nvPr/>
          </p:nvSpPr>
          <p:spPr bwMode="auto">
            <a:xfrm flipV="1">
              <a:off x="5116" y="2181"/>
              <a:ext cx="288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7" name="Line 27"/>
            <p:cNvSpPr>
              <a:spLocks noChangeShapeType="1"/>
            </p:cNvSpPr>
            <p:nvPr/>
          </p:nvSpPr>
          <p:spPr bwMode="auto">
            <a:xfrm flipH="1" flipV="1">
              <a:off x="3532" y="1989"/>
              <a:ext cx="1248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744538" y="1989138"/>
          <a:ext cx="3502025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380" name="Equation" r:id="rId4" imgW="1854000" imgH="1143000" progId="Equation.3">
                  <p:embed/>
                </p:oleObj>
              </mc:Choice>
              <mc:Fallback>
                <p:oleObj name="Equation" r:id="rId4" imgW="185400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538" y="1989138"/>
                        <a:ext cx="3502025" cy="215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5" name="Text Box 30"/>
          <p:cNvSpPr txBox="1">
            <a:spLocks noChangeArrowheads="1"/>
          </p:cNvSpPr>
          <p:nvPr/>
        </p:nvSpPr>
        <p:spPr bwMode="auto">
          <a:xfrm>
            <a:off x="5095875" y="1795463"/>
            <a:ext cx="449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v</a:t>
            </a:r>
            <a:r>
              <a:rPr lang="en-US" sz="2400" baseline="-25000">
                <a:latin typeface="Calibri" pitchFamily="34" charset="0"/>
              </a:rPr>
              <a:t>1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5126" name="Text Box 31"/>
          <p:cNvSpPr txBox="1">
            <a:spLocks noChangeArrowheads="1"/>
          </p:cNvSpPr>
          <p:nvPr/>
        </p:nvSpPr>
        <p:spPr bwMode="auto">
          <a:xfrm>
            <a:off x="7332663" y="1631950"/>
            <a:ext cx="449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v</a:t>
            </a:r>
            <a:r>
              <a:rPr lang="en-US" sz="2400" baseline="-25000">
                <a:latin typeface="Calibri" pitchFamily="34" charset="0"/>
              </a:rPr>
              <a:t>2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5127" name="Text Box 32"/>
          <p:cNvSpPr txBox="1">
            <a:spLocks noChangeArrowheads="1"/>
          </p:cNvSpPr>
          <p:nvPr/>
        </p:nvSpPr>
        <p:spPr bwMode="auto">
          <a:xfrm>
            <a:off x="8577263" y="2752725"/>
            <a:ext cx="449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v</a:t>
            </a:r>
            <a:r>
              <a:rPr lang="en-US" sz="2400" baseline="-25000">
                <a:latin typeface="Calibri" pitchFamily="34" charset="0"/>
              </a:rPr>
              <a:t>3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5128" name="Text Box 33"/>
          <p:cNvSpPr txBox="1">
            <a:spLocks noChangeArrowheads="1"/>
          </p:cNvSpPr>
          <p:nvPr/>
        </p:nvSpPr>
        <p:spPr bwMode="auto">
          <a:xfrm>
            <a:off x="7437438" y="5068888"/>
            <a:ext cx="449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v</a:t>
            </a:r>
            <a:r>
              <a:rPr lang="en-US" sz="2400" baseline="-25000">
                <a:latin typeface="Calibri" pitchFamily="34" charset="0"/>
              </a:rPr>
              <a:t>4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5129" name="Text Box 34"/>
          <p:cNvSpPr txBox="1">
            <a:spLocks noChangeArrowheads="1"/>
          </p:cNvSpPr>
          <p:nvPr/>
        </p:nvSpPr>
        <p:spPr bwMode="auto">
          <a:xfrm>
            <a:off x="5454650" y="4949825"/>
            <a:ext cx="449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v</a:t>
            </a:r>
            <a:r>
              <a:rPr lang="en-US" sz="2400" baseline="-25000">
                <a:latin typeface="Calibri" pitchFamily="34" charset="0"/>
              </a:rPr>
              <a:t>5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5130" name="Text Box 35"/>
          <p:cNvSpPr txBox="1">
            <a:spLocks noChangeArrowheads="1"/>
          </p:cNvSpPr>
          <p:nvPr/>
        </p:nvSpPr>
        <p:spPr bwMode="auto">
          <a:xfrm>
            <a:off x="962025" y="4445000"/>
            <a:ext cx="2606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0C612"/>
                </a:solidFill>
                <a:latin typeface="Calibri" pitchFamily="34" charset="0"/>
              </a:rPr>
              <a:t>q</a:t>
            </a:r>
            <a:r>
              <a:rPr lang="en-US" sz="2000" baseline="30000">
                <a:solidFill>
                  <a:srgbClr val="F0C612"/>
                </a:solidFill>
                <a:latin typeface="Calibri" pitchFamily="34" charset="0"/>
              </a:rPr>
              <a:t>t+1</a:t>
            </a:r>
            <a:r>
              <a:rPr lang="en-US" sz="2000" baseline="-25000">
                <a:solidFill>
                  <a:srgbClr val="F0C612"/>
                </a:solidFill>
                <a:latin typeface="Calibri" pitchFamily="34" charset="0"/>
              </a:rPr>
              <a:t>1</a:t>
            </a:r>
            <a:r>
              <a:rPr lang="en-US" sz="2000">
                <a:latin typeface="Calibri" pitchFamily="34" charset="0"/>
              </a:rPr>
              <a:t> = 1/3 </a:t>
            </a:r>
            <a:r>
              <a:rPr lang="en-US" sz="2000">
                <a:solidFill>
                  <a:srgbClr val="008000"/>
                </a:solidFill>
                <a:latin typeface="Calibri" pitchFamily="34" charset="0"/>
              </a:rPr>
              <a:t>q</a:t>
            </a:r>
            <a:r>
              <a:rPr lang="en-US" sz="2000" baseline="30000">
                <a:solidFill>
                  <a:srgbClr val="008000"/>
                </a:solidFill>
                <a:latin typeface="Calibri" pitchFamily="34" charset="0"/>
              </a:rPr>
              <a:t>t</a:t>
            </a:r>
            <a:r>
              <a:rPr lang="en-US" sz="2000" baseline="-25000">
                <a:solidFill>
                  <a:srgbClr val="008000"/>
                </a:solidFill>
                <a:latin typeface="Calibri" pitchFamily="34" charset="0"/>
              </a:rPr>
              <a:t>4</a:t>
            </a:r>
            <a:r>
              <a:rPr lang="en-US" sz="2000" baseline="-25000">
                <a:latin typeface="Calibri" pitchFamily="34" charset="0"/>
              </a:rPr>
              <a:t> </a:t>
            </a:r>
            <a:r>
              <a:rPr lang="en-US" sz="2000">
                <a:latin typeface="Calibri" pitchFamily="34" charset="0"/>
              </a:rPr>
              <a:t>+ 1/2 </a:t>
            </a:r>
            <a:r>
              <a:rPr lang="en-US" sz="2000">
                <a:solidFill>
                  <a:srgbClr val="FF00FF"/>
                </a:solidFill>
                <a:latin typeface="Calibri" pitchFamily="34" charset="0"/>
              </a:rPr>
              <a:t>q</a:t>
            </a:r>
            <a:r>
              <a:rPr lang="en-US" sz="2000" baseline="30000">
                <a:solidFill>
                  <a:srgbClr val="FF00FF"/>
                </a:solidFill>
                <a:latin typeface="Calibri" pitchFamily="34" charset="0"/>
              </a:rPr>
              <a:t>t</a:t>
            </a:r>
            <a:r>
              <a:rPr lang="en-US" sz="2000" baseline="-25000">
                <a:solidFill>
                  <a:srgbClr val="FF00FF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5131" name="Text Box 36"/>
          <p:cNvSpPr txBox="1">
            <a:spLocks noChangeArrowheads="1"/>
          </p:cNvSpPr>
          <p:nvPr/>
        </p:nvSpPr>
        <p:spPr bwMode="auto">
          <a:xfrm>
            <a:off x="979488" y="4894263"/>
            <a:ext cx="3173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3300"/>
                </a:solidFill>
                <a:latin typeface="Calibri" pitchFamily="34" charset="0"/>
              </a:rPr>
              <a:t>q</a:t>
            </a:r>
            <a:r>
              <a:rPr lang="en-US" sz="2000" baseline="30000">
                <a:solidFill>
                  <a:srgbClr val="FF3300"/>
                </a:solidFill>
                <a:latin typeface="Calibri" pitchFamily="34" charset="0"/>
              </a:rPr>
              <a:t>t+1</a:t>
            </a:r>
            <a:r>
              <a:rPr lang="en-US" sz="2000" baseline="-25000">
                <a:solidFill>
                  <a:srgbClr val="FF3300"/>
                </a:solidFill>
                <a:latin typeface="Calibri" pitchFamily="34" charset="0"/>
              </a:rPr>
              <a:t>2</a:t>
            </a:r>
            <a:r>
              <a:rPr lang="en-US" sz="2000">
                <a:latin typeface="Calibri" pitchFamily="34" charset="0"/>
              </a:rPr>
              <a:t> = 1/2 </a:t>
            </a:r>
            <a:r>
              <a:rPr lang="en-US" sz="2000">
                <a:solidFill>
                  <a:srgbClr val="F0C612"/>
                </a:solidFill>
                <a:latin typeface="Calibri" pitchFamily="34" charset="0"/>
              </a:rPr>
              <a:t>q</a:t>
            </a:r>
            <a:r>
              <a:rPr lang="en-US" sz="2000" baseline="30000">
                <a:solidFill>
                  <a:srgbClr val="F0C612"/>
                </a:solidFill>
                <a:latin typeface="Calibri" pitchFamily="34" charset="0"/>
              </a:rPr>
              <a:t>t</a:t>
            </a:r>
            <a:r>
              <a:rPr lang="en-US" sz="2000" baseline="-25000">
                <a:solidFill>
                  <a:srgbClr val="F0C612"/>
                </a:solidFill>
                <a:latin typeface="Calibri" pitchFamily="34" charset="0"/>
              </a:rPr>
              <a:t>1</a:t>
            </a:r>
            <a:r>
              <a:rPr lang="en-US" sz="2000">
                <a:latin typeface="Calibri" pitchFamily="34" charset="0"/>
              </a:rPr>
              <a:t> + </a:t>
            </a:r>
            <a:r>
              <a:rPr lang="en-US" sz="2000">
                <a:solidFill>
                  <a:srgbClr val="0033CC"/>
                </a:solidFill>
                <a:latin typeface="Calibri" pitchFamily="34" charset="0"/>
              </a:rPr>
              <a:t>q</a:t>
            </a:r>
            <a:r>
              <a:rPr lang="en-US" sz="2000" baseline="30000">
                <a:solidFill>
                  <a:srgbClr val="0033CC"/>
                </a:solidFill>
                <a:latin typeface="Calibri" pitchFamily="34" charset="0"/>
              </a:rPr>
              <a:t>t</a:t>
            </a:r>
            <a:r>
              <a:rPr lang="en-US" sz="2000" baseline="-25000">
                <a:solidFill>
                  <a:srgbClr val="0033CC"/>
                </a:solidFill>
                <a:latin typeface="Calibri" pitchFamily="34" charset="0"/>
              </a:rPr>
              <a:t>3</a:t>
            </a:r>
            <a:r>
              <a:rPr lang="en-US" sz="2000" baseline="-25000">
                <a:latin typeface="Calibri" pitchFamily="34" charset="0"/>
              </a:rPr>
              <a:t> </a:t>
            </a:r>
            <a:r>
              <a:rPr lang="en-US" sz="2000">
                <a:latin typeface="Calibri" pitchFamily="34" charset="0"/>
              </a:rPr>
              <a:t>+ 1/3 </a:t>
            </a:r>
            <a:r>
              <a:rPr lang="en-US" sz="2000">
                <a:solidFill>
                  <a:srgbClr val="008000"/>
                </a:solidFill>
                <a:latin typeface="Calibri" pitchFamily="34" charset="0"/>
              </a:rPr>
              <a:t>q</a:t>
            </a:r>
            <a:r>
              <a:rPr lang="en-US" sz="2000" baseline="30000">
                <a:solidFill>
                  <a:srgbClr val="008000"/>
                </a:solidFill>
                <a:latin typeface="Calibri" pitchFamily="34" charset="0"/>
              </a:rPr>
              <a:t>t</a:t>
            </a:r>
            <a:r>
              <a:rPr lang="en-US" sz="2000" baseline="-25000">
                <a:solidFill>
                  <a:srgbClr val="0080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132" name="Text Box 37"/>
          <p:cNvSpPr txBox="1">
            <a:spLocks noChangeArrowheads="1"/>
          </p:cNvSpPr>
          <p:nvPr/>
        </p:nvSpPr>
        <p:spPr bwMode="auto">
          <a:xfrm>
            <a:off x="977900" y="5386388"/>
            <a:ext cx="2630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33CC"/>
                </a:solidFill>
                <a:latin typeface="Calibri" pitchFamily="34" charset="0"/>
              </a:rPr>
              <a:t>q</a:t>
            </a:r>
            <a:r>
              <a:rPr lang="en-US" sz="2000" baseline="30000">
                <a:solidFill>
                  <a:srgbClr val="0033CC"/>
                </a:solidFill>
                <a:latin typeface="Calibri" pitchFamily="34" charset="0"/>
              </a:rPr>
              <a:t>t+1</a:t>
            </a:r>
            <a:r>
              <a:rPr lang="en-US" sz="2000" baseline="-25000">
                <a:solidFill>
                  <a:srgbClr val="0033CC"/>
                </a:solidFill>
                <a:latin typeface="Calibri" pitchFamily="34" charset="0"/>
              </a:rPr>
              <a:t>3</a:t>
            </a:r>
            <a:r>
              <a:rPr lang="en-US" sz="2000">
                <a:solidFill>
                  <a:srgbClr val="0033CC"/>
                </a:solidFill>
                <a:latin typeface="Calibri" pitchFamily="34" charset="0"/>
              </a:rPr>
              <a:t> </a:t>
            </a:r>
            <a:r>
              <a:rPr lang="en-US" sz="2000">
                <a:latin typeface="Calibri" pitchFamily="34" charset="0"/>
              </a:rPr>
              <a:t>= 1/2 </a:t>
            </a:r>
            <a:r>
              <a:rPr lang="en-US" sz="2000">
                <a:solidFill>
                  <a:srgbClr val="F0C612"/>
                </a:solidFill>
                <a:latin typeface="Calibri" pitchFamily="34" charset="0"/>
              </a:rPr>
              <a:t>q</a:t>
            </a:r>
            <a:r>
              <a:rPr lang="en-US" sz="2000" baseline="30000">
                <a:solidFill>
                  <a:srgbClr val="F0C612"/>
                </a:solidFill>
                <a:latin typeface="Calibri" pitchFamily="34" charset="0"/>
              </a:rPr>
              <a:t>t</a:t>
            </a:r>
            <a:r>
              <a:rPr lang="en-US" sz="2000" baseline="-25000">
                <a:solidFill>
                  <a:srgbClr val="F0C612"/>
                </a:solidFill>
                <a:latin typeface="Calibri" pitchFamily="34" charset="0"/>
              </a:rPr>
              <a:t>1</a:t>
            </a:r>
            <a:r>
              <a:rPr lang="en-US" sz="2000">
                <a:latin typeface="Calibri" pitchFamily="34" charset="0"/>
              </a:rPr>
              <a:t> + 1/3 </a:t>
            </a:r>
            <a:r>
              <a:rPr lang="en-US" sz="2000">
                <a:solidFill>
                  <a:srgbClr val="008000"/>
                </a:solidFill>
                <a:latin typeface="Calibri" pitchFamily="34" charset="0"/>
              </a:rPr>
              <a:t>q</a:t>
            </a:r>
            <a:r>
              <a:rPr lang="en-US" sz="2000" baseline="30000">
                <a:solidFill>
                  <a:srgbClr val="008000"/>
                </a:solidFill>
                <a:latin typeface="Calibri" pitchFamily="34" charset="0"/>
              </a:rPr>
              <a:t>t</a:t>
            </a:r>
            <a:r>
              <a:rPr lang="en-US" sz="2000" baseline="-25000">
                <a:solidFill>
                  <a:srgbClr val="0080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133" name="Text Box 38"/>
          <p:cNvSpPr txBox="1">
            <a:spLocks noChangeArrowheads="1"/>
          </p:cNvSpPr>
          <p:nvPr/>
        </p:nvSpPr>
        <p:spPr bwMode="auto">
          <a:xfrm>
            <a:off x="981075" y="5810250"/>
            <a:ext cx="1641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8000"/>
                </a:solidFill>
                <a:latin typeface="Calibri" pitchFamily="34" charset="0"/>
              </a:rPr>
              <a:t>q</a:t>
            </a:r>
            <a:r>
              <a:rPr lang="en-US" sz="2000" baseline="30000">
                <a:solidFill>
                  <a:srgbClr val="008000"/>
                </a:solidFill>
                <a:latin typeface="Calibri" pitchFamily="34" charset="0"/>
              </a:rPr>
              <a:t>t+1</a:t>
            </a:r>
            <a:r>
              <a:rPr lang="en-US" sz="2000" baseline="-25000">
                <a:solidFill>
                  <a:srgbClr val="008000"/>
                </a:solidFill>
                <a:latin typeface="Calibri" pitchFamily="34" charset="0"/>
              </a:rPr>
              <a:t>4</a:t>
            </a:r>
            <a:r>
              <a:rPr lang="en-US" sz="2000">
                <a:latin typeface="Calibri" pitchFamily="34" charset="0"/>
              </a:rPr>
              <a:t> = 1/2 </a:t>
            </a:r>
            <a:r>
              <a:rPr lang="en-US" sz="2000">
                <a:solidFill>
                  <a:srgbClr val="FF00FF"/>
                </a:solidFill>
                <a:latin typeface="Calibri" pitchFamily="34" charset="0"/>
              </a:rPr>
              <a:t>q</a:t>
            </a:r>
            <a:r>
              <a:rPr lang="en-US" sz="2000" baseline="30000">
                <a:solidFill>
                  <a:srgbClr val="FF00FF"/>
                </a:solidFill>
                <a:latin typeface="Calibri" pitchFamily="34" charset="0"/>
              </a:rPr>
              <a:t>t</a:t>
            </a:r>
            <a:r>
              <a:rPr lang="en-US" sz="2000" baseline="-25000">
                <a:solidFill>
                  <a:srgbClr val="FF00FF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5134" name="Text Box 39"/>
          <p:cNvSpPr txBox="1">
            <a:spLocks noChangeArrowheads="1"/>
          </p:cNvSpPr>
          <p:nvPr/>
        </p:nvSpPr>
        <p:spPr bwMode="auto">
          <a:xfrm>
            <a:off x="976313" y="6307138"/>
            <a:ext cx="1265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FF"/>
                </a:solidFill>
                <a:latin typeface="Calibri" pitchFamily="34" charset="0"/>
              </a:rPr>
              <a:t>q</a:t>
            </a:r>
            <a:r>
              <a:rPr lang="en-US" sz="2000" baseline="30000">
                <a:solidFill>
                  <a:srgbClr val="FF00FF"/>
                </a:solidFill>
                <a:latin typeface="Calibri" pitchFamily="34" charset="0"/>
              </a:rPr>
              <a:t>t+1</a:t>
            </a:r>
            <a:r>
              <a:rPr lang="en-US" sz="2000" baseline="-25000">
                <a:solidFill>
                  <a:srgbClr val="FF00FF"/>
                </a:solidFill>
                <a:latin typeface="Calibri" pitchFamily="34" charset="0"/>
              </a:rPr>
              <a:t>5</a:t>
            </a:r>
            <a:r>
              <a:rPr lang="en-US" sz="2000">
                <a:latin typeface="Calibri" pitchFamily="34" charset="0"/>
              </a:rPr>
              <a:t> = </a:t>
            </a:r>
            <a:r>
              <a:rPr lang="en-US" sz="2000">
                <a:solidFill>
                  <a:srgbClr val="FF3300"/>
                </a:solidFill>
                <a:latin typeface="Calibri" pitchFamily="34" charset="0"/>
              </a:rPr>
              <a:t>q</a:t>
            </a:r>
            <a:r>
              <a:rPr lang="en-US" sz="2000" baseline="30000">
                <a:solidFill>
                  <a:srgbClr val="FF3300"/>
                </a:solidFill>
                <a:latin typeface="Calibri" pitchFamily="34" charset="0"/>
              </a:rPr>
              <a:t>t</a:t>
            </a:r>
            <a:r>
              <a:rPr lang="en-US" sz="2000" baseline="-25000">
                <a:solidFill>
                  <a:srgbClr val="FF3300"/>
                </a:solidFill>
                <a:latin typeface="Calibri" pitchFamily="34" charset="0"/>
              </a:rPr>
              <a:t>2 </a:t>
            </a:r>
            <a:endParaRPr lang="en-US" sz="2000" baseline="-25000">
              <a:solidFill>
                <a:srgbClr val="FF00F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93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Stationary distribution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smtClean="0"/>
              <a:t>A stationary distribution for a MC with transition matrix </a:t>
            </a:r>
            <a:r>
              <a:rPr lang="en-US" sz="2400" smtClean="0">
                <a:solidFill>
                  <a:srgbClr val="0066FF"/>
                </a:solidFill>
              </a:rPr>
              <a:t>P</a:t>
            </a:r>
            <a:r>
              <a:rPr lang="en-US" sz="2400" smtClean="0"/>
              <a:t>, is a probability distribution </a:t>
            </a:r>
            <a:r>
              <a:rPr lang="el-GR" sz="2400" smtClean="0">
                <a:solidFill>
                  <a:srgbClr val="0066FF"/>
                </a:solidFill>
              </a:rPr>
              <a:t>π</a:t>
            </a:r>
            <a:r>
              <a:rPr lang="fi-FI" sz="2400" smtClean="0"/>
              <a:t>, </a:t>
            </a:r>
            <a:r>
              <a:rPr lang="en-US" sz="2400" smtClean="0"/>
              <a:t>such that </a:t>
            </a:r>
            <a:r>
              <a:rPr lang="en-US" sz="2400" smtClean="0">
                <a:solidFill>
                  <a:srgbClr val="0066FF"/>
                </a:solidFill>
              </a:rPr>
              <a:t>π = πP</a:t>
            </a:r>
          </a:p>
          <a:p>
            <a:pPr>
              <a:lnSpc>
                <a:spcPct val="80000"/>
              </a:lnSpc>
            </a:pPr>
            <a:endParaRPr lang="en-US" sz="2400" smtClean="0"/>
          </a:p>
          <a:p>
            <a:pPr>
              <a:lnSpc>
                <a:spcPct val="80000"/>
              </a:lnSpc>
            </a:pPr>
            <a:r>
              <a:rPr lang="en-US" sz="2400" smtClean="0"/>
              <a:t>A MC has a unique stationary distribution if 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it is </a:t>
            </a:r>
            <a:r>
              <a:rPr lang="en-US" sz="2000" smtClean="0">
                <a:solidFill>
                  <a:srgbClr val="FF0000"/>
                </a:solidFill>
              </a:rPr>
              <a:t>irreducible</a:t>
            </a:r>
          </a:p>
          <a:p>
            <a:pPr lvl="2">
              <a:lnSpc>
                <a:spcPct val="80000"/>
              </a:lnSpc>
            </a:pPr>
            <a:r>
              <a:rPr lang="en-US" sz="1800" smtClean="0"/>
              <a:t>the underlying graph is strongly connected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it is </a:t>
            </a:r>
            <a:r>
              <a:rPr lang="en-US" sz="2000" smtClean="0">
                <a:solidFill>
                  <a:srgbClr val="FF0000"/>
                </a:solidFill>
              </a:rPr>
              <a:t>aperiodic</a:t>
            </a:r>
          </a:p>
          <a:p>
            <a:pPr lvl="2">
              <a:lnSpc>
                <a:spcPct val="80000"/>
              </a:lnSpc>
            </a:pPr>
            <a:r>
              <a:rPr lang="en-US" sz="1800" smtClean="0"/>
              <a:t>for random walks, the underlying graph is </a:t>
            </a:r>
            <a:r>
              <a:rPr lang="en-US" sz="1800" smtClean="0">
                <a:solidFill>
                  <a:srgbClr val="FF3300"/>
                </a:solidFill>
              </a:rPr>
              <a:t>not</a:t>
            </a:r>
            <a:r>
              <a:rPr lang="en-US" sz="1800" smtClean="0"/>
              <a:t> bipartite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The probability </a:t>
            </a:r>
            <a:r>
              <a:rPr lang="el-GR" sz="2400" smtClean="0">
                <a:solidFill>
                  <a:srgbClr val="0066FF"/>
                </a:solidFill>
              </a:rPr>
              <a:t>π</a:t>
            </a:r>
            <a:r>
              <a:rPr lang="fi-FI" sz="2400" baseline="-25000" smtClean="0">
                <a:solidFill>
                  <a:srgbClr val="0066FF"/>
                </a:solidFill>
              </a:rPr>
              <a:t>i</a:t>
            </a:r>
            <a:r>
              <a:rPr lang="fi-FI" sz="2400" smtClean="0">
                <a:solidFill>
                  <a:srgbClr val="0066FF"/>
                </a:solidFill>
              </a:rPr>
              <a:t> </a:t>
            </a:r>
            <a:r>
              <a:rPr lang="fi-FI" sz="2400" smtClean="0"/>
              <a:t>is the </a:t>
            </a:r>
            <a:r>
              <a:rPr lang="en-US" sz="2400" smtClean="0"/>
              <a:t>fraction of times that we visited  state </a:t>
            </a:r>
            <a:r>
              <a:rPr lang="en-US" sz="2400" smtClean="0">
                <a:solidFill>
                  <a:srgbClr val="0066FF"/>
                </a:solidFill>
              </a:rPr>
              <a:t>i </a:t>
            </a:r>
            <a:r>
              <a:rPr lang="en-US" sz="2400" smtClean="0"/>
              <a:t>as</a:t>
            </a:r>
            <a:r>
              <a:rPr lang="en-US" sz="2400" smtClean="0">
                <a:solidFill>
                  <a:srgbClr val="0066FF"/>
                </a:solidFill>
              </a:rPr>
              <a:t> t </a:t>
            </a:r>
            <a:r>
              <a:rPr lang="en-US" sz="2400" smtClean="0">
                <a:solidFill>
                  <a:srgbClr val="0066FF"/>
                </a:solidFill>
                <a:latin typeface="Arial" pitchFamily="34" charset="0"/>
              </a:rPr>
              <a:t>→ </a:t>
            </a:r>
            <a:r>
              <a:rPr lang="en-US" sz="2400" smtClean="0">
                <a:solidFill>
                  <a:srgbClr val="0066FF"/>
                </a:solidFill>
                <a:latin typeface="Tahoma" pitchFamily="34" charset="0"/>
              </a:rPr>
              <a:t>∞</a:t>
            </a:r>
            <a:endParaRPr lang="en-US" sz="2400" smtClean="0">
              <a:solidFill>
                <a:srgbClr val="0066FF"/>
              </a:solidFill>
              <a:latin typeface="Tahoma" pitchFamily="34" charset="0"/>
              <a:cs typeface="Tahoma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400" smtClean="0"/>
              <a:t>The stationary distribution is an eigenvector of matrix </a:t>
            </a:r>
            <a:r>
              <a:rPr lang="en-US" sz="2400" smtClean="0">
                <a:solidFill>
                  <a:srgbClr val="0066FF"/>
                </a:solidFill>
              </a:rPr>
              <a:t>P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the principal left eigenvector of </a:t>
            </a:r>
            <a:r>
              <a:rPr lang="en-US" sz="2000" smtClean="0">
                <a:solidFill>
                  <a:srgbClr val="0066FF"/>
                </a:solidFill>
              </a:rPr>
              <a:t>P</a:t>
            </a:r>
            <a:r>
              <a:rPr lang="en-US" sz="2000" smtClean="0"/>
              <a:t> – stochastic matrices have maximum eigenvalue 1</a:t>
            </a:r>
          </a:p>
        </p:txBody>
      </p:sp>
    </p:spTree>
    <p:extLst>
      <p:ext uri="{BB962C8B-B14F-4D97-AF65-F5344CB8AC3E}">
        <p14:creationId xmlns:p14="http://schemas.microsoft.com/office/powerpoint/2010/main" val="314673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Computing the stationary distribution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The Power Method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Initialize to some distribution </a:t>
            </a:r>
            <a:r>
              <a:rPr lang="en-US" sz="2400" smtClean="0">
                <a:solidFill>
                  <a:srgbClr val="0066FF"/>
                </a:solidFill>
              </a:rPr>
              <a:t>q</a:t>
            </a:r>
            <a:r>
              <a:rPr lang="en-US" sz="2400" baseline="30000" smtClean="0">
                <a:solidFill>
                  <a:srgbClr val="0066FF"/>
                </a:solidFill>
              </a:rPr>
              <a:t>0</a:t>
            </a:r>
            <a:endParaRPr lang="en-US" sz="2400" smtClean="0">
              <a:solidFill>
                <a:srgbClr val="0066FF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400" smtClean="0"/>
              <a:t>Iteratively compute </a:t>
            </a:r>
            <a:r>
              <a:rPr lang="en-US" sz="2400" smtClean="0">
                <a:solidFill>
                  <a:srgbClr val="0066FF"/>
                </a:solidFill>
              </a:rPr>
              <a:t>q</a:t>
            </a:r>
            <a:r>
              <a:rPr lang="en-US" sz="2400" baseline="30000" smtClean="0">
                <a:solidFill>
                  <a:srgbClr val="0066FF"/>
                </a:solidFill>
              </a:rPr>
              <a:t>t</a:t>
            </a:r>
            <a:r>
              <a:rPr lang="en-US" sz="2400" smtClean="0">
                <a:solidFill>
                  <a:srgbClr val="0066FF"/>
                </a:solidFill>
              </a:rPr>
              <a:t> = q</a:t>
            </a:r>
            <a:r>
              <a:rPr lang="en-US" sz="2400" baseline="30000" smtClean="0">
                <a:solidFill>
                  <a:srgbClr val="0066FF"/>
                </a:solidFill>
              </a:rPr>
              <a:t>t-1</a:t>
            </a:r>
            <a:r>
              <a:rPr lang="en-US" sz="2400" smtClean="0">
                <a:solidFill>
                  <a:srgbClr val="0066FF"/>
                </a:solidFill>
              </a:rPr>
              <a:t>P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After enough iterations </a:t>
            </a:r>
            <a:r>
              <a:rPr lang="en-US" sz="2400" smtClean="0">
                <a:solidFill>
                  <a:srgbClr val="0066FF"/>
                </a:solidFill>
              </a:rPr>
              <a:t>q</a:t>
            </a:r>
            <a:r>
              <a:rPr lang="en-US" sz="2400" baseline="30000" smtClean="0">
                <a:solidFill>
                  <a:srgbClr val="0066FF"/>
                </a:solidFill>
              </a:rPr>
              <a:t>t </a:t>
            </a:r>
            <a:r>
              <a:rPr lang="en-US" sz="2400" smtClean="0">
                <a:solidFill>
                  <a:srgbClr val="0066FF"/>
                </a:solidFill>
              </a:rPr>
              <a:t>≈ </a:t>
            </a:r>
            <a:r>
              <a:rPr lang="el-GR" sz="2400" smtClean="0">
                <a:solidFill>
                  <a:srgbClr val="0066FF"/>
                </a:solidFill>
              </a:rPr>
              <a:t>π</a:t>
            </a:r>
            <a:endParaRPr lang="fi-FI" sz="2400" smtClean="0">
              <a:solidFill>
                <a:srgbClr val="0066FF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400" smtClean="0"/>
              <a:t>Power method because it computes</a:t>
            </a:r>
            <a:r>
              <a:rPr lang="en-US" sz="2400" smtClean="0">
                <a:solidFill>
                  <a:srgbClr val="0066FF"/>
                </a:solidFill>
              </a:rPr>
              <a:t> q</a:t>
            </a:r>
            <a:r>
              <a:rPr lang="en-US" sz="2400" baseline="30000" smtClean="0">
                <a:solidFill>
                  <a:srgbClr val="0066FF"/>
                </a:solidFill>
              </a:rPr>
              <a:t>t</a:t>
            </a:r>
            <a:r>
              <a:rPr lang="en-US" sz="2400" smtClean="0">
                <a:solidFill>
                  <a:srgbClr val="0066FF"/>
                </a:solidFill>
              </a:rPr>
              <a:t> = q</a:t>
            </a:r>
            <a:r>
              <a:rPr lang="en-US" sz="2400" baseline="30000" smtClean="0">
                <a:solidFill>
                  <a:srgbClr val="0066FF"/>
                </a:solidFill>
              </a:rPr>
              <a:t>0</a:t>
            </a:r>
            <a:r>
              <a:rPr lang="en-US" sz="2400" smtClean="0">
                <a:solidFill>
                  <a:srgbClr val="0066FF"/>
                </a:solidFill>
              </a:rPr>
              <a:t>P</a:t>
            </a:r>
            <a:r>
              <a:rPr lang="en-US" sz="2400" baseline="30000" smtClean="0">
                <a:solidFill>
                  <a:srgbClr val="0066FF"/>
                </a:solidFill>
              </a:rPr>
              <a:t>t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Why does it converge?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follows from the fact that any vector can be written as a linear combination of the eigenvectors</a:t>
            </a:r>
          </a:p>
          <a:p>
            <a:pPr lvl="2">
              <a:lnSpc>
                <a:spcPct val="90000"/>
              </a:lnSpc>
            </a:pPr>
            <a:r>
              <a:rPr lang="en-US" sz="2000" smtClean="0">
                <a:solidFill>
                  <a:srgbClr val="0066FF"/>
                </a:solidFill>
              </a:rPr>
              <a:t>q</a:t>
            </a:r>
            <a:r>
              <a:rPr lang="en-US" sz="2000" baseline="30000" smtClean="0">
                <a:solidFill>
                  <a:srgbClr val="0066FF"/>
                </a:solidFill>
              </a:rPr>
              <a:t>0 </a:t>
            </a:r>
            <a:r>
              <a:rPr lang="en-US" sz="2000" smtClean="0">
                <a:solidFill>
                  <a:srgbClr val="0066FF"/>
                </a:solidFill>
              </a:rPr>
              <a:t>= v</a:t>
            </a:r>
            <a:r>
              <a:rPr lang="en-US" sz="2000" baseline="-25000" smtClean="0">
                <a:solidFill>
                  <a:srgbClr val="0066FF"/>
                </a:solidFill>
              </a:rPr>
              <a:t>1 </a:t>
            </a:r>
            <a:r>
              <a:rPr lang="en-US" sz="2000" smtClean="0">
                <a:solidFill>
                  <a:srgbClr val="0066FF"/>
                </a:solidFill>
              </a:rPr>
              <a:t>+ c</a:t>
            </a:r>
            <a:r>
              <a:rPr lang="en-US" sz="2000" baseline="-25000" smtClean="0">
                <a:solidFill>
                  <a:srgbClr val="0066FF"/>
                </a:solidFill>
              </a:rPr>
              <a:t>2</a:t>
            </a:r>
            <a:r>
              <a:rPr lang="en-US" sz="2000" smtClean="0">
                <a:solidFill>
                  <a:srgbClr val="0066FF"/>
                </a:solidFill>
              </a:rPr>
              <a:t>v</a:t>
            </a:r>
            <a:r>
              <a:rPr lang="en-US" sz="2000" baseline="-25000" smtClean="0">
                <a:solidFill>
                  <a:srgbClr val="0066FF"/>
                </a:solidFill>
              </a:rPr>
              <a:t>2</a:t>
            </a:r>
            <a:r>
              <a:rPr lang="en-US" sz="2000" smtClean="0">
                <a:solidFill>
                  <a:srgbClr val="0066FF"/>
                </a:solidFill>
              </a:rPr>
              <a:t> + … c</a:t>
            </a:r>
            <a:r>
              <a:rPr lang="en-US" sz="2000" baseline="-25000" smtClean="0">
                <a:solidFill>
                  <a:srgbClr val="0066FF"/>
                </a:solidFill>
              </a:rPr>
              <a:t>n</a:t>
            </a:r>
            <a:r>
              <a:rPr lang="en-US" sz="2000" smtClean="0">
                <a:solidFill>
                  <a:srgbClr val="0066FF"/>
                </a:solidFill>
              </a:rPr>
              <a:t>v</a:t>
            </a:r>
            <a:r>
              <a:rPr lang="en-US" sz="2000" baseline="-25000" smtClean="0">
                <a:solidFill>
                  <a:srgbClr val="0066FF"/>
                </a:solidFill>
              </a:rPr>
              <a:t>n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Rate of convergence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determined by </a:t>
            </a:r>
            <a:r>
              <a:rPr lang="el-GR" sz="2400" smtClean="0">
                <a:solidFill>
                  <a:srgbClr val="0066FF"/>
                </a:solidFill>
                <a:latin typeface="Arial" pitchFamily="34" charset="0"/>
              </a:rPr>
              <a:t>λ</a:t>
            </a:r>
            <a:r>
              <a:rPr lang="fi-FI" sz="2400" baseline="-25000" smtClean="0">
                <a:solidFill>
                  <a:srgbClr val="0066FF"/>
                </a:solidFill>
                <a:latin typeface="Arial" pitchFamily="34" charset="0"/>
              </a:rPr>
              <a:t>2</a:t>
            </a:r>
            <a:r>
              <a:rPr lang="fi-FI" sz="2400" baseline="30000" smtClean="0">
                <a:solidFill>
                  <a:srgbClr val="0066FF"/>
                </a:solidFill>
                <a:latin typeface="Arial" pitchFamily="34" charset="0"/>
              </a:rPr>
              <a:t>t</a:t>
            </a:r>
            <a:endParaRPr lang="el-GR" sz="2400" smtClean="0">
              <a:solidFill>
                <a:srgbClr val="0066FF"/>
              </a:solidFill>
              <a:latin typeface="Arial" pitchFamily="34" charset="0"/>
            </a:endParaRPr>
          </a:p>
          <a:p>
            <a:pPr lvl="2">
              <a:lnSpc>
                <a:spcPct val="90000"/>
              </a:lnSpc>
            </a:pPr>
            <a:endParaRPr lang="en-US" sz="2000" smtClean="0"/>
          </a:p>
        </p:txBody>
      </p:sp>
    </p:spTree>
    <p:extLst>
      <p:ext uri="{BB962C8B-B14F-4D97-AF65-F5344CB8AC3E}">
        <p14:creationId xmlns:p14="http://schemas.microsoft.com/office/powerpoint/2010/main" val="40297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PageRank random walk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Vanilla random walk</a:t>
            </a:r>
          </a:p>
          <a:p>
            <a:pPr lvl="1"/>
            <a:r>
              <a:rPr lang="en-US" smtClean="0"/>
              <a:t>make the adjacency matrix stochastic and run a random walk</a:t>
            </a:r>
          </a:p>
        </p:txBody>
      </p:sp>
      <p:grpSp>
        <p:nvGrpSpPr>
          <p:cNvPr id="6149" name="Group 4"/>
          <p:cNvGrpSpPr>
            <a:grpSpLocks/>
          </p:cNvGrpSpPr>
          <p:nvPr/>
        </p:nvGrpSpPr>
        <p:grpSpPr bwMode="auto">
          <a:xfrm>
            <a:off x="5300663" y="2989263"/>
            <a:ext cx="3556000" cy="3090862"/>
            <a:chOff x="3004" y="981"/>
            <a:chExt cx="2688" cy="2256"/>
          </a:xfrm>
        </p:grpSpPr>
        <p:sp>
          <p:nvSpPr>
            <p:cNvPr id="6150" name="Rectangle 5"/>
            <p:cNvSpPr>
              <a:spLocks noChangeArrowheads="1"/>
            </p:cNvSpPr>
            <p:nvPr/>
          </p:nvSpPr>
          <p:spPr bwMode="auto">
            <a:xfrm>
              <a:off x="3004" y="1317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F5B60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151" name="Rectangle 6"/>
            <p:cNvSpPr>
              <a:spLocks noChangeArrowheads="1"/>
            </p:cNvSpPr>
            <p:nvPr/>
          </p:nvSpPr>
          <p:spPr bwMode="auto">
            <a:xfrm>
              <a:off x="3244" y="2517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FF33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152" name="Rectangle 7"/>
            <p:cNvSpPr>
              <a:spLocks noChangeArrowheads="1"/>
            </p:cNvSpPr>
            <p:nvPr/>
          </p:nvSpPr>
          <p:spPr bwMode="auto">
            <a:xfrm>
              <a:off x="4828" y="2613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00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153" name="Rectangle 8"/>
            <p:cNvSpPr>
              <a:spLocks noChangeArrowheads="1"/>
            </p:cNvSpPr>
            <p:nvPr/>
          </p:nvSpPr>
          <p:spPr bwMode="auto">
            <a:xfrm>
              <a:off x="5260" y="1509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154" name="Rectangle 9"/>
            <p:cNvSpPr>
              <a:spLocks noChangeArrowheads="1"/>
            </p:cNvSpPr>
            <p:nvPr/>
          </p:nvSpPr>
          <p:spPr bwMode="auto">
            <a:xfrm>
              <a:off x="4300" y="981"/>
              <a:ext cx="432" cy="624"/>
            </a:xfrm>
            <a:prstGeom prst="rect">
              <a:avLst/>
            </a:prstGeom>
            <a:solidFill>
              <a:srgbClr val="FFFFFF"/>
            </a:solidFill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6155" name="Line 10"/>
            <p:cNvSpPr>
              <a:spLocks noChangeShapeType="1"/>
            </p:cNvSpPr>
            <p:nvPr/>
          </p:nvSpPr>
          <p:spPr bwMode="auto">
            <a:xfrm>
              <a:off x="3148" y="1845"/>
              <a:ext cx="192" cy="1"/>
            </a:xfrm>
            <a:prstGeom prst="line">
              <a:avLst/>
            </a:prstGeom>
            <a:noFill/>
            <a:ln w="76200">
              <a:solidFill>
                <a:srgbClr val="3366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6" name="Line 11"/>
            <p:cNvSpPr>
              <a:spLocks noChangeShapeType="1"/>
            </p:cNvSpPr>
            <p:nvPr/>
          </p:nvSpPr>
          <p:spPr bwMode="auto">
            <a:xfrm>
              <a:off x="3100" y="1605"/>
              <a:ext cx="192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7" name="Line 12"/>
            <p:cNvSpPr>
              <a:spLocks noChangeShapeType="1"/>
            </p:cNvSpPr>
            <p:nvPr/>
          </p:nvSpPr>
          <p:spPr bwMode="auto">
            <a:xfrm>
              <a:off x="4924" y="2901"/>
              <a:ext cx="192" cy="1"/>
            </a:xfrm>
            <a:prstGeom prst="line">
              <a:avLst/>
            </a:prstGeom>
            <a:noFill/>
            <a:ln w="76200">
              <a:solidFill>
                <a:srgbClr val="F5B60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8" name="Line 13"/>
            <p:cNvSpPr>
              <a:spLocks noChangeShapeType="1"/>
            </p:cNvSpPr>
            <p:nvPr/>
          </p:nvSpPr>
          <p:spPr bwMode="auto">
            <a:xfrm>
              <a:off x="4924" y="2757"/>
              <a:ext cx="192" cy="1"/>
            </a:xfrm>
            <a:prstGeom prst="line">
              <a:avLst/>
            </a:prstGeom>
            <a:noFill/>
            <a:ln w="76200">
              <a:solidFill>
                <a:srgbClr val="3366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9" name="Line 14"/>
            <p:cNvSpPr>
              <a:spLocks noChangeShapeType="1"/>
            </p:cNvSpPr>
            <p:nvPr/>
          </p:nvSpPr>
          <p:spPr bwMode="auto">
            <a:xfrm>
              <a:off x="5356" y="1701"/>
              <a:ext cx="192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0" name="Line 15"/>
            <p:cNvSpPr>
              <a:spLocks noChangeShapeType="1"/>
            </p:cNvSpPr>
            <p:nvPr/>
          </p:nvSpPr>
          <p:spPr bwMode="auto">
            <a:xfrm>
              <a:off x="4972" y="3045"/>
              <a:ext cx="192" cy="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1" name="Line 16"/>
            <p:cNvSpPr>
              <a:spLocks noChangeShapeType="1"/>
            </p:cNvSpPr>
            <p:nvPr/>
          </p:nvSpPr>
          <p:spPr bwMode="auto">
            <a:xfrm>
              <a:off x="3340" y="2901"/>
              <a:ext cx="192" cy="1"/>
            </a:xfrm>
            <a:prstGeom prst="line">
              <a:avLst/>
            </a:prstGeom>
            <a:noFill/>
            <a:ln w="76200">
              <a:solidFill>
                <a:srgbClr val="0099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2" name="Line 17"/>
            <p:cNvSpPr>
              <a:spLocks noChangeShapeType="1"/>
            </p:cNvSpPr>
            <p:nvPr/>
          </p:nvSpPr>
          <p:spPr bwMode="auto">
            <a:xfrm>
              <a:off x="3340" y="2709"/>
              <a:ext cx="192" cy="1"/>
            </a:xfrm>
            <a:prstGeom prst="line">
              <a:avLst/>
            </a:prstGeom>
            <a:noFill/>
            <a:ln w="76200">
              <a:solidFill>
                <a:srgbClr val="F5B60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3" name="Line 18"/>
            <p:cNvSpPr>
              <a:spLocks noChangeShapeType="1"/>
            </p:cNvSpPr>
            <p:nvPr/>
          </p:nvSpPr>
          <p:spPr bwMode="auto">
            <a:xfrm>
              <a:off x="4444" y="1269"/>
              <a:ext cx="192" cy="1"/>
            </a:xfrm>
            <a:prstGeom prst="line">
              <a:avLst/>
            </a:prstGeom>
            <a:noFill/>
            <a:ln w="76200">
              <a:solidFill>
                <a:srgbClr val="FF33CC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4" name="Line 19"/>
            <p:cNvSpPr>
              <a:spLocks noChangeShapeType="1"/>
            </p:cNvSpPr>
            <p:nvPr/>
          </p:nvSpPr>
          <p:spPr bwMode="auto">
            <a:xfrm>
              <a:off x="3772" y="2853"/>
              <a:ext cx="96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5" name="Line 20"/>
            <p:cNvSpPr>
              <a:spLocks noChangeShapeType="1"/>
            </p:cNvSpPr>
            <p:nvPr/>
          </p:nvSpPr>
          <p:spPr bwMode="auto">
            <a:xfrm flipH="1">
              <a:off x="3532" y="1653"/>
              <a:ext cx="816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6" name="Line 21"/>
            <p:cNvSpPr>
              <a:spLocks noChangeShapeType="1"/>
            </p:cNvSpPr>
            <p:nvPr/>
          </p:nvSpPr>
          <p:spPr bwMode="auto">
            <a:xfrm flipH="1" flipV="1">
              <a:off x="3244" y="2037"/>
              <a:ext cx="144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7" name="Line 22"/>
            <p:cNvSpPr>
              <a:spLocks noChangeShapeType="1"/>
            </p:cNvSpPr>
            <p:nvPr/>
          </p:nvSpPr>
          <p:spPr bwMode="auto">
            <a:xfrm flipV="1">
              <a:off x="3532" y="1413"/>
              <a:ext cx="72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8" name="Line 23"/>
            <p:cNvSpPr>
              <a:spLocks noChangeShapeType="1"/>
            </p:cNvSpPr>
            <p:nvPr/>
          </p:nvSpPr>
          <p:spPr bwMode="auto">
            <a:xfrm>
              <a:off x="3484" y="1845"/>
              <a:ext cx="168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9" name="Line 24"/>
            <p:cNvSpPr>
              <a:spLocks noChangeShapeType="1"/>
            </p:cNvSpPr>
            <p:nvPr/>
          </p:nvSpPr>
          <p:spPr bwMode="auto">
            <a:xfrm flipH="1" flipV="1">
              <a:off x="4780" y="1269"/>
              <a:ext cx="432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0" name="Line 25"/>
            <p:cNvSpPr>
              <a:spLocks noChangeShapeType="1"/>
            </p:cNvSpPr>
            <p:nvPr/>
          </p:nvSpPr>
          <p:spPr bwMode="auto">
            <a:xfrm flipH="1" flipV="1">
              <a:off x="4540" y="1653"/>
              <a:ext cx="432" cy="9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1" name="Line 26"/>
            <p:cNvSpPr>
              <a:spLocks noChangeShapeType="1"/>
            </p:cNvSpPr>
            <p:nvPr/>
          </p:nvSpPr>
          <p:spPr bwMode="auto">
            <a:xfrm flipV="1">
              <a:off x="5116" y="2181"/>
              <a:ext cx="288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2" name="Line 27"/>
            <p:cNvSpPr>
              <a:spLocks noChangeShapeType="1"/>
            </p:cNvSpPr>
            <p:nvPr/>
          </p:nvSpPr>
          <p:spPr bwMode="auto">
            <a:xfrm flipH="1" flipV="1">
              <a:off x="3532" y="1989"/>
              <a:ext cx="1248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1069975" y="3678238"/>
          <a:ext cx="3502025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04" name="Equation" r:id="rId4" imgW="1854000" imgH="1143000" progId="Equation.3">
                  <p:embed/>
                </p:oleObj>
              </mc:Choice>
              <mc:Fallback>
                <p:oleObj name="Equation" r:id="rId4" imgW="185400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9975" y="3678238"/>
                        <a:ext cx="3502025" cy="215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5621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229600" cy="990600"/>
          </a:xfrm>
        </p:spPr>
        <p:txBody>
          <a:bodyPr/>
          <a:lstStyle/>
          <a:p>
            <a:r>
              <a:rPr lang="en-US" dirty="0"/>
              <a:t>Bayesian Classifiers</a:t>
            </a:r>
          </a:p>
        </p:txBody>
      </p:sp>
      <p:sp>
        <p:nvSpPr>
          <p:cNvPr id="1069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686800" cy="5105400"/>
          </a:xfrm>
        </p:spPr>
        <p:txBody>
          <a:bodyPr/>
          <a:lstStyle/>
          <a:p>
            <a:r>
              <a:rPr lang="en-US" dirty="0" smtClean="0"/>
              <a:t>Given </a:t>
            </a:r>
            <a:r>
              <a:rPr lang="en-US" dirty="0"/>
              <a:t>a record </a:t>
            </a:r>
            <a:r>
              <a:rPr lang="en-US" dirty="0">
                <a:solidFill>
                  <a:srgbClr val="0070C0"/>
                </a:solidFill>
              </a:rPr>
              <a:t>X</a:t>
            </a:r>
            <a:r>
              <a:rPr lang="en-US" dirty="0"/>
              <a:t> </a:t>
            </a:r>
            <a:r>
              <a:rPr lang="en-US" dirty="0" smtClean="0"/>
              <a:t>over attributes </a:t>
            </a:r>
            <a:r>
              <a:rPr lang="en-US" dirty="0" smtClean="0">
                <a:solidFill>
                  <a:srgbClr val="0070C0"/>
                </a:solidFill>
              </a:rPr>
              <a:t>(A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A</a:t>
            </a:r>
            <a:r>
              <a:rPr lang="en-US" baseline="-25000" dirty="0" err="1">
                <a:solidFill>
                  <a:srgbClr val="0070C0"/>
                </a:solidFill>
              </a:rPr>
              <a:t>2</a:t>
            </a:r>
            <a:r>
              <a:rPr lang="en-US" dirty="0">
                <a:solidFill>
                  <a:srgbClr val="0070C0"/>
                </a:solidFill>
              </a:rPr>
              <a:t>,…,A</a:t>
            </a:r>
            <a:r>
              <a:rPr lang="en-US" baseline="-25000" dirty="0">
                <a:solidFill>
                  <a:srgbClr val="0070C0"/>
                </a:solidFill>
              </a:rPr>
              <a:t>n</a:t>
            </a:r>
            <a:r>
              <a:rPr lang="en-US" dirty="0">
                <a:solidFill>
                  <a:srgbClr val="0070C0"/>
                </a:solidFill>
              </a:rPr>
              <a:t>) 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dirty="0"/>
              <a:t>E.g., </a:t>
            </a:r>
            <a:r>
              <a:rPr lang="en-US" dirty="0" smtClean="0">
                <a:solidFill>
                  <a:srgbClr val="0070C0"/>
                </a:solidFill>
              </a:rPr>
              <a:t>X = (‘Yes’, ‘Single’, </a:t>
            </a:r>
            <a:r>
              <a:rPr lang="en-US" dirty="0" err="1" smtClean="0">
                <a:solidFill>
                  <a:srgbClr val="0070C0"/>
                </a:solidFill>
              </a:rPr>
              <a:t>125K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  <a:endParaRPr lang="en-US" dirty="0">
              <a:solidFill>
                <a:srgbClr val="0070C0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The goal </a:t>
            </a:r>
            <a:r>
              <a:rPr lang="en-US" dirty="0"/>
              <a:t>is to predict class </a:t>
            </a:r>
            <a:r>
              <a:rPr lang="en-US" dirty="0">
                <a:solidFill>
                  <a:srgbClr val="FF0000"/>
                </a:solidFill>
              </a:rPr>
              <a:t>C</a:t>
            </a:r>
          </a:p>
          <a:p>
            <a:pPr lvl="1"/>
            <a:r>
              <a:rPr lang="en-US" dirty="0"/>
              <a:t>Specifically, we want to find the value </a:t>
            </a:r>
            <a:r>
              <a:rPr lang="en-US" dirty="0" smtClean="0">
                <a:solidFill>
                  <a:srgbClr val="FF0000"/>
                </a:solidFill>
              </a:rPr>
              <a:t>c</a:t>
            </a:r>
            <a:r>
              <a:rPr lang="en-US" dirty="0" smtClean="0"/>
              <a:t> of </a:t>
            </a:r>
            <a:r>
              <a:rPr lang="en-US" dirty="0">
                <a:solidFill>
                  <a:srgbClr val="FF0000"/>
                </a:solidFill>
              </a:rPr>
              <a:t>C</a:t>
            </a:r>
            <a:r>
              <a:rPr lang="en-US" dirty="0"/>
              <a:t> that maximizes </a:t>
            </a:r>
            <a:r>
              <a:rPr lang="en-US" dirty="0" smtClean="0">
                <a:solidFill>
                  <a:srgbClr val="0070C0"/>
                </a:solidFill>
              </a:rPr>
              <a:t>P(C=c| X)</a:t>
            </a:r>
            <a:endParaRPr lang="en-US" dirty="0">
              <a:solidFill>
                <a:srgbClr val="0070C0"/>
              </a:solidFill>
            </a:endParaRPr>
          </a:p>
          <a:p>
            <a:pPr lvl="1"/>
            <a:endParaRPr lang="en-US" dirty="0"/>
          </a:p>
          <a:p>
            <a:r>
              <a:rPr lang="en-US" dirty="0"/>
              <a:t>Can we estimate </a:t>
            </a:r>
            <a:r>
              <a:rPr lang="en-US" dirty="0">
                <a:solidFill>
                  <a:srgbClr val="0070C0"/>
                </a:solidFill>
              </a:rPr>
              <a:t>P(C| </a:t>
            </a:r>
            <a:r>
              <a:rPr lang="en-US" dirty="0" smtClean="0">
                <a:solidFill>
                  <a:srgbClr val="0070C0"/>
                </a:solidFill>
              </a:rPr>
              <a:t>X) </a:t>
            </a:r>
            <a:r>
              <a:rPr lang="en-US" dirty="0"/>
              <a:t>directly from data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This means that we estimate the probability for all possible values of the class variable.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2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9"/>
          <p:cNvSpPr>
            <a:spLocks noChangeArrowheads="1"/>
          </p:cNvSpPr>
          <p:nvPr/>
        </p:nvSpPr>
        <p:spPr bwMode="auto">
          <a:xfrm>
            <a:off x="1573213" y="4141788"/>
            <a:ext cx="2911475" cy="333375"/>
          </a:xfrm>
          <a:prstGeom prst="rect">
            <a:avLst/>
          </a:prstGeom>
          <a:solidFill>
            <a:srgbClr val="FF3300">
              <a:alpha val="6705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PageRank random walk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What about </a:t>
            </a:r>
            <a:r>
              <a:rPr lang="en-US" smtClean="0">
                <a:solidFill>
                  <a:srgbClr val="FF6600"/>
                </a:solidFill>
              </a:rPr>
              <a:t>sink </a:t>
            </a:r>
            <a:r>
              <a:rPr lang="en-US" smtClean="0"/>
              <a:t>nodes?</a:t>
            </a:r>
          </a:p>
          <a:p>
            <a:pPr lvl="1"/>
            <a:r>
              <a:rPr lang="en-US" smtClean="0"/>
              <a:t>what happens when the random walk moves to a node without any outgoing inks?</a:t>
            </a:r>
          </a:p>
        </p:txBody>
      </p:sp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5257800" y="3686175"/>
            <a:ext cx="571500" cy="855663"/>
          </a:xfrm>
          <a:prstGeom prst="rect">
            <a:avLst/>
          </a:prstGeom>
          <a:solidFill>
            <a:srgbClr val="FFFFFF"/>
          </a:solidFill>
          <a:ln w="76200">
            <a:solidFill>
              <a:srgbClr val="F5B60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7175" name="Rectangle 6"/>
          <p:cNvSpPr>
            <a:spLocks noChangeArrowheads="1"/>
          </p:cNvSpPr>
          <p:nvPr/>
        </p:nvSpPr>
        <p:spPr bwMode="auto">
          <a:xfrm>
            <a:off x="5575300" y="5330825"/>
            <a:ext cx="571500" cy="85407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7176" name="Rectangle 7"/>
          <p:cNvSpPr>
            <a:spLocks noChangeArrowheads="1"/>
          </p:cNvSpPr>
          <p:nvPr/>
        </p:nvSpPr>
        <p:spPr bwMode="auto">
          <a:xfrm>
            <a:off x="7670800" y="5461000"/>
            <a:ext cx="571500" cy="855663"/>
          </a:xfrm>
          <a:prstGeom prst="rect">
            <a:avLst/>
          </a:prstGeom>
          <a:solidFill>
            <a:srgbClr val="FFFFFF"/>
          </a:solidFill>
          <a:ln w="76200">
            <a:solidFill>
              <a:srgbClr val="00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7177" name="Rectangle 8"/>
          <p:cNvSpPr>
            <a:spLocks noChangeArrowheads="1"/>
          </p:cNvSpPr>
          <p:nvPr/>
        </p:nvSpPr>
        <p:spPr bwMode="auto">
          <a:xfrm>
            <a:off x="8242300" y="3949700"/>
            <a:ext cx="571500" cy="854075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7178" name="Rectangle 9"/>
          <p:cNvSpPr>
            <a:spLocks noChangeArrowheads="1"/>
          </p:cNvSpPr>
          <p:nvPr/>
        </p:nvSpPr>
        <p:spPr bwMode="auto">
          <a:xfrm>
            <a:off x="6972300" y="3225800"/>
            <a:ext cx="571500" cy="855663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7179" name="Line 10"/>
          <p:cNvSpPr>
            <a:spLocks noChangeShapeType="1"/>
          </p:cNvSpPr>
          <p:nvPr/>
        </p:nvSpPr>
        <p:spPr bwMode="auto">
          <a:xfrm>
            <a:off x="5448300" y="4410075"/>
            <a:ext cx="254000" cy="1588"/>
          </a:xfrm>
          <a:prstGeom prst="line">
            <a:avLst/>
          </a:prstGeom>
          <a:noFill/>
          <a:ln w="76200">
            <a:solidFill>
              <a:srgbClr val="3366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0" name="Line 11"/>
          <p:cNvSpPr>
            <a:spLocks noChangeShapeType="1"/>
          </p:cNvSpPr>
          <p:nvPr/>
        </p:nvSpPr>
        <p:spPr bwMode="auto">
          <a:xfrm>
            <a:off x="5384800" y="4081463"/>
            <a:ext cx="254000" cy="0"/>
          </a:xfrm>
          <a:prstGeom prst="line">
            <a:avLst/>
          </a:prstGeom>
          <a:noFill/>
          <a:ln w="76200"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1" name="Line 12"/>
          <p:cNvSpPr>
            <a:spLocks noChangeShapeType="1"/>
          </p:cNvSpPr>
          <p:nvPr/>
        </p:nvSpPr>
        <p:spPr bwMode="auto">
          <a:xfrm>
            <a:off x="7797800" y="5856288"/>
            <a:ext cx="254000" cy="1587"/>
          </a:xfrm>
          <a:prstGeom prst="line">
            <a:avLst/>
          </a:prstGeom>
          <a:noFill/>
          <a:ln w="76200">
            <a:solidFill>
              <a:srgbClr val="F5B603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2" name="Line 13"/>
          <p:cNvSpPr>
            <a:spLocks noChangeShapeType="1"/>
          </p:cNvSpPr>
          <p:nvPr/>
        </p:nvSpPr>
        <p:spPr bwMode="auto">
          <a:xfrm>
            <a:off x="7797800" y="5659438"/>
            <a:ext cx="254000" cy="1587"/>
          </a:xfrm>
          <a:prstGeom prst="line">
            <a:avLst/>
          </a:prstGeom>
          <a:noFill/>
          <a:ln w="76200">
            <a:solidFill>
              <a:srgbClr val="3366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3" name="Line 14"/>
          <p:cNvSpPr>
            <a:spLocks noChangeShapeType="1"/>
          </p:cNvSpPr>
          <p:nvPr/>
        </p:nvSpPr>
        <p:spPr bwMode="auto">
          <a:xfrm>
            <a:off x="8369300" y="4211638"/>
            <a:ext cx="254000" cy="1587"/>
          </a:xfrm>
          <a:prstGeom prst="line">
            <a:avLst/>
          </a:prstGeom>
          <a:noFill/>
          <a:ln w="76200"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4" name="Line 15"/>
          <p:cNvSpPr>
            <a:spLocks noChangeShapeType="1"/>
          </p:cNvSpPr>
          <p:nvPr/>
        </p:nvSpPr>
        <p:spPr bwMode="auto">
          <a:xfrm>
            <a:off x="7861300" y="6053138"/>
            <a:ext cx="254000" cy="1587"/>
          </a:xfrm>
          <a:prstGeom prst="line">
            <a:avLst/>
          </a:prstGeom>
          <a:noFill/>
          <a:ln w="76200"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5" name="Line 16"/>
          <p:cNvSpPr>
            <a:spLocks noChangeShapeType="1"/>
          </p:cNvSpPr>
          <p:nvPr/>
        </p:nvSpPr>
        <p:spPr bwMode="auto">
          <a:xfrm>
            <a:off x="5702300" y="5856288"/>
            <a:ext cx="254000" cy="1587"/>
          </a:xfrm>
          <a:prstGeom prst="line">
            <a:avLst/>
          </a:prstGeom>
          <a:noFill/>
          <a:ln w="76200">
            <a:solidFill>
              <a:srgbClr val="0099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6" name="Line 17"/>
          <p:cNvSpPr>
            <a:spLocks noChangeShapeType="1"/>
          </p:cNvSpPr>
          <p:nvPr/>
        </p:nvSpPr>
        <p:spPr bwMode="auto">
          <a:xfrm>
            <a:off x="5702300" y="5592763"/>
            <a:ext cx="254000" cy="1587"/>
          </a:xfrm>
          <a:prstGeom prst="line">
            <a:avLst/>
          </a:prstGeom>
          <a:noFill/>
          <a:ln w="76200">
            <a:solidFill>
              <a:srgbClr val="F5B603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7" name="Line 18"/>
          <p:cNvSpPr>
            <a:spLocks noChangeShapeType="1"/>
          </p:cNvSpPr>
          <p:nvPr/>
        </p:nvSpPr>
        <p:spPr bwMode="auto">
          <a:xfrm>
            <a:off x="7162800" y="3621088"/>
            <a:ext cx="254000" cy="0"/>
          </a:xfrm>
          <a:prstGeom prst="line">
            <a:avLst/>
          </a:prstGeom>
          <a:noFill/>
          <a:ln w="76200">
            <a:solidFill>
              <a:srgbClr val="FF33CC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8" name="Line 19"/>
          <p:cNvSpPr>
            <a:spLocks noChangeShapeType="1"/>
          </p:cNvSpPr>
          <p:nvPr/>
        </p:nvSpPr>
        <p:spPr bwMode="auto">
          <a:xfrm>
            <a:off x="6273800" y="5791200"/>
            <a:ext cx="12700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89" name="Line 21"/>
          <p:cNvSpPr>
            <a:spLocks noChangeShapeType="1"/>
          </p:cNvSpPr>
          <p:nvPr/>
        </p:nvSpPr>
        <p:spPr bwMode="auto">
          <a:xfrm flipH="1" flipV="1">
            <a:off x="5575300" y="4672013"/>
            <a:ext cx="190500" cy="592137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90" name="Line 22"/>
          <p:cNvSpPr>
            <a:spLocks noChangeShapeType="1"/>
          </p:cNvSpPr>
          <p:nvPr/>
        </p:nvSpPr>
        <p:spPr bwMode="auto">
          <a:xfrm flipV="1">
            <a:off x="5956300" y="3817938"/>
            <a:ext cx="952500" cy="263525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91" name="Line 23"/>
          <p:cNvSpPr>
            <a:spLocks noChangeShapeType="1"/>
          </p:cNvSpPr>
          <p:nvPr/>
        </p:nvSpPr>
        <p:spPr bwMode="auto">
          <a:xfrm>
            <a:off x="5892800" y="4410075"/>
            <a:ext cx="2222500" cy="1588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92" name="Line 24"/>
          <p:cNvSpPr>
            <a:spLocks noChangeShapeType="1"/>
          </p:cNvSpPr>
          <p:nvPr/>
        </p:nvSpPr>
        <p:spPr bwMode="auto">
          <a:xfrm flipH="1" flipV="1">
            <a:off x="7607300" y="3621088"/>
            <a:ext cx="571500" cy="59055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93" name="Line 25"/>
          <p:cNvSpPr>
            <a:spLocks noChangeShapeType="1"/>
          </p:cNvSpPr>
          <p:nvPr/>
        </p:nvSpPr>
        <p:spPr bwMode="auto">
          <a:xfrm flipH="1" flipV="1">
            <a:off x="7289800" y="4146550"/>
            <a:ext cx="571500" cy="1249363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94" name="Line 26"/>
          <p:cNvSpPr>
            <a:spLocks noChangeShapeType="1"/>
          </p:cNvSpPr>
          <p:nvPr/>
        </p:nvSpPr>
        <p:spPr bwMode="auto">
          <a:xfrm flipV="1">
            <a:off x="8051800" y="4870450"/>
            <a:ext cx="381000" cy="525463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95" name="Line 27"/>
          <p:cNvSpPr>
            <a:spLocks noChangeShapeType="1"/>
          </p:cNvSpPr>
          <p:nvPr/>
        </p:nvSpPr>
        <p:spPr bwMode="auto">
          <a:xfrm flipH="1" flipV="1">
            <a:off x="5956300" y="4606925"/>
            <a:ext cx="1651000" cy="1052513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1069975" y="3678238"/>
          <a:ext cx="3502025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28" name="Equation" r:id="rId4" imgW="1854000" imgH="1143000" progId="Equation.3">
                  <p:embed/>
                </p:oleObj>
              </mc:Choice>
              <mc:Fallback>
                <p:oleObj name="Equation" r:id="rId4" imgW="185400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9975" y="3678238"/>
                        <a:ext cx="3502025" cy="215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067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ChangeArrowheads="1"/>
          </p:cNvSpPr>
          <p:nvPr/>
        </p:nvSpPr>
        <p:spPr bwMode="auto">
          <a:xfrm>
            <a:off x="1458913" y="4141788"/>
            <a:ext cx="3165475" cy="333375"/>
          </a:xfrm>
          <a:prstGeom prst="rect">
            <a:avLst/>
          </a:prstGeom>
          <a:solidFill>
            <a:srgbClr val="FF3300">
              <a:alpha val="6705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950913" y="3678238"/>
          <a:ext cx="3741737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54" name="Equation" r:id="rId4" imgW="1981080" imgH="1143000" progId="Equation.3">
                  <p:embed/>
                </p:oleObj>
              </mc:Choice>
              <mc:Fallback>
                <p:oleObj name="Equation" r:id="rId4" imgW="198108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0913" y="3678238"/>
                        <a:ext cx="3741737" cy="215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PageRank random walk</a:t>
            </a:r>
          </a:p>
        </p:txBody>
      </p:sp>
      <p:sp>
        <p:nvSpPr>
          <p:cNvPr id="819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Replace these row vectors with a vector </a:t>
            </a:r>
            <a:r>
              <a:rPr lang="en-US" smtClean="0">
                <a:solidFill>
                  <a:srgbClr val="0066FF"/>
                </a:solidFill>
              </a:rPr>
              <a:t>v</a:t>
            </a:r>
          </a:p>
          <a:p>
            <a:pPr lvl="1"/>
            <a:r>
              <a:rPr lang="en-US" smtClean="0"/>
              <a:t>typically, the uniform vector</a:t>
            </a:r>
          </a:p>
        </p:txBody>
      </p:sp>
      <p:sp>
        <p:nvSpPr>
          <p:cNvPr id="8199" name="Rectangle 5"/>
          <p:cNvSpPr>
            <a:spLocks noChangeArrowheads="1"/>
          </p:cNvSpPr>
          <p:nvPr/>
        </p:nvSpPr>
        <p:spPr bwMode="auto">
          <a:xfrm>
            <a:off x="5257800" y="3686175"/>
            <a:ext cx="571500" cy="855663"/>
          </a:xfrm>
          <a:prstGeom prst="rect">
            <a:avLst/>
          </a:prstGeom>
          <a:solidFill>
            <a:srgbClr val="FFFFFF"/>
          </a:solidFill>
          <a:ln w="76200">
            <a:solidFill>
              <a:srgbClr val="F5B60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8200" name="Rectangle 6"/>
          <p:cNvSpPr>
            <a:spLocks noChangeArrowheads="1"/>
          </p:cNvSpPr>
          <p:nvPr/>
        </p:nvSpPr>
        <p:spPr bwMode="auto">
          <a:xfrm>
            <a:off x="5575300" y="5330825"/>
            <a:ext cx="571500" cy="854075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8201" name="Rectangle 7"/>
          <p:cNvSpPr>
            <a:spLocks noChangeArrowheads="1"/>
          </p:cNvSpPr>
          <p:nvPr/>
        </p:nvSpPr>
        <p:spPr bwMode="auto">
          <a:xfrm>
            <a:off x="7670800" y="5461000"/>
            <a:ext cx="571500" cy="855663"/>
          </a:xfrm>
          <a:prstGeom prst="rect">
            <a:avLst/>
          </a:prstGeom>
          <a:solidFill>
            <a:srgbClr val="FFFFFF"/>
          </a:solidFill>
          <a:ln w="76200">
            <a:solidFill>
              <a:srgbClr val="00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8202" name="Rectangle 8"/>
          <p:cNvSpPr>
            <a:spLocks noChangeArrowheads="1"/>
          </p:cNvSpPr>
          <p:nvPr/>
        </p:nvSpPr>
        <p:spPr bwMode="auto">
          <a:xfrm>
            <a:off x="8242300" y="3949700"/>
            <a:ext cx="571500" cy="854075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8203" name="Rectangle 9"/>
          <p:cNvSpPr>
            <a:spLocks noChangeArrowheads="1"/>
          </p:cNvSpPr>
          <p:nvPr/>
        </p:nvSpPr>
        <p:spPr bwMode="auto">
          <a:xfrm>
            <a:off x="6972300" y="3225800"/>
            <a:ext cx="571500" cy="855663"/>
          </a:xfrm>
          <a:prstGeom prst="rect">
            <a:avLst/>
          </a:prstGeom>
          <a:solidFill>
            <a:srgbClr val="FFFFFF"/>
          </a:solidFill>
          <a:ln w="76200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8204" name="Line 10"/>
          <p:cNvSpPr>
            <a:spLocks noChangeShapeType="1"/>
          </p:cNvSpPr>
          <p:nvPr/>
        </p:nvSpPr>
        <p:spPr bwMode="auto">
          <a:xfrm>
            <a:off x="5448300" y="4410075"/>
            <a:ext cx="254000" cy="1588"/>
          </a:xfrm>
          <a:prstGeom prst="line">
            <a:avLst/>
          </a:prstGeom>
          <a:noFill/>
          <a:ln w="76200">
            <a:solidFill>
              <a:srgbClr val="3366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5" name="Line 11"/>
          <p:cNvSpPr>
            <a:spLocks noChangeShapeType="1"/>
          </p:cNvSpPr>
          <p:nvPr/>
        </p:nvSpPr>
        <p:spPr bwMode="auto">
          <a:xfrm>
            <a:off x="5384800" y="4081463"/>
            <a:ext cx="254000" cy="0"/>
          </a:xfrm>
          <a:prstGeom prst="line">
            <a:avLst/>
          </a:prstGeom>
          <a:noFill/>
          <a:ln w="76200"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6" name="Line 12"/>
          <p:cNvSpPr>
            <a:spLocks noChangeShapeType="1"/>
          </p:cNvSpPr>
          <p:nvPr/>
        </p:nvSpPr>
        <p:spPr bwMode="auto">
          <a:xfrm>
            <a:off x="7797800" y="5856288"/>
            <a:ext cx="254000" cy="1587"/>
          </a:xfrm>
          <a:prstGeom prst="line">
            <a:avLst/>
          </a:prstGeom>
          <a:noFill/>
          <a:ln w="76200">
            <a:solidFill>
              <a:srgbClr val="F5B603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7" name="Line 13"/>
          <p:cNvSpPr>
            <a:spLocks noChangeShapeType="1"/>
          </p:cNvSpPr>
          <p:nvPr/>
        </p:nvSpPr>
        <p:spPr bwMode="auto">
          <a:xfrm>
            <a:off x="7797800" y="5659438"/>
            <a:ext cx="254000" cy="1587"/>
          </a:xfrm>
          <a:prstGeom prst="line">
            <a:avLst/>
          </a:prstGeom>
          <a:noFill/>
          <a:ln w="76200">
            <a:solidFill>
              <a:srgbClr val="3366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8" name="Line 14"/>
          <p:cNvSpPr>
            <a:spLocks noChangeShapeType="1"/>
          </p:cNvSpPr>
          <p:nvPr/>
        </p:nvSpPr>
        <p:spPr bwMode="auto">
          <a:xfrm>
            <a:off x="8369300" y="4211638"/>
            <a:ext cx="254000" cy="1587"/>
          </a:xfrm>
          <a:prstGeom prst="line">
            <a:avLst/>
          </a:prstGeom>
          <a:noFill/>
          <a:ln w="76200"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9" name="Line 15"/>
          <p:cNvSpPr>
            <a:spLocks noChangeShapeType="1"/>
          </p:cNvSpPr>
          <p:nvPr/>
        </p:nvSpPr>
        <p:spPr bwMode="auto">
          <a:xfrm>
            <a:off x="7861300" y="6053138"/>
            <a:ext cx="254000" cy="1587"/>
          </a:xfrm>
          <a:prstGeom prst="line">
            <a:avLst/>
          </a:prstGeom>
          <a:noFill/>
          <a:ln w="76200"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0" name="Line 16"/>
          <p:cNvSpPr>
            <a:spLocks noChangeShapeType="1"/>
          </p:cNvSpPr>
          <p:nvPr/>
        </p:nvSpPr>
        <p:spPr bwMode="auto">
          <a:xfrm>
            <a:off x="5702300" y="5856288"/>
            <a:ext cx="254000" cy="1587"/>
          </a:xfrm>
          <a:prstGeom prst="line">
            <a:avLst/>
          </a:prstGeom>
          <a:noFill/>
          <a:ln w="76200">
            <a:solidFill>
              <a:srgbClr val="0099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1" name="Line 17"/>
          <p:cNvSpPr>
            <a:spLocks noChangeShapeType="1"/>
          </p:cNvSpPr>
          <p:nvPr/>
        </p:nvSpPr>
        <p:spPr bwMode="auto">
          <a:xfrm>
            <a:off x="5702300" y="5592763"/>
            <a:ext cx="254000" cy="1587"/>
          </a:xfrm>
          <a:prstGeom prst="line">
            <a:avLst/>
          </a:prstGeom>
          <a:noFill/>
          <a:ln w="76200">
            <a:solidFill>
              <a:srgbClr val="F5B603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2" name="Line 18"/>
          <p:cNvSpPr>
            <a:spLocks noChangeShapeType="1"/>
          </p:cNvSpPr>
          <p:nvPr/>
        </p:nvSpPr>
        <p:spPr bwMode="auto">
          <a:xfrm>
            <a:off x="7162800" y="3621088"/>
            <a:ext cx="254000" cy="0"/>
          </a:xfrm>
          <a:prstGeom prst="line">
            <a:avLst/>
          </a:prstGeom>
          <a:noFill/>
          <a:ln w="76200">
            <a:solidFill>
              <a:srgbClr val="FF33CC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3" name="Line 19"/>
          <p:cNvSpPr>
            <a:spLocks noChangeShapeType="1"/>
          </p:cNvSpPr>
          <p:nvPr/>
        </p:nvSpPr>
        <p:spPr bwMode="auto">
          <a:xfrm>
            <a:off x="6273800" y="5791200"/>
            <a:ext cx="12700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4" name="Line 20"/>
          <p:cNvSpPr>
            <a:spLocks noChangeShapeType="1"/>
          </p:cNvSpPr>
          <p:nvPr/>
        </p:nvSpPr>
        <p:spPr bwMode="auto">
          <a:xfrm flipH="1" flipV="1">
            <a:off x="5575300" y="4672013"/>
            <a:ext cx="190500" cy="592137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5" name="Line 21"/>
          <p:cNvSpPr>
            <a:spLocks noChangeShapeType="1"/>
          </p:cNvSpPr>
          <p:nvPr/>
        </p:nvSpPr>
        <p:spPr bwMode="auto">
          <a:xfrm flipV="1">
            <a:off x="5956300" y="3817938"/>
            <a:ext cx="952500" cy="263525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6" name="Line 22"/>
          <p:cNvSpPr>
            <a:spLocks noChangeShapeType="1"/>
          </p:cNvSpPr>
          <p:nvPr/>
        </p:nvSpPr>
        <p:spPr bwMode="auto">
          <a:xfrm>
            <a:off x="5892800" y="4410075"/>
            <a:ext cx="2222500" cy="1588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7" name="Line 23"/>
          <p:cNvSpPr>
            <a:spLocks noChangeShapeType="1"/>
          </p:cNvSpPr>
          <p:nvPr/>
        </p:nvSpPr>
        <p:spPr bwMode="auto">
          <a:xfrm flipH="1" flipV="1">
            <a:off x="7607300" y="3621088"/>
            <a:ext cx="571500" cy="59055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8" name="Line 24"/>
          <p:cNvSpPr>
            <a:spLocks noChangeShapeType="1"/>
          </p:cNvSpPr>
          <p:nvPr/>
        </p:nvSpPr>
        <p:spPr bwMode="auto">
          <a:xfrm flipH="1" flipV="1">
            <a:off x="7289800" y="4146550"/>
            <a:ext cx="571500" cy="1249363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9" name="Line 25"/>
          <p:cNvSpPr>
            <a:spLocks noChangeShapeType="1"/>
          </p:cNvSpPr>
          <p:nvPr/>
        </p:nvSpPr>
        <p:spPr bwMode="auto">
          <a:xfrm flipV="1">
            <a:off x="8051800" y="4870450"/>
            <a:ext cx="381000" cy="525463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20" name="Line 26"/>
          <p:cNvSpPr>
            <a:spLocks noChangeShapeType="1"/>
          </p:cNvSpPr>
          <p:nvPr/>
        </p:nvSpPr>
        <p:spPr bwMode="auto">
          <a:xfrm flipH="1" flipV="1">
            <a:off x="5956300" y="4606925"/>
            <a:ext cx="1651000" cy="1052513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21" name="Line 28"/>
          <p:cNvSpPr>
            <a:spLocks noChangeShapeType="1"/>
          </p:cNvSpPr>
          <p:nvPr/>
        </p:nvSpPr>
        <p:spPr bwMode="auto">
          <a:xfrm flipH="1">
            <a:off x="5916613" y="3578225"/>
            <a:ext cx="976312" cy="325438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22" name="Line 29"/>
          <p:cNvSpPr>
            <a:spLocks noChangeShapeType="1"/>
          </p:cNvSpPr>
          <p:nvPr/>
        </p:nvSpPr>
        <p:spPr bwMode="auto">
          <a:xfrm flipH="1">
            <a:off x="6219825" y="4162425"/>
            <a:ext cx="879475" cy="12477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23" name="Line 30"/>
          <p:cNvSpPr>
            <a:spLocks noChangeShapeType="1"/>
          </p:cNvSpPr>
          <p:nvPr/>
        </p:nvSpPr>
        <p:spPr bwMode="auto">
          <a:xfrm>
            <a:off x="7170738" y="4165600"/>
            <a:ext cx="520700" cy="12477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24" name="Line 31"/>
          <p:cNvSpPr>
            <a:spLocks noChangeShapeType="1"/>
          </p:cNvSpPr>
          <p:nvPr/>
        </p:nvSpPr>
        <p:spPr bwMode="auto">
          <a:xfrm>
            <a:off x="7605713" y="3852863"/>
            <a:ext cx="530225" cy="4730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25" name="Text Box 32"/>
          <p:cNvSpPr txBox="1">
            <a:spLocks noChangeArrowheads="1"/>
          </p:cNvSpPr>
          <p:nvPr/>
        </p:nvSpPr>
        <p:spPr bwMode="auto">
          <a:xfrm>
            <a:off x="673100" y="6122988"/>
            <a:ext cx="13954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P’ = P + dv</a:t>
            </a:r>
            <a:r>
              <a:rPr lang="en-US" baseline="30000">
                <a:latin typeface="Calibri" pitchFamily="34" charset="0"/>
              </a:rPr>
              <a:t>T</a:t>
            </a:r>
            <a:endParaRPr lang="en-US">
              <a:latin typeface="Calibri" pitchFamily="34" charset="0"/>
            </a:endParaRPr>
          </a:p>
        </p:txBody>
      </p:sp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2559050" y="6018213"/>
          <a:ext cx="1766888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55" name="Equation" r:id="rId6" imgW="1231560" imgH="457200" progId="Equation.3">
                  <p:embed/>
                </p:oleObj>
              </mc:Choice>
              <mc:Fallback>
                <p:oleObj name="Equation" r:id="rId6" imgW="12315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9050" y="6018213"/>
                        <a:ext cx="1766888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181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261938" y="3679825"/>
          <a:ext cx="8199437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76" name="Equation" r:id="rId4" imgW="4343400" imgH="1143000" progId="Equation.3">
                  <p:embed/>
                </p:oleObj>
              </mc:Choice>
              <mc:Fallback>
                <p:oleObj name="Equation" r:id="rId4" imgW="434340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938" y="3679825"/>
                        <a:ext cx="8199437" cy="215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PageRank random walk</a:t>
            </a:r>
          </a:p>
        </p:txBody>
      </p:sp>
      <p:sp>
        <p:nvSpPr>
          <p:cNvPr id="9220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How do we guarantee irreducibility?</a:t>
            </a:r>
          </a:p>
          <a:p>
            <a:pPr lvl="1"/>
            <a:r>
              <a:rPr lang="en-US" smtClean="0"/>
              <a:t>add a random jump to vector v with prob </a:t>
            </a:r>
            <a:r>
              <a:rPr lang="el-GR" smtClean="0">
                <a:latin typeface="Tahoma" pitchFamily="34" charset="0"/>
                <a:cs typeface="Times New Roman" pitchFamily="18" charset="0"/>
              </a:rPr>
              <a:t>α</a:t>
            </a:r>
            <a:endParaRPr lang="fi-FI" smtClean="0">
              <a:latin typeface="Tahoma" pitchFamily="34" charset="0"/>
              <a:cs typeface="Times New Roman" pitchFamily="18" charset="0"/>
            </a:endParaRPr>
          </a:p>
          <a:p>
            <a:pPr lvl="2"/>
            <a:r>
              <a:rPr lang="en-US" smtClean="0">
                <a:latin typeface="Tahoma" pitchFamily="34" charset="0"/>
                <a:cs typeface="Times New Roman" pitchFamily="18" charset="0"/>
              </a:rPr>
              <a:t>typically, to a uniform vector</a:t>
            </a:r>
          </a:p>
        </p:txBody>
      </p:sp>
      <p:sp>
        <p:nvSpPr>
          <p:cNvPr id="9221" name="Text Box 33"/>
          <p:cNvSpPr txBox="1">
            <a:spLocks noChangeArrowheads="1"/>
          </p:cNvSpPr>
          <p:nvPr/>
        </p:nvSpPr>
        <p:spPr bwMode="auto">
          <a:xfrm>
            <a:off x="506413" y="6105525"/>
            <a:ext cx="52657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FF"/>
                </a:solidFill>
                <a:latin typeface="Calibri" pitchFamily="34" charset="0"/>
              </a:rPr>
              <a:t>P’’ = αP’ + (1-α)uv</a:t>
            </a:r>
            <a:r>
              <a:rPr lang="en-US" baseline="30000">
                <a:solidFill>
                  <a:srgbClr val="0066FF"/>
                </a:solidFill>
                <a:latin typeface="Calibri" pitchFamily="34" charset="0"/>
              </a:rPr>
              <a:t>T</a:t>
            </a:r>
            <a:r>
              <a:rPr lang="en-US">
                <a:latin typeface="Calibri" pitchFamily="34" charset="0"/>
              </a:rPr>
              <a:t>,  where u is the vector of all 1s</a:t>
            </a:r>
          </a:p>
        </p:txBody>
      </p:sp>
    </p:spTree>
    <p:extLst>
      <p:ext uri="{BB962C8B-B14F-4D97-AF65-F5344CB8AC3E}">
        <p14:creationId xmlns:p14="http://schemas.microsoft.com/office/powerpoint/2010/main" val="341631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Effects of random jump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Guarantees irreducibility</a:t>
            </a:r>
          </a:p>
          <a:p>
            <a:r>
              <a:rPr lang="en-US" smtClean="0"/>
              <a:t>Motivated by the concept of random surfer</a:t>
            </a:r>
          </a:p>
          <a:p>
            <a:r>
              <a:rPr lang="en-US" smtClean="0"/>
              <a:t>Offers additional flexibility </a:t>
            </a:r>
          </a:p>
          <a:p>
            <a:pPr lvl="1"/>
            <a:r>
              <a:rPr lang="en-US" smtClean="0"/>
              <a:t>personalization</a:t>
            </a:r>
          </a:p>
          <a:p>
            <a:pPr lvl="1"/>
            <a:r>
              <a:rPr lang="en-US" smtClean="0"/>
              <a:t>anti-spam</a:t>
            </a:r>
          </a:p>
          <a:p>
            <a:r>
              <a:rPr lang="en-US" smtClean="0"/>
              <a:t>Controls the rate of convergence</a:t>
            </a:r>
          </a:p>
          <a:p>
            <a:pPr lvl="1"/>
            <a:r>
              <a:rPr lang="en-US" smtClean="0"/>
              <a:t>the second eigenvalue of matrix P’’ is </a:t>
            </a:r>
            <a:r>
              <a:rPr lang="el-GR" smtClean="0">
                <a:latin typeface="Tahoma" pitchFamily="34" charset="0"/>
                <a:cs typeface="Times New Roman" pitchFamily="18" charset="0"/>
              </a:rPr>
              <a:t>α</a:t>
            </a:r>
            <a:endParaRPr lang="en-US" smtClean="0">
              <a:latin typeface="Tahom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23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PageRank algorithm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Performing vanilla power method is now too expensive – the matrix is not sparse</a:t>
            </a:r>
          </a:p>
        </p:txBody>
      </p:sp>
      <p:sp>
        <p:nvSpPr>
          <p:cNvPr id="10247" name="Text Box 4"/>
          <p:cNvSpPr txBox="1">
            <a:spLocks noChangeArrowheads="1"/>
          </p:cNvSpPr>
          <p:nvPr/>
        </p:nvSpPr>
        <p:spPr bwMode="auto">
          <a:xfrm>
            <a:off x="831850" y="2832100"/>
            <a:ext cx="2012950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Calibri" pitchFamily="34" charset="0"/>
              </a:rPr>
              <a:t>q</a:t>
            </a:r>
            <a:r>
              <a:rPr lang="en-US" sz="2800" baseline="30000">
                <a:latin typeface="Calibri" pitchFamily="34" charset="0"/>
              </a:rPr>
              <a:t>0 </a:t>
            </a:r>
            <a:r>
              <a:rPr lang="en-US" sz="2800">
                <a:latin typeface="Calibri" pitchFamily="34" charset="0"/>
              </a:rPr>
              <a:t>= v</a:t>
            </a:r>
          </a:p>
          <a:p>
            <a:r>
              <a:rPr lang="en-US" sz="2800">
                <a:latin typeface="Calibri" pitchFamily="34" charset="0"/>
              </a:rPr>
              <a:t>t = 1</a:t>
            </a:r>
          </a:p>
          <a:p>
            <a:r>
              <a:rPr lang="en-US" sz="2800">
                <a:solidFill>
                  <a:schemeClr val="folHlink"/>
                </a:solidFill>
                <a:latin typeface="Calibri" pitchFamily="34" charset="0"/>
              </a:rPr>
              <a:t>repeat</a:t>
            </a:r>
          </a:p>
          <a:p>
            <a:r>
              <a:rPr lang="en-US" sz="2800">
                <a:latin typeface="Calibri" pitchFamily="34" charset="0"/>
              </a:rPr>
              <a:t>	</a:t>
            </a:r>
          </a:p>
          <a:p>
            <a:r>
              <a:rPr lang="en-US" sz="2800">
                <a:latin typeface="Calibri" pitchFamily="34" charset="0"/>
              </a:rPr>
              <a:t>	</a:t>
            </a:r>
          </a:p>
          <a:p>
            <a:r>
              <a:rPr lang="en-US" sz="2800">
                <a:latin typeface="Calibri" pitchFamily="34" charset="0"/>
              </a:rPr>
              <a:t>     </a:t>
            </a:r>
            <a:r>
              <a:rPr lang="en-US" sz="2800">
                <a:latin typeface="Helvetica" pitchFamily="34" charset="0"/>
              </a:rPr>
              <a:t>t = t +1</a:t>
            </a:r>
            <a:r>
              <a:rPr lang="en-US" sz="2800">
                <a:latin typeface="Calibri" pitchFamily="34" charset="0"/>
              </a:rPr>
              <a:t>	</a:t>
            </a:r>
          </a:p>
          <a:p>
            <a:r>
              <a:rPr lang="fi-FI" sz="2800">
                <a:solidFill>
                  <a:schemeClr val="folHlink"/>
                </a:solidFill>
                <a:latin typeface="Calibri" pitchFamily="34" charset="0"/>
              </a:rPr>
              <a:t>until</a:t>
            </a:r>
            <a:r>
              <a:rPr lang="fi-FI" sz="2800">
                <a:latin typeface="Calibri" pitchFamily="34" charset="0"/>
              </a:rPr>
              <a:t> </a:t>
            </a:r>
            <a:r>
              <a:rPr lang="el-GR" sz="2800">
                <a:latin typeface="Calibri" pitchFamily="34" charset="0"/>
              </a:rPr>
              <a:t>δ</a:t>
            </a:r>
            <a:r>
              <a:rPr lang="fi-FI" sz="2800">
                <a:latin typeface="Calibri" pitchFamily="34" charset="0"/>
              </a:rPr>
              <a:t> &lt; </a:t>
            </a:r>
            <a:r>
              <a:rPr lang="el-GR" sz="2800">
                <a:latin typeface="Calibri" pitchFamily="34" charset="0"/>
              </a:rPr>
              <a:t>ε</a:t>
            </a:r>
            <a:endParaRPr lang="en-US" sz="2800">
              <a:latin typeface="Calibri" pitchFamily="34" charset="0"/>
            </a:endParaRPr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1327150" y="4068763"/>
          <a:ext cx="1852613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04" name="Equation" r:id="rId4" imgW="876240" imgH="241200" progId="Equation.3">
                  <p:embed/>
                </p:oleObj>
              </mc:Choice>
              <mc:Fallback>
                <p:oleObj name="Equation" r:id="rId4" imgW="8762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7150" y="4068763"/>
                        <a:ext cx="1852613" cy="51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1330325" y="4522788"/>
          <a:ext cx="1806575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05" name="Equation" r:id="rId6" imgW="863280" imgH="279360" progId="Equation.3">
                  <p:embed/>
                </p:oleObj>
              </mc:Choice>
              <mc:Fallback>
                <p:oleObj name="Equation" r:id="rId6" imgW="86328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0325" y="4522788"/>
                        <a:ext cx="1806575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8" name="Rectangle 7"/>
          <p:cNvSpPr>
            <a:spLocks noChangeArrowheads="1"/>
          </p:cNvSpPr>
          <p:nvPr/>
        </p:nvSpPr>
        <p:spPr bwMode="auto">
          <a:xfrm>
            <a:off x="500063" y="2781300"/>
            <a:ext cx="2994025" cy="34369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0249" name="Text Box 8"/>
          <p:cNvSpPr txBox="1">
            <a:spLocks noChangeArrowheads="1"/>
          </p:cNvSpPr>
          <p:nvPr/>
        </p:nvSpPr>
        <p:spPr bwMode="auto">
          <a:xfrm>
            <a:off x="3778250" y="2806700"/>
            <a:ext cx="4838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Efficient computation of </a:t>
            </a:r>
            <a:r>
              <a:rPr lang="en-US" sz="2400">
                <a:solidFill>
                  <a:srgbClr val="0066FF"/>
                </a:solidFill>
                <a:latin typeface="Calibri" pitchFamily="34" charset="0"/>
              </a:rPr>
              <a:t>y = (P’’)</a:t>
            </a:r>
            <a:r>
              <a:rPr lang="en-US" sz="2400" baseline="30000">
                <a:solidFill>
                  <a:srgbClr val="0066FF"/>
                </a:solidFill>
                <a:latin typeface="Calibri" pitchFamily="34" charset="0"/>
              </a:rPr>
              <a:t>T</a:t>
            </a:r>
            <a:r>
              <a:rPr lang="en-US" sz="2400">
                <a:solidFill>
                  <a:srgbClr val="0066FF"/>
                </a:solidFill>
                <a:latin typeface="Calibri" pitchFamily="34" charset="0"/>
              </a:rPr>
              <a:t> x</a:t>
            </a:r>
          </a:p>
        </p:txBody>
      </p:sp>
      <p:graphicFrame>
        <p:nvGraphicFramePr>
          <p:cNvPr id="10244" name="Object 4"/>
          <p:cNvGraphicFramePr>
            <a:graphicFrameLocks noChangeAspect="1"/>
          </p:cNvGraphicFramePr>
          <p:nvPr/>
        </p:nvGraphicFramePr>
        <p:xfrm>
          <a:off x="4572000" y="3586163"/>
          <a:ext cx="1728788" cy="1516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06" name="Equation" r:id="rId8" imgW="825480" imgH="723600" progId="Equation.3">
                  <p:embed/>
                </p:oleObj>
              </mc:Choice>
              <mc:Fallback>
                <p:oleObj name="Equation" r:id="rId8" imgW="825480" imgH="723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586163"/>
                        <a:ext cx="1728788" cy="1516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0" name="Rectangle 12"/>
          <p:cNvSpPr>
            <a:spLocks noChangeArrowheads="1"/>
          </p:cNvSpPr>
          <p:nvPr/>
        </p:nvSpPr>
        <p:spPr bwMode="auto">
          <a:xfrm>
            <a:off x="4379913" y="3425825"/>
            <a:ext cx="2347912" cy="20129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02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Random walks on undirected graphs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the stationary distribution of a random walk on an undirected graph, the probability of being at node </a:t>
            </a:r>
            <a:r>
              <a:rPr lang="en-US" dirty="0" smtClean="0">
                <a:solidFill>
                  <a:srgbClr val="0066FF"/>
                </a:solidFill>
              </a:rPr>
              <a:t>i</a:t>
            </a:r>
            <a:r>
              <a:rPr lang="en-US" dirty="0" smtClean="0"/>
              <a:t> is proportional to the (weighted) degree of the vertex</a:t>
            </a:r>
          </a:p>
          <a:p>
            <a:endParaRPr lang="en-US" dirty="0" smtClean="0"/>
          </a:p>
          <a:p>
            <a:r>
              <a:rPr lang="en-US" dirty="0" smtClean="0"/>
              <a:t>Random walks on undirected graphs are </a:t>
            </a:r>
            <a:r>
              <a:rPr lang="en-US" smtClean="0"/>
              <a:t>not so “interesting</a:t>
            </a:r>
            <a:r>
              <a:rPr lang="en-US" dirty="0" smtClean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2212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Bayesian Classifiers</a:t>
            </a:r>
          </a:p>
        </p:txBody>
      </p:sp>
      <p:sp>
        <p:nvSpPr>
          <p:cNvPr id="1070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1163" y="1524000"/>
            <a:ext cx="8580437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Approach: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compute the posterior probability </a:t>
            </a:r>
            <a:r>
              <a:rPr lang="en-US" sz="2400" dirty="0">
                <a:solidFill>
                  <a:srgbClr val="0070C0"/>
                </a:solidFill>
              </a:rPr>
              <a:t>P(C | A</a:t>
            </a:r>
            <a:r>
              <a:rPr lang="en-US" sz="2400" baseline="-25000" dirty="0">
                <a:solidFill>
                  <a:srgbClr val="0070C0"/>
                </a:solidFill>
              </a:rPr>
              <a:t>1</a:t>
            </a:r>
            <a:r>
              <a:rPr lang="en-US" sz="2400" dirty="0">
                <a:solidFill>
                  <a:srgbClr val="0070C0"/>
                </a:solidFill>
              </a:rPr>
              <a:t>, </a:t>
            </a:r>
            <a:r>
              <a:rPr lang="en-US" sz="2400" dirty="0" err="1">
                <a:solidFill>
                  <a:srgbClr val="0070C0"/>
                </a:solidFill>
              </a:rPr>
              <a:t>A</a:t>
            </a:r>
            <a:r>
              <a:rPr lang="en-US" sz="2400" baseline="-25000" dirty="0" err="1">
                <a:solidFill>
                  <a:srgbClr val="0070C0"/>
                </a:solidFill>
              </a:rPr>
              <a:t>2</a:t>
            </a:r>
            <a:r>
              <a:rPr lang="en-US" sz="2400" dirty="0">
                <a:solidFill>
                  <a:srgbClr val="0070C0"/>
                </a:solidFill>
              </a:rPr>
              <a:t>, …, A</a:t>
            </a:r>
            <a:r>
              <a:rPr lang="en-US" sz="2400" baseline="-25000" dirty="0">
                <a:solidFill>
                  <a:srgbClr val="0070C0"/>
                </a:solidFill>
              </a:rPr>
              <a:t>n</a:t>
            </a:r>
            <a:r>
              <a:rPr lang="en-US" sz="2400" dirty="0">
                <a:solidFill>
                  <a:srgbClr val="0070C0"/>
                </a:solidFill>
              </a:rPr>
              <a:t>) </a:t>
            </a:r>
            <a:r>
              <a:rPr lang="en-US" sz="2400" dirty="0"/>
              <a:t>for all values of </a:t>
            </a:r>
            <a:r>
              <a:rPr lang="en-US" sz="2400" dirty="0">
                <a:solidFill>
                  <a:srgbClr val="0070C0"/>
                </a:solidFill>
              </a:rPr>
              <a:t>C</a:t>
            </a:r>
            <a:r>
              <a:rPr lang="en-US" sz="2400" dirty="0"/>
              <a:t> using the Bayes theorem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  <a:buFont typeface="Arial" charset="0"/>
              <a:buNone/>
            </a:pP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Choose value of C that maximizes </a:t>
            </a:r>
            <a:br>
              <a:rPr lang="en-US" sz="2400" dirty="0"/>
            </a:br>
            <a:r>
              <a:rPr lang="en-US" sz="2400" dirty="0"/>
              <a:t>		</a:t>
            </a:r>
            <a:r>
              <a:rPr lang="en-US" sz="2400" dirty="0">
                <a:solidFill>
                  <a:srgbClr val="0070C0"/>
                </a:solidFill>
              </a:rPr>
              <a:t>P(C | A</a:t>
            </a:r>
            <a:r>
              <a:rPr lang="en-US" sz="2400" baseline="-25000" dirty="0">
                <a:solidFill>
                  <a:srgbClr val="0070C0"/>
                </a:solidFill>
              </a:rPr>
              <a:t>1</a:t>
            </a:r>
            <a:r>
              <a:rPr lang="en-US" sz="2400" dirty="0">
                <a:solidFill>
                  <a:srgbClr val="0070C0"/>
                </a:solidFill>
              </a:rPr>
              <a:t>, </a:t>
            </a:r>
            <a:r>
              <a:rPr lang="en-US" sz="2400" dirty="0" err="1">
                <a:solidFill>
                  <a:srgbClr val="0070C0"/>
                </a:solidFill>
              </a:rPr>
              <a:t>A</a:t>
            </a:r>
            <a:r>
              <a:rPr lang="en-US" sz="2400" baseline="-25000" dirty="0" err="1">
                <a:solidFill>
                  <a:srgbClr val="0070C0"/>
                </a:solidFill>
              </a:rPr>
              <a:t>2</a:t>
            </a:r>
            <a:r>
              <a:rPr lang="en-US" sz="2400" dirty="0">
                <a:solidFill>
                  <a:srgbClr val="0070C0"/>
                </a:solidFill>
              </a:rPr>
              <a:t>, …, A</a:t>
            </a:r>
            <a:r>
              <a:rPr lang="en-US" sz="2400" baseline="-25000" dirty="0">
                <a:solidFill>
                  <a:srgbClr val="0070C0"/>
                </a:solidFill>
              </a:rPr>
              <a:t>n</a:t>
            </a:r>
            <a:r>
              <a:rPr lang="en-US" sz="2400" dirty="0">
                <a:solidFill>
                  <a:srgbClr val="0070C0"/>
                </a:solidFill>
              </a:rPr>
              <a:t>)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Equivalent to choosing value of C that maximizes</a:t>
            </a:r>
            <a:br>
              <a:rPr lang="en-US" sz="2400" dirty="0"/>
            </a:br>
            <a:r>
              <a:rPr lang="en-US" sz="2400" dirty="0"/>
              <a:t>     </a:t>
            </a:r>
            <a:r>
              <a:rPr lang="en-US" sz="2400" dirty="0" smtClean="0"/>
              <a:t>  </a:t>
            </a:r>
            <a:r>
              <a:rPr lang="en-US" sz="2400" dirty="0"/>
              <a:t>	</a:t>
            </a:r>
            <a:r>
              <a:rPr lang="en-US" sz="2400" dirty="0">
                <a:solidFill>
                  <a:srgbClr val="0070C0"/>
                </a:solidFill>
              </a:rPr>
              <a:t>P(A</a:t>
            </a:r>
            <a:r>
              <a:rPr lang="en-US" sz="2400" baseline="-25000" dirty="0">
                <a:solidFill>
                  <a:srgbClr val="0070C0"/>
                </a:solidFill>
              </a:rPr>
              <a:t>1</a:t>
            </a:r>
            <a:r>
              <a:rPr lang="en-US" sz="2400" dirty="0">
                <a:solidFill>
                  <a:srgbClr val="0070C0"/>
                </a:solidFill>
              </a:rPr>
              <a:t>, </a:t>
            </a:r>
            <a:r>
              <a:rPr lang="en-US" sz="2400" dirty="0" err="1">
                <a:solidFill>
                  <a:srgbClr val="0070C0"/>
                </a:solidFill>
              </a:rPr>
              <a:t>A</a:t>
            </a:r>
            <a:r>
              <a:rPr lang="en-US" sz="2400" baseline="-25000" dirty="0" err="1">
                <a:solidFill>
                  <a:srgbClr val="0070C0"/>
                </a:solidFill>
              </a:rPr>
              <a:t>2</a:t>
            </a:r>
            <a:r>
              <a:rPr lang="en-US" sz="2400" dirty="0">
                <a:solidFill>
                  <a:srgbClr val="0070C0"/>
                </a:solidFill>
              </a:rPr>
              <a:t>, …, </a:t>
            </a:r>
            <a:r>
              <a:rPr lang="en-US" sz="2400" dirty="0" err="1">
                <a:solidFill>
                  <a:srgbClr val="0070C0"/>
                </a:solidFill>
              </a:rPr>
              <a:t>A</a:t>
            </a:r>
            <a:r>
              <a:rPr lang="en-US" sz="2400" baseline="-25000" dirty="0" err="1">
                <a:solidFill>
                  <a:srgbClr val="0070C0"/>
                </a:solidFill>
              </a:rPr>
              <a:t>n</a:t>
            </a:r>
            <a:r>
              <a:rPr lang="en-US" sz="2400" dirty="0" err="1">
                <a:solidFill>
                  <a:srgbClr val="0070C0"/>
                </a:solidFill>
              </a:rPr>
              <a:t>|C</a:t>
            </a:r>
            <a:r>
              <a:rPr lang="en-US" sz="2400" dirty="0">
                <a:solidFill>
                  <a:srgbClr val="0070C0"/>
                </a:solidFill>
              </a:rPr>
              <a:t>) P(C)</a:t>
            </a:r>
          </a:p>
          <a:p>
            <a:pPr lvl="1">
              <a:lnSpc>
                <a:spcPct val="90000"/>
              </a:lnSpc>
              <a:buFont typeface="Arial" charset="0"/>
              <a:buNone/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How to estimate </a:t>
            </a:r>
            <a:r>
              <a:rPr lang="en-US" sz="2400" dirty="0">
                <a:solidFill>
                  <a:srgbClr val="0070C0"/>
                </a:solidFill>
              </a:rPr>
              <a:t>P(A</a:t>
            </a:r>
            <a:r>
              <a:rPr lang="en-US" sz="2400" baseline="-25000" dirty="0">
                <a:solidFill>
                  <a:srgbClr val="0070C0"/>
                </a:solidFill>
              </a:rPr>
              <a:t>1</a:t>
            </a:r>
            <a:r>
              <a:rPr lang="en-US" sz="2400" dirty="0">
                <a:solidFill>
                  <a:srgbClr val="0070C0"/>
                </a:solidFill>
              </a:rPr>
              <a:t>, </a:t>
            </a:r>
            <a:r>
              <a:rPr lang="en-US" sz="2400" dirty="0" err="1">
                <a:solidFill>
                  <a:srgbClr val="0070C0"/>
                </a:solidFill>
              </a:rPr>
              <a:t>A</a:t>
            </a:r>
            <a:r>
              <a:rPr lang="en-US" sz="2400" baseline="-25000" dirty="0" err="1">
                <a:solidFill>
                  <a:srgbClr val="0070C0"/>
                </a:solidFill>
              </a:rPr>
              <a:t>2</a:t>
            </a:r>
            <a:r>
              <a:rPr lang="en-US" sz="2400" dirty="0">
                <a:solidFill>
                  <a:srgbClr val="0070C0"/>
                </a:solidFill>
              </a:rPr>
              <a:t>, …, A</a:t>
            </a:r>
            <a:r>
              <a:rPr lang="en-US" sz="2400" baseline="-25000" dirty="0">
                <a:solidFill>
                  <a:srgbClr val="0070C0"/>
                </a:solidFill>
              </a:rPr>
              <a:t>n </a:t>
            </a:r>
            <a:r>
              <a:rPr lang="en-US" sz="2400" dirty="0">
                <a:solidFill>
                  <a:srgbClr val="0070C0"/>
                </a:solidFill>
              </a:rPr>
              <a:t>| C )?</a:t>
            </a:r>
          </a:p>
        </p:txBody>
      </p:sp>
      <p:graphicFrame>
        <p:nvGraphicFramePr>
          <p:cNvPr id="107008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5168239"/>
              </p:ext>
            </p:extLst>
          </p:nvPr>
        </p:nvGraphicFramePr>
        <p:xfrm>
          <a:off x="1828800" y="2860675"/>
          <a:ext cx="5791200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53" name="Εξίσωση" r:id="rId3" imgW="4863960" imgH="799920" progId="Equation.3">
                  <p:embed/>
                </p:oleObj>
              </mc:Choice>
              <mc:Fallback>
                <p:oleObj name="Εξίσωση" r:id="rId3" imgW="4863960" imgH="799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860675"/>
                        <a:ext cx="5791200" cy="796925"/>
                      </a:xfrm>
                      <a:prstGeom prst="rect">
                        <a:avLst/>
                      </a:prstGeom>
                      <a:noFill/>
                      <a:ln w="57150" cmpd="thickThin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061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1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Naïve Bayes Classifier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71107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sz="2400" dirty="0" smtClean="0"/>
                  <a:t>Assume independence among attributes </a:t>
                </a:r>
                <a:r>
                  <a:rPr lang="en-US" sz="2400" dirty="0" smtClean="0">
                    <a:solidFill>
                      <a:srgbClr val="00B0F0"/>
                    </a:solidFill>
                  </a:rPr>
                  <a:t>A</a:t>
                </a:r>
                <a:r>
                  <a:rPr lang="en-US" baseline="-25000" dirty="0">
                    <a:solidFill>
                      <a:srgbClr val="00B0F0"/>
                    </a:solidFill>
                  </a:rPr>
                  <a:t>i</a:t>
                </a:r>
                <a:r>
                  <a:rPr lang="en-US" sz="2400" dirty="0">
                    <a:solidFill>
                      <a:srgbClr val="0070C0"/>
                    </a:solidFill>
                  </a:rPr>
                  <a:t> </a:t>
                </a:r>
                <a:r>
                  <a:rPr lang="en-US" sz="2400" dirty="0"/>
                  <a:t>when class is given:   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00B0F0"/>
                        </a:solidFill>
                        <a:latin typeface="Cambria Math"/>
                      </a:rPr>
                      <m:t>𝑃</m:t>
                    </m:r>
                    <m:r>
                      <a:rPr lang="en-US" sz="2400" i="1" dirty="0" smtClean="0">
                        <a:solidFill>
                          <a:srgbClr val="00B0F0"/>
                        </a:solidFill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400" b="0" i="1" dirty="0" smtClean="0">
                            <a:solidFill>
                              <a:srgbClr val="00B0F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sz="2400" b="0" i="1" dirty="0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400" b="0" i="1" dirty="0" smtClean="0">
                        <a:solidFill>
                          <a:srgbClr val="00B0F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2400" b="0" i="1" dirty="0" smtClean="0">
                            <a:solidFill>
                              <a:srgbClr val="00B0F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sz="2400" b="0" i="1" dirty="0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400" b="0" i="1" dirty="0" smtClean="0">
                        <a:solidFill>
                          <a:srgbClr val="00B0F0"/>
                        </a:solidFill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sz="2400" b="0" i="1" dirty="0" smtClean="0">
                            <a:solidFill>
                              <a:srgbClr val="00B0F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sz="2400" b="0" i="1" dirty="0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sz="2400" b="0" i="1" dirty="0" smtClean="0">
                        <a:solidFill>
                          <a:srgbClr val="00B0F0"/>
                        </a:solidFill>
                        <a:latin typeface="Cambria Math"/>
                      </a:rPr>
                      <m:t>|</m:t>
                    </m:r>
                    <m:r>
                      <a:rPr lang="en-US" sz="2400" b="0" i="1" dirty="0" smtClean="0">
                        <a:solidFill>
                          <a:srgbClr val="00B0F0"/>
                        </a:solidFill>
                        <a:latin typeface="Cambria Math"/>
                      </a:rPr>
                      <m:t>𝐶</m:t>
                    </m:r>
                    <m:r>
                      <a:rPr lang="en-US" sz="2400" b="0" i="1" dirty="0" smtClean="0">
                        <a:solidFill>
                          <a:srgbClr val="00B0F0"/>
                        </a:solidFill>
                        <a:latin typeface="Cambria Math"/>
                      </a:rPr>
                      <m:t>)= </m:t>
                    </m:r>
                    <m:r>
                      <a:rPr lang="en-US" sz="2400" i="1" dirty="0">
                        <a:solidFill>
                          <a:srgbClr val="00B0F0"/>
                        </a:solidFill>
                        <a:latin typeface="Cambria Math"/>
                      </a:rPr>
                      <m:t>𝑃</m:t>
                    </m:r>
                    <m:r>
                      <a:rPr lang="en-US" sz="2400" i="1" dirty="0">
                        <a:solidFill>
                          <a:srgbClr val="00B0F0"/>
                        </a:solidFill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400" b="0" i="1" dirty="0" smtClean="0">
                            <a:solidFill>
                              <a:srgbClr val="00B0F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sz="2400" b="0" i="1" dirty="0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400" b="0" i="1" dirty="0" smtClean="0">
                        <a:solidFill>
                          <a:srgbClr val="00B0F0"/>
                        </a:solidFill>
                        <a:latin typeface="Cambria Math"/>
                      </a:rPr>
                      <m:t>|</m:t>
                    </m:r>
                    <m:r>
                      <a:rPr lang="en-US" sz="2400" b="0" i="1" dirty="0" smtClean="0">
                        <a:solidFill>
                          <a:srgbClr val="00B0F0"/>
                        </a:solidFill>
                        <a:latin typeface="Cambria Math"/>
                      </a:rPr>
                      <m:t>𝐶</m:t>
                    </m:r>
                    <m:r>
                      <a:rPr lang="en-US" sz="2400" b="0" i="1" dirty="0" smtClean="0">
                        <a:solidFill>
                          <a:srgbClr val="00B0F0"/>
                        </a:solidFill>
                        <a:latin typeface="Cambria Math"/>
                      </a:rPr>
                      <m:t>) </m:t>
                    </m:r>
                    <m:r>
                      <a:rPr lang="en-US" sz="2400" i="1" dirty="0">
                        <a:solidFill>
                          <a:srgbClr val="00B0F0"/>
                        </a:solidFill>
                        <a:latin typeface="Cambria Math"/>
                      </a:rPr>
                      <m:t>𝑃</m:t>
                    </m:r>
                    <m:r>
                      <a:rPr lang="en-US" sz="2400" i="1" dirty="0">
                        <a:solidFill>
                          <a:srgbClr val="00B0F0"/>
                        </a:solidFill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400" b="0" i="1" dirty="0" smtClean="0">
                            <a:solidFill>
                              <a:srgbClr val="00B0F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sz="2400" b="0" i="1" dirty="0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d>
                      <m:dPr>
                        <m:begChr m:val="|"/>
                        <m:ctrlPr>
                          <a:rPr lang="en-US" sz="2400" b="0" i="1" dirty="0" smtClean="0">
                            <a:solidFill>
                              <a:srgbClr val="00B0F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dirty="0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𝐶</m:t>
                        </m:r>
                      </m:e>
                    </m:d>
                    <m:r>
                      <a:rPr lang="en-US" sz="2400" b="0" i="1" dirty="0" smtClean="0">
                        <a:solidFill>
                          <a:srgbClr val="00B0F0"/>
                        </a:solidFill>
                        <a:latin typeface="Cambria Math"/>
                      </a:rPr>
                      <m:t>⋯</m:t>
                    </m:r>
                    <m:r>
                      <a:rPr lang="en-US" sz="2400" b="0" i="1" dirty="0" smtClean="0">
                        <a:solidFill>
                          <a:srgbClr val="00B0F0"/>
                        </a:solidFill>
                        <a:latin typeface="Cambria Math"/>
                      </a:rPr>
                      <m:t>𝑃</m:t>
                    </m:r>
                    <m:r>
                      <a:rPr lang="en-US" sz="2400" b="0" i="1" dirty="0" smtClean="0">
                        <a:solidFill>
                          <a:srgbClr val="00B0F0"/>
                        </a:solidFill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400" b="0" i="1" dirty="0" smtClean="0">
                            <a:solidFill>
                              <a:srgbClr val="00B0F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sz="2400" b="0" i="1" dirty="0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sz="2400" b="0" i="1" dirty="0" smtClean="0">
                        <a:solidFill>
                          <a:srgbClr val="00B0F0"/>
                        </a:solidFill>
                        <a:latin typeface="Cambria Math"/>
                      </a:rPr>
                      <m:t>|</m:t>
                    </m:r>
                    <m:r>
                      <a:rPr lang="en-US" sz="2400" b="0" i="1" dirty="0" smtClean="0">
                        <a:solidFill>
                          <a:srgbClr val="00B0F0"/>
                        </a:solidFill>
                        <a:latin typeface="Cambria Math"/>
                      </a:rPr>
                      <m:t>𝐶</m:t>
                    </m:r>
                    <m:r>
                      <a:rPr lang="en-US" sz="2400" b="0" i="1" dirty="0" smtClean="0">
                        <a:solidFill>
                          <a:srgbClr val="00B0F0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sz="2400" dirty="0"/>
              </a:p>
              <a:p>
                <a:pPr lvl="1"/>
                <a:endParaRPr lang="en-US" sz="2400" dirty="0" smtClean="0"/>
              </a:p>
              <a:p>
                <a:pPr lvl="1"/>
                <a:r>
                  <a:rPr lang="en-US" sz="2400" dirty="0" smtClean="0"/>
                  <a:t>We can </a:t>
                </a:r>
                <a:r>
                  <a:rPr lang="en-US" sz="2400" dirty="0"/>
                  <a:t>estimate </a:t>
                </a:r>
                <a:r>
                  <a:rPr lang="en-US" sz="2400" dirty="0" smtClean="0">
                    <a:solidFill>
                      <a:srgbClr val="00B0F0"/>
                    </a:solidFill>
                  </a:rPr>
                  <a:t>P(A</a:t>
                </a:r>
                <a:r>
                  <a:rPr lang="en-US" baseline="-25000" dirty="0" smtClean="0">
                    <a:solidFill>
                      <a:srgbClr val="00B0F0"/>
                    </a:solidFill>
                  </a:rPr>
                  <a:t>i</a:t>
                </a:r>
                <a:r>
                  <a:rPr lang="en-US" sz="2400" dirty="0" smtClean="0">
                    <a:solidFill>
                      <a:srgbClr val="00B0F0"/>
                    </a:solidFill>
                  </a:rPr>
                  <a:t>| C) </a:t>
                </a:r>
                <a:r>
                  <a:rPr lang="en-US" sz="2400" dirty="0"/>
                  <a:t>for </a:t>
                </a:r>
                <a:r>
                  <a:rPr lang="en-US" sz="2400" dirty="0" smtClean="0"/>
                  <a:t>all values of </a:t>
                </a:r>
                <a:r>
                  <a:rPr lang="en-US" sz="2400" dirty="0">
                    <a:solidFill>
                      <a:srgbClr val="00B0F0"/>
                    </a:solidFill>
                  </a:rPr>
                  <a:t>A</a:t>
                </a:r>
                <a:r>
                  <a:rPr lang="en-US" baseline="-25000" dirty="0">
                    <a:solidFill>
                      <a:srgbClr val="00B0F0"/>
                    </a:solidFill>
                  </a:rPr>
                  <a:t>i</a:t>
                </a:r>
                <a:r>
                  <a:rPr lang="en-US" sz="2400" dirty="0"/>
                  <a:t> and </a:t>
                </a:r>
                <a:r>
                  <a:rPr lang="en-US" sz="2400" dirty="0" smtClean="0">
                    <a:solidFill>
                      <a:srgbClr val="00B0F0"/>
                    </a:solidFill>
                  </a:rPr>
                  <a:t>C.</a:t>
                </a:r>
                <a:endParaRPr lang="en-US" sz="2400" dirty="0">
                  <a:solidFill>
                    <a:srgbClr val="00B0F0"/>
                  </a:solidFill>
                </a:endParaRPr>
              </a:p>
              <a:p>
                <a:pPr lvl="1">
                  <a:buFont typeface="Arial" charset="0"/>
                  <a:buNone/>
                </a:pPr>
                <a:endParaRPr lang="en-US" sz="2400" dirty="0"/>
              </a:p>
              <a:p>
                <a:pPr lvl="1"/>
                <a:r>
                  <a:rPr lang="en-US" sz="2400" dirty="0"/>
                  <a:t>New </a:t>
                </a:r>
                <a:r>
                  <a:rPr lang="en-US" sz="2400" dirty="0" smtClean="0"/>
                  <a:t>point </a:t>
                </a:r>
                <a:r>
                  <a:rPr lang="en-US" sz="2400" dirty="0" smtClean="0">
                    <a:solidFill>
                      <a:srgbClr val="00B0F0"/>
                    </a:solidFill>
                  </a:rPr>
                  <a:t>X</a:t>
                </a:r>
                <a:r>
                  <a:rPr lang="en-US" sz="2400" dirty="0" smtClean="0"/>
                  <a:t> </a:t>
                </a:r>
                <a:r>
                  <a:rPr lang="en-US" sz="2400" dirty="0"/>
                  <a:t>is classified </a:t>
                </a:r>
                <a:r>
                  <a:rPr lang="en-US" sz="2400" dirty="0" smtClean="0"/>
                  <a:t>to class </a:t>
                </a:r>
                <a:r>
                  <a:rPr lang="en-US" dirty="0" smtClean="0">
                    <a:solidFill>
                      <a:srgbClr val="00B0F0"/>
                    </a:solidFill>
                  </a:rPr>
                  <a:t>c</a:t>
                </a:r>
                <a:r>
                  <a:rPr lang="en-US" sz="2400" dirty="0" smtClean="0">
                    <a:solidFill>
                      <a:srgbClr val="00B0F0"/>
                    </a:solidFill>
                  </a:rPr>
                  <a:t> </a:t>
                </a:r>
                <a:r>
                  <a:rPr lang="en-US" sz="2400" dirty="0"/>
                  <a:t>if </a:t>
                </a:r>
                <a:endParaRPr lang="en-US" sz="2400" dirty="0" smtClean="0"/>
              </a:p>
              <a:p>
                <a:pPr marL="274320" lvl="1" indent="0">
                  <a:buNone/>
                </a:pPr>
                <a:r>
                  <a:rPr lang="en-US" b="0" dirty="0">
                    <a:solidFill>
                      <a:srgbClr val="00B0F0"/>
                    </a:solidFill>
                  </a:rPr>
                  <a:t> </a:t>
                </a:r>
                <a:r>
                  <a:rPr lang="en-US" b="0" dirty="0" smtClean="0">
                    <a:solidFill>
                      <a:srgbClr val="00B0F0"/>
                    </a:solidFill>
                  </a:rPr>
                  <a:t>		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B0F0"/>
                        </a:solidFill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𝐶</m:t>
                        </m:r>
                        <m:r>
                          <a:rPr lang="en-US" sz="2400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400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𝑐</m:t>
                        </m:r>
                      </m:e>
                      <m:e>
                        <m:r>
                          <a:rPr lang="en-US" sz="2400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𝑋</m:t>
                        </m:r>
                      </m:e>
                    </m:d>
                    <m:r>
                      <a:rPr lang="en-US" sz="2400" b="0" i="1" smtClean="0">
                        <a:solidFill>
                          <a:srgbClr val="00B0F0"/>
                        </a:solidFill>
                        <a:latin typeface="Cambria Math"/>
                      </a:rPr>
                      <m:t>=</m:t>
                    </m:r>
                    <m:r>
                      <a:rPr lang="en-US" sz="2400" b="0" i="1" smtClean="0">
                        <a:solidFill>
                          <a:srgbClr val="00B0F0"/>
                        </a:solidFill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𝐶</m:t>
                        </m:r>
                        <m:r>
                          <a:rPr lang="en-US" sz="2400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400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𝑐</m:t>
                        </m:r>
                      </m:e>
                    </m:d>
                    <m:nary>
                      <m:naryPr>
                        <m:chr m:val="∏"/>
                        <m:supHide m:val="on"/>
                        <m:ctrlPr>
                          <a:rPr lang="en-US" sz="2400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2400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𝑖</m:t>
                        </m:r>
                      </m:sub>
                      <m:sup/>
                      <m:e>
                        <m:r>
                          <a:rPr lang="en-US" sz="2400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𝑃</m:t>
                        </m:r>
                        <m:r>
                          <a:rPr lang="en-US" sz="2400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rgbClr val="00B0F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rgbClr val="00B0F0"/>
                                </a:solidFill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rgbClr val="00B0F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400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|</m:t>
                        </m:r>
                        <m:r>
                          <a:rPr lang="en-US" sz="2400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𝑐</m:t>
                        </m:r>
                        <m:r>
                          <a:rPr lang="en-US" sz="2400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sz="2400" dirty="0" smtClean="0">
                    <a:solidFill>
                      <a:srgbClr val="00B0F0"/>
                    </a:solidFill>
                  </a:rPr>
                  <a:t> </a:t>
                </a:r>
              </a:p>
              <a:p>
                <a:pPr marL="274320" lvl="1" indent="0">
                  <a:buNone/>
                </a:pPr>
                <a:r>
                  <a:rPr lang="en-US" sz="2400" dirty="0" smtClean="0"/>
                  <a:t>is maximal over all possible values of </a:t>
                </a:r>
                <a:r>
                  <a:rPr lang="en-US" sz="2400" dirty="0" smtClean="0">
                    <a:solidFill>
                      <a:srgbClr val="00B0F0"/>
                    </a:solidFill>
                  </a:rPr>
                  <a:t>C</a:t>
                </a:r>
                <a:r>
                  <a:rPr lang="en-US" sz="2400" dirty="0" smtClean="0"/>
                  <a:t>.</a:t>
                </a:r>
                <a:endParaRPr lang="en-US" dirty="0"/>
              </a:p>
              <a:p>
                <a:pPr>
                  <a:buFont typeface="Monotype Sorts" pitchFamily="2" charset="2"/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107110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1">
                <a:blip r:embed="rId2"/>
                <a:stretch>
                  <a:fillRect l="-593" t="-8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007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21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686800" cy="762000"/>
          </a:xfrm>
        </p:spPr>
        <p:txBody>
          <a:bodyPr>
            <a:normAutofit fontScale="90000"/>
          </a:bodyPr>
          <a:lstStyle/>
          <a:p>
            <a:r>
              <a:rPr lang="en-US"/>
              <a:t>How to Estimate Probabilities from Data?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7213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343400" y="1524000"/>
                <a:ext cx="4572000" cy="5181600"/>
              </a:xfrm>
            </p:spPr>
            <p:txBody>
              <a:bodyPr>
                <a:normAutofit lnSpcReduction="10000"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dirty="0" smtClean="0">
                    <a:solidFill>
                      <a:srgbClr val="FF0000"/>
                    </a:solidFill>
                  </a:rPr>
                  <a:t>Class Prior Probability</a:t>
                </a:r>
                <a:r>
                  <a:rPr lang="en-US" dirty="0" smtClean="0"/>
                  <a:t>:  </a:t>
                </a:r>
              </a:p>
              <a:p>
                <a:pPr marL="0" indent="0">
                  <a:lnSpc>
                    <a:spcPct val="90000"/>
                  </a:lnSpc>
                  <a:buNone/>
                </a:pPr>
                <a:r>
                  <a:rPr lang="en-US" dirty="0">
                    <a:solidFill>
                      <a:srgbClr val="00B0F0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𝐶</m:t>
                        </m:r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𝑐</m:t>
                        </m:r>
                      </m:e>
                    </m:d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00B0F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B0F0"/>
                                </a:solidFill>
                                <a:latin typeface="Cambria Math"/>
                              </a:rPr>
                              <m:t>𝑁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B0F0"/>
                                </a:solidFill>
                                <a:latin typeface="Cambria Math"/>
                              </a:rPr>
                              <m:t>𝑐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𝑁</m:t>
                        </m:r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sz="2000" dirty="0" smtClean="0"/>
                  <a:t>   </a:t>
                </a:r>
              </a:p>
              <a:p>
                <a:pPr marL="0" indent="0">
                  <a:lnSpc>
                    <a:spcPct val="90000"/>
                  </a:lnSpc>
                  <a:buNone/>
                </a:pPr>
                <a:r>
                  <a:rPr lang="en-US" sz="2000" dirty="0"/>
                  <a:t> </a:t>
                </a:r>
                <a:r>
                  <a:rPr lang="en-US" sz="2000" dirty="0" smtClean="0"/>
                  <a:t>e.g</a:t>
                </a:r>
                <a:r>
                  <a:rPr lang="en-US" sz="2000" dirty="0"/>
                  <a:t>.,  </a:t>
                </a:r>
                <a:r>
                  <a:rPr lang="en-US" sz="2000" dirty="0" smtClean="0">
                    <a:solidFill>
                      <a:srgbClr val="00B0F0"/>
                    </a:solidFill>
                  </a:rPr>
                  <a:t>P(C = No</a:t>
                </a:r>
                <a:r>
                  <a:rPr lang="en-US" sz="2000" dirty="0">
                    <a:solidFill>
                      <a:srgbClr val="00B0F0"/>
                    </a:solidFill>
                  </a:rPr>
                  <a:t>) = 7/10, </a:t>
                </a:r>
              </a:p>
              <a:p>
                <a:pPr marL="0" indent="0">
                  <a:lnSpc>
                    <a:spcPct val="90000"/>
                  </a:lnSpc>
                  <a:buNone/>
                </a:pPr>
                <a:r>
                  <a:rPr lang="en-US" sz="2000" dirty="0">
                    <a:solidFill>
                      <a:srgbClr val="00B0F0"/>
                    </a:solidFill>
                  </a:rPr>
                  <a:t> </a:t>
                </a:r>
                <a:r>
                  <a:rPr lang="en-US" sz="2000" dirty="0" smtClean="0">
                    <a:solidFill>
                      <a:srgbClr val="00B0F0"/>
                    </a:solidFill>
                  </a:rPr>
                  <a:t>         P(C = Yes</a:t>
                </a:r>
                <a:r>
                  <a:rPr lang="en-US" sz="2000" dirty="0">
                    <a:solidFill>
                      <a:srgbClr val="00B0F0"/>
                    </a:solidFill>
                  </a:rPr>
                  <a:t>) = 3/10</a:t>
                </a:r>
              </a:p>
              <a:p>
                <a:pPr lvl="1">
                  <a:lnSpc>
                    <a:spcPct val="90000"/>
                  </a:lnSpc>
                  <a:buFont typeface="Arial" charset="0"/>
                  <a:buNone/>
                </a:pPr>
                <a:endParaRPr lang="en-US" sz="2000" dirty="0"/>
              </a:p>
              <a:p>
                <a:pPr>
                  <a:lnSpc>
                    <a:spcPct val="90000"/>
                  </a:lnSpc>
                </a:pPr>
                <a:r>
                  <a:rPr lang="en-US" dirty="0"/>
                  <a:t>For discrete attributes</a:t>
                </a:r>
                <a:r>
                  <a:rPr lang="en-US" dirty="0" smtClean="0"/>
                  <a:t>:</a:t>
                </a:r>
                <a:endParaRPr lang="en-US" sz="900" dirty="0"/>
              </a:p>
              <a:p>
                <a:pPr marL="0" indent="0">
                  <a:lnSpc>
                    <a:spcPct val="9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00B0F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B0F0"/>
                                  </a:solidFill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B0F0"/>
                                  </a:solidFill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e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  <m:t>𝐶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00B0F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B0F0"/>
                                  </a:solidFill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B0F0"/>
                                  </a:solidFill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US" b="0" i="1" smtClean="0">
                                  <a:solidFill>
                                    <a:srgbClr val="00B0F0"/>
                                  </a:solidFill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b="0" i="1" smtClean="0">
                                  <a:solidFill>
                                    <a:srgbClr val="00B0F0"/>
                                  </a:solidFill>
                                  <a:latin typeface="Cambria Math"/>
                                </a:rPr>
                                <m:t>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00B0F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B0F0"/>
                                  </a:solidFill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B0F0"/>
                                  </a:solidFill>
                                  <a:latin typeface="Cambria Math"/>
                                </a:rPr>
                                <m:t>𝑐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b="0" dirty="0" smtClean="0">
                  <a:solidFill>
                    <a:srgbClr val="00B0F0"/>
                  </a:solidFill>
                </a:endParaRPr>
              </a:p>
              <a:p>
                <a:pPr marL="0" indent="0">
                  <a:lnSpc>
                    <a:spcPct val="90000"/>
                  </a:lnSpc>
                  <a:buNone/>
                </a:pPr>
                <a:r>
                  <a:rPr lang="en-US" sz="2400" dirty="0" smtClean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𝑎</m:t>
                        </m:r>
                        <m:r>
                          <a:rPr lang="en-US" sz="2400" b="0" i="1" smtClean="0">
                            <a:latin typeface="Cambria Math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sz="2400" dirty="0" smtClean="0"/>
                  <a:t> is </a:t>
                </a:r>
                <a:r>
                  <a:rPr lang="en-US" sz="2400" dirty="0"/>
                  <a:t>number of instances having attribute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solidFill>
                          <a:srgbClr val="00B0F0"/>
                        </a:solidFill>
                        <a:latin typeface="Cambria Math"/>
                      </a:rPr>
                      <m:t>=</m:t>
                    </m:r>
                    <m:r>
                      <a:rPr lang="en-US" sz="2400" b="0" i="1" smtClean="0">
                        <a:solidFill>
                          <a:srgbClr val="00B0F0"/>
                        </a:solidFill>
                        <a:latin typeface="Cambria Math"/>
                      </a:rPr>
                      <m:t>𝑎</m:t>
                    </m:r>
                    <m:r>
                      <a:rPr lang="en-US" sz="2400" b="0" i="1" smtClean="0">
                        <a:solidFill>
                          <a:srgbClr val="00B0F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400" dirty="0" smtClean="0"/>
                  <a:t>and </a:t>
                </a:r>
                <a:r>
                  <a:rPr lang="en-US" sz="2400" dirty="0"/>
                  <a:t>belongs to class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00B0F0"/>
                        </a:solidFill>
                        <a:latin typeface="Cambria Math"/>
                      </a:rPr>
                      <m:t>𝑐</m:t>
                    </m:r>
                  </m:oMath>
                </a14:m>
                <a:endParaRPr lang="en-US" sz="2400" dirty="0">
                  <a:solidFill>
                    <a:srgbClr val="00B0F0"/>
                  </a:solidFill>
                </a:endParaRPr>
              </a:p>
              <a:p>
                <a:pPr lvl="1">
                  <a:lnSpc>
                    <a:spcPct val="90000"/>
                  </a:lnSpc>
                </a:pPr>
                <a:r>
                  <a:rPr lang="en-US" sz="2400" dirty="0"/>
                  <a:t>Examples:</a:t>
                </a:r>
                <a:br>
                  <a:rPr lang="en-US" sz="2400" dirty="0"/>
                </a:br>
                <a:endParaRPr lang="en-US" sz="800" dirty="0"/>
              </a:p>
              <a:p>
                <a:pPr lvl="1">
                  <a:lnSpc>
                    <a:spcPct val="90000"/>
                  </a:lnSpc>
                  <a:buFont typeface="Arial" charset="0"/>
                  <a:buNone/>
                </a:pPr>
                <a:r>
                  <a:rPr lang="en-US" sz="2000" dirty="0"/>
                  <a:t>	</a:t>
                </a:r>
                <a:r>
                  <a:rPr lang="en-US" sz="2000" dirty="0">
                    <a:solidFill>
                      <a:schemeClr val="accent6">
                        <a:lumMod val="75000"/>
                      </a:schemeClr>
                    </a:solidFill>
                  </a:rPr>
                  <a:t>P(Status=</a:t>
                </a:r>
                <a:r>
                  <a:rPr lang="en-US" sz="2000" dirty="0" err="1">
                    <a:solidFill>
                      <a:schemeClr val="accent6">
                        <a:lumMod val="75000"/>
                      </a:schemeClr>
                    </a:solidFill>
                  </a:rPr>
                  <a:t>Married|No</a:t>
                </a:r>
                <a:r>
                  <a:rPr lang="en-US" sz="2000" dirty="0">
                    <a:solidFill>
                      <a:schemeClr val="accent6">
                        <a:lumMod val="75000"/>
                      </a:schemeClr>
                    </a:solidFill>
                  </a:rPr>
                  <a:t>) = 4/7</a:t>
                </a:r>
                <a:r>
                  <a:rPr lang="en-US" sz="2000" baseline="-25000" dirty="0">
                    <a:solidFill>
                      <a:schemeClr val="accent6">
                        <a:lumMod val="75000"/>
                      </a:schemeClr>
                    </a:solidFill>
                  </a:rPr>
                  <a:t/>
                </a:r>
                <a:br>
                  <a:rPr lang="en-US" sz="2000" baseline="-25000" dirty="0">
                    <a:solidFill>
                      <a:schemeClr val="accent6">
                        <a:lumMod val="75000"/>
                      </a:schemeClr>
                    </a:solidFill>
                  </a:rPr>
                </a:br>
                <a:r>
                  <a:rPr lang="en-US" sz="2000" dirty="0">
                    <a:solidFill>
                      <a:schemeClr val="accent6">
                        <a:lumMod val="75000"/>
                      </a:schemeClr>
                    </a:solidFill>
                  </a:rPr>
                  <a:t>P(Refund=</a:t>
                </a:r>
                <a:r>
                  <a:rPr lang="en-US" sz="2000" dirty="0" err="1">
                    <a:solidFill>
                      <a:schemeClr val="accent6">
                        <a:lumMod val="75000"/>
                      </a:schemeClr>
                    </a:solidFill>
                  </a:rPr>
                  <a:t>Yes|Yes</a:t>
                </a:r>
                <a:r>
                  <a:rPr lang="en-US" sz="2000" dirty="0">
                    <a:solidFill>
                      <a:schemeClr val="accent6">
                        <a:lumMod val="75000"/>
                      </a:schemeClr>
                    </a:solidFill>
                  </a:rPr>
                  <a:t>)=0</a:t>
                </a:r>
                <a:endParaRPr lang="en-US" sz="2000" baseline="-250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07213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343400" y="1524000"/>
                <a:ext cx="4572000" cy="5181600"/>
              </a:xfrm>
              <a:blipFill rotWithShape="1">
                <a:blip r:embed="rId3"/>
                <a:stretch>
                  <a:fillRect l="-2133" t="-2824" b="-1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7213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0152742"/>
              </p:ext>
            </p:extLst>
          </p:nvPr>
        </p:nvGraphicFramePr>
        <p:xfrm>
          <a:off x="152400" y="1981200"/>
          <a:ext cx="4389438" cy="427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79" name="VISIO" r:id="rId4" imgW="4390200" imgH="5341320" progId="Visio.Drawing.11">
                  <p:embed/>
                </p:oleObj>
              </mc:Choice>
              <mc:Fallback>
                <p:oleObj name="VISIO" r:id="rId4" imgW="4390200" imgH="534132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19971"/>
                      <a:stretch>
                        <a:fillRect/>
                      </a:stretch>
                    </p:blipFill>
                    <p:spPr bwMode="auto">
                      <a:xfrm>
                        <a:off x="152400" y="1981200"/>
                        <a:ext cx="4389438" cy="427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643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686800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How to Estimate Probabilities from Data?</a:t>
            </a:r>
          </a:p>
        </p:txBody>
      </p:sp>
      <p:sp>
        <p:nvSpPr>
          <p:cNvPr id="1073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For continuous attributes: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FF0000"/>
                </a:solidFill>
              </a:rPr>
              <a:t>Discretize</a:t>
            </a:r>
            <a:r>
              <a:rPr lang="en-US" dirty="0"/>
              <a:t> the range into bins 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 one ordinal attribute per bin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 violates independence assumption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FF0000"/>
                </a:solidFill>
              </a:rPr>
              <a:t>Two-way split:</a:t>
            </a:r>
            <a:r>
              <a:rPr lang="en-US" dirty="0"/>
              <a:t>  (A &lt; v) or (A &gt; v)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 choose only one of the two splits as new attribute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FF0000"/>
                </a:solidFill>
              </a:rPr>
              <a:t>Probability density estimation: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 Assume attribute follows a </a:t>
            </a:r>
            <a:r>
              <a:rPr lang="en-US" dirty="0">
                <a:solidFill>
                  <a:srgbClr val="00B0F0"/>
                </a:solidFill>
              </a:rPr>
              <a:t>normal distribution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 Use data to estimate parameters of distribution </a:t>
            </a:r>
            <a:br>
              <a:rPr lang="en-US" dirty="0"/>
            </a:br>
            <a:r>
              <a:rPr lang="en-US" dirty="0"/>
              <a:t>   (e.g.,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mean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sym typeface="Symbol"/>
              </a:rPr>
              <a:t>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standard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deviation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sym typeface="Symbol"/>
              </a:rPr>
              <a:t></a:t>
            </a:r>
            <a:r>
              <a:rPr lang="en-US" dirty="0" smtClean="0"/>
              <a:t>)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n-US" dirty="0"/>
              <a:t> Once probability distribution is known, can use it to estimate the conditional probability </a:t>
            </a:r>
            <a:r>
              <a:rPr lang="en-US" dirty="0">
                <a:solidFill>
                  <a:srgbClr val="00B0F0"/>
                </a:solidFill>
              </a:rPr>
              <a:t>P(</a:t>
            </a:r>
            <a:r>
              <a:rPr lang="en-US" dirty="0" err="1">
                <a:solidFill>
                  <a:srgbClr val="00B0F0"/>
                </a:solidFill>
              </a:rPr>
              <a:t>A</a:t>
            </a:r>
            <a:r>
              <a:rPr lang="en-US" baseline="-25000" dirty="0" err="1">
                <a:solidFill>
                  <a:srgbClr val="00B0F0"/>
                </a:solidFill>
              </a:rPr>
              <a:t>i</a:t>
            </a:r>
            <a:r>
              <a:rPr lang="en-US" dirty="0" err="1">
                <a:solidFill>
                  <a:srgbClr val="00B0F0"/>
                </a:solidFill>
              </a:rPr>
              <a:t>|c</a:t>
            </a:r>
            <a:r>
              <a:rPr lang="en-US" dirty="0">
                <a:solidFill>
                  <a:srgbClr val="00B0F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4303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14899</TotalTime>
  <Words>2839</Words>
  <Application>Microsoft Office PowerPoint</Application>
  <PresentationFormat>On-screen Show (4:3)</PresentationFormat>
  <Paragraphs>467</Paragraphs>
  <Slides>55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55</vt:i4>
      </vt:variant>
    </vt:vector>
  </HeadingPairs>
  <TitlesOfParts>
    <vt:vector size="59" baseType="lpstr">
      <vt:lpstr>Clarity</vt:lpstr>
      <vt:lpstr>Equation</vt:lpstr>
      <vt:lpstr>Εξίσωση</vt:lpstr>
      <vt:lpstr>VISIO</vt:lpstr>
      <vt:lpstr>DATA MINING LECTURE 11</vt:lpstr>
      <vt:lpstr>NAÏVE BAYES CLASSIFIER</vt:lpstr>
      <vt:lpstr>Bayes Classifier</vt:lpstr>
      <vt:lpstr>Bayesian Classifiers</vt:lpstr>
      <vt:lpstr>Bayesian Classifiers</vt:lpstr>
      <vt:lpstr>Bayesian Classifiers</vt:lpstr>
      <vt:lpstr>Naïve Bayes Classifier</vt:lpstr>
      <vt:lpstr>How to Estimate Probabilities from Data?</vt:lpstr>
      <vt:lpstr>How to Estimate Probabilities from Data?</vt:lpstr>
      <vt:lpstr>How to Estimate Probabilities from Data?</vt:lpstr>
      <vt:lpstr>Example of Naïve Bayes Classifier</vt:lpstr>
      <vt:lpstr>Example of Naïve Bayes Classifier</vt:lpstr>
      <vt:lpstr>Naïve Bayes Classifier</vt:lpstr>
      <vt:lpstr>Implementation details</vt:lpstr>
      <vt:lpstr>Naïve Bayes (Summary)</vt:lpstr>
      <vt:lpstr>Generative vs Discriminative models</vt:lpstr>
      <vt:lpstr>Generative vs Discriminative models</vt:lpstr>
      <vt:lpstr>Supervised Learning</vt:lpstr>
      <vt:lpstr>Learning</vt:lpstr>
      <vt:lpstr>Supervised Learning Steps</vt:lpstr>
      <vt:lpstr>Modeling the problem</vt:lpstr>
      <vt:lpstr>Feature extraction </vt:lpstr>
      <vt:lpstr>Training data</vt:lpstr>
      <vt:lpstr>Dealing with small amount of labeled data</vt:lpstr>
      <vt:lpstr>Technique</vt:lpstr>
      <vt:lpstr>Big Data Trumps Better Algorithms</vt:lpstr>
      <vt:lpstr>Apply-Test</vt:lpstr>
      <vt:lpstr>GRAPHS and LINK ANALYSIS RANKING</vt:lpstr>
      <vt:lpstr>Graphs - Basics</vt:lpstr>
      <vt:lpstr>Undirected Graphs </vt:lpstr>
      <vt:lpstr>Directed Graphs</vt:lpstr>
      <vt:lpstr>Bipartite Graph</vt:lpstr>
      <vt:lpstr>Importance problem</vt:lpstr>
      <vt:lpstr>Why is this important?</vt:lpstr>
      <vt:lpstr>Link Analysis</vt:lpstr>
      <vt:lpstr>Link Analysis: Intuition</vt:lpstr>
      <vt:lpstr>Popularity: InDegree algorithm</vt:lpstr>
      <vt:lpstr>Popularity</vt:lpstr>
      <vt:lpstr>PageRank algorithm [BP98]</vt:lpstr>
      <vt:lpstr>Random Walks on Graphs</vt:lpstr>
      <vt:lpstr>PageRank algorithm [BP98]</vt:lpstr>
      <vt:lpstr>Markov chains</vt:lpstr>
      <vt:lpstr>Random walks</vt:lpstr>
      <vt:lpstr>An example</vt:lpstr>
      <vt:lpstr>State probability vector</vt:lpstr>
      <vt:lpstr>An example</vt:lpstr>
      <vt:lpstr>Stationary distribution</vt:lpstr>
      <vt:lpstr>Computing the stationary distribution</vt:lpstr>
      <vt:lpstr>The PageRank random walk</vt:lpstr>
      <vt:lpstr>The PageRank random walk</vt:lpstr>
      <vt:lpstr>The PageRank random walk</vt:lpstr>
      <vt:lpstr>The PageRank random walk</vt:lpstr>
      <vt:lpstr>Effects of random jump</vt:lpstr>
      <vt:lpstr>A PageRank algorithm</vt:lpstr>
      <vt:lpstr>Random walks on undirected graphs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tsap</dc:creator>
  <cp:lastModifiedBy>tsap</cp:lastModifiedBy>
  <cp:revision>538</cp:revision>
  <dcterms:created xsi:type="dcterms:W3CDTF">2011-10-17T19:46:53Z</dcterms:created>
  <dcterms:modified xsi:type="dcterms:W3CDTF">2012-06-07T15:53:21Z</dcterms:modified>
</cp:coreProperties>
</file>