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7"/>
  </p:notesMasterIdLst>
  <p:sldIdLst>
    <p:sldId id="674" r:id="rId2"/>
    <p:sldId id="861" r:id="rId3"/>
    <p:sldId id="838" r:id="rId4"/>
    <p:sldId id="885" r:id="rId5"/>
    <p:sldId id="840" r:id="rId6"/>
    <p:sldId id="841" r:id="rId7"/>
    <p:sldId id="842" r:id="rId8"/>
    <p:sldId id="843" r:id="rId9"/>
    <p:sldId id="844" r:id="rId10"/>
    <p:sldId id="845" r:id="rId11"/>
    <p:sldId id="846" r:id="rId12"/>
    <p:sldId id="886" r:id="rId13"/>
    <p:sldId id="847" r:id="rId14"/>
    <p:sldId id="875" r:id="rId15"/>
    <p:sldId id="849" r:id="rId16"/>
    <p:sldId id="876" r:id="rId17"/>
    <p:sldId id="884" r:id="rId18"/>
    <p:sldId id="887" r:id="rId19"/>
    <p:sldId id="888" r:id="rId20"/>
    <p:sldId id="889" r:id="rId21"/>
    <p:sldId id="890" r:id="rId22"/>
    <p:sldId id="891" r:id="rId23"/>
    <p:sldId id="892" r:id="rId24"/>
    <p:sldId id="893" r:id="rId25"/>
    <p:sldId id="894" r:id="rId26"/>
    <p:sldId id="895" r:id="rId27"/>
    <p:sldId id="896" r:id="rId28"/>
    <p:sldId id="897" r:id="rId29"/>
    <p:sldId id="898" r:id="rId30"/>
    <p:sldId id="902" r:id="rId31"/>
    <p:sldId id="903" r:id="rId32"/>
    <p:sldId id="904" r:id="rId33"/>
    <p:sldId id="905" r:id="rId34"/>
    <p:sldId id="906" r:id="rId35"/>
    <p:sldId id="907" r:id="rId36"/>
    <p:sldId id="908" r:id="rId37"/>
    <p:sldId id="909" r:id="rId38"/>
    <p:sldId id="910" r:id="rId39"/>
    <p:sldId id="911" r:id="rId40"/>
    <p:sldId id="913" r:id="rId41"/>
    <p:sldId id="912" r:id="rId42"/>
    <p:sldId id="914" r:id="rId43"/>
    <p:sldId id="915" r:id="rId44"/>
    <p:sldId id="916" r:id="rId45"/>
    <p:sldId id="917" r:id="rId46"/>
    <p:sldId id="918" r:id="rId47"/>
    <p:sldId id="919" r:id="rId48"/>
    <p:sldId id="920" r:id="rId49"/>
    <p:sldId id="921" r:id="rId50"/>
    <p:sldId id="922" r:id="rId51"/>
    <p:sldId id="923" r:id="rId52"/>
    <p:sldId id="924" r:id="rId53"/>
    <p:sldId id="925" r:id="rId54"/>
    <p:sldId id="926" r:id="rId55"/>
    <p:sldId id="927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B3B"/>
    <a:srgbClr val="EF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3" autoAdjust="0"/>
    <p:restoredTop sz="94676" autoAdjust="0"/>
  </p:normalViewPr>
  <p:slideViewPr>
    <p:cSldViewPr>
      <p:cViewPr>
        <p:scale>
          <a:sx n="91" d="100"/>
          <a:sy n="91" d="100"/>
        </p:scale>
        <p:origin x="-77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EBA0A-37B5-42E2-993C-D9EF6BCD5929}" type="slidenum">
              <a:rPr lang="en-US"/>
              <a:pPr/>
              <a:t>35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74C2FA-4079-450A-A386-1AB30042C8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86B3F9-2429-4271-B216-2B2102323E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B735D9-FCD4-4B3F-80AD-D12D13C4B1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31B2A0-CBC7-48A1-89FA-6331D065E5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491B2B-60AD-42C3-A8CF-AEDCA5828F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FEDF0C-E8C8-4C05-B31F-057C9F95D6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06820C-F5D6-444E-8DBA-4EFB7022E6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EEC45A-8538-46C2-B7DE-07CB2A4460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869B1B-4794-4838-864F-987B81119C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9F8821-6CC8-420B-8A9F-24E439B237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019E2-4606-4A0D-A85C-153E7409BDB7}" type="slidenum">
              <a:rPr lang="en-US"/>
              <a:pPr/>
              <a:t>36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201BE-5C51-48BB-8D8B-C06D3023E504}" type="slidenum">
              <a:rPr lang="en-US"/>
              <a:pPr/>
              <a:t>37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12DDA0-CAC0-4EDF-B5EF-936F2B8681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12DDA0-CAC0-4EDF-B5EF-936F2B8681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8593BE-9207-4AAD-BBE2-4C5CFD9120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B87307-A54C-4DCC-9AD2-02574833C5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E86B4F-3536-4E57-959F-A850A8E2CD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115F3-6CFC-4271-9FFA-46BA3C2765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C3B4-92C9-4193-A1CA-FDE1A8228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7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1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1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7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8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0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2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5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5.wmf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smtClean="0"/>
              <a:t>LECTURE </a:t>
            </a:r>
            <a:r>
              <a:rPr lang="en-US" smtClean="0"/>
              <a:t>11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057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Classification</a:t>
            </a:r>
          </a:p>
          <a:p>
            <a:r>
              <a:rPr lang="en-US" dirty="0"/>
              <a:t>	</a:t>
            </a:r>
            <a:r>
              <a:rPr lang="en-US" dirty="0" smtClean="0"/>
              <a:t>Naïve Bayes</a:t>
            </a:r>
          </a:p>
          <a:p>
            <a:r>
              <a:rPr lang="en-US" b="1" dirty="0" smtClean="0"/>
              <a:t>Graphs And Centrality</a:t>
            </a:r>
          </a:p>
        </p:txBody>
      </p:sp>
    </p:spTree>
    <p:extLst>
      <p:ext uri="{BB962C8B-B14F-4D97-AF65-F5344CB8AC3E}">
        <p14:creationId xmlns:p14="http://schemas.microsoft.com/office/powerpoint/2010/main" val="18150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Estimate Probabilities from Data?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306512"/>
            <a:ext cx="4419600" cy="5181600"/>
          </a:xfrm>
        </p:spPr>
        <p:txBody>
          <a:bodyPr/>
          <a:lstStyle/>
          <a:p>
            <a:r>
              <a:rPr lang="en-US" sz="2400" dirty="0"/>
              <a:t>Normal distribution: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One for each </a:t>
            </a:r>
            <a:r>
              <a:rPr lang="en-US" sz="2400" dirty="0" smtClean="0"/>
              <a:t>(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,c</a:t>
            </a:r>
            <a:r>
              <a:rPr lang="en-US" sz="2400" baseline="-25000" dirty="0" err="1" smtClean="0"/>
              <a:t>i</a:t>
            </a:r>
            <a:r>
              <a:rPr lang="en-US" sz="2400" dirty="0"/>
              <a:t>) pair</a:t>
            </a:r>
          </a:p>
          <a:p>
            <a:pPr lvl="1"/>
            <a:endParaRPr lang="en-US" sz="800" dirty="0"/>
          </a:p>
          <a:p>
            <a:r>
              <a:rPr lang="en-US" sz="2400" dirty="0"/>
              <a:t>For (Income, Class=No):</a:t>
            </a:r>
          </a:p>
          <a:p>
            <a:pPr lvl="1"/>
            <a:r>
              <a:rPr lang="en-US" sz="2400" dirty="0"/>
              <a:t>If Class=No</a:t>
            </a:r>
          </a:p>
          <a:p>
            <a:pPr lvl="2"/>
            <a:r>
              <a:rPr lang="en-US" sz="2000" dirty="0"/>
              <a:t> sample mean = 110</a:t>
            </a:r>
          </a:p>
          <a:p>
            <a:pPr lvl="2"/>
            <a:r>
              <a:rPr lang="en-US" sz="2000" dirty="0"/>
              <a:t> sample variance = 2975</a:t>
            </a:r>
          </a:p>
          <a:p>
            <a:pPr lvl="1">
              <a:buFont typeface="Arial" charset="0"/>
              <a:buNone/>
            </a:pPr>
            <a:endParaRPr lang="en-US" sz="2400" dirty="0"/>
          </a:p>
        </p:txBody>
      </p:sp>
      <p:graphicFrame>
        <p:nvGraphicFramePr>
          <p:cNvPr id="1074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181754"/>
              </p:ext>
            </p:extLst>
          </p:nvPr>
        </p:nvGraphicFramePr>
        <p:xfrm>
          <a:off x="304800" y="1382712"/>
          <a:ext cx="419576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8" name="VISIO" r:id="rId3" imgW="4390200" imgH="5341320" progId="Visio.Drawing.6">
                  <p:embed/>
                </p:oleObj>
              </mc:Choice>
              <mc:Fallback>
                <p:oleObj name="VISIO" r:id="rId3" imgW="4390200" imgH="53413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0895"/>
                      <a:stretch>
                        <a:fillRect/>
                      </a:stretch>
                    </p:blipFill>
                    <p:spPr bwMode="auto">
                      <a:xfrm>
                        <a:off x="304800" y="1382712"/>
                        <a:ext cx="4195763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41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671762"/>
              </p:ext>
            </p:extLst>
          </p:nvPr>
        </p:nvGraphicFramePr>
        <p:xfrm>
          <a:off x="5695950" y="1839913"/>
          <a:ext cx="26162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9" name="Εξίσωση" r:id="rId5" imgW="1955520" imgH="609480" progId="Equation.3">
                  <p:embed/>
                </p:oleObj>
              </mc:Choice>
              <mc:Fallback>
                <p:oleObj name="Εξίσωση" r:id="rId5" imgW="19555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1839913"/>
                        <a:ext cx="26162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41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734460"/>
              </p:ext>
            </p:extLst>
          </p:nvPr>
        </p:nvGraphicFramePr>
        <p:xfrm>
          <a:off x="236538" y="5497512"/>
          <a:ext cx="8520112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00" name="Equation" r:id="rId7" imgW="6349680" imgH="787320" progId="Equation.3">
                  <p:embed/>
                </p:oleObj>
              </mc:Choice>
              <mc:Fallback>
                <p:oleObj name="Equation" r:id="rId7" imgW="63496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5497512"/>
                        <a:ext cx="8520112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98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Naïve Bayes Classifier</a:t>
            </a:r>
          </a:p>
        </p:txBody>
      </p:sp>
      <p:graphicFrame>
        <p:nvGraphicFramePr>
          <p:cNvPr id="10752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462873"/>
              </p:ext>
            </p:extLst>
          </p:nvPr>
        </p:nvGraphicFramePr>
        <p:xfrm>
          <a:off x="0" y="2362200"/>
          <a:ext cx="3886200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6" name="VISIO" r:id="rId3" imgW="9070560" imgH="5536800" progId="Visio.Drawing.6">
                  <p:embed/>
                </p:oleObj>
              </mc:Choice>
              <mc:Fallback>
                <p:oleObj name="VISIO" r:id="rId3" imgW="9070560" imgH="55368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478" r="26086"/>
                      <a:stretch>
                        <a:fillRect/>
                      </a:stretch>
                    </p:blipFill>
                    <p:spPr bwMode="auto">
                      <a:xfrm>
                        <a:off x="0" y="2362200"/>
                        <a:ext cx="3886200" cy="427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679983"/>
              </p:ext>
            </p:extLst>
          </p:nvPr>
        </p:nvGraphicFramePr>
        <p:xfrm>
          <a:off x="1143000" y="1828800"/>
          <a:ext cx="64770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7" name="Equation" r:id="rId5" imgW="5448240" imgH="342720" progId="Equation.3">
                  <p:embed/>
                </p:oleObj>
              </mc:Choice>
              <mc:Fallback>
                <p:oleObj name="Equation" r:id="rId5" imgW="54482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47700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05" name="Rectangle 5"/>
          <p:cNvSpPr>
            <a:spLocks noChangeArrowheads="1"/>
          </p:cNvSpPr>
          <p:nvPr/>
        </p:nvSpPr>
        <p:spPr bwMode="auto">
          <a:xfrm>
            <a:off x="3733800" y="2819400"/>
            <a:ext cx="4953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1600" b="0" dirty="0"/>
              <a:t>P(</a:t>
            </a:r>
            <a:r>
              <a:rPr lang="en-US" sz="1600" b="0" dirty="0" err="1"/>
              <a:t>X|Class</a:t>
            </a:r>
            <a:r>
              <a:rPr lang="en-US" sz="1600" b="0" dirty="0"/>
              <a:t>=No) = P(Refund=</a:t>
            </a:r>
            <a:r>
              <a:rPr lang="en-US" sz="1600" b="0" dirty="0" err="1"/>
              <a:t>No|Class</a:t>
            </a:r>
            <a:r>
              <a:rPr lang="en-US" sz="1600" b="0" dirty="0"/>
              <a:t>=No)</a:t>
            </a:r>
            <a:br>
              <a:rPr lang="en-US" sz="1600" b="0" dirty="0"/>
            </a:br>
            <a:r>
              <a:rPr lang="en-US" sz="1600" b="0" dirty="0"/>
              <a:t>		 </a:t>
            </a:r>
            <a:r>
              <a:rPr lang="en-US" sz="1600" b="0" dirty="0">
                <a:sym typeface="Symbol" pitchFamily="18" charset="2"/>
              </a:rPr>
              <a:t> P(Married| </a:t>
            </a:r>
            <a:r>
              <a:rPr lang="en-US" sz="1600" b="0" dirty="0"/>
              <a:t>Class=No)</a:t>
            </a:r>
            <a:br>
              <a:rPr lang="en-US" sz="1600" b="0" dirty="0"/>
            </a:br>
            <a:r>
              <a:rPr lang="en-US" sz="1600" b="0" dirty="0"/>
              <a:t>		 </a:t>
            </a:r>
            <a:r>
              <a:rPr lang="en-US" sz="1600" b="0" dirty="0">
                <a:sym typeface="Symbol" pitchFamily="18" charset="2"/>
              </a:rPr>
              <a:t></a:t>
            </a:r>
            <a:r>
              <a:rPr lang="en-US" sz="1600" b="0" dirty="0"/>
              <a:t> P(Income=</a:t>
            </a:r>
            <a:r>
              <a:rPr lang="en-US" sz="1600" b="0" dirty="0" err="1"/>
              <a:t>120K</a:t>
            </a:r>
            <a:r>
              <a:rPr lang="en-US" sz="1600" b="0" dirty="0"/>
              <a:t>| Class=No)</a:t>
            </a:r>
            <a:br>
              <a:rPr lang="en-US" sz="1600" b="0" dirty="0"/>
            </a:br>
            <a:r>
              <a:rPr lang="en-US" sz="1600" b="0" dirty="0"/>
              <a:t>	              = 4/7 </a:t>
            </a:r>
            <a:r>
              <a:rPr lang="en-US" sz="1600" b="0" dirty="0">
                <a:sym typeface="Symbol" pitchFamily="18" charset="2"/>
              </a:rPr>
              <a:t> 4/7  0.0072 = 0.0024</a:t>
            </a:r>
          </a:p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endParaRPr lang="en-US" sz="800" b="0" dirty="0">
              <a:sym typeface="Symbol" pitchFamily="18" charset="2"/>
            </a:endParaRPr>
          </a:p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1600" b="0" dirty="0"/>
              <a:t>P(</a:t>
            </a:r>
            <a:r>
              <a:rPr lang="en-US" sz="1600" b="0" dirty="0" err="1"/>
              <a:t>X|Class</a:t>
            </a:r>
            <a:r>
              <a:rPr lang="en-US" sz="1600" b="0" dirty="0"/>
              <a:t>=Yes) = P(Refund=No| Class=Yes)</a:t>
            </a:r>
            <a:br>
              <a:rPr lang="en-US" sz="1600" b="0" dirty="0"/>
            </a:br>
            <a:r>
              <a:rPr lang="en-US" sz="1600" b="0" dirty="0"/>
              <a:t>   	                  </a:t>
            </a:r>
            <a:r>
              <a:rPr lang="en-US" sz="1600" b="0" dirty="0">
                <a:sym typeface="Symbol" pitchFamily="18" charset="2"/>
              </a:rPr>
              <a:t> P(Married| </a:t>
            </a:r>
            <a:r>
              <a:rPr lang="en-US" sz="1600" b="0" dirty="0"/>
              <a:t>Class=Yes)</a:t>
            </a:r>
            <a:br>
              <a:rPr lang="en-US" sz="1600" b="0" dirty="0"/>
            </a:br>
            <a:r>
              <a:rPr lang="en-US" sz="1600" b="0" dirty="0"/>
              <a:t>   	                  </a:t>
            </a:r>
            <a:r>
              <a:rPr lang="en-US" sz="1600" b="0" dirty="0">
                <a:sym typeface="Symbol" pitchFamily="18" charset="2"/>
              </a:rPr>
              <a:t></a:t>
            </a:r>
            <a:r>
              <a:rPr lang="en-US" sz="1600" b="0" dirty="0"/>
              <a:t> P(Income=</a:t>
            </a:r>
            <a:r>
              <a:rPr lang="en-US" sz="1600" b="0" dirty="0" err="1"/>
              <a:t>120K</a:t>
            </a:r>
            <a:r>
              <a:rPr lang="en-US" sz="1600" b="0" dirty="0"/>
              <a:t>| Class=Yes)</a:t>
            </a:r>
            <a:br>
              <a:rPr lang="en-US" sz="1600" b="0" dirty="0"/>
            </a:br>
            <a:r>
              <a:rPr lang="en-US" sz="1600" b="0" dirty="0"/>
              <a:t>	               = 1 </a:t>
            </a:r>
            <a:r>
              <a:rPr lang="en-US" sz="1600" b="0" dirty="0">
                <a:sym typeface="Symbol" pitchFamily="18" charset="2"/>
              </a:rPr>
              <a:t> 0  1.2  10</a:t>
            </a:r>
            <a:r>
              <a:rPr lang="en-US" sz="1600" b="0" baseline="30000" dirty="0">
                <a:sym typeface="Symbol" pitchFamily="18" charset="2"/>
              </a:rPr>
              <a:t>-9</a:t>
            </a:r>
            <a:r>
              <a:rPr lang="en-US" sz="1600" b="0" dirty="0">
                <a:sym typeface="Symbol" pitchFamily="18" charset="2"/>
              </a:rPr>
              <a:t> = 0</a:t>
            </a:r>
          </a:p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endParaRPr lang="en-US" sz="800" b="0" dirty="0">
              <a:sym typeface="Symbol" pitchFamily="18" charset="2"/>
            </a:endParaRPr>
          </a:p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sz="1800" b="0" dirty="0"/>
              <a:t>Since P(</a:t>
            </a:r>
            <a:r>
              <a:rPr lang="en-US" sz="1800" b="0" dirty="0" err="1"/>
              <a:t>X|No</a:t>
            </a:r>
            <a:r>
              <a:rPr lang="en-US" sz="1800" b="0" dirty="0"/>
              <a:t>)P(No) &gt; P(</a:t>
            </a:r>
            <a:r>
              <a:rPr lang="en-US" sz="1800" b="0" dirty="0" err="1"/>
              <a:t>X|Yes</a:t>
            </a:r>
            <a:r>
              <a:rPr lang="en-US" sz="1800" b="0" dirty="0"/>
              <a:t>)P(Yes)</a:t>
            </a:r>
          </a:p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sz="1800" b="0" dirty="0"/>
              <a:t>Therefore P(</a:t>
            </a:r>
            <a:r>
              <a:rPr lang="en-US" sz="1800" b="0" dirty="0" err="1"/>
              <a:t>No|X</a:t>
            </a:r>
            <a:r>
              <a:rPr lang="en-US" sz="1800" b="0" dirty="0"/>
              <a:t>) &gt; P(</a:t>
            </a:r>
            <a:r>
              <a:rPr lang="en-US" sz="1800" b="0" dirty="0" err="1"/>
              <a:t>Yes|X</a:t>
            </a:r>
            <a:r>
              <a:rPr lang="en-US" sz="1800" b="0" dirty="0"/>
              <a:t>)</a:t>
            </a:r>
            <a:br>
              <a:rPr lang="en-US" sz="1800" b="0" dirty="0"/>
            </a:br>
            <a:r>
              <a:rPr lang="en-US" sz="1800" b="0" dirty="0"/>
              <a:t>      </a:t>
            </a:r>
            <a:r>
              <a:rPr lang="en-US" sz="2000" b="0" dirty="0">
                <a:sym typeface="Symbol" pitchFamily="18" charset="2"/>
              </a:rPr>
              <a:t>=&gt; Class = No</a:t>
            </a:r>
          </a:p>
        </p:txBody>
      </p:sp>
      <p:sp>
        <p:nvSpPr>
          <p:cNvPr id="1075206" name="Text Box 6"/>
          <p:cNvSpPr txBox="1">
            <a:spLocks noChangeArrowheads="1"/>
          </p:cNvSpPr>
          <p:nvPr/>
        </p:nvSpPr>
        <p:spPr bwMode="auto">
          <a:xfrm>
            <a:off x="228600" y="14478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Given a Test Record:</a:t>
            </a:r>
          </a:p>
        </p:txBody>
      </p:sp>
    </p:spTree>
    <p:extLst>
      <p:ext uri="{BB962C8B-B14F-4D97-AF65-F5344CB8AC3E}">
        <p14:creationId xmlns:p14="http://schemas.microsoft.com/office/powerpoint/2010/main" val="14067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Naïve Bayes Classifier</a:t>
            </a:r>
          </a:p>
        </p:txBody>
      </p:sp>
      <p:graphicFrame>
        <p:nvGraphicFramePr>
          <p:cNvPr id="10752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080786"/>
              </p:ext>
            </p:extLst>
          </p:nvPr>
        </p:nvGraphicFramePr>
        <p:xfrm>
          <a:off x="0" y="2362200"/>
          <a:ext cx="3886200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6" name="VISIO" r:id="rId3" imgW="9070560" imgH="5536800" progId="Visio.Drawing.6">
                  <p:embed/>
                </p:oleObj>
              </mc:Choice>
              <mc:Fallback>
                <p:oleObj name="VISIO" r:id="rId3" imgW="9070560" imgH="55368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478" r="26086"/>
                      <a:stretch>
                        <a:fillRect/>
                      </a:stretch>
                    </p:blipFill>
                    <p:spPr bwMode="auto">
                      <a:xfrm>
                        <a:off x="0" y="2362200"/>
                        <a:ext cx="3886200" cy="427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802484"/>
              </p:ext>
            </p:extLst>
          </p:nvPr>
        </p:nvGraphicFramePr>
        <p:xfrm>
          <a:off x="1143000" y="1828800"/>
          <a:ext cx="64770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7" name="Equation" r:id="rId5" imgW="5448240" imgH="342720" progId="Equation.3">
                  <p:embed/>
                </p:oleObj>
              </mc:Choice>
              <mc:Fallback>
                <p:oleObj name="Equation" r:id="rId5" imgW="54482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47700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05" name="Rectangle 5"/>
          <p:cNvSpPr>
            <a:spLocks noChangeArrowheads="1"/>
          </p:cNvSpPr>
          <p:nvPr/>
        </p:nvSpPr>
        <p:spPr bwMode="auto">
          <a:xfrm>
            <a:off x="3733800" y="2819400"/>
            <a:ext cx="4953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1600" b="0" dirty="0"/>
              <a:t>P(</a:t>
            </a:r>
            <a:r>
              <a:rPr lang="en-US" sz="1600" b="0" dirty="0" err="1"/>
              <a:t>X|Class</a:t>
            </a:r>
            <a:r>
              <a:rPr lang="en-US" sz="1600" b="0" dirty="0"/>
              <a:t>=No) = P(Refund=</a:t>
            </a:r>
            <a:r>
              <a:rPr lang="en-US" sz="1600" b="0" dirty="0" err="1"/>
              <a:t>No|Class</a:t>
            </a:r>
            <a:r>
              <a:rPr lang="en-US" sz="1600" b="0" dirty="0"/>
              <a:t>=No)</a:t>
            </a:r>
            <a:br>
              <a:rPr lang="en-US" sz="1600" b="0" dirty="0"/>
            </a:br>
            <a:r>
              <a:rPr lang="en-US" sz="1600" b="0" dirty="0"/>
              <a:t>		 </a:t>
            </a:r>
            <a:r>
              <a:rPr lang="en-US" sz="1600" b="0" dirty="0">
                <a:sym typeface="Symbol" pitchFamily="18" charset="2"/>
              </a:rPr>
              <a:t> P(Married| </a:t>
            </a:r>
            <a:r>
              <a:rPr lang="en-US" sz="1600" b="0" dirty="0"/>
              <a:t>Class=No)</a:t>
            </a:r>
            <a:br>
              <a:rPr lang="en-US" sz="1600" b="0" dirty="0"/>
            </a:br>
            <a:r>
              <a:rPr lang="en-US" sz="1600" b="0" dirty="0"/>
              <a:t>		 </a:t>
            </a:r>
            <a:r>
              <a:rPr lang="en-US" sz="1600" b="0" dirty="0">
                <a:sym typeface="Symbol" pitchFamily="18" charset="2"/>
              </a:rPr>
              <a:t></a:t>
            </a:r>
            <a:r>
              <a:rPr lang="en-US" sz="1600" b="0" dirty="0"/>
              <a:t> P(Income=</a:t>
            </a:r>
            <a:r>
              <a:rPr lang="en-US" sz="1600" b="0" dirty="0" err="1"/>
              <a:t>120K</a:t>
            </a:r>
            <a:r>
              <a:rPr lang="en-US" sz="1600" b="0" dirty="0"/>
              <a:t>| Class=No)</a:t>
            </a:r>
            <a:br>
              <a:rPr lang="en-US" sz="1600" b="0" dirty="0"/>
            </a:br>
            <a:r>
              <a:rPr lang="en-US" sz="1600" b="0" dirty="0"/>
              <a:t>	              = 4/7 </a:t>
            </a:r>
            <a:r>
              <a:rPr lang="en-US" sz="1600" b="0" dirty="0">
                <a:sym typeface="Symbol" pitchFamily="18" charset="2"/>
              </a:rPr>
              <a:t> 4/7  0.0072 = 0.0024</a:t>
            </a:r>
          </a:p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endParaRPr lang="en-US" sz="800" b="0" dirty="0">
              <a:sym typeface="Symbol" pitchFamily="18" charset="2"/>
            </a:endParaRPr>
          </a:p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sz="1600" b="0" dirty="0"/>
              <a:t>P(</a:t>
            </a:r>
            <a:r>
              <a:rPr lang="en-US" sz="1600" b="0" dirty="0" err="1"/>
              <a:t>X|Class</a:t>
            </a:r>
            <a:r>
              <a:rPr lang="en-US" sz="1600" b="0" dirty="0"/>
              <a:t>=Yes) = P(Refund=No| Class=Yes)</a:t>
            </a:r>
            <a:br>
              <a:rPr lang="en-US" sz="1600" b="0" dirty="0"/>
            </a:br>
            <a:r>
              <a:rPr lang="en-US" sz="1600" b="0" dirty="0"/>
              <a:t>   	                  </a:t>
            </a:r>
            <a:r>
              <a:rPr lang="en-US" sz="1600" b="0" dirty="0">
                <a:sym typeface="Symbol" pitchFamily="18" charset="2"/>
              </a:rPr>
              <a:t> P(Married| </a:t>
            </a:r>
            <a:r>
              <a:rPr lang="en-US" sz="1600" b="0" dirty="0"/>
              <a:t>Class=Yes)</a:t>
            </a:r>
            <a:br>
              <a:rPr lang="en-US" sz="1600" b="0" dirty="0"/>
            </a:br>
            <a:r>
              <a:rPr lang="en-US" sz="1600" b="0" dirty="0"/>
              <a:t>   	                  </a:t>
            </a:r>
            <a:r>
              <a:rPr lang="en-US" sz="1600" b="0" dirty="0">
                <a:sym typeface="Symbol" pitchFamily="18" charset="2"/>
              </a:rPr>
              <a:t></a:t>
            </a:r>
            <a:r>
              <a:rPr lang="en-US" sz="1600" b="0" dirty="0"/>
              <a:t> P(Income=</a:t>
            </a:r>
            <a:r>
              <a:rPr lang="en-US" sz="1600" b="0" dirty="0" err="1"/>
              <a:t>120K</a:t>
            </a:r>
            <a:r>
              <a:rPr lang="en-US" sz="1600" b="0" dirty="0"/>
              <a:t>| Class=Yes)</a:t>
            </a:r>
            <a:br>
              <a:rPr lang="en-US" sz="1600" b="0" dirty="0"/>
            </a:br>
            <a:r>
              <a:rPr lang="en-US" sz="1600" b="0" dirty="0"/>
              <a:t>	               = 1 </a:t>
            </a:r>
            <a:r>
              <a:rPr lang="en-US" sz="1600" b="0" dirty="0">
                <a:sym typeface="Symbol" pitchFamily="18" charset="2"/>
              </a:rPr>
              <a:t> 0  1.2  10</a:t>
            </a:r>
            <a:r>
              <a:rPr lang="en-US" sz="1600" b="0" baseline="30000" dirty="0">
                <a:sym typeface="Symbol" pitchFamily="18" charset="2"/>
              </a:rPr>
              <a:t>-9</a:t>
            </a:r>
            <a:r>
              <a:rPr lang="en-US" sz="1600" b="0" dirty="0">
                <a:sym typeface="Symbol" pitchFamily="18" charset="2"/>
              </a:rPr>
              <a:t> = 0</a:t>
            </a:r>
          </a:p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endParaRPr lang="en-US" sz="800" b="0" dirty="0">
              <a:sym typeface="Symbol" pitchFamily="18" charset="2"/>
            </a:endParaRPr>
          </a:p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sz="1800" b="0" dirty="0"/>
              <a:t>Since P(</a:t>
            </a:r>
            <a:r>
              <a:rPr lang="en-US" sz="1800" b="0" dirty="0" err="1"/>
              <a:t>X|No</a:t>
            </a:r>
            <a:r>
              <a:rPr lang="en-US" sz="1800" b="0" dirty="0"/>
              <a:t>)P(No) &gt; P(</a:t>
            </a:r>
            <a:r>
              <a:rPr lang="en-US" sz="1800" b="0" dirty="0" err="1"/>
              <a:t>X|Yes</a:t>
            </a:r>
            <a:r>
              <a:rPr lang="en-US" sz="1800" b="0" dirty="0"/>
              <a:t>)P(Yes)</a:t>
            </a:r>
          </a:p>
          <a:p>
            <a: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sz="1800" b="0" dirty="0"/>
              <a:t>Therefore P(</a:t>
            </a:r>
            <a:r>
              <a:rPr lang="en-US" sz="1800" b="0" dirty="0" err="1"/>
              <a:t>No|X</a:t>
            </a:r>
            <a:r>
              <a:rPr lang="en-US" sz="1800" b="0" dirty="0"/>
              <a:t>) &gt; P(</a:t>
            </a:r>
            <a:r>
              <a:rPr lang="en-US" sz="1800" b="0" dirty="0" err="1"/>
              <a:t>Yes|X</a:t>
            </a:r>
            <a:r>
              <a:rPr lang="en-US" sz="1800" b="0" dirty="0"/>
              <a:t>)</a:t>
            </a:r>
            <a:br>
              <a:rPr lang="en-US" sz="1800" b="0" dirty="0"/>
            </a:br>
            <a:r>
              <a:rPr lang="en-US" sz="1800" b="0" dirty="0"/>
              <a:t>      </a:t>
            </a:r>
            <a:r>
              <a:rPr lang="en-US" sz="2000" b="0" dirty="0">
                <a:sym typeface="Symbol" pitchFamily="18" charset="2"/>
              </a:rPr>
              <a:t>=&gt; Class = No</a:t>
            </a:r>
          </a:p>
        </p:txBody>
      </p:sp>
      <p:sp>
        <p:nvSpPr>
          <p:cNvPr id="1075206" name="Text Box 6"/>
          <p:cNvSpPr txBox="1">
            <a:spLocks noChangeArrowheads="1"/>
          </p:cNvSpPr>
          <p:nvPr/>
        </p:nvSpPr>
        <p:spPr bwMode="auto">
          <a:xfrm>
            <a:off x="228600" y="14478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Given a Test Record:</a:t>
            </a:r>
          </a:p>
        </p:txBody>
      </p:sp>
    </p:spTree>
    <p:extLst>
      <p:ext uri="{BB962C8B-B14F-4D97-AF65-F5344CB8AC3E}">
        <p14:creationId xmlns:p14="http://schemas.microsoft.com/office/powerpoint/2010/main" val="33463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Naïve Bayes Classifier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876800"/>
          </a:xfrm>
        </p:spPr>
        <p:txBody>
          <a:bodyPr/>
          <a:lstStyle/>
          <a:p>
            <a:r>
              <a:rPr lang="en-US" dirty="0"/>
              <a:t>If one of the conditional probability is zero, then the entire expression becomes zero</a:t>
            </a:r>
          </a:p>
          <a:p>
            <a:r>
              <a:rPr lang="en-US" dirty="0"/>
              <a:t>Probability estimation:</a:t>
            </a:r>
          </a:p>
          <a:p>
            <a:pPr lvl="1">
              <a:buFont typeface="Arial" charset="0"/>
              <a:buNone/>
            </a:pPr>
            <a:endParaRPr lang="en-US" dirty="0"/>
          </a:p>
        </p:txBody>
      </p:sp>
      <p:graphicFrame>
        <p:nvGraphicFramePr>
          <p:cNvPr id="10762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918912"/>
              </p:ext>
            </p:extLst>
          </p:nvPr>
        </p:nvGraphicFramePr>
        <p:xfrm>
          <a:off x="446088" y="3340100"/>
          <a:ext cx="5280025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1" name="Εξίσωση" r:id="rId3" imgW="2577960" imgH="1333440" progId="Equation.3">
                  <p:embed/>
                </p:oleObj>
              </mc:Choice>
              <mc:Fallback>
                <p:oleObj name="Εξίσωση" r:id="rId3" imgW="257796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3340100"/>
                        <a:ext cx="5280025" cy="273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6229" name="Text Box 5"/>
          <p:cNvSpPr txBox="1">
            <a:spLocks noChangeArrowheads="1"/>
          </p:cNvSpPr>
          <p:nvPr/>
        </p:nvSpPr>
        <p:spPr bwMode="auto">
          <a:xfrm>
            <a:off x="6019800" y="3733800"/>
            <a:ext cx="2743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 smtClean="0">
                <a:latin typeface="Times New Roman" charset="0"/>
              </a:rPr>
              <a:t>N</a:t>
            </a:r>
            <a:r>
              <a:rPr lang="en-US" sz="2000" b="0" baseline="-25000" dirty="0" smtClean="0">
                <a:latin typeface="Times New Roman" charset="0"/>
              </a:rPr>
              <a:t>i</a:t>
            </a:r>
            <a:r>
              <a:rPr lang="en-US" sz="2000" b="0" dirty="0" smtClean="0">
                <a:latin typeface="Times New Roman" charset="0"/>
              </a:rPr>
              <a:t>: </a:t>
            </a:r>
            <a:r>
              <a:rPr lang="en-US" sz="2000" b="0" dirty="0">
                <a:latin typeface="Times New Roman" charset="0"/>
              </a:rPr>
              <a:t>number of </a:t>
            </a:r>
            <a:r>
              <a:rPr lang="en-US" sz="2000" b="0" dirty="0" smtClean="0">
                <a:latin typeface="Times New Roman" charset="0"/>
              </a:rPr>
              <a:t>attribute values for attribute A</a:t>
            </a:r>
            <a:r>
              <a:rPr lang="en-US" sz="2000" b="0" baseline="-25000" dirty="0" smtClean="0">
                <a:latin typeface="Times New Roman" charset="0"/>
              </a:rPr>
              <a:t>i</a:t>
            </a:r>
            <a:endParaRPr lang="en-US" sz="2000" b="0" baseline="-25000" dirty="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Times New Roman" charset="0"/>
              </a:rPr>
              <a:t>p: prior probability</a:t>
            </a: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Times New Roman" charset="0"/>
              </a:rPr>
              <a:t>m: parameter</a:t>
            </a:r>
          </a:p>
        </p:txBody>
      </p:sp>
    </p:spTree>
    <p:extLst>
      <p:ext uri="{BB962C8B-B14F-4D97-AF65-F5344CB8AC3E}">
        <p14:creationId xmlns:p14="http://schemas.microsoft.com/office/powerpoint/2010/main" val="13378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Computing the conditional probabilities involves multiplication of many very small numbers </a:t>
                </a:r>
              </a:p>
              <a:p>
                <a:pPr lvl="1"/>
                <a:r>
                  <a:rPr lang="en-US" dirty="0" smtClean="0"/>
                  <a:t>Numbers get very close to zero, and there is a danger of numeric instability</a:t>
                </a:r>
              </a:p>
              <a:p>
                <a:r>
                  <a:rPr lang="en-US" dirty="0" smtClean="0"/>
                  <a:t>We can deal with this by computing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logarithm</a:t>
                </a:r>
                <a:r>
                  <a:rPr lang="en-US" dirty="0" smtClean="0"/>
                  <a:t> of the conditional probability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~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</m:d>
                            </m:e>
                          </m:func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9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Naïve Bayes (Summary)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Robust to isolated noise points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Handle missing values by ignoring the instance during probability estimate calculations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Robust to irrelevant attributes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Independence assumption may not hold for some attributes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other techniques such as Bayesian Belief Networks (BBN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Naïve Bayes can produce a probability estimate, but it is usually a very biased one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Logistic Regression is better for obtaining probabilities.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Generative </a:t>
            </a:r>
            <a:r>
              <a:rPr lang="en-US" dirty="0" err="1" smtClean="0"/>
              <a:t>vs</a:t>
            </a:r>
            <a:r>
              <a:rPr lang="en-US" dirty="0" smtClean="0"/>
              <a:t> Discriminative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Naïve Bayes is a type of a </a:t>
            </a:r>
            <a:r>
              <a:rPr lang="en-US" dirty="0" smtClean="0">
                <a:solidFill>
                  <a:srgbClr val="FF0000"/>
                </a:solidFill>
              </a:rPr>
              <a:t>generative model</a:t>
            </a:r>
          </a:p>
          <a:p>
            <a:pPr lvl="1"/>
            <a:r>
              <a:rPr lang="en-US" dirty="0" smtClean="0"/>
              <a:t>Generative process: </a:t>
            </a:r>
          </a:p>
          <a:p>
            <a:pPr lvl="2"/>
            <a:r>
              <a:rPr lang="en-US" dirty="0" smtClean="0"/>
              <a:t>First pick the category of the record</a:t>
            </a:r>
          </a:p>
          <a:p>
            <a:pPr lvl="2"/>
            <a:r>
              <a:rPr lang="en-US" dirty="0" smtClean="0"/>
              <a:t>Then given the category, generate the attribute values from the distribution of the category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Conditional independence given C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use the training data to learn the distribution of the values in a class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629400" y="3733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4"/>
            <a:endCxn id="7" idx="0"/>
          </p:cNvCxnSpPr>
          <p:nvPr/>
        </p:nvCxnSpPr>
        <p:spPr>
          <a:xfrm flipH="1">
            <a:off x="5867400" y="4267200"/>
            <a:ext cx="1028700" cy="478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/>
              <p:nvPr/>
            </p:nvSpPr>
            <p:spPr>
              <a:xfrm>
                <a:off x="5600700" y="4746172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4746172"/>
                <a:ext cx="533400" cy="5334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/>
              <p:nvPr/>
            </p:nvSpPr>
            <p:spPr>
              <a:xfrm>
                <a:off x="6370864" y="4757058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864" y="4757058"/>
                <a:ext cx="533400" cy="5334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9"/>
              <p:cNvSpPr/>
              <p:nvPr/>
            </p:nvSpPr>
            <p:spPr>
              <a:xfrm>
                <a:off x="7696200" y="4735286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Ova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4735286"/>
                <a:ext cx="533400" cy="533400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4" idx="4"/>
            <a:endCxn id="9" idx="0"/>
          </p:cNvCxnSpPr>
          <p:nvPr/>
        </p:nvCxnSpPr>
        <p:spPr>
          <a:xfrm flipH="1">
            <a:off x="6637564" y="4267200"/>
            <a:ext cx="258536" cy="489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0"/>
          </p:cNvCxnSpPr>
          <p:nvPr/>
        </p:nvCxnSpPr>
        <p:spPr>
          <a:xfrm>
            <a:off x="6896100" y="4267200"/>
            <a:ext cx="1066800" cy="468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1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Generative </a:t>
            </a:r>
            <a:r>
              <a:rPr lang="en-US" dirty="0" err="1"/>
              <a:t>vs</a:t>
            </a:r>
            <a:r>
              <a:rPr lang="en-US" dirty="0"/>
              <a:t> Discriminative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 Regression and SVM are </a:t>
            </a:r>
            <a:r>
              <a:rPr lang="en-US" dirty="0" smtClean="0">
                <a:solidFill>
                  <a:srgbClr val="FF0000"/>
                </a:solidFill>
              </a:rPr>
              <a:t>discriminative models</a:t>
            </a:r>
          </a:p>
          <a:p>
            <a:pPr lvl="1"/>
            <a:r>
              <a:rPr lang="en-US" dirty="0" smtClean="0"/>
              <a:t>The goal is to find the boundary that discriminates between the two classes from the training data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order to classify the language of a document, you can </a:t>
            </a:r>
          </a:p>
          <a:p>
            <a:pPr lvl="1"/>
            <a:r>
              <a:rPr lang="en-US" dirty="0"/>
              <a:t>Either learn the </a:t>
            </a:r>
            <a:r>
              <a:rPr lang="en-US" dirty="0" smtClean="0"/>
              <a:t>two languages and find which is more likely to have generated the words you see</a:t>
            </a:r>
            <a:endParaRPr lang="en-US" dirty="0"/>
          </a:p>
          <a:p>
            <a:pPr lvl="1"/>
            <a:r>
              <a:rPr lang="en-US" dirty="0"/>
              <a:t>Or learn what differentiates the two languages.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11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Supervised Learning</a:t>
            </a:r>
            <a:r>
              <a:rPr lang="en-US" dirty="0" smtClean="0"/>
              <a:t>: learn a model from the data using </a:t>
            </a:r>
            <a:r>
              <a:rPr lang="en-US" dirty="0" smtClean="0">
                <a:solidFill>
                  <a:srgbClr val="FF0000"/>
                </a:solidFill>
              </a:rPr>
              <a:t>labeled data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Classification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Regression </a:t>
            </a:r>
            <a:r>
              <a:rPr lang="en-US" dirty="0" smtClean="0"/>
              <a:t>are the prototypical examples of supervised learning tasks. Other are possible (e.g., ranking)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Unsupervised Learning</a:t>
            </a:r>
            <a:r>
              <a:rPr lang="en-US" dirty="0" smtClean="0"/>
              <a:t>: learn a model – extract structure from </a:t>
            </a:r>
            <a:r>
              <a:rPr lang="en-US" dirty="0" smtClean="0">
                <a:solidFill>
                  <a:srgbClr val="FF0000"/>
                </a:solidFill>
              </a:rPr>
              <a:t>unlabeled data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Clustering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Association Rules </a:t>
            </a:r>
            <a:r>
              <a:rPr lang="en-US" dirty="0" smtClean="0"/>
              <a:t>are prototypical examples of unsupervised learning tasks.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Semi-supervised Learning</a:t>
            </a:r>
            <a:r>
              <a:rPr lang="en-US" dirty="0" smtClean="0"/>
              <a:t>: learn a model for the data using both </a:t>
            </a:r>
            <a:r>
              <a:rPr lang="en-US" dirty="0" smtClean="0">
                <a:solidFill>
                  <a:srgbClr val="FF0000"/>
                </a:solidFill>
              </a:rPr>
              <a:t>labeled and unlabeled </a:t>
            </a:r>
            <a:r>
              <a:rPr lang="en-US" dirty="0" smtClean="0"/>
              <a:t>data.</a:t>
            </a:r>
          </a:p>
        </p:txBody>
      </p:sp>
    </p:spTree>
    <p:extLst>
      <p:ext uri="{BB962C8B-B14F-4D97-AF65-F5344CB8AC3E}">
        <p14:creationId xmlns:p14="http://schemas.microsoft.com/office/powerpoint/2010/main" val="180138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 CLASSIFIER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Model the problem</a:t>
            </a:r>
          </a:p>
          <a:p>
            <a:pPr lvl="1"/>
            <a:r>
              <a:rPr lang="en-US" dirty="0" smtClean="0"/>
              <a:t>What is you are trying to predict? What kind of optimization function do you need? Do you need classes or probabilities?</a:t>
            </a:r>
          </a:p>
          <a:p>
            <a:r>
              <a:rPr lang="en-US" dirty="0" smtClean="0"/>
              <a:t>Extract Features</a:t>
            </a:r>
          </a:p>
          <a:p>
            <a:pPr lvl="1"/>
            <a:r>
              <a:rPr lang="en-US" dirty="0" smtClean="0"/>
              <a:t>How do you find the right features that help to discriminate between the classes?</a:t>
            </a:r>
          </a:p>
          <a:p>
            <a:r>
              <a:rPr lang="en-US" dirty="0" smtClean="0"/>
              <a:t>Obtain training data</a:t>
            </a:r>
          </a:p>
          <a:p>
            <a:pPr lvl="1"/>
            <a:r>
              <a:rPr lang="en-US" dirty="0" smtClean="0"/>
              <a:t>Obtain a collection of labeled data. Make sure it is large enough, accurate and representative. Ensure that classes are well represented.</a:t>
            </a:r>
          </a:p>
          <a:p>
            <a:r>
              <a:rPr lang="en-US" dirty="0" smtClean="0"/>
              <a:t>Decide on the technique</a:t>
            </a:r>
          </a:p>
          <a:p>
            <a:pPr lvl="1"/>
            <a:r>
              <a:rPr lang="en-US" dirty="0" smtClean="0"/>
              <a:t>What is the right technique for your problem?</a:t>
            </a:r>
          </a:p>
          <a:p>
            <a:r>
              <a:rPr lang="en-US" dirty="0" smtClean="0"/>
              <a:t>Apply in practice</a:t>
            </a:r>
          </a:p>
          <a:p>
            <a:pPr lvl="1"/>
            <a:r>
              <a:rPr lang="en-US" dirty="0" smtClean="0"/>
              <a:t>Can the model be trained for very large data? How do you test how you do in practice? How do you improve?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11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it is not obvious. Consider the following three problems</a:t>
            </a:r>
          </a:p>
          <a:p>
            <a:pPr lvl="1"/>
            <a:r>
              <a:rPr lang="en-US" dirty="0" smtClean="0"/>
              <a:t>Detecting if an email is spam</a:t>
            </a:r>
          </a:p>
          <a:p>
            <a:pPr lvl="1"/>
            <a:r>
              <a:rPr lang="en-US" dirty="0" smtClean="0"/>
              <a:t>Categorizing the queries in a search engine</a:t>
            </a:r>
            <a:endParaRPr lang="en-US" dirty="0"/>
          </a:p>
          <a:p>
            <a:pPr lvl="1"/>
            <a:r>
              <a:rPr lang="en-US" dirty="0" smtClean="0"/>
              <a:t>Ranking the results of a web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38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Feature extraction, or feature engineering is the most tedious but also the most important step</a:t>
            </a:r>
          </a:p>
          <a:p>
            <a:pPr lvl="1"/>
            <a:r>
              <a:rPr lang="en-US" dirty="0" smtClean="0"/>
              <a:t>How do you separate the players of the Greek national team from those of the Swedish national team?</a:t>
            </a:r>
          </a:p>
          <a:p>
            <a:pPr lvl="1"/>
            <a:endParaRPr lang="en-US" dirty="0"/>
          </a:p>
          <a:p>
            <a:r>
              <a:rPr lang="en-US" dirty="0" smtClean="0"/>
              <a:t>One line of thought: throw features to the classifier and the classifier will figure out which ones are important</a:t>
            </a:r>
          </a:p>
          <a:p>
            <a:pPr lvl="1"/>
            <a:r>
              <a:rPr lang="en-US" dirty="0" smtClean="0"/>
              <a:t>More features, means that you need more training data</a:t>
            </a:r>
          </a:p>
          <a:p>
            <a:r>
              <a:rPr lang="en-US" dirty="0" smtClean="0"/>
              <a:t>Another line of thought: select carefully the features using various functions and techniques</a:t>
            </a:r>
          </a:p>
          <a:p>
            <a:pPr lvl="1"/>
            <a:r>
              <a:rPr lang="en-US" dirty="0" smtClean="0"/>
              <a:t>Computationally intensive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29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overlooked problem: How do you get labeled data for training your model?</a:t>
            </a:r>
          </a:p>
          <a:p>
            <a:pPr lvl="1"/>
            <a:r>
              <a:rPr lang="en-US" dirty="0" smtClean="0"/>
              <a:t>E.g., how do you get training data for ranking?</a:t>
            </a:r>
          </a:p>
          <a:p>
            <a:r>
              <a:rPr lang="en-US" dirty="0" smtClean="0"/>
              <a:t>Usually requires a lot of manual effort and domain expertise and carefully planned labeling</a:t>
            </a:r>
          </a:p>
          <a:p>
            <a:pPr lvl="1"/>
            <a:r>
              <a:rPr lang="en-US" dirty="0" smtClean="0"/>
              <a:t>Results are not always of high quality (lack of expertise)</a:t>
            </a:r>
          </a:p>
          <a:p>
            <a:pPr lvl="1"/>
            <a:r>
              <a:rPr lang="en-US" dirty="0" smtClean="0"/>
              <a:t>And they are not sufficient (low coverage of the space)</a:t>
            </a:r>
          </a:p>
          <a:p>
            <a:r>
              <a:rPr lang="en-US" dirty="0" smtClean="0"/>
              <a:t>Recent trends:</a:t>
            </a:r>
          </a:p>
          <a:p>
            <a:pPr lvl="1"/>
            <a:r>
              <a:rPr lang="en-US" dirty="0" smtClean="0"/>
              <a:t>Find a source that generates the labeled data for you.</a:t>
            </a:r>
          </a:p>
          <a:p>
            <a:pPr lvl="1"/>
            <a:r>
              <a:rPr lang="en-US" dirty="0" smtClean="0"/>
              <a:t>Crowd-sourcing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23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Dealing with small amount of labeled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Semi-supervised techniques have been developed for this purpose.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Self-training: Train a classifier on the data, and then feed back the high-confidence output of the classifier as input</a:t>
            </a:r>
          </a:p>
          <a:p>
            <a:endParaRPr lang="en-US" dirty="0"/>
          </a:p>
          <a:p>
            <a:r>
              <a:rPr lang="en-US" dirty="0" smtClean="0"/>
              <a:t>Co-training: train two “independent” classifiers and feed the output of one classifier as input to the other.</a:t>
            </a:r>
          </a:p>
          <a:p>
            <a:endParaRPr lang="en-US" dirty="0"/>
          </a:p>
          <a:p>
            <a:r>
              <a:rPr lang="en-US" dirty="0" smtClean="0"/>
              <a:t>Regularization: Treat learning as an optimization problem where you define relationships between the objects you want to classify, and you exploit these relationships</a:t>
            </a:r>
          </a:p>
          <a:p>
            <a:pPr lvl="1"/>
            <a:r>
              <a:rPr lang="en-US" dirty="0" smtClean="0"/>
              <a:t>Example: Image restoration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81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choice of technique depends on the problem requirements (do we need a probability estimate?) and the problem specifics (does independence assumption hold? Do we think classes are linearly separable?)</a:t>
            </a:r>
          </a:p>
          <a:p>
            <a:r>
              <a:rPr lang="en-US" dirty="0" smtClean="0"/>
              <a:t>For many cases finding the right technique may be trial and error</a:t>
            </a:r>
          </a:p>
          <a:p>
            <a:r>
              <a:rPr lang="en-US" dirty="0" smtClean="0"/>
              <a:t>For many cases the exact technique does not matter.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34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Trumps Better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40386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web has made this possible.</a:t>
            </a:r>
          </a:p>
          <a:p>
            <a:pPr lvl="1"/>
            <a:r>
              <a:rPr lang="en-US" dirty="0" smtClean="0"/>
              <a:t>Especially for text-related tasks</a:t>
            </a:r>
          </a:p>
          <a:p>
            <a:pPr lvl="1"/>
            <a:r>
              <a:rPr lang="en-US" dirty="0" smtClean="0"/>
              <a:t>Search engine uses the collective human intelligence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://www.youtube.com/watch?v=nU8DcBF-qo4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62100"/>
            <a:ext cx="78486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 have enough data then the algorithms are not so </a:t>
            </a:r>
            <a:r>
              <a:rPr lang="en-US" dirty="0" smtClean="0"/>
              <a:t>important</a:t>
            </a:r>
            <a:endParaRPr lang="en-US" dirty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2532665"/>
            <a:ext cx="468630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886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Apply-Test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scale to very large datasets?</a:t>
            </a:r>
          </a:p>
          <a:p>
            <a:pPr lvl="1"/>
            <a:r>
              <a:rPr lang="en-US" dirty="0" smtClean="0"/>
              <a:t>Distributed computing – map-reduce implementations of machine learning algorithms (</a:t>
            </a:r>
            <a:r>
              <a:rPr lang="en-US" dirty="0" err="1" smtClean="0"/>
              <a:t>Mahut</a:t>
            </a:r>
            <a:r>
              <a:rPr lang="en-US" dirty="0" smtClean="0"/>
              <a:t>, over </a:t>
            </a:r>
            <a:r>
              <a:rPr lang="en-US" dirty="0" err="1" smtClean="0"/>
              <a:t>Hadoop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How do you test something that is running online?</a:t>
            </a:r>
          </a:p>
          <a:p>
            <a:pPr lvl="1"/>
            <a:r>
              <a:rPr lang="en-US" dirty="0" smtClean="0"/>
              <a:t>You cannot get labeled data in this case</a:t>
            </a:r>
          </a:p>
          <a:p>
            <a:pPr lvl="1"/>
            <a:r>
              <a:rPr lang="en-US" dirty="0" smtClean="0"/>
              <a:t>A/B testing</a:t>
            </a:r>
          </a:p>
          <a:p>
            <a:pPr lvl="1"/>
            <a:endParaRPr lang="en-US" dirty="0"/>
          </a:p>
          <a:p>
            <a:r>
              <a:rPr lang="en-US" dirty="0" smtClean="0"/>
              <a:t>How do you deal with changes in data?</a:t>
            </a:r>
          </a:p>
          <a:p>
            <a:pPr lvl="1"/>
            <a:r>
              <a:rPr lang="en-US" dirty="0" smtClean="0"/>
              <a:t>Active learning</a:t>
            </a:r>
          </a:p>
        </p:txBody>
      </p:sp>
    </p:spTree>
    <p:extLst>
      <p:ext uri="{BB962C8B-B14F-4D97-AF65-F5344CB8AC3E}">
        <p14:creationId xmlns:p14="http://schemas.microsoft.com/office/powerpoint/2010/main" val="39762201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and LINK ANALYSIS RANKING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23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- Basics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graph is a powerful abstraction for modeling entities and their pairwise relationships.</a:t>
                </a:r>
              </a:p>
              <a:p>
                <a:r>
                  <a:rPr lang="en-US" dirty="0" smtClean="0"/>
                  <a:t>G = (V,E)</a:t>
                </a:r>
              </a:p>
              <a:p>
                <a:pPr lvl="1"/>
                <a:r>
                  <a:rPr lang="en-US" dirty="0" smtClean="0"/>
                  <a:t>Set of nodes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Set of edges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={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, …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Examples: </a:t>
                </a:r>
              </a:p>
              <a:p>
                <a:pPr lvl="1"/>
                <a:r>
                  <a:rPr lang="en-US" dirty="0" smtClean="0"/>
                  <a:t>Social network</a:t>
                </a:r>
              </a:p>
              <a:p>
                <a:pPr lvl="1"/>
                <a:r>
                  <a:rPr lang="en-US" dirty="0" smtClean="0"/>
                  <a:t>Twitter Followers</a:t>
                </a:r>
              </a:p>
              <a:p>
                <a:pPr lvl="1"/>
                <a:r>
                  <a:rPr lang="en-US" dirty="0" smtClean="0"/>
                  <a:t>Web</a:t>
                </a:r>
              </a:p>
              <a:p>
                <a:pPr lvl="1"/>
                <a:r>
                  <a:rPr lang="en-US" dirty="0" smtClean="0"/>
                  <a:t>Collaboration graphs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5555550" y="3451829"/>
            <a:ext cx="3439729" cy="3227838"/>
            <a:chOff x="5562600" y="3267163"/>
            <a:chExt cx="3439729" cy="3227838"/>
          </a:xfrm>
        </p:grpSpPr>
        <p:grpSp>
          <p:nvGrpSpPr>
            <p:cNvPr id="37" name="Group 36"/>
            <p:cNvGrpSpPr/>
            <p:nvPr/>
          </p:nvGrpSpPr>
          <p:grpSpPr>
            <a:xfrm>
              <a:off x="5562600" y="3641750"/>
              <a:ext cx="3439729" cy="2483919"/>
              <a:chOff x="2492375" y="2841650"/>
              <a:chExt cx="3439729" cy="2483919"/>
            </a:xfrm>
          </p:grpSpPr>
          <p:sp>
            <p:nvSpPr>
              <p:cNvPr id="38" name="Line 19"/>
              <p:cNvSpPr>
                <a:spLocks noChangeShapeType="1"/>
              </p:cNvSpPr>
              <p:nvPr/>
            </p:nvSpPr>
            <p:spPr bwMode="auto">
              <a:xfrm>
                <a:off x="3460750" y="5186747"/>
                <a:ext cx="1270000" cy="13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 flipH="1">
                <a:off x="3143250" y="3542671"/>
                <a:ext cx="1079500" cy="11179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 flipH="1" flipV="1">
                <a:off x="2762250" y="4068775"/>
                <a:ext cx="190500" cy="5918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2"/>
              <p:cNvSpPr>
                <a:spLocks noChangeShapeType="1"/>
              </p:cNvSpPr>
              <p:nvPr/>
            </p:nvSpPr>
            <p:spPr bwMode="auto">
              <a:xfrm flipV="1">
                <a:off x="3143250" y="3213856"/>
                <a:ext cx="952500" cy="2630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3"/>
              <p:cNvSpPr>
                <a:spLocks noChangeShapeType="1"/>
              </p:cNvSpPr>
              <p:nvPr/>
            </p:nvSpPr>
            <p:spPr bwMode="auto">
              <a:xfrm>
                <a:off x="3079750" y="3805723"/>
                <a:ext cx="2222500" cy="13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24"/>
              <p:cNvSpPr>
                <a:spLocks noChangeShapeType="1"/>
              </p:cNvSpPr>
              <p:nvPr/>
            </p:nvSpPr>
            <p:spPr bwMode="auto">
              <a:xfrm flipH="1" flipV="1">
                <a:off x="4730750" y="3213855"/>
                <a:ext cx="635000" cy="3945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25"/>
              <p:cNvSpPr>
                <a:spLocks noChangeShapeType="1"/>
              </p:cNvSpPr>
              <p:nvPr/>
            </p:nvSpPr>
            <p:spPr bwMode="auto">
              <a:xfrm flipH="1" flipV="1">
                <a:off x="4476750" y="3542671"/>
                <a:ext cx="571500" cy="1249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26"/>
              <p:cNvSpPr>
                <a:spLocks noChangeShapeType="1"/>
              </p:cNvSpPr>
              <p:nvPr/>
            </p:nvSpPr>
            <p:spPr bwMode="auto">
              <a:xfrm flipV="1">
                <a:off x="5238750" y="4266065"/>
                <a:ext cx="381000" cy="526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27"/>
              <p:cNvSpPr>
                <a:spLocks noChangeShapeType="1"/>
              </p:cNvSpPr>
              <p:nvPr/>
            </p:nvSpPr>
            <p:spPr bwMode="auto">
              <a:xfrm flipH="1" flipV="1">
                <a:off x="3143250" y="4003012"/>
                <a:ext cx="1651000" cy="10522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809875" y="4765892"/>
                <a:ext cx="539750" cy="533400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492375" y="3375050"/>
                <a:ext cx="539750" cy="5334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144798" y="2841650"/>
                <a:ext cx="53975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392354" y="3641750"/>
                <a:ext cx="539750" cy="533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852604" y="4792169"/>
                <a:ext cx="539750" cy="5334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7248102" y="3267163"/>
                  <a:ext cx="4735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8102" y="3267163"/>
                  <a:ext cx="47359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8516366" y="3990484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6366" y="3990484"/>
                  <a:ext cx="478913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7983666" y="6125669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3666" y="6125669"/>
                  <a:ext cx="47891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5907763" y="6125669"/>
                  <a:ext cx="46903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7763" y="6125669"/>
                  <a:ext cx="469039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5597955" y="3723784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7955" y="3723784"/>
                  <a:ext cx="478913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934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 Classifier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probabilistic framework for solving classification problems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A, </a:t>
            </a:r>
            <a:r>
              <a:rPr lang="en-US" b="1" dirty="0">
                <a:solidFill>
                  <a:schemeClr val="accent2"/>
                </a:solidFill>
              </a:rPr>
              <a:t>C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/>
              <a:t>random variables</a:t>
            </a:r>
          </a:p>
          <a:p>
            <a:r>
              <a:rPr lang="en-US" dirty="0"/>
              <a:t>Joint probability: </a:t>
            </a:r>
            <a:r>
              <a:rPr lang="en-US" b="1" dirty="0" err="1" smtClean="0">
                <a:solidFill>
                  <a:schemeClr val="accent2"/>
                </a:solidFill>
              </a:rPr>
              <a:t>Pr</a:t>
            </a:r>
            <a:r>
              <a:rPr lang="en-US" b="1" dirty="0" smtClean="0">
                <a:solidFill>
                  <a:schemeClr val="accent2"/>
                </a:solidFill>
              </a:rPr>
              <a:t>(A=</a:t>
            </a:r>
            <a:r>
              <a:rPr lang="en-US" b="1" dirty="0" err="1" smtClean="0">
                <a:solidFill>
                  <a:schemeClr val="accent2"/>
                </a:solidFill>
              </a:rPr>
              <a:t>a,C</a:t>
            </a:r>
            <a:r>
              <a:rPr lang="en-US" b="1" dirty="0" smtClean="0">
                <a:solidFill>
                  <a:schemeClr val="accent2"/>
                </a:solidFill>
              </a:rPr>
              <a:t>=c)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/>
              <a:t>Conditional probability: </a:t>
            </a:r>
            <a:r>
              <a:rPr lang="en-US" b="1" dirty="0" err="1" smtClean="0">
                <a:solidFill>
                  <a:schemeClr val="accent2"/>
                </a:solidFill>
              </a:rPr>
              <a:t>Pr</a:t>
            </a:r>
            <a:r>
              <a:rPr lang="en-US" b="1" dirty="0" smtClean="0">
                <a:solidFill>
                  <a:schemeClr val="accent2"/>
                </a:solidFill>
              </a:rPr>
              <a:t>(C=c </a:t>
            </a:r>
            <a:r>
              <a:rPr lang="en-US" b="1" dirty="0">
                <a:solidFill>
                  <a:schemeClr val="accent2"/>
                </a:solidFill>
              </a:rPr>
              <a:t>| </a:t>
            </a:r>
            <a:r>
              <a:rPr lang="en-US" b="1" dirty="0" smtClean="0">
                <a:solidFill>
                  <a:schemeClr val="accent2"/>
                </a:solidFill>
              </a:rPr>
              <a:t>A=a)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/>
              <a:t>Relationship between joint and conditional probability distributions</a:t>
            </a:r>
          </a:p>
          <a:p>
            <a:endParaRPr lang="en-US" dirty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Bayes </a:t>
            </a:r>
            <a:r>
              <a:rPr lang="en-US" b="1" dirty="0">
                <a:solidFill>
                  <a:srgbClr val="FF0000"/>
                </a:solidFill>
              </a:rPr>
              <a:t>Theorem</a:t>
            </a:r>
            <a:r>
              <a:rPr lang="en-US" dirty="0"/>
              <a:t>:</a:t>
            </a:r>
          </a:p>
        </p:txBody>
      </p:sp>
      <p:graphicFrame>
        <p:nvGraphicFramePr>
          <p:cNvPr id="1067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917455"/>
              </p:ext>
            </p:extLst>
          </p:nvPr>
        </p:nvGraphicFramePr>
        <p:xfrm>
          <a:off x="4038600" y="5638800"/>
          <a:ext cx="3581400" cy="933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9" name="Equation" r:id="rId3" imgW="3022560" imgH="787320" progId="Equation.3">
                  <p:embed/>
                </p:oleObj>
              </mc:Choice>
              <mc:Fallback>
                <p:oleObj name="Equation" r:id="rId3" imgW="30225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638800"/>
                        <a:ext cx="3581400" cy="933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856021"/>
              </p:ext>
            </p:extLst>
          </p:nvPr>
        </p:nvGraphicFramePr>
        <p:xfrm>
          <a:off x="1295400" y="4800600"/>
          <a:ext cx="6457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0" name="Εξίσωση" r:id="rId5" imgW="2869920" imgH="203040" progId="Equation.3">
                  <p:embed/>
                </p:oleObj>
              </mc:Choice>
              <mc:Fallback>
                <p:oleObj name="Εξίσωση" r:id="rId5" imgW="28699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00600"/>
                        <a:ext cx="6457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5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25780" cy="21969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Undirected Graph</a:t>
            </a:r>
            <a:r>
              <a:rPr lang="en-US" dirty="0" smtClean="0"/>
              <a:t>: The edges are undirected pairs – they can be traversed in any direction.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Degree of node</a:t>
            </a:r>
            <a:r>
              <a:rPr lang="en-US" dirty="0" smtClean="0"/>
              <a:t>: Number of edges incident on the node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: A sequence of edges from one node to another</a:t>
            </a:r>
          </a:p>
          <a:p>
            <a:pPr lvl="1"/>
            <a:r>
              <a:rPr lang="en-US" dirty="0" smtClean="0"/>
              <a:t>We say that the node is reachable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Connected Component</a:t>
            </a:r>
            <a:r>
              <a:rPr lang="en-US" dirty="0" smtClean="0"/>
              <a:t>: A set of nodes such that there is a path between any two nodes in the set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019589" y="3340518"/>
            <a:ext cx="3439729" cy="3227838"/>
            <a:chOff x="5562600" y="3267163"/>
            <a:chExt cx="3439729" cy="3227838"/>
          </a:xfrm>
        </p:grpSpPr>
        <p:grpSp>
          <p:nvGrpSpPr>
            <p:cNvPr id="5" name="Group 4"/>
            <p:cNvGrpSpPr/>
            <p:nvPr/>
          </p:nvGrpSpPr>
          <p:grpSpPr>
            <a:xfrm>
              <a:off x="5562600" y="3641750"/>
              <a:ext cx="3439729" cy="2483919"/>
              <a:chOff x="2492375" y="2841650"/>
              <a:chExt cx="3439729" cy="2483919"/>
            </a:xfrm>
          </p:grpSpPr>
          <p:sp>
            <p:nvSpPr>
              <p:cNvPr id="11" name="Line 19"/>
              <p:cNvSpPr>
                <a:spLocks noChangeShapeType="1"/>
              </p:cNvSpPr>
              <p:nvPr/>
            </p:nvSpPr>
            <p:spPr bwMode="auto">
              <a:xfrm>
                <a:off x="3460750" y="5186747"/>
                <a:ext cx="1270000" cy="13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 flipH="1">
                <a:off x="3143250" y="3542671"/>
                <a:ext cx="1079500" cy="11179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 flipH="1" flipV="1">
                <a:off x="2762250" y="4068775"/>
                <a:ext cx="190500" cy="5918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 flipV="1">
                <a:off x="3143250" y="3213856"/>
                <a:ext cx="952500" cy="2630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23"/>
              <p:cNvSpPr>
                <a:spLocks noChangeShapeType="1"/>
              </p:cNvSpPr>
              <p:nvPr/>
            </p:nvSpPr>
            <p:spPr bwMode="auto">
              <a:xfrm>
                <a:off x="3079750" y="3805723"/>
                <a:ext cx="2222500" cy="13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4"/>
              <p:cNvSpPr>
                <a:spLocks noChangeShapeType="1"/>
              </p:cNvSpPr>
              <p:nvPr/>
            </p:nvSpPr>
            <p:spPr bwMode="auto">
              <a:xfrm flipH="1" flipV="1">
                <a:off x="4730750" y="3213855"/>
                <a:ext cx="635000" cy="3945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25"/>
              <p:cNvSpPr>
                <a:spLocks noChangeShapeType="1"/>
              </p:cNvSpPr>
              <p:nvPr/>
            </p:nvSpPr>
            <p:spPr bwMode="auto">
              <a:xfrm flipH="1" flipV="1">
                <a:off x="4476750" y="3542671"/>
                <a:ext cx="571500" cy="1249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6"/>
              <p:cNvSpPr>
                <a:spLocks noChangeShapeType="1"/>
              </p:cNvSpPr>
              <p:nvPr/>
            </p:nvSpPr>
            <p:spPr bwMode="auto">
              <a:xfrm flipV="1">
                <a:off x="5238750" y="4266065"/>
                <a:ext cx="381000" cy="526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7"/>
              <p:cNvSpPr>
                <a:spLocks noChangeShapeType="1"/>
              </p:cNvSpPr>
              <p:nvPr/>
            </p:nvSpPr>
            <p:spPr bwMode="auto">
              <a:xfrm flipH="1" flipV="1">
                <a:off x="3143250" y="4003012"/>
                <a:ext cx="1651000" cy="10522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809875" y="4765892"/>
                <a:ext cx="539750" cy="533400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492375" y="3375050"/>
                <a:ext cx="539750" cy="5334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144798" y="2841650"/>
                <a:ext cx="53975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392354" y="3641750"/>
                <a:ext cx="539750" cy="533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852604" y="4792169"/>
                <a:ext cx="539750" cy="5334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7248102" y="3267163"/>
                  <a:ext cx="4735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8102" y="3267163"/>
                  <a:ext cx="47359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8516366" y="3990484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6366" y="3990484"/>
                  <a:ext cx="478913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983666" y="6125669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3666" y="6125669"/>
                  <a:ext cx="47891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907763" y="6125669"/>
                  <a:ext cx="46903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7763" y="6125669"/>
                  <a:ext cx="469039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5597955" y="3723784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7955" y="3723784"/>
                  <a:ext cx="478913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2128838" y="6069376"/>
            <a:ext cx="2039937" cy="2905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" name="Rectangle 41"/>
          <p:cNvSpPr>
            <a:spLocks noChangeArrowheads="1"/>
          </p:cNvSpPr>
          <p:nvPr/>
        </p:nvSpPr>
        <p:spPr bwMode="auto">
          <a:xfrm>
            <a:off x="2136775" y="5189901"/>
            <a:ext cx="2058988" cy="325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2138363" y="4759688"/>
            <a:ext cx="2030412" cy="333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2146300" y="4345351"/>
            <a:ext cx="2022475" cy="307975"/>
          </a:xfrm>
          <a:prstGeom prst="rect">
            <a:avLst/>
          </a:prstGeom>
          <a:solidFill>
            <a:srgbClr val="F0C61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56453"/>
              </p:ext>
            </p:extLst>
          </p:nvPr>
        </p:nvGraphicFramePr>
        <p:xfrm>
          <a:off x="1624013" y="4292600"/>
          <a:ext cx="2614612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9" name="Εξίσωση" r:id="rId8" imgW="1384200" imgH="1143000" progId="Equation.3">
                  <p:embed/>
                </p:oleObj>
              </mc:Choice>
              <mc:Fallback>
                <p:oleObj name="Εξίσωση" r:id="rId8" imgW="1384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4292600"/>
                        <a:ext cx="2614612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2146300" y="5639163"/>
            <a:ext cx="2032000" cy="288925"/>
          </a:xfrm>
          <a:prstGeom prst="rect">
            <a:avLst/>
          </a:prstGeom>
          <a:solidFill>
            <a:srgbClr val="008000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8"/>
            <a:ext cx="8325780" cy="243840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Directed Graph</a:t>
            </a:r>
            <a:r>
              <a:rPr lang="en-US" dirty="0" smtClean="0"/>
              <a:t>: The edges are ordered pairs – they can be traversed in the direction from first to second.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In-degree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Out-degree</a:t>
            </a:r>
            <a:r>
              <a:rPr lang="en-US" dirty="0" smtClean="0"/>
              <a:t> of a node.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: A sequence of directed edges from one node to another</a:t>
            </a:r>
          </a:p>
          <a:p>
            <a:pPr lvl="1"/>
            <a:r>
              <a:rPr lang="en-US" dirty="0" smtClean="0"/>
              <a:t>We say that the node is reachable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Strongly Connected Component</a:t>
            </a:r>
            <a:r>
              <a:rPr lang="en-US" dirty="0" smtClean="0"/>
              <a:t>: A set of nodes such that there is a directed path between any two nodes in the set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Weakly Connected Component</a:t>
            </a:r>
            <a:r>
              <a:rPr lang="en-US" dirty="0" smtClean="0"/>
              <a:t>: </a:t>
            </a:r>
            <a:r>
              <a:rPr lang="en-US" dirty="0"/>
              <a:t>A set of nodes such that there is </a:t>
            </a:r>
            <a:r>
              <a:rPr lang="en-US" dirty="0" smtClean="0"/>
              <a:t>an undirected path </a:t>
            </a:r>
            <a:r>
              <a:rPr lang="en-US" dirty="0"/>
              <a:t>between any two nodes in the </a:t>
            </a:r>
            <a:r>
              <a:rPr lang="en-US" dirty="0" smtClean="0"/>
              <a:t>set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619750" y="3497929"/>
            <a:ext cx="3439729" cy="3227838"/>
            <a:chOff x="2492375" y="2467063"/>
            <a:chExt cx="3439729" cy="3227838"/>
          </a:xfrm>
        </p:grpSpPr>
        <p:grpSp>
          <p:nvGrpSpPr>
            <p:cNvPr id="26" name="Group 25"/>
            <p:cNvGrpSpPr/>
            <p:nvPr/>
          </p:nvGrpSpPr>
          <p:grpSpPr>
            <a:xfrm>
              <a:off x="2492375" y="2841650"/>
              <a:ext cx="3439729" cy="2483919"/>
              <a:chOff x="2492375" y="2841650"/>
              <a:chExt cx="3439729" cy="2483919"/>
            </a:xfrm>
          </p:grpSpPr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>
                <a:off x="3460750" y="5186747"/>
                <a:ext cx="1270000" cy="13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 flipH="1">
                <a:off x="3143250" y="3542671"/>
                <a:ext cx="1079500" cy="11179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 flipH="1" flipV="1">
                <a:off x="2762250" y="4068775"/>
                <a:ext cx="190500" cy="59186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 flipV="1">
                <a:off x="3143250" y="3213856"/>
                <a:ext cx="952500" cy="2630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3"/>
              <p:cNvSpPr>
                <a:spLocks noChangeShapeType="1"/>
              </p:cNvSpPr>
              <p:nvPr/>
            </p:nvSpPr>
            <p:spPr bwMode="auto">
              <a:xfrm>
                <a:off x="3079750" y="3805723"/>
                <a:ext cx="2222500" cy="13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4"/>
              <p:cNvSpPr>
                <a:spLocks noChangeShapeType="1"/>
              </p:cNvSpPr>
              <p:nvPr/>
            </p:nvSpPr>
            <p:spPr bwMode="auto">
              <a:xfrm flipH="1" flipV="1">
                <a:off x="4730750" y="3213855"/>
                <a:ext cx="635000" cy="3945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5"/>
              <p:cNvSpPr>
                <a:spLocks noChangeShapeType="1"/>
              </p:cNvSpPr>
              <p:nvPr/>
            </p:nvSpPr>
            <p:spPr bwMode="auto">
              <a:xfrm flipH="1" flipV="1">
                <a:off x="4476750" y="3542671"/>
                <a:ext cx="571500" cy="12494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6"/>
              <p:cNvSpPr>
                <a:spLocks noChangeShapeType="1"/>
              </p:cNvSpPr>
              <p:nvPr/>
            </p:nvSpPr>
            <p:spPr bwMode="auto">
              <a:xfrm flipV="1">
                <a:off x="5238750" y="4266065"/>
                <a:ext cx="381000" cy="526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7"/>
              <p:cNvSpPr>
                <a:spLocks noChangeShapeType="1"/>
              </p:cNvSpPr>
              <p:nvPr/>
            </p:nvSpPr>
            <p:spPr bwMode="auto">
              <a:xfrm flipH="1" flipV="1">
                <a:off x="3143250" y="4003012"/>
                <a:ext cx="1651000" cy="10522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809875" y="4765892"/>
                <a:ext cx="539750" cy="533400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492375" y="3375050"/>
                <a:ext cx="539750" cy="5334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144798" y="2841650"/>
                <a:ext cx="53975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392354" y="3641750"/>
                <a:ext cx="539750" cy="533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852604" y="4792169"/>
                <a:ext cx="539750" cy="5334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3399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150214" y="2467063"/>
                  <a:ext cx="4735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0214" y="2467063"/>
                  <a:ext cx="47359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418478" y="3190384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8478" y="3190384"/>
                  <a:ext cx="478913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885778" y="5325569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5778" y="5325569"/>
                  <a:ext cx="47891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2809875" y="5325569"/>
                  <a:ext cx="46903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9875" y="5325569"/>
                  <a:ext cx="469039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500067" y="2923684"/>
                  <a:ext cx="478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0067" y="2923684"/>
                  <a:ext cx="478913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2128838" y="6069376"/>
            <a:ext cx="2039937" cy="2905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8" name="Rectangle 41"/>
          <p:cNvSpPr>
            <a:spLocks noChangeArrowheads="1"/>
          </p:cNvSpPr>
          <p:nvPr/>
        </p:nvSpPr>
        <p:spPr bwMode="auto">
          <a:xfrm>
            <a:off x="2136775" y="5189901"/>
            <a:ext cx="2058988" cy="325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2138363" y="4759688"/>
            <a:ext cx="2030412" cy="333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0" name="Rectangle 39"/>
          <p:cNvSpPr>
            <a:spLocks noChangeArrowheads="1"/>
          </p:cNvSpPr>
          <p:nvPr/>
        </p:nvSpPr>
        <p:spPr bwMode="auto">
          <a:xfrm>
            <a:off x="2146300" y="4345351"/>
            <a:ext cx="2022475" cy="307975"/>
          </a:xfrm>
          <a:prstGeom prst="rect">
            <a:avLst/>
          </a:prstGeom>
          <a:solidFill>
            <a:srgbClr val="F0C61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219561"/>
              </p:ext>
            </p:extLst>
          </p:nvPr>
        </p:nvGraphicFramePr>
        <p:xfrm>
          <a:off x="1600200" y="4292963"/>
          <a:ext cx="2662238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6" name="Equation" r:id="rId8" imgW="1409400" imgH="1143000" progId="Equation.3">
                  <p:embed/>
                </p:oleObj>
              </mc:Choice>
              <mc:Fallback>
                <p:oleObj name="Equation" r:id="rId8" imgW="14094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292963"/>
                        <a:ext cx="2662238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43"/>
          <p:cNvSpPr>
            <a:spLocks noChangeArrowheads="1"/>
          </p:cNvSpPr>
          <p:nvPr/>
        </p:nvSpPr>
        <p:spPr bwMode="auto">
          <a:xfrm>
            <a:off x="2146300" y="5639163"/>
            <a:ext cx="2032000" cy="288925"/>
          </a:xfrm>
          <a:prstGeom prst="rect">
            <a:avLst/>
          </a:prstGeom>
          <a:solidFill>
            <a:srgbClr val="008000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Bipartite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where the vertex set V is partitioned into two sets V = {L,R}, of size greater than one, such that there is no edge within each set.</a:t>
            </a:r>
            <a:endParaRPr lang="en-US" dirty="0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3304542" y="3879173"/>
            <a:ext cx="1445172" cy="28729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 flipH="1">
            <a:off x="3304542" y="5665623"/>
            <a:ext cx="1445172" cy="427449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 flipV="1">
            <a:off x="3278266" y="4416126"/>
            <a:ext cx="1471448" cy="56684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 flipH="1" flipV="1">
            <a:off x="3278266" y="4063839"/>
            <a:ext cx="1552770" cy="1293884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49714" y="5310425"/>
            <a:ext cx="539750" cy="533400"/>
          </a:xfrm>
          <a:prstGeom prst="ellipse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749714" y="3983880"/>
            <a:ext cx="539750" cy="533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743200" y="3589815"/>
            <a:ext cx="539750" cy="533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743200" y="4717641"/>
            <a:ext cx="539750" cy="5334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743200" y="5826372"/>
            <a:ext cx="539750" cy="533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33600" y="3694507"/>
                <a:ext cx="473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694507"/>
                <a:ext cx="47359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33600" y="4856126"/>
                <a:ext cx="478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856126"/>
                <a:ext cx="47891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57400" y="5876906"/>
                <a:ext cx="478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876906"/>
                <a:ext cx="47891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92092" y="4022822"/>
                <a:ext cx="4690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92" y="4022822"/>
                <a:ext cx="46903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05262" y="5392459"/>
                <a:ext cx="478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262" y="5392459"/>
                <a:ext cx="478913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914400" y="456038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Set L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857899" y="456038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Set 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51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most important nodes in the graph?</a:t>
            </a:r>
          </a:p>
          <a:p>
            <a:pPr lvl="1"/>
            <a:r>
              <a:rPr lang="en-US" dirty="0" smtClean="0"/>
              <a:t>What are the most authoritative pages on the web</a:t>
            </a:r>
          </a:p>
          <a:p>
            <a:pPr lvl="1"/>
            <a:r>
              <a:rPr lang="en-US" dirty="0" smtClean="0"/>
              <a:t>Who are the important users in </a:t>
            </a:r>
            <a:r>
              <a:rPr lang="en-US" dirty="0"/>
              <a:t>F</a:t>
            </a:r>
            <a:r>
              <a:rPr lang="en-US" dirty="0" smtClean="0"/>
              <a:t>acebook?</a:t>
            </a:r>
          </a:p>
          <a:p>
            <a:pPr lvl="1"/>
            <a:r>
              <a:rPr lang="en-US" dirty="0" smtClean="0"/>
              <a:t>What are the most influential Twitter accounts?</a:t>
            </a:r>
          </a:p>
        </p:txBody>
      </p:sp>
    </p:spTree>
    <p:extLst>
      <p:ext uri="{BB962C8B-B14F-4D97-AF65-F5344CB8AC3E}">
        <p14:creationId xmlns:p14="http://schemas.microsoft.com/office/powerpoint/2010/main" val="32207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make a query “</a:t>
            </a:r>
            <a:r>
              <a:rPr lang="en-US" dirty="0" err="1"/>
              <a:t>m</a:t>
            </a:r>
            <a:r>
              <a:rPr lang="en-US" dirty="0" err="1" smtClean="0"/>
              <a:t>icrosoft</a:t>
            </a:r>
            <a:r>
              <a:rPr lang="en-US" dirty="0" smtClean="0"/>
              <a:t>” to Google why do you get the home page of Microsoft as the first result?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0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Analysis</a:t>
            </a:r>
            <a:endParaRPr lang="en-US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First generation search engines</a:t>
            </a:r>
          </a:p>
          <a:p>
            <a:pPr lvl="1">
              <a:lnSpc>
                <a:spcPct val="90000"/>
              </a:lnSpc>
            </a:pPr>
            <a:r>
              <a:rPr lang="en-US"/>
              <a:t>view documents as flat text files</a:t>
            </a:r>
          </a:p>
          <a:p>
            <a:pPr lvl="1">
              <a:lnSpc>
                <a:spcPct val="90000"/>
              </a:lnSpc>
            </a:pPr>
            <a:r>
              <a:rPr lang="en-US"/>
              <a:t>could not cope with size, spamming, user needs</a:t>
            </a:r>
          </a:p>
          <a:p>
            <a:pPr>
              <a:lnSpc>
                <a:spcPct val="90000"/>
              </a:lnSpc>
            </a:pPr>
            <a:r>
              <a:rPr lang="en-US"/>
              <a:t>Second generation search engines</a:t>
            </a:r>
          </a:p>
          <a:p>
            <a:pPr lvl="1">
              <a:lnSpc>
                <a:spcPct val="90000"/>
              </a:lnSpc>
            </a:pPr>
            <a:r>
              <a:rPr lang="en-US"/>
              <a:t>Ranking becomes critical</a:t>
            </a:r>
          </a:p>
          <a:p>
            <a:pPr lvl="1">
              <a:lnSpc>
                <a:spcPct val="90000"/>
              </a:lnSpc>
            </a:pPr>
            <a:r>
              <a:rPr lang="en-US"/>
              <a:t>use of Web specific data: Link Analysis</a:t>
            </a:r>
          </a:p>
          <a:p>
            <a:pPr lvl="1">
              <a:lnSpc>
                <a:spcPct val="90000"/>
              </a:lnSpc>
            </a:pPr>
            <a:r>
              <a:rPr lang="en-US"/>
              <a:t>shift from </a:t>
            </a:r>
            <a:r>
              <a:rPr lang="en-US">
                <a:solidFill>
                  <a:srgbClr val="FF6600"/>
                </a:solidFill>
              </a:rPr>
              <a:t>relevance</a:t>
            </a:r>
            <a:r>
              <a:rPr lang="en-US"/>
              <a:t> to </a:t>
            </a:r>
            <a:r>
              <a:rPr lang="en-US">
                <a:solidFill>
                  <a:srgbClr val="FF6600"/>
                </a:solidFill>
              </a:rPr>
              <a:t>authoritativeness</a:t>
            </a:r>
          </a:p>
          <a:p>
            <a:pPr lvl="1">
              <a:lnSpc>
                <a:spcPct val="90000"/>
              </a:lnSpc>
            </a:pPr>
            <a:r>
              <a:rPr lang="en-US"/>
              <a:t>a success story for the network analysis</a:t>
            </a:r>
          </a:p>
        </p:txBody>
      </p:sp>
    </p:spTree>
    <p:extLst>
      <p:ext uri="{BB962C8B-B14F-4D97-AF65-F5344CB8AC3E}">
        <p14:creationId xmlns:p14="http://schemas.microsoft.com/office/powerpoint/2010/main" val="1587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Analysis: Intuition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link from page </a:t>
            </a:r>
            <a:r>
              <a:rPr lang="en-US" dirty="0">
                <a:solidFill>
                  <a:srgbClr val="3399FF"/>
                </a:solidFill>
              </a:rPr>
              <a:t>p</a:t>
            </a:r>
            <a:r>
              <a:rPr lang="en-US" dirty="0"/>
              <a:t> to page </a:t>
            </a:r>
            <a:r>
              <a:rPr lang="en-US" dirty="0">
                <a:solidFill>
                  <a:srgbClr val="3399FF"/>
                </a:solidFill>
              </a:rPr>
              <a:t>q</a:t>
            </a:r>
            <a:r>
              <a:rPr lang="en-US" dirty="0"/>
              <a:t> denotes endorsement</a:t>
            </a:r>
          </a:p>
          <a:p>
            <a:pPr lvl="1"/>
            <a:r>
              <a:rPr lang="en-US" dirty="0"/>
              <a:t>page </a:t>
            </a:r>
            <a:r>
              <a:rPr lang="en-US" dirty="0">
                <a:solidFill>
                  <a:srgbClr val="3399FF"/>
                </a:solidFill>
              </a:rPr>
              <a:t>p</a:t>
            </a:r>
            <a:r>
              <a:rPr lang="en-US" dirty="0"/>
              <a:t> considers page </a:t>
            </a:r>
            <a:r>
              <a:rPr lang="en-US" dirty="0">
                <a:solidFill>
                  <a:srgbClr val="3399FF"/>
                </a:solidFill>
              </a:rPr>
              <a:t>q</a:t>
            </a:r>
            <a:r>
              <a:rPr lang="en-US" dirty="0"/>
              <a:t> an authority on a subject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the graph </a:t>
            </a:r>
            <a:r>
              <a:rPr lang="en-US" dirty="0"/>
              <a:t>of recommendations</a:t>
            </a:r>
          </a:p>
          <a:p>
            <a:pPr lvl="1"/>
            <a:r>
              <a:rPr lang="en-US" dirty="0"/>
              <a:t>assign an </a:t>
            </a:r>
            <a:r>
              <a:rPr lang="en-US" dirty="0">
                <a:solidFill>
                  <a:srgbClr val="FF3300"/>
                </a:solidFill>
              </a:rPr>
              <a:t>authority value</a:t>
            </a:r>
            <a:r>
              <a:rPr lang="en-US" dirty="0"/>
              <a:t> to every page</a:t>
            </a:r>
          </a:p>
        </p:txBody>
      </p:sp>
    </p:spTree>
    <p:extLst>
      <p:ext uri="{BB962C8B-B14F-4D97-AF65-F5344CB8AC3E}">
        <p14:creationId xmlns:p14="http://schemas.microsoft.com/office/powerpoint/2010/main" val="314559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Popularity: </a:t>
            </a:r>
            <a:r>
              <a:rPr lang="en-US" dirty="0" err="1" smtClean="0"/>
              <a:t>InDegree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Rank pages according to </a:t>
            </a:r>
            <a:r>
              <a:rPr lang="en-US" dirty="0" smtClean="0"/>
              <a:t>the popularity of incoming edges</a:t>
            </a:r>
            <a:endParaRPr lang="en-US" dirty="0"/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6156325" y="3171825"/>
            <a:ext cx="2516188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</a:p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</a:p>
          <a:p>
            <a:pPr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950913" y="3354388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1331913" y="5259388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3846513" y="5411788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4532313" y="3659188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3008313" y="2820988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4" name="Line 10"/>
          <p:cNvSpPr>
            <a:spLocks noChangeShapeType="1"/>
          </p:cNvSpPr>
          <p:nvPr/>
        </p:nvSpPr>
        <p:spPr bwMode="auto">
          <a:xfrm>
            <a:off x="1179513" y="4192588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5" name="Line 11"/>
          <p:cNvSpPr>
            <a:spLocks noChangeShapeType="1"/>
          </p:cNvSpPr>
          <p:nvPr/>
        </p:nvSpPr>
        <p:spPr bwMode="auto">
          <a:xfrm>
            <a:off x="1103313" y="3811588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6" name="Line 12"/>
          <p:cNvSpPr>
            <a:spLocks noChangeShapeType="1"/>
          </p:cNvSpPr>
          <p:nvPr/>
        </p:nvSpPr>
        <p:spPr bwMode="auto">
          <a:xfrm>
            <a:off x="3998913" y="5868988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7" name="Line 13"/>
          <p:cNvSpPr>
            <a:spLocks noChangeShapeType="1"/>
          </p:cNvSpPr>
          <p:nvPr/>
        </p:nvSpPr>
        <p:spPr bwMode="auto">
          <a:xfrm>
            <a:off x="3998913" y="5640388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8" name="Line 14"/>
          <p:cNvSpPr>
            <a:spLocks noChangeShapeType="1"/>
          </p:cNvSpPr>
          <p:nvPr/>
        </p:nvSpPr>
        <p:spPr bwMode="auto">
          <a:xfrm>
            <a:off x="4684713" y="3963988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9" name="Line 15"/>
          <p:cNvSpPr>
            <a:spLocks noChangeShapeType="1"/>
          </p:cNvSpPr>
          <p:nvPr/>
        </p:nvSpPr>
        <p:spPr bwMode="auto">
          <a:xfrm>
            <a:off x="4075113" y="6097588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0" name="Line 16"/>
          <p:cNvSpPr>
            <a:spLocks noChangeShapeType="1"/>
          </p:cNvSpPr>
          <p:nvPr/>
        </p:nvSpPr>
        <p:spPr bwMode="auto">
          <a:xfrm>
            <a:off x="1484313" y="5868988"/>
            <a:ext cx="304800" cy="0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1" name="Line 17"/>
          <p:cNvSpPr>
            <a:spLocks noChangeShapeType="1"/>
          </p:cNvSpPr>
          <p:nvPr/>
        </p:nvSpPr>
        <p:spPr bwMode="auto">
          <a:xfrm>
            <a:off x="1484313" y="5564188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2" name="Line 18"/>
          <p:cNvSpPr>
            <a:spLocks noChangeShapeType="1"/>
          </p:cNvSpPr>
          <p:nvPr/>
        </p:nvSpPr>
        <p:spPr bwMode="auto">
          <a:xfrm>
            <a:off x="3236913" y="3278188"/>
            <a:ext cx="3048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3" name="Line 19"/>
          <p:cNvSpPr>
            <a:spLocks noChangeShapeType="1"/>
          </p:cNvSpPr>
          <p:nvPr/>
        </p:nvSpPr>
        <p:spPr bwMode="auto">
          <a:xfrm>
            <a:off x="2170113" y="5792788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4" name="Line 20"/>
          <p:cNvSpPr>
            <a:spLocks noChangeShapeType="1"/>
          </p:cNvSpPr>
          <p:nvPr/>
        </p:nvSpPr>
        <p:spPr bwMode="auto">
          <a:xfrm flipH="1">
            <a:off x="1789113" y="3887788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5" name="Line 21"/>
          <p:cNvSpPr>
            <a:spLocks noChangeShapeType="1"/>
          </p:cNvSpPr>
          <p:nvPr/>
        </p:nvSpPr>
        <p:spPr bwMode="auto">
          <a:xfrm flipH="1" flipV="1">
            <a:off x="1331913" y="4497388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6" name="Line 22"/>
          <p:cNvSpPr>
            <a:spLocks noChangeShapeType="1"/>
          </p:cNvSpPr>
          <p:nvPr/>
        </p:nvSpPr>
        <p:spPr bwMode="auto">
          <a:xfrm flipV="1">
            <a:off x="1789113" y="3506788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7" name="Line 23"/>
          <p:cNvSpPr>
            <a:spLocks noChangeShapeType="1"/>
          </p:cNvSpPr>
          <p:nvPr/>
        </p:nvSpPr>
        <p:spPr bwMode="auto">
          <a:xfrm>
            <a:off x="1712913" y="4192588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8" name="Line 24"/>
          <p:cNvSpPr>
            <a:spLocks noChangeShapeType="1"/>
          </p:cNvSpPr>
          <p:nvPr/>
        </p:nvSpPr>
        <p:spPr bwMode="auto">
          <a:xfrm flipH="1" flipV="1">
            <a:off x="3770313" y="3278188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49" name="Line 25"/>
          <p:cNvSpPr>
            <a:spLocks noChangeShapeType="1"/>
          </p:cNvSpPr>
          <p:nvPr/>
        </p:nvSpPr>
        <p:spPr bwMode="auto">
          <a:xfrm flipH="1" flipV="1">
            <a:off x="3389313" y="3887788"/>
            <a:ext cx="68580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50" name="Line 26"/>
          <p:cNvSpPr>
            <a:spLocks noChangeShapeType="1"/>
          </p:cNvSpPr>
          <p:nvPr/>
        </p:nvSpPr>
        <p:spPr bwMode="auto">
          <a:xfrm flipV="1">
            <a:off x="4303713" y="4725988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51" name="Line 27"/>
          <p:cNvSpPr>
            <a:spLocks noChangeShapeType="1"/>
          </p:cNvSpPr>
          <p:nvPr/>
        </p:nvSpPr>
        <p:spPr bwMode="auto">
          <a:xfrm flipH="1" flipV="1">
            <a:off x="1789113" y="4421188"/>
            <a:ext cx="198120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52" name="Text Box 28"/>
          <p:cNvSpPr txBox="1">
            <a:spLocks noChangeArrowheads="1"/>
          </p:cNvSpPr>
          <p:nvPr/>
        </p:nvSpPr>
        <p:spPr bwMode="auto">
          <a:xfrm>
            <a:off x="2124075" y="5980113"/>
            <a:ext cx="77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66CC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257053" name="Text Box 29"/>
          <p:cNvSpPr txBox="1">
            <a:spLocks noChangeArrowheads="1"/>
          </p:cNvSpPr>
          <p:nvPr/>
        </p:nvSpPr>
        <p:spPr bwMode="auto">
          <a:xfrm>
            <a:off x="4643438" y="5908675"/>
            <a:ext cx="779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257054" name="Text Box 30"/>
          <p:cNvSpPr txBox="1">
            <a:spLocks noChangeArrowheads="1"/>
          </p:cNvSpPr>
          <p:nvPr/>
        </p:nvSpPr>
        <p:spPr bwMode="auto">
          <a:xfrm>
            <a:off x="4859338" y="4756150"/>
            <a:ext cx="779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w=2</a:t>
            </a:r>
          </a:p>
        </p:txBody>
      </p:sp>
      <p:sp>
        <p:nvSpPr>
          <p:cNvPr id="257055" name="Text Box 31"/>
          <p:cNvSpPr txBox="1">
            <a:spLocks noChangeArrowheads="1"/>
          </p:cNvSpPr>
          <p:nvPr/>
        </p:nvSpPr>
        <p:spPr bwMode="auto">
          <a:xfrm>
            <a:off x="3779838" y="2667000"/>
            <a:ext cx="779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w=3</a:t>
            </a:r>
          </a:p>
        </p:txBody>
      </p:sp>
      <p:sp>
        <p:nvSpPr>
          <p:cNvPr id="257056" name="Text Box 32"/>
          <p:cNvSpPr txBox="1">
            <a:spLocks noChangeArrowheads="1"/>
          </p:cNvSpPr>
          <p:nvPr/>
        </p:nvSpPr>
        <p:spPr bwMode="auto">
          <a:xfrm>
            <a:off x="1403350" y="2955925"/>
            <a:ext cx="779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5B603"/>
                </a:solidFill>
                <a:latin typeface="Tahoma" pitchFamily="34" charset="0"/>
              </a:rPr>
              <a:t>w=2</a:t>
            </a:r>
          </a:p>
        </p:txBody>
      </p:sp>
    </p:spTree>
    <p:extLst>
      <p:ext uri="{BB962C8B-B14F-4D97-AF65-F5344CB8AC3E}">
        <p14:creationId xmlns:p14="http://schemas.microsoft.com/office/powerpoint/2010/main" val="11121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Could you think of the case where this could be a problem?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is not important only how many link to you, but how important are the people that link to you.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05907" y="3352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39107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39107" y="3352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8010" y="394137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6510" y="326878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20307" y="3936124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20507" y="394137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6510" y="457462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7" idx="7"/>
            <a:endCxn id="4" idx="3"/>
          </p:cNvCxnSpPr>
          <p:nvPr/>
        </p:nvCxnSpPr>
        <p:spPr>
          <a:xfrm flipV="1">
            <a:off x="3128173" y="3612963"/>
            <a:ext cx="822371" cy="373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6"/>
            <a:endCxn id="4" idx="2"/>
          </p:cNvCxnSpPr>
          <p:nvPr/>
        </p:nvCxnSpPr>
        <p:spPr>
          <a:xfrm>
            <a:off x="3143907" y="35052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4" idx="1"/>
          </p:cNvCxnSpPr>
          <p:nvPr/>
        </p:nvCxnSpPr>
        <p:spPr>
          <a:xfrm>
            <a:off x="3099270" y="3003363"/>
            <a:ext cx="851274" cy="394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1"/>
            <a:endCxn id="4" idx="5"/>
          </p:cNvCxnSpPr>
          <p:nvPr/>
        </p:nvCxnSpPr>
        <p:spPr>
          <a:xfrm flipH="1" flipV="1">
            <a:off x="4166070" y="3612963"/>
            <a:ext cx="698874" cy="367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7"/>
            <a:endCxn id="8" idx="3"/>
          </p:cNvCxnSpPr>
          <p:nvPr/>
        </p:nvCxnSpPr>
        <p:spPr>
          <a:xfrm flipV="1">
            <a:off x="5080470" y="3528943"/>
            <a:ext cx="530677" cy="45181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6"/>
            <a:endCxn id="10" idx="2"/>
          </p:cNvCxnSpPr>
          <p:nvPr/>
        </p:nvCxnSpPr>
        <p:spPr>
          <a:xfrm>
            <a:off x="5125107" y="4088524"/>
            <a:ext cx="1295400" cy="5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5"/>
            <a:endCxn id="10" idx="1"/>
          </p:cNvCxnSpPr>
          <p:nvPr/>
        </p:nvCxnSpPr>
        <p:spPr>
          <a:xfrm>
            <a:off x="5826673" y="3528943"/>
            <a:ext cx="638471" cy="45707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0"/>
            <a:endCxn id="8" idx="4"/>
          </p:cNvCxnSpPr>
          <p:nvPr/>
        </p:nvCxnSpPr>
        <p:spPr>
          <a:xfrm flipV="1">
            <a:off x="5718910" y="3573580"/>
            <a:ext cx="0" cy="100104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5"/>
            <a:endCxn id="11" idx="1"/>
          </p:cNvCxnSpPr>
          <p:nvPr/>
        </p:nvCxnSpPr>
        <p:spPr>
          <a:xfrm>
            <a:off x="5080470" y="4196287"/>
            <a:ext cx="530677" cy="42297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7"/>
            <a:endCxn id="10" idx="3"/>
          </p:cNvCxnSpPr>
          <p:nvPr/>
        </p:nvCxnSpPr>
        <p:spPr>
          <a:xfrm flipV="1">
            <a:off x="5826673" y="4201542"/>
            <a:ext cx="638471" cy="41772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0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PageRank algorithm [BP98]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8156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Good</a:t>
            </a:r>
            <a:r>
              <a:rPr lang="en-US" sz="2400" dirty="0" smtClean="0"/>
              <a:t> authorities should be pointed by </a:t>
            </a:r>
            <a:r>
              <a:rPr lang="en-US" sz="2400" dirty="0" smtClean="0">
                <a:solidFill>
                  <a:srgbClr val="009900"/>
                </a:solidFill>
              </a:rPr>
              <a:t>good</a:t>
            </a:r>
            <a:r>
              <a:rPr lang="en-US" sz="2400" dirty="0" smtClean="0"/>
              <a:t> authorities</a:t>
            </a:r>
          </a:p>
          <a:p>
            <a:pPr lvl="1"/>
            <a:r>
              <a:rPr lang="en-US" sz="2000" dirty="0" smtClean="0"/>
              <a:t>The value of a page is the value of the people that link to you</a:t>
            </a:r>
          </a:p>
          <a:p>
            <a:endParaRPr lang="en-US" dirty="0" smtClean="0"/>
          </a:p>
          <a:p>
            <a:r>
              <a:rPr lang="en-US" dirty="0" smtClean="0"/>
              <a:t>How do we implement that?</a:t>
            </a:r>
          </a:p>
          <a:p>
            <a:pPr lvl="1"/>
            <a:r>
              <a:rPr lang="en-US" dirty="0" smtClean="0"/>
              <a:t>Each page has a value.</a:t>
            </a:r>
          </a:p>
          <a:p>
            <a:pPr lvl="1"/>
            <a:r>
              <a:rPr lang="en-US" dirty="0" smtClean="0"/>
              <a:t>Proceed in iterations, </a:t>
            </a:r>
          </a:p>
          <a:p>
            <a:pPr lvl="2"/>
            <a:r>
              <a:rPr lang="en-US" dirty="0" smtClean="0"/>
              <a:t>in each iteration every page </a:t>
            </a:r>
            <a:r>
              <a:rPr lang="en-US" dirty="0" smtClean="0">
                <a:solidFill>
                  <a:srgbClr val="FF0000"/>
                </a:solidFill>
              </a:rPr>
              <a:t>distributes</a:t>
            </a:r>
            <a:r>
              <a:rPr lang="en-US" dirty="0" smtClean="0"/>
              <a:t> the value to the neighbors</a:t>
            </a:r>
          </a:p>
          <a:p>
            <a:pPr lvl="1"/>
            <a:r>
              <a:rPr lang="en-US" dirty="0" smtClean="0"/>
              <a:t>Continue until there is convergence.</a:t>
            </a:r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5776913" y="1557338"/>
            <a:ext cx="2755900" cy="2519362"/>
            <a:chOff x="3004" y="981"/>
            <a:chExt cx="2688" cy="2256"/>
          </a:xfrm>
        </p:grpSpPr>
        <p:sp>
          <p:nvSpPr>
            <p:cNvPr id="3079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0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2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4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8" name="Text Box 28"/>
          <p:cNvSpPr txBox="1">
            <a:spLocks noChangeArrowheads="1"/>
          </p:cNvSpPr>
          <p:nvPr/>
        </p:nvSpPr>
        <p:spPr bwMode="auto">
          <a:xfrm>
            <a:off x="6084888" y="4292600"/>
            <a:ext cx="25669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  <a:endParaRPr kumimoji="1" lang="en-US" sz="2400" b="1">
              <a:solidFill>
                <a:srgbClr val="FF33CC"/>
              </a:solidFill>
              <a:latin typeface="Tahoma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291072"/>
              </p:ext>
            </p:extLst>
          </p:nvPr>
        </p:nvGraphicFramePr>
        <p:xfrm>
          <a:off x="2133600" y="5726496"/>
          <a:ext cx="218281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5" name="Εξίσωση" r:id="rId4" imgW="1218960" imgH="444240" progId="Equation.3">
                  <p:embed/>
                </p:oleObj>
              </mc:Choice>
              <mc:Fallback>
                <p:oleObj name="Εξίσωση" r:id="rId4" imgW="121896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726496"/>
                        <a:ext cx="218281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4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Bayesian Classifiers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r>
              <a:rPr lang="en-US" dirty="0"/>
              <a:t>Consider each attribute and class label as random variables</a:t>
            </a:r>
          </a:p>
          <a:p>
            <a:pPr lvl="1">
              <a:buFont typeface="Arial" charset="0"/>
              <a:buNone/>
            </a:pP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563527"/>
              </p:ext>
            </p:extLst>
          </p:nvPr>
        </p:nvGraphicFramePr>
        <p:xfrm>
          <a:off x="228600" y="2582862"/>
          <a:ext cx="4389438" cy="42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4" name="VISIO" r:id="rId3" imgW="4392168" imgH="5334000" progId="Visio.Drawing.11">
                  <p:embed/>
                </p:oleObj>
              </mc:Choice>
              <mc:Fallback>
                <p:oleObj name="VISIO" r:id="rId3" imgW="4392168" imgH="533400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228600" y="2582862"/>
                        <a:ext cx="4389438" cy="427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75471" y="2378750"/>
            <a:ext cx="2535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Evade </a:t>
            </a:r>
            <a:r>
              <a:rPr lang="en-US" dirty="0"/>
              <a:t>C</a:t>
            </a:r>
            <a:r>
              <a:rPr lang="en-US" dirty="0" smtClean="0"/>
              <a:t> </a:t>
            </a:r>
          </a:p>
          <a:p>
            <a:r>
              <a:rPr lang="en-US" dirty="0" smtClean="0"/>
              <a:t>Event space: {Yes, No}</a:t>
            </a:r>
          </a:p>
          <a:p>
            <a:r>
              <a:rPr lang="en-US" dirty="0" smtClean="0"/>
              <a:t>P(C) = (0.3,0.7}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5471" y="3390416"/>
            <a:ext cx="2535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Refund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endParaRPr lang="en-US" dirty="0" smtClean="0"/>
          </a:p>
          <a:p>
            <a:r>
              <a:rPr lang="en-US" dirty="0" smtClean="0"/>
              <a:t>Event space: {Yes, No}</a:t>
            </a:r>
          </a:p>
          <a:p>
            <a:r>
              <a:rPr lang="en-US" dirty="0" smtClean="0"/>
              <a:t>P(A</a:t>
            </a:r>
            <a:r>
              <a:rPr lang="en-US" baseline="-25000" dirty="0" smtClean="0"/>
              <a:t>1</a:t>
            </a:r>
            <a:r>
              <a:rPr lang="en-US" dirty="0" smtClean="0"/>
              <a:t>) = (0.3,0.7)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5471" y="4497110"/>
            <a:ext cx="4326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Martial Status </a:t>
            </a:r>
            <a:r>
              <a:rPr lang="en-US" dirty="0" err="1"/>
              <a:t>A</a:t>
            </a:r>
            <a:r>
              <a:rPr lang="en-US" baseline="-25000" dirty="0" err="1"/>
              <a:t>2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Event space: {Single, Married, Divorced}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2</a:t>
            </a:r>
            <a:r>
              <a:rPr lang="en-US" dirty="0" smtClean="0"/>
              <a:t>) = (0.4,0.4,0.2)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5471" y="5723930"/>
            <a:ext cx="22284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Taxable Income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3</a:t>
            </a:r>
            <a:r>
              <a:rPr lang="en-US" dirty="0" smtClean="0"/>
              <a:t> </a:t>
            </a:r>
          </a:p>
          <a:p>
            <a:r>
              <a:rPr lang="en-US" dirty="0" smtClean="0"/>
              <a:t>Event space: R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3</a:t>
            </a:r>
            <a:r>
              <a:rPr lang="en-US" dirty="0" smtClean="0"/>
              <a:t>) ~ Normal(</a:t>
            </a:r>
            <a:r>
              <a:rPr lang="en-US" dirty="0" smtClean="0">
                <a:sym typeface="Symbol"/>
              </a:rPr>
              <a:t>,)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Walks on Graphs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What we described is equivalent to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random walk</a:t>
                </a:r>
                <a:r>
                  <a:rPr lang="en-US" dirty="0" smtClean="0"/>
                  <a:t> on the graph</a:t>
                </a:r>
              </a:p>
              <a:p>
                <a:endParaRPr lang="en-US" dirty="0"/>
              </a:p>
              <a:p>
                <a:r>
                  <a:rPr lang="en-US" dirty="0" smtClean="0"/>
                  <a:t>Random walk:</a:t>
                </a:r>
              </a:p>
              <a:p>
                <a:pPr lvl="1"/>
                <a:r>
                  <a:rPr lang="en-US" dirty="0" smtClean="0"/>
                  <a:t>Pick a node uniformly at random</a:t>
                </a:r>
              </a:p>
              <a:p>
                <a:pPr lvl="1"/>
                <a:r>
                  <a:rPr lang="en-US" dirty="0" smtClean="0"/>
                  <a:t>Pick one of the outgoing edges uniformly at random</a:t>
                </a:r>
              </a:p>
              <a:p>
                <a:pPr lvl="1"/>
                <a:r>
                  <a:rPr lang="en-US" dirty="0" smtClean="0"/>
                  <a:t>Repeat.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Question: </a:t>
                </a:r>
              </a:p>
              <a:p>
                <a:pPr lvl="1"/>
                <a:r>
                  <a:rPr lang="en-US" dirty="0"/>
                  <a:t>W</a:t>
                </a:r>
                <a:r>
                  <a:rPr lang="en-US" dirty="0" smtClean="0"/>
                  <a:t>hat is the probability that after N steps you will be at node x? Or, after N steps, what is the fraction of times </a:t>
                </a:r>
                <a:r>
                  <a:rPr lang="en-US" dirty="0" err="1" smtClean="0"/>
                  <a:t>times</a:t>
                </a:r>
                <a:r>
                  <a:rPr lang="en-US" dirty="0" smtClean="0"/>
                  <a:t> have you visited node x?</a:t>
                </a:r>
              </a:p>
              <a:p>
                <a:pPr lvl="2"/>
                <a:r>
                  <a:rPr lang="en-US" dirty="0" smtClean="0"/>
                  <a:t>The answer is the same for these two questions</a:t>
                </a:r>
              </a:p>
              <a:p>
                <a:pPr lvl="1"/>
                <a:r>
                  <a:rPr lang="en-US" dirty="0" smtClean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→∞</m:t>
                    </m:r>
                  </m:oMath>
                </a14:m>
                <a:r>
                  <a:rPr lang="en-US" dirty="0" smtClean="0"/>
                  <a:t> this number converges to a single value regardless of the starting point!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2375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8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PageRank algorithm [BP98]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81563" cy="4525963"/>
          </a:xfrm>
        </p:spPr>
        <p:txBody>
          <a:bodyPr/>
          <a:lstStyle/>
          <a:p>
            <a:r>
              <a:rPr lang="en-US" sz="2400" dirty="0" smtClean="0"/>
              <a:t>Random walk on the web graph (the Random Surfer model)</a:t>
            </a:r>
          </a:p>
          <a:p>
            <a:pPr lvl="1"/>
            <a:r>
              <a:rPr lang="en-US" sz="2000" dirty="0" smtClean="0"/>
              <a:t>pick a page at random</a:t>
            </a:r>
          </a:p>
          <a:p>
            <a:pPr lvl="1"/>
            <a:r>
              <a:rPr lang="en-US" sz="2000" dirty="0" smtClean="0">
                <a:cs typeface="Times New Roman" pitchFamily="18" charset="0"/>
              </a:rPr>
              <a:t>with probability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jump to a random page</a:t>
            </a:r>
          </a:p>
          <a:p>
            <a:pPr lvl="1"/>
            <a:r>
              <a:rPr lang="en-US" sz="2000" dirty="0" smtClean="0"/>
              <a:t>with probability </a:t>
            </a:r>
            <a:r>
              <a:rPr lang="el-GR" sz="2000" dirty="0" smtClean="0">
                <a:latin typeface="Tahoma" pitchFamily="34" charset="0"/>
                <a:cs typeface="Times New Roman" pitchFamily="18" charset="0"/>
              </a:rPr>
              <a:t>α</a:t>
            </a:r>
            <a:r>
              <a:rPr lang="en-US" sz="2000" dirty="0" smtClean="0"/>
              <a:t> </a:t>
            </a:r>
            <a:r>
              <a:rPr lang="en-US" sz="2000" dirty="0" smtClean="0">
                <a:cs typeface="Times New Roman" pitchFamily="18" charset="0"/>
              </a:rPr>
              <a:t>follow a random outgoing link</a:t>
            </a:r>
          </a:p>
          <a:p>
            <a:r>
              <a:rPr lang="en-US" sz="2400" dirty="0" smtClean="0">
                <a:cs typeface="Times New Roman" pitchFamily="18" charset="0"/>
              </a:rPr>
              <a:t>Rank according to the stationary distribution</a:t>
            </a:r>
          </a:p>
          <a:p>
            <a:r>
              <a:rPr lang="en-US" sz="2400" dirty="0" smtClean="0">
                <a:cs typeface="Times New Roman" pitchFamily="18" charset="0"/>
              </a:rPr>
              <a:t> </a:t>
            </a:r>
            <a:endParaRPr lang="el-GR" sz="2400" dirty="0" smtClean="0">
              <a:cs typeface="Times New Roman" pitchFamily="18" charset="0"/>
            </a:endParaRPr>
          </a:p>
          <a:p>
            <a:pPr lvl="1"/>
            <a:endParaRPr lang="en-US" sz="2000" dirty="0" smtClean="0"/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5776913" y="1557338"/>
            <a:ext cx="2755900" cy="2519362"/>
            <a:chOff x="3004" y="981"/>
            <a:chExt cx="2688" cy="2256"/>
          </a:xfrm>
        </p:grpSpPr>
        <p:sp>
          <p:nvSpPr>
            <p:cNvPr id="3079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0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2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4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8" name="Text Box 28"/>
          <p:cNvSpPr txBox="1">
            <a:spLocks noChangeArrowheads="1"/>
          </p:cNvSpPr>
          <p:nvPr/>
        </p:nvSpPr>
        <p:spPr bwMode="auto">
          <a:xfrm>
            <a:off x="6084888" y="4292600"/>
            <a:ext cx="25669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  <a:endParaRPr kumimoji="1" lang="en-US" sz="2400" b="1">
              <a:solidFill>
                <a:srgbClr val="FF33CC"/>
              </a:solidFill>
              <a:latin typeface="Tahoma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837827"/>
              </p:ext>
            </p:extLst>
          </p:nvPr>
        </p:nvGraphicFramePr>
        <p:xfrm>
          <a:off x="1295400" y="4876800"/>
          <a:ext cx="34559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name="Equation" r:id="rId4" imgW="1930320" imgH="444240" progId="Equation.3">
                  <p:embed/>
                </p:oleObj>
              </mc:Choice>
              <mc:Fallback>
                <p:oleObj name="Equation" r:id="rId4" imgW="19303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76800"/>
                        <a:ext cx="3455987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88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Markov chains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Markov chain describes a discrete time stochastic process over a set of states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according to a transition probability matrix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66FF"/>
                </a:solidFill>
              </a:rPr>
              <a:t>P</a:t>
            </a:r>
            <a:r>
              <a:rPr lang="en-US" sz="2000" baseline="-25000" smtClean="0">
                <a:solidFill>
                  <a:srgbClr val="0066FF"/>
                </a:solidFill>
              </a:rPr>
              <a:t>ij</a:t>
            </a:r>
            <a:r>
              <a:rPr lang="en-US" sz="2000" smtClean="0"/>
              <a:t> = probability of moving to state </a:t>
            </a:r>
            <a:r>
              <a:rPr lang="en-US" sz="2000" smtClean="0">
                <a:solidFill>
                  <a:srgbClr val="0066FF"/>
                </a:solidFill>
              </a:rPr>
              <a:t>j</a:t>
            </a:r>
            <a:r>
              <a:rPr lang="en-US" sz="2000" smtClean="0"/>
              <a:t> when at state </a:t>
            </a:r>
            <a:r>
              <a:rPr lang="en-US" sz="2000" smtClean="0">
                <a:solidFill>
                  <a:srgbClr val="0066FF"/>
                </a:solidFill>
              </a:rPr>
              <a:t>i</a:t>
            </a:r>
          </a:p>
          <a:p>
            <a:pPr lvl="2">
              <a:lnSpc>
                <a:spcPct val="90000"/>
              </a:lnSpc>
            </a:pPr>
            <a:r>
              <a:rPr lang="en-US" sz="1800" smtClean="0">
                <a:solidFill>
                  <a:srgbClr val="0066FF"/>
                </a:solidFill>
              </a:rPr>
              <a:t>∑</a:t>
            </a:r>
            <a:r>
              <a:rPr lang="en-US" sz="1800" baseline="-25000" smtClean="0">
                <a:solidFill>
                  <a:srgbClr val="0066FF"/>
                </a:solidFill>
              </a:rPr>
              <a:t>j</a:t>
            </a:r>
            <a:r>
              <a:rPr lang="en-US" sz="1800" smtClean="0">
                <a:solidFill>
                  <a:srgbClr val="0066FF"/>
                </a:solidFill>
              </a:rPr>
              <a:t>P</a:t>
            </a:r>
            <a:r>
              <a:rPr lang="en-US" sz="1800" baseline="-25000" smtClean="0">
                <a:solidFill>
                  <a:srgbClr val="0066FF"/>
                </a:solidFill>
              </a:rPr>
              <a:t>ij</a:t>
            </a:r>
            <a:r>
              <a:rPr lang="en-US" sz="1800" smtClean="0">
                <a:solidFill>
                  <a:srgbClr val="0066FF"/>
                </a:solidFill>
              </a:rPr>
              <a:t> = 1</a:t>
            </a:r>
            <a:r>
              <a:rPr lang="en-US" sz="1800" smtClean="0"/>
              <a:t> (</a:t>
            </a:r>
            <a:r>
              <a:rPr lang="en-US" sz="1800" smtClean="0">
                <a:solidFill>
                  <a:srgbClr val="FF6600"/>
                </a:solidFill>
              </a:rPr>
              <a:t>stochastic matrix</a:t>
            </a:r>
            <a:r>
              <a:rPr lang="en-US" sz="1800" smtClean="0"/>
              <a:t>)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FF6600"/>
                </a:solidFill>
              </a:rPr>
              <a:t>Memorylessness property</a:t>
            </a:r>
            <a:r>
              <a:rPr lang="en-US" sz="2400" smtClean="0"/>
              <a:t>: The next state of the chain depends only at the current state and not on the past of the process (first order MC)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higher order MCs are also possible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70175" y="2300288"/>
            <a:ext cx="2070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S = {s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1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, s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2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, … s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968625" y="3108325"/>
            <a:ext cx="1052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P = {P</a:t>
            </a:r>
            <a:r>
              <a:rPr lang="en-US" sz="2000" baseline="-25000">
                <a:solidFill>
                  <a:srgbClr val="0066FF"/>
                </a:solidFill>
                <a:latin typeface="Calibri" pitchFamily="34" charset="0"/>
              </a:rPr>
              <a:t>ij</a:t>
            </a:r>
            <a:r>
              <a:rPr lang="en-US" sz="2000">
                <a:solidFill>
                  <a:srgbClr val="0066FF"/>
                </a:solidFill>
                <a:latin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35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walks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Random walks on graphs correspond to Markov Chains</a:t>
            </a:r>
          </a:p>
          <a:p>
            <a:pPr lvl="1"/>
            <a:r>
              <a:rPr lang="en-US" smtClean="0"/>
              <a:t>The set of states </a:t>
            </a:r>
            <a:r>
              <a:rPr lang="en-US" smtClean="0">
                <a:solidFill>
                  <a:srgbClr val="0066FF"/>
                </a:solidFill>
              </a:rPr>
              <a:t>S</a:t>
            </a:r>
            <a:r>
              <a:rPr lang="en-US" smtClean="0"/>
              <a:t> is the set of nodes of the graph </a:t>
            </a:r>
            <a:r>
              <a:rPr lang="en-US" smtClean="0">
                <a:solidFill>
                  <a:srgbClr val="0066FF"/>
                </a:solidFill>
              </a:rPr>
              <a:t>G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FF9900"/>
                </a:solidFill>
              </a:rPr>
              <a:t>transition probability matrix</a:t>
            </a:r>
            <a:r>
              <a:rPr lang="en-US" smtClean="0"/>
              <a:t> is the probability that we follow an edge from one node to another</a:t>
            </a:r>
          </a:p>
        </p:txBody>
      </p:sp>
    </p:spTree>
    <p:extLst>
      <p:ext uri="{BB962C8B-B14F-4D97-AF65-F5344CB8AC3E}">
        <p14:creationId xmlns:p14="http://schemas.microsoft.com/office/powerpoint/2010/main" val="5617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4"/>
          <p:cNvSpPr>
            <a:spLocks noChangeArrowheads="1"/>
          </p:cNvSpPr>
          <p:nvPr/>
        </p:nvSpPr>
        <p:spPr bwMode="auto">
          <a:xfrm>
            <a:off x="1503363" y="3640138"/>
            <a:ext cx="2039937" cy="2905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1" name="Rectangle 41"/>
          <p:cNvSpPr>
            <a:spLocks noChangeArrowheads="1"/>
          </p:cNvSpPr>
          <p:nvPr/>
        </p:nvSpPr>
        <p:spPr bwMode="auto">
          <a:xfrm>
            <a:off x="1511300" y="2760663"/>
            <a:ext cx="2058988" cy="325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2" name="Rectangle 40"/>
          <p:cNvSpPr>
            <a:spLocks noChangeArrowheads="1"/>
          </p:cNvSpPr>
          <p:nvPr/>
        </p:nvSpPr>
        <p:spPr bwMode="auto">
          <a:xfrm>
            <a:off x="1512888" y="2330450"/>
            <a:ext cx="2030412" cy="333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3" name="Rectangle 39"/>
          <p:cNvSpPr>
            <a:spLocks noChangeArrowheads="1"/>
          </p:cNvSpPr>
          <p:nvPr/>
        </p:nvSpPr>
        <p:spPr bwMode="auto">
          <a:xfrm>
            <a:off x="1520825" y="1916113"/>
            <a:ext cx="2022475" cy="307975"/>
          </a:xfrm>
          <a:prstGeom prst="rect">
            <a:avLst/>
          </a:prstGeom>
          <a:solidFill>
            <a:srgbClr val="F0C61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  <p:grpSp>
        <p:nvGrpSpPr>
          <p:cNvPr id="4105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4112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13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14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15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16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17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107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108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109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110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5</a:t>
            </a: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55675" y="42751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8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42751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74725" y="1863725"/>
          <a:ext cx="2662238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9" name="Equation" r:id="rId6" imgW="1409400" imgH="1143000" progId="Equation.3">
                  <p:embed/>
                </p:oleObj>
              </mc:Choice>
              <mc:Fallback>
                <p:oleObj name="Equation" r:id="rId6" imgW="14094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1863725"/>
                        <a:ext cx="2662238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Rectangle 43"/>
          <p:cNvSpPr>
            <a:spLocks noChangeArrowheads="1"/>
          </p:cNvSpPr>
          <p:nvPr/>
        </p:nvSpPr>
        <p:spPr bwMode="auto">
          <a:xfrm>
            <a:off x="1520825" y="3209925"/>
            <a:ext cx="2032000" cy="288925"/>
          </a:xfrm>
          <a:prstGeom prst="rect">
            <a:avLst/>
          </a:prstGeom>
          <a:solidFill>
            <a:srgbClr val="008000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6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probability vector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vector </a:t>
            </a:r>
            <a:r>
              <a:rPr lang="en-US" smtClean="0">
                <a:solidFill>
                  <a:srgbClr val="0066FF"/>
                </a:solidFill>
              </a:rPr>
              <a:t>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smtClean="0">
                <a:solidFill>
                  <a:srgbClr val="0066FF"/>
                </a:solidFill>
              </a:rPr>
              <a:t> = (q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baseline="-25000" smtClean="0">
                <a:solidFill>
                  <a:srgbClr val="0066FF"/>
                </a:solidFill>
              </a:rPr>
              <a:t>1</a:t>
            </a:r>
            <a:r>
              <a:rPr lang="en-US" smtClean="0">
                <a:solidFill>
                  <a:srgbClr val="0066FF"/>
                </a:solidFill>
              </a:rPr>
              <a:t>,q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baseline="-25000" smtClean="0">
                <a:solidFill>
                  <a:srgbClr val="0066FF"/>
                </a:solidFill>
              </a:rPr>
              <a:t>2</a:t>
            </a:r>
            <a:r>
              <a:rPr lang="en-US" smtClean="0">
                <a:solidFill>
                  <a:srgbClr val="0066FF"/>
                </a:solidFill>
              </a:rPr>
              <a:t>, … ,q</a:t>
            </a:r>
            <a:r>
              <a:rPr lang="en-US" baseline="30000" smtClean="0">
                <a:solidFill>
                  <a:srgbClr val="0066FF"/>
                </a:solidFill>
              </a:rPr>
              <a:t>t</a:t>
            </a:r>
            <a:r>
              <a:rPr lang="en-US" baseline="-25000" smtClean="0">
                <a:solidFill>
                  <a:srgbClr val="0066FF"/>
                </a:solidFill>
              </a:rPr>
              <a:t>n</a:t>
            </a:r>
            <a:r>
              <a:rPr lang="en-US" smtClean="0">
                <a:solidFill>
                  <a:srgbClr val="0066FF"/>
                </a:solidFill>
              </a:rPr>
              <a:t>)</a:t>
            </a:r>
            <a:r>
              <a:rPr lang="en-US" smtClean="0"/>
              <a:t> that stores the probability of being at state </a:t>
            </a:r>
            <a:r>
              <a:rPr lang="en-US" smtClean="0">
                <a:solidFill>
                  <a:srgbClr val="0066FF"/>
                </a:solidFill>
              </a:rPr>
              <a:t>i</a:t>
            </a:r>
            <a:r>
              <a:rPr lang="en-US" smtClean="0"/>
              <a:t> at time </a:t>
            </a:r>
            <a:r>
              <a:rPr lang="en-US" smtClean="0">
                <a:solidFill>
                  <a:srgbClr val="0066FF"/>
                </a:solidFill>
              </a:rPr>
              <a:t>t</a:t>
            </a:r>
          </a:p>
          <a:p>
            <a:pPr lvl="1"/>
            <a:r>
              <a:rPr lang="en-US" smtClean="0">
                <a:solidFill>
                  <a:srgbClr val="0066FF"/>
                </a:solidFill>
              </a:rPr>
              <a:t>q</a:t>
            </a:r>
            <a:r>
              <a:rPr lang="en-US" baseline="30000" smtClean="0">
                <a:solidFill>
                  <a:srgbClr val="0066FF"/>
                </a:solidFill>
              </a:rPr>
              <a:t>0</a:t>
            </a:r>
            <a:r>
              <a:rPr lang="en-US" baseline="-25000" smtClean="0">
                <a:solidFill>
                  <a:srgbClr val="0066FF"/>
                </a:solidFill>
              </a:rPr>
              <a:t>i</a:t>
            </a:r>
            <a:r>
              <a:rPr lang="en-US" b="1" baseline="30000" smtClean="0"/>
              <a:t> = </a:t>
            </a:r>
            <a:r>
              <a:rPr lang="en-US" smtClean="0"/>
              <a:t>the probability of starting from state i</a:t>
            </a:r>
            <a:endParaRPr lang="en-US" b="1" smtClean="0"/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3429000" y="3200400"/>
            <a:ext cx="186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66FF"/>
                </a:solidFill>
                <a:latin typeface="Calibri" pitchFamily="34" charset="0"/>
              </a:rPr>
              <a:t>q</a:t>
            </a:r>
            <a:r>
              <a:rPr lang="en-US" sz="3200" baseline="30000" dirty="0" err="1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sz="3200" dirty="0">
                <a:solidFill>
                  <a:srgbClr val="0066FF"/>
                </a:solidFill>
                <a:latin typeface="Calibri" pitchFamily="34" charset="0"/>
              </a:rPr>
              <a:t> = </a:t>
            </a:r>
            <a:r>
              <a:rPr lang="en-US" sz="3200" dirty="0" err="1">
                <a:solidFill>
                  <a:srgbClr val="0066FF"/>
                </a:solidFill>
                <a:latin typeface="Calibri" pitchFamily="34" charset="0"/>
              </a:rPr>
              <a:t>q</a:t>
            </a:r>
            <a:r>
              <a:rPr lang="en-US" sz="3200" baseline="30000" dirty="0" err="1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sz="3200" baseline="30000" dirty="0">
                <a:solidFill>
                  <a:srgbClr val="0066FF"/>
                </a:solidFill>
                <a:latin typeface="Calibri" pitchFamily="34" charset="0"/>
              </a:rPr>
              <a:t>-1</a:t>
            </a:r>
            <a:r>
              <a:rPr lang="en-US" sz="3200" dirty="0">
                <a:solidFill>
                  <a:srgbClr val="0066FF"/>
                </a:solidFill>
                <a:latin typeface="Calibri" pitchFamily="34" charset="0"/>
              </a:rPr>
              <a:t> P</a:t>
            </a:r>
          </a:p>
        </p:txBody>
      </p:sp>
    </p:spTree>
    <p:extLst>
      <p:ext uri="{BB962C8B-B14F-4D97-AF65-F5344CB8AC3E}">
        <p14:creationId xmlns:p14="http://schemas.microsoft.com/office/powerpoint/2010/main" val="26419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5135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6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7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8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39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5140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44538" y="19891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0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19891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6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7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8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9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5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30" name="Text Box 35"/>
          <p:cNvSpPr txBox="1">
            <a:spLocks noChangeArrowheads="1"/>
          </p:cNvSpPr>
          <p:nvPr/>
        </p:nvSpPr>
        <p:spPr bwMode="auto">
          <a:xfrm>
            <a:off x="962025" y="4445000"/>
            <a:ext cx="260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0C612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0C612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>
                <a:latin typeface="Calibri" pitchFamily="34" charset="0"/>
              </a:rPr>
              <a:t> = 1/3 </a:t>
            </a:r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  <a:r>
              <a:rPr lang="en-US" sz="2000" baseline="-25000"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+ 1/2 </a:t>
            </a:r>
            <a:r>
              <a:rPr lang="en-US" sz="2000">
                <a:solidFill>
                  <a:srgbClr val="FF00FF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00FF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F00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131" name="Text Box 36"/>
          <p:cNvSpPr txBox="1">
            <a:spLocks noChangeArrowheads="1"/>
          </p:cNvSpPr>
          <p:nvPr/>
        </p:nvSpPr>
        <p:spPr bwMode="auto">
          <a:xfrm>
            <a:off x="979488" y="4894263"/>
            <a:ext cx="317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3300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000">
                <a:latin typeface="Calibri" pitchFamily="34" charset="0"/>
              </a:rPr>
              <a:t> = 1/2 </a:t>
            </a:r>
            <a:r>
              <a:rPr lang="en-US" sz="2000">
                <a:solidFill>
                  <a:srgbClr val="F0C612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0C612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>
                <a:latin typeface="Calibri" pitchFamily="34" charset="0"/>
              </a:rPr>
              <a:t> + 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33CC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en-US" sz="2000" baseline="-25000"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+ 1/3 </a:t>
            </a:r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132" name="Text Box 37"/>
          <p:cNvSpPr txBox="1">
            <a:spLocks noChangeArrowheads="1"/>
          </p:cNvSpPr>
          <p:nvPr/>
        </p:nvSpPr>
        <p:spPr bwMode="auto">
          <a:xfrm>
            <a:off x="977900" y="5386388"/>
            <a:ext cx="263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33CC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en-US" sz="200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= 1/2 </a:t>
            </a:r>
            <a:r>
              <a:rPr lang="en-US" sz="2000">
                <a:solidFill>
                  <a:srgbClr val="F0C612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0C612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0C612"/>
                </a:solidFill>
                <a:latin typeface="Calibri" pitchFamily="34" charset="0"/>
              </a:rPr>
              <a:t>1</a:t>
            </a:r>
            <a:r>
              <a:rPr lang="en-US" sz="2000">
                <a:latin typeface="Calibri" pitchFamily="34" charset="0"/>
              </a:rPr>
              <a:t> + 1/3 </a:t>
            </a:r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133" name="Text Box 38"/>
          <p:cNvSpPr txBox="1">
            <a:spLocks noChangeArrowheads="1"/>
          </p:cNvSpPr>
          <p:nvPr/>
        </p:nvSpPr>
        <p:spPr bwMode="auto">
          <a:xfrm>
            <a:off x="981075" y="5810250"/>
            <a:ext cx="164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008000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008000"/>
                </a:solidFill>
                <a:latin typeface="Calibri" pitchFamily="34" charset="0"/>
              </a:rPr>
              <a:t>4</a:t>
            </a:r>
            <a:r>
              <a:rPr lang="en-US" sz="2000">
                <a:latin typeface="Calibri" pitchFamily="34" charset="0"/>
              </a:rPr>
              <a:t> = 1/2 </a:t>
            </a:r>
            <a:r>
              <a:rPr lang="en-US" sz="2000">
                <a:solidFill>
                  <a:srgbClr val="FF00FF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00FF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F00FF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134" name="Text Box 39"/>
          <p:cNvSpPr txBox="1">
            <a:spLocks noChangeArrowheads="1"/>
          </p:cNvSpPr>
          <p:nvPr/>
        </p:nvSpPr>
        <p:spPr bwMode="auto">
          <a:xfrm>
            <a:off x="976313" y="6307138"/>
            <a:ext cx="1265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00FF"/>
                </a:solidFill>
                <a:latin typeface="Calibri" pitchFamily="34" charset="0"/>
              </a:rPr>
              <a:t>t+1</a:t>
            </a:r>
            <a:r>
              <a:rPr lang="en-US" sz="2000" baseline="-25000">
                <a:solidFill>
                  <a:srgbClr val="FF00FF"/>
                </a:solidFill>
                <a:latin typeface="Calibri" pitchFamily="34" charset="0"/>
              </a:rPr>
              <a:t>5</a:t>
            </a:r>
            <a:r>
              <a:rPr lang="en-US" sz="2000">
                <a:latin typeface="Calibri" pitchFamily="34" charset="0"/>
              </a:rPr>
              <a:t> = </a:t>
            </a:r>
            <a:r>
              <a:rPr lang="en-US" sz="2000">
                <a:solidFill>
                  <a:srgbClr val="FF3300"/>
                </a:solidFill>
                <a:latin typeface="Calibri" pitchFamily="34" charset="0"/>
              </a:rPr>
              <a:t>q</a:t>
            </a:r>
            <a:r>
              <a:rPr lang="en-US" sz="2000" baseline="30000">
                <a:solidFill>
                  <a:srgbClr val="FF3300"/>
                </a:solidFill>
                <a:latin typeface="Calibri" pitchFamily="34" charset="0"/>
              </a:rPr>
              <a:t>t</a:t>
            </a:r>
            <a:r>
              <a:rPr lang="en-US" sz="2000" baseline="-25000">
                <a:solidFill>
                  <a:srgbClr val="FF3300"/>
                </a:solidFill>
                <a:latin typeface="Calibri" pitchFamily="34" charset="0"/>
              </a:rPr>
              <a:t>2 </a:t>
            </a:r>
            <a:endParaRPr lang="en-US" sz="2000" baseline="-25000">
              <a:solidFill>
                <a:srgbClr val="FF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Stationary distribution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 stationary distribution for a MC with transition matrix </a:t>
            </a:r>
            <a:r>
              <a:rPr lang="en-US" sz="2400" smtClean="0">
                <a:solidFill>
                  <a:srgbClr val="0066FF"/>
                </a:solidFill>
              </a:rPr>
              <a:t>P</a:t>
            </a:r>
            <a:r>
              <a:rPr lang="en-US" sz="2400" smtClean="0"/>
              <a:t>, is a probability distribution </a:t>
            </a:r>
            <a:r>
              <a:rPr lang="el-GR" sz="2400" smtClean="0">
                <a:solidFill>
                  <a:srgbClr val="0066FF"/>
                </a:solidFill>
              </a:rPr>
              <a:t>π</a:t>
            </a:r>
            <a:r>
              <a:rPr lang="fi-FI" sz="2400" smtClean="0"/>
              <a:t>, </a:t>
            </a:r>
            <a:r>
              <a:rPr lang="en-US" sz="2400" smtClean="0"/>
              <a:t>such that </a:t>
            </a:r>
            <a:r>
              <a:rPr lang="en-US" sz="2400" smtClean="0">
                <a:solidFill>
                  <a:srgbClr val="0066FF"/>
                </a:solidFill>
              </a:rPr>
              <a:t>π = πP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A MC has a unique stationary distribution if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it is </a:t>
            </a:r>
            <a:r>
              <a:rPr lang="en-US" sz="2000" smtClean="0">
                <a:solidFill>
                  <a:srgbClr val="FF0000"/>
                </a:solidFill>
              </a:rPr>
              <a:t>irreducible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the underlying graph is strongly connected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it is </a:t>
            </a:r>
            <a:r>
              <a:rPr lang="en-US" sz="2000" smtClean="0">
                <a:solidFill>
                  <a:srgbClr val="FF0000"/>
                </a:solidFill>
              </a:rPr>
              <a:t>aperiodic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for random walks, the underlying graph is </a:t>
            </a:r>
            <a:r>
              <a:rPr lang="en-US" sz="1800" smtClean="0">
                <a:solidFill>
                  <a:srgbClr val="FF3300"/>
                </a:solidFill>
              </a:rPr>
              <a:t>not</a:t>
            </a:r>
            <a:r>
              <a:rPr lang="en-US" sz="1800" smtClean="0"/>
              <a:t> bipartite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The probability </a:t>
            </a:r>
            <a:r>
              <a:rPr lang="el-GR" sz="2400" smtClean="0">
                <a:solidFill>
                  <a:srgbClr val="0066FF"/>
                </a:solidFill>
              </a:rPr>
              <a:t>π</a:t>
            </a:r>
            <a:r>
              <a:rPr lang="fi-FI" sz="2400" baseline="-25000" smtClean="0">
                <a:solidFill>
                  <a:srgbClr val="0066FF"/>
                </a:solidFill>
              </a:rPr>
              <a:t>i</a:t>
            </a:r>
            <a:r>
              <a:rPr lang="fi-FI" sz="2400" smtClean="0">
                <a:solidFill>
                  <a:srgbClr val="0066FF"/>
                </a:solidFill>
              </a:rPr>
              <a:t> </a:t>
            </a:r>
            <a:r>
              <a:rPr lang="fi-FI" sz="2400" smtClean="0"/>
              <a:t>is the </a:t>
            </a:r>
            <a:r>
              <a:rPr lang="en-US" sz="2400" smtClean="0"/>
              <a:t>fraction of times that we visited  state </a:t>
            </a:r>
            <a:r>
              <a:rPr lang="en-US" sz="2400" smtClean="0">
                <a:solidFill>
                  <a:srgbClr val="0066FF"/>
                </a:solidFill>
              </a:rPr>
              <a:t>i </a:t>
            </a:r>
            <a:r>
              <a:rPr lang="en-US" sz="2400" smtClean="0"/>
              <a:t>as</a:t>
            </a:r>
            <a:r>
              <a:rPr lang="en-US" sz="2400" smtClean="0">
                <a:solidFill>
                  <a:srgbClr val="0066FF"/>
                </a:solidFill>
              </a:rPr>
              <a:t> t </a:t>
            </a:r>
            <a:r>
              <a:rPr lang="en-US" sz="2400" smtClean="0">
                <a:solidFill>
                  <a:srgbClr val="0066FF"/>
                </a:solidFill>
                <a:latin typeface="Arial" pitchFamily="34" charset="0"/>
              </a:rPr>
              <a:t>→ </a:t>
            </a:r>
            <a:r>
              <a:rPr lang="en-US" sz="2400" smtClean="0">
                <a:solidFill>
                  <a:srgbClr val="0066FF"/>
                </a:solidFill>
                <a:latin typeface="Tahoma" pitchFamily="34" charset="0"/>
              </a:rPr>
              <a:t>∞</a:t>
            </a:r>
            <a:endParaRPr lang="en-US" sz="2400" smtClean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/>
              <a:t>The stationary distribution is an eigenvector of matrix </a:t>
            </a:r>
            <a:r>
              <a:rPr lang="en-US" sz="2400" smtClean="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the principal left eigenvector of </a:t>
            </a:r>
            <a:r>
              <a:rPr lang="en-US" sz="2000" smtClean="0">
                <a:solidFill>
                  <a:srgbClr val="0066FF"/>
                </a:solidFill>
              </a:rPr>
              <a:t>P</a:t>
            </a:r>
            <a:r>
              <a:rPr lang="en-US" sz="2000" smtClean="0"/>
              <a:t> – stochastic matrices have maximum eigenvalue 1</a:t>
            </a:r>
          </a:p>
        </p:txBody>
      </p:sp>
    </p:spTree>
    <p:extLst>
      <p:ext uri="{BB962C8B-B14F-4D97-AF65-F5344CB8AC3E}">
        <p14:creationId xmlns:p14="http://schemas.microsoft.com/office/powerpoint/2010/main" val="31467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Computing the stationary distribution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Power Method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Initialize to some distribution </a:t>
            </a:r>
            <a:r>
              <a:rPr lang="en-US" sz="2400" smtClean="0">
                <a:solidFill>
                  <a:srgbClr val="0066FF"/>
                </a:solidFill>
              </a:rPr>
              <a:t>q</a:t>
            </a:r>
            <a:r>
              <a:rPr lang="en-US" sz="2400" baseline="30000" smtClean="0">
                <a:solidFill>
                  <a:srgbClr val="0066FF"/>
                </a:solidFill>
              </a:rPr>
              <a:t>0</a:t>
            </a:r>
            <a:endParaRPr lang="en-US" sz="2400" smtClean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Iteratively compute </a:t>
            </a:r>
            <a:r>
              <a:rPr lang="en-US" sz="2400" smtClean="0">
                <a:solidFill>
                  <a:srgbClr val="0066FF"/>
                </a:solidFill>
              </a:rPr>
              <a:t>q</a:t>
            </a:r>
            <a:r>
              <a:rPr lang="en-US" sz="2400" baseline="30000" smtClean="0">
                <a:solidFill>
                  <a:srgbClr val="0066FF"/>
                </a:solidFill>
              </a:rPr>
              <a:t>t</a:t>
            </a:r>
            <a:r>
              <a:rPr lang="en-US" sz="2400" smtClean="0">
                <a:solidFill>
                  <a:srgbClr val="0066FF"/>
                </a:solidFill>
              </a:rPr>
              <a:t> = q</a:t>
            </a:r>
            <a:r>
              <a:rPr lang="en-US" sz="2400" baseline="30000" smtClean="0">
                <a:solidFill>
                  <a:srgbClr val="0066FF"/>
                </a:solidFill>
              </a:rPr>
              <a:t>t-1</a:t>
            </a:r>
            <a:r>
              <a:rPr lang="en-US" sz="2400" smtClean="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After enough iterations </a:t>
            </a:r>
            <a:r>
              <a:rPr lang="en-US" sz="2400" smtClean="0">
                <a:solidFill>
                  <a:srgbClr val="0066FF"/>
                </a:solidFill>
              </a:rPr>
              <a:t>q</a:t>
            </a:r>
            <a:r>
              <a:rPr lang="en-US" sz="2400" baseline="30000" smtClean="0">
                <a:solidFill>
                  <a:srgbClr val="0066FF"/>
                </a:solidFill>
              </a:rPr>
              <a:t>t </a:t>
            </a:r>
            <a:r>
              <a:rPr lang="en-US" sz="2400" smtClean="0">
                <a:solidFill>
                  <a:srgbClr val="0066FF"/>
                </a:solidFill>
              </a:rPr>
              <a:t>≈ </a:t>
            </a:r>
            <a:r>
              <a:rPr lang="el-GR" sz="2400" smtClean="0">
                <a:solidFill>
                  <a:srgbClr val="0066FF"/>
                </a:solidFill>
              </a:rPr>
              <a:t>π</a:t>
            </a:r>
            <a:endParaRPr lang="fi-FI" sz="2400" smtClean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Power method because it computes</a:t>
            </a:r>
            <a:r>
              <a:rPr lang="en-US" sz="2400" smtClean="0">
                <a:solidFill>
                  <a:srgbClr val="0066FF"/>
                </a:solidFill>
              </a:rPr>
              <a:t> q</a:t>
            </a:r>
            <a:r>
              <a:rPr lang="en-US" sz="2400" baseline="30000" smtClean="0">
                <a:solidFill>
                  <a:srgbClr val="0066FF"/>
                </a:solidFill>
              </a:rPr>
              <a:t>t</a:t>
            </a:r>
            <a:r>
              <a:rPr lang="en-US" sz="2400" smtClean="0">
                <a:solidFill>
                  <a:srgbClr val="0066FF"/>
                </a:solidFill>
              </a:rPr>
              <a:t> = q</a:t>
            </a:r>
            <a:r>
              <a:rPr lang="en-US" sz="2400" baseline="30000" smtClean="0">
                <a:solidFill>
                  <a:srgbClr val="0066FF"/>
                </a:solidFill>
              </a:rPr>
              <a:t>0</a:t>
            </a:r>
            <a:r>
              <a:rPr lang="en-US" sz="2400" smtClean="0">
                <a:solidFill>
                  <a:srgbClr val="0066FF"/>
                </a:solidFill>
              </a:rPr>
              <a:t>P</a:t>
            </a:r>
            <a:r>
              <a:rPr lang="en-US" sz="2400" baseline="30000" smtClean="0">
                <a:solidFill>
                  <a:srgbClr val="0066FF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Why does it converge?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follows from the fact that any vector can be written as a linear combination of the eigenvectors</a:t>
            </a:r>
          </a:p>
          <a:p>
            <a:pPr lvl="2">
              <a:lnSpc>
                <a:spcPct val="90000"/>
              </a:lnSpc>
            </a:pPr>
            <a:r>
              <a:rPr lang="en-US" sz="2000" smtClean="0">
                <a:solidFill>
                  <a:srgbClr val="0066FF"/>
                </a:solidFill>
              </a:rPr>
              <a:t>q</a:t>
            </a:r>
            <a:r>
              <a:rPr lang="en-US" sz="2000" baseline="30000" smtClean="0">
                <a:solidFill>
                  <a:srgbClr val="0066FF"/>
                </a:solidFill>
              </a:rPr>
              <a:t>0 </a:t>
            </a:r>
            <a:r>
              <a:rPr lang="en-US" sz="2000" smtClean="0">
                <a:solidFill>
                  <a:srgbClr val="0066FF"/>
                </a:solidFill>
              </a:rPr>
              <a:t>= v</a:t>
            </a:r>
            <a:r>
              <a:rPr lang="en-US" sz="2000" baseline="-25000" smtClean="0">
                <a:solidFill>
                  <a:srgbClr val="0066FF"/>
                </a:solidFill>
              </a:rPr>
              <a:t>1 </a:t>
            </a:r>
            <a:r>
              <a:rPr lang="en-US" sz="2000" smtClean="0">
                <a:solidFill>
                  <a:srgbClr val="0066FF"/>
                </a:solidFill>
              </a:rPr>
              <a:t>+ c</a:t>
            </a:r>
            <a:r>
              <a:rPr lang="en-US" sz="2000" baseline="-25000" smtClean="0">
                <a:solidFill>
                  <a:srgbClr val="0066FF"/>
                </a:solidFill>
              </a:rPr>
              <a:t>2</a:t>
            </a:r>
            <a:r>
              <a:rPr lang="en-US" sz="2000" smtClean="0">
                <a:solidFill>
                  <a:srgbClr val="0066FF"/>
                </a:solidFill>
              </a:rPr>
              <a:t>v</a:t>
            </a:r>
            <a:r>
              <a:rPr lang="en-US" sz="2000" baseline="-25000" smtClean="0">
                <a:solidFill>
                  <a:srgbClr val="0066FF"/>
                </a:solidFill>
              </a:rPr>
              <a:t>2</a:t>
            </a:r>
            <a:r>
              <a:rPr lang="en-US" sz="2000" smtClean="0">
                <a:solidFill>
                  <a:srgbClr val="0066FF"/>
                </a:solidFill>
              </a:rPr>
              <a:t> + … c</a:t>
            </a:r>
            <a:r>
              <a:rPr lang="en-US" sz="2000" baseline="-25000" smtClean="0">
                <a:solidFill>
                  <a:srgbClr val="0066FF"/>
                </a:solidFill>
              </a:rPr>
              <a:t>n</a:t>
            </a:r>
            <a:r>
              <a:rPr lang="en-US" sz="2000" smtClean="0">
                <a:solidFill>
                  <a:srgbClr val="0066FF"/>
                </a:solidFill>
              </a:rPr>
              <a:t>v</a:t>
            </a:r>
            <a:r>
              <a:rPr lang="en-US" sz="2000" baseline="-25000" smtClean="0">
                <a:solidFill>
                  <a:srgbClr val="0066FF"/>
                </a:solidFill>
              </a:rPr>
              <a:t>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Rate of convergence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determined by </a:t>
            </a:r>
            <a:r>
              <a:rPr lang="el-GR" sz="2400" smtClean="0">
                <a:solidFill>
                  <a:srgbClr val="0066FF"/>
                </a:solidFill>
                <a:latin typeface="Arial" pitchFamily="34" charset="0"/>
              </a:rPr>
              <a:t>λ</a:t>
            </a:r>
            <a:r>
              <a:rPr lang="fi-FI" sz="2400" baseline="-25000" smtClean="0">
                <a:solidFill>
                  <a:srgbClr val="0066FF"/>
                </a:solidFill>
                <a:latin typeface="Arial" pitchFamily="34" charset="0"/>
              </a:rPr>
              <a:t>2</a:t>
            </a:r>
            <a:r>
              <a:rPr lang="fi-FI" sz="2400" baseline="30000" smtClean="0">
                <a:solidFill>
                  <a:srgbClr val="0066FF"/>
                </a:solidFill>
                <a:latin typeface="Arial" pitchFamily="34" charset="0"/>
              </a:rPr>
              <a:t>t</a:t>
            </a:r>
            <a:endParaRPr lang="el-GR" sz="2400" smtClean="0">
              <a:solidFill>
                <a:srgbClr val="0066FF"/>
              </a:solidFill>
              <a:latin typeface="Arial" pitchFamily="34" charset="0"/>
            </a:endParaRPr>
          </a:p>
          <a:p>
            <a:pPr lvl="2">
              <a:lnSpc>
                <a:spcPct val="90000"/>
              </a:lnSpc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4029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Vanilla random walk</a:t>
            </a:r>
          </a:p>
          <a:p>
            <a:pPr lvl="1"/>
            <a:r>
              <a:rPr lang="en-US" smtClean="0"/>
              <a:t>make the adjacency matrix stochastic and run a random walk</a:t>
            </a: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5300663" y="2989263"/>
            <a:ext cx="3556000" cy="3090862"/>
            <a:chOff x="3004" y="981"/>
            <a:chExt cx="2688" cy="2256"/>
          </a:xfrm>
        </p:grpSpPr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4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6782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2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990600"/>
          </a:xfrm>
        </p:spPr>
        <p:txBody>
          <a:bodyPr/>
          <a:lstStyle/>
          <a:p>
            <a:r>
              <a:rPr lang="en-US" dirty="0"/>
              <a:t>Bayesian Classifiers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a record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/>
              <a:t> </a:t>
            </a:r>
            <a:r>
              <a:rPr lang="en-US" dirty="0" smtClean="0"/>
              <a:t>over attributes </a:t>
            </a:r>
            <a:r>
              <a:rPr lang="en-US" dirty="0" smtClean="0">
                <a:solidFill>
                  <a:srgbClr val="0070C0"/>
                </a:solidFill>
              </a:rPr>
              <a:t>(A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baseline="-25000" dirty="0" err="1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,…,A</a:t>
            </a:r>
            <a:r>
              <a:rPr lang="en-US" baseline="-25000" dirty="0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)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/>
              <a:t>E.g., </a:t>
            </a:r>
            <a:r>
              <a:rPr lang="en-US" dirty="0" smtClean="0">
                <a:solidFill>
                  <a:srgbClr val="0070C0"/>
                </a:solidFill>
              </a:rPr>
              <a:t>X = (‘Yes’, ‘Single’, </a:t>
            </a:r>
            <a:r>
              <a:rPr lang="en-US" dirty="0" err="1" smtClean="0">
                <a:solidFill>
                  <a:srgbClr val="0070C0"/>
                </a:solidFill>
              </a:rPr>
              <a:t>125K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goal </a:t>
            </a:r>
            <a:r>
              <a:rPr lang="en-US" dirty="0"/>
              <a:t>is to predict class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lvl="1"/>
            <a:r>
              <a:rPr lang="en-US" dirty="0"/>
              <a:t>Specifically, we want to find the value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of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 that maximizes </a:t>
            </a:r>
            <a:r>
              <a:rPr lang="en-US" dirty="0" smtClean="0">
                <a:solidFill>
                  <a:srgbClr val="0070C0"/>
                </a:solidFill>
              </a:rPr>
              <a:t>P(C=c| X)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Can we estimate </a:t>
            </a:r>
            <a:r>
              <a:rPr lang="en-US" dirty="0">
                <a:solidFill>
                  <a:srgbClr val="0070C0"/>
                </a:solidFill>
              </a:rPr>
              <a:t>P(C| </a:t>
            </a:r>
            <a:r>
              <a:rPr lang="en-US" dirty="0" smtClean="0">
                <a:solidFill>
                  <a:srgbClr val="0070C0"/>
                </a:solidFill>
              </a:rPr>
              <a:t>X) </a:t>
            </a:r>
            <a:r>
              <a:rPr lang="en-US" dirty="0"/>
              <a:t>directly from data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This means that we estimate the probability for all possible values of the class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9"/>
          <p:cNvSpPr>
            <a:spLocks noChangeArrowheads="1"/>
          </p:cNvSpPr>
          <p:nvPr/>
        </p:nvSpPr>
        <p:spPr bwMode="auto">
          <a:xfrm>
            <a:off x="1573213" y="4141788"/>
            <a:ext cx="2911475" cy="333375"/>
          </a:xfrm>
          <a:prstGeom prst="rect">
            <a:avLst/>
          </a:prstGeom>
          <a:solidFill>
            <a:srgbClr val="FF330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about </a:t>
            </a:r>
            <a:r>
              <a:rPr lang="en-US" smtClean="0">
                <a:solidFill>
                  <a:srgbClr val="FF6600"/>
                </a:solidFill>
              </a:rPr>
              <a:t>sink </a:t>
            </a:r>
            <a:r>
              <a:rPr lang="en-US" smtClean="0"/>
              <a:t>nodes?</a:t>
            </a:r>
          </a:p>
          <a:p>
            <a:pPr lvl="1"/>
            <a:r>
              <a:rPr lang="en-US" smtClean="0"/>
              <a:t>what happens when the random walk moves to a node without any outgoing inks?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8" name="Equation" r:id="rId4" imgW="1854000" imgH="1143000" progId="Equation.3">
                  <p:embed/>
                </p:oleObj>
              </mc:Choice>
              <mc:Fallback>
                <p:oleObj name="Equation" r:id="rId4" imgW="1854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678238"/>
                        <a:ext cx="3502025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6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1458913" y="4141788"/>
            <a:ext cx="3165475" cy="333375"/>
          </a:xfrm>
          <a:prstGeom prst="rect">
            <a:avLst/>
          </a:prstGeom>
          <a:solidFill>
            <a:srgbClr val="FF330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50913" y="3678238"/>
          <a:ext cx="37417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4" name="Equation" r:id="rId4" imgW="1981080" imgH="1143000" progId="Equation.3">
                  <p:embed/>
                </p:oleObj>
              </mc:Choice>
              <mc:Fallback>
                <p:oleObj name="Equation" r:id="rId4" imgW="19810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678238"/>
                        <a:ext cx="3741737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Replace these row vectors with a vector </a:t>
            </a:r>
            <a:r>
              <a:rPr lang="en-US" smtClean="0">
                <a:solidFill>
                  <a:srgbClr val="0066FF"/>
                </a:solidFill>
              </a:rPr>
              <a:t>v</a:t>
            </a:r>
          </a:p>
          <a:p>
            <a:pPr lvl="1"/>
            <a:r>
              <a:rPr lang="en-US" smtClean="0"/>
              <a:t>typically, the uniform vector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2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2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23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28"/>
          <p:cNvSpPr>
            <a:spLocks noChangeShapeType="1"/>
          </p:cNvSpPr>
          <p:nvPr/>
        </p:nvSpPr>
        <p:spPr bwMode="auto">
          <a:xfrm flipH="1">
            <a:off x="5916613" y="3578225"/>
            <a:ext cx="976312" cy="3254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29"/>
          <p:cNvSpPr>
            <a:spLocks noChangeShapeType="1"/>
          </p:cNvSpPr>
          <p:nvPr/>
        </p:nvSpPr>
        <p:spPr bwMode="auto">
          <a:xfrm flipH="1">
            <a:off x="6219825" y="4162425"/>
            <a:ext cx="879475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30"/>
          <p:cNvSpPr>
            <a:spLocks noChangeShapeType="1"/>
          </p:cNvSpPr>
          <p:nvPr/>
        </p:nvSpPr>
        <p:spPr bwMode="auto">
          <a:xfrm>
            <a:off x="7170738" y="4165600"/>
            <a:ext cx="520700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31"/>
          <p:cNvSpPr>
            <a:spLocks noChangeShapeType="1"/>
          </p:cNvSpPr>
          <p:nvPr/>
        </p:nvSpPr>
        <p:spPr bwMode="auto">
          <a:xfrm>
            <a:off x="7605713" y="3852863"/>
            <a:ext cx="530225" cy="473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5" name="Text Box 32"/>
          <p:cNvSpPr txBox="1">
            <a:spLocks noChangeArrowheads="1"/>
          </p:cNvSpPr>
          <p:nvPr/>
        </p:nvSpPr>
        <p:spPr bwMode="auto">
          <a:xfrm>
            <a:off x="673100" y="6122988"/>
            <a:ext cx="139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P’ = P + dv</a:t>
            </a:r>
            <a:r>
              <a:rPr lang="en-US" baseline="30000">
                <a:latin typeface="Calibri" pitchFamily="34" charset="0"/>
              </a:rPr>
              <a:t>T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559050" y="6018213"/>
          <a:ext cx="17668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5" name="Equation" r:id="rId6" imgW="1231560" imgH="457200" progId="Equation.3">
                  <p:embed/>
                </p:oleObj>
              </mc:Choice>
              <mc:Fallback>
                <p:oleObj name="Equation" r:id="rId6" imgW="1231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6018213"/>
                        <a:ext cx="1766888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18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61938" y="3679825"/>
          <a:ext cx="81994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6" name="Equation" r:id="rId4" imgW="4343400" imgH="1143000" progId="Equation.3">
                  <p:embed/>
                </p:oleObj>
              </mc:Choice>
              <mc:Fallback>
                <p:oleObj name="Equation" r:id="rId4" imgW="43434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3679825"/>
                        <a:ext cx="8199437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PageRank random walk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do we guarantee irreducibility?</a:t>
            </a:r>
          </a:p>
          <a:p>
            <a:pPr lvl="1"/>
            <a:r>
              <a:rPr lang="en-US" smtClean="0"/>
              <a:t>add a random jump to vector v with prob </a:t>
            </a:r>
            <a:r>
              <a:rPr lang="el-GR" smtClean="0">
                <a:latin typeface="Tahoma" pitchFamily="34" charset="0"/>
                <a:cs typeface="Times New Roman" pitchFamily="18" charset="0"/>
              </a:rPr>
              <a:t>α</a:t>
            </a:r>
            <a:endParaRPr lang="fi-FI" smtClean="0">
              <a:latin typeface="Tahoma" pitchFamily="34" charset="0"/>
              <a:cs typeface="Times New Roman" pitchFamily="18" charset="0"/>
            </a:endParaRPr>
          </a:p>
          <a:p>
            <a:pPr lvl="2"/>
            <a:r>
              <a:rPr lang="en-US" smtClean="0">
                <a:latin typeface="Tahoma" pitchFamily="34" charset="0"/>
                <a:cs typeface="Times New Roman" pitchFamily="18" charset="0"/>
              </a:rPr>
              <a:t>typically, to a uniform vector</a:t>
            </a:r>
          </a:p>
        </p:txBody>
      </p:sp>
      <p:sp>
        <p:nvSpPr>
          <p:cNvPr id="9221" name="Text Box 33"/>
          <p:cNvSpPr txBox="1">
            <a:spLocks noChangeArrowheads="1"/>
          </p:cNvSpPr>
          <p:nvPr/>
        </p:nvSpPr>
        <p:spPr bwMode="auto">
          <a:xfrm>
            <a:off x="506413" y="6105525"/>
            <a:ext cx="5265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  <a:latin typeface="Calibri" pitchFamily="34" charset="0"/>
              </a:rPr>
              <a:t>P’’ = αP’ + (1-α)uv</a:t>
            </a:r>
            <a:r>
              <a:rPr lang="en-US" baseline="3000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>
                <a:latin typeface="Calibri" pitchFamily="34" charset="0"/>
              </a:rPr>
              <a:t>,  where u is the vector of all 1s</a:t>
            </a:r>
          </a:p>
        </p:txBody>
      </p:sp>
    </p:spTree>
    <p:extLst>
      <p:ext uri="{BB962C8B-B14F-4D97-AF65-F5344CB8AC3E}">
        <p14:creationId xmlns:p14="http://schemas.microsoft.com/office/powerpoint/2010/main" val="34163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random jump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Guarantees irreducibility</a:t>
            </a:r>
          </a:p>
          <a:p>
            <a:r>
              <a:rPr lang="en-US" smtClean="0"/>
              <a:t>Motivated by the concept of random surfer</a:t>
            </a:r>
          </a:p>
          <a:p>
            <a:r>
              <a:rPr lang="en-US" smtClean="0"/>
              <a:t>Offers additional flexibility </a:t>
            </a:r>
          </a:p>
          <a:p>
            <a:pPr lvl="1"/>
            <a:r>
              <a:rPr lang="en-US" smtClean="0"/>
              <a:t>personalization</a:t>
            </a:r>
          </a:p>
          <a:p>
            <a:pPr lvl="1"/>
            <a:r>
              <a:rPr lang="en-US" smtClean="0"/>
              <a:t>anti-spam</a:t>
            </a:r>
          </a:p>
          <a:p>
            <a:r>
              <a:rPr lang="en-US" smtClean="0"/>
              <a:t>Controls the rate of convergence</a:t>
            </a:r>
          </a:p>
          <a:p>
            <a:pPr lvl="1"/>
            <a:r>
              <a:rPr lang="en-US" smtClean="0"/>
              <a:t>the second eigenvalue of matrix P’’ is </a:t>
            </a:r>
            <a:r>
              <a:rPr lang="el-GR" smtClean="0">
                <a:latin typeface="Tahoma" pitchFamily="34" charset="0"/>
                <a:cs typeface="Times New Roman" pitchFamily="18" charset="0"/>
              </a:rPr>
              <a:t>α</a:t>
            </a:r>
            <a:endParaRPr lang="en-US" smtClean="0"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PageRank algorithm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Performing vanilla power method is now too expensive – the matrix is not sparse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831850" y="2832100"/>
            <a:ext cx="20129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q</a:t>
            </a:r>
            <a:r>
              <a:rPr lang="en-US" sz="2800" baseline="30000">
                <a:latin typeface="Calibri" pitchFamily="34" charset="0"/>
              </a:rPr>
              <a:t>0 </a:t>
            </a:r>
            <a:r>
              <a:rPr lang="en-US" sz="2800">
                <a:latin typeface="Calibri" pitchFamily="34" charset="0"/>
              </a:rPr>
              <a:t>= v</a:t>
            </a:r>
          </a:p>
          <a:p>
            <a:r>
              <a:rPr lang="en-US" sz="2800">
                <a:latin typeface="Calibri" pitchFamily="34" charset="0"/>
              </a:rPr>
              <a:t>t = 1</a:t>
            </a:r>
          </a:p>
          <a:p>
            <a:r>
              <a:rPr lang="en-US" sz="2800">
                <a:solidFill>
                  <a:schemeClr val="folHlink"/>
                </a:solidFill>
                <a:latin typeface="Calibri" pitchFamily="34" charset="0"/>
              </a:rPr>
              <a:t>repeat</a:t>
            </a:r>
          </a:p>
          <a:p>
            <a:r>
              <a:rPr lang="en-US" sz="2800">
                <a:latin typeface="Calibri" pitchFamily="34" charset="0"/>
              </a:rPr>
              <a:t>	</a:t>
            </a:r>
          </a:p>
          <a:p>
            <a:r>
              <a:rPr lang="en-US" sz="2800">
                <a:latin typeface="Calibri" pitchFamily="34" charset="0"/>
              </a:rPr>
              <a:t>	</a:t>
            </a:r>
          </a:p>
          <a:p>
            <a:r>
              <a:rPr lang="en-US" sz="2800">
                <a:latin typeface="Calibri" pitchFamily="34" charset="0"/>
              </a:rPr>
              <a:t>     </a:t>
            </a:r>
            <a:r>
              <a:rPr lang="en-US" sz="2800">
                <a:latin typeface="Helvetica" pitchFamily="34" charset="0"/>
              </a:rPr>
              <a:t>t = t +1</a:t>
            </a:r>
            <a:r>
              <a:rPr lang="en-US" sz="2800">
                <a:latin typeface="Calibri" pitchFamily="34" charset="0"/>
              </a:rPr>
              <a:t>	</a:t>
            </a:r>
          </a:p>
          <a:p>
            <a:r>
              <a:rPr lang="fi-FI" sz="2800">
                <a:solidFill>
                  <a:schemeClr val="folHlink"/>
                </a:solidFill>
                <a:latin typeface="Calibri" pitchFamily="34" charset="0"/>
              </a:rPr>
              <a:t>until</a:t>
            </a:r>
            <a:r>
              <a:rPr lang="fi-FI" sz="2800">
                <a:latin typeface="Calibri" pitchFamily="34" charset="0"/>
              </a:rPr>
              <a:t> </a:t>
            </a:r>
            <a:r>
              <a:rPr lang="el-GR" sz="2800">
                <a:latin typeface="Calibri" pitchFamily="34" charset="0"/>
              </a:rPr>
              <a:t>δ</a:t>
            </a:r>
            <a:r>
              <a:rPr lang="fi-FI" sz="2800">
                <a:latin typeface="Calibri" pitchFamily="34" charset="0"/>
              </a:rPr>
              <a:t> &lt; </a:t>
            </a:r>
            <a:r>
              <a:rPr lang="el-GR" sz="2800">
                <a:latin typeface="Calibri" pitchFamily="34" charset="0"/>
              </a:rPr>
              <a:t>ε</a:t>
            </a:r>
            <a:endParaRPr lang="en-US" sz="2800">
              <a:latin typeface="Calibri" pitchFamily="34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327150" y="4068763"/>
          <a:ext cx="18526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4" name="Equation" r:id="rId4" imgW="876240" imgH="241200" progId="Equation.3">
                  <p:embed/>
                </p:oleObj>
              </mc:Choice>
              <mc:Fallback>
                <p:oleObj name="Equation" r:id="rId4" imgW="876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4068763"/>
                        <a:ext cx="1852613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330325" y="4522788"/>
          <a:ext cx="18065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5" name="Equation" r:id="rId6" imgW="863280" imgH="279360" progId="Equation.3">
                  <p:embed/>
                </p:oleObj>
              </mc:Choice>
              <mc:Fallback>
                <p:oleObj name="Equation" r:id="rId6" imgW="863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4522788"/>
                        <a:ext cx="180657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500063" y="2781300"/>
            <a:ext cx="2994025" cy="3436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3778250" y="280670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Efficient computation of </a:t>
            </a:r>
            <a:r>
              <a:rPr lang="en-US" sz="2400">
                <a:solidFill>
                  <a:srgbClr val="0066FF"/>
                </a:solidFill>
                <a:latin typeface="Calibri" pitchFamily="34" charset="0"/>
              </a:rPr>
              <a:t>y = (P’’)</a:t>
            </a:r>
            <a:r>
              <a:rPr lang="en-US" sz="2400" baseline="3000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sz="2400">
                <a:solidFill>
                  <a:srgbClr val="0066FF"/>
                </a:solidFill>
                <a:latin typeface="Calibri" pitchFamily="34" charset="0"/>
              </a:rPr>
              <a:t> x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572000" y="3586163"/>
          <a:ext cx="1728788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6" name="Equation" r:id="rId8" imgW="825480" imgH="723600" progId="Equation.3">
                  <p:embed/>
                </p:oleObj>
              </mc:Choice>
              <mc:Fallback>
                <p:oleObj name="Equation" r:id="rId8" imgW="8254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86163"/>
                        <a:ext cx="1728788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4379913" y="3425825"/>
            <a:ext cx="2347912" cy="2012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02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Random walks on undirected graphs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stationary distribution of a random walk on an undirected graph, the probability of being at node </a:t>
            </a:r>
            <a:r>
              <a:rPr lang="en-US" dirty="0" smtClean="0">
                <a:solidFill>
                  <a:srgbClr val="0066FF"/>
                </a:solidFill>
              </a:rPr>
              <a:t>i</a:t>
            </a:r>
            <a:r>
              <a:rPr lang="en-US" dirty="0" smtClean="0"/>
              <a:t> is proportional to the (weighted) degree of the vertex</a:t>
            </a:r>
          </a:p>
          <a:p>
            <a:endParaRPr lang="en-US" dirty="0" smtClean="0"/>
          </a:p>
          <a:p>
            <a:r>
              <a:rPr lang="en-US" dirty="0" smtClean="0"/>
              <a:t>Random walks on undirected graphs are </a:t>
            </a:r>
            <a:r>
              <a:rPr lang="en-US" smtClean="0"/>
              <a:t>not so “interesting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21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Bayesian Classifiers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524000"/>
            <a:ext cx="8580437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Approach: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compute the posterior probability </a:t>
            </a:r>
            <a:r>
              <a:rPr lang="en-US" sz="2400" dirty="0">
                <a:solidFill>
                  <a:srgbClr val="0070C0"/>
                </a:solidFill>
              </a:rPr>
              <a:t>P(C | A</a:t>
            </a:r>
            <a:r>
              <a:rPr lang="en-US" sz="2400" baseline="-250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A</a:t>
            </a:r>
            <a:r>
              <a:rPr lang="en-US" sz="2400" baseline="-25000" dirty="0" err="1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, …, A</a:t>
            </a:r>
            <a:r>
              <a:rPr lang="en-US" sz="2400" baseline="-25000" dirty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rgbClr val="0070C0"/>
                </a:solidFill>
              </a:rPr>
              <a:t>) </a:t>
            </a:r>
            <a:r>
              <a:rPr lang="en-US" sz="2400" dirty="0"/>
              <a:t>for all values of </a:t>
            </a:r>
            <a:r>
              <a:rPr lang="en-US" sz="2400" dirty="0">
                <a:solidFill>
                  <a:srgbClr val="0070C0"/>
                </a:solidFill>
              </a:rPr>
              <a:t>C</a:t>
            </a:r>
            <a:r>
              <a:rPr lang="en-US" sz="2400" dirty="0"/>
              <a:t> using the Bayes theorem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Choose value of C that maximizes </a:t>
            </a:r>
            <a:br>
              <a:rPr lang="en-US" sz="2400" dirty="0"/>
            </a:br>
            <a:r>
              <a:rPr lang="en-US" sz="2400" dirty="0"/>
              <a:t>		</a:t>
            </a:r>
            <a:r>
              <a:rPr lang="en-US" sz="2400" dirty="0">
                <a:solidFill>
                  <a:srgbClr val="0070C0"/>
                </a:solidFill>
              </a:rPr>
              <a:t>P(C | A</a:t>
            </a:r>
            <a:r>
              <a:rPr lang="en-US" sz="2400" baseline="-250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A</a:t>
            </a:r>
            <a:r>
              <a:rPr lang="en-US" sz="2400" baseline="-25000" dirty="0" err="1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, …, A</a:t>
            </a:r>
            <a:r>
              <a:rPr lang="en-US" sz="2400" baseline="-25000" dirty="0">
                <a:solidFill>
                  <a:srgbClr val="0070C0"/>
                </a:solidFill>
              </a:rPr>
              <a:t>n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Equivalent to choosing value of C that maximizes</a:t>
            </a:r>
            <a:br>
              <a:rPr lang="en-US" sz="2400" dirty="0"/>
            </a:br>
            <a:r>
              <a:rPr lang="en-US" sz="2400" dirty="0"/>
              <a:t>     </a:t>
            </a:r>
            <a:r>
              <a:rPr lang="en-US" sz="2400" dirty="0" smtClean="0"/>
              <a:t>  </a:t>
            </a:r>
            <a:r>
              <a:rPr lang="en-US" sz="2400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P(A</a:t>
            </a:r>
            <a:r>
              <a:rPr lang="en-US" sz="2400" baseline="-250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A</a:t>
            </a:r>
            <a:r>
              <a:rPr lang="en-US" sz="2400" baseline="-25000" dirty="0" err="1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, …, </a:t>
            </a:r>
            <a:r>
              <a:rPr lang="en-US" sz="2400" dirty="0" err="1">
                <a:solidFill>
                  <a:srgbClr val="0070C0"/>
                </a:solidFill>
              </a:rPr>
              <a:t>A</a:t>
            </a:r>
            <a:r>
              <a:rPr lang="en-US" sz="2400" baseline="-25000" dirty="0" err="1">
                <a:solidFill>
                  <a:srgbClr val="0070C0"/>
                </a:solidFill>
              </a:rPr>
              <a:t>n</a:t>
            </a:r>
            <a:r>
              <a:rPr lang="en-US" sz="2400" dirty="0" err="1">
                <a:solidFill>
                  <a:srgbClr val="0070C0"/>
                </a:solidFill>
              </a:rPr>
              <a:t>|C</a:t>
            </a:r>
            <a:r>
              <a:rPr lang="en-US" sz="2400" dirty="0">
                <a:solidFill>
                  <a:srgbClr val="0070C0"/>
                </a:solidFill>
              </a:rPr>
              <a:t>) P(C)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How to estimate </a:t>
            </a:r>
            <a:r>
              <a:rPr lang="en-US" sz="2400" dirty="0">
                <a:solidFill>
                  <a:srgbClr val="0070C0"/>
                </a:solidFill>
              </a:rPr>
              <a:t>P(A</a:t>
            </a:r>
            <a:r>
              <a:rPr lang="en-US" sz="2400" baseline="-250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A</a:t>
            </a:r>
            <a:r>
              <a:rPr lang="en-US" sz="2400" baseline="-25000" dirty="0" err="1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, …, A</a:t>
            </a:r>
            <a:r>
              <a:rPr lang="en-US" sz="2400" baseline="-25000" dirty="0">
                <a:solidFill>
                  <a:srgbClr val="0070C0"/>
                </a:solidFill>
              </a:rPr>
              <a:t>n </a:t>
            </a:r>
            <a:r>
              <a:rPr lang="en-US" sz="2400" dirty="0">
                <a:solidFill>
                  <a:srgbClr val="0070C0"/>
                </a:solidFill>
              </a:rPr>
              <a:t>| C )?</a:t>
            </a:r>
          </a:p>
        </p:txBody>
      </p:sp>
      <p:graphicFrame>
        <p:nvGraphicFramePr>
          <p:cNvPr id="1070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168239"/>
              </p:ext>
            </p:extLst>
          </p:nvPr>
        </p:nvGraphicFramePr>
        <p:xfrm>
          <a:off x="1828800" y="2860675"/>
          <a:ext cx="57912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3" name="Εξίσωση" r:id="rId3" imgW="4863960" imgH="799920" progId="Equation.3">
                  <p:embed/>
                </p:oleObj>
              </mc:Choice>
              <mc:Fallback>
                <p:oleObj name="Εξίσωση" r:id="rId3" imgW="486396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60675"/>
                        <a:ext cx="5791200" cy="796925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06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Naïve Bayes Classifier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110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Assume independence among attributes 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A</a:t>
                </a:r>
                <a:r>
                  <a:rPr lang="en-US" baseline="-25000" dirty="0">
                    <a:solidFill>
                      <a:srgbClr val="00B0F0"/>
                    </a:solidFill>
                  </a:rPr>
                  <a:t>i</a:t>
                </a:r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/>
                  <a:t>when class is given:   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r>
                      <a:rPr lang="en-US" sz="2400" i="1" dirty="0" smtClean="0">
                        <a:solidFill>
                          <a:srgbClr val="00B0F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|</m:t>
                    </m:r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𝐶</m:t>
                    </m:r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)= </m:t>
                    </m:r>
                    <m:r>
                      <a:rPr lang="en-US" sz="2400" i="1" dirty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r>
                      <a:rPr lang="en-US" sz="2400" i="1" dirty="0">
                        <a:solidFill>
                          <a:srgbClr val="00B0F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|</m:t>
                    </m:r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𝐶</m:t>
                    </m:r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) </m:t>
                    </m:r>
                    <m:r>
                      <a:rPr lang="en-US" sz="2400" i="1" dirty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r>
                      <a:rPr lang="en-US" sz="2400" i="1" dirty="0">
                        <a:solidFill>
                          <a:srgbClr val="00B0F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begChr m:val="|"/>
                        <m:ctrlP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𝐶</m:t>
                        </m:r>
                      </m:e>
                    </m:d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⋯</m:t>
                    </m:r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|</m:t>
                    </m:r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𝐶</m:t>
                    </m:r>
                    <m:r>
                      <a:rPr lang="en-US" sz="2400" b="0" i="1" dirty="0" smtClean="0">
                        <a:solidFill>
                          <a:srgbClr val="00B0F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lvl="1"/>
                <a:endParaRPr lang="en-US" sz="2400" dirty="0" smtClean="0"/>
              </a:p>
              <a:p>
                <a:pPr lvl="1"/>
                <a:r>
                  <a:rPr lang="en-US" sz="2400" dirty="0" smtClean="0"/>
                  <a:t>We can </a:t>
                </a:r>
                <a:r>
                  <a:rPr lang="en-US" sz="2400" dirty="0"/>
                  <a:t>estimate 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P(A</a:t>
                </a:r>
                <a:r>
                  <a:rPr lang="en-US" baseline="-25000" dirty="0" smtClean="0">
                    <a:solidFill>
                      <a:srgbClr val="00B0F0"/>
                    </a:solidFill>
                  </a:rPr>
                  <a:t>i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| C) </a:t>
                </a:r>
                <a:r>
                  <a:rPr lang="en-US" sz="2400" dirty="0"/>
                  <a:t>for </a:t>
                </a:r>
                <a:r>
                  <a:rPr lang="en-US" sz="2400" dirty="0" smtClean="0"/>
                  <a:t>all values of </a:t>
                </a:r>
                <a:r>
                  <a:rPr lang="en-US" sz="2400" dirty="0">
                    <a:solidFill>
                      <a:srgbClr val="00B0F0"/>
                    </a:solidFill>
                  </a:rPr>
                  <a:t>A</a:t>
                </a:r>
                <a:r>
                  <a:rPr lang="en-US" baseline="-25000" dirty="0">
                    <a:solidFill>
                      <a:srgbClr val="00B0F0"/>
                    </a:solidFill>
                  </a:rPr>
                  <a:t>i</a:t>
                </a:r>
                <a:r>
                  <a:rPr lang="en-US" sz="2400" dirty="0"/>
                  <a:t> and 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C.</a:t>
                </a:r>
                <a:endParaRPr lang="en-US" sz="2400" dirty="0">
                  <a:solidFill>
                    <a:srgbClr val="00B0F0"/>
                  </a:solidFill>
                </a:endParaRPr>
              </a:p>
              <a:p>
                <a:pPr lvl="1">
                  <a:buFont typeface="Arial" charset="0"/>
                  <a:buNone/>
                </a:pPr>
                <a:endParaRPr lang="en-US" sz="2400" dirty="0"/>
              </a:p>
              <a:p>
                <a:pPr lvl="1"/>
                <a:r>
                  <a:rPr lang="en-US" sz="2400" dirty="0"/>
                  <a:t>New </a:t>
                </a:r>
                <a:r>
                  <a:rPr lang="en-US" sz="2400" dirty="0" smtClean="0"/>
                  <a:t>point 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X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is classified </a:t>
                </a:r>
                <a:r>
                  <a:rPr lang="en-US" sz="2400" dirty="0" smtClean="0"/>
                  <a:t>to class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c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400" dirty="0"/>
                  <a:t>if </a:t>
                </a:r>
                <a:endParaRPr lang="en-US" sz="2400" dirty="0" smtClean="0"/>
              </a:p>
              <a:p>
                <a:pPr marL="274320" lvl="1" indent="0">
                  <a:buNone/>
                </a:pPr>
                <a:r>
                  <a:rPr lang="en-US" b="0" dirty="0">
                    <a:solidFill>
                      <a:srgbClr val="00B0F0"/>
                    </a:solidFill>
                  </a:rPr>
                  <a:t> </a:t>
                </a:r>
                <a:r>
                  <a:rPr lang="en-US" b="0" dirty="0" smtClean="0">
                    <a:solidFill>
                      <a:srgbClr val="00B0F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𝑐</m:t>
                        </m:r>
                      </m:e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𝑐</m:t>
                        </m:r>
                      </m:e>
                    </m:d>
                    <m:nary>
                      <m:naryPr>
                        <m:chr m:val="∏"/>
                        <m:supHide m:val="on"/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 smtClean="0">
                    <a:solidFill>
                      <a:srgbClr val="00B0F0"/>
                    </a:solidFill>
                  </a:rPr>
                  <a:t> </a:t>
                </a:r>
              </a:p>
              <a:p>
                <a:pPr marL="274320" lvl="1" indent="0">
                  <a:buNone/>
                </a:pPr>
                <a:r>
                  <a:rPr lang="en-US" sz="2400" dirty="0" smtClean="0"/>
                  <a:t>is maximal over all possible values of </a:t>
                </a:r>
                <a:r>
                  <a:rPr lang="en-US" sz="2400" dirty="0" smtClean="0">
                    <a:solidFill>
                      <a:srgbClr val="00B0F0"/>
                    </a:solidFill>
                  </a:rPr>
                  <a:t>C</a:t>
                </a:r>
                <a:r>
                  <a:rPr lang="en-US" sz="2400" dirty="0" smtClean="0"/>
                  <a:t>.</a:t>
                </a:r>
                <a:endParaRPr lang="en-US" dirty="0"/>
              </a:p>
              <a:p>
                <a:pPr>
                  <a:buFont typeface="Monotype Sorts" pitchFamily="2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711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0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/>
              <a:t>How to Estimate Probabilities from Data?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213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343400" y="1524000"/>
                <a:ext cx="4572000" cy="518160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</a:rPr>
                  <a:t>Class Prior Probability</a:t>
                </a:r>
                <a:r>
                  <a:rPr lang="en-US" dirty="0" smtClean="0"/>
                  <a:t>: 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dirty="0">
                    <a:solidFill>
                      <a:srgbClr val="00B0F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dirty="0" smtClean="0"/>
                  <a:t>  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e.g</a:t>
                </a:r>
                <a:r>
                  <a:rPr lang="en-US" sz="2000" dirty="0"/>
                  <a:t>.,  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P(C = No</a:t>
                </a:r>
                <a:r>
                  <a:rPr lang="en-US" sz="2000" dirty="0">
                    <a:solidFill>
                      <a:srgbClr val="00B0F0"/>
                    </a:solidFill>
                  </a:rPr>
                  <a:t>) = 7/10,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000" dirty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        P(C = Yes</a:t>
                </a:r>
                <a:r>
                  <a:rPr lang="en-US" sz="2000" dirty="0">
                    <a:solidFill>
                      <a:srgbClr val="00B0F0"/>
                    </a:solidFill>
                  </a:rPr>
                  <a:t>) = 3/10</a:t>
                </a:r>
              </a:p>
              <a:p>
                <a:pPr lvl="1">
                  <a:lnSpc>
                    <a:spcPct val="90000"/>
                  </a:lnSpc>
                  <a:buFont typeface="Arial" charset="0"/>
                  <a:buNone/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For discrete attributes</a:t>
                </a:r>
                <a:r>
                  <a:rPr lang="en-US" dirty="0" smtClean="0"/>
                  <a:t>:</a:t>
                </a:r>
                <a:endParaRPr lang="en-US" sz="900" dirty="0"/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 smtClean="0">
                  <a:solidFill>
                    <a:srgbClr val="00B0F0"/>
                  </a:solidFill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4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 smtClean="0"/>
                  <a:t> is </a:t>
                </a:r>
                <a:r>
                  <a:rPr lang="en-US" sz="2400" dirty="0"/>
                  <a:t>number of instances having attribute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and </a:t>
                </a:r>
                <a:r>
                  <a:rPr lang="en-US" sz="2400" dirty="0"/>
                  <a:t>belongs to class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B0F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sz="2400" dirty="0">
                  <a:solidFill>
                    <a:srgbClr val="00B0F0"/>
                  </a:solidFill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sz="2400" dirty="0"/>
                  <a:t>Examples:</a:t>
                </a:r>
                <a:br>
                  <a:rPr lang="en-US" sz="2400" dirty="0"/>
                </a:br>
                <a:endParaRPr lang="en-US" sz="800" dirty="0"/>
              </a:p>
              <a:p>
                <a:pPr lvl="1">
                  <a:lnSpc>
                    <a:spcPct val="90000"/>
                  </a:lnSpc>
                  <a:buFont typeface="Arial" charset="0"/>
                  <a:buNone/>
                </a:pPr>
                <a:r>
                  <a:rPr lang="en-US" sz="2000" dirty="0"/>
                  <a:t>	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P(Status=</a:t>
                </a:r>
                <a:r>
                  <a:rPr lang="en-US" sz="2000" dirty="0" err="1">
                    <a:solidFill>
                      <a:schemeClr val="accent6">
                        <a:lumMod val="75000"/>
                      </a:schemeClr>
                    </a:solidFill>
                  </a:rPr>
                  <a:t>Married|No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) = 4/7</a:t>
                </a:r>
                <a:r>
                  <a:rPr lang="en-US" sz="2000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/>
                </a:r>
                <a:br>
                  <a:rPr lang="en-US" sz="2000" baseline="-25000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P(Refund=</a:t>
                </a:r>
                <a:r>
                  <a:rPr lang="en-US" sz="2000" dirty="0" err="1">
                    <a:solidFill>
                      <a:schemeClr val="accent6">
                        <a:lumMod val="75000"/>
                      </a:schemeClr>
                    </a:solidFill>
                  </a:rPr>
                  <a:t>Yes|Yes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)=0</a:t>
                </a:r>
                <a:endParaRPr lang="en-US" sz="2000" baseline="-25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721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343400" y="1524000"/>
                <a:ext cx="4572000" cy="5181600"/>
              </a:xfrm>
              <a:blipFill rotWithShape="1">
                <a:blip r:embed="rId3"/>
                <a:stretch>
                  <a:fillRect l="-2133" t="-2824" b="-1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721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152742"/>
              </p:ext>
            </p:extLst>
          </p:nvPr>
        </p:nvGraphicFramePr>
        <p:xfrm>
          <a:off x="152400" y="1981200"/>
          <a:ext cx="4389438" cy="42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9" name="VISIO" r:id="rId4" imgW="4390200" imgH="5341320" progId="Visio.Drawing.11">
                  <p:embed/>
                </p:oleObj>
              </mc:Choice>
              <mc:Fallback>
                <p:oleObj name="VISIO" r:id="rId4" imgW="4390200" imgH="53413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9971"/>
                      <a:stretch>
                        <a:fillRect/>
                      </a:stretch>
                    </p:blipFill>
                    <p:spPr bwMode="auto">
                      <a:xfrm>
                        <a:off x="152400" y="1981200"/>
                        <a:ext cx="4389438" cy="427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4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Estimate Probabilities from Data?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For continuous attributes: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Discretize</a:t>
            </a:r>
            <a:r>
              <a:rPr lang="en-US" dirty="0"/>
              <a:t> the range into bins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 one ordinal attribute per bin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 violates independence assumption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Two-way split:</a:t>
            </a:r>
            <a:r>
              <a:rPr lang="en-US" dirty="0"/>
              <a:t>  (A &lt; v) or (A &gt; v)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 choose only one of the two splits as new attribute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Probability density estimation: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 Assume attribute follows a </a:t>
            </a:r>
            <a:r>
              <a:rPr lang="en-US" dirty="0">
                <a:solidFill>
                  <a:srgbClr val="00B0F0"/>
                </a:solidFill>
              </a:rPr>
              <a:t>normal distribution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 Use data to estimate parameters of distribution </a:t>
            </a:r>
            <a:br>
              <a:rPr lang="en-US" dirty="0"/>
            </a:br>
            <a:r>
              <a:rPr lang="en-US" dirty="0"/>
              <a:t>   (e.g.,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mean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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standard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deviation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</a:t>
            </a:r>
            <a:r>
              <a:rPr lang="en-US" dirty="0" smtClean="0"/>
              <a:t>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 Once probability distribution is known, can use it to estimate the conditional probability </a:t>
            </a:r>
            <a:r>
              <a:rPr lang="en-US" dirty="0">
                <a:solidFill>
                  <a:srgbClr val="00B0F0"/>
                </a:solidFill>
              </a:rPr>
              <a:t>P(</a:t>
            </a:r>
            <a:r>
              <a:rPr lang="en-US" dirty="0" err="1">
                <a:solidFill>
                  <a:srgbClr val="00B0F0"/>
                </a:solidFill>
              </a:rPr>
              <a:t>A</a:t>
            </a:r>
            <a:r>
              <a:rPr lang="en-US" baseline="-25000" dirty="0" err="1">
                <a:solidFill>
                  <a:srgbClr val="00B0F0"/>
                </a:solidFill>
              </a:rPr>
              <a:t>i</a:t>
            </a:r>
            <a:r>
              <a:rPr lang="en-US" dirty="0" err="1">
                <a:solidFill>
                  <a:srgbClr val="00B0F0"/>
                </a:solidFill>
              </a:rPr>
              <a:t>|c</a:t>
            </a:r>
            <a:r>
              <a:rPr lang="en-US" dirty="0">
                <a:solidFill>
                  <a:srgbClr val="00B0F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30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14899</TotalTime>
  <Words>2839</Words>
  <Application>Microsoft Office PowerPoint</Application>
  <PresentationFormat>On-screen Show (4:3)</PresentationFormat>
  <Paragraphs>467</Paragraphs>
  <Slides>55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Clarity</vt:lpstr>
      <vt:lpstr>Equation</vt:lpstr>
      <vt:lpstr>Εξίσωση</vt:lpstr>
      <vt:lpstr>VISIO</vt:lpstr>
      <vt:lpstr>DATA MINING LECTURE 11</vt:lpstr>
      <vt:lpstr>NAÏVE BAYES CLASSIFIER</vt:lpstr>
      <vt:lpstr>Bayes Classifier</vt:lpstr>
      <vt:lpstr>Bayesian Classifiers</vt:lpstr>
      <vt:lpstr>Bayesian Classifiers</vt:lpstr>
      <vt:lpstr>Bayesian Classifiers</vt:lpstr>
      <vt:lpstr>Naïve Bayes Classifier</vt:lpstr>
      <vt:lpstr>How to Estimate Probabilities from Data?</vt:lpstr>
      <vt:lpstr>How to Estimate Probabilities from Data?</vt:lpstr>
      <vt:lpstr>How to Estimate Probabilities from Data?</vt:lpstr>
      <vt:lpstr>Example of Naïve Bayes Classifier</vt:lpstr>
      <vt:lpstr>Example of Naïve Bayes Classifier</vt:lpstr>
      <vt:lpstr>Naïve Bayes Classifier</vt:lpstr>
      <vt:lpstr>Implementation details</vt:lpstr>
      <vt:lpstr>Naïve Bayes (Summary)</vt:lpstr>
      <vt:lpstr>Generative vs Discriminative models</vt:lpstr>
      <vt:lpstr>Generative vs Discriminative models</vt:lpstr>
      <vt:lpstr>Supervised Learning</vt:lpstr>
      <vt:lpstr>Learning</vt:lpstr>
      <vt:lpstr>Supervised Learning Steps</vt:lpstr>
      <vt:lpstr>Modeling the problem</vt:lpstr>
      <vt:lpstr>Feature extraction </vt:lpstr>
      <vt:lpstr>Training data</vt:lpstr>
      <vt:lpstr>Dealing with small amount of labeled data</vt:lpstr>
      <vt:lpstr>Technique</vt:lpstr>
      <vt:lpstr>Big Data Trumps Better Algorithms</vt:lpstr>
      <vt:lpstr>Apply-Test</vt:lpstr>
      <vt:lpstr>GRAPHS and LINK ANALYSIS RANKING</vt:lpstr>
      <vt:lpstr>Graphs - Basics</vt:lpstr>
      <vt:lpstr>Undirected Graphs </vt:lpstr>
      <vt:lpstr>Directed Graphs</vt:lpstr>
      <vt:lpstr>Bipartite Graph</vt:lpstr>
      <vt:lpstr>Importance problem</vt:lpstr>
      <vt:lpstr>Why is this important?</vt:lpstr>
      <vt:lpstr>Link Analysis</vt:lpstr>
      <vt:lpstr>Link Analysis: Intuition</vt:lpstr>
      <vt:lpstr>Popularity: InDegree algorithm</vt:lpstr>
      <vt:lpstr>Popularity</vt:lpstr>
      <vt:lpstr>PageRank algorithm [BP98]</vt:lpstr>
      <vt:lpstr>Random Walks on Graphs</vt:lpstr>
      <vt:lpstr>PageRank algorithm [BP98]</vt:lpstr>
      <vt:lpstr>Markov chains</vt:lpstr>
      <vt:lpstr>Random walks</vt:lpstr>
      <vt:lpstr>An example</vt:lpstr>
      <vt:lpstr>State probability vector</vt:lpstr>
      <vt:lpstr>An example</vt:lpstr>
      <vt:lpstr>Stationary distribution</vt:lpstr>
      <vt:lpstr>Computing the stationary distribution</vt:lpstr>
      <vt:lpstr>The PageRank random walk</vt:lpstr>
      <vt:lpstr>The PageRank random walk</vt:lpstr>
      <vt:lpstr>The PageRank random walk</vt:lpstr>
      <vt:lpstr>The PageRank random walk</vt:lpstr>
      <vt:lpstr>Effects of random jump</vt:lpstr>
      <vt:lpstr>A PageRank algorithm</vt:lpstr>
      <vt:lpstr>Random walks on undirected graphs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538</cp:revision>
  <dcterms:created xsi:type="dcterms:W3CDTF">2011-10-17T19:46:53Z</dcterms:created>
  <dcterms:modified xsi:type="dcterms:W3CDTF">2012-06-07T15:53:21Z</dcterms:modified>
</cp:coreProperties>
</file>