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0"/>
  </p:notesMasterIdLst>
  <p:sldIdLst>
    <p:sldId id="674" r:id="rId2"/>
    <p:sldId id="860" r:id="rId3"/>
    <p:sldId id="827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59" r:id="rId15"/>
    <p:sldId id="851" r:id="rId16"/>
    <p:sldId id="852" r:id="rId17"/>
    <p:sldId id="853" r:id="rId18"/>
    <p:sldId id="854" r:id="rId19"/>
    <p:sldId id="855" r:id="rId20"/>
    <p:sldId id="856" r:id="rId21"/>
    <p:sldId id="857" r:id="rId22"/>
    <p:sldId id="858" r:id="rId23"/>
    <p:sldId id="862" r:id="rId24"/>
    <p:sldId id="863" r:id="rId25"/>
    <p:sldId id="864" r:id="rId26"/>
    <p:sldId id="865" r:id="rId27"/>
    <p:sldId id="866" r:id="rId28"/>
    <p:sldId id="867" r:id="rId29"/>
    <p:sldId id="868" r:id="rId30"/>
    <p:sldId id="869" r:id="rId31"/>
    <p:sldId id="870" r:id="rId32"/>
    <p:sldId id="882" r:id="rId33"/>
    <p:sldId id="871" r:id="rId34"/>
    <p:sldId id="872" r:id="rId35"/>
    <p:sldId id="873" r:id="rId36"/>
    <p:sldId id="874" r:id="rId37"/>
    <p:sldId id="877" r:id="rId38"/>
    <p:sldId id="879" r:id="rId39"/>
    <p:sldId id="878" r:id="rId40"/>
    <p:sldId id="881" r:id="rId41"/>
    <p:sldId id="880" r:id="rId42"/>
    <p:sldId id="883" r:id="rId43"/>
    <p:sldId id="861" r:id="rId44"/>
    <p:sldId id="838" r:id="rId45"/>
    <p:sldId id="839" r:id="rId46"/>
    <p:sldId id="840" r:id="rId47"/>
    <p:sldId id="841" r:id="rId48"/>
    <p:sldId id="842" r:id="rId49"/>
    <p:sldId id="843" r:id="rId50"/>
    <p:sldId id="844" r:id="rId51"/>
    <p:sldId id="845" r:id="rId52"/>
    <p:sldId id="846" r:id="rId53"/>
    <p:sldId id="847" r:id="rId54"/>
    <p:sldId id="848" r:id="rId55"/>
    <p:sldId id="875" r:id="rId56"/>
    <p:sldId id="849" r:id="rId57"/>
    <p:sldId id="876" r:id="rId58"/>
    <p:sldId id="88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png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emf"/><Relationship Id="rId9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k-nearest neighbor classifier</a:t>
            </a:r>
          </a:p>
          <a:p>
            <a:r>
              <a:rPr lang="en-US" dirty="0"/>
              <a:t>	</a:t>
            </a:r>
            <a:r>
              <a:rPr lang="en-US" dirty="0" smtClean="0"/>
              <a:t>Naïve Bayes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Choosing the value of k:</a:t>
            </a:r>
          </a:p>
          <a:p>
            <a:pPr lvl="1"/>
            <a:r>
              <a:rPr lang="en-US" sz="2400"/>
              <a:t>If k is too small, sensitive to noise points</a:t>
            </a:r>
          </a:p>
          <a:p>
            <a:pPr lvl="1"/>
            <a:r>
              <a:rPr lang="en-US" sz="240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01684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8562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38981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tree induction and rule-based systems</a:t>
            </a:r>
          </a:p>
          <a:p>
            <a:r>
              <a:rPr lang="en-US" dirty="0"/>
              <a:t>Classifying 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structures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Two-dimensional </a:t>
            </a:r>
            <a:r>
              <a:rPr lang="en-US" dirty="0" err="1" smtClean="0">
                <a:solidFill>
                  <a:srgbClr val="FF0000"/>
                </a:solidFill>
              </a:rPr>
              <a:t>kd</a:t>
            </a:r>
            <a:r>
              <a:rPr lang="en-US" dirty="0" smtClean="0">
                <a:solidFill>
                  <a:srgbClr val="FF0000"/>
                </a:solidFill>
              </a:rPr>
              <a:t>-trees</a:t>
            </a:r>
          </a:p>
          <a:p>
            <a:pPr lvl="1"/>
            <a:r>
              <a:rPr lang="en-US" dirty="0" smtClean="0"/>
              <a:t>A data structure for answering nearest neighbor queries in </a:t>
            </a:r>
            <a:r>
              <a:rPr lang="en-US" dirty="0" err="1" smtClean="0">
                <a:solidFill>
                  <a:srgbClr val="0070C0"/>
                </a:solidFill>
              </a:rPr>
              <a:t>R</a:t>
            </a:r>
            <a:r>
              <a:rPr lang="en-US" baseline="30000" dirty="0" err="1">
                <a:solidFill>
                  <a:srgbClr val="0070C0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kd</a:t>
            </a:r>
            <a:r>
              <a:rPr lang="en-US" dirty="0" smtClean="0"/>
              <a:t>-tree construction algorithm</a:t>
            </a:r>
          </a:p>
          <a:p>
            <a:pPr lvl="1"/>
            <a:r>
              <a:rPr lang="en-US" dirty="0" smtClean="0"/>
              <a:t>Select the </a:t>
            </a:r>
            <a:r>
              <a:rPr lang="en-US" dirty="0" smtClean="0">
                <a:solidFill>
                  <a:srgbClr val="0070C0"/>
                </a:solidFill>
              </a:rPr>
              <a:t>x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dimension (alternating between the two)</a:t>
            </a:r>
          </a:p>
          <a:p>
            <a:pPr lvl="1"/>
            <a:r>
              <a:rPr lang="en-US" dirty="0" smtClean="0"/>
              <a:t>Partition the space into two with a line passing from the median point</a:t>
            </a:r>
          </a:p>
          <a:p>
            <a:pPr lvl="1"/>
            <a:r>
              <a:rPr lang="en-US" dirty="0" smtClean="0"/>
              <a:t>Repeat recursively in the two partitions as long as there are enough points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5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545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56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90688"/>
            <a:ext cx="4648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66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86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7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848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8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9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9200"/>
            <a:ext cx="3733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97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07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0743" name="Text Box 7"/>
          <p:cNvSpPr txBox="1">
            <a:spLocks noChangeArrowheads="1"/>
          </p:cNvSpPr>
          <p:nvPr/>
        </p:nvSpPr>
        <p:spPr bwMode="auto">
          <a:xfrm>
            <a:off x="3505200" y="1937286"/>
            <a:ext cx="48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region(u)</a:t>
            </a:r>
            <a:r>
              <a:rPr lang="el-GR" sz="1600" dirty="0" smtClean="0"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– </a:t>
            </a:r>
            <a:r>
              <a:rPr lang="en-US" sz="1600" dirty="0" smtClean="0">
                <a:latin typeface="Calibri" pitchFamily="34" charset="0"/>
              </a:rPr>
              <a:t>all the black points in the </a:t>
            </a:r>
            <a:r>
              <a:rPr lang="en-US" sz="1600" dirty="0" err="1" smtClean="0">
                <a:latin typeface="Calibri" pitchFamily="34" charset="0"/>
              </a:rPr>
              <a:t>subtree</a:t>
            </a:r>
            <a:r>
              <a:rPr lang="en-US" sz="1600" dirty="0" smtClean="0">
                <a:latin typeface="Calibri" pitchFamily="34" charset="0"/>
              </a:rPr>
              <a:t> of u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314678" y="132715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65" name="Content Placeholder 2"/>
          <p:cNvSpPr>
            <a:spLocks/>
          </p:cNvSpPr>
          <p:nvPr/>
        </p:nvSpPr>
        <p:spPr bwMode="auto">
          <a:xfrm>
            <a:off x="533400" y="25908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 binary tree:</a:t>
            </a:r>
            <a:endParaRPr lang="en-US" dirty="0">
              <a:latin typeface="Calibri" pitchFamily="34" charset="0"/>
            </a:endParaRP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Size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Depth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Construction time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nlogn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Query time: worst case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O(n), </a:t>
            </a:r>
            <a:r>
              <a:rPr lang="en-US" dirty="0">
                <a:latin typeface="Calibri" pitchFamily="34" charset="0"/>
              </a:rPr>
              <a:t>but for many cases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61766" name="Text Box 6"/>
          <p:cNvSpPr txBox="1">
            <a:spLocks noChangeArrowheads="1"/>
          </p:cNvSpPr>
          <p:nvPr/>
        </p:nvSpPr>
        <p:spPr bwMode="auto">
          <a:xfrm>
            <a:off x="533400" y="475346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Generalizes to d dimensions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061767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Example of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Binary Space Partitioning</a:t>
            </a:r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40978875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4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3603234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1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4117197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7976331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3575595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4866560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56877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74382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17631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28271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30057906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3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9177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1724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68165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92982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7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9322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maximize:</a:t>
            </a:r>
          </a:p>
          <a:p>
            <a:endParaRPr lang="en-US" dirty="0"/>
          </a:p>
          <a:p>
            <a:pPr lvl="1"/>
            <a:r>
              <a:rPr lang="en-US" dirty="0"/>
              <a:t>Which is equivalent to minimizing: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constraints: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quadratic programming)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05225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Equation" r:id="rId3" imgW="1002960" imgH="419040" progId="Equation.3">
                  <p:embed/>
                </p:oleObj>
              </mc:Choice>
              <mc:Fallback>
                <p:oleObj name="Equation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2656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6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19177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177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5908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2844878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95737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5265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class of an record we want to predict the probability of the class given the record</a:t>
            </a:r>
          </a:p>
          <a:p>
            <a:r>
              <a:rPr lang="en-US" dirty="0" smtClean="0"/>
              <a:t>The problem of predicting continuous values is called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Nearest neighbor</a:t>
            </a: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linear classification boundary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6782299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1981200"/>
                <a:ext cx="2743200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2743200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048726"/>
                <a:ext cx="3657600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726"/>
                <a:ext cx="3657600" cy="9017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127863"/>
                <a:ext cx="3657600" cy="921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7863"/>
                <a:ext cx="3657600" cy="9217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5257800"/>
                <a:ext cx="3657600" cy="100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57800"/>
                <a:ext cx="3657600" cy="10011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5582604"/>
                <a:ext cx="4876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582604"/>
                <a:ext cx="48768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87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logistic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probability estimate for the class membership which is often very useful.</a:t>
            </a:r>
          </a:p>
          <a:p>
            <a:r>
              <a:rPr lang="en-US" dirty="0" smtClean="0"/>
              <a:t>The weights can be useful for understanding the feature importance.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/>
              <a:t>Joint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Conditional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174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56021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Bayes Theorem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24000"/>
            <a:ext cx="8580437" cy="5181600"/>
          </a:xfrm>
        </p:spPr>
        <p:txBody>
          <a:bodyPr/>
          <a:lstStyle/>
          <a:p>
            <a:r>
              <a:rPr lang="en-US" dirty="0"/>
              <a:t>Given: </a:t>
            </a:r>
          </a:p>
          <a:p>
            <a:pPr lvl="1"/>
            <a:r>
              <a:rPr lang="en-US" sz="2200" dirty="0"/>
              <a:t>A doctor knows that meningitis causes stiff neck 50% of the time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Prior probability </a:t>
            </a:r>
            <a:r>
              <a:rPr lang="en-US" sz="2200" dirty="0"/>
              <a:t>of any patient having meningitis is 1/50,000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Prior probability </a:t>
            </a:r>
            <a:r>
              <a:rPr lang="en-US" sz="2200" dirty="0"/>
              <a:t>of any patient having stiff neck is 1/20</a:t>
            </a:r>
          </a:p>
          <a:p>
            <a:pPr lvl="1">
              <a:buFont typeface="Arial" charset="0"/>
              <a:buNone/>
            </a:pPr>
            <a:endParaRPr lang="en-US" sz="2200" dirty="0"/>
          </a:p>
          <a:p>
            <a:r>
              <a:rPr lang="en-US" dirty="0"/>
              <a:t> If a patient has stiff neck, what’s the probability he/she has meningitis?</a:t>
            </a:r>
            <a:endParaRPr lang="en-US" sz="2200" dirty="0"/>
          </a:p>
          <a:p>
            <a:endParaRPr lang="en-US" dirty="0"/>
          </a:p>
        </p:txBody>
      </p:sp>
      <p:graphicFrame>
        <p:nvGraphicFramePr>
          <p:cNvPr id="1068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95409"/>
              </p:ext>
            </p:extLst>
          </p:nvPr>
        </p:nvGraphicFramePr>
        <p:xfrm>
          <a:off x="609600" y="5181600"/>
          <a:ext cx="7772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3" imgW="6362640" imgH="787320" progId="Equation.3">
                  <p:embed/>
                </p:oleObj>
              </mc:Choice>
              <mc:Fallback>
                <p:oleObj name="Equation" r:id="rId3" imgW="6362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7772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3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dirty="0"/>
              <a:t>Consider each attribute and class label as random variables</a:t>
            </a:r>
          </a:p>
          <a:p>
            <a:pPr lvl="1">
              <a:buFont typeface="Arial" charset="0"/>
              <a:buNone/>
            </a:pPr>
            <a:endParaRPr lang="en-US" dirty="0"/>
          </a:p>
          <a:p>
            <a:r>
              <a:rPr lang="en-US" dirty="0"/>
              <a:t>Given a record with attributes (A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2</a:t>
            </a:r>
            <a:r>
              <a:rPr lang="en-US" dirty="0"/>
              <a:t>,…,A</a:t>
            </a:r>
            <a:r>
              <a:rPr lang="en-US" baseline="-25000" dirty="0"/>
              <a:t>n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Goal is to predict class C</a:t>
            </a:r>
          </a:p>
          <a:p>
            <a:pPr lvl="1"/>
            <a:r>
              <a:rPr lang="en-US" dirty="0"/>
              <a:t>Specifically, we want to find the value of C that maximizes P(C| 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2</a:t>
            </a:r>
            <a:r>
              <a:rPr lang="en-US" dirty="0"/>
              <a:t>,…,A</a:t>
            </a:r>
            <a:r>
              <a:rPr lang="en-US" baseline="-25000" dirty="0"/>
              <a:t>n 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Can we estimate P(C| 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2</a:t>
            </a:r>
            <a:r>
              <a:rPr lang="en-US" dirty="0"/>
              <a:t>,…,A</a:t>
            </a:r>
            <a:r>
              <a:rPr lang="en-US" baseline="-25000" dirty="0"/>
              <a:t>n </a:t>
            </a:r>
            <a:r>
              <a:rPr lang="en-US" dirty="0"/>
              <a:t>) directly from data?</a:t>
            </a:r>
          </a:p>
        </p:txBody>
      </p:sp>
    </p:spTree>
    <p:extLst>
      <p:ext uri="{BB962C8B-B14F-4D97-AF65-F5344CB8AC3E}">
        <p14:creationId xmlns:p14="http://schemas.microsoft.com/office/powerpoint/2010/main" val="172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24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Approach: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compute the posterior probability </a:t>
            </a:r>
            <a:r>
              <a:rPr lang="en-US" sz="2400" dirty="0">
                <a:solidFill>
                  <a:srgbClr val="0070C0"/>
                </a:solidFill>
              </a:rPr>
              <a:t>P(C | 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/>
              <a:t>for all values of </a:t>
            </a: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 using the Bayes theorem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Choose value of C that maximizes 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>
                <a:solidFill>
                  <a:srgbClr val="0070C0"/>
                </a:solidFill>
              </a:rPr>
              <a:t>P(C | 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Equivalent to choosing value of C that maximizes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smtClean="0"/>
              <a:t>  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P(A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n</a:t>
            </a:r>
            <a:r>
              <a:rPr lang="en-US" sz="2400" dirty="0" err="1">
                <a:solidFill>
                  <a:srgbClr val="0070C0"/>
                </a:solidFill>
              </a:rPr>
              <a:t>|C</a:t>
            </a:r>
            <a:r>
              <a:rPr lang="en-US" sz="2400" dirty="0">
                <a:solidFill>
                  <a:srgbClr val="0070C0"/>
                </a:solidFill>
              </a:rPr>
              <a:t>) P(C)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to estimate </a:t>
            </a:r>
            <a:r>
              <a:rPr lang="en-US" sz="2400" dirty="0">
                <a:solidFill>
                  <a:srgbClr val="0070C0"/>
                </a:solidFill>
              </a:rPr>
              <a:t>P(A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 </a:t>
            </a:r>
            <a:r>
              <a:rPr lang="en-US" sz="2400" dirty="0">
                <a:solidFill>
                  <a:srgbClr val="0070C0"/>
                </a:solidFill>
              </a:rPr>
              <a:t>| C )?</a:t>
            </a:r>
          </a:p>
        </p:txBody>
      </p:sp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68239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Εξίσωση" r:id="rId3" imgW="4863960" imgH="799920" progId="Equation.3">
                  <p:embed/>
                </p:oleObj>
              </mc:Choice>
              <mc:Fallback>
                <p:oleObj name="Εξίσωση" r:id="rId3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6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independence among attributes A</a:t>
                </a:r>
                <a:r>
                  <a:rPr lang="en-US" baseline="-25000" dirty="0"/>
                  <a:t>i</a:t>
                </a:r>
                <a:r>
                  <a:rPr lang="en-US" sz="2400" dirty="0"/>
                  <a:t> when class is 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P(A</a:t>
                </a:r>
                <a:r>
                  <a:rPr lang="en-US" baseline="-25000" dirty="0" smtClean="0">
                    <a:solidFill>
                      <a:srgbClr val="00B0F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|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US" sz="2400" dirty="0">
                    <a:solidFill>
                      <a:srgbClr val="00B0F0"/>
                    </a:solidFill>
                  </a:rPr>
                  <a:t>) </a:t>
                </a:r>
                <a:r>
                  <a:rPr lang="en-US" sz="2400" dirty="0"/>
                  <a:t>for all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i</a:t>
                </a:r>
                <a:r>
                  <a:rPr lang="en-US" sz="2400" dirty="0"/>
                  <a:t> and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US" sz="2400" dirty="0">
                    <a:solidFill>
                      <a:srgbClr val="00B0F0"/>
                    </a:solidFill>
                  </a:rPr>
                  <a:t>.</a:t>
                </a: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X </a:t>
                </a:r>
                <a:r>
                  <a:rPr lang="en-US" sz="2400" dirty="0"/>
                  <a:t>is classified to </a:t>
                </a:r>
                <a:r>
                  <a:rPr lang="en-US" sz="2400" dirty="0" err="1"/>
                  <a:t>C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 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</a:t>
                </a:r>
                <a:r>
                  <a:rPr lang="en-US" sz="2400" dirty="0"/>
                  <a:t>maximal.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457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Class:  P(C) = N</a:t>
            </a:r>
            <a:r>
              <a:rPr lang="en-US" baseline="-25000"/>
              <a:t>c</a:t>
            </a:r>
            <a:r>
              <a:rPr lang="en-US"/>
              <a:t>/N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e.g.,  P(No) = 7/10, </a:t>
            </a:r>
            <a:br>
              <a:rPr lang="en-US" sz="2000"/>
            </a:br>
            <a:r>
              <a:rPr lang="en-US" sz="2000"/>
              <a:t>	        P(Yes) = 3/10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For discrete attributes:</a:t>
            </a:r>
            <a:br>
              <a:rPr lang="en-US"/>
            </a:br>
            <a:r>
              <a:rPr lang="en-US" sz="900"/>
              <a:t>  </a:t>
            </a:r>
            <a:br>
              <a:rPr lang="en-US" sz="900"/>
            </a:br>
            <a:r>
              <a:rPr lang="en-US"/>
              <a:t>     P(A</a:t>
            </a:r>
            <a:r>
              <a:rPr lang="en-US" baseline="-25000"/>
              <a:t>i</a:t>
            </a:r>
            <a:r>
              <a:rPr lang="en-US"/>
              <a:t> | C</a:t>
            </a:r>
            <a:r>
              <a:rPr lang="en-US" baseline="-25000"/>
              <a:t>k</a:t>
            </a:r>
            <a:r>
              <a:rPr lang="en-US"/>
              <a:t>) = |A</a:t>
            </a:r>
            <a:r>
              <a:rPr lang="en-US" baseline="-25000"/>
              <a:t>ik</a:t>
            </a:r>
            <a:r>
              <a:rPr lang="en-US"/>
              <a:t>|/ N</a:t>
            </a:r>
            <a:r>
              <a:rPr lang="en-US" baseline="-25000"/>
              <a:t>c </a:t>
            </a:r>
          </a:p>
          <a:p>
            <a:pPr lvl="1">
              <a:lnSpc>
                <a:spcPct val="90000"/>
              </a:lnSpc>
            </a:pPr>
            <a:endParaRPr lang="en-US" sz="800"/>
          </a:p>
          <a:p>
            <a:pPr lvl="1">
              <a:lnSpc>
                <a:spcPct val="90000"/>
              </a:lnSpc>
            </a:pPr>
            <a:r>
              <a:rPr lang="en-US" sz="2400"/>
              <a:t>where |A</a:t>
            </a:r>
            <a:r>
              <a:rPr lang="en-US" sz="2400" baseline="-25000"/>
              <a:t>ik</a:t>
            </a:r>
            <a:r>
              <a:rPr lang="en-US" sz="2400"/>
              <a:t>| is number of instances having attribute A</a:t>
            </a:r>
            <a:r>
              <a:rPr lang="en-US" sz="2400" baseline="-25000"/>
              <a:t>i</a:t>
            </a:r>
            <a:r>
              <a:rPr lang="en-US" sz="2400"/>
              <a:t> and belongs to class C</a:t>
            </a:r>
            <a:r>
              <a:rPr lang="en-US" sz="2400" baseline="-25000"/>
              <a:t>k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Examples:</a:t>
            </a:r>
            <a:br>
              <a:rPr lang="en-US" sz="2400"/>
            </a:br>
            <a:endParaRPr lang="en-US" sz="800"/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/>
              <a:t>	P(Status=Married|No) = 4/7</a:t>
            </a:r>
            <a:r>
              <a:rPr lang="en-US" sz="2000" baseline="-25000"/>
              <a:t/>
            </a:r>
            <a:br>
              <a:rPr lang="en-US" sz="2000" baseline="-25000"/>
            </a:br>
            <a:r>
              <a:rPr lang="en-US" sz="2000"/>
              <a:t>P(Refund=Yes|Yes)=0</a:t>
            </a:r>
            <a:endParaRPr lang="en-US" sz="2000" baseline="-25000"/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8001000" y="3657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</a:t>
            </a:r>
          </a:p>
        </p:txBody>
      </p:sp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52742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VISIO" r:id="rId3" imgW="4390200" imgH="5341320" progId="Visio.Drawing.6">
                  <p:embed/>
                </p:oleObj>
              </mc:Choice>
              <mc:Fallback>
                <p:oleObj name="VISIO" r:id="rId3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idea:</a:t>
            </a:r>
          </a:p>
          <a:p>
            <a:pPr lvl="1"/>
            <a:r>
              <a:rPr lang="en-US"/>
              <a:t>If it walks like a duck, quacks like a duck, then it’s probably a duck</a:t>
            </a: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28194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0480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5720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74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 continuous attributes: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Discretize</a:t>
            </a:r>
            <a:r>
              <a:rPr lang="en-US"/>
              <a:t> the range into bins </a:t>
            </a:r>
          </a:p>
          <a:p>
            <a:pPr lvl="2">
              <a:lnSpc>
                <a:spcPct val="90000"/>
              </a:lnSpc>
            </a:pPr>
            <a:r>
              <a:rPr lang="en-US"/>
              <a:t> one ordinal attribute per bin</a:t>
            </a:r>
          </a:p>
          <a:p>
            <a:pPr lvl="2">
              <a:lnSpc>
                <a:spcPct val="90000"/>
              </a:lnSpc>
            </a:pPr>
            <a:r>
              <a:rPr lang="en-US"/>
              <a:t> violates independence assumption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Two-way split:</a:t>
            </a:r>
            <a:r>
              <a:rPr lang="en-US"/>
              <a:t>  (A &lt; v) or (A &gt; v)</a:t>
            </a:r>
          </a:p>
          <a:p>
            <a:pPr lvl="2">
              <a:lnSpc>
                <a:spcPct val="90000"/>
              </a:lnSpc>
            </a:pPr>
            <a:r>
              <a:rPr lang="en-US"/>
              <a:t> choose only one of the two splits as new attribute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Probability density estimation:</a:t>
            </a:r>
          </a:p>
          <a:p>
            <a:pPr lvl="2">
              <a:lnSpc>
                <a:spcPct val="90000"/>
              </a:lnSpc>
            </a:pPr>
            <a:r>
              <a:rPr lang="en-US"/>
              <a:t> Assume attribute follows a normal distribution</a:t>
            </a:r>
          </a:p>
          <a:p>
            <a:pPr lvl="2">
              <a:lnSpc>
                <a:spcPct val="90000"/>
              </a:lnSpc>
            </a:pPr>
            <a:r>
              <a:rPr lang="en-US"/>
              <a:t> Use data to estimate parameters of distribution </a:t>
            </a:r>
            <a:br>
              <a:rPr lang="en-US"/>
            </a:br>
            <a:r>
              <a:rPr lang="en-US"/>
              <a:t>   (e.g., mean and standard deviation)</a:t>
            </a:r>
          </a:p>
          <a:p>
            <a:pPr lvl="2">
              <a:lnSpc>
                <a:spcPct val="90000"/>
              </a:lnSpc>
            </a:pPr>
            <a:r>
              <a:rPr lang="en-US"/>
              <a:t> Once probability distribution is known, can use it to estimate the conditional probability P(A</a:t>
            </a:r>
            <a:r>
              <a:rPr lang="en-US" baseline="-25000"/>
              <a:t>i</a:t>
            </a:r>
            <a:r>
              <a:rPr lang="en-US"/>
              <a:t>|c)</a:t>
            </a:r>
          </a:p>
        </p:txBody>
      </p:sp>
    </p:spTree>
    <p:extLst>
      <p:ext uri="{BB962C8B-B14F-4D97-AF65-F5344CB8AC3E}">
        <p14:creationId xmlns:p14="http://schemas.microsoft.com/office/powerpoint/2010/main" val="6430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306512"/>
            <a:ext cx="4419600" cy="5181600"/>
          </a:xfrm>
        </p:spPr>
        <p:txBody>
          <a:bodyPr/>
          <a:lstStyle/>
          <a:p>
            <a:r>
              <a:rPr lang="en-US" sz="2400"/>
              <a:t>Normal distribution: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1000"/>
          </a:p>
          <a:p>
            <a:pPr lvl="1"/>
            <a:r>
              <a:rPr lang="en-US" sz="2400"/>
              <a:t>One for each (A</a:t>
            </a:r>
            <a:r>
              <a:rPr lang="en-US" sz="2400" baseline="-25000"/>
              <a:t>i</a:t>
            </a:r>
            <a:r>
              <a:rPr lang="en-US" sz="2400"/>
              <a:t>,c</a:t>
            </a:r>
            <a:r>
              <a:rPr lang="en-US" sz="2400" baseline="-25000"/>
              <a:t>i</a:t>
            </a:r>
            <a:r>
              <a:rPr lang="en-US" sz="2400"/>
              <a:t>) pair</a:t>
            </a:r>
          </a:p>
          <a:p>
            <a:pPr lvl="1"/>
            <a:endParaRPr lang="en-US" sz="800"/>
          </a:p>
          <a:p>
            <a:r>
              <a:rPr lang="en-US" sz="2400"/>
              <a:t>For (Income, Class=No):</a:t>
            </a:r>
          </a:p>
          <a:p>
            <a:pPr lvl="1"/>
            <a:r>
              <a:rPr lang="en-US" sz="2400"/>
              <a:t>If Class=No</a:t>
            </a:r>
          </a:p>
          <a:p>
            <a:pPr lvl="2"/>
            <a:r>
              <a:rPr lang="en-US" sz="2000"/>
              <a:t> sample mean = 110</a:t>
            </a:r>
          </a:p>
          <a:p>
            <a:pPr lvl="2"/>
            <a:r>
              <a:rPr lang="en-US" sz="2000"/>
              <a:t> sample variance = 2975</a:t>
            </a:r>
          </a:p>
          <a:p>
            <a:pPr lvl="1">
              <a:buFont typeface="Arial" charset="0"/>
              <a:buNone/>
            </a:pPr>
            <a:endParaRPr lang="en-US" sz="2400"/>
          </a:p>
        </p:txBody>
      </p:sp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81754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VISIO" r:id="rId3" imgW="4390200" imgH="5341320" progId="Visio.Drawing.6">
                  <p:embed/>
                </p:oleObj>
              </mc:Choice>
              <mc:Fallback>
                <p:oleObj name="VISIO" r:id="rId3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44290"/>
              </p:ext>
            </p:extLst>
          </p:nvPr>
        </p:nvGraphicFramePr>
        <p:xfrm>
          <a:off x="5016500" y="1687512"/>
          <a:ext cx="39751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Equation" r:id="rId5" imgW="2971800" imgH="838080" progId="Equation.3">
                  <p:embed/>
                </p:oleObj>
              </mc:Choice>
              <mc:Fallback>
                <p:oleObj name="Equation" r:id="rId5" imgW="2971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687512"/>
                        <a:ext cx="39751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34460"/>
              </p:ext>
            </p:extLst>
          </p:nvPr>
        </p:nvGraphicFramePr>
        <p:xfrm>
          <a:off x="236538" y="5497512"/>
          <a:ext cx="85201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7" imgW="6349680" imgH="787320" progId="Equation.3">
                  <p:embed/>
                </p:oleObj>
              </mc:Choice>
              <mc:Fallback>
                <p:oleObj name="Equation" r:id="rId7" imgW="6349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497512"/>
                        <a:ext cx="8520112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8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6287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VISIO" r:id="rId3" imgW="9070560" imgH="5536800" progId="Visio.Drawing.6">
                  <p:embed/>
                </p:oleObj>
              </mc:Choice>
              <mc:Fallback>
                <p:oleObj name="VISIO" r:id="rId3" imgW="9070560" imgH="5536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79983"/>
              </p:ext>
            </p:extLst>
          </p:nvPr>
        </p:nvGraphicFramePr>
        <p:xfrm>
          <a:off x="1143000" y="1828800"/>
          <a:ext cx="6477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Equation" r:id="rId5" imgW="5448240" imgH="342720" progId="Equation.3">
                  <p:embed/>
                </p:oleObj>
              </mc:Choice>
              <mc:Fallback>
                <p:oleObj name="Equation" r:id="rId5" imgW="5448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477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/>
              <a:t>P(</a:t>
            </a:r>
            <a:r>
              <a:rPr lang="en-US" sz="1600" b="0" dirty="0" err="1"/>
              <a:t>X|Class</a:t>
            </a:r>
            <a:r>
              <a:rPr lang="en-US" sz="1600" b="0" dirty="0"/>
              <a:t>=No) = P(Refund=</a:t>
            </a:r>
            <a:r>
              <a:rPr lang="en-US" sz="1600" b="0" dirty="0" err="1"/>
              <a:t>No|Class</a:t>
            </a:r>
            <a:r>
              <a:rPr lang="en-US" sz="1600" b="0" dirty="0"/>
              <a:t>=No)</a:t>
            </a:r>
            <a:br>
              <a:rPr lang="en-US" sz="1600" b="0" dirty="0"/>
            </a:br>
            <a:r>
              <a:rPr lang="en-US" sz="1600" b="0" dirty="0"/>
              <a:t>		 </a:t>
            </a:r>
            <a:r>
              <a:rPr lang="en-US" sz="1600" b="0" dirty="0">
                <a:sym typeface="Symbol" pitchFamily="18" charset="2"/>
              </a:rPr>
              <a:t> P(Married| </a:t>
            </a:r>
            <a:r>
              <a:rPr lang="en-US" sz="1600" b="0" dirty="0"/>
              <a:t>Class=No)</a:t>
            </a:r>
            <a:br>
              <a:rPr lang="en-US" sz="1600" b="0" dirty="0"/>
            </a:br>
            <a:r>
              <a:rPr lang="en-US" sz="1600" b="0" dirty="0"/>
              <a:t>		 </a:t>
            </a:r>
            <a:r>
              <a:rPr lang="en-US" sz="1600" b="0" dirty="0">
                <a:sym typeface="Symbol" pitchFamily="18" charset="2"/>
              </a:rPr>
              <a:t></a:t>
            </a:r>
            <a:r>
              <a:rPr lang="en-US" sz="1600" b="0" dirty="0"/>
              <a:t> P(Income=</a:t>
            </a:r>
            <a:r>
              <a:rPr lang="en-US" sz="1600" b="0" dirty="0" err="1"/>
              <a:t>120K</a:t>
            </a:r>
            <a:r>
              <a:rPr lang="en-US" sz="1600" b="0" dirty="0"/>
              <a:t>| Class=No)</a:t>
            </a:r>
            <a:br>
              <a:rPr lang="en-US" sz="1600" b="0" dirty="0"/>
            </a:br>
            <a:r>
              <a:rPr lang="en-US" sz="1600" b="0" dirty="0"/>
              <a:t>	              = 4/7 </a:t>
            </a:r>
            <a:r>
              <a:rPr lang="en-US" sz="1600" b="0" dirty="0">
                <a:sym typeface="Symbol" pitchFamily="18" charset="2"/>
              </a:rPr>
              <a:t> 4/7  0.0072 = 0.0024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/>
              <a:t>P(</a:t>
            </a:r>
            <a:r>
              <a:rPr lang="en-US" sz="1600" b="0" dirty="0" err="1"/>
              <a:t>X|Class</a:t>
            </a:r>
            <a:r>
              <a:rPr lang="en-US" sz="1600" b="0" dirty="0"/>
              <a:t>=Yes) = P(Refund=No| Class=Yes)</a:t>
            </a:r>
            <a:br>
              <a:rPr lang="en-US" sz="1600" b="0" dirty="0"/>
            </a:br>
            <a:r>
              <a:rPr lang="en-US" sz="1600" b="0" dirty="0"/>
              <a:t>   	                  </a:t>
            </a:r>
            <a:r>
              <a:rPr lang="en-US" sz="1600" b="0" dirty="0">
                <a:sym typeface="Symbol" pitchFamily="18" charset="2"/>
              </a:rPr>
              <a:t> P(Married| </a:t>
            </a:r>
            <a:r>
              <a:rPr lang="en-US" sz="1600" b="0" dirty="0"/>
              <a:t>Class=Yes)</a:t>
            </a:r>
            <a:br>
              <a:rPr lang="en-US" sz="1600" b="0" dirty="0"/>
            </a:br>
            <a:r>
              <a:rPr lang="en-US" sz="1600" b="0" dirty="0"/>
              <a:t>   	                  </a:t>
            </a:r>
            <a:r>
              <a:rPr lang="en-US" sz="1600" b="0" dirty="0">
                <a:sym typeface="Symbol" pitchFamily="18" charset="2"/>
              </a:rPr>
              <a:t></a:t>
            </a:r>
            <a:r>
              <a:rPr lang="en-US" sz="1600" b="0" dirty="0"/>
              <a:t> P(Income=</a:t>
            </a:r>
            <a:r>
              <a:rPr lang="en-US" sz="1600" b="0" dirty="0" err="1"/>
              <a:t>120K</a:t>
            </a:r>
            <a:r>
              <a:rPr lang="en-US" sz="1600" b="0" dirty="0"/>
              <a:t>| Class=Yes)</a:t>
            </a:r>
            <a:br>
              <a:rPr lang="en-US" sz="1600" b="0" dirty="0"/>
            </a:br>
            <a:r>
              <a:rPr lang="en-US" sz="1600" b="0" dirty="0"/>
              <a:t>	               = 1 </a:t>
            </a:r>
            <a:r>
              <a:rPr lang="en-US" sz="1600" b="0" dirty="0">
                <a:sym typeface="Symbol" pitchFamily="18" charset="2"/>
              </a:rPr>
              <a:t> 0  1.2  10</a:t>
            </a:r>
            <a:r>
              <a:rPr lang="en-US" sz="1600" b="0" baseline="30000" dirty="0">
                <a:sym typeface="Symbol" pitchFamily="18" charset="2"/>
              </a:rPr>
              <a:t>-9</a:t>
            </a:r>
            <a:r>
              <a:rPr lang="en-US" sz="1600" b="0" dirty="0">
                <a:sym typeface="Symbol" pitchFamily="18" charset="2"/>
              </a:rPr>
              <a:t> = 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Since 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</p:spTree>
    <p:extLst>
      <p:ext uri="{BB962C8B-B14F-4D97-AF65-F5344CB8AC3E}">
        <p14:creationId xmlns:p14="http://schemas.microsoft.com/office/powerpoint/2010/main" val="14067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7"/>
            <a:ext cx="8229600" cy="4876800"/>
          </a:xfrm>
        </p:spPr>
        <p:txBody>
          <a:bodyPr/>
          <a:lstStyle/>
          <a:p>
            <a:r>
              <a:rPr lang="en-US" dirty="0"/>
              <a:t>If one of the conditional probability is zero, then the entire expression becomes zero</a:t>
            </a:r>
          </a:p>
          <a:p>
            <a:r>
              <a:rPr lang="en-US" dirty="0"/>
              <a:t>Probability estimation: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1076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9083"/>
              </p:ext>
            </p:extLst>
          </p:nvPr>
        </p:nvGraphicFramePr>
        <p:xfrm>
          <a:off x="939800" y="3340100"/>
          <a:ext cx="4291013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Εξίσωση" r:id="rId3" imgW="2095200" imgH="1333440" progId="Equation.3">
                  <p:embed/>
                </p:oleObj>
              </mc:Choice>
              <mc:Fallback>
                <p:oleObj name="Εξίσωση" r:id="rId3" imgW="20952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340100"/>
                        <a:ext cx="4291013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6019800" y="3733800"/>
            <a:ext cx="2743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latin typeface="Times New Roman" charset="0"/>
              </a:rPr>
              <a:t>N</a:t>
            </a:r>
            <a:r>
              <a:rPr lang="en-US" sz="2000" b="0" baseline="-25000" dirty="0" smtClean="0">
                <a:latin typeface="Times New Roman" charset="0"/>
              </a:rPr>
              <a:t>i</a:t>
            </a:r>
            <a:r>
              <a:rPr lang="en-US" sz="2000" b="0" dirty="0" smtClean="0">
                <a:latin typeface="Times New Roman" charset="0"/>
              </a:rPr>
              <a:t>: </a:t>
            </a:r>
            <a:r>
              <a:rPr lang="en-US" sz="2000" b="0" dirty="0">
                <a:latin typeface="Times New Roman" charset="0"/>
              </a:rPr>
              <a:t>number of </a:t>
            </a:r>
            <a:r>
              <a:rPr lang="en-US" sz="2000" b="0" dirty="0" smtClean="0">
                <a:latin typeface="Times New Roman" charset="0"/>
              </a:rPr>
              <a:t>attribute values for attribute A</a:t>
            </a:r>
            <a:r>
              <a:rPr lang="en-US" sz="2000" b="0" baseline="-25000" dirty="0" smtClean="0">
                <a:latin typeface="Times New Roman" charset="0"/>
              </a:rPr>
              <a:t>i</a:t>
            </a:r>
            <a:endParaRPr lang="en-US" sz="2000" b="0" baseline="-250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p: prior probability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m: parameter</a:t>
            </a:r>
          </a:p>
        </p:txBody>
      </p:sp>
    </p:spTree>
    <p:extLst>
      <p:ext uri="{BB962C8B-B14F-4D97-AF65-F5344CB8AC3E}">
        <p14:creationId xmlns:p14="http://schemas.microsoft.com/office/powerpoint/2010/main" val="13378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7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44236"/>
              </p:ext>
            </p:extLst>
          </p:nvPr>
        </p:nvGraphicFramePr>
        <p:xfrm>
          <a:off x="152400" y="1662112"/>
          <a:ext cx="5181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9" name="Worksheet" r:id="rId3" imgW="6401181" imgH="4782109" progId="Excel.Sheet.8">
                  <p:embed/>
                </p:oleObj>
              </mc:Choice>
              <mc:Fallback>
                <p:oleObj name="Worksheet" r:id="rId3" imgW="6401181" imgH="478210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2112"/>
                        <a:ext cx="51816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7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175026"/>
              </p:ext>
            </p:extLst>
          </p:nvPr>
        </p:nvGraphicFramePr>
        <p:xfrm>
          <a:off x="304800" y="5776912"/>
          <a:ext cx="5153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Worksheet" r:id="rId5" imgW="5153406" imgH="438506" progId="Excel.Sheet.8">
                  <p:embed/>
                </p:oleObj>
              </mc:Choice>
              <mc:Fallback>
                <p:oleObj name="Worksheet" r:id="rId5" imgW="5153406" imgH="4385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76912"/>
                        <a:ext cx="51530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7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0499"/>
              </p:ext>
            </p:extLst>
          </p:nvPr>
        </p:nvGraphicFramePr>
        <p:xfrm>
          <a:off x="5487988" y="2895600"/>
          <a:ext cx="3656012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Equation" r:id="rId7" imgW="4457520" imgH="3149280" progId="Equation.3">
                  <p:embed/>
                </p:oleObj>
              </mc:Choice>
              <mc:Fallback>
                <p:oleObj name="Equation" r:id="rId7" imgW="4457520" imgH="314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2895600"/>
                        <a:ext cx="3656012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254" name="Text Box 6"/>
          <p:cNvSpPr txBox="1">
            <a:spLocks noChangeArrowheads="1"/>
          </p:cNvSpPr>
          <p:nvPr/>
        </p:nvSpPr>
        <p:spPr bwMode="auto">
          <a:xfrm>
            <a:off x="5867400" y="1662112"/>
            <a:ext cx="274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A: attributes</a:t>
            </a:r>
          </a:p>
          <a:p>
            <a:pPr>
              <a:spcBef>
                <a:spcPct val="50000"/>
              </a:spcBef>
            </a:pPr>
            <a:r>
              <a:rPr lang="en-US"/>
              <a:t>M: mammals</a:t>
            </a:r>
          </a:p>
          <a:p>
            <a:pPr>
              <a:spcBef>
                <a:spcPct val="50000"/>
              </a:spcBef>
            </a:pPr>
            <a:r>
              <a:rPr lang="en-US"/>
              <a:t>N: non-mammals</a:t>
            </a:r>
          </a:p>
        </p:txBody>
      </p:sp>
      <p:sp>
        <p:nvSpPr>
          <p:cNvPr id="1077255" name="Text Box 7"/>
          <p:cNvSpPr txBox="1">
            <a:spLocks noChangeArrowheads="1"/>
          </p:cNvSpPr>
          <p:nvPr/>
        </p:nvSpPr>
        <p:spPr bwMode="auto">
          <a:xfrm>
            <a:off x="5791200" y="5624512"/>
            <a:ext cx="2743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P(A|M)P(M) &gt; P(A|N)P(N)</a:t>
            </a:r>
          </a:p>
          <a:p>
            <a:pPr>
              <a:spcBef>
                <a:spcPct val="50000"/>
              </a:spcBef>
            </a:pPr>
            <a:r>
              <a:rPr lang="en-US"/>
              <a:t>=&gt; Mammals</a:t>
            </a:r>
          </a:p>
        </p:txBody>
      </p:sp>
    </p:spTree>
    <p:extLst>
      <p:ext uri="{BB962C8B-B14F-4D97-AF65-F5344CB8AC3E}">
        <p14:creationId xmlns:p14="http://schemas.microsoft.com/office/powerpoint/2010/main" val="3622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9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0"/>
          </p:cNvCxnSpPr>
          <p:nvPr/>
        </p:nvCxnSpPr>
        <p:spPr>
          <a:xfrm flipH="1">
            <a:off x="5867400" y="4267200"/>
            <a:ext cx="1028700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896100" y="4267200"/>
            <a:ext cx="1066800" cy="46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FF0000"/>
                </a:solidFill>
              </a:rPr>
              <a:t>Distance Metric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the number of nearest neighbors</a:t>
            </a:r>
            <a:r>
              <a:rPr lang="en-US" sz="1800" b="0" dirty="0"/>
              <a:t> 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0070C0"/>
                </a:solidFill>
              </a:rPr>
              <a:t>k</a:t>
            </a:r>
            <a:r>
              <a:rPr lang="en-US" sz="1800" b="0" dirty="0"/>
              <a:t> nearest neighbors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Use class labels of nearest neighbors to determine the class label of unknown record (e.g., by taking majority vote)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4592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8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16664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2882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Compute distance between two points:</a:t>
            </a:r>
          </a:p>
          <a:p>
            <a:pPr lvl="1"/>
            <a:r>
              <a:rPr lang="en-US" dirty="0"/>
              <a:t>Euclidean distance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Determine the class from nearest neighbor list</a:t>
            </a:r>
          </a:p>
          <a:p>
            <a:pPr lvl="1"/>
            <a:r>
              <a:rPr lang="en-US" dirty="0"/>
              <a:t>take the majority vote of class labels among the k-nearest neighbors</a:t>
            </a:r>
          </a:p>
          <a:p>
            <a:pPr lvl="1"/>
            <a:r>
              <a:rPr lang="en-US" dirty="0"/>
              <a:t>Weigh the vote according to distance</a:t>
            </a:r>
          </a:p>
          <a:p>
            <a:pPr lvl="2"/>
            <a:r>
              <a:rPr lang="en-US" dirty="0"/>
              <a:t> weight factor, w = 1/</a:t>
            </a:r>
            <a:r>
              <a:rPr lang="en-US" dirty="0" err="1"/>
              <a:t>d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graphicFrame>
        <p:nvGraphicFramePr>
          <p:cNvPr id="105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48940"/>
              </p:ext>
            </p:extLst>
          </p:nvPr>
        </p:nvGraphicFramePr>
        <p:xfrm>
          <a:off x="1905000" y="2895601"/>
          <a:ext cx="4648200" cy="78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3" imgW="2705040" imgH="457200" progId="Equation.3">
                  <p:embed/>
                </p:oleObj>
              </mc:Choice>
              <mc:Fallback>
                <p:oleObj name="Equation" r:id="rId3" imgW="270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4648200" cy="785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14193</TotalTime>
  <Words>2065</Words>
  <Application>Microsoft Office PowerPoint</Application>
  <PresentationFormat>On-screen Show (4:3)</PresentationFormat>
  <Paragraphs>332</Paragraphs>
  <Slides>58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Clarity</vt:lpstr>
      <vt:lpstr>VISIO</vt:lpstr>
      <vt:lpstr>Visio</vt:lpstr>
      <vt:lpstr>Equation</vt:lpstr>
      <vt:lpstr>Εξίσωση</vt:lpstr>
      <vt:lpstr>Worksheet</vt:lpstr>
      <vt:lpstr>DATA MINING LECTURE 10</vt:lpstr>
      <vt:lpstr>NEAREST NEIGHBOR CLASSIFICATION</vt:lpstr>
      <vt:lpstr>Instance-Based Classifiers</vt:lpstr>
      <vt:lpstr>Instance Based Classifiers</vt:lpstr>
      <vt:lpstr>Nearest Neighbor Classifiers</vt:lpstr>
      <vt:lpstr>Nearest-Neighbor Classifiers</vt:lpstr>
      <vt:lpstr>Definition of Nearest Neighbor</vt:lpstr>
      <vt:lpstr>1 nearest-neighbor</vt:lpstr>
      <vt:lpstr>Nearest Neighbor Classification</vt:lpstr>
      <vt:lpstr>Nearest Neighbor Classification…</vt:lpstr>
      <vt:lpstr>Nearest Neighbor Classification…</vt:lpstr>
      <vt:lpstr>Nearest Neighbor Classification…</vt:lpstr>
      <vt:lpstr>Nearest neighbor Classification…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Logistic Regression</vt:lpstr>
      <vt:lpstr>Logistic Regression</vt:lpstr>
      <vt:lpstr>NAÏVE BAYES CLASSIFIER</vt:lpstr>
      <vt:lpstr>Bayes Classifier</vt:lpstr>
      <vt:lpstr>Example of Bayes Theorem</vt:lpstr>
      <vt:lpstr>Bayesian Classifiers</vt:lpstr>
      <vt:lpstr>Bayesian Classifiers</vt:lpstr>
      <vt:lpstr>Naïve Bayes Classifier</vt:lpstr>
      <vt:lpstr>How to Estimate Probabilities from Data?</vt:lpstr>
      <vt:lpstr>How to Estimate Probabilities from Data?</vt:lpstr>
      <vt:lpstr>How to Estimate Probabilities from Data?</vt:lpstr>
      <vt:lpstr>Example of Naïve Bayes Classifier</vt:lpstr>
      <vt:lpstr>Naïve Bayes Classifier</vt:lpstr>
      <vt:lpstr>Example of Naïve Bayes Classifier</vt:lpstr>
      <vt:lpstr>Implementation details</vt:lpstr>
      <vt:lpstr>Naïve Bayes (Summary)</vt:lpstr>
      <vt:lpstr>Generative vs Discriminative models</vt:lpstr>
      <vt:lpstr>Generative vs Discriminative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504</cp:revision>
  <dcterms:created xsi:type="dcterms:W3CDTF">2011-10-17T19:46:53Z</dcterms:created>
  <dcterms:modified xsi:type="dcterms:W3CDTF">2012-05-23T20:16:40Z</dcterms:modified>
</cp:coreProperties>
</file>