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4"/>
  </p:notesMasterIdLst>
  <p:sldIdLst>
    <p:sldId id="256" r:id="rId2"/>
    <p:sldId id="258" r:id="rId3"/>
    <p:sldId id="364" r:id="rId4"/>
    <p:sldId id="257" r:id="rId5"/>
    <p:sldId id="260" r:id="rId6"/>
    <p:sldId id="261" r:id="rId7"/>
    <p:sldId id="365" r:id="rId8"/>
    <p:sldId id="262" r:id="rId9"/>
    <p:sldId id="263" r:id="rId10"/>
    <p:sldId id="366" r:id="rId11"/>
    <p:sldId id="400" r:id="rId12"/>
    <p:sldId id="367" r:id="rId13"/>
    <p:sldId id="368" r:id="rId14"/>
    <p:sldId id="369" r:id="rId15"/>
    <p:sldId id="399" r:id="rId16"/>
    <p:sldId id="376" r:id="rId17"/>
    <p:sldId id="377" r:id="rId18"/>
    <p:sldId id="378" r:id="rId19"/>
    <p:sldId id="379" r:id="rId20"/>
    <p:sldId id="380" r:id="rId21"/>
    <p:sldId id="381" r:id="rId22"/>
    <p:sldId id="382" r:id="rId23"/>
    <p:sldId id="383" r:id="rId24"/>
    <p:sldId id="384" r:id="rId25"/>
    <p:sldId id="387" r:id="rId26"/>
    <p:sldId id="386" r:id="rId27"/>
    <p:sldId id="388" r:id="rId28"/>
    <p:sldId id="389" r:id="rId29"/>
    <p:sldId id="428" r:id="rId30"/>
    <p:sldId id="390" r:id="rId31"/>
    <p:sldId id="398" r:id="rId32"/>
    <p:sldId id="405" r:id="rId33"/>
    <p:sldId id="402" r:id="rId34"/>
    <p:sldId id="404" r:id="rId35"/>
    <p:sldId id="403" r:id="rId36"/>
    <p:sldId id="406" r:id="rId37"/>
    <p:sldId id="407" r:id="rId38"/>
    <p:sldId id="408" r:id="rId39"/>
    <p:sldId id="409" r:id="rId40"/>
    <p:sldId id="410" r:id="rId41"/>
    <p:sldId id="411" r:id="rId42"/>
    <p:sldId id="417" r:id="rId43"/>
    <p:sldId id="412" r:id="rId44"/>
    <p:sldId id="413" r:id="rId45"/>
    <p:sldId id="414" r:id="rId46"/>
    <p:sldId id="415" r:id="rId47"/>
    <p:sldId id="416" r:id="rId48"/>
    <p:sldId id="418" r:id="rId49"/>
    <p:sldId id="421" r:id="rId50"/>
    <p:sldId id="419" r:id="rId51"/>
    <p:sldId id="420" r:id="rId52"/>
    <p:sldId id="422" r:id="rId53"/>
    <p:sldId id="423" r:id="rId54"/>
    <p:sldId id="424" r:id="rId55"/>
    <p:sldId id="425" r:id="rId56"/>
    <p:sldId id="426" r:id="rId57"/>
    <p:sldId id="427" r:id="rId58"/>
    <p:sldId id="397" r:id="rId59"/>
    <p:sldId id="371" r:id="rId60"/>
    <p:sldId id="373" r:id="rId61"/>
    <p:sldId id="374" r:id="rId62"/>
    <p:sldId id="375"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7" d="100"/>
          <a:sy n="87" d="100"/>
        </p:scale>
        <p:origin x="-106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EA21D-F609-4883-9BF2-C2257D2F3E11}" type="datetimeFigureOut">
              <a:rPr lang="en-US" smtClean="0"/>
              <a:t>2/28/2012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ABF5E-119C-40D0-9F75-E2458688F62F}" type="slidenum">
              <a:rPr lang="en-US" smtClean="0"/>
              <a:t>‹#›</a:t>
            </a:fld>
            <a:endParaRPr lang="en-US"/>
          </a:p>
        </p:txBody>
      </p:sp>
    </p:spTree>
    <p:extLst>
      <p:ext uri="{BB962C8B-B14F-4D97-AF65-F5344CB8AC3E}">
        <p14:creationId xmlns:p14="http://schemas.microsoft.com/office/powerpoint/2010/main" val="144335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0802" name="Rectangle 2"/>
          <p:cNvSpPr>
            <a:spLocks noGrp="1" noRot="1" noChangeAspect="1" noChangeArrowheads="1" noTextEdit="1"/>
          </p:cNvSpPr>
          <p:nvPr>
            <p:ph type="sldImg"/>
          </p:nvPr>
        </p:nvSpPr>
        <p:spPr>
          <a:xfrm>
            <a:off x="1141413" y="685800"/>
            <a:ext cx="4575175" cy="3430588"/>
          </a:xfrm>
          <a:ln/>
        </p:spPr>
      </p:sp>
      <p:sp>
        <p:nvSpPr>
          <p:cNvPr id="2380803" name="Rectangle 3"/>
          <p:cNvSpPr>
            <a:spLocks noGrp="1" noChangeArrowheads="1"/>
          </p:cNvSpPr>
          <p:nvPr>
            <p:ph type="body" idx="1"/>
          </p:nvPr>
        </p:nvSpPr>
        <p:spPr>
          <a:xfrm>
            <a:off x="915525" y="4344357"/>
            <a:ext cx="5026951" cy="4113169"/>
          </a:xfrm>
        </p:spPr>
        <p:txBody>
          <a:bodyPr/>
          <a:lstStyle/>
          <a:p>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B3373C-1724-43B0-A92D-3F4EAC0DB63A}" type="slidenum">
              <a:rPr lang="en-US"/>
              <a:pPr/>
              <a:t>56</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B3373C-1724-43B0-A92D-3F4EAC0DB63A}" type="slidenum">
              <a:rPr lang="en-US"/>
              <a:pPr/>
              <a:t>57</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0802" name="Rectangle 2"/>
          <p:cNvSpPr>
            <a:spLocks noGrp="1" noRot="1" noChangeAspect="1" noChangeArrowheads="1" noTextEdit="1"/>
          </p:cNvSpPr>
          <p:nvPr>
            <p:ph type="sldImg"/>
          </p:nvPr>
        </p:nvSpPr>
        <p:spPr>
          <a:xfrm>
            <a:off x="1141413" y="685800"/>
            <a:ext cx="4575175" cy="3430588"/>
          </a:xfrm>
          <a:ln/>
        </p:spPr>
      </p:sp>
      <p:sp>
        <p:nvSpPr>
          <p:cNvPr id="2380803" name="Rectangle 3"/>
          <p:cNvSpPr>
            <a:spLocks noGrp="1" noChangeArrowheads="1"/>
          </p:cNvSpPr>
          <p:nvPr>
            <p:ph type="body" idx="1"/>
          </p:nvPr>
        </p:nvSpPr>
        <p:spPr>
          <a:xfrm>
            <a:off x="915525" y="4344357"/>
            <a:ext cx="5026951" cy="4113169"/>
          </a:xfrm>
        </p:spPr>
        <p:txBody>
          <a:bodyPr/>
          <a:lstStyle/>
          <a:p>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Rectangle 2"/>
          <p:cNvSpPr>
            <a:spLocks noGrp="1" noRot="1" noChangeAspect="1" noChangeArrowheads="1" noTextEdit="1"/>
          </p:cNvSpPr>
          <p:nvPr>
            <p:ph type="sldImg"/>
          </p:nvPr>
        </p:nvSpPr>
        <p:spPr>
          <a:xfrm>
            <a:off x="1147763" y="687388"/>
            <a:ext cx="4568825" cy="3427412"/>
          </a:xfrm>
          <a:ln/>
        </p:spPr>
      </p:sp>
      <p:sp>
        <p:nvSpPr>
          <p:cNvPr id="758787"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Rot="1" noChangeAspect="1" noChangeArrowheads="1" noTextEdit="1"/>
          </p:cNvSpPr>
          <p:nvPr>
            <p:ph type="sldImg"/>
          </p:nvPr>
        </p:nvSpPr>
        <p:spPr>
          <a:xfrm>
            <a:off x="1147763" y="687388"/>
            <a:ext cx="4568825" cy="3427412"/>
          </a:xfrm>
          <a:ln/>
        </p:spPr>
      </p:sp>
      <p:sp>
        <p:nvSpPr>
          <p:cNvPr id="74649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Grp="1" noRot="1" noChangeAspect="1" noChangeArrowheads="1" noTextEdit="1"/>
          </p:cNvSpPr>
          <p:nvPr>
            <p:ph type="sldImg"/>
          </p:nvPr>
        </p:nvSpPr>
        <p:spPr>
          <a:xfrm>
            <a:off x="1147763" y="687388"/>
            <a:ext cx="4568825" cy="3427412"/>
          </a:xfrm>
          <a:ln/>
        </p:spPr>
      </p:sp>
      <p:sp>
        <p:nvSpPr>
          <p:cNvPr id="749571"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Rot="1" noChangeAspect="1" noChangeArrowheads="1" noTextEdit="1"/>
          </p:cNvSpPr>
          <p:nvPr>
            <p:ph type="sldImg"/>
          </p:nvPr>
        </p:nvSpPr>
        <p:spPr>
          <a:xfrm>
            <a:off x="1147763" y="687388"/>
            <a:ext cx="4568825" cy="3427412"/>
          </a:xfrm>
          <a:ln/>
        </p:spPr>
      </p:sp>
      <p:sp>
        <p:nvSpPr>
          <p:cNvPr id="75161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Rot="1" noChangeAspect="1" noChangeArrowheads="1" noTextEdit="1"/>
          </p:cNvSpPr>
          <p:nvPr>
            <p:ph type="sldImg"/>
          </p:nvPr>
        </p:nvSpPr>
        <p:spPr>
          <a:xfrm>
            <a:off x="1147763" y="687388"/>
            <a:ext cx="4568825" cy="3427412"/>
          </a:xfrm>
          <a:ln/>
        </p:spPr>
      </p:sp>
      <p:sp>
        <p:nvSpPr>
          <p:cNvPr id="737283"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Rot="1" noChangeAspect="1" noChangeArrowheads="1" noTextEdit="1"/>
          </p:cNvSpPr>
          <p:nvPr>
            <p:ph type="sldImg"/>
          </p:nvPr>
        </p:nvSpPr>
        <p:spPr>
          <a:xfrm>
            <a:off x="1147763" y="687388"/>
            <a:ext cx="4568825" cy="3427412"/>
          </a:xfrm>
          <a:ln/>
        </p:spPr>
      </p:sp>
      <p:sp>
        <p:nvSpPr>
          <p:cNvPr id="74137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659459" name="Rectangle 3"/>
          <p:cNvSpPr>
            <a:spLocks noGrp="1" noChangeArrowheads="1"/>
          </p:cNvSpPr>
          <p:nvPr>
            <p:ph type="body" idx="1"/>
          </p:nvPr>
        </p:nvSpPr>
        <p:spPr bwMode="auto">
          <a:xfrm>
            <a:off x="913805" y="4342191"/>
            <a:ext cx="5030391" cy="4113893"/>
          </a:xfrm>
          <a:prstGeom prst="rect">
            <a:avLst/>
          </a:prstGeom>
          <a:solidFill>
            <a:srgbClr val="FFFFFF"/>
          </a:solidFill>
          <a:ln>
            <a:solidFill>
              <a:srgbClr val="000000"/>
            </a:solidFill>
            <a:miter lim="800000"/>
            <a:headEnd/>
            <a:tailEnd/>
          </a:ln>
        </p:spPr>
        <p:txBody>
          <a:bodyPr lIns="89894" tIns="44946" rIns="89894" bIns="44946"/>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t>2/28/2012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users.cs.umn.edu/~kumar/dmbook/index.ph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http://infolab.stanford.edu/~ullman/mmd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infolab.stanford.edu/~ullman/mmds.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1000genomes.org/page.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dc.gov/oa/climate/ghcn-monthly/index.ph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Microsoft_Word_97_-_2003_Document1.doc"/></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5.wmf"/><Relationship Id="rId4" Type="http://schemas.openxmlformats.org/officeDocument/2006/relationships/oleObject" Target="../embeddings/Microsoft_Word_97_-_2003_Document2.doc"/></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s.uoi.gr/~tsap/teaching/cs-07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7.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8.bin"/><Relationship Id="rId4" Type="http://schemas.openxmlformats.org/officeDocument/2006/relationships/image" Target="../media/image18.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924800" cy="1927225"/>
          </a:xfrm>
        </p:spPr>
        <p:txBody>
          <a:bodyPr/>
          <a:lstStyle/>
          <a:p>
            <a:r>
              <a:rPr lang="el-GR" dirty="0" smtClean="0"/>
              <a:t>ΕΞΟΡΥΞΗ ΔΕΔΟΜΕΝΩΝ ΔΙΑΛΕΞΗ 1</a:t>
            </a:r>
            <a:endParaRPr lang="en-US" dirty="0"/>
          </a:p>
        </p:txBody>
      </p:sp>
      <p:sp>
        <p:nvSpPr>
          <p:cNvPr id="3" name="Subtitle 2"/>
          <p:cNvSpPr>
            <a:spLocks noGrp="1"/>
          </p:cNvSpPr>
          <p:nvPr>
            <p:ph type="subTitle" idx="1"/>
          </p:nvPr>
        </p:nvSpPr>
        <p:spPr/>
        <p:txBody>
          <a:bodyPr>
            <a:normAutofit/>
          </a:bodyPr>
          <a:lstStyle/>
          <a:p>
            <a:pPr algn="ctr"/>
            <a:r>
              <a:rPr lang="el-GR" dirty="0" smtClean="0"/>
              <a:t>Εισαγωγή</a:t>
            </a:r>
          </a:p>
        </p:txBody>
      </p:sp>
    </p:spTree>
    <p:extLst>
      <p:ext uri="{BB962C8B-B14F-4D97-AF65-F5344CB8AC3E}">
        <p14:creationId xmlns:p14="http://schemas.microsoft.com/office/powerpoint/2010/main" val="1613707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9782" name="Picture 6" descr="bookco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84546"/>
            <a:ext cx="2362200" cy="2930442"/>
          </a:xfrm>
          <a:prstGeom prst="rect">
            <a:avLst/>
          </a:prstGeom>
          <a:noFill/>
          <a:extLst>
            <a:ext uri="{909E8E84-426E-40DD-AFC4-6F175D3DCCD1}">
              <a14:hiddenFill xmlns:a14="http://schemas.microsoft.com/office/drawing/2010/main">
                <a:solidFill>
                  <a:srgbClr val="FFFFFF"/>
                </a:solidFill>
              </a14:hiddenFill>
            </a:ext>
          </a:extLst>
        </p:spPr>
      </p:pic>
      <p:sp>
        <p:nvSpPr>
          <p:cNvPr id="2379783" name="Rectangle 7"/>
          <p:cNvSpPr>
            <a:spLocks noChangeArrowheads="1"/>
          </p:cNvSpPr>
          <p:nvPr/>
        </p:nvSpPr>
        <p:spPr bwMode="auto">
          <a:xfrm>
            <a:off x="2819400" y="1884546"/>
            <a:ext cx="6096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l"/>
            <a:endParaRPr lang="en-US" dirty="0"/>
          </a:p>
          <a:p>
            <a:pPr algn="l"/>
            <a:r>
              <a:rPr lang="en-US" dirty="0"/>
              <a:t>P.-N. Tan, M. Steinbach and V. Kumar, </a:t>
            </a:r>
            <a:r>
              <a:rPr lang="en-US" u="sng" dirty="0">
                <a:solidFill>
                  <a:srgbClr val="CC3300"/>
                </a:solidFill>
                <a:hlinkClick r:id="rId4"/>
              </a:rPr>
              <a:t>Introduction</a:t>
            </a:r>
            <a:r>
              <a:rPr lang="en-US" u="sng" dirty="0">
                <a:hlinkClick r:id="rId4"/>
              </a:rPr>
              <a:t> to Data Mining</a:t>
            </a:r>
            <a:r>
              <a:rPr lang="en-US" dirty="0"/>
              <a:t>, Addison Wesley, 2006 </a:t>
            </a:r>
          </a:p>
          <a:p>
            <a:pPr algn="l" eaLnBrk="0" hangingPunct="0"/>
            <a:endParaRPr lang="en-US" dirty="0"/>
          </a:p>
        </p:txBody>
      </p:sp>
      <p:pic>
        <p:nvPicPr>
          <p:cNvPr id="2379784" name="Picture 8" descr="book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25539" y="3349767"/>
            <a:ext cx="2718461" cy="2718461"/>
          </a:xfrm>
          <a:prstGeom prst="rect">
            <a:avLst/>
          </a:prstGeom>
          <a:noFill/>
          <a:extLst>
            <a:ext uri="{909E8E84-426E-40DD-AFC4-6F175D3DCCD1}">
              <a14:hiddenFill xmlns:a14="http://schemas.microsoft.com/office/drawing/2010/main">
                <a:solidFill>
                  <a:srgbClr val="FFFFFF"/>
                </a:solidFill>
              </a14:hiddenFill>
            </a:ext>
          </a:extLst>
        </p:spPr>
      </p:pic>
      <p:sp>
        <p:nvSpPr>
          <p:cNvPr id="2379785" name="Text Box 9"/>
          <p:cNvSpPr txBox="1">
            <a:spLocks noChangeArrowheads="1"/>
          </p:cNvSpPr>
          <p:nvPr/>
        </p:nvSpPr>
        <p:spPr bwMode="auto">
          <a:xfrm>
            <a:off x="1181100" y="5391834"/>
            <a:ext cx="5181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dirty="0"/>
              <a:t>J. Han and M. </a:t>
            </a:r>
            <a:r>
              <a:rPr lang="en-US" dirty="0" err="1"/>
              <a:t>Kamber</a:t>
            </a:r>
            <a:r>
              <a:rPr lang="en-US" dirty="0"/>
              <a:t>. </a:t>
            </a:r>
            <a:r>
              <a:rPr lang="en-US" dirty="0">
                <a:solidFill>
                  <a:srgbClr val="CC3300"/>
                </a:solidFill>
              </a:rPr>
              <a:t>Data Mining: Concepts and Techniques</a:t>
            </a:r>
            <a:r>
              <a:rPr lang="en-US" dirty="0"/>
              <a:t>, Morgan Kaufmann, 2006</a:t>
            </a:r>
            <a:endParaRPr lang="el-GR" dirty="0"/>
          </a:p>
        </p:txBody>
      </p:sp>
      <p:sp>
        <p:nvSpPr>
          <p:cNvPr id="3" name="Title 2"/>
          <p:cNvSpPr>
            <a:spLocks noGrp="1"/>
          </p:cNvSpPr>
          <p:nvPr>
            <p:ph type="title"/>
          </p:nvPr>
        </p:nvSpPr>
        <p:spPr>
          <a:xfrm>
            <a:off x="457200" y="382700"/>
            <a:ext cx="8229600" cy="990600"/>
          </a:xfrm>
        </p:spPr>
        <p:txBody>
          <a:bodyPr/>
          <a:lstStyle/>
          <a:p>
            <a:r>
              <a:rPr lang="el-GR" dirty="0" smtClean="0"/>
              <a:t>Βιβλιογραφία (αγγλικά)</a:t>
            </a:r>
            <a:endParaRPr lang="en-US" dirty="0"/>
          </a:p>
        </p:txBody>
      </p:sp>
    </p:spTree>
    <p:extLst>
      <p:ext uri="{BB962C8B-B14F-4D97-AF65-F5344CB8AC3E}">
        <p14:creationId xmlns:p14="http://schemas.microsoft.com/office/powerpoint/2010/main" val="144043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2700"/>
            <a:ext cx="8229600" cy="990600"/>
          </a:xfrm>
        </p:spPr>
        <p:txBody>
          <a:bodyPr/>
          <a:lstStyle/>
          <a:p>
            <a:r>
              <a:rPr lang="el-GR" dirty="0" smtClean="0"/>
              <a:t>Βιβλιογραφία (αγγλικά)</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799" y="3200400"/>
            <a:ext cx="1845267" cy="2419350"/>
          </a:xfrm>
          <a:prstGeom prst="rect">
            <a:avLst/>
          </a:prstGeom>
        </p:spPr>
      </p:pic>
      <p:sp>
        <p:nvSpPr>
          <p:cNvPr id="6" name="TextBox 5"/>
          <p:cNvSpPr txBox="1"/>
          <p:nvPr/>
        </p:nvSpPr>
        <p:spPr>
          <a:xfrm>
            <a:off x="2667000" y="4437281"/>
            <a:ext cx="5182224" cy="646331"/>
          </a:xfrm>
          <a:prstGeom prst="rect">
            <a:avLst/>
          </a:prstGeom>
          <a:noFill/>
        </p:spPr>
        <p:txBody>
          <a:bodyPr wrap="square" rtlCol="0">
            <a:spAutoFit/>
          </a:bodyPr>
          <a:lstStyle/>
          <a:p>
            <a:r>
              <a:rPr lang="en-US" dirty="0"/>
              <a:t>Toby </a:t>
            </a:r>
            <a:r>
              <a:rPr lang="en-US" dirty="0" err="1" smtClean="0"/>
              <a:t>Segaran</a:t>
            </a:r>
            <a:r>
              <a:rPr lang="el-GR" dirty="0" smtClean="0"/>
              <a:t>, </a:t>
            </a:r>
            <a:r>
              <a:rPr lang="en-US" dirty="0" smtClean="0">
                <a:solidFill>
                  <a:schemeClr val="accent6">
                    <a:lumMod val="75000"/>
                  </a:schemeClr>
                </a:solidFill>
              </a:rPr>
              <a:t>Programming </a:t>
            </a:r>
            <a:r>
              <a:rPr lang="en-US" dirty="0">
                <a:solidFill>
                  <a:schemeClr val="accent6">
                    <a:lumMod val="75000"/>
                  </a:schemeClr>
                </a:solidFill>
              </a:rPr>
              <a:t>Collective </a:t>
            </a:r>
            <a:r>
              <a:rPr lang="en-US" dirty="0" smtClean="0">
                <a:solidFill>
                  <a:schemeClr val="accent6">
                    <a:lumMod val="75000"/>
                  </a:schemeClr>
                </a:solidFill>
              </a:rPr>
              <a:t>Intelligence</a:t>
            </a:r>
            <a:r>
              <a:rPr lang="el-GR" dirty="0" smtClean="0">
                <a:solidFill>
                  <a:schemeClr val="accent6">
                    <a:lumMod val="75000"/>
                  </a:schemeClr>
                </a:solidFill>
              </a:rPr>
              <a:t>. </a:t>
            </a:r>
            <a:r>
              <a:rPr lang="en-US" dirty="0" smtClean="0">
                <a:solidFill>
                  <a:schemeClr val="accent6">
                    <a:lumMod val="75000"/>
                  </a:schemeClr>
                </a:solidFill>
              </a:rPr>
              <a:t>Building </a:t>
            </a:r>
            <a:r>
              <a:rPr lang="en-US" dirty="0">
                <a:solidFill>
                  <a:schemeClr val="accent6">
                    <a:lumMod val="75000"/>
                  </a:schemeClr>
                </a:solidFill>
              </a:rPr>
              <a:t>Smart Web 2.0 Applications </a:t>
            </a:r>
          </a:p>
        </p:txBody>
      </p:sp>
      <p:sp>
        <p:nvSpPr>
          <p:cNvPr id="7" name="TextBox 6"/>
          <p:cNvSpPr txBox="1"/>
          <p:nvPr/>
        </p:nvSpPr>
        <p:spPr>
          <a:xfrm>
            <a:off x="139628" y="6019800"/>
            <a:ext cx="6464270" cy="646331"/>
          </a:xfrm>
          <a:prstGeom prst="rect">
            <a:avLst/>
          </a:prstGeom>
          <a:noFill/>
        </p:spPr>
        <p:txBody>
          <a:bodyPr wrap="none" rtlCol="0">
            <a:spAutoFit/>
          </a:bodyPr>
          <a:lstStyle/>
          <a:p>
            <a:r>
              <a:rPr lang="en-US" dirty="0" err="1" smtClean="0"/>
              <a:t>Anand</a:t>
            </a:r>
            <a:r>
              <a:rPr lang="en-US" dirty="0" smtClean="0"/>
              <a:t> </a:t>
            </a:r>
            <a:r>
              <a:rPr lang="en-US" dirty="0" err="1"/>
              <a:t>Rajaraman</a:t>
            </a:r>
            <a:r>
              <a:rPr lang="en-US" dirty="0"/>
              <a:t> and Jeff Ullman </a:t>
            </a:r>
            <a:r>
              <a:rPr lang="en-US" u="sng" dirty="0" smtClean="0">
                <a:hlinkClick r:id="rId4"/>
              </a:rPr>
              <a:t>Mining </a:t>
            </a:r>
            <a:r>
              <a:rPr lang="en-US" u="sng" dirty="0">
                <a:hlinkClick r:id="rId4"/>
              </a:rPr>
              <a:t>Massive </a:t>
            </a:r>
            <a:r>
              <a:rPr lang="en-US" u="sng" dirty="0" smtClean="0">
                <a:hlinkClick r:id="rId4"/>
              </a:rPr>
              <a:t>Datasets</a:t>
            </a:r>
            <a:r>
              <a:rPr lang="en-US" dirty="0" smtClean="0"/>
              <a:t>. </a:t>
            </a:r>
            <a:endParaRPr lang="el-GR" dirty="0" smtClean="0"/>
          </a:p>
          <a:p>
            <a:r>
              <a:rPr lang="el-GR" dirty="0" smtClean="0"/>
              <a:t>Διατίθεται </a:t>
            </a:r>
            <a:r>
              <a:rPr lang="el-GR" dirty="0"/>
              <a:t>δωρεάν </a:t>
            </a:r>
            <a:r>
              <a:rPr lang="en-US" dirty="0"/>
              <a:t>online</a:t>
            </a:r>
            <a:r>
              <a:rPr lang="el-GR" dirty="0"/>
              <a:t>.</a:t>
            </a:r>
            <a:endParaRPr lang="en-US"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85560" y="1474232"/>
            <a:ext cx="2011680" cy="2514600"/>
          </a:xfrm>
          <a:prstGeom prst="rect">
            <a:avLst/>
          </a:prstGeom>
        </p:spPr>
      </p:pic>
      <p:sp>
        <p:nvSpPr>
          <p:cNvPr id="9" name="TextBox 8"/>
          <p:cNvSpPr txBox="1"/>
          <p:nvPr/>
        </p:nvSpPr>
        <p:spPr>
          <a:xfrm>
            <a:off x="1204530" y="2362200"/>
            <a:ext cx="5134739" cy="369332"/>
          </a:xfrm>
          <a:prstGeom prst="rect">
            <a:avLst/>
          </a:prstGeom>
          <a:noFill/>
        </p:spPr>
        <p:txBody>
          <a:bodyPr wrap="none" rtlCol="0">
            <a:spAutoFit/>
          </a:bodyPr>
          <a:lstStyle/>
          <a:p>
            <a:r>
              <a:rPr lang="en-US" dirty="0" smtClean="0"/>
              <a:t>Hand, </a:t>
            </a:r>
            <a:r>
              <a:rPr lang="en-US" dirty="0" err="1" smtClean="0"/>
              <a:t>Mannila</a:t>
            </a:r>
            <a:r>
              <a:rPr lang="en-US" dirty="0" smtClean="0"/>
              <a:t>, Smyth. Principles of Data Mining</a:t>
            </a:r>
            <a:endParaRPr lang="en-US" dirty="0"/>
          </a:p>
        </p:txBody>
      </p:sp>
    </p:spTree>
    <p:extLst>
      <p:ext uri="{BB962C8B-B14F-4D97-AF65-F5344CB8AC3E}">
        <p14:creationId xmlns:p14="http://schemas.microsoft.com/office/powerpoint/2010/main" val="424116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Υλικό</a:t>
            </a:r>
            <a:endParaRPr lang="en-US" dirty="0"/>
          </a:p>
        </p:txBody>
      </p:sp>
      <p:sp>
        <p:nvSpPr>
          <p:cNvPr id="3" name="Content Placeholder 2"/>
          <p:cNvSpPr>
            <a:spLocks noGrp="1"/>
          </p:cNvSpPr>
          <p:nvPr>
            <p:ph idx="1"/>
          </p:nvPr>
        </p:nvSpPr>
        <p:spPr/>
        <p:txBody>
          <a:bodyPr>
            <a:normAutofit fontScale="92500"/>
          </a:bodyPr>
          <a:lstStyle/>
          <a:p>
            <a:r>
              <a:rPr lang="el-GR" dirty="0" smtClean="0"/>
              <a:t>Εκτός από βιβλία θα χρησιμοποιήσουμε υλικό και από δημοσιευμένα άρθρα</a:t>
            </a:r>
          </a:p>
          <a:p>
            <a:endParaRPr lang="el-GR" dirty="0" smtClean="0"/>
          </a:p>
          <a:p>
            <a:r>
              <a:rPr lang="el-GR" dirty="0" smtClean="0"/>
              <a:t>Για τις διαφάνειες θα δανειστούμε από πολλές πηγές</a:t>
            </a:r>
          </a:p>
          <a:p>
            <a:pPr lvl="1"/>
            <a:r>
              <a:rPr lang="el-GR" dirty="0" smtClean="0"/>
              <a:t>Εξόρυξη δεδομένων, Ε. </a:t>
            </a:r>
            <a:r>
              <a:rPr lang="el-GR" dirty="0" err="1" smtClean="0"/>
              <a:t>Πιτρουρά</a:t>
            </a:r>
            <a:endParaRPr lang="el-GR" dirty="0" smtClean="0"/>
          </a:p>
          <a:p>
            <a:pPr lvl="1"/>
            <a:r>
              <a:rPr lang="en-US" dirty="0" smtClean="0"/>
              <a:t>Data Mining</a:t>
            </a:r>
            <a:r>
              <a:rPr lang="el-GR" dirty="0" smtClean="0"/>
              <a:t>, </a:t>
            </a:r>
            <a:r>
              <a:rPr lang="en-US" dirty="0" smtClean="0"/>
              <a:t>E. </a:t>
            </a:r>
            <a:r>
              <a:rPr lang="en-US" dirty="0" err="1" smtClean="0"/>
              <a:t>Terzi</a:t>
            </a:r>
            <a:endParaRPr lang="en-US" dirty="0" smtClean="0"/>
          </a:p>
          <a:p>
            <a:pPr lvl="1"/>
            <a:r>
              <a:rPr lang="en-US" dirty="0"/>
              <a:t>P.-N. Tan, M. Steinbach and V. Kumar, Introduction to Data Mining, Addison Wesley, 2006 </a:t>
            </a:r>
          </a:p>
          <a:p>
            <a:pPr lvl="1"/>
            <a:r>
              <a:rPr lang="en-US" dirty="0"/>
              <a:t>J. Han and M. </a:t>
            </a:r>
            <a:r>
              <a:rPr lang="en-US" dirty="0" err="1"/>
              <a:t>Kamber</a:t>
            </a:r>
            <a:r>
              <a:rPr lang="en-US" dirty="0"/>
              <a:t>. </a:t>
            </a:r>
            <a:r>
              <a:rPr lang="en-US" dirty="0">
                <a:solidFill>
                  <a:srgbClr val="CC3300"/>
                </a:solidFill>
              </a:rPr>
              <a:t>Data Mining: Concepts and Techniques</a:t>
            </a:r>
            <a:r>
              <a:rPr lang="en-US" dirty="0"/>
              <a:t>, Morgan Kaufmann, 2006</a:t>
            </a:r>
            <a:endParaRPr lang="el-GR" dirty="0"/>
          </a:p>
          <a:p>
            <a:pPr lvl="1"/>
            <a:r>
              <a:rPr lang="en-US" dirty="0" err="1"/>
              <a:t>Anand</a:t>
            </a:r>
            <a:r>
              <a:rPr lang="en-US" dirty="0"/>
              <a:t> </a:t>
            </a:r>
            <a:r>
              <a:rPr lang="en-US" dirty="0" err="1"/>
              <a:t>Rajaraman</a:t>
            </a:r>
            <a:r>
              <a:rPr lang="en-US" dirty="0"/>
              <a:t> and Jeff Ullman </a:t>
            </a:r>
            <a:r>
              <a:rPr lang="en-US" u="sng" dirty="0">
                <a:hlinkClick r:id="rId2"/>
              </a:rPr>
              <a:t>Mining Massive Datasets</a:t>
            </a:r>
            <a:r>
              <a:rPr lang="en-US" dirty="0"/>
              <a:t>. </a:t>
            </a:r>
            <a:endParaRPr lang="el-GR" dirty="0"/>
          </a:p>
          <a:p>
            <a:pPr lvl="1"/>
            <a:endParaRPr lang="en-US" dirty="0"/>
          </a:p>
        </p:txBody>
      </p:sp>
    </p:spTree>
    <p:extLst>
      <p:ext uri="{BB962C8B-B14F-4D97-AF65-F5344CB8AC3E}">
        <p14:creationId xmlns:p14="http://schemas.microsoft.com/office/powerpoint/2010/main" val="3429005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a:t>
            </a:r>
            <a:endParaRPr lang="en-US" dirty="0"/>
          </a:p>
        </p:txBody>
      </p:sp>
      <p:sp>
        <p:nvSpPr>
          <p:cNvPr id="3" name="Content Placeholder 2"/>
          <p:cNvSpPr>
            <a:spLocks noGrp="1"/>
          </p:cNvSpPr>
          <p:nvPr>
            <p:ph idx="1"/>
          </p:nvPr>
        </p:nvSpPr>
        <p:spPr/>
        <p:txBody>
          <a:bodyPr/>
          <a:lstStyle/>
          <a:p>
            <a:r>
              <a:rPr lang="el-GR" dirty="0" smtClean="0"/>
              <a:t>Σύντομο </a:t>
            </a:r>
            <a:r>
              <a:rPr lang="en-US" dirty="0" smtClean="0"/>
              <a:t>quiz </a:t>
            </a:r>
            <a:r>
              <a:rPr lang="el-GR" dirty="0" smtClean="0"/>
              <a:t>με κάποιες βασικές ερωτήσεις γνώσεων</a:t>
            </a:r>
          </a:p>
          <a:p>
            <a:pPr lvl="1"/>
            <a:r>
              <a:rPr lang="el-GR" dirty="0" smtClean="0"/>
              <a:t>Δεν βαθμολογείστε, ο στόχος είναι να ρυθμίσω το επίπεδο του μαθήματος</a:t>
            </a:r>
          </a:p>
          <a:p>
            <a:pPr lvl="1"/>
            <a:r>
              <a:rPr lang="el-GR" dirty="0" smtClean="0"/>
              <a:t>Μπορείτε να το δώσετε ανώνυμο, αν και θα προτιμούσα να ξέρω τις αδυναμίες του καθενός</a:t>
            </a:r>
          </a:p>
          <a:p>
            <a:pPr lvl="1"/>
            <a:r>
              <a:rPr lang="el-GR" dirty="0" smtClean="0"/>
              <a:t>Έχετε όσο χρόνο χρειάζεστε.</a:t>
            </a:r>
            <a:endParaRPr lang="en-US" dirty="0"/>
          </a:p>
        </p:txBody>
      </p:sp>
    </p:spTree>
    <p:extLst>
      <p:ext uri="{BB962C8B-B14F-4D97-AF65-F5344CB8AC3E}">
        <p14:creationId xmlns:p14="http://schemas.microsoft.com/office/powerpoint/2010/main" val="233652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DATA MINING</a:t>
            </a:r>
            <a:br>
              <a:rPr lang="en-US" dirty="0" smtClean="0"/>
            </a:br>
            <a:r>
              <a:rPr lang="en-US" dirty="0" smtClean="0"/>
              <a:t>LECTURE 1</a:t>
            </a:r>
            <a:endParaRPr lang="en-US" dirty="0"/>
          </a:p>
        </p:txBody>
      </p:sp>
      <p:sp>
        <p:nvSpPr>
          <p:cNvPr id="5" name="Subtitle 4"/>
          <p:cNvSpPr>
            <a:spLocks noGrp="1"/>
          </p:cNvSpPr>
          <p:nvPr>
            <p:ph type="subTitle" idx="1"/>
          </p:nvPr>
        </p:nvSpPr>
        <p:spPr/>
        <p:txBody>
          <a:bodyPr/>
          <a:lstStyle/>
          <a:p>
            <a:r>
              <a:rPr lang="en-US" dirty="0" smtClean="0"/>
              <a:t>Introduction</a:t>
            </a:r>
            <a:endParaRPr lang="en-US" dirty="0"/>
          </a:p>
        </p:txBody>
      </p:sp>
    </p:spTree>
    <p:extLst>
      <p:ext uri="{BB962C8B-B14F-4D97-AF65-F5344CB8AC3E}">
        <p14:creationId xmlns:p14="http://schemas.microsoft.com/office/powerpoint/2010/main" val="397401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data mining?</a:t>
            </a:r>
            <a:endParaRPr lang="en-US" dirty="0"/>
          </a:p>
        </p:txBody>
      </p:sp>
      <p:sp>
        <p:nvSpPr>
          <p:cNvPr id="3" name="Content Placeholder 2"/>
          <p:cNvSpPr>
            <a:spLocks noGrp="1"/>
          </p:cNvSpPr>
          <p:nvPr>
            <p:ph idx="1"/>
          </p:nvPr>
        </p:nvSpPr>
        <p:spPr/>
        <p:txBody>
          <a:bodyPr/>
          <a:lstStyle/>
          <a:p>
            <a:r>
              <a:rPr lang="en-US" dirty="0" smtClean="0"/>
              <a:t>After years of data mining there is still no unique answer to this question.</a:t>
            </a:r>
          </a:p>
          <a:p>
            <a:endParaRPr lang="en-US" dirty="0"/>
          </a:p>
          <a:p>
            <a:r>
              <a:rPr lang="en-US" dirty="0" smtClean="0"/>
              <a:t>A tentative definition:</a:t>
            </a:r>
            <a:endParaRPr lang="en-US" dirty="0"/>
          </a:p>
        </p:txBody>
      </p:sp>
      <p:sp>
        <p:nvSpPr>
          <p:cNvPr id="4" name="TextBox 3"/>
          <p:cNvSpPr txBox="1"/>
          <p:nvPr/>
        </p:nvSpPr>
        <p:spPr>
          <a:xfrm>
            <a:off x="533400" y="3810000"/>
            <a:ext cx="8382000" cy="1815882"/>
          </a:xfrm>
          <a:prstGeom prst="rect">
            <a:avLst/>
          </a:prstGeom>
          <a:noFill/>
        </p:spPr>
        <p:txBody>
          <a:bodyPr wrap="square" rtlCol="0">
            <a:spAutoFit/>
          </a:bodyPr>
          <a:lstStyle/>
          <a:p>
            <a:r>
              <a:rPr lang="en-US" sz="2800" dirty="0" smtClean="0">
                <a:solidFill>
                  <a:schemeClr val="accent4">
                    <a:lumMod val="75000"/>
                  </a:schemeClr>
                </a:solidFill>
              </a:rPr>
              <a:t>Data mining is the use of </a:t>
            </a:r>
            <a:r>
              <a:rPr lang="en-US" sz="2800" dirty="0" smtClean="0">
                <a:solidFill>
                  <a:schemeClr val="accent6">
                    <a:lumMod val="75000"/>
                  </a:schemeClr>
                </a:solidFill>
              </a:rPr>
              <a:t>efficient </a:t>
            </a:r>
            <a:r>
              <a:rPr lang="en-US" sz="2800" dirty="0" smtClean="0">
                <a:solidFill>
                  <a:schemeClr val="accent4">
                    <a:lumMod val="75000"/>
                  </a:schemeClr>
                </a:solidFill>
              </a:rPr>
              <a:t> techniques for the analysis of </a:t>
            </a:r>
            <a:r>
              <a:rPr lang="en-US" sz="2800" dirty="0" smtClean="0">
                <a:solidFill>
                  <a:schemeClr val="accent6">
                    <a:lumMod val="75000"/>
                  </a:schemeClr>
                </a:solidFill>
              </a:rPr>
              <a:t>very large </a:t>
            </a:r>
            <a:r>
              <a:rPr lang="en-US" sz="2800" dirty="0" smtClean="0">
                <a:solidFill>
                  <a:schemeClr val="accent4">
                    <a:lumMod val="75000"/>
                  </a:schemeClr>
                </a:solidFill>
              </a:rPr>
              <a:t>collections of data and the extraction of </a:t>
            </a:r>
            <a:r>
              <a:rPr lang="en-US" sz="2800" dirty="0" smtClean="0">
                <a:solidFill>
                  <a:schemeClr val="accent6">
                    <a:lumMod val="75000"/>
                  </a:schemeClr>
                </a:solidFill>
              </a:rPr>
              <a:t>useful</a:t>
            </a:r>
            <a:r>
              <a:rPr lang="en-US" sz="2800" dirty="0" smtClean="0">
                <a:solidFill>
                  <a:schemeClr val="accent4">
                    <a:lumMod val="75000"/>
                  </a:schemeClr>
                </a:solidFill>
              </a:rPr>
              <a:t> and possibly </a:t>
            </a:r>
            <a:r>
              <a:rPr lang="en-US" sz="2800" dirty="0" smtClean="0">
                <a:solidFill>
                  <a:schemeClr val="accent6">
                    <a:lumMod val="75000"/>
                  </a:schemeClr>
                </a:solidFill>
              </a:rPr>
              <a:t>unexpected</a:t>
            </a:r>
            <a:r>
              <a:rPr lang="en-US" sz="2800" dirty="0" smtClean="0">
                <a:solidFill>
                  <a:schemeClr val="accent4">
                    <a:lumMod val="75000"/>
                  </a:schemeClr>
                </a:solidFill>
              </a:rPr>
              <a:t> patterns in data</a:t>
            </a:r>
            <a:r>
              <a:rPr lang="en-US" sz="2400" dirty="0" smtClean="0">
                <a:solidFill>
                  <a:schemeClr val="accent4">
                    <a:lumMod val="75000"/>
                  </a:schemeClr>
                </a:solidFill>
              </a:rPr>
              <a:t>.</a:t>
            </a:r>
            <a:endParaRPr lang="en-US" sz="2400" dirty="0">
              <a:solidFill>
                <a:schemeClr val="accent4">
                  <a:lumMod val="75000"/>
                </a:schemeClr>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024302039"/>
              </p:ext>
            </p:extLst>
          </p:nvPr>
        </p:nvGraphicFramePr>
        <p:xfrm>
          <a:off x="5867400" y="2209800"/>
          <a:ext cx="1087438" cy="1295400"/>
        </p:xfrm>
        <a:graphic>
          <a:graphicData uri="http://schemas.openxmlformats.org/presentationml/2006/ole">
            <mc:AlternateContent xmlns:mc="http://schemas.openxmlformats.org/markup-compatibility/2006">
              <mc:Choice xmlns:v="urn:schemas-microsoft-com:vml" Requires="v">
                <p:oleObj spid="_x0000_s4120" name="Clip" r:id="rId3" imgW="1088640" imgH="1174680" progId="MS_ClipArt_Gallery.2">
                  <p:embed/>
                </p:oleObj>
              </mc:Choice>
              <mc:Fallback>
                <p:oleObj name="Clip" r:id="rId3" imgW="1088640" imgH="1174680"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209800"/>
                        <a:ext cx="1087438"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93103197"/>
              </p:ext>
            </p:extLst>
          </p:nvPr>
        </p:nvGraphicFramePr>
        <p:xfrm>
          <a:off x="5638800" y="5334000"/>
          <a:ext cx="1905000" cy="1397000"/>
        </p:xfrm>
        <a:graphic>
          <a:graphicData uri="http://schemas.openxmlformats.org/presentationml/2006/ole">
            <mc:AlternateContent xmlns:mc="http://schemas.openxmlformats.org/markup-compatibility/2006">
              <mc:Choice xmlns:v="urn:schemas-microsoft-com:vml" Requires="v">
                <p:oleObj spid="_x0000_s4121" name="Clip" r:id="rId5" imgW="4582440" imgH="3359160" progId="MS_ClipArt_Gallery.2">
                  <p:embed/>
                </p:oleObj>
              </mc:Choice>
              <mc:Fallback>
                <p:oleObj name="Clip" r:id="rId5" imgW="4582440" imgH="3359160" progId="MS_ClipArt_Gallery.2">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5334000"/>
                        <a:ext cx="19050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37949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data mining?</a:t>
            </a:r>
            <a:endParaRPr lang="en-US" dirty="0"/>
          </a:p>
        </p:txBody>
      </p:sp>
      <p:sp>
        <p:nvSpPr>
          <p:cNvPr id="3" name="Content Placeholder 2"/>
          <p:cNvSpPr>
            <a:spLocks noGrp="1"/>
          </p:cNvSpPr>
          <p:nvPr>
            <p:ph idx="1"/>
          </p:nvPr>
        </p:nvSpPr>
        <p:spPr>
          <a:xfrm>
            <a:off x="457200" y="1600200"/>
            <a:ext cx="8382000" cy="4525963"/>
          </a:xfrm>
        </p:spPr>
        <p:txBody>
          <a:bodyPr>
            <a:normAutofit fontScale="47500" lnSpcReduction="20000"/>
          </a:bodyPr>
          <a:lstStyle/>
          <a:p>
            <a:r>
              <a:rPr lang="en-US" sz="5800" dirty="0" smtClean="0">
                <a:solidFill>
                  <a:srgbClr val="FF0000"/>
                </a:solidFill>
              </a:rPr>
              <a:t>Really, really huge amounts of raw data!!</a:t>
            </a:r>
          </a:p>
          <a:p>
            <a:endParaRPr lang="en-US" dirty="0" smtClean="0">
              <a:solidFill>
                <a:srgbClr val="FF0000"/>
              </a:solidFill>
            </a:endParaRPr>
          </a:p>
          <a:p>
            <a:pPr lvl="1"/>
            <a:r>
              <a:rPr lang="en-US" sz="3300" dirty="0" smtClean="0"/>
              <a:t>Moore’s law: more efficient processors, larger memories</a:t>
            </a:r>
          </a:p>
          <a:p>
            <a:pPr lvl="1"/>
            <a:endParaRPr lang="en-US" sz="3300" dirty="0" smtClean="0"/>
          </a:p>
          <a:p>
            <a:pPr lvl="1"/>
            <a:r>
              <a:rPr lang="en-US" sz="3300" dirty="0" smtClean="0"/>
              <a:t>Communications have improved too</a:t>
            </a:r>
          </a:p>
          <a:p>
            <a:pPr lvl="1"/>
            <a:endParaRPr lang="en-US" sz="3300" dirty="0" smtClean="0"/>
          </a:p>
          <a:p>
            <a:pPr lvl="1"/>
            <a:r>
              <a:rPr lang="en-US" sz="3300" dirty="0" smtClean="0"/>
              <a:t>Measurement technologies have improved dramatically</a:t>
            </a:r>
            <a:endParaRPr lang="el-GR" sz="3300" dirty="0" smtClean="0"/>
          </a:p>
          <a:p>
            <a:pPr lvl="1"/>
            <a:endParaRPr lang="el-GR" sz="3300" dirty="0"/>
          </a:p>
          <a:p>
            <a:pPr lvl="1"/>
            <a:r>
              <a:rPr lang="en-US" sz="3300" dirty="0" smtClean="0"/>
              <a:t>The web, and mobile devices generate TB of data every minute</a:t>
            </a:r>
          </a:p>
          <a:p>
            <a:pPr lvl="1"/>
            <a:endParaRPr lang="en-US" sz="3300" dirty="0" smtClean="0"/>
          </a:p>
          <a:p>
            <a:pPr lvl="1"/>
            <a:r>
              <a:rPr lang="en-US" sz="3300" dirty="0" smtClean="0"/>
              <a:t>It possible to store and collect lots of raw data</a:t>
            </a:r>
          </a:p>
          <a:p>
            <a:pPr lvl="1"/>
            <a:endParaRPr lang="en-US" sz="3300" dirty="0" smtClean="0"/>
          </a:p>
          <a:p>
            <a:pPr lvl="1"/>
            <a:r>
              <a:rPr lang="en-US" sz="3300" dirty="0" smtClean="0"/>
              <a:t>The data-analysis methods are lagging behind</a:t>
            </a:r>
          </a:p>
          <a:p>
            <a:pPr lvl="1"/>
            <a:endParaRPr lang="en-US" dirty="0" smtClean="0"/>
          </a:p>
          <a:p>
            <a:r>
              <a:rPr lang="en-US" sz="5800" dirty="0" smtClean="0">
                <a:solidFill>
                  <a:srgbClr val="FF0000"/>
                </a:solidFill>
              </a:rPr>
              <a:t>Need to analyze the raw data to extract knowledge</a:t>
            </a:r>
          </a:p>
          <a:p>
            <a:endParaRPr lang="en-US" dirty="0">
              <a:solidFill>
                <a:srgbClr val="FF0000"/>
              </a:solidFill>
            </a:endParaRPr>
          </a:p>
        </p:txBody>
      </p:sp>
    </p:spTree>
    <p:extLst>
      <p:ext uri="{BB962C8B-B14F-4D97-AF65-F5344CB8AC3E}">
        <p14:creationId xmlns:p14="http://schemas.microsoft.com/office/powerpoint/2010/main" val="24680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10" end="10"/>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14" end="14"/>
                                            </p:txEl>
                                          </p:spTgt>
                                        </p:tgtEl>
                                        <p:attrNameLst>
                                          <p:attrName>style.visibility</p:attrName>
                                        </p:attrNameLst>
                                      </p:cBhvr>
                                      <p:to>
                                        <p:strVal val="visible"/>
                                      </p:to>
                                    </p:set>
                                    <p:animEffect transition="in" filter="blinds(horizontal)">
                                      <p:cBhvr>
                                        <p:cTn id="26"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data is also very </a:t>
            </a:r>
            <a:r>
              <a:rPr lang="en-US" dirty="0" smtClean="0">
                <a:solidFill>
                  <a:srgbClr val="FF0000"/>
                </a:solidFill>
              </a:rPr>
              <a:t>complex</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Multiple types of data: tables, time series, images, graphs, etc</a:t>
            </a:r>
          </a:p>
          <a:p>
            <a:endParaRPr lang="en-US" dirty="0" smtClean="0"/>
          </a:p>
          <a:p>
            <a:r>
              <a:rPr lang="en-US" dirty="0" smtClean="0"/>
              <a:t>Spatial and temporal aspects</a:t>
            </a:r>
          </a:p>
          <a:p>
            <a:endParaRPr lang="en-US" dirty="0" smtClean="0"/>
          </a:p>
          <a:p>
            <a:r>
              <a:rPr lang="en-US" dirty="0" smtClean="0"/>
              <a:t>Interconnected data of different types:</a:t>
            </a:r>
          </a:p>
          <a:p>
            <a:pPr lvl="1"/>
            <a:r>
              <a:rPr lang="en-US" dirty="0" smtClean="0"/>
              <a:t>From the mobile phone we can collect, location of the user, friendship information, check-ins to venues, opinions through twitter, images though cameras, queries to search engines</a:t>
            </a:r>
            <a:endParaRPr lang="en-US" dirty="0"/>
          </a:p>
        </p:txBody>
      </p:sp>
    </p:spTree>
    <p:extLst>
      <p:ext uri="{BB962C8B-B14F-4D97-AF65-F5344CB8AC3E}">
        <p14:creationId xmlns:p14="http://schemas.microsoft.com/office/powerpoint/2010/main" val="29636087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transaction data</a:t>
            </a:r>
            <a:endParaRPr lang="en-US" dirty="0"/>
          </a:p>
        </p:txBody>
      </p:sp>
      <p:sp>
        <p:nvSpPr>
          <p:cNvPr id="3" name="Content Placeholder 2"/>
          <p:cNvSpPr>
            <a:spLocks noGrp="1"/>
          </p:cNvSpPr>
          <p:nvPr>
            <p:ph idx="1"/>
          </p:nvPr>
        </p:nvSpPr>
        <p:spPr/>
        <p:txBody>
          <a:bodyPr>
            <a:normAutofit/>
          </a:bodyPr>
          <a:lstStyle/>
          <a:p>
            <a:r>
              <a:rPr lang="en-US" dirty="0" smtClean="0"/>
              <a:t>Billions of real-life customers: </a:t>
            </a:r>
          </a:p>
          <a:p>
            <a:pPr lvl="1"/>
            <a:r>
              <a:rPr lang="en-US" dirty="0"/>
              <a:t>WALMART: </a:t>
            </a:r>
            <a:r>
              <a:rPr lang="en-US" dirty="0" err="1"/>
              <a:t>20M</a:t>
            </a:r>
            <a:r>
              <a:rPr lang="en-US" dirty="0"/>
              <a:t> </a:t>
            </a:r>
            <a:r>
              <a:rPr lang="en-US" dirty="0" smtClean="0"/>
              <a:t>transactions per day</a:t>
            </a:r>
            <a:endParaRPr lang="en-US" dirty="0"/>
          </a:p>
          <a:p>
            <a:pPr lvl="1"/>
            <a:r>
              <a:rPr lang="en-US" dirty="0" smtClean="0"/>
              <a:t>AT&amp;T </a:t>
            </a:r>
            <a:r>
              <a:rPr lang="en-US" dirty="0"/>
              <a:t>300 M </a:t>
            </a:r>
            <a:r>
              <a:rPr lang="en-US" dirty="0" smtClean="0"/>
              <a:t>calls per day</a:t>
            </a:r>
            <a:endParaRPr lang="en-US" dirty="0"/>
          </a:p>
          <a:p>
            <a:pPr lvl="1"/>
            <a:r>
              <a:rPr lang="en-US" dirty="0" smtClean="0"/>
              <a:t>Credit card companies: billions of transactions per day.</a:t>
            </a:r>
            <a:endParaRPr lang="en-US" dirty="0"/>
          </a:p>
          <a:p>
            <a:pPr lvl="1"/>
            <a:endParaRPr lang="en-US" dirty="0" smtClean="0"/>
          </a:p>
          <a:p>
            <a:r>
              <a:rPr lang="en-US" dirty="0" smtClean="0"/>
              <a:t>The point cards allow companies to collect information about specific users</a:t>
            </a:r>
          </a:p>
          <a:p>
            <a:endParaRPr lang="en-US" dirty="0" smtClean="0"/>
          </a:p>
        </p:txBody>
      </p:sp>
    </p:spTree>
    <p:extLst>
      <p:ext uri="{BB962C8B-B14F-4D97-AF65-F5344CB8AC3E}">
        <p14:creationId xmlns:p14="http://schemas.microsoft.com/office/powerpoint/2010/main" val="2770392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document data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Web as a document repository: estimated 50 billions of web pages</a:t>
            </a:r>
          </a:p>
          <a:p>
            <a:endParaRPr lang="en-US" dirty="0" smtClean="0"/>
          </a:p>
          <a:p>
            <a:r>
              <a:rPr lang="en-US" dirty="0" smtClean="0"/>
              <a:t>Wikipedia: 4 million articles (and counting)</a:t>
            </a:r>
          </a:p>
          <a:p>
            <a:endParaRPr lang="en-US" dirty="0" smtClean="0"/>
          </a:p>
          <a:p>
            <a:r>
              <a:rPr lang="en-US" dirty="0" smtClean="0"/>
              <a:t>Online collections of scientific articles</a:t>
            </a:r>
          </a:p>
          <a:p>
            <a:endParaRPr lang="en-US" dirty="0"/>
          </a:p>
          <a:p>
            <a:r>
              <a:rPr lang="en-US" dirty="0" smtClean="0"/>
              <a:t>Online news portals: steady stream of new articles every day</a:t>
            </a:r>
          </a:p>
          <a:p>
            <a:endParaRPr lang="en-US" dirty="0"/>
          </a:p>
          <a:p>
            <a:r>
              <a:rPr lang="en-US" dirty="0" smtClean="0"/>
              <a:t>Twitter: ~300 million tweets every day</a:t>
            </a:r>
            <a:endParaRPr lang="en-US" dirty="0"/>
          </a:p>
        </p:txBody>
      </p:sp>
    </p:spTree>
    <p:extLst>
      <p:ext uri="{BB962C8B-B14F-4D97-AF65-F5344CB8AC3E}">
        <p14:creationId xmlns:p14="http://schemas.microsoft.com/office/powerpoint/2010/main" val="1740813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Συστάσεις Ι</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Ποιός είμαι εγώ:</a:t>
            </a:r>
          </a:p>
          <a:p>
            <a:pPr lvl="1"/>
            <a:r>
              <a:rPr lang="en-US" dirty="0" smtClean="0"/>
              <a:t>Email: tsap@cs.uoi.gr</a:t>
            </a:r>
            <a:endParaRPr lang="el-GR" dirty="0" smtClean="0"/>
          </a:p>
          <a:p>
            <a:pPr lvl="1"/>
            <a:r>
              <a:rPr lang="el-GR" dirty="0" smtClean="0"/>
              <a:t>Γραφείο: Β.3</a:t>
            </a:r>
          </a:p>
          <a:p>
            <a:pPr lvl="1"/>
            <a:r>
              <a:rPr lang="el-GR" dirty="0" smtClean="0"/>
              <a:t>Προτιμώμενες ώρες γραφείου: απογευματινές/βραδινές.</a:t>
            </a:r>
          </a:p>
          <a:p>
            <a:pPr lvl="1"/>
            <a:endParaRPr lang="el-GR" dirty="0"/>
          </a:p>
          <a:p>
            <a:pPr lvl="1"/>
            <a:r>
              <a:rPr lang="el-GR" dirty="0" smtClean="0"/>
              <a:t>Πράγματα με τα οποία έχω ασχοληθεί στο παρελθόν</a:t>
            </a:r>
          </a:p>
          <a:p>
            <a:pPr lvl="2"/>
            <a:r>
              <a:rPr lang="el-GR" dirty="0" smtClean="0"/>
              <a:t>Σχεδιασμός και ανάλυση αλγορίθμων για </a:t>
            </a:r>
            <a:r>
              <a:rPr lang="en-US" dirty="0" smtClean="0"/>
              <a:t>ranking </a:t>
            </a:r>
            <a:r>
              <a:rPr lang="el-GR" dirty="0" smtClean="0"/>
              <a:t>χρησιμοποιώντας τους συνδέσμους του παγκόσμιου ιστού (</a:t>
            </a:r>
            <a:r>
              <a:rPr lang="en-US" dirty="0" smtClean="0"/>
              <a:t>Page</a:t>
            </a:r>
            <a:r>
              <a:rPr lang="en-US" dirty="0"/>
              <a:t>R</a:t>
            </a:r>
            <a:r>
              <a:rPr lang="en-US" dirty="0" smtClean="0"/>
              <a:t>ank-like).</a:t>
            </a:r>
          </a:p>
          <a:p>
            <a:pPr lvl="2"/>
            <a:r>
              <a:rPr lang="el-GR" dirty="0" smtClean="0"/>
              <a:t>Αλγορίθμους για </a:t>
            </a:r>
            <a:r>
              <a:rPr lang="en-US" dirty="0" smtClean="0"/>
              <a:t>clustering, </a:t>
            </a:r>
            <a:r>
              <a:rPr lang="el-GR" dirty="0" smtClean="0"/>
              <a:t>ανάλυση βιολογικών δεδομένων, σημασία των αποτελεσμάτων αλγορίθμων εξόρυξης δεδομένων.</a:t>
            </a:r>
          </a:p>
          <a:p>
            <a:pPr lvl="2"/>
            <a:r>
              <a:rPr lang="en-US" dirty="0" smtClean="0"/>
              <a:t>Web Information Retrieval, </a:t>
            </a:r>
            <a:r>
              <a:rPr lang="el-GR" dirty="0" smtClean="0"/>
              <a:t>κοινωνικά δίκτυα</a:t>
            </a:r>
            <a:r>
              <a:rPr lang="en-US" dirty="0" smtClean="0"/>
              <a:t>,</a:t>
            </a:r>
            <a:r>
              <a:rPr lang="el-GR" dirty="0" smtClean="0"/>
              <a:t> </a:t>
            </a:r>
            <a:r>
              <a:rPr lang="en-US" dirty="0" smtClean="0"/>
              <a:t>User Generated Content.</a:t>
            </a:r>
          </a:p>
          <a:p>
            <a:pPr lvl="1"/>
            <a:r>
              <a:rPr lang="el-GR" dirty="0" smtClean="0"/>
              <a:t>Πράγματα που με ενδιαφέρουν τώρα</a:t>
            </a:r>
          </a:p>
          <a:p>
            <a:pPr lvl="2"/>
            <a:r>
              <a:rPr lang="en-US" dirty="0" smtClean="0"/>
              <a:t>Web mining, Social networks, User Generated Content</a:t>
            </a:r>
          </a:p>
          <a:p>
            <a:pPr lvl="2"/>
            <a:r>
              <a:rPr lang="en-US" dirty="0" smtClean="0"/>
              <a:t>Mobile applications, Mining of mobile data.</a:t>
            </a:r>
          </a:p>
          <a:p>
            <a:pPr lvl="2"/>
            <a:endParaRPr lang="el-GR" dirty="0" smtClean="0"/>
          </a:p>
          <a:p>
            <a:pPr lvl="2"/>
            <a:endParaRPr lang="el-GR" dirty="0" smtClean="0"/>
          </a:p>
          <a:p>
            <a:pPr lvl="1"/>
            <a:endParaRPr lang="el-GR" dirty="0"/>
          </a:p>
          <a:p>
            <a:pPr lvl="1"/>
            <a:endParaRPr lang="en-US" dirty="0"/>
          </a:p>
        </p:txBody>
      </p:sp>
    </p:spTree>
    <p:extLst>
      <p:ext uri="{BB962C8B-B14F-4D97-AF65-F5344CB8AC3E}">
        <p14:creationId xmlns:p14="http://schemas.microsoft.com/office/powerpoint/2010/main" val="49146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network data</a:t>
            </a:r>
            <a:endParaRPr lang="en-US" dirty="0"/>
          </a:p>
        </p:txBody>
      </p:sp>
      <p:sp>
        <p:nvSpPr>
          <p:cNvPr id="3" name="Content Placeholder 2"/>
          <p:cNvSpPr>
            <a:spLocks noGrp="1"/>
          </p:cNvSpPr>
          <p:nvPr>
            <p:ph idx="1"/>
          </p:nvPr>
        </p:nvSpPr>
        <p:spPr/>
        <p:txBody>
          <a:bodyPr>
            <a:normAutofit lnSpcReduction="10000"/>
          </a:bodyPr>
          <a:lstStyle/>
          <a:p>
            <a:r>
              <a:rPr lang="en-US" dirty="0" smtClean="0"/>
              <a:t>Web: 50 billion pages linked via hyperlinks</a:t>
            </a:r>
          </a:p>
          <a:p>
            <a:endParaRPr lang="en-US" dirty="0" smtClean="0"/>
          </a:p>
          <a:p>
            <a:r>
              <a:rPr lang="en-US" dirty="0" smtClean="0"/>
              <a:t>Facebook: 500 million users</a:t>
            </a:r>
          </a:p>
          <a:p>
            <a:endParaRPr lang="en-US" dirty="0" smtClean="0"/>
          </a:p>
          <a:p>
            <a:r>
              <a:rPr lang="en-US" dirty="0" smtClean="0"/>
              <a:t>Twitter: 300 million users</a:t>
            </a:r>
          </a:p>
          <a:p>
            <a:endParaRPr lang="en-US" dirty="0" smtClean="0"/>
          </a:p>
          <a:p>
            <a:r>
              <a:rPr lang="en-US" dirty="0" smtClean="0"/>
              <a:t>Instant messenger: ~1billion users</a:t>
            </a:r>
          </a:p>
          <a:p>
            <a:endParaRPr lang="en-US" dirty="0" smtClean="0"/>
          </a:p>
          <a:p>
            <a:r>
              <a:rPr lang="en-US" dirty="0" smtClean="0"/>
              <a:t>Blogs: 250 million blogs worldwide, presidential candidates run blogs</a:t>
            </a:r>
          </a:p>
          <a:p>
            <a:endParaRPr lang="en-US" dirty="0" smtClean="0"/>
          </a:p>
          <a:p>
            <a:endParaRPr lang="en-US" dirty="0"/>
          </a:p>
        </p:txBody>
      </p:sp>
    </p:spTree>
    <p:extLst>
      <p:ext uri="{BB962C8B-B14F-4D97-AF65-F5344CB8AC3E}">
        <p14:creationId xmlns:p14="http://schemas.microsoft.com/office/powerpoint/2010/main" val="1920024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genomic sequences</a:t>
            </a:r>
            <a:endParaRPr lang="en-US" dirty="0"/>
          </a:p>
        </p:txBody>
      </p:sp>
      <p:sp>
        <p:nvSpPr>
          <p:cNvPr id="3" name="Content Placeholder 2"/>
          <p:cNvSpPr>
            <a:spLocks noGrp="1"/>
          </p:cNvSpPr>
          <p:nvPr>
            <p:ph idx="1"/>
          </p:nvPr>
        </p:nvSpPr>
        <p:spPr/>
        <p:txBody>
          <a:bodyPr>
            <a:normAutofit/>
          </a:bodyPr>
          <a:lstStyle/>
          <a:p>
            <a:r>
              <a:rPr lang="en-US" dirty="0" smtClean="0">
                <a:hlinkClick r:id="rId2"/>
              </a:rPr>
              <a:t>http://www.1000genomes.org/page.php</a:t>
            </a:r>
            <a:endParaRPr lang="en-US" dirty="0" smtClean="0"/>
          </a:p>
          <a:p>
            <a:endParaRPr lang="en-US" dirty="0" smtClean="0"/>
          </a:p>
          <a:p>
            <a:r>
              <a:rPr lang="en-US" dirty="0" smtClean="0"/>
              <a:t>Full sequence of 1000 individuals</a:t>
            </a:r>
          </a:p>
          <a:p>
            <a:endParaRPr lang="en-US" dirty="0" smtClean="0"/>
          </a:p>
          <a:p>
            <a:r>
              <a:rPr lang="en-US" dirty="0" smtClean="0"/>
              <a:t>3*10^9 nucleotides per person </a:t>
            </a:r>
            <a:r>
              <a:rPr lang="en-US" dirty="0" smtClean="0">
                <a:sym typeface="Wingdings" pitchFamily="2" charset="2"/>
              </a:rPr>
              <a:t> 3*10^12 nucleotides</a:t>
            </a:r>
          </a:p>
          <a:p>
            <a:endParaRPr lang="en-US" dirty="0" smtClean="0">
              <a:sym typeface="Wingdings" pitchFamily="2" charset="2"/>
            </a:endParaRPr>
          </a:p>
          <a:p>
            <a:r>
              <a:rPr lang="en-US" dirty="0" smtClean="0">
                <a:sym typeface="Wingdings" pitchFamily="2" charset="2"/>
              </a:rPr>
              <a:t>Lots more data in fact: medical history of the persons, gene expression data</a:t>
            </a:r>
            <a:endParaRPr lang="en-US" dirty="0"/>
          </a:p>
        </p:txBody>
      </p:sp>
    </p:spTree>
    <p:extLst>
      <p:ext uri="{BB962C8B-B14F-4D97-AF65-F5344CB8AC3E}">
        <p14:creationId xmlns:p14="http://schemas.microsoft.com/office/powerpoint/2010/main" val="2668459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environmental data</a:t>
            </a:r>
            <a:endParaRPr lang="en-US" dirty="0"/>
          </a:p>
        </p:txBody>
      </p:sp>
      <p:sp>
        <p:nvSpPr>
          <p:cNvPr id="3" name="Content Placeholder 2"/>
          <p:cNvSpPr>
            <a:spLocks noGrp="1"/>
          </p:cNvSpPr>
          <p:nvPr>
            <p:ph idx="1"/>
          </p:nvPr>
        </p:nvSpPr>
        <p:spPr/>
        <p:txBody>
          <a:bodyPr>
            <a:normAutofit lnSpcReduction="10000"/>
          </a:bodyPr>
          <a:lstStyle/>
          <a:p>
            <a:r>
              <a:rPr lang="en-US" dirty="0" smtClean="0"/>
              <a:t>Climate data (just an example)</a:t>
            </a:r>
          </a:p>
          <a:p>
            <a:pPr marL="342900" lvl="1" indent="-342900">
              <a:buNone/>
            </a:pPr>
            <a:r>
              <a:rPr lang="en-US" sz="2400" dirty="0" smtClean="0">
                <a:hlinkClick r:id="rId2"/>
              </a:rPr>
              <a:t>http://www.ncdc.gov/oa/climate/ghcn-monthly/index.php</a:t>
            </a:r>
            <a:endParaRPr lang="en-US" sz="2400" dirty="0" smtClean="0"/>
          </a:p>
          <a:p>
            <a:endParaRPr lang="en-US" dirty="0" smtClean="0"/>
          </a:p>
          <a:p>
            <a:r>
              <a:rPr lang="en-US" dirty="0" smtClean="0"/>
              <a:t>“a database of temperature, precipitation and pressure records managed by the National Climatic Data Center, Arizona State University and the Carbon Dioxide Information Analysis Center”</a:t>
            </a:r>
          </a:p>
          <a:p>
            <a:endParaRPr lang="en-US" dirty="0" smtClean="0"/>
          </a:p>
          <a:p>
            <a:r>
              <a:rPr lang="en-US" dirty="0" smtClean="0"/>
              <a:t>“6000 temperature stations, 7500 precipitation stations, 2000 pressure stations”</a:t>
            </a:r>
          </a:p>
          <a:p>
            <a:pPr lvl="1">
              <a:buNone/>
            </a:pPr>
            <a:endParaRPr lang="en-US" dirty="0"/>
          </a:p>
        </p:txBody>
      </p:sp>
    </p:spTree>
    <p:extLst>
      <p:ext uri="{BB962C8B-B14F-4D97-AF65-F5344CB8AC3E}">
        <p14:creationId xmlns:p14="http://schemas.microsoft.com/office/powerpoint/2010/main" val="467424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data</a:t>
            </a:r>
            <a:endParaRPr lang="en-US" dirty="0"/>
          </a:p>
        </p:txBody>
      </p:sp>
      <p:sp>
        <p:nvSpPr>
          <p:cNvPr id="3" name="Content Placeholder 2"/>
          <p:cNvSpPr>
            <a:spLocks noGrp="1"/>
          </p:cNvSpPr>
          <p:nvPr>
            <p:ph idx="1"/>
          </p:nvPr>
        </p:nvSpPr>
        <p:spPr/>
        <p:txBody>
          <a:bodyPr/>
          <a:lstStyle/>
          <a:p>
            <a:r>
              <a:rPr lang="en-US" dirty="0" smtClean="0"/>
              <a:t>Mobile phones today record a large amount of information about the user behavior</a:t>
            </a:r>
          </a:p>
          <a:p>
            <a:pPr lvl="1"/>
            <a:r>
              <a:rPr lang="en-US" dirty="0" smtClean="0"/>
              <a:t>GPS records position</a:t>
            </a:r>
          </a:p>
          <a:p>
            <a:pPr lvl="1"/>
            <a:r>
              <a:rPr lang="en-US" dirty="0" smtClean="0"/>
              <a:t>Camera produces images</a:t>
            </a:r>
          </a:p>
          <a:p>
            <a:pPr lvl="1"/>
            <a:r>
              <a:rPr lang="en-US" dirty="0" smtClean="0"/>
              <a:t>Communication via phone and SMS</a:t>
            </a:r>
          </a:p>
          <a:p>
            <a:pPr lvl="1"/>
            <a:r>
              <a:rPr lang="en-US" dirty="0" smtClean="0"/>
              <a:t>Text via </a:t>
            </a:r>
            <a:r>
              <a:rPr lang="en-US" dirty="0" err="1" smtClean="0"/>
              <a:t>facebook</a:t>
            </a:r>
            <a:r>
              <a:rPr lang="en-US" dirty="0" smtClean="0"/>
              <a:t> updates</a:t>
            </a:r>
          </a:p>
          <a:p>
            <a:pPr lvl="1"/>
            <a:r>
              <a:rPr lang="en-US" dirty="0" smtClean="0"/>
              <a:t>Association with entities via check-ins</a:t>
            </a:r>
          </a:p>
          <a:p>
            <a:pPr lvl="1"/>
            <a:endParaRPr lang="en-US" dirty="0"/>
          </a:p>
        </p:txBody>
      </p:sp>
    </p:spTree>
    <p:extLst>
      <p:ext uri="{BB962C8B-B14F-4D97-AF65-F5344CB8AC3E}">
        <p14:creationId xmlns:p14="http://schemas.microsoft.com/office/powerpoint/2010/main" val="39635554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behavioral data</a:t>
            </a:r>
            <a:endParaRPr lang="en-US" dirty="0"/>
          </a:p>
        </p:txBody>
      </p:sp>
      <p:sp>
        <p:nvSpPr>
          <p:cNvPr id="3" name="Content Placeholder 2"/>
          <p:cNvSpPr>
            <a:spLocks noGrp="1"/>
          </p:cNvSpPr>
          <p:nvPr>
            <p:ph idx="1"/>
          </p:nvPr>
        </p:nvSpPr>
        <p:spPr/>
        <p:txBody>
          <a:bodyPr/>
          <a:lstStyle/>
          <a:p>
            <a:r>
              <a:rPr lang="en-US" dirty="0" smtClean="0"/>
              <a:t>Amazon collects all the items that you browsed, placed into your basket, read reviews about, purchased.</a:t>
            </a:r>
          </a:p>
          <a:p>
            <a:endParaRPr lang="en-US" dirty="0"/>
          </a:p>
          <a:p>
            <a:r>
              <a:rPr lang="en-US" dirty="0" smtClean="0"/>
              <a:t>Google and Bing record all your browsing activity via toolbar plugins. They also record the queries you asked, the pages you saw and the clicks you did.</a:t>
            </a:r>
            <a:endParaRPr lang="en-US" dirty="0"/>
          </a:p>
        </p:txBody>
      </p:sp>
    </p:spTree>
    <p:extLst>
      <p:ext uri="{BB962C8B-B14F-4D97-AF65-F5344CB8AC3E}">
        <p14:creationId xmlns:p14="http://schemas.microsoft.com/office/powerpoint/2010/main" val="19678085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Suppose that you are the owner of a supermarket and you have collected billions of </a:t>
            </a:r>
            <a:r>
              <a:rPr lang="en-US" dirty="0" smtClean="0">
                <a:solidFill>
                  <a:schemeClr val="accent6">
                    <a:lumMod val="75000"/>
                  </a:schemeClr>
                </a:solidFill>
              </a:rPr>
              <a:t>market basket </a:t>
            </a:r>
            <a:r>
              <a:rPr lang="en-US" dirty="0" smtClean="0"/>
              <a:t>data. What information would you extract from it and how would you use it?</a:t>
            </a:r>
          </a:p>
          <a:p>
            <a:endParaRPr lang="en-US" dirty="0"/>
          </a:p>
          <a:p>
            <a:endParaRPr lang="en-US" dirty="0" smtClean="0"/>
          </a:p>
          <a:p>
            <a:endParaRPr lang="en-US" dirty="0"/>
          </a:p>
          <a:p>
            <a:endParaRPr lang="en-US" dirty="0" smtClean="0"/>
          </a:p>
          <a:p>
            <a:endParaRPr lang="en-US" dirty="0" smtClean="0"/>
          </a:p>
          <a:p>
            <a:r>
              <a:rPr lang="en-US" dirty="0" smtClean="0"/>
              <a:t>What if this was an online store?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102313179"/>
              </p:ext>
            </p:extLst>
          </p:nvPr>
        </p:nvGraphicFramePr>
        <p:xfrm>
          <a:off x="685800" y="3733800"/>
          <a:ext cx="4181475" cy="2152650"/>
        </p:xfrm>
        <a:graphic>
          <a:graphicData uri="http://schemas.openxmlformats.org/presentationml/2006/ole">
            <mc:AlternateContent xmlns:mc="http://schemas.openxmlformats.org/markup-compatibility/2006">
              <mc:Choice xmlns:v="urn:schemas-microsoft-com:vml" Requires="v">
                <p:oleObj spid="_x0000_s3090" name="Document" r:id="rId4" imgW="3831203" imgH="1998588" progId="Word.Document.8">
                  <p:embed/>
                </p:oleObj>
              </mc:Choice>
              <mc:Fallback>
                <p:oleObj name="Document" r:id="rId4" imgW="3831203" imgH="1998588" progId="Word.Documen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3733800"/>
                        <a:ext cx="4181475"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4"/>
          <p:cNvSpPr txBox="1"/>
          <p:nvPr/>
        </p:nvSpPr>
        <p:spPr>
          <a:xfrm>
            <a:off x="6019800" y="3886200"/>
            <a:ext cx="2108269" cy="369332"/>
          </a:xfrm>
          <a:prstGeom prst="rect">
            <a:avLst/>
          </a:prstGeom>
          <a:solidFill>
            <a:srgbClr val="92D050"/>
          </a:solidFill>
        </p:spPr>
        <p:txBody>
          <a:bodyPr wrap="none" rtlCol="0">
            <a:spAutoFit/>
          </a:bodyPr>
          <a:lstStyle/>
          <a:p>
            <a:r>
              <a:rPr lang="en-US" dirty="0" smtClean="0"/>
              <a:t>Product placement</a:t>
            </a:r>
          </a:p>
        </p:txBody>
      </p:sp>
      <p:sp>
        <p:nvSpPr>
          <p:cNvPr id="6" name="TextBox 5"/>
          <p:cNvSpPr txBox="1"/>
          <p:nvPr/>
        </p:nvSpPr>
        <p:spPr>
          <a:xfrm>
            <a:off x="5987143" y="4648200"/>
            <a:ext cx="1864613" cy="369332"/>
          </a:xfrm>
          <a:prstGeom prst="rect">
            <a:avLst/>
          </a:prstGeom>
          <a:solidFill>
            <a:srgbClr val="92D050"/>
          </a:solidFill>
        </p:spPr>
        <p:txBody>
          <a:bodyPr wrap="none" rtlCol="0">
            <a:spAutoFit/>
          </a:bodyPr>
          <a:lstStyle/>
          <a:p>
            <a:r>
              <a:rPr lang="en-US" dirty="0" smtClean="0"/>
              <a:t>Catalog creation</a:t>
            </a:r>
          </a:p>
        </p:txBody>
      </p:sp>
      <p:sp>
        <p:nvSpPr>
          <p:cNvPr id="7" name="TextBox 6"/>
          <p:cNvSpPr txBox="1"/>
          <p:nvPr/>
        </p:nvSpPr>
        <p:spPr>
          <a:xfrm>
            <a:off x="6019800" y="5334000"/>
            <a:ext cx="2108269" cy="369332"/>
          </a:xfrm>
          <a:prstGeom prst="rect">
            <a:avLst/>
          </a:prstGeom>
          <a:solidFill>
            <a:srgbClr val="92D050"/>
          </a:solidFill>
        </p:spPr>
        <p:txBody>
          <a:bodyPr wrap="none" rtlCol="0">
            <a:spAutoFit/>
          </a:bodyPr>
          <a:lstStyle/>
          <a:p>
            <a:r>
              <a:rPr lang="en-US" dirty="0" smtClean="0"/>
              <a:t>Recommendations</a:t>
            </a:r>
          </a:p>
        </p:txBody>
      </p:sp>
    </p:spTree>
    <p:extLst>
      <p:ext uri="{BB962C8B-B14F-4D97-AF65-F5344CB8AC3E}">
        <p14:creationId xmlns:p14="http://schemas.microsoft.com/office/powerpoint/2010/main" val="14583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you do </a:t>
            </a:r>
            <a:r>
              <a:rPr lang="en-US"/>
              <a:t>with </a:t>
            </a:r>
            <a:r>
              <a:rPr lang="en-US" smtClean="0"/>
              <a:t>the data</a:t>
            </a:r>
            <a:r>
              <a:rPr lang="en-US" dirty="0"/>
              <a:t>?</a:t>
            </a:r>
          </a:p>
        </p:txBody>
      </p:sp>
      <p:sp>
        <p:nvSpPr>
          <p:cNvPr id="3" name="Content Placeholder 2"/>
          <p:cNvSpPr>
            <a:spLocks noGrp="1"/>
          </p:cNvSpPr>
          <p:nvPr>
            <p:ph idx="1"/>
          </p:nvPr>
        </p:nvSpPr>
        <p:spPr/>
        <p:txBody>
          <a:bodyPr/>
          <a:lstStyle/>
          <a:p>
            <a:r>
              <a:rPr lang="en-US" dirty="0" smtClean="0"/>
              <a:t>Suppose you are a search engine and you have a </a:t>
            </a:r>
            <a:r>
              <a:rPr lang="en-US" dirty="0" smtClean="0">
                <a:solidFill>
                  <a:schemeClr val="accent6">
                    <a:lumMod val="75000"/>
                  </a:schemeClr>
                </a:solidFill>
              </a:rPr>
              <a:t>toolbar log </a:t>
            </a:r>
            <a:r>
              <a:rPr lang="en-US" dirty="0" smtClean="0"/>
              <a:t>consisting of </a:t>
            </a:r>
          </a:p>
          <a:p>
            <a:pPr lvl="1"/>
            <a:r>
              <a:rPr lang="en-US" dirty="0"/>
              <a:t>pages </a:t>
            </a:r>
            <a:r>
              <a:rPr lang="en-US" dirty="0" smtClean="0"/>
              <a:t>browsed,</a:t>
            </a:r>
          </a:p>
          <a:p>
            <a:pPr lvl="1"/>
            <a:r>
              <a:rPr lang="en-US" dirty="0" smtClean="0"/>
              <a:t>queries, </a:t>
            </a:r>
          </a:p>
          <a:p>
            <a:pPr lvl="1"/>
            <a:r>
              <a:rPr lang="en-US" dirty="0" smtClean="0"/>
              <a:t>pages clicked,</a:t>
            </a:r>
          </a:p>
          <a:p>
            <a:pPr lvl="1"/>
            <a:r>
              <a:rPr lang="en-US" dirty="0" smtClean="0"/>
              <a:t>ads clicked </a:t>
            </a:r>
          </a:p>
          <a:p>
            <a:pPr marL="0" indent="0">
              <a:buNone/>
            </a:pPr>
            <a:r>
              <a:rPr lang="en-US" dirty="0" smtClean="0"/>
              <a:t>each with a </a:t>
            </a:r>
            <a:r>
              <a:rPr lang="en-US" dirty="0" smtClean="0">
                <a:solidFill>
                  <a:schemeClr val="accent5">
                    <a:lumMod val="75000"/>
                  </a:schemeClr>
                </a:solidFill>
              </a:rPr>
              <a:t>user id </a:t>
            </a:r>
            <a:r>
              <a:rPr lang="en-US" dirty="0" smtClean="0"/>
              <a:t>and a  </a:t>
            </a:r>
            <a:r>
              <a:rPr lang="en-US" dirty="0" smtClean="0">
                <a:solidFill>
                  <a:schemeClr val="accent5">
                    <a:lumMod val="75000"/>
                  </a:schemeClr>
                </a:solidFill>
              </a:rPr>
              <a:t>timestamp</a:t>
            </a:r>
            <a:r>
              <a:rPr lang="en-US" dirty="0" smtClean="0"/>
              <a:t>. What information would you like to get our of the data?</a:t>
            </a:r>
            <a:endParaRPr lang="en-US" dirty="0"/>
          </a:p>
        </p:txBody>
      </p:sp>
      <p:sp>
        <p:nvSpPr>
          <p:cNvPr id="4" name="TextBox 3"/>
          <p:cNvSpPr txBox="1"/>
          <p:nvPr/>
        </p:nvSpPr>
        <p:spPr>
          <a:xfrm>
            <a:off x="6400800" y="3124200"/>
            <a:ext cx="2044149" cy="369332"/>
          </a:xfrm>
          <a:prstGeom prst="rect">
            <a:avLst/>
          </a:prstGeom>
          <a:solidFill>
            <a:srgbClr val="92D050"/>
          </a:solidFill>
        </p:spPr>
        <p:txBody>
          <a:bodyPr wrap="none" rtlCol="0">
            <a:spAutoFit/>
          </a:bodyPr>
          <a:lstStyle/>
          <a:p>
            <a:r>
              <a:rPr lang="en-US" dirty="0" smtClean="0"/>
              <a:t>Ad click prediction</a:t>
            </a:r>
            <a:endParaRPr lang="en-US" dirty="0"/>
          </a:p>
        </p:txBody>
      </p:sp>
      <p:sp>
        <p:nvSpPr>
          <p:cNvPr id="5" name="TextBox 4"/>
          <p:cNvSpPr txBox="1"/>
          <p:nvPr/>
        </p:nvSpPr>
        <p:spPr>
          <a:xfrm>
            <a:off x="6400800" y="3810000"/>
            <a:ext cx="2339102" cy="369332"/>
          </a:xfrm>
          <a:prstGeom prst="rect">
            <a:avLst/>
          </a:prstGeom>
          <a:solidFill>
            <a:srgbClr val="92D050"/>
          </a:solidFill>
        </p:spPr>
        <p:txBody>
          <a:bodyPr wrap="none" rtlCol="0">
            <a:spAutoFit/>
          </a:bodyPr>
          <a:lstStyle/>
          <a:p>
            <a:r>
              <a:rPr lang="en-US" dirty="0" smtClean="0"/>
              <a:t>Query reformulations</a:t>
            </a:r>
            <a:endParaRPr lang="en-US" dirty="0"/>
          </a:p>
        </p:txBody>
      </p:sp>
    </p:spTree>
    <p:extLst>
      <p:ext uri="{BB962C8B-B14F-4D97-AF65-F5344CB8AC3E}">
        <p14:creationId xmlns:p14="http://schemas.microsoft.com/office/powerpoint/2010/main" val="145607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a:xfrm>
            <a:off x="457200" y="1600200"/>
            <a:ext cx="8229600" cy="1965002"/>
          </a:xfrm>
        </p:spPr>
        <p:txBody>
          <a:bodyPr>
            <a:normAutofit fontScale="92500" lnSpcReduction="10000"/>
          </a:bodyPr>
          <a:lstStyle/>
          <a:p>
            <a:r>
              <a:rPr lang="en-US" dirty="0" smtClean="0"/>
              <a:t>Suppose you are biologist who has </a:t>
            </a:r>
            <a:r>
              <a:rPr lang="en-US" dirty="0" smtClean="0">
                <a:solidFill>
                  <a:schemeClr val="accent6">
                    <a:lumMod val="75000"/>
                  </a:schemeClr>
                </a:solidFill>
              </a:rPr>
              <a:t>microarray expression data</a:t>
            </a:r>
            <a:r>
              <a:rPr lang="en-US" dirty="0" smtClean="0"/>
              <a:t>: thousands of genes, and their expression values over thousands of different settings (e.g. tissues). What information would you like to get out of your data?</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975" y="3886200"/>
            <a:ext cx="3943350" cy="2743200"/>
          </a:xfrm>
          <a:prstGeom prst="rect">
            <a:avLst/>
          </a:prstGeom>
        </p:spPr>
      </p:pic>
      <p:sp>
        <p:nvSpPr>
          <p:cNvPr id="6" name="TextBox 5"/>
          <p:cNvSpPr txBox="1"/>
          <p:nvPr/>
        </p:nvSpPr>
        <p:spPr>
          <a:xfrm>
            <a:off x="6022633" y="4266418"/>
            <a:ext cx="3121367" cy="369332"/>
          </a:xfrm>
          <a:prstGeom prst="rect">
            <a:avLst/>
          </a:prstGeom>
          <a:solidFill>
            <a:srgbClr val="92D050"/>
          </a:solidFill>
        </p:spPr>
        <p:txBody>
          <a:bodyPr wrap="none" rtlCol="0">
            <a:spAutoFit/>
          </a:bodyPr>
          <a:lstStyle/>
          <a:p>
            <a:r>
              <a:rPr lang="en-US" dirty="0" smtClean="0"/>
              <a:t>Groups of genes and tissues</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3472804"/>
            <a:ext cx="4508500" cy="3385196"/>
          </a:xfrm>
          <a:prstGeom prst="rect">
            <a:avLst/>
          </a:prstGeom>
        </p:spPr>
      </p:pic>
    </p:spTree>
    <p:extLst>
      <p:ext uri="{BB962C8B-B14F-4D97-AF65-F5344CB8AC3E}">
        <p14:creationId xmlns:p14="http://schemas.microsoft.com/office/powerpoint/2010/main" val="333094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Suppose you are a stock broker and you observe the fluctuations of multiple stocks over time. What information would you like to get our of your data?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462162"/>
            <a:ext cx="4572000" cy="339583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1" y="3462162"/>
            <a:ext cx="4572000" cy="339583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3462162"/>
            <a:ext cx="4519613" cy="335692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9701" y="3473048"/>
            <a:ext cx="4443413" cy="3300330"/>
          </a:xfrm>
          <a:prstGeom prst="rect">
            <a:avLst/>
          </a:prstGeom>
        </p:spPr>
      </p:pic>
      <p:sp>
        <p:nvSpPr>
          <p:cNvPr id="8" name="TextBox 7"/>
          <p:cNvSpPr txBox="1"/>
          <p:nvPr/>
        </p:nvSpPr>
        <p:spPr>
          <a:xfrm>
            <a:off x="7010400" y="3352800"/>
            <a:ext cx="2198038" cy="369332"/>
          </a:xfrm>
          <a:prstGeom prst="rect">
            <a:avLst/>
          </a:prstGeom>
          <a:solidFill>
            <a:srgbClr val="92D050"/>
          </a:solidFill>
        </p:spPr>
        <p:txBody>
          <a:bodyPr wrap="none" rtlCol="0">
            <a:spAutoFit/>
          </a:bodyPr>
          <a:lstStyle/>
          <a:p>
            <a:r>
              <a:rPr lang="en-US" dirty="0" smtClean="0"/>
              <a:t>Clustering of stocks</a:t>
            </a:r>
            <a:endParaRPr lang="en-US" dirty="0"/>
          </a:p>
        </p:txBody>
      </p:sp>
      <p:sp>
        <p:nvSpPr>
          <p:cNvPr id="9" name="TextBox 8"/>
          <p:cNvSpPr txBox="1"/>
          <p:nvPr/>
        </p:nvSpPr>
        <p:spPr>
          <a:xfrm>
            <a:off x="6845308" y="3972503"/>
            <a:ext cx="2287806" cy="369332"/>
          </a:xfrm>
          <a:prstGeom prst="rect">
            <a:avLst/>
          </a:prstGeom>
          <a:solidFill>
            <a:srgbClr val="92D050"/>
          </a:solidFill>
        </p:spPr>
        <p:txBody>
          <a:bodyPr wrap="none" rtlCol="0">
            <a:spAutoFit/>
          </a:bodyPr>
          <a:lstStyle/>
          <a:p>
            <a:r>
              <a:rPr lang="en-US" dirty="0" smtClean="0"/>
              <a:t>Correlation of stocks</a:t>
            </a:r>
            <a:endParaRPr lang="en-US" dirty="0"/>
          </a:p>
        </p:txBody>
      </p:sp>
      <p:sp>
        <p:nvSpPr>
          <p:cNvPr id="10" name="TextBox 9"/>
          <p:cNvSpPr txBox="1"/>
          <p:nvPr/>
        </p:nvSpPr>
        <p:spPr>
          <a:xfrm>
            <a:off x="6665593" y="4711167"/>
            <a:ext cx="2514343" cy="369332"/>
          </a:xfrm>
          <a:prstGeom prst="rect">
            <a:avLst/>
          </a:prstGeom>
          <a:solidFill>
            <a:srgbClr val="92D050"/>
          </a:solidFill>
        </p:spPr>
        <p:txBody>
          <a:bodyPr wrap="none" rtlCol="0">
            <a:spAutoFit/>
          </a:bodyPr>
          <a:lstStyle/>
          <a:p>
            <a:r>
              <a:rPr lang="en-US" dirty="0" smtClean="0"/>
              <a:t>Stock Value </a:t>
            </a:r>
            <a:r>
              <a:rPr lang="en-US" dirty="0" err="1" smtClean="0"/>
              <a:t>predicition</a:t>
            </a:r>
            <a:endParaRPr lang="en-US" dirty="0"/>
          </a:p>
        </p:txBody>
      </p:sp>
    </p:spTree>
    <p:extLst>
      <p:ext uri="{BB962C8B-B14F-4D97-AF65-F5344CB8AC3E}">
        <p14:creationId xmlns:p14="http://schemas.microsoft.com/office/powerpoint/2010/main" val="207793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You are the owner of a social network, and you have full access to the social graph, what kind of information do you want to get out of your graph?</a:t>
            </a:r>
            <a:endParaRPr lang="en-US" dirty="0"/>
          </a:p>
        </p:txBody>
      </p:sp>
      <p:sp>
        <p:nvSpPr>
          <p:cNvPr id="4" name="TextBox 3"/>
          <p:cNvSpPr txBox="1"/>
          <p:nvPr/>
        </p:nvSpPr>
        <p:spPr>
          <a:xfrm>
            <a:off x="3810000" y="4038600"/>
            <a:ext cx="5070619" cy="1200329"/>
          </a:xfrm>
          <a:prstGeom prst="rect">
            <a:avLst/>
          </a:prstGeom>
          <a:solidFill>
            <a:srgbClr val="92D050"/>
          </a:solidFill>
        </p:spPr>
        <p:txBody>
          <a:bodyPr wrap="none" rtlCol="0">
            <a:spAutoFit/>
          </a:bodyPr>
          <a:lstStyle/>
          <a:p>
            <a:r>
              <a:rPr lang="en-US" dirty="0" smtClean="0"/>
              <a:t>Who is the most central node in the graph?</a:t>
            </a:r>
          </a:p>
          <a:p>
            <a:r>
              <a:rPr lang="en-US" dirty="0" smtClean="0"/>
              <a:t>What is the shortest path between two nodes?</a:t>
            </a:r>
          </a:p>
          <a:p>
            <a:r>
              <a:rPr lang="en-US" dirty="0" smtClean="0"/>
              <a:t>How many paths there are between two nodes?</a:t>
            </a:r>
          </a:p>
          <a:p>
            <a:r>
              <a:rPr lang="en-US" dirty="0" smtClean="0"/>
              <a:t>How does information spread on the network?</a:t>
            </a:r>
            <a:endParaRPr lang="en-US" dirty="0"/>
          </a:p>
        </p:txBody>
      </p:sp>
    </p:spTree>
    <p:extLst>
      <p:ext uri="{BB962C8B-B14F-4D97-AF65-F5344CB8AC3E}">
        <p14:creationId xmlns:p14="http://schemas.microsoft.com/office/powerpoint/2010/main" val="169802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Συστάσεις ΙΙ</a:t>
            </a:r>
            <a:endParaRPr lang="en-US" dirty="0"/>
          </a:p>
        </p:txBody>
      </p:sp>
      <p:sp>
        <p:nvSpPr>
          <p:cNvPr id="3" name="Content Placeholder 2"/>
          <p:cNvSpPr>
            <a:spLocks noGrp="1"/>
          </p:cNvSpPr>
          <p:nvPr>
            <p:ph idx="1"/>
          </p:nvPr>
        </p:nvSpPr>
        <p:spPr/>
        <p:txBody>
          <a:bodyPr/>
          <a:lstStyle/>
          <a:p>
            <a:r>
              <a:rPr lang="el-GR" dirty="0"/>
              <a:t>Ποιοί είσαστε εσείς:</a:t>
            </a:r>
          </a:p>
          <a:p>
            <a:pPr lvl="1"/>
            <a:r>
              <a:rPr lang="el-GR" dirty="0"/>
              <a:t>Συμπληρώστε τη φόρμα με τα στοιχεία σας για την</a:t>
            </a:r>
            <a:r>
              <a:rPr lang="en-US" dirty="0"/>
              <a:t> email </a:t>
            </a:r>
            <a:r>
              <a:rPr lang="el-GR" dirty="0"/>
              <a:t>λίστα του μαθήματος</a:t>
            </a:r>
            <a:r>
              <a:rPr lang="el-GR" dirty="0" smtClean="0"/>
              <a:t>.</a:t>
            </a:r>
            <a:endParaRPr lang="en-US" dirty="0" smtClean="0"/>
          </a:p>
          <a:p>
            <a:pPr lvl="1"/>
            <a:r>
              <a:rPr lang="el-GR" dirty="0" smtClean="0"/>
              <a:t>Μετά την εισαγωγή θα κάνουμε ένα εισαγωγικό </a:t>
            </a:r>
            <a:r>
              <a:rPr lang="en-US" dirty="0" smtClean="0"/>
              <a:t>quiz </a:t>
            </a:r>
            <a:r>
              <a:rPr lang="el-GR" dirty="0" smtClean="0"/>
              <a:t>γνώσεων.</a:t>
            </a:r>
            <a:endParaRPr lang="el-GR" dirty="0"/>
          </a:p>
        </p:txBody>
      </p:sp>
    </p:spTree>
    <p:extLst>
      <p:ext uri="{BB962C8B-B14F-4D97-AF65-F5344CB8AC3E}">
        <p14:creationId xmlns:p14="http://schemas.microsoft.com/office/powerpoint/2010/main" val="4230760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data mining?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6">
                    <a:lumMod val="75000"/>
                  </a:schemeClr>
                </a:solidFill>
              </a:rPr>
              <a:t>Commercial</a:t>
            </a:r>
            <a:r>
              <a:rPr lang="en-US" dirty="0" smtClean="0"/>
              <a:t> point of view</a:t>
            </a:r>
          </a:p>
          <a:p>
            <a:pPr lvl="1"/>
            <a:r>
              <a:rPr lang="en-US" dirty="0" smtClean="0"/>
              <a:t>Data has become the key competitive advantage of companies</a:t>
            </a:r>
          </a:p>
          <a:p>
            <a:pPr lvl="2"/>
            <a:r>
              <a:rPr lang="en-US" dirty="0" smtClean="0"/>
              <a:t>Examples: Facebook, Google, Amazon</a:t>
            </a:r>
          </a:p>
          <a:p>
            <a:pPr lvl="1"/>
            <a:r>
              <a:rPr lang="en-US" dirty="0" smtClean="0"/>
              <a:t>Being able to extract useful information out of the data is key for exploiting them commercially.</a:t>
            </a:r>
          </a:p>
          <a:p>
            <a:r>
              <a:rPr lang="en-US" dirty="0" smtClean="0">
                <a:solidFill>
                  <a:schemeClr val="accent6">
                    <a:lumMod val="75000"/>
                  </a:schemeClr>
                </a:solidFill>
              </a:rPr>
              <a:t>Scientific</a:t>
            </a:r>
            <a:r>
              <a:rPr lang="en-US" dirty="0" smtClean="0"/>
              <a:t> point of view</a:t>
            </a:r>
          </a:p>
          <a:p>
            <a:pPr lvl="1"/>
            <a:r>
              <a:rPr lang="en-US" dirty="0" smtClean="0"/>
              <a:t>Scientists are at an unprecedented position where they can collect TB of information</a:t>
            </a:r>
          </a:p>
          <a:p>
            <a:pPr lvl="2"/>
            <a:r>
              <a:rPr lang="en-US" dirty="0" smtClean="0"/>
              <a:t>Examples: Sensor data, astronomy data, social network data, gene data</a:t>
            </a:r>
          </a:p>
          <a:p>
            <a:pPr lvl="1"/>
            <a:r>
              <a:rPr lang="en-US" dirty="0" smtClean="0"/>
              <a:t>We need the tools to analyze such data and get a better understanding of the world</a:t>
            </a:r>
          </a:p>
          <a:p>
            <a:r>
              <a:rPr lang="en-US" dirty="0" smtClean="0">
                <a:solidFill>
                  <a:schemeClr val="accent6">
                    <a:lumMod val="75000"/>
                  </a:schemeClr>
                </a:solidFill>
              </a:rPr>
              <a:t>Scale</a:t>
            </a:r>
            <a:r>
              <a:rPr lang="en-US" dirty="0" smtClean="0"/>
              <a:t> (in data </a:t>
            </a:r>
            <a:r>
              <a:rPr lang="en-US" dirty="0" smtClean="0">
                <a:solidFill>
                  <a:schemeClr val="accent5">
                    <a:lumMod val="75000"/>
                  </a:schemeClr>
                </a:solidFill>
              </a:rPr>
              <a:t>size</a:t>
            </a:r>
            <a:r>
              <a:rPr lang="en-US" dirty="0" smtClean="0"/>
              <a:t> and feature </a:t>
            </a:r>
            <a:r>
              <a:rPr lang="en-US" dirty="0" smtClean="0">
                <a:solidFill>
                  <a:schemeClr val="accent5">
                    <a:lumMod val="75000"/>
                  </a:schemeClr>
                </a:solidFill>
              </a:rPr>
              <a:t>dimension</a:t>
            </a:r>
            <a:r>
              <a:rPr lang="en-US" dirty="0" smtClean="0"/>
              <a:t>)</a:t>
            </a:r>
          </a:p>
          <a:p>
            <a:pPr lvl="1"/>
            <a:r>
              <a:rPr lang="en-US" dirty="0" smtClean="0"/>
              <a:t>Why not use traditional analytic methods?</a:t>
            </a:r>
          </a:p>
          <a:p>
            <a:pPr lvl="1"/>
            <a:r>
              <a:rPr lang="en-US" dirty="0" smtClean="0"/>
              <a:t>The amount and the complexity of data does not allow for manual processing of the data. We need automated techniques.</a:t>
            </a:r>
            <a:endParaRPr lang="en-US" dirty="0"/>
          </a:p>
        </p:txBody>
      </p:sp>
    </p:spTree>
    <p:extLst>
      <p:ext uri="{BB962C8B-B14F-4D97-AF65-F5344CB8AC3E}">
        <p14:creationId xmlns:p14="http://schemas.microsoft.com/office/powerpoint/2010/main" val="9414999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Data Mining again?</a:t>
            </a:r>
            <a:endParaRPr lang="en-US" dirty="0"/>
          </a:p>
        </p:txBody>
      </p:sp>
      <p:sp>
        <p:nvSpPr>
          <p:cNvPr id="3" name="Content Placeholder 2"/>
          <p:cNvSpPr>
            <a:spLocks noGrp="1"/>
          </p:cNvSpPr>
          <p:nvPr>
            <p:ph idx="1"/>
          </p:nvPr>
        </p:nvSpPr>
        <p:spPr/>
        <p:txBody>
          <a:bodyPr>
            <a:normAutofit fontScale="92500" lnSpcReduction="10000"/>
          </a:bodyPr>
          <a:lstStyle/>
          <a:p>
            <a:r>
              <a:rPr lang="en-US" dirty="0"/>
              <a:t>“Data mining is the analysis of </a:t>
            </a:r>
            <a:r>
              <a:rPr lang="en-US" dirty="0" smtClean="0"/>
              <a:t>(often large) observational </a:t>
            </a:r>
            <a:r>
              <a:rPr lang="en-US" dirty="0"/>
              <a:t>data sets to find </a:t>
            </a:r>
            <a:r>
              <a:rPr lang="en-US" dirty="0">
                <a:solidFill>
                  <a:schemeClr val="accent6">
                    <a:lumMod val="75000"/>
                  </a:schemeClr>
                </a:solidFill>
              </a:rPr>
              <a:t>unsuspected</a:t>
            </a:r>
            <a:r>
              <a:rPr lang="en-US" dirty="0"/>
              <a:t> </a:t>
            </a:r>
            <a:r>
              <a:rPr lang="en-US" dirty="0">
                <a:solidFill>
                  <a:schemeClr val="accent6">
                    <a:lumMod val="75000"/>
                  </a:schemeClr>
                </a:solidFill>
              </a:rPr>
              <a:t>relationships</a:t>
            </a:r>
            <a:r>
              <a:rPr lang="en-US" dirty="0"/>
              <a:t> and to </a:t>
            </a:r>
            <a:r>
              <a:rPr lang="en-US" dirty="0">
                <a:solidFill>
                  <a:schemeClr val="accent6">
                    <a:lumMod val="75000"/>
                  </a:schemeClr>
                </a:solidFill>
              </a:rPr>
              <a:t>summarize</a:t>
            </a:r>
            <a:r>
              <a:rPr lang="en-US" dirty="0"/>
              <a:t> the data in novel ways that are both </a:t>
            </a:r>
            <a:r>
              <a:rPr lang="en-US" dirty="0">
                <a:solidFill>
                  <a:schemeClr val="accent6">
                    <a:lumMod val="75000"/>
                  </a:schemeClr>
                </a:solidFill>
              </a:rPr>
              <a:t>understandable and useful </a:t>
            </a:r>
            <a:r>
              <a:rPr lang="en-US" dirty="0"/>
              <a:t>to the data analyst</a:t>
            </a:r>
            <a:r>
              <a:rPr lang="en-US" dirty="0" smtClean="0"/>
              <a:t>” (Hand, </a:t>
            </a:r>
            <a:r>
              <a:rPr lang="en-US" dirty="0" err="1" smtClean="0"/>
              <a:t>Mannila</a:t>
            </a:r>
            <a:r>
              <a:rPr lang="en-US" dirty="0" smtClean="0"/>
              <a:t>, Smyth)</a:t>
            </a:r>
            <a:endParaRPr lang="en-US" dirty="0"/>
          </a:p>
          <a:p>
            <a:endParaRPr lang="en-US" dirty="0" smtClean="0"/>
          </a:p>
          <a:p>
            <a:r>
              <a:rPr lang="en-US" dirty="0" smtClean="0"/>
              <a:t>“Data mining is the discovery of </a:t>
            </a:r>
            <a:r>
              <a:rPr lang="en-US" dirty="0" smtClean="0">
                <a:solidFill>
                  <a:schemeClr val="accent6">
                    <a:lumMod val="75000"/>
                  </a:schemeClr>
                </a:solidFill>
              </a:rPr>
              <a:t>models</a:t>
            </a:r>
            <a:r>
              <a:rPr lang="en-US" dirty="0" smtClean="0"/>
              <a:t> for data” (</a:t>
            </a:r>
            <a:r>
              <a:rPr lang="en-US" dirty="0" err="1" smtClean="0"/>
              <a:t>Rajaraman</a:t>
            </a:r>
            <a:r>
              <a:rPr lang="en-US" dirty="0" smtClean="0"/>
              <a:t>, Ullman)</a:t>
            </a:r>
          </a:p>
          <a:p>
            <a:pPr lvl="1"/>
            <a:r>
              <a:rPr lang="en-US" dirty="0" smtClean="0"/>
              <a:t>We can have the following types of models</a:t>
            </a:r>
          </a:p>
          <a:p>
            <a:pPr lvl="2"/>
            <a:r>
              <a:rPr lang="en-US" dirty="0" smtClean="0"/>
              <a:t>Models that </a:t>
            </a:r>
            <a:r>
              <a:rPr lang="en-US" dirty="0" smtClean="0">
                <a:solidFill>
                  <a:schemeClr val="accent6">
                    <a:lumMod val="75000"/>
                  </a:schemeClr>
                </a:solidFill>
              </a:rPr>
              <a:t>explain</a:t>
            </a:r>
            <a:r>
              <a:rPr lang="en-US" dirty="0" smtClean="0"/>
              <a:t> the data (e.g., a single function)</a:t>
            </a:r>
          </a:p>
          <a:p>
            <a:pPr lvl="2"/>
            <a:r>
              <a:rPr lang="en-US" dirty="0" smtClean="0"/>
              <a:t>Models that </a:t>
            </a:r>
            <a:r>
              <a:rPr lang="en-US" dirty="0" smtClean="0">
                <a:solidFill>
                  <a:schemeClr val="accent6">
                    <a:lumMod val="75000"/>
                  </a:schemeClr>
                </a:solidFill>
              </a:rPr>
              <a:t>predict</a:t>
            </a:r>
            <a:r>
              <a:rPr lang="en-US" dirty="0" smtClean="0"/>
              <a:t> the future data instances.</a:t>
            </a:r>
          </a:p>
          <a:p>
            <a:pPr lvl="2"/>
            <a:r>
              <a:rPr lang="en-US" dirty="0" smtClean="0"/>
              <a:t>Models that </a:t>
            </a:r>
            <a:r>
              <a:rPr lang="en-US" dirty="0" smtClean="0">
                <a:solidFill>
                  <a:schemeClr val="accent6">
                    <a:lumMod val="75000"/>
                  </a:schemeClr>
                </a:solidFill>
              </a:rPr>
              <a:t>summarize</a:t>
            </a:r>
            <a:r>
              <a:rPr lang="en-US" dirty="0" smtClean="0"/>
              <a:t> the data</a:t>
            </a:r>
          </a:p>
          <a:p>
            <a:pPr lvl="2"/>
            <a:r>
              <a:rPr lang="en-US" dirty="0" smtClean="0"/>
              <a:t>Models the </a:t>
            </a:r>
            <a:r>
              <a:rPr lang="en-US" dirty="0" smtClean="0">
                <a:solidFill>
                  <a:schemeClr val="accent6">
                    <a:lumMod val="75000"/>
                  </a:schemeClr>
                </a:solidFill>
              </a:rPr>
              <a:t>extract</a:t>
            </a:r>
            <a:r>
              <a:rPr lang="en-US" dirty="0" smtClean="0"/>
              <a:t> the most prominent </a:t>
            </a:r>
            <a:r>
              <a:rPr lang="en-US" dirty="0" smtClean="0">
                <a:solidFill>
                  <a:schemeClr val="accent6">
                    <a:lumMod val="75000"/>
                  </a:schemeClr>
                </a:solidFill>
              </a:rPr>
              <a:t>features</a:t>
            </a:r>
            <a:r>
              <a:rPr lang="en-US" dirty="0" smtClean="0"/>
              <a:t> of the data.</a:t>
            </a:r>
          </a:p>
          <a:p>
            <a:pPr lvl="2"/>
            <a:endParaRPr lang="en-US" dirty="0"/>
          </a:p>
        </p:txBody>
      </p:sp>
    </p:spTree>
    <p:extLst>
      <p:ext uri="{BB962C8B-B14F-4D97-AF65-F5344CB8AC3E}">
        <p14:creationId xmlns:p14="http://schemas.microsoft.com/office/powerpoint/2010/main" val="25770985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 with data mining?</a:t>
            </a:r>
            <a:endParaRPr lang="en-US" dirty="0"/>
          </a:p>
        </p:txBody>
      </p:sp>
      <p:sp>
        <p:nvSpPr>
          <p:cNvPr id="3" name="Content Placeholder 2"/>
          <p:cNvSpPr>
            <a:spLocks noGrp="1"/>
          </p:cNvSpPr>
          <p:nvPr>
            <p:ph idx="1"/>
          </p:nvPr>
        </p:nvSpPr>
        <p:spPr/>
        <p:txBody>
          <a:bodyPr/>
          <a:lstStyle/>
          <a:p>
            <a:r>
              <a:rPr lang="en-US" dirty="0" smtClean="0"/>
              <a:t>Some examples:</a:t>
            </a:r>
          </a:p>
          <a:p>
            <a:pPr lvl="1"/>
            <a:r>
              <a:rPr lang="en-US" dirty="0" smtClean="0"/>
              <a:t>Frequent </a:t>
            </a:r>
            <a:r>
              <a:rPr lang="en-US" dirty="0" err="1" smtClean="0"/>
              <a:t>itemsets</a:t>
            </a:r>
            <a:r>
              <a:rPr lang="en-US" dirty="0" smtClean="0"/>
              <a:t> and Association Rules extraction</a:t>
            </a:r>
          </a:p>
          <a:p>
            <a:pPr lvl="1"/>
            <a:r>
              <a:rPr lang="en-US" dirty="0" smtClean="0"/>
              <a:t>Coverage</a:t>
            </a:r>
          </a:p>
          <a:p>
            <a:pPr lvl="1"/>
            <a:r>
              <a:rPr lang="en-US" dirty="0" smtClean="0"/>
              <a:t>Clustering</a:t>
            </a:r>
          </a:p>
          <a:p>
            <a:pPr lvl="1"/>
            <a:r>
              <a:rPr lang="en-US" dirty="0" smtClean="0"/>
              <a:t>Classification</a:t>
            </a:r>
          </a:p>
          <a:p>
            <a:pPr lvl="1"/>
            <a:r>
              <a:rPr lang="en-US" dirty="0" smtClean="0"/>
              <a:t>Ranking </a:t>
            </a:r>
          </a:p>
          <a:p>
            <a:pPr lvl="1"/>
            <a:r>
              <a:rPr lang="en-US" dirty="0" smtClean="0"/>
              <a:t>Exploratory analysis</a:t>
            </a:r>
            <a:endParaRPr lang="en-US" dirty="0"/>
          </a:p>
        </p:txBody>
      </p:sp>
    </p:spTree>
    <p:extLst>
      <p:ext uri="{BB962C8B-B14F-4D97-AF65-F5344CB8AC3E}">
        <p14:creationId xmlns:p14="http://schemas.microsoft.com/office/powerpoint/2010/main" val="8190362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p:txBody>
          <a:bodyPr>
            <a:normAutofit fontScale="90000"/>
          </a:bodyPr>
          <a:lstStyle/>
          <a:p>
            <a:r>
              <a:rPr lang="en-US" dirty="0" smtClean="0"/>
              <a:t>Frequent </a:t>
            </a:r>
            <a:r>
              <a:rPr lang="en-US" dirty="0" err="1" smtClean="0"/>
              <a:t>Itemsets</a:t>
            </a:r>
            <a:r>
              <a:rPr lang="en-US" dirty="0" smtClean="0"/>
              <a:t> and Association Rules</a:t>
            </a:r>
            <a:endParaRPr lang="en-US" dirty="0"/>
          </a:p>
        </p:txBody>
      </p:sp>
      <p:sp>
        <p:nvSpPr>
          <p:cNvPr id="754691" name="Rectangle 3"/>
          <p:cNvSpPr>
            <a:spLocks noGrp="1" noChangeArrowheads="1"/>
          </p:cNvSpPr>
          <p:nvPr>
            <p:ph type="body" idx="1"/>
          </p:nvPr>
        </p:nvSpPr>
        <p:spPr>
          <a:xfrm>
            <a:off x="457200" y="1600200"/>
            <a:ext cx="8229600" cy="2667000"/>
          </a:xfrm>
        </p:spPr>
        <p:txBody>
          <a:bodyPr>
            <a:normAutofit lnSpcReduction="10000"/>
          </a:bodyPr>
          <a:lstStyle/>
          <a:p>
            <a:r>
              <a:rPr lang="en-US" sz="2400" dirty="0"/>
              <a:t>Given a set of records each of which contain some number of items from a given collection;</a:t>
            </a:r>
          </a:p>
          <a:p>
            <a:pPr lvl="1"/>
            <a:r>
              <a:rPr lang="en-US" sz="2400" dirty="0" smtClean="0"/>
              <a:t>Identify sets of items (</a:t>
            </a:r>
            <a:r>
              <a:rPr lang="en-US" sz="2400" dirty="0" err="1" smtClean="0">
                <a:solidFill>
                  <a:schemeClr val="accent6">
                    <a:lumMod val="75000"/>
                  </a:schemeClr>
                </a:solidFill>
              </a:rPr>
              <a:t>itemsets</a:t>
            </a:r>
            <a:r>
              <a:rPr lang="en-US" sz="2400" dirty="0" smtClean="0"/>
              <a:t>) occurring frequently together</a:t>
            </a:r>
          </a:p>
          <a:p>
            <a:pPr lvl="1"/>
            <a:r>
              <a:rPr lang="en-US" sz="2400" dirty="0" smtClean="0"/>
              <a:t>Produce </a:t>
            </a:r>
            <a:r>
              <a:rPr lang="en-US" sz="2400" dirty="0">
                <a:solidFill>
                  <a:schemeClr val="accent6">
                    <a:lumMod val="75000"/>
                  </a:schemeClr>
                </a:solidFill>
              </a:rPr>
              <a:t>dependency rules </a:t>
            </a:r>
            <a:r>
              <a:rPr lang="en-US" sz="2400" dirty="0"/>
              <a:t>which will predict occurrence of an item based on occurrences of other items.</a:t>
            </a:r>
            <a:endParaRPr lang="en-US" dirty="0"/>
          </a:p>
        </p:txBody>
      </p:sp>
      <p:graphicFrame>
        <p:nvGraphicFramePr>
          <p:cNvPr id="754692" name="Object 4"/>
          <p:cNvGraphicFramePr>
            <a:graphicFrameLocks noChangeAspect="1"/>
          </p:cNvGraphicFramePr>
          <p:nvPr>
            <p:extLst>
              <p:ext uri="{D42A27DB-BD31-4B8C-83A1-F6EECF244321}">
                <p14:modId xmlns:p14="http://schemas.microsoft.com/office/powerpoint/2010/main" val="894485354"/>
              </p:ext>
            </p:extLst>
          </p:nvPr>
        </p:nvGraphicFramePr>
        <p:xfrm>
          <a:off x="381000" y="4441031"/>
          <a:ext cx="4181475" cy="2152650"/>
        </p:xfrm>
        <a:graphic>
          <a:graphicData uri="http://schemas.openxmlformats.org/presentationml/2006/ole">
            <mc:AlternateContent xmlns:mc="http://schemas.openxmlformats.org/markup-compatibility/2006">
              <mc:Choice xmlns:v="urn:schemas-microsoft-com:vml" Requires="v">
                <p:oleObj spid="_x0000_s5129" name="Document" r:id="rId4" imgW="3823200" imgH="1999080" progId="Word.Document.8">
                  <p:embed/>
                </p:oleObj>
              </mc:Choice>
              <mc:Fallback>
                <p:oleObj name="Document" r:id="rId4" imgW="3823200" imgH="199908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4441031"/>
                        <a:ext cx="4181475"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4693" name="Text Box 5"/>
          <p:cNvSpPr txBox="1">
            <a:spLocks noChangeArrowheads="1"/>
          </p:cNvSpPr>
          <p:nvPr/>
        </p:nvSpPr>
        <p:spPr bwMode="auto">
          <a:xfrm>
            <a:off x="4811486" y="5334000"/>
            <a:ext cx="3443288" cy="976313"/>
          </a:xfrm>
          <a:prstGeom prst="rect">
            <a:avLst/>
          </a:prstGeom>
          <a:solidFill>
            <a:srgbClr val="CCCCFF"/>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2000" b="0" dirty="0">
                <a:latin typeface="Times New Roman" pitchFamily="18" charset="0"/>
              </a:rPr>
              <a:t>Rules Discovered:</a:t>
            </a:r>
          </a:p>
          <a:p>
            <a:r>
              <a:rPr lang="en-US" sz="2000" b="0" dirty="0">
                <a:latin typeface="Times New Roman" pitchFamily="18" charset="0"/>
              </a:rPr>
              <a:t>    </a:t>
            </a:r>
            <a:r>
              <a:rPr lang="en-US" sz="1800" dirty="0">
                <a:solidFill>
                  <a:srgbClr val="CC0000"/>
                </a:solidFill>
                <a:latin typeface="Tahoma" pitchFamily="34" charset="0"/>
              </a:rPr>
              <a:t>{Milk} --&gt; {Coke}</a:t>
            </a:r>
          </a:p>
          <a:p>
            <a:r>
              <a:rPr lang="en-US" sz="1800" dirty="0">
                <a:solidFill>
                  <a:srgbClr val="CC0000"/>
                </a:solidFill>
                <a:latin typeface="Tahoma" pitchFamily="34" charset="0"/>
              </a:rPr>
              <a:t>    {</a:t>
            </a:r>
            <a:r>
              <a:rPr lang="en-US" sz="1800" dirty="0" smtClean="0">
                <a:solidFill>
                  <a:srgbClr val="CC0000"/>
                </a:solidFill>
                <a:latin typeface="Tahoma" pitchFamily="34" charset="0"/>
              </a:rPr>
              <a:t>Diaper</a:t>
            </a:r>
            <a:r>
              <a:rPr lang="en-US" sz="1800" dirty="0">
                <a:solidFill>
                  <a:srgbClr val="CC0000"/>
                </a:solidFill>
                <a:latin typeface="Tahoma" pitchFamily="34" charset="0"/>
              </a:rPr>
              <a:t>, Milk} --&gt; {Beer}</a:t>
            </a:r>
            <a:endParaRPr lang="en-US" sz="2400" b="0" dirty="0">
              <a:latin typeface="Times New Roman" pitchFamily="18" charset="0"/>
            </a:endParaRPr>
          </a:p>
        </p:txBody>
      </p:sp>
      <p:sp>
        <p:nvSpPr>
          <p:cNvPr id="6" name="Text Box 5"/>
          <p:cNvSpPr txBox="1">
            <a:spLocks noChangeArrowheads="1"/>
          </p:cNvSpPr>
          <p:nvPr/>
        </p:nvSpPr>
        <p:spPr bwMode="auto">
          <a:xfrm>
            <a:off x="4822371" y="4114800"/>
            <a:ext cx="2337499" cy="984885"/>
          </a:xfrm>
          <a:prstGeom prst="rect">
            <a:avLst/>
          </a:prstGeom>
          <a:solidFill>
            <a:srgbClr val="CCCCFF"/>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2000" b="0" dirty="0" err="1" smtClean="0">
                <a:latin typeface="Times New Roman" pitchFamily="18" charset="0"/>
              </a:rPr>
              <a:t>Itemsets</a:t>
            </a:r>
            <a:r>
              <a:rPr lang="en-US" sz="2000" b="0" dirty="0" smtClean="0">
                <a:latin typeface="Times New Roman" pitchFamily="18" charset="0"/>
              </a:rPr>
              <a:t> Discovered</a:t>
            </a:r>
            <a:r>
              <a:rPr lang="en-US" sz="2000" b="0" dirty="0">
                <a:latin typeface="Times New Roman" pitchFamily="18" charset="0"/>
              </a:rPr>
              <a:t>:</a:t>
            </a:r>
          </a:p>
          <a:p>
            <a:r>
              <a:rPr lang="en-US" sz="2000" b="0" dirty="0">
                <a:latin typeface="Times New Roman" pitchFamily="18" charset="0"/>
              </a:rPr>
              <a:t>    </a:t>
            </a:r>
            <a:r>
              <a:rPr lang="en-US" sz="1800" dirty="0">
                <a:solidFill>
                  <a:srgbClr val="CC0000"/>
                </a:solidFill>
                <a:latin typeface="Tahoma" pitchFamily="34" charset="0"/>
              </a:rPr>
              <a:t>{</a:t>
            </a:r>
            <a:r>
              <a:rPr lang="en-US" sz="1800" dirty="0" err="1" smtClean="0">
                <a:solidFill>
                  <a:srgbClr val="CC0000"/>
                </a:solidFill>
                <a:latin typeface="Tahoma" pitchFamily="34" charset="0"/>
              </a:rPr>
              <a:t>Milk,Coke</a:t>
            </a:r>
            <a:r>
              <a:rPr lang="en-US" sz="1800" dirty="0">
                <a:solidFill>
                  <a:srgbClr val="CC0000"/>
                </a:solidFill>
                <a:latin typeface="Tahoma" pitchFamily="34" charset="0"/>
              </a:rPr>
              <a:t>}</a:t>
            </a:r>
          </a:p>
          <a:p>
            <a:r>
              <a:rPr lang="en-US" sz="1800" dirty="0">
                <a:solidFill>
                  <a:srgbClr val="CC0000"/>
                </a:solidFill>
                <a:latin typeface="Tahoma" pitchFamily="34" charset="0"/>
              </a:rPr>
              <a:t>    {</a:t>
            </a:r>
            <a:r>
              <a:rPr lang="en-US" sz="1800" dirty="0" smtClean="0">
                <a:solidFill>
                  <a:srgbClr val="CC0000"/>
                </a:solidFill>
                <a:latin typeface="Tahoma" pitchFamily="34" charset="0"/>
              </a:rPr>
              <a:t>Diaper</a:t>
            </a:r>
            <a:r>
              <a:rPr lang="en-US" sz="1800" dirty="0">
                <a:solidFill>
                  <a:srgbClr val="CC0000"/>
                </a:solidFill>
                <a:latin typeface="Tahoma" pitchFamily="34" charset="0"/>
              </a:rPr>
              <a:t>, </a:t>
            </a:r>
            <a:r>
              <a:rPr lang="en-US" sz="1800" dirty="0" smtClean="0">
                <a:solidFill>
                  <a:srgbClr val="CC0000"/>
                </a:solidFill>
                <a:latin typeface="Tahoma" pitchFamily="34" charset="0"/>
              </a:rPr>
              <a:t>Milk}</a:t>
            </a:r>
            <a:endParaRPr lang="en-US" sz="2400" b="0" dirty="0">
              <a:latin typeface="Times New Roman" pitchFamily="18" charset="0"/>
            </a:endParaRPr>
          </a:p>
        </p:txBody>
      </p:sp>
      <p:sp>
        <p:nvSpPr>
          <p:cNvPr id="7" name="TextBox 6"/>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28457259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 </a:t>
            </a:r>
            <a:r>
              <a:rPr lang="en-US" dirty="0" err="1" smtClean="0"/>
              <a:t>Itemsets</a:t>
            </a:r>
            <a:r>
              <a:rPr lang="en-US" dirty="0" smtClean="0"/>
              <a:t>: Application</a:t>
            </a:r>
            <a:endParaRPr lang="en-US" dirty="0"/>
          </a:p>
        </p:txBody>
      </p:sp>
      <p:sp>
        <p:nvSpPr>
          <p:cNvPr id="3" name="Content Placeholder 2"/>
          <p:cNvSpPr>
            <a:spLocks noGrp="1"/>
          </p:cNvSpPr>
          <p:nvPr>
            <p:ph idx="1"/>
          </p:nvPr>
        </p:nvSpPr>
        <p:spPr/>
        <p:txBody>
          <a:bodyPr/>
          <a:lstStyle/>
          <a:p>
            <a:r>
              <a:rPr lang="en-US" dirty="0" smtClean="0"/>
              <a:t>Text mining: finding associated phrases in text</a:t>
            </a:r>
          </a:p>
          <a:p>
            <a:pPr lvl="1"/>
            <a:r>
              <a:rPr lang="en-US" dirty="0"/>
              <a:t>There are lots of documents that contain the phrases </a:t>
            </a:r>
            <a:r>
              <a:rPr lang="en-US" dirty="0">
                <a:solidFill>
                  <a:schemeClr val="accent1"/>
                </a:solidFill>
              </a:rPr>
              <a:t>“association rules”</a:t>
            </a:r>
            <a:r>
              <a:rPr lang="en-US" dirty="0"/>
              <a:t>, </a:t>
            </a:r>
            <a:r>
              <a:rPr lang="en-US" dirty="0">
                <a:solidFill>
                  <a:schemeClr val="accent1"/>
                </a:solidFill>
              </a:rPr>
              <a:t> “data mining” </a:t>
            </a:r>
            <a:r>
              <a:rPr lang="en-US" dirty="0"/>
              <a:t>and</a:t>
            </a:r>
            <a:r>
              <a:rPr lang="en-US" dirty="0">
                <a:solidFill>
                  <a:schemeClr val="accent1"/>
                </a:solidFill>
              </a:rPr>
              <a:t> “efficient algorithm</a:t>
            </a:r>
            <a:r>
              <a:rPr lang="en-US" dirty="0" smtClean="0">
                <a:solidFill>
                  <a:schemeClr val="accent1"/>
                </a:solidFill>
              </a:rPr>
              <a:t>”</a:t>
            </a:r>
          </a:p>
          <a:p>
            <a:pPr lvl="1"/>
            <a:endParaRPr lang="en-US" dirty="0"/>
          </a:p>
        </p:txBody>
      </p:sp>
    </p:spTree>
    <p:extLst>
      <p:ext uri="{BB962C8B-B14F-4D97-AF65-F5344CB8AC3E}">
        <p14:creationId xmlns:p14="http://schemas.microsoft.com/office/powerpoint/2010/main" val="24756054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noAutofit/>
          </a:bodyPr>
          <a:lstStyle/>
          <a:p>
            <a:r>
              <a:rPr lang="en-US" sz="3600" dirty="0"/>
              <a:t>Association Rule Discovery: </a:t>
            </a:r>
            <a:r>
              <a:rPr lang="en-US" sz="3600" dirty="0" smtClean="0"/>
              <a:t>Application</a:t>
            </a:r>
            <a:endParaRPr lang="en-US" sz="3600" dirty="0"/>
          </a:p>
        </p:txBody>
      </p:sp>
      <p:sp>
        <p:nvSpPr>
          <p:cNvPr id="757763" name="Rectangle 3"/>
          <p:cNvSpPr>
            <a:spLocks noGrp="1" noChangeArrowheads="1"/>
          </p:cNvSpPr>
          <p:nvPr>
            <p:ph type="body" idx="1"/>
          </p:nvPr>
        </p:nvSpPr>
        <p:spPr/>
        <p:txBody>
          <a:bodyPr/>
          <a:lstStyle/>
          <a:p>
            <a:pPr marL="342900" indent="-342900"/>
            <a:r>
              <a:rPr lang="en-US" dirty="0"/>
              <a:t>Supermarket </a:t>
            </a:r>
            <a:r>
              <a:rPr lang="en-US" dirty="0">
                <a:solidFill>
                  <a:schemeClr val="accent6">
                    <a:lumMod val="75000"/>
                  </a:schemeClr>
                </a:solidFill>
              </a:rPr>
              <a:t>shelf management</a:t>
            </a:r>
            <a:r>
              <a:rPr lang="en-US" dirty="0"/>
              <a:t>.</a:t>
            </a:r>
          </a:p>
          <a:p>
            <a:pPr marL="742950" lvl="1" indent="-285750"/>
            <a:r>
              <a:rPr lang="en-US" dirty="0"/>
              <a:t>Goal: To identify items that are bought together by sufficiently many customers.</a:t>
            </a:r>
          </a:p>
          <a:p>
            <a:pPr marL="742950" lvl="1" indent="-285750"/>
            <a:r>
              <a:rPr lang="en-US" dirty="0"/>
              <a:t>Approach: Process the point-of-sale data collected with barcode scanners to find dependencies among items.</a:t>
            </a:r>
          </a:p>
          <a:p>
            <a:pPr marL="742950" lvl="1" indent="-285750"/>
            <a:r>
              <a:rPr lang="en-US" dirty="0"/>
              <a:t>A classic rule --</a:t>
            </a:r>
          </a:p>
          <a:p>
            <a:pPr marL="1143000" lvl="2" indent="-228600"/>
            <a:r>
              <a:rPr lang="en-US" dirty="0"/>
              <a:t>If a customer buys diaper and milk, then he is very likely to buy beer.</a:t>
            </a:r>
          </a:p>
          <a:p>
            <a:pPr marL="1143000" lvl="2" indent="-228600"/>
            <a:r>
              <a:rPr lang="en-US" dirty="0"/>
              <a:t>So, don’t be surprised if you find six-packs stacked next to diapers!</a:t>
            </a:r>
            <a:endParaRPr lang="en-US" sz="2800" dirty="0"/>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1916879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en-US"/>
              <a:t>Clustering Definition</a:t>
            </a:r>
          </a:p>
        </p:txBody>
      </p:sp>
      <p:sp>
        <p:nvSpPr>
          <p:cNvPr id="745475" name="Rectangle 3"/>
          <p:cNvSpPr>
            <a:spLocks noGrp="1" noChangeArrowheads="1"/>
          </p:cNvSpPr>
          <p:nvPr>
            <p:ph type="body" idx="1"/>
          </p:nvPr>
        </p:nvSpPr>
        <p:spPr/>
        <p:txBody>
          <a:bodyPr/>
          <a:lstStyle/>
          <a:p>
            <a:pPr marL="342900" indent="-342900">
              <a:lnSpc>
                <a:spcPct val="90000"/>
              </a:lnSpc>
            </a:pPr>
            <a:r>
              <a:rPr lang="en-US"/>
              <a:t>Given a set of data points, each having a set of attributes, and a similarity measure among them, find clusters such that</a:t>
            </a:r>
          </a:p>
          <a:p>
            <a:pPr marL="742950" lvl="1" indent="-285750">
              <a:lnSpc>
                <a:spcPct val="90000"/>
              </a:lnSpc>
            </a:pPr>
            <a:r>
              <a:rPr lang="en-US"/>
              <a:t>Data points in one cluster are more similar to one another.</a:t>
            </a:r>
          </a:p>
          <a:p>
            <a:pPr marL="742950" lvl="1" indent="-285750">
              <a:lnSpc>
                <a:spcPct val="90000"/>
              </a:lnSpc>
            </a:pPr>
            <a:r>
              <a:rPr lang="en-US"/>
              <a:t>Data points in separate clusters are less similar to one another.</a:t>
            </a:r>
          </a:p>
          <a:p>
            <a:pPr marL="342900" indent="-342900">
              <a:lnSpc>
                <a:spcPct val="90000"/>
              </a:lnSpc>
            </a:pPr>
            <a:r>
              <a:rPr lang="en-US"/>
              <a:t>Similarity Measures:</a:t>
            </a:r>
          </a:p>
          <a:p>
            <a:pPr marL="742950" lvl="1" indent="-285750">
              <a:lnSpc>
                <a:spcPct val="90000"/>
              </a:lnSpc>
            </a:pPr>
            <a:r>
              <a:rPr lang="en-US"/>
              <a:t>Euclidean Distance if attributes are continuous.</a:t>
            </a:r>
          </a:p>
          <a:p>
            <a:pPr marL="742950" lvl="1" indent="-285750">
              <a:lnSpc>
                <a:spcPct val="90000"/>
              </a:lnSpc>
            </a:pPr>
            <a:r>
              <a:rPr lang="en-US"/>
              <a:t>Other Problem-specific Measures.</a:t>
            </a:r>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0208683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n-US"/>
              <a:t>Illustrating Clustering</a:t>
            </a:r>
          </a:p>
        </p:txBody>
      </p:sp>
      <p:sp>
        <p:nvSpPr>
          <p:cNvPr id="747523" name="Text Box 3"/>
          <p:cNvSpPr txBox="1">
            <a:spLocks noChangeArrowheads="1"/>
          </p:cNvSpPr>
          <p:nvPr/>
        </p:nvSpPr>
        <p:spPr bwMode="auto">
          <a:xfrm>
            <a:off x="405606" y="1493837"/>
            <a:ext cx="5951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168275" indent="-168275">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spcBef>
                <a:spcPct val="20000"/>
              </a:spcBef>
              <a:buClr>
                <a:schemeClr val="accent2"/>
              </a:buClr>
            </a:pPr>
            <a:r>
              <a:rPr kumimoji="1" lang="en-US" sz="2000" b="0" dirty="0">
                <a:latin typeface="Tahoma" pitchFamily="34" charset="0"/>
              </a:rPr>
              <a:t>Euclidean Distance Based Clustering in 3-D space.</a:t>
            </a:r>
          </a:p>
        </p:txBody>
      </p:sp>
      <p:sp>
        <p:nvSpPr>
          <p:cNvPr id="747524" name="Text Box 4"/>
          <p:cNvSpPr txBox="1">
            <a:spLocks noChangeArrowheads="1"/>
          </p:cNvSpPr>
          <p:nvPr/>
        </p:nvSpPr>
        <p:spPr bwMode="auto">
          <a:xfrm>
            <a:off x="1327944" y="2166143"/>
            <a:ext cx="2762250" cy="822325"/>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a:r>
              <a:rPr lang="en-US" sz="2400" b="0">
                <a:latin typeface="Times New Roman" pitchFamily="18" charset="0"/>
              </a:rPr>
              <a:t>Intracluster distances</a:t>
            </a:r>
          </a:p>
          <a:p>
            <a:pPr algn="ctr"/>
            <a:r>
              <a:rPr lang="en-US" sz="2400" b="0">
                <a:latin typeface="Times New Roman" pitchFamily="18" charset="0"/>
              </a:rPr>
              <a:t>are minimized</a:t>
            </a:r>
          </a:p>
        </p:txBody>
      </p:sp>
      <p:sp>
        <p:nvSpPr>
          <p:cNvPr id="747525" name="Text Box 5"/>
          <p:cNvSpPr txBox="1">
            <a:spLocks noChangeArrowheads="1"/>
          </p:cNvSpPr>
          <p:nvPr/>
        </p:nvSpPr>
        <p:spPr bwMode="auto">
          <a:xfrm>
            <a:off x="5214144" y="2166143"/>
            <a:ext cx="2762250" cy="822325"/>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a:r>
              <a:rPr lang="en-US" sz="2400" b="0">
                <a:latin typeface="Times New Roman" pitchFamily="18" charset="0"/>
              </a:rPr>
              <a:t>Intercluster distances</a:t>
            </a:r>
          </a:p>
          <a:p>
            <a:pPr algn="ctr"/>
            <a:r>
              <a:rPr lang="en-US" sz="2400" b="0">
                <a:latin typeface="Times New Roman" pitchFamily="18" charset="0"/>
              </a:rPr>
              <a:t>are maximized</a:t>
            </a:r>
          </a:p>
        </p:txBody>
      </p:sp>
      <p:grpSp>
        <p:nvGrpSpPr>
          <p:cNvPr id="747526" name="Group 6"/>
          <p:cNvGrpSpPr>
            <a:grpSpLocks/>
          </p:cNvGrpSpPr>
          <p:nvPr/>
        </p:nvGrpSpPr>
        <p:grpSpPr bwMode="auto">
          <a:xfrm>
            <a:off x="3309144" y="3385343"/>
            <a:ext cx="3048000" cy="2678113"/>
            <a:chOff x="2160" y="2544"/>
            <a:chExt cx="1920" cy="1687"/>
          </a:xfrm>
        </p:grpSpPr>
        <p:sp>
          <p:nvSpPr>
            <p:cNvPr id="747527" name="Line 7"/>
            <p:cNvSpPr>
              <a:spLocks noChangeShapeType="1"/>
            </p:cNvSpPr>
            <p:nvPr/>
          </p:nvSpPr>
          <p:spPr bwMode="auto">
            <a:xfrm>
              <a:off x="2736" y="25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8" name="Line 8"/>
            <p:cNvSpPr>
              <a:spLocks noChangeShapeType="1"/>
            </p:cNvSpPr>
            <p:nvPr/>
          </p:nvSpPr>
          <p:spPr bwMode="auto">
            <a:xfrm>
              <a:off x="2736" y="3696"/>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9" name="Freeform 9"/>
            <p:cNvSpPr>
              <a:spLocks/>
            </p:cNvSpPr>
            <p:nvPr/>
          </p:nvSpPr>
          <p:spPr bwMode="auto">
            <a:xfrm>
              <a:off x="2226" y="3696"/>
              <a:ext cx="510" cy="535"/>
            </a:xfrm>
            <a:custGeom>
              <a:avLst/>
              <a:gdLst>
                <a:gd name="T0" fmla="*/ 510 w 510"/>
                <a:gd name="T1" fmla="*/ 0 h 535"/>
                <a:gd name="T2" fmla="*/ 0 w 510"/>
                <a:gd name="T3" fmla="*/ 535 h 535"/>
              </a:gdLst>
              <a:ahLst/>
              <a:cxnLst>
                <a:cxn ang="0">
                  <a:pos x="T0" y="T1"/>
                </a:cxn>
                <a:cxn ang="0">
                  <a:pos x="T2" y="T3"/>
                </a:cxn>
              </a:cxnLst>
              <a:rect l="0" t="0" r="r" b="b"/>
              <a:pathLst>
                <a:path w="510" h="535">
                  <a:moveTo>
                    <a:pt x="510" y="0"/>
                  </a:moveTo>
                  <a:lnTo>
                    <a:pt x="0" y="535"/>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0" name="AutoShape 10"/>
            <p:cNvSpPr>
              <a:spLocks noChangeArrowheads="1"/>
            </p:cNvSpPr>
            <p:nvPr/>
          </p:nvSpPr>
          <p:spPr bwMode="auto">
            <a:xfrm>
              <a:off x="3264"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1" name="AutoShape 11"/>
            <p:cNvSpPr>
              <a:spLocks noChangeArrowheads="1"/>
            </p:cNvSpPr>
            <p:nvPr/>
          </p:nvSpPr>
          <p:spPr bwMode="auto">
            <a:xfrm>
              <a:off x="3408"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2" name="AutoShape 12"/>
            <p:cNvSpPr>
              <a:spLocks noChangeArrowheads="1"/>
            </p:cNvSpPr>
            <p:nvPr/>
          </p:nvSpPr>
          <p:spPr bwMode="auto">
            <a:xfrm>
              <a:off x="3360"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3" name="AutoShape 13"/>
            <p:cNvSpPr>
              <a:spLocks noChangeArrowheads="1"/>
            </p:cNvSpPr>
            <p:nvPr/>
          </p:nvSpPr>
          <p:spPr bwMode="auto">
            <a:xfrm>
              <a:off x="3360" y="302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4" name="AutoShape 14"/>
            <p:cNvSpPr>
              <a:spLocks noChangeArrowheads="1"/>
            </p:cNvSpPr>
            <p:nvPr/>
          </p:nvSpPr>
          <p:spPr bwMode="auto">
            <a:xfrm>
              <a:off x="3600"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5" name="AutoShape 15"/>
            <p:cNvSpPr>
              <a:spLocks noChangeArrowheads="1"/>
            </p:cNvSpPr>
            <p:nvPr/>
          </p:nvSpPr>
          <p:spPr bwMode="auto">
            <a:xfrm>
              <a:off x="3504" y="278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6" name="AutoShape 16"/>
            <p:cNvSpPr>
              <a:spLocks noChangeArrowheads="1"/>
            </p:cNvSpPr>
            <p:nvPr/>
          </p:nvSpPr>
          <p:spPr bwMode="auto">
            <a:xfrm>
              <a:off x="3168"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7" name="AutoShape 17"/>
            <p:cNvSpPr>
              <a:spLocks noChangeArrowheads="1"/>
            </p:cNvSpPr>
            <p:nvPr/>
          </p:nvSpPr>
          <p:spPr bwMode="auto">
            <a:xfrm>
              <a:off x="3504"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8" name="AutoShape 18"/>
            <p:cNvSpPr>
              <a:spLocks noChangeArrowheads="1"/>
            </p:cNvSpPr>
            <p:nvPr/>
          </p:nvSpPr>
          <p:spPr bwMode="auto">
            <a:xfrm>
              <a:off x="3168"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9" name="AutoShape 19"/>
            <p:cNvSpPr>
              <a:spLocks noChangeArrowheads="1"/>
            </p:cNvSpPr>
            <p:nvPr/>
          </p:nvSpPr>
          <p:spPr bwMode="auto">
            <a:xfrm>
              <a:off x="2160" y="3264"/>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0" name="AutoShape 20"/>
            <p:cNvSpPr>
              <a:spLocks noChangeArrowheads="1"/>
            </p:cNvSpPr>
            <p:nvPr/>
          </p:nvSpPr>
          <p:spPr bwMode="auto">
            <a:xfrm>
              <a:off x="2304"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1" name="AutoShape 21"/>
            <p:cNvSpPr>
              <a:spLocks noChangeArrowheads="1"/>
            </p:cNvSpPr>
            <p:nvPr/>
          </p:nvSpPr>
          <p:spPr bwMode="auto">
            <a:xfrm>
              <a:off x="2304"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2" name="AutoShape 22"/>
            <p:cNvSpPr>
              <a:spLocks noChangeArrowheads="1"/>
            </p:cNvSpPr>
            <p:nvPr/>
          </p:nvSpPr>
          <p:spPr bwMode="auto">
            <a:xfrm>
              <a:off x="2448"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3" name="AutoShape 23"/>
            <p:cNvSpPr>
              <a:spLocks noChangeArrowheads="1"/>
            </p:cNvSpPr>
            <p:nvPr/>
          </p:nvSpPr>
          <p:spPr bwMode="auto">
            <a:xfrm>
              <a:off x="2352" y="316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4" name="AutoShape 24"/>
            <p:cNvSpPr>
              <a:spLocks noChangeArrowheads="1"/>
            </p:cNvSpPr>
            <p:nvPr/>
          </p:nvSpPr>
          <p:spPr bwMode="auto">
            <a:xfrm>
              <a:off x="2448"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5" name="AutoShape 25"/>
            <p:cNvSpPr>
              <a:spLocks noChangeArrowheads="1"/>
            </p:cNvSpPr>
            <p:nvPr/>
          </p:nvSpPr>
          <p:spPr bwMode="auto">
            <a:xfrm>
              <a:off x="2160" y="340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6" name="AutoShape 26"/>
            <p:cNvSpPr>
              <a:spLocks noChangeArrowheads="1"/>
            </p:cNvSpPr>
            <p:nvPr/>
          </p:nvSpPr>
          <p:spPr bwMode="auto">
            <a:xfrm>
              <a:off x="3504" y="355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7" name="AutoShape 27"/>
            <p:cNvSpPr>
              <a:spLocks noChangeArrowheads="1"/>
            </p:cNvSpPr>
            <p:nvPr/>
          </p:nvSpPr>
          <p:spPr bwMode="auto">
            <a:xfrm>
              <a:off x="3792" y="3600"/>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8" name="AutoShape 28"/>
            <p:cNvSpPr>
              <a:spLocks noChangeArrowheads="1"/>
            </p:cNvSpPr>
            <p:nvPr/>
          </p:nvSpPr>
          <p:spPr bwMode="auto">
            <a:xfrm>
              <a:off x="3648" y="3696"/>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9" name="AutoShape 29"/>
            <p:cNvSpPr>
              <a:spLocks noChangeArrowheads="1"/>
            </p:cNvSpPr>
            <p:nvPr/>
          </p:nvSpPr>
          <p:spPr bwMode="auto">
            <a:xfrm>
              <a:off x="3504"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0" name="AutoShape 30"/>
            <p:cNvSpPr>
              <a:spLocks noChangeArrowheads="1"/>
            </p:cNvSpPr>
            <p:nvPr/>
          </p:nvSpPr>
          <p:spPr bwMode="auto">
            <a:xfrm>
              <a:off x="3696"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1" name="AutoShape 31"/>
            <p:cNvSpPr>
              <a:spLocks noChangeArrowheads="1"/>
            </p:cNvSpPr>
            <p:nvPr/>
          </p:nvSpPr>
          <p:spPr bwMode="auto">
            <a:xfrm flipV="1">
              <a:off x="3504" y="3648"/>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2" name="AutoShape 32"/>
            <p:cNvSpPr>
              <a:spLocks noChangeArrowheads="1"/>
            </p:cNvSpPr>
            <p:nvPr/>
          </p:nvSpPr>
          <p:spPr bwMode="auto">
            <a:xfrm>
              <a:off x="3696" y="3504"/>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 name="TextBox 32"/>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15098402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p:txBody>
          <a:bodyPr/>
          <a:lstStyle/>
          <a:p>
            <a:r>
              <a:rPr lang="en-US"/>
              <a:t>Clustering: Application 1</a:t>
            </a:r>
          </a:p>
        </p:txBody>
      </p:sp>
      <p:sp>
        <p:nvSpPr>
          <p:cNvPr id="748547" name="Rectangle 3"/>
          <p:cNvSpPr>
            <a:spLocks noGrp="1" noChangeArrowheads="1"/>
          </p:cNvSpPr>
          <p:nvPr>
            <p:ph type="body" idx="1"/>
          </p:nvPr>
        </p:nvSpPr>
        <p:spPr>
          <a:xfrm>
            <a:off x="533400" y="1828800"/>
            <a:ext cx="8178800" cy="4171950"/>
          </a:xfrm>
        </p:spPr>
        <p:txBody>
          <a:bodyPr/>
          <a:lstStyle/>
          <a:p>
            <a:pPr marL="342900" indent="-342900">
              <a:lnSpc>
                <a:spcPct val="90000"/>
              </a:lnSpc>
            </a:pPr>
            <a:r>
              <a:rPr lang="en-US" sz="2400" dirty="0"/>
              <a:t>Market Segmentation:</a:t>
            </a:r>
          </a:p>
          <a:p>
            <a:pPr marL="742950" lvl="1" indent="-285750">
              <a:lnSpc>
                <a:spcPct val="90000"/>
              </a:lnSpc>
            </a:pPr>
            <a:r>
              <a:rPr lang="en-US" sz="2400" dirty="0"/>
              <a:t>Goal: subdivide a market into distinct subsets of customers where any subset may conceivably be selected as a market target to be reached with a distinct marketing mix.</a:t>
            </a:r>
          </a:p>
          <a:p>
            <a:pPr marL="742950" lvl="1" indent="-285750">
              <a:lnSpc>
                <a:spcPct val="90000"/>
              </a:lnSpc>
            </a:pPr>
            <a:r>
              <a:rPr lang="en-US" sz="2400" dirty="0"/>
              <a:t>Approach: </a:t>
            </a:r>
          </a:p>
          <a:p>
            <a:pPr marL="1143000" lvl="2" indent="-228600">
              <a:lnSpc>
                <a:spcPct val="90000"/>
              </a:lnSpc>
            </a:pPr>
            <a:r>
              <a:rPr lang="en-US" sz="2000" dirty="0"/>
              <a:t>Collect different attributes of customers based on their geographical and lifestyle related information.</a:t>
            </a:r>
          </a:p>
          <a:p>
            <a:pPr marL="1143000" lvl="2" indent="-228600">
              <a:lnSpc>
                <a:spcPct val="90000"/>
              </a:lnSpc>
            </a:pPr>
            <a:r>
              <a:rPr lang="en-US" sz="2000" dirty="0"/>
              <a:t>Find clusters of similar customers.</a:t>
            </a:r>
          </a:p>
          <a:p>
            <a:pPr marL="1143000" lvl="2" indent="-228600">
              <a:lnSpc>
                <a:spcPct val="90000"/>
              </a:lnSpc>
            </a:pPr>
            <a:r>
              <a:rPr lang="en-US" sz="2000" dirty="0"/>
              <a:t>Measure the clustering quality by observing buying patterns of customers in same cluster vs. those from different clusters. </a:t>
            </a:r>
            <a:endParaRPr lang="en-US" dirty="0"/>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20168176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p:txBody>
          <a:bodyPr/>
          <a:lstStyle/>
          <a:p>
            <a:r>
              <a:rPr lang="en-US"/>
              <a:t>Clustering: Application 2</a:t>
            </a:r>
          </a:p>
        </p:txBody>
      </p:sp>
      <p:sp>
        <p:nvSpPr>
          <p:cNvPr id="750595" name="Rectangle 3"/>
          <p:cNvSpPr>
            <a:spLocks noGrp="1" noChangeArrowheads="1"/>
          </p:cNvSpPr>
          <p:nvPr>
            <p:ph type="body" idx="1"/>
          </p:nvPr>
        </p:nvSpPr>
        <p:spPr/>
        <p:txBody>
          <a:bodyPr/>
          <a:lstStyle/>
          <a:p>
            <a:pPr marL="342900" indent="-342900"/>
            <a:r>
              <a:rPr lang="en-US"/>
              <a:t>Document Clustering:</a:t>
            </a:r>
          </a:p>
          <a:p>
            <a:pPr marL="742950" lvl="1" indent="-285750"/>
            <a:r>
              <a:rPr lang="en-US"/>
              <a:t>Goal: To find groups of documents that are similar to each other based on the important terms appearing in them.</a:t>
            </a:r>
          </a:p>
          <a:p>
            <a:pPr marL="742950" lvl="1" indent="-285750"/>
            <a:r>
              <a:rPr lang="en-US"/>
              <a:t>Approach: To identify frequently occurring terms in each document. Form a similarity measure based on the frequencies of different terms. Use it to cluster.</a:t>
            </a:r>
          </a:p>
          <a:p>
            <a:pPr marL="742950" lvl="1" indent="-285750"/>
            <a:r>
              <a:rPr lang="en-US"/>
              <a:t>Gain: Information Retrieval can utilize the clusters to relate a new document or search term to clustered documents.</a:t>
            </a:r>
            <a:endParaRPr lang="en-US" sz="3200"/>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918465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Γενικές πληροφορίες για το μάθημα</a:t>
            </a:r>
            <a:endParaRPr lang="en-US" dirty="0"/>
          </a:p>
        </p:txBody>
      </p:sp>
      <p:sp>
        <p:nvSpPr>
          <p:cNvPr id="5" name="Content Placeholder 4"/>
          <p:cNvSpPr>
            <a:spLocks noGrp="1"/>
          </p:cNvSpPr>
          <p:nvPr>
            <p:ph idx="1"/>
          </p:nvPr>
        </p:nvSpPr>
        <p:spPr/>
        <p:txBody>
          <a:bodyPr>
            <a:normAutofit fontScale="92500" lnSpcReduction="20000"/>
          </a:bodyPr>
          <a:lstStyle/>
          <a:p>
            <a:r>
              <a:rPr lang="el-GR" dirty="0" smtClean="0"/>
              <a:t>Διαλεξεις: Τέταρτη 1-4 </a:t>
            </a:r>
            <a:r>
              <a:rPr lang="el-GR" dirty="0" err="1"/>
              <a:t>μ</a:t>
            </a:r>
            <a:r>
              <a:rPr lang="el-GR" dirty="0" err="1" smtClean="0"/>
              <a:t>.μ</a:t>
            </a:r>
            <a:r>
              <a:rPr lang="el-GR" dirty="0" smtClean="0"/>
              <a:t>.</a:t>
            </a:r>
          </a:p>
          <a:p>
            <a:pPr lvl="1"/>
            <a:r>
              <a:rPr lang="el-GR" dirty="0" smtClean="0"/>
              <a:t>Οι διαφάνειες θα είναι στα </a:t>
            </a:r>
            <a:r>
              <a:rPr lang="el-GR" dirty="0" smtClean="0">
                <a:solidFill>
                  <a:schemeClr val="accent6">
                    <a:lumMod val="75000"/>
                  </a:schemeClr>
                </a:solidFill>
              </a:rPr>
              <a:t>αγγλικά</a:t>
            </a:r>
            <a:r>
              <a:rPr lang="el-GR" dirty="0" smtClean="0"/>
              <a:t>, αλλά θα προσπαθήσω να βγάζω και μετάφραση.</a:t>
            </a:r>
          </a:p>
          <a:p>
            <a:pPr marL="0" indent="0">
              <a:buNone/>
            </a:pPr>
            <a:endParaRPr lang="el-GR" dirty="0"/>
          </a:p>
          <a:p>
            <a:r>
              <a:rPr lang="en-US" dirty="0" smtClean="0"/>
              <a:t>Web: </a:t>
            </a:r>
            <a:r>
              <a:rPr lang="en-US" dirty="0" smtClean="0">
                <a:hlinkClick r:id="rId2"/>
              </a:rPr>
              <a:t>http://www.cs.uoi.gr/~tsap/teaching/cs-</a:t>
            </a:r>
            <a:r>
              <a:rPr lang="el-GR" dirty="0" smtClean="0">
                <a:hlinkClick r:id="rId2"/>
              </a:rPr>
              <a:t>072</a:t>
            </a:r>
            <a:r>
              <a:rPr lang="en-US" dirty="0" smtClean="0">
                <a:hlinkClick r:id="rId2"/>
              </a:rPr>
              <a:t>/</a:t>
            </a:r>
            <a:endParaRPr lang="en-US" dirty="0"/>
          </a:p>
          <a:p>
            <a:pPr lvl="1"/>
            <a:r>
              <a:rPr lang="el-GR" dirty="0" smtClean="0"/>
              <a:t>Ανακοινώσεις, ασκήσεις, υλικό για διάβασμα διαφάνειες από τις διαλέξεις</a:t>
            </a:r>
          </a:p>
          <a:p>
            <a:pPr lvl="1"/>
            <a:endParaRPr lang="el-GR" dirty="0"/>
          </a:p>
          <a:p>
            <a:r>
              <a:rPr lang="el-GR" dirty="0" smtClean="0"/>
              <a:t>Βαθμολογία: </a:t>
            </a:r>
            <a:r>
              <a:rPr lang="en-US" dirty="0" smtClean="0"/>
              <a:t>TBD (To Be Defined)</a:t>
            </a:r>
          </a:p>
          <a:p>
            <a:pPr lvl="1"/>
            <a:r>
              <a:rPr lang="el-GR" dirty="0" smtClean="0"/>
              <a:t>Θα έχει τουλάχιστον 3 ασκήσεις, ίσως να έχει ένα </a:t>
            </a:r>
            <a:r>
              <a:rPr lang="en-US" dirty="0" smtClean="0"/>
              <a:t>project, </a:t>
            </a:r>
            <a:r>
              <a:rPr lang="el-GR" dirty="0" smtClean="0"/>
              <a:t>ίσως να έχει τελική εξέταση.</a:t>
            </a:r>
          </a:p>
          <a:p>
            <a:pPr lvl="1"/>
            <a:r>
              <a:rPr lang="el-GR" dirty="0" smtClean="0"/>
              <a:t>Πολιτική για καθυστερημένες εργασίες:</a:t>
            </a:r>
          </a:p>
          <a:p>
            <a:pPr lvl="2"/>
            <a:r>
              <a:rPr lang="el-GR" dirty="0" smtClean="0"/>
              <a:t>Μία μέρα καθυστέρηση -10%, δύο μέρες -20%, τρεις μέρες -40%, τέσσερεις μέρες -80%, πέντε μέρες -100%.  </a:t>
            </a:r>
          </a:p>
        </p:txBody>
      </p:sp>
    </p:spTree>
    <p:extLst>
      <p:ext uri="{BB962C8B-B14F-4D97-AF65-F5344CB8AC3E}">
        <p14:creationId xmlns:p14="http://schemas.microsoft.com/office/powerpoint/2010/main" val="8740400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ChangeArrowheads="1"/>
          </p:cNvSpPr>
          <p:nvPr>
            <p:ph type="title"/>
          </p:nvPr>
        </p:nvSpPr>
        <p:spPr/>
        <p:txBody>
          <a:bodyPr/>
          <a:lstStyle/>
          <a:p>
            <a:r>
              <a:rPr lang="en-US"/>
              <a:t>Illustrating Document Clustering</a:t>
            </a:r>
          </a:p>
        </p:txBody>
      </p:sp>
      <p:sp>
        <p:nvSpPr>
          <p:cNvPr id="752643" name="Rectangle 3"/>
          <p:cNvSpPr>
            <a:spLocks noGrp="1" noChangeArrowheads="1"/>
          </p:cNvSpPr>
          <p:nvPr>
            <p:ph type="body" idx="1"/>
          </p:nvPr>
        </p:nvSpPr>
        <p:spPr>
          <a:xfrm>
            <a:off x="381000" y="1600200"/>
            <a:ext cx="8178800" cy="1295400"/>
          </a:xfrm>
        </p:spPr>
        <p:txBody>
          <a:bodyPr/>
          <a:lstStyle/>
          <a:p>
            <a:pPr marL="342900" indent="-342900"/>
            <a:r>
              <a:rPr lang="en-US" sz="2400"/>
              <a:t>Clustering Points: 3204 Articles of Los Angeles Times.</a:t>
            </a:r>
          </a:p>
          <a:p>
            <a:pPr marL="342900" indent="-342900"/>
            <a:r>
              <a:rPr lang="en-US" sz="2400"/>
              <a:t>Similarity Measure: How many words are common in these documents (after some word filtering).</a:t>
            </a:r>
            <a:endParaRPr lang="en-US" sz="2000"/>
          </a:p>
        </p:txBody>
      </p:sp>
      <p:graphicFrame>
        <p:nvGraphicFramePr>
          <p:cNvPr id="752644" name="Object 4"/>
          <p:cNvGraphicFramePr>
            <a:graphicFrameLocks noChangeAspect="1"/>
          </p:cNvGraphicFramePr>
          <p:nvPr>
            <p:extLst>
              <p:ext uri="{D42A27DB-BD31-4B8C-83A1-F6EECF244321}">
                <p14:modId xmlns:p14="http://schemas.microsoft.com/office/powerpoint/2010/main" val="2573457486"/>
              </p:ext>
            </p:extLst>
          </p:nvPr>
        </p:nvGraphicFramePr>
        <p:xfrm>
          <a:off x="2057400" y="2971214"/>
          <a:ext cx="4424363" cy="3675063"/>
        </p:xfrm>
        <a:graphic>
          <a:graphicData uri="http://schemas.openxmlformats.org/presentationml/2006/ole">
            <mc:AlternateContent xmlns:mc="http://schemas.openxmlformats.org/markup-compatibility/2006">
              <mc:Choice xmlns:v="urn:schemas-microsoft-com:vml" Requires="v">
                <p:oleObj spid="_x0000_s6153" name="Document" r:id="rId3" imgW="6108120" imgH="5064120" progId="Word.Document.8">
                  <p:embed/>
                </p:oleObj>
              </mc:Choice>
              <mc:Fallback>
                <p:oleObj name="Document" r:id="rId3" imgW="6108120" imgH="506412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2971214"/>
                        <a:ext cx="4424363" cy="3675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5042859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a:xfrm>
            <a:off x="576943" y="533400"/>
            <a:ext cx="7772400" cy="457200"/>
          </a:xfrm>
        </p:spPr>
        <p:txBody>
          <a:bodyPr>
            <a:normAutofit fontScale="90000"/>
          </a:bodyPr>
          <a:lstStyle/>
          <a:p>
            <a:r>
              <a:rPr lang="en-US" dirty="0"/>
              <a:t>Clustering of S&amp;P 500 Stock Data</a:t>
            </a:r>
          </a:p>
        </p:txBody>
      </p:sp>
      <p:graphicFrame>
        <p:nvGraphicFramePr>
          <p:cNvPr id="753667" name="Object 3"/>
          <p:cNvGraphicFramePr>
            <a:graphicFrameLocks noChangeAspect="1"/>
          </p:cNvGraphicFramePr>
          <p:nvPr>
            <p:extLst>
              <p:ext uri="{D42A27DB-BD31-4B8C-83A1-F6EECF244321}">
                <p14:modId xmlns:p14="http://schemas.microsoft.com/office/powerpoint/2010/main" val="2263671656"/>
              </p:ext>
            </p:extLst>
          </p:nvPr>
        </p:nvGraphicFramePr>
        <p:xfrm>
          <a:off x="1295400" y="3276600"/>
          <a:ext cx="5895975" cy="5942013"/>
        </p:xfrm>
        <a:graphic>
          <a:graphicData uri="http://schemas.openxmlformats.org/presentationml/2006/ole">
            <mc:AlternateContent xmlns:mc="http://schemas.openxmlformats.org/markup-compatibility/2006">
              <mc:Choice xmlns:v="urn:schemas-microsoft-com:vml" Requires="v">
                <p:oleObj spid="_x0000_s7177" name="Document" r:id="rId3" imgW="5632920" imgH="5680080" progId="Word.Document.8">
                  <p:embed/>
                </p:oleObj>
              </mc:Choice>
              <mc:Fallback>
                <p:oleObj name="Document" r:id="rId3" imgW="5632920" imgH="56800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276600"/>
                        <a:ext cx="5895975" cy="5942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3668" name="Text Box 4"/>
          <p:cNvSpPr txBox="1">
            <a:spLocks noChangeArrowheads="1"/>
          </p:cNvSpPr>
          <p:nvPr/>
        </p:nvSpPr>
        <p:spPr bwMode="auto">
          <a:xfrm>
            <a:off x="609600" y="1295400"/>
            <a:ext cx="82296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6075" indent="-346075">
              <a:defRPr sz="2400">
                <a:solidFill>
                  <a:schemeClr val="tx1"/>
                </a:solidFill>
                <a:latin typeface="Times New Roman" pitchFamily="18" charset="0"/>
              </a:defRPr>
            </a:lvl1pPr>
            <a:lvl2pPr marL="742950" indent="-233363">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Clr>
                <a:schemeClr val="accent2"/>
              </a:buClr>
              <a:buFont typeface="Monotype Sorts" pitchFamily="2" charset="2"/>
              <a:buChar char="z"/>
            </a:pPr>
            <a:r>
              <a:rPr lang="en-US" sz="2000" b="0" dirty="0">
                <a:latin typeface="Tahoma" pitchFamily="34" charset="0"/>
              </a:rPr>
              <a:t>Observe Stock Movements every day. </a:t>
            </a:r>
          </a:p>
          <a:p>
            <a:pPr>
              <a:buClr>
                <a:schemeClr val="accent2"/>
              </a:buClr>
              <a:buFont typeface="Monotype Sorts" pitchFamily="2" charset="2"/>
              <a:buChar char="z"/>
            </a:pPr>
            <a:r>
              <a:rPr lang="en-US" sz="2000" b="0" dirty="0">
                <a:latin typeface="Tahoma" pitchFamily="34" charset="0"/>
              </a:rPr>
              <a:t>Clustering points: Stock-{UP/DOWN}</a:t>
            </a:r>
          </a:p>
          <a:p>
            <a:pPr>
              <a:buClr>
                <a:schemeClr val="accent2"/>
              </a:buClr>
              <a:buFont typeface="Monotype Sorts" pitchFamily="2" charset="2"/>
              <a:buChar char="z"/>
            </a:pPr>
            <a:r>
              <a:rPr lang="en-US" sz="2000" b="0" dirty="0">
                <a:latin typeface="Tahoma" pitchFamily="34" charset="0"/>
              </a:rPr>
              <a:t>Similarity Measure: Two points are more similar if the events described by them frequently happen together on the same day. </a:t>
            </a:r>
          </a:p>
          <a:p>
            <a:pPr lvl="1">
              <a:buClr>
                <a:schemeClr val="accent2"/>
              </a:buClr>
              <a:buFont typeface="Monotype Sorts" pitchFamily="2" charset="2"/>
              <a:buChar char="z"/>
            </a:pPr>
            <a:r>
              <a:rPr lang="en-US" sz="1800" b="0" dirty="0">
                <a:latin typeface="Tahoma" pitchFamily="34" charset="0"/>
              </a:rPr>
              <a:t>We used association rules to quantify a similarity measure.</a:t>
            </a:r>
            <a:r>
              <a:rPr lang="en-US" sz="2000" b="0" dirty="0"/>
              <a:t> </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28514398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Coverage</a:t>
            </a:r>
            <a:endParaRPr lang="en-US" dirty="0"/>
          </a:p>
        </p:txBody>
      </p:sp>
      <p:sp>
        <p:nvSpPr>
          <p:cNvPr id="4" name="Content Placeholder 3"/>
          <p:cNvSpPr>
            <a:spLocks noGrp="1"/>
          </p:cNvSpPr>
          <p:nvPr>
            <p:ph idx="1"/>
          </p:nvPr>
        </p:nvSpPr>
        <p:spPr/>
        <p:txBody>
          <a:bodyPr/>
          <a:lstStyle/>
          <a:p>
            <a:r>
              <a:rPr lang="en-US" dirty="0" smtClean="0"/>
              <a:t>Given a set of  customers and items and the transaction relationship between the two, select a small set of items that “</a:t>
            </a:r>
            <a:r>
              <a:rPr lang="en-US" dirty="0" smtClean="0">
                <a:solidFill>
                  <a:schemeClr val="accent6">
                    <a:lumMod val="75000"/>
                  </a:schemeClr>
                </a:solidFill>
              </a:rPr>
              <a:t>covers</a:t>
            </a:r>
            <a:r>
              <a:rPr lang="en-US" dirty="0" smtClean="0"/>
              <a:t>” all users.</a:t>
            </a:r>
          </a:p>
          <a:p>
            <a:pPr lvl="1"/>
            <a:r>
              <a:rPr lang="en-US" dirty="0" smtClean="0"/>
              <a:t>For each user there is at least one item in the set that the user has bought.</a:t>
            </a:r>
          </a:p>
          <a:p>
            <a:r>
              <a:rPr lang="en-US" dirty="0" smtClean="0"/>
              <a:t>This formulation can be generalized for any two types of entities, and it is very useful in practice.</a:t>
            </a:r>
          </a:p>
          <a:p>
            <a:r>
              <a:rPr lang="en-US" dirty="0" smtClean="0"/>
              <a:t>Application:</a:t>
            </a:r>
          </a:p>
          <a:p>
            <a:pPr lvl="1"/>
            <a:r>
              <a:rPr lang="en-US" dirty="0" smtClean="0"/>
              <a:t>Create a catalog to send out that has at least one item of interest for every customer.</a:t>
            </a:r>
            <a:endParaRPr lang="en-US" dirty="0"/>
          </a:p>
        </p:txBody>
      </p:sp>
    </p:spTree>
    <p:extLst>
      <p:ext uri="{BB962C8B-B14F-4D97-AF65-F5344CB8AC3E}">
        <p14:creationId xmlns:p14="http://schemas.microsoft.com/office/powerpoint/2010/main" val="20313336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r>
              <a:rPr lang="en-US"/>
              <a:t>Classification: Definition</a:t>
            </a:r>
          </a:p>
        </p:txBody>
      </p:sp>
      <p:sp>
        <p:nvSpPr>
          <p:cNvPr id="736259" name="Rectangle 3"/>
          <p:cNvSpPr>
            <a:spLocks noGrp="1" noChangeArrowheads="1"/>
          </p:cNvSpPr>
          <p:nvPr>
            <p:ph type="body" idx="1"/>
          </p:nvPr>
        </p:nvSpPr>
        <p:spPr>
          <a:xfrm>
            <a:off x="609600" y="1676400"/>
            <a:ext cx="7924800" cy="4419600"/>
          </a:xfrm>
        </p:spPr>
        <p:txBody>
          <a:bodyPr/>
          <a:lstStyle/>
          <a:p>
            <a:pPr marL="342900" indent="-342900">
              <a:lnSpc>
                <a:spcPct val="90000"/>
              </a:lnSpc>
            </a:pPr>
            <a:r>
              <a:rPr lang="en-US" dirty="0"/>
              <a:t>Given a collection of records (</a:t>
            </a:r>
            <a:r>
              <a:rPr lang="en-US" i="1" dirty="0">
                <a:solidFill>
                  <a:srgbClr val="CC0000"/>
                </a:solidFill>
              </a:rPr>
              <a:t>training set </a:t>
            </a:r>
            <a:r>
              <a:rPr lang="en-US" dirty="0"/>
              <a:t>)</a:t>
            </a:r>
          </a:p>
          <a:p>
            <a:pPr marL="742950" lvl="1" indent="-285750">
              <a:lnSpc>
                <a:spcPct val="90000"/>
              </a:lnSpc>
            </a:pPr>
            <a:r>
              <a:rPr lang="en-US" sz="2400" dirty="0"/>
              <a:t>Each record contains a set of </a:t>
            </a:r>
            <a:r>
              <a:rPr lang="en-US" sz="2400" i="1" dirty="0">
                <a:solidFill>
                  <a:srgbClr val="CC0000"/>
                </a:solidFill>
              </a:rPr>
              <a:t>attributes</a:t>
            </a:r>
            <a:r>
              <a:rPr lang="en-US" sz="2400" dirty="0"/>
              <a:t>, one of the attributes is the </a:t>
            </a:r>
            <a:r>
              <a:rPr lang="en-US" sz="2400" i="1" dirty="0">
                <a:solidFill>
                  <a:srgbClr val="CC0000"/>
                </a:solidFill>
              </a:rPr>
              <a:t>class</a:t>
            </a:r>
            <a:r>
              <a:rPr lang="en-US" sz="2400" dirty="0"/>
              <a:t>.</a:t>
            </a:r>
            <a:endParaRPr lang="en-US" dirty="0"/>
          </a:p>
          <a:p>
            <a:pPr marL="342900" indent="-342900">
              <a:lnSpc>
                <a:spcPct val="90000"/>
              </a:lnSpc>
            </a:pPr>
            <a:r>
              <a:rPr lang="en-US" dirty="0"/>
              <a:t>Find a </a:t>
            </a:r>
            <a:r>
              <a:rPr lang="en-US" i="1" dirty="0">
                <a:solidFill>
                  <a:srgbClr val="CC0000"/>
                </a:solidFill>
              </a:rPr>
              <a:t>model</a:t>
            </a:r>
            <a:r>
              <a:rPr lang="en-US" dirty="0"/>
              <a:t>  for class attribute as a function of the values of other attributes.</a:t>
            </a:r>
          </a:p>
          <a:p>
            <a:pPr marL="342900" indent="-342900">
              <a:lnSpc>
                <a:spcPct val="90000"/>
              </a:lnSpc>
            </a:pPr>
            <a:r>
              <a:rPr lang="en-US" dirty="0"/>
              <a:t>Goal: </a:t>
            </a:r>
            <a:r>
              <a:rPr lang="en-US" u="sng" dirty="0"/>
              <a:t>previously unseen</a:t>
            </a:r>
            <a:r>
              <a:rPr lang="en-US" dirty="0"/>
              <a:t> records should be assigned a class as accurately as possible.</a:t>
            </a:r>
          </a:p>
          <a:p>
            <a:pPr marL="742950" lvl="1" indent="-285750">
              <a:lnSpc>
                <a:spcPct val="90000"/>
              </a:lnSpc>
            </a:pPr>
            <a:r>
              <a:rPr lang="en-US" sz="2400" dirty="0"/>
              <a:t>A </a:t>
            </a:r>
            <a:r>
              <a:rPr lang="en-US" sz="2400" i="1" dirty="0">
                <a:solidFill>
                  <a:srgbClr val="CC0000"/>
                </a:solidFill>
              </a:rPr>
              <a:t>test set</a:t>
            </a:r>
            <a:r>
              <a:rPr lang="en-US" sz="2400" dirty="0"/>
              <a:t> is used to determine the accuracy of the model. Usually, the given data set is divided into training and test sets, with training set used to build the model and test set used to validate it.</a:t>
            </a:r>
            <a:endParaRPr lang="en-US" dirty="0"/>
          </a:p>
        </p:txBody>
      </p:sp>
    </p:spTree>
    <p:extLst>
      <p:ext uri="{BB962C8B-B14F-4D97-AF65-F5344CB8AC3E}">
        <p14:creationId xmlns:p14="http://schemas.microsoft.com/office/powerpoint/2010/main" val="30148776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n-US"/>
              <a:t>Classification Example</a:t>
            </a:r>
          </a:p>
        </p:txBody>
      </p:sp>
      <p:graphicFrame>
        <p:nvGraphicFramePr>
          <p:cNvPr id="738307" name="Object 3"/>
          <p:cNvGraphicFramePr>
            <a:graphicFrameLocks noChangeAspect="1"/>
          </p:cNvGraphicFramePr>
          <p:nvPr/>
        </p:nvGraphicFramePr>
        <p:xfrm>
          <a:off x="228600" y="2057400"/>
          <a:ext cx="3565525" cy="3687763"/>
        </p:xfrm>
        <a:graphic>
          <a:graphicData uri="http://schemas.openxmlformats.org/presentationml/2006/ole">
            <mc:AlternateContent xmlns:mc="http://schemas.openxmlformats.org/markup-compatibility/2006">
              <mc:Choice xmlns:v="urn:schemas-microsoft-com:vml" Requires="v">
                <p:oleObj spid="_x0000_s8208" name="Document" r:id="rId3" imgW="5405040" imgH="5781600" progId="Word.Document.8">
                  <p:embed/>
                </p:oleObj>
              </mc:Choice>
              <mc:Fallback>
                <p:oleObj name="Document" r:id="rId3" imgW="5405040" imgH="57816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057400"/>
                        <a:ext cx="3565525" cy="3687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8308" name="Text Box 4"/>
          <p:cNvSpPr txBox="1">
            <a:spLocks noChangeArrowheads="1"/>
          </p:cNvSpPr>
          <p:nvPr/>
        </p:nvSpPr>
        <p:spPr bwMode="auto">
          <a:xfrm rot="-2416809">
            <a:off x="838200" y="14335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categorical</a:t>
            </a:r>
            <a:endParaRPr lang="en-US" sz="1600">
              <a:solidFill>
                <a:schemeClr val="bg2"/>
              </a:solidFill>
              <a:latin typeface="Arial" charset="0"/>
            </a:endParaRPr>
          </a:p>
        </p:txBody>
      </p:sp>
      <p:sp>
        <p:nvSpPr>
          <p:cNvPr id="738309" name="Text Box 5"/>
          <p:cNvSpPr txBox="1">
            <a:spLocks noChangeArrowheads="1"/>
          </p:cNvSpPr>
          <p:nvPr/>
        </p:nvSpPr>
        <p:spPr bwMode="auto">
          <a:xfrm rot="-2416809">
            <a:off x="1600200" y="14335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categorical</a:t>
            </a:r>
            <a:endParaRPr lang="en-US" sz="1600">
              <a:solidFill>
                <a:schemeClr val="bg2"/>
              </a:solidFill>
              <a:latin typeface="Arial" charset="0"/>
            </a:endParaRPr>
          </a:p>
        </p:txBody>
      </p:sp>
      <p:sp>
        <p:nvSpPr>
          <p:cNvPr id="738310" name="Text Box 6"/>
          <p:cNvSpPr txBox="1">
            <a:spLocks noChangeArrowheads="1"/>
          </p:cNvSpPr>
          <p:nvPr/>
        </p:nvSpPr>
        <p:spPr bwMode="auto">
          <a:xfrm rot="-2416809">
            <a:off x="2362200" y="1433513"/>
            <a:ext cx="12779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continuous</a:t>
            </a:r>
            <a:endParaRPr lang="en-US" sz="1600">
              <a:solidFill>
                <a:schemeClr val="bg2"/>
              </a:solidFill>
              <a:latin typeface="Arial" charset="0"/>
            </a:endParaRPr>
          </a:p>
        </p:txBody>
      </p:sp>
      <p:sp>
        <p:nvSpPr>
          <p:cNvPr id="738311" name="Text Box 7"/>
          <p:cNvSpPr txBox="1">
            <a:spLocks noChangeArrowheads="1"/>
          </p:cNvSpPr>
          <p:nvPr/>
        </p:nvSpPr>
        <p:spPr bwMode="auto">
          <a:xfrm rot="-2416809">
            <a:off x="3124200" y="1662113"/>
            <a:ext cx="692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class</a:t>
            </a:r>
            <a:endParaRPr lang="en-US" sz="1600">
              <a:solidFill>
                <a:schemeClr val="bg2"/>
              </a:solidFill>
              <a:latin typeface="Arial" charset="0"/>
            </a:endParaRPr>
          </a:p>
        </p:txBody>
      </p:sp>
      <p:graphicFrame>
        <p:nvGraphicFramePr>
          <p:cNvPr id="738312" name="Object 8"/>
          <p:cNvGraphicFramePr>
            <a:graphicFrameLocks noChangeAspect="1"/>
          </p:cNvGraphicFramePr>
          <p:nvPr/>
        </p:nvGraphicFramePr>
        <p:xfrm>
          <a:off x="4267200" y="2043113"/>
          <a:ext cx="2994025" cy="2646362"/>
        </p:xfrm>
        <a:graphic>
          <a:graphicData uri="http://schemas.openxmlformats.org/presentationml/2006/ole">
            <mc:AlternateContent xmlns:mc="http://schemas.openxmlformats.org/markup-compatibility/2006">
              <mc:Choice xmlns:v="urn:schemas-microsoft-com:vml" Requires="v">
                <p:oleObj spid="_x0000_s8209" name="Document" r:id="rId5" imgW="4614480" imgH="4076640" progId="Word.Document.8">
                  <p:embed/>
                </p:oleObj>
              </mc:Choice>
              <mc:Fallback>
                <p:oleObj name="Document" r:id="rId5" imgW="4614480" imgH="407664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2043113"/>
                        <a:ext cx="2994025" cy="264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38313" name="Group 9"/>
          <p:cNvGrpSpPr>
            <a:grpSpLocks/>
          </p:cNvGrpSpPr>
          <p:nvPr/>
        </p:nvGrpSpPr>
        <p:grpSpPr bwMode="auto">
          <a:xfrm>
            <a:off x="7696200" y="3948113"/>
            <a:ext cx="990600" cy="685800"/>
            <a:chOff x="4944" y="2736"/>
            <a:chExt cx="624" cy="432"/>
          </a:xfrm>
        </p:grpSpPr>
        <p:sp>
          <p:nvSpPr>
            <p:cNvPr id="738314" name="AutoShape 10"/>
            <p:cNvSpPr>
              <a:spLocks noChangeArrowheads="1"/>
            </p:cNvSpPr>
            <p:nvPr/>
          </p:nvSpPr>
          <p:spPr bwMode="auto">
            <a:xfrm>
              <a:off x="4944" y="2736"/>
              <a:ext cx="624" cy="432"/>
            </a:xfrm>
            <a:prstGeom prst="can">
              <a:avLst>
                <a:gd name="adj" fmla="val 25000"/>
              </a:avLst>
            </a:prstGeom>
            <a:solidFill>
              <a:srgbClr val="CCCCFF"/>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15" name="Text Box 11"/>
            <p:cNvSpPr txBox="1">
              <a:spLocks noChangeArrowheads="1"/>
            </p:cNvSpPr>
            <p:nvPr/>
          </p:nvSpPr>
          <p:spPr bwMode="auto">
            <a:xfrm>
              <a:off x="5086" y="2856"/>
              <a:ext cx="345" cy="299"/>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lnSpc>
                  <a:spcPct val="80000"/>
                </a:lnSpc>
                <a:spcBef>
                  <a:spcPct val="20000"/>
                </a:spcBef>
                <a:buClr>
                  <a:schemeClr val="accent2"/>
                </a:buClr>
                <a:buSzPct val="75000"/>
                <a:buFont typeface="Monotype Sorts" pitchFamily="2" charset="2"/>
                <a:buNone/>
              </a:pPr>
              <a:r>
                <a:rPr lang="en-US" sz="1400">
                  <a:solidFill>
                    <a:srgbClr val="0000CC"/>
                  </a:solidFill>
                  <a:latin typeface="Arial" charset="0"/>
                </a:rPr>
                <a:t>Test</a:t>
              </a:r>
            </a:p>
            <a:p>
              <a:pPr algn="ctr">
                <a:lnSpc>
                  <a:spcPct val="80000"/>
                </a:lnSpc>
                <a:spcBef>
                  <a:spcPct val="20000"/>
                </a:spcBef>
                <a:buClr>
                  <a:schemeClr val="accent2"/>
                </a:buClr>
                <a:buSzPct val="75000"/>
                <a:buFont typeface="Monotype Sorts" pitchFamily="2" charset="2"/>
                <a:buNone/>
              </a:pPr>
              <a:r>
                <a:rPr lang="en-US" sz="1400">
                  <a:solidFill>
                    <a:srgbClr val="0000CC"/>
                  </a:solidFill>
                  <a:latin typeface="Arial" charset="0"/>
                </a:rPr>
                <a:t>Set</a:t>
              </a:r>
              <a:endParaRPr lang="en-US" sz="1400" b="0">
                <a:solidFill>
                  <a:schemeClr val="bg2"/>
                </a:solidFill>
                <a:latin typeface="Arial" charset="0"/>
              </a:endParaRPr>
            </a:p>
          </p:txBody>
        </p:sp>
      </p:grpSp>
      <p:sp>
        <p:nvSpPr>
          <p:cNvPr id="738316" name="AutoShape 12"/>
          <p:cNvSpPr>
            <a:spLocks noChangeArrowheads="1"/>
          </p:cNvSpPr>
          <p:nvPr/>
        </p:nvSpPr>
        <p:spPr bwMode="auto">
          <a:xfrm>
            <a:off x="3886200" y="5091113"/>
            <a:ext cx="990600" cy="685800"/>
          </a:xfrm>
          <a:prstGeom prst="can">
            <a:avLst>
              <a:gd name="adj" fmla="val 25056"/>
            </a:avLst>
          </a:prstGeom>
          <a:solidFill>
            <a:schemeClr val="accent2"/>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17" name="Text Box 13"/>
          <p:cNvSpPr txBox="1">
            <a:spLocks noChangeArrowheads="1"/>
          </p:cNvSpPr>
          <p:nvPr/>
        </p:nvSpPr>
        <p:spPr bwMode="auto">
          <a:xfrm>
            <a:off x="3886200" y="5238750"/>
            <a:ext cx="1042988" cy="53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lnSpc>
                <a:spcPct val="80000"/>
              </a:lnSpc>
              <a:spcBef>
                <a:spcPct val="20000"/>
              </a:spcBef>
              <a:buClr>
                <a:schemeClr val="accent2"/>
              </a:buClr>
              <a:buSzPct val="75000"/>
              <a:buFont typeface="Monotype Sorts" pitchFamily="2" charset="2"/>
              <a:buNone/>
            </a:pPr>
            <a:r>
              <a:rPr lang="en-US" sz="1600">
                <a:solidFill>
                  <a:schemeClr val="tx2"/>
                </a:solidFill>
                <a:latin typeface="Arial" charset="0"/>
              </a:rPr>
              <a:t>Training </a:t>
            </a:r>
          </a:p>
          <a:p>
            <a:pPr algn="ctr">
              <a:lnSpc>
                <a:spcPct val="80000"/>
              </a:lnSpc>
              <a:spcBef>
                <a:spcPct val="20000"/>
              </a:spcBef>
              <a:buClr>
                <a:schemeClr val="accent2"/>
              </a:buClr>
              <a:buSzPct val="75000"/>
              <a:buFont typeface="Monotype Sorts" pitchFamily="2" charset="2"/>
              <a:buNone/>
            </a:pPr>
            <a:r>
              <a:rPr lang="en-US" sz="1600">
                <a:solidFill>
                  <a:schemeClr val="tx2"/>
                </a:solidFill>
                <a:latin typeface="Arial" charset="0"/>
              </a:rPr>
              <a:t>Set</a:t>
            </a:r>
            <a:endParaRPr lang="en-US" sz="1400" b="0">
              <a:solidFill>
                <a:schemeClr val="bg2"/>
              </a:solidFill>
              <a:latin typeface="Arial" charset="0"/>
            </a:endParaRPr>
          </a:p>
        </p:txBody>
      </p:sp>
      <p:grpSp>
        <p:nvGrpSpPr>
          <p:cNvPr id="738318" name="Group 14"/>
          <p:cNvGrpSpPr>
            <a:grpSpLocks/>
          </p:cNvGrpSpPr>
          <p:nvPr/>
        </p:nvGrpSpPr>
        <p:grpSpPr bwMode="auto">
          <a:xfrm>
            <a:off x="7637463" y="5086350"/>
            <a:ext cx="1125537" cy="690563"/>
            <a:chOff x="3360" y="2880"/>
            <a:chExt cx="672" cy="415"/>
          </a:xfrm>
        </p:grpSpPr>
        <p:sp>
          <p:nvSpPr>
            <p:cNvPr id="738319" name="AutoShape 15"/>
            <p:cNvSpPr>
              <a:spLocks noChangeArrowheads="1"/>
            </p:cNvSpPr>
            <p:nvPr/>
          </p:nvSpPr>
          <p:spPr bwMode="auto">
            <a:xfrm>
              <a:off x="3360" y="2880"/>
              <a:ext cx="672" cy="415"/>
            </a:xfrm>
            <a:prstGeom prst="flowChartMultidocument">
              <a:avLst/>
            </a:prstGeom>
            <a:solidFill>
              <a:srgbClr val="00E0CB"/>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0" name="Text Box 16"/>
            <p:cNvSpPr txBox="1">
              <a:spLocks noChangeArrowheads="1"/>
            </p:cNvSpPr>
            <p:nvPr/>
          </p:nvSpPr>
          <p:spPr bwMode="auto">
            <a:xfrm>
              <a:off x="3392" y="2978"/>
              <a:ext cx="547"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r">
                <a:spcBef>
                  <a:spcPct val="20000"/>
                </a:spcBef>
                <a:buClr>
                  <a:schemeClr val="accent2"/>
                </a:buClr>
                <a:buSzPct val="75000"/>
                <a:buFont typeface="Monotype Sorts" pitchFamily="2" charset="2"/>
                <a:buNone/>
              </a:pPr>
              <a:r>
                <a:rPr lang="en-US" sz="2000">
                  <a:solidFill>
                    <a:srgbClr val="CC0000"/>
                  </a:solidFill>
                  <a:latin typeface="Arial" charset="0"/>
                </a:rPr>
                <a:t>Model</a:t>
              </a:r>
              <a:endParaRPr lang="en-US" sz="1400" b="0">
                <a:solidFill>
                  <a:schemeClr val="bg2"/>
                </a:solidFill>
                <a:latin typeface="Arial" charset="0"/>
              </a:endParaRPr>
            </a:p>
          </p:txBody>
        </p:sp>
      </p:grpSp>
      <p:sp>
        <p:nvSpPr>
          <p:cNvPr id="738321" name="AutoShape 17"/>
          <p:cNvSpPr>
            <a:spLocks noChangeArrowheads="1"/>
          </p:cNvSpPr>
          <p:nvPr/>
        </p:nvSpPr>
        <p:spPr bwMode="auto">
          <a:xfrm>
            <a:off x="5486400" y="4938713"/>
            <a:ext cx="1447800" cy="995362"/>
          </a:xfrm>
          <a:prstGeom prst="bevel">
            <a:avLst>
              <a:gd name="adj" fmla="val 12500"/>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2" name="Text Box 18"/>
          <p:cNvSpPr txBox="1">
            <a:spLocks noChangeArrowheads="1"/>
          </p:cNvSpPr>
          <p:nvPr/>
        </p:nvSpPr>
        <p:spPr bwMode="auto">
          <a:xfrm>
            <a:off x="5562600" y="5014913"/>
            <a:ext cx="13255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2000">
                <a:solidFill>
                  <a:srgbClr val="000000"/>
                </a:solidFill>
                <a:latin typeface="Arial" charset="0"/>
              </a:rPr>
              <a:t>Learn </a:t>
            </a:r>
          </a:p>
          <a:p>
            <a:pPr algn="ctr">
              <a:spcBef>
                <a:spcPct val="20000"/>
              </a:spcBef>
              <a:buClr>
                <a:schemeClr val="accent2"/>
              </a:buClr>
              <a:buSzPct val="75000"/>
              <a:buFont typeface="Monotype Sorts" pitchFamily="2" charset="2"/>
              <a:buNone/>
            </a:pPr>
            <a:r>
              <a:rPr lang="en-US" sz="2000">
                <a:solidFill>
                  <a:srgbClr val="000000"/>
                </a:solidFill>
                <a:latin typeface="Arial" charset="0"/>
              </a:rPr>
              <a:t>Classifier</a:t>
            </a:r>
            <a:endParaRPr lang="en-US" sz="1400" b="0">
              <a:solidFill>
                <a:srgbClr val="00E0CB"/>
              </a:solidFill>
              <a:latin typeface="Arial" charset="0"/>
            </a:endParaRPr>
          </a:p>
        </p:txBody>
      </p:sp>
      <p:sp>
        <p:nvSpPr>
          <p:cNvPr id="738323" name="AutoShape 19"/>
          <p:cNvSpPr>
            <a:spLocks noChangeArrowheads="1"/>
          </p:cNvSpPr>
          <p:nvPr/>
        </p:nvSpPr>
        <p:spPr bwMode="auto">
          <a:xfrm>
            <a:off x="4987925" y="5349875"/>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4" name="AutoShape 20"/>
          <p:cNvSpPr>
            <a:spLocks noChangeArrowheads="1"/>
          </p:cNvSpPr>
          <p:nvPr/>
        </p:nvSpPr>
        <p:spPr bwMode="auto">
          <a:xfrm>
            <a:off x="7010400" y="5314950"/>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5" name="AutoShape 21"/>
          <p:cNvSpPr>
            <a:spLocks noChangeArrowheads="1"/>
          </p:cNvSpPr>
          <p:nvPr/>
        </p:nvSpPr>
        <p:spPr bwMode="auto">
          <a:xfrm rot="5400000">
            <a:off x="8073231" y="4790282"/>
            <a:ext cx="312737" cy="152400"/>
          </a:xfrm>
          <a:prstGeom prst="rightArrow">
            <a:avLst>
              <a:gd name="adj1" fmla="val 50000"/>
              <a:gd name="adj2" fmla="val 51302"/>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6" name="Line 22"/>
          <p:cNvSpPr>
            <a:spLocks noChangeShapeType="1"/>
          </p:cNvSpPr>
          <p:nvPr/>
        </p:nvSpPr>
        <p:spPr bwMode="auto">
          <a:xfrm>
            <a:off x="3657600" y="4481513"/>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7" name="Line 23"/>
          <p:cNvSpPr>
            <a:spLocks noChangeShapeType="1"/>
          </p:cNvSpPr>
          <p:nvPr/>
        </p:nvSpPr>
        <p:spPr bwMode="auto">
          <a:xfrm>
            <a:off x="7315200" y="3414713"/>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TextBox 2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6418732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en-US"/>
              <a:t>Classification: Application 1</a:t>
            </a:r>
          </a:p>
        </p:txBody>
      </p:sp>
      <p:sp>
        <p:nvSpPr>
          <p:cNvPr id="739331" name="Rectangle 3"/>
          <p:cNvSpPr>
            <a:spLocks noGrp="1" noChangeArrowheads="1"/>
          </p:cNvSpPr>
          <p:nvPr>
            <p:ph type="body" idx="1"/>
          </p:nvPr>
        </p:nvSpPr>
        <p:spPr>
          <a:xfrm>
            <a:off x="408895" y="1524000"/>
            <a:ext cx="8178800" cy="4876800"/>
          </a:xfrm>
        </p:spPr>
        <p:txBody>
          <a:bodyPr>
            <a:normAutofit/>
          </a:bodyPr>
          <a:lstStyle/>
          <a:p>
            <a:pPr marL="342900" indent="-342900"/>
            <a:r>
              <a:rPr lang="en-US" sz="2400" dirty="0" smtClean="0"/>
              <a:t>Ad Click Prediction</a:t>
            </a:r>
            <a:endParaRPr lang="en-US" sz="2400" dirty="0"/>
          </a:p>
          <a:p>
            <a:pPr marL="742950" lvl="1" indent="-285750"/>
            <a:r>
              <a:rPr lang="en-US" sz="2400" dirty="0"/>
              <a:t>Goal: </a:t>
            </a:r>
            <a:r>
              <a:rPr lang="en-US" dirty="0" smtClean="0"/>
              <a:t>Predict if a user that visits a web page will click on a displayed ad</a:t>
            </a:r>
            <a:r>
              <a:rPr lang="en-US" sz="2400" dirty="0" smtClean="0"/>
              <a:t>. Use it to target users with high click probability.</a:t>
            </a:r>
            <a:endParaRPr lang="en-US" sz="2400" dirty="0"/>
          </a:p>
          <a:p>
            <a:pPr marL="742950" lvl="1" indent="-285750"/>
            <a:r>
              <a:rPr lang="en-US" sz="2400" dirty="0"/>
              <a:t>Approach:</a:t>
            </a:r>
          </a:p>
          <a:p>
            <a:pPr marL="1143000" lvl="2" indent="-228600"/>
            <a:r>
              <a:rPr lang="en-US" sz="2000" dirty="0" smtClean="0"/>
              <a:t>Collect data for users over a period of time and record who clicks and who does not. </a:t>
            </a:r>
            <a:r>
              <a:rPr lang="en-US" dirty="0"/>
              <a:t>The </a:t>
            </a:r>
            <a:r>
              <a:rPr lang="en-US" dirty="0" smtClean="0">
                <a:solidFill>
                  <a:srgbClr val="0000FF"/>
                </a:solidFill>
              </a:rPr>
              <a:t>{click, no click}</a:t>
            </a:r>
            <a:r>
              <a:rPr lang="en-US" dirty="0" smtClean="0"/>
              <a:t> information forms </a:t>
            </a:r>
            <a:r>
              <a:rPr lang="en-US" dirty="0"/>
              <a:t>the </a:t>
            </a:r>
            <a:r>
              <a:rPr lang="en-US" dirty="0">
                <a:solidFill>
                  <a:srgbClr val="0000FF"/>
                </a:solidFill>
              </a:rPr>
              <a:t>class attribute</a:t>
            </a:r>
            <a:r>
              <a:rPr lang="en-US" dirty="0" smtClean="0"/>
              <a:t>.</a:t>
            </a:r>
            <a:endParaRPr lang="en-US" sz="2000" dirty="0"/>
          </a:p>
          <a:p>
            <a:pPr marL="1143000" lvl="2" indent="-228600"/>
            <a:r>
              <a:rPr lang="en-US" sz="2000" dirty="0" smtClean="0"/>
              <a:t>Use the history of the user (web pages browsed, queries issued) as the features.</a:t>
            </a:r>
            <a:endParaRPr lang="en-US" sz="1800" dirty="0"/>
          </a:p>
          <a:p>
            <a:pPr marL="1143000" lvl="2" indent="-228600"/>
            <a:r>
              <a:rPr lang="en-US" dirty="0" smtClean="0"/>
              <a:t>Learn </a:t>
            </a:r>
            <a:r>
              <a:rPr lang="en-US" sz="2000" dirty="0" smtClean="0"/>
              <a:t>a </a:t>
            </a:r>
            <a:r>
              <a:rPr lang="en-US" sz="2000" dirty="0"/>
              <a:t>classifier </a:t>
            </a:r>
            <a:r>
              <a:rPr lang="en-US" sz="2000" dirty="0" smtClean="0"/>
              <a:t>model and test on new users.</a:t>
            </a:r>
            <a:endParaRPr lang="en-US" sz="2000" dirty="0"/>
          </a:p>
        </p:txBody>
      </p:sp>
    </p:spTree>
    <p:extLst>
      <p:ext uri="{BB962C8B-B14F-4D97-AF65-F5344CB8AC3E}">
        <p14:creationId xmlns:p14="http://schemas.microsoft.com/office/powerpoint/2010/main" val="37261634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en-US"/>
              <a:t>Classification: Application 2</a:t>
            </a:r>
          </a:p>
        </p:txBody>
      </p:sp>
      <p:sp>
        <p:nvSpPr>
          <p:cNvPr id="740355" name="Rectangle 3"/>
          <p:cNvSpPr>
            <a:spLocks noGrp="1" noChangeArrowheads="1"/>
          </p:cNvSpPr>
          <p:nvPr>
            <p:ph type="body" idx="1"/>
          </p:nvPr>
        </p:nvSpPr>
        <p:spPr>
          <a:xfrm>
            <a:off x="457200" y="1828800"/>
            <a:ext cx="8178800" cy="4171950"/>
          </a:xfrm>
        </p:spPr>
        <p:txBody>
          <a:bodyPr>
            <a:normAutofit lnSpcReduction="10000"/>
          </a:bodyPr>
          <a:lstStyle/>
          <a:p>
            <a:pPr marL="342900" indent="-342900">
              <a:lnSpc>
                <a:spcPct val="90000"/>
              </a:lnSpc>
            </a:pPr>
            <a:r>
              <a:rPr lang="en-US" sz="2400" dirty="0"/>
              <a:t>Fraud Detection</a:t>
            </a:r>
          </a:p>
          <a:p>
            <a:pPr marL="742950" lvl="1" indent="-285750">
              <a:lnSpc>
                <a:spcPct val="90000"/>
              </a:lnSpc>
            </a:pPr>
            <a:r>
              <a:rPr lang="en-US" sz="2400" dirty="0"/>
              <a:t>Goal: Predict fraudulent cases in credit card transactions.</a:t>
            </a:r>
          </a:p>
          <a:p>
            <a:pPr marL="742950" lvl="1" indent="-285750">
              <a:lnSpc>
                <a:spcPct val="90000"/>
              </a:lnSpc>
            </a:pPr>
            <a:r>
              <a:rPr lang="en-US" sz="2400" dirty="0"/>
              <a:t>Approach:</a:t>
            </a:r>
          </a:p>
          <a:p>
            <a:pPr marL="1143000" lvl="2" indent="-228600">
              <a:lnSpc>
                <a:spcPct val="90000"/>
              </a:lnSpc>
            </a:pPr>
            <a:r>
              <a:rPr lang="en-US" sz="2000" dirty="0"/>
              <a:t>Use credit card transactions and the information on its account-holder as attributes.</a:t>
            </a:r>
          </a:p>
          <a:p>
            <a:pPr lvl="3">
              <a:lnSpc>
                <a:spcPct val="90000"/>
              </a:lnSpc>
            </a:pPr>
            <a:r>
              <a:rPr lang="en-US" sz="1800" dirty="0"/>
              <a:t>When does a customer buy, what does he buy, how often he pays on time, </a:t>
            </a:r>
            <a:r>
              <a:rPr lang="en-US" sz="1800" dirty="0" err="1"/>
              <a:t>etc</a:t>
            </a:r>
            <a:endParaRPr lang="en-US" sz="1800" dirty="0"/>
          </a:p>
          <a:p>
            <a:pPr marL="1143000" lvl="2" indent="-228600">
              <a:lnSpc>
                <a:spcPct val="90000"/>
              </a:lnSpc>
            </a:pPr>
            <a:r>
              <a:rPr lang="en-US" sz="2000" dirty="0">
                <a:solidFill>
                  <a:schemeClr val="accent6">
                    <a:lumMod val="75000"/>
                  </a:schemeClr>
                </a:solidFill>
              </a:rPr>
              <a:t>Label</a:t>
            </a:r>
            <a:r>
              <a:rPr lang="en-US" sz="2000" dirty="0"/>
              <a:t> past transactions as fraud or fair transactions. This forms the class attribute.</a:t>
            </a:r>
          </a:p>
          <a:p>
            <a:pPr marL="1143000" lvl="2" indent="-228600">
              <a:lnSpc>
                <a:spcPct val="90000"/>
              </a:lnSpc>
            </a:pPr>
            <a:r>
              <a:rPr lang="en-US" sz="2000" dirty="0"/>
              <a:t>Learn a model for the class of the transactions.</a:t>
            </a:r>
          </a:p>
          <a:p>
            <a:pPr marL="1143000" lvl="2" indent="-228600">
              <a:lnSpc>
                <a:spcPct val="90000"/>
              </a:lnSpc>
            </a:pPr>
            <a:r>
              <a:rPr lang="en-US" sz="2000" dirty="0"/>
              <a:t>Use this model to detect fraud by observing credit card transactions on an account.</a:t>
            </a:r>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2553036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p:cNvSpPr>
            <a:spLocks noGrp="1" noChangeArrowheads="1"/>
          </p:cNvSpPr>
          <p:nvPr>
            <p:ph type="title"/>
          </p:nvPr>
        </p:nvSpPr>
        <p:spPr/>
        <p:txBody>
          <a:bodyPr/>
          <a:lstStyle/>
          <a:p>
            <a:r>
              <a:rPr lang="en-US"/>
              <a:t>Classifying Galaxies</a:t>
            </a:r>
          </a:p>
        </p:txBody>
      </p:sp>
      <p:pic>
        <p:nvPicPr>
          <p:cNvPr id="744451" name="Picture 3" descr="earl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57400"/>
            <a:ext cx="2590800" cy="2014538"/>
          </a:xfrm>
          <a:prstGeom prst="rect">
            <a:avLst/>
          </a:prstGeom>
          <a:noFill/>
          <a:extLst>
            <a:ext uri="{909E8E84-426E-40DD-AFC4-6F175D3DCCD1}">
              <a14:hiddenFill xmlns:a14="http://schemas.microsoft.com/office/drawing/2010/main">
                <a:solidFill>
                  <a:srgbClr val="FFFFFF"/>
                </a:solidFill>
              </a14:hiddenFill>
            </a:ext>
          </a:extLst>
        </p:spPr>
      </p:pic>
      <p:pic>
        <p:nvPicPr>
          <p:cNvPr id="744452" name="Picture 4" descr="intermedi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3124200"/>
            <a:ext cx="2590800" cy="2032000"/>
          </a:xfrm>
          <a:prstGeom prst="rect">
            <a:avLst/>
          </a:prstGeom>
          <a:noFill/>
          <a:extLst>
            <a:ext uri="{909E8E84-426E-40DD-AFC4-6F175D3DCCD1}">
              <a14:hiddenFill xmlns:a14="http://schemas.microsoft.com/office/drawing/2010/main">
                <a:solidFill>
                  <a:srgbClr val="FFFFFF"/>
                </a:solidFill>
              </a14:hiddenFill>
            </a:ext>
          </a:extLst>
        </p:spPr>
      </p:pic>
      <p:pic>
        <p:nvPicPr>
          <p:cNvPr id="744453" name="Picture 5" descr="l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4098925"/>
            <a:ext cx="2643188" cy="2066925"/>
          </a:xfrm>
          <a:prstGeom prst="rect">
            <a:avLst/>
          </a:prstGeom>
          <a:noFill/>
          <a:extLst>
            <a:ext uri="{909E8E84-426E-40DD-AFC4-6F175D3DCCD1}">
              <a14:hiddenFill xmlns:a14="http://schemas.microsoft.com/office/drawing/2010/main">
                <a:solidFill>
                  <a:srgbClr val="FFFFFF"/>
                </a:solidFill>
              </a14:hiddenFill>
            </a:ext>
          </a:extLst>
        </p:spPr>
      </p:pic>
      <p:sp>
        <p:nvSpPr>
          <p:cNvPr id="744454" name="Text Box 6"/>
          <p:cNvSpPr txBox="1">
            <a:spLocks noChangeArrowheads="1"/>
          </p:cNvSpPr>
          <p:nvPr/>
        </p:nvSpPr>
        <p:spPr bwMode="auto">
          <a:xfrm>
            <a:off x="1447800" y="167640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i="1"/>
              <a:t>Early</a:t>
            </a:r>
            <a:endParaRPr lang="en-US" sz="2800"/>
          </a:p>
        </p:txBody>
      </p:sp>
      <p:sp>
        <p:nvSpPr>
          <p:cNvPr id="744455" name="Text Box 7"/>
          <p:cNvSpPr txBox="1">
            <a:spLocks noChangeArrowheads="1"/>
          </p:cNvSpPr>
          <p:nvPr/>
        </p:nvSpPr>
        <p:spPr bwMode="auto">
          <a:xfrm>
            <a:off x="3886200" y="2743200"/>
            <a:ext cx="1543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i="1"/>
              <a:t>Intermediate</a:t>
            </a:r>
            <a:endParaRPr lang="en-US" sz="2400" i="1"/>
          </a:p>
        </p:txBody>
      </p:sp>
      <p:sp>
        <p:nvSpPr>
          <p:cNvPr id="744456" name="Text Box 8"/>
          <p:cNvSpPr txBox="1">
            <a:spLocks noChangeArrowheads="1"/>
          </p:cNvSpPr>
          <p:nvPr/>
        </p:nvSpPr>
        <p:spPr bwMode="auto">
          <a:xfrm>
            <a:off x="7162800" y="3733800"/>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i="1"/>
              <a:t>Late</a:t>
            </a:r>
            <a:endParaRPr lang="en-US" sz="2800"/>
          </a:p>
        </p:txBody>
      </p:sp>
      <p:sp>
        <p:nvSpPr>
          <p:cNvPr id="744457" name="Text Box 9"/>
          <p:cNvSpPr txBox="1">
            <a:spLocks noChangeArrowheads="1"/>
          </p:cNvSpPr>
          <p:nvPr/>
        </p:nvSpPr>
        <p:spPr bwMode="auto">
          <a:xfrm>
            <a:off x="381000" y="5029200"/>
            <a:ext cx="3986213" cy="1130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73038" indent="-173038">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en-US" sz="1800">
                <a:latin typeface="Tahoma" pitchFamily="34" charset="0"/>
              </a:rPr>
              <a:t>Data Size: </a:t>
            </a:r>
          </a:p>
          <a:p>
            <a:pPr>
              <a:buFontTx/>
              <a:buChar char="•"/>
            </a:pPr>
            <a:r>
              <a:rPr lang="en-US" sz="1600">
                <a:latin typeface="Tahoma" pitchFamily="34" charset="0"/>
              </a:rPr>
              <a:t>72 million stars, 20 million galaxies</a:t>
            </a:r>
          </a:p>
          <a:p>
            <a:pPr>
              <a:buFontTx/>
              <a:buChar char="•"/>
            </a:pPr>
            <a:r>
              <a:rPr lang="en-US" sz="1600">
                <a:latin typeface="Tahoma" pitchFamily="34" charset="0"/>
              </a:rPr>
              <a:t>Object Catalog: 9 GB</a:t>
            </a:r>
          </a:p>
          <a:p>
            <a:pPr>
              <a:buFontTx/>
              <a:buChar char="•"/>
            </a:pPr>
            <a:r>
              <a:rPr lang="en-US" sz="1600">
                <a:latin typeface="Tahoma" pitchFamily="34" charset="0"/>
              </a:rPr>
              <a:t>Image Database: 150 GB</a:t>
            </a:r>
            <a:r>
              <a:rPr lang="en-US" sz="1800">
                <a:latin typeface="Tahoma" pitchFamily="34" charset="0"/>
              </a:rPr>
              <a:t> </a:t>
            </a:r>
            <a:endParaRPr lang="en-US">
              <a:latin typeface="Tahoma" pitchFamily="34" charset="0"/>
            </a:endParaRPr>
          </a:p>
        </p:txBody>
      </p:sp>
      <p:sp>
        <p:nvSpPr>
          <p:cNvPr id="744458" name="Text Box 10"/>
          <p:cNvSpPr txBox="1">
            <a:spLocks noChangeArrowheads="1"/>
          </p:cNvSpPr>
          <p:nvPr/>
        </p:nvSpPr>
        <p:spPr bwMode="auto">
          <a:xfrm>
            <a:off x="3581400" y="1676400"/>
            <a:ext cx="2516188"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3038" indent="-173038">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en-US" sz="1800">
                <a:latin typeface="Tahoma" pitchFamily="34" charset="0"/>
              </a:rPr>
              <a:t>Class: </a:t>
            </a:r>
          </a:p>
          <a:p>
            <a:pPr>
              <a:buFontTx/>
              <a:buChar char="•"/>
            </a:pPr>
            <a:r>
              <a:rPr lang="en-US" sz="1600">
                <a:latin typeface="Tahoma" pitchFamily="34" charset="0"/>
              </a:rPr>
              <a:t>Stages of Formation</a:t>
            </a:r>
            <a:endParaRPr lang="en-US" sz="1800">
              <a:latin typeface="Tahoma" pitchFamily="34" charset="0"/>
            </a:endParaRPr>
          </a:p>
        </p:txBody>
      </p:sp>
      <p:sp>
        <p:nvSpPr>
          <p:cNvPr id="744459" name="Text Box 11"/>
          <p:cNvSpPr txBox="1">
            <a:spLocks noChangeArrowheads="1"/>
          </p:cNvSpPr>
          <p:nvPr/>
        </p:nvSpPr>
        <p:spPr bwMode="auto">
          <a:xfrm>
            <a:off x="6253163" y="1671638"/>
            <a:ext cx="2890837" cy="1100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3038" indent="-173038">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r>
              <a:rPr lang="en-US" sz="1800">
                <a:latin typeface="Tahoma" pitchFamily="34" charset="0"/>
              </a:rPr>
              <a:t>Attributes:</a:t>
            </a:r>
          </a:p>
          <a:p>
            <a:pPr>
              <a:buFontTx/>
              <a:buChar char="•"/>
            </a:pPr>
            <a:r>
              <a:rPr lang="en-US" sz="1600">
                <a:latin typeface="Tahoma" pitchFamily="34" charset="0"/>
              </a:rPr>
              <a:t>Image features, </a:t>
            </a:r>
          </a:p>
          <a:p>
            <a:pPr>
              <a:buFontTx/>
              <a:buChar char="•"/>
            </a:pPr>
            <a:r>
              <a:rPr lang="en-US" sz="1600">
                <a:latin typeface="Tahoma" pitchFamily="34" charset="0"/>
              </a:rPr>
              <a:t>Characteristics of light waves received, etc.</a:t>
            </a:r>
          </a:p>
        </p:txBody>
      </p:sp>
      <p:sp>
        <p:nvSpPr>
          <p:cNvPr id="744460" name="Text Box 12"/>
          <p:cNvSpPr txBox="1">
            <a:spLocks noChangeArrowheads="1"/>
          </p:cNvSpPr>
          <p:nvPr/>
        </p:nvSpPr>
        <p:spPr bwMode="auto">
          <a:xfrm>
            <a:off x="6248400" y="914400"/>
            <a:ext cx="2744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a:latin typeface="Times New Roman" pitchFamily="18" charset="0"/>
              </a:rPr>
              <a:t>Courtesy: http://aps.umn.edu</a:t>
            </a:r>
          </a:p>
        </p:txBody>
      </p:sp>
      <p:sp>
        <p:nvSpPr>
          <p:cNvPr id="13" name="TextBox 12"/>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5030433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Link Analysis Ranking</a:t>
            </a:r>
            <a:endParaRPr lang="en-US" dirty="0"/>
          </a:p>
        </p:txBody>
      </p:sp>
      <p:sp>
        <p:nvSpPr>
          <p:cNvPr id="4" name="Content Placeholder 3"/>
          <p:cNvSpPr>
            <a:spLocks noGrp="1"/>
          </p:cNvSpPr>
          <p:nvPr>
            <p:ph idx="1"/>
          </p:nvPr>
        </p:nvSpPr>
        <p:spPr/>
        <p:txBody>
          <a:bodyPr/>
          <a:lstStyle/>
          <a:p>
            <a:r>
              <a:rPr lang="en-US" dirty="0" smtClean="0"/>
              <a:t>Given a collection of web pages that are linked to each other, rank the pages according to importance (</a:t>
            </a:r>
            <a:r>
              <a:rPr lang="en-US" dirty="0" smtClean="0">
                <a:solidFill>
                  <a:schemeClr val="accent6">
                    <a:lumMod val="75000"/>
                  </a:schemeClr>
                </a:solidFill>
              </a:rPr>
              <a:t>authoritativeness</a:t>
            </a:r>
            <a:r>
              <a:rPr lang="en-US" dirty="0" smtClean="0"/>
              <a:t>) in the graph</a:t>
            </a:r>
          </a:p>
          <a:p>
            <a:pPr lvl="1"/>
            <a:r>
              <a:rPr lang="en-US" dirty="0" smtClean="0"/>
              <a:t>Intuition: A page gains authority if it is linked to by another page.</a:t>
            </a:r>
          </a:p>
          <a:p>
            <a:pPr lvl="1"/>
            <a:endParaRPr lang="en-US" dirty="0"/>
          </a:p>
          <a:p>
            <a:r>
              <a:rPr lang="en-US" dirty="0" smtClean="0"/>
              <a:t>Application: When retrieving pages, the authoritativeness is factored in the ranking.</a:t>
            </a:r>
            <a:endParaRPr lang="en-US" dirty="0"/>
          </a:p>
        </p:txBody>
      </p:sp>
    </p:spTree>
    <p:extLst>
      <p:ext uri="{BB962C8B-B14F-4D97-AF65-F5344CB8AC3E}">
        <p14:creationId xmlns:p14="http://schemas.microsoft.com/office/powerpoint/2010/main" val="13437983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a:t>
            </a:r>
            <a:endParaRPr lang="en-US" dirty="0"/>
          </a:p>
        </p:txBody>
      </p:sp>
      <p:sp>
        <p:nvSpPr>
          <p:cNvPr id="3" name="Content Placeholder 2"/>
          <p:cNvSpPr>
            <a:spLocks noGrp="1"/>
          </p:cNvSpPr>
          <p:nvPr>
            <p:ph idx="1"/>
          </p:nvPr>
        </p:nvSpPr>
        <p:spPr/>
        <p:txBody>
          <a:bodyPr>
            <a:normAutofit fontScale="92500"/>
          </a:bodyPr>
          <a:lstStyle/>
          <a:p>
            <a:r>
              <a:rPr lang="en-US" dirty="0" smtClean="0"/>
              <a:t>Trying to understand the data as a </a:t>
            </a:r>
            <a:r>
              <a:rPr lang="en-US" dirty="0" smtClean="0">
                <a:solidFill>
                  <a:schemeClr val="accent6">
                    <a:lumMod val="75000"/>
                  </a:schemeClr>
                </a:solidFill>
              </a:rPr>
              <a:t>physical</a:t>
            </a:r>
            <a:r>
              <a:rPr lang="en-US" dirty="0" smtClean="0"/>
              <a:t> </a:t>
            </a:r>
            <a:r>
              <a:rPr lang="en-US" dirty="0" smtClean="0">
                <a:solidFill>
                  <a:schemeClr val="accent6">
                    <a:lumMod val="75000"/>
                  </a:schemeClr>
                </a:solidFill>
              </a:rPr>
              <a:t>phenomenon</a:t>
            </a:r>
            <a:r>
              <a:rPr lang="en-US" dirty="0" smtClean="0"/>
              <a:t>, and describe them with simple metrics</a:t>
            </a:r>
          </a:p>
          <a:p>
            <a:pPr lvl="1"/>
            <a:r>
              <a:rPr lang="en-US" dirty="0"/>
              <a:t>W</a:t>
            </a:r>
            <a:r>
              <a:rPr lang="en-US" dirty="0" smtClean="0"/>
              <a:t>hat does the web graph look like?</a:t>
            </a:r>
          </a:p>
          <a:p>
            <a:pPr lvl="1"/>
            <a:r>
              <a:rPr lang="en-US" dirty="0" smtClean="0"/>
              <a:t>How often do people repeat the same query?</a:t>
            </a:r>
          </a:p>
          <a:p>
            <a:pPr lvl="1"/>
            <a:r>
              <a:rPr lang="en-US" dirty="0" smtClean="0"/>
              <a:t>Are friends in </a:t>
            </a:r>
            <a:r>
              <a:rPr lang="en-US" dirty="0" err="1" smtClean="0"/>
              <a:t>facebook</a:t>
            </a:r>
            <a:r>
              <a:rPr lang="en-US" dirty="0" smtClean="0"/>
              <a:t> also friends in twitter?</a:t>
            </a:r>
          </a:p>
          <a:p>
            <a:endParaRPr lang="en-US" dirty="0" smtClean="0"/>
          </a:p>
          <a:p>
            <a:r>
              <a:rPr lang="en-US" dirty="0" smtClean="0"/>
              <a:t>The important thing is to find the right </a:t>
            </a:r>
            <a:r>
              <a:rPr lang="en-US" dirty="0" smtClean="0">
                <a:solidFill>
                  <a:schemeClr val="accent6">
                    <a:lumMod val="75000"/>
                  </a:schemeClr>
                </a:solidFill>
              </a:rPr>
              <a:t>metrics</a:t>
            </a:r>
            <a:r>
              <a:rPr lang="en-US" dirty="0" smtClean="0"/>
              <a:t> and ask the right </a:t>
            </a:r>
            <a:r>
              <a:rPr lang="en-US" dirty="0" smtClean="0">
                <a:solidFill>
                  <a:schemeClr val="accent6">
                    <a:lumMod val="75000"/>
                  </a:schemeClr>
                </a:solidFill>
              </a:rPr>
              <a:t>questions</a:t>
            </a:r>
          </a:p>
          <a:p>
            <a:endParaRPr lang="en-US" dirty="0"/>
          </a:p>
          <a:p>
            <a:r>
              <a:rPr lang="en-US" dirty="0" smtClean="0"/>
              <a:t>It helps our understanding of the world, and can lead to </a:t>
            </a:r>
            <a:r>
              <a:rPr lang="en-US" dirty="0" smtClean="0">
                <a:solidFill>
                  <a:schemeClr val="accent6">
                    <a:lumMod val="75000"/>
                  </a:schemeClr>
                </a:solidFill>
              </a:rPr>
              <a:t>models</a:t>
            </a:r>
            <a:r>
              <a:rPr lang="en-US" dirty="0" smtClean="0"/>
              <a:t> of the phenomena we observe.</a:t>
            </a:r>
            <a:endParaRPr lang="en-US" dirty="0"/>
          </a:p>
        </p:txBody>
      </p:sp>
    </p:spTree>
    <p:extLst>
      <p:ext uri="{BB962C8B-B14F-4D97-AF65-F5344CB8AC3E}">
        <p14:creationId xmlns:p14="http://schemas.microsoft.com/office/powerpoint/2010/main" val="166719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«Προαπαιτούμενα»</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Δεν υπάρχουν προαπαιτούμενα αλλά καλό θα είναι να έχετε κάποια άνεση με:</a:t>
            </a:r>
          </a:p>
          <a:p>
            <a:pPr lvl="1"/>
            <a:r>
              <a:rPr lang="el-GR" dirty="0" smtClean="0">
                <a:solidFill>
                  <a:schemeClr val="accent6">
                    <a:lumMod val="75000"/>
                  </a:schemeClr>
                </a:solidFill>
              </a:rPr>
              <a:t>Αλγορίθμους</a:t>
            </a:r>
            <a:r>
              <a:rPr lang="el-GR" dirty="0" smtClean="0"/>
              <a:t>: γνώση βασικών αλγορίθμων (π.χ., </a:t>
            </a:r>
            <a:r>
              <a:rPr lang="en-US" dirty="0" smtClean="0"/>
              <a:t>sorting), </a:t>
            </a:r>
            <a:r>
              <a:rPr lang="el-GR" dirty="0" smtClean="0"/>
              <a:t>και σχεδίασης αλγορίθμων</a:t>
            </a:r>
            <a:r>
              <a:rPr lang="en-US" dirty="0" smtClean="0"/>
              <a:t> (</a:t>
            </a:r>
            <a:r>
              <a:rPr lang="en-US" dirty="0"/>
              <a:t>greedy algorithms, dynamic </a:t>
            </a:r>
            <a:r>
              <a:rPr lang="en-US" dirty="0" smtClean="0"/>
              <a:t>programming)</a:t>
            </a:r>
            <a:r>
              <a:rPr lang="el-GR" dirty="0" smtClean="0"/>
              <a:t>.</a:t>
            </a:r>
          </a:p>
          <a:p>
            <a:pPr lvl="1"/>
            <a:r>
              <a:rPr lang="el-GR" dirty="0" smtClean="0">
                <a:solidFill>
                  <a:schemeClr val="accent6">
                    <a:lumMod val="75000"/>
                  </a:schemeClr>
                </a:solidFill>
              </a:rPr>
              <a:t>Πολυπλοκότητα</a:t>
            </a:r>
            <a:r>
              <a:rPr lang="el-GR" dirty="0" smtClean="0"/>
              <a:t>: </a:t>
            </a:r>
            <a:r>
              <a:rPr lang="en-US" dirty="0" smtClean="0"/>
              <a:t>NP-hardness, </a:t>
            </a:r>
            <a:r>
              <a:rPr lang="el-GR" dirty="0" err="1" smtClean="0"/>
              <a:t>ασυμπτωτική</a:t>
            </a:r>
            <a:r>
              <a:rPr lang="el-GR" dirty="0" smtClean="0"/>
              <a:t> ανάλυση πολυπλοκότητας.</a:t>
            </a:r>
          </a:p>
          <a:p>
            <a:pPr lvl="1"/>
            <a:r>
              <a:rPr lang="el-GR" dirty="0" smtClean="0">
                <a:solidFill>
                  <a:schemeClr val="accent6">
                    <a:lumMod val="75000"/>
                  </a:schemeClr>
                </a:solidFill>
              </a:rPr>
              <a:t>Δομές δεδομένων</a:t>
            </a:r>
            <a:r>
              <a:rPr lang="el-GR" dirty="0" smtClean="0"/>
              <a:t>: χρήση βασικών δομών δεδομένων.</a:t>
            </a:r>
          </a:p>
          <a:p>
            <a:pPr lvl="1"/>
            <a:r>
              <a:rPr lang="el-GR" dirty="0" smtClean="0">
                <a:solidFill>
                  <a:schemeClr val="accent6">
                    <a:lumMod val="75000"/>
                  </a:schemeClr>
                </a:solidFill>
              </a:rPr>
              <a:t>Προγραμματισμός</a:t>
            </a:r>
            <a:r>
              <a:rPr lang="el-GR" dirty="0" smtClean="0"/>
              <a:t>: γρήγορο </a:t>
            </a:r>
            <a:r>
              <a:rPr lang="en-US" dirty="0" smtClean="0"/>
              <a:t>prototyping </a:t>
            </a:r>
            <a:r>
              <a:rPr lang="el-GR" dirty="0" smtClean="0"/>
              <a:t>για</a:t>
            </a:r>
            <a:r>
              <a:rPr lang="en-US" dirty="0" smtClean="0"/>
              <a:t> </a:t>
            </a:r>
            <a:r>
              <a:rPr lang="el-GR" dirty="0" smtClean="0"/>
              <a:t>τρέχετε πειράματα (οποιαδήποτε γλώσσα)</a:t>
            </a:r>
            <a:r>
              <a:rPr lang="en-US" dirty="0" smtClean="0"/>
              <a:t>; </a:t>
            </a:r>
            <a:r>
              <a:rPr lang="en-US" dirty="0" err="1" smtClean="0"/>
              <a:t>matlab</a:t>
            </a:r>
            <a:endParaRPr lang="el-GR" dirty="0" smtClean="0"/>
          </a:p>
          <a:p>
            <a:pPr lvl="1"/>
            <a:r>
              <a:rPr lang="el-GR" dirty="0" smtClean="0">
                <a:solidFill>
                  <a:schemeClr val="accent6">
                    <a:lumMod val="75000"/>
                  </a:schemeClr>
                </a:solidFill>
              </a:rPr>
              <a:t>Πιθανότητες</a:t>
            </a:r>
            <a:r>
              <a:rPr lang="el-GR" dirty="0" smtClean="0"/>
              <a:t>: Γνώσεις πιθανοτήτων.</a:t>
            </a:r>
            <a:endParaRPr lang="en-US" dirty="0" smtClean="0"/>
          </a:p>
          <a:p>
            <a:pPr lvl="1"/>
            <a:r>
              <a:rPr lang="el-GR" dirty="0" smtClean="0">
                <a:solidFill>
                  <a:schemeClr val="accent6">
                    <a:lumMod val="75000"/>
                  </a:schemeClr>
                </a:solidFill>
              </a:rPr>
              <a:t>Γραφήματα</a:t>
            </a:r>
            <a:r>
              <a:rPr lang="el-GR" dirty="0" smtClean="0"/>
              <a:t>: βασικές έννοιες γραφημάτων</a:t>
            </a:r>
          </a:p>
          <a:p>
            <a:pPr lvl="1"/>
            <a:r>
              <a:rPr lang="el-GR" dirty="0" smtClean="0">
                <a:solidFill>
                  <a:schemeClr val="accent6">
                    <a:lumMod val="75000"/>
                  </a:schemeClr>
                </a:solidFill>
              </a:rPr>
              <a:t>Γραμμική άλγεβρα</a:t>
            </a:r>
            <a:r>
              <a:rPr lang="el-GR" dirty="0" smtClean="0"/>
              <a:t>: πίνακες, διανύσματα, </a:t>
            </a:r>
            <a:r>
              <a:rPr lang="el-GR" dirty="0" err="1" smtClean="0"/>
              <a:t>ιδιοδιανύσματα</a:t>
            </a:r>
            <a:r>
              <a:rPr lang="el-GR" dirty="0" smtClean="0"/>
              <a:t>, </a:t>
            </a:r>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440758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 The Web</a:t>
            </a:r>
            <a:endParaRPr lang="en-US" dirty="0"/>
          </a:p>
        </p:txBody>
      </p:sp>
      <p:sp>
        <p:nvSpPr>
          <p:cNvPr id="3" name="Content Placeholder 2"/>
          <p:cNvSpPr>
            <a:spLocks noGrp="1"/>
          </p:cNvSpPr>
          <p:nvPr>
            <p:ph idx="1"/>
          </p:nvPr>
        </p:nvSpPr>
        <p:spPr/>
        <p:txBody>
          <a:bodyPr/>
          <a:lstStyle/>
          <a:p>
            <a:r>
              <a:rPr lang="en-US" dirty="0" smtClean="0"/>
              <a:t>What is the structure and the properties of the web?</a:t>
            </a:r>
            <a:endParaRPr lang="en-US" dirty="0"/>
          </a:p>
        </p:txBody>
      </p:sp>
      <p:pic>
        <p:nvPicPr>
          <p:cNvPr id="4" name="Picture 3" descr="bowt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14130"/>
            <a:ext cx="5791200" cy="4370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4236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 The Web</a:t>
            </a:r>
            <a:endParaRPr lang="en-US" dirty="0"/>
          </a:p>
        </p:txBody>
      </p:sp>
      <p:sp>
        <p:nvSpPr>
          <p:cNvPr id="3" name="Content Placeholder 2"/>
          <p:cNvSpPr>
            <a:spLocks noGrp="1"/>
          </p:cNvSpPr>
          <p:nvPr>
            <p:ph idx="1"/>
          </p:nvPr>
        </p:nvSpPr>
        <p:spPr/>
        <p:txBody>
          <a:bodyPr/>
          <a:lstStyle/>
          <a:p>
            <a:r>
              <a:rPr lang="en-US" dirty="0" smtClean="0"/>
              <a:t>What is the distribution of the incoming links?</a:t>
            </a:r>
            <a:endParaRPr lang="en-US" dirty="0"/>
          </a:p>
        </p:txBody>
      </p:sp>
      <p:pic>
        <p:nvPicPr>
          <p:cNvPr id="4" name="Picture 3" descr="fi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95524"/>
            <a:ext cx="5867400"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5229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body" idx="1"/>
          </p:nvPr>
        </p:nvSpPr>
        <p:spPr>
          <a:xfrm>
            <a:off x="152400" y="1533525"/>
            <a:ext cx="8839200" cy="5486400"/>
          </a:xfrm>
        </p:spPr>
        <p:txBody>
          <a:bodyPr/>
          <a:lstStyle/>
          <a:p>
            <a:r>
              <a:rPr lang="en-US" dirty="0"/>
              <a:t>Draws ideas from machine learning/AI, pattern recognition, statistics, and database systems</a:t>
            </a:r>
          </a:p>
          <a:p>
            <a:r>
              <a:rPr lang="en-US" dirty="0"/>
              <a:t>Traditional Techniques</a:t>
            </a:r>
            <a:br>
              <a:rPr lang="en-US" dirty="0"/>
            </a:br>
            <a:r>
              <a:rPr lang="en-US" dirty="0"/>
              <a:t>may be unsuitable due to </a:t>
            </a:r>
          </a:p>
          <a:p>
            <a:pPr lvl="1"/>
            <a:r>
              <a:rPr lang="en-US" dirty="0"/>
              <a:t>Enormity of data</a:t>
            </a:r>
          </a:p>
          <a:p>
            <a:pPr lvl="1"/>
            <a:r>
              <a:rPr lang="en-US" dirty="0"/>
              <a:t>High dimensionality </a:t>
            </a:r>
            <a:br>
              <a:rPr lang="en-US" dirty="0"/>
            </a:br>
            <a:r>
              <a:rPr lang="en-US" dirty="0"/>
              <a:t>of data</a:t>
            </a:r>
          </a:p>
          <a:p>
            <a:pPr lvl="1"/>
            <a:r>
              <a:rPr lang="en-US" dirty="0"/>
              <a:t>Heterogeneous, </a:t>
            </a:r>
            <a:br>
              <a:rPr lang="en-US" dirty="0"/>
            </a:br>
            <a:r>
              <a:rPr lang="en-US" dirty="0"/>
              <a:t>distributed nature </a:t>
            </a:r>
            <a:br>
              <a:rPr lang="en-US" dirty="0"/>
            </a:br>
            <a:r>
              <a:rPr lang="en-US" dirty="0"/>
              <a:t>of </a:t>
            </a:r>
            <a:r>
              <a:rPr lang="en-US" dirty="0" smtClean="0"/>
              <a:t>data</a:t>
            </a:r>
          </a:p>
          <a:p>
            <a:pPr lvl="1"/>
            <a:r>
              <a:rPr lang="en-US" dirty="0" smtClean="0"/>
              <a:t>Emphasis on the use of data</a:t>
            </a:r>
            <a:endParaRPr lang="en-US" dirty="0"/>
          </a:p>
        </p:txBody>
      </p:sp>
      <p:sp>
        <p:nvSpPr>
          <p:cNvPr id="658435" name="Oval 3"/>
          <p:cNvSpPr>
            <a:spLocks noChangeArrowheads="1"/>
          </p:cNvSpPr>
          <p:nvPr/>
        </p:nvSpPr>
        <p:spPr bwMode="auto">
          <a:xfrm>
            <a:off x="5600700" y="4394200"/>
            <a:ext cx="2057400" cy="2108200"/>
          </a:xfrm>
          <a:prstGeom prst="ellipse">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36" name="Oval 4"/>
          <p:cNvSpPr>
            <a:spLocks noChangeArrowheads="1"/>
          </p:cNvSpPr>
          <p:nvPr/>
        </p:nvSpPr>
        <p:spPr bwMode="auto">
          <a:xfrm>
            <a:off x="4914900" y="2717800"/>
            <a:ext cx="2057400" cy="2108200"/>
          </a:xfrm>
          <a:prstGeom prst="ellipse">
            <a:avLst/>
          </a:prstGeom>
          <a:solidFill>
            <a:srgbClr val="CC3300"/>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37" name="Rectangle 5"/>
          <p:cNvSpPr>
            <a:spLocks noGrp="1" noChangeArrowheads="1"/>
          </p:cNvSpPr>
          <p:nvPr>
            <p:ph type="title"/>
          </p:nvPr>
        </p:nvSpPr>
        <p:spPr>
          <a:xfrm>
            <a:off x="373743" y="457200"/>
            <a:ext cx="8280400" cy="990600"/>
          </a:xfrm>
        </p:spPr>
        <p:txBody>
          <a:bodyPr lIns="0" rIns="0">
            <a:normAutofit fontScale="90000"/>
          </a:bodyPr>
          <a:lstStyle/>
          <a:p>
            <a:r>
              <a:rPr lang="en-US" dirty="0" smtClean="0"/>
              <a:t>Connections of Data Mining with other areas</a:t>
            </a:r>
            <a:endParaRPr lang="en-US" dirty="0"/>
          </a:p>
        </p:txBody>
      </p:sp>
      <p:sp>
        <p:nvSpPr>
          <p:cNvPr id="658441" name="Oval 9"/>
          <p:cNvSpPr>
            <a:spLocks noChangeArrowheads="1"/>
          </p:cNvSpPr>
          <p:nvPr/>
        </p:nvSpPr>
        <p:spPr bwMode="auto">
          <a:xfrm>
            <a:off x="6591300" y="2794000"/>
            <a:ext cx="2057400" cy="21082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42" name="Text Box 10"/>
          <p:cNvSpPr txBox="1">
            <a:spLocks noChangeArrowheads="1"/>
          </p:cNvSpPr>
          <p:nvPr/>
        </p:nvSpPr>
        <p:spPr bwMode="auto">
          <a:xfrm>
            <a:off x="6680200" y="3325813"/>
            <a:ext cx="2133600" cy="95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spcBef>
                <a:spcPct val="50000"/>
              </a:spcBef>
            </a:pPr>
            <a:r>
              <a:rPr lang="en-US" sz="1800" b="0"/>
              <a:t>Machine Learning/</a:t>
            </a:r>
          </a:p>
          <a:p>
            <a:pPr algn="ctr">
              <a:spcBef>
                <a:spcPct val="15000"/>
              </a:spcBef>
            </a:pPr>
            <a:r>
              <a:rPr lang="en-US" sz="1800" b="0"/>
              <a:t>Pattern </a:t>
            </a:r>
            <a:br>
              <a:rPr lang="en-US" sz="1800" b="0"/>
            </a:br>
            <a:r>
              <a:rPr lang="en-US" sz="1800" b="0"/>
              <a:t> Recognition</a:t>
            </a:r>
          </a:p>
        </p:txBody>
      </p:sp>
      <p:sp>
        <p:nvSpPr>
          <p:cNvPr id="658443" name="Text Box 11"/>
          <p:cNvSpPr txBox="1">
            <a:spLocks noChangeArrowheads="1"/>
          </p:cNvSpPr>
          <p:nvPr/>
        </p:nvSpPr>
        <p:spPr bwMode="auto">
          <a:xfrm>
            <a:off x="5143500" y="3311525"/>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b="0"/>
              <a:t>Statistics/</a:t>
            </a:r>
            <a:br>
              <a:rPr lang="en-US" sz="1800" b="0"/>
            </a:br>
            <a:r>
              <a:rPr lang="en-US" sz="1800" b="0"/>
              <a:t>AI</a:t>
            </a:r>
          </a:p>
        </p:txBody>
      </p:sp>
      <p:sp>
        <p:nvSpPr>
          <p:cNvPr id="658444" name="Oval 12"/>
          <p:cNvSpPr>
            <a:spLocks noChangeArrowheads="1"/>
          </p:cNvSpPr>
          <p:nvPr/>
        </p:nvSpPr>
        <p:spPr bwMode="auto">
          <a:xfrm>
            <a:off x="5905500" y="3937000"/>
            <a:ext cx="1504950" cy="1543050"/>
          </a:xfrm>
          <a:prstGeom prst="ellipse">
            <a:avLst/>
          </a:prstGeom>
          <a:solidFill>
            <a:srgbClr val="66CCFF"/>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Data Mining</a:t>
            </a:r>
          </a:p>
        </p:txBody>
      </p:sp>
      <p:sp>
        <p:nvSpPr>
          <p:cNvPr id="658445" name="Text Box 13"/>
          <p:cNvSpPr txBox="1">
            <a:spLocks noChangeArrowheads="1"/>
          </p:cNvSpPr>
          <p:nvPr/>
        </p:nvSpPr>
        <p:spPr bwMode="auto">
          <a:xfrm>
            <a:off x="6057900" y="5537200"/>
            <a:ext cx="1447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0"/>
              <a:t>Database systems</a:t>
            </a:r>
          </a:p>
        </p:txBody>
      </p:sp>
      <p:sp>
        <p:nvSpPr>
          <p:cNvPr id="11" name="TextBox 10"/>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12403609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E74F7C-DA36-4D09-910F-14604311B765}" type="slidenum">
              <a:rPr lang="en-US"/>
              <a:pPr/>
              <a:t>53</a:t>
            </a:fld>
            <a:endParaRPr lang="en-US"/>
          </a:p>
        </p:txBody>
      </p:sp>
      <p:sp>
        <p:nvSpPr>
          <p:cNvPr id="15362" name="Rectangle 2"/>
          <p:cNvSpPr>
            <a:spLocks noGrp="1" noChangeArrowheads="1"/>
          </p:cNvSpPr>
          <p:nvPr>
            <p:ph type="title"/>
          </p:nvPr>
        </p:nvSpPr>
        <p:spPr/>
        <p:txBody>
          <a:bodyPr/>
          <a:lstStyle/>
          <a:p>
            <a:r>
              <a:rPr lang="en-US"/>
              <a:t>Cultures</a:t>
            </a:r>
          </a:p>
        </p:txBody>
      </p:sp>
      <p:sp>
        <p:nvSpPr>
          <p:cNvPr id="15363" name="Rectangle 3"/>
          <p:cNvSpPr>
            <a:spLocks noGrp="1" noChangeArrowheads="1"/>
          </p:cNvSpPr>
          <p:nvPr>
            <p:ph type="body" idx="1"/>
          </p:nvPr>
        </p:nvSpPr>
        <p:spPr/>
        <p:txBody>
          <a:bodyPr/>
          <a:lstStyle/>
          <a:p>
            <a:r>
              <a:rPr lang="en-US" dirty="0">
                <a:solidFill>
                  <a:srgbClr val="33CC33"/>
                </a:solidFill>
              </a:rPr>
              <a:t>Databases</a:t>
            </a:r>
            <a:r>
              <a:rPr lang="en-US" dirty="0"/>
              <a:t>: concentrate on large-scale (non-main-memory) data.</a:t>
            </a:r>
          </a:p>
          <a:p>
            <a:r>
              <a:rPr lang="en-US" dirty="0">
                <a:solidFill>
                  <a:srgbClr val="33CC33"/>
                </a:solidFill>
              </a:rPr>
              <a:t>AI</a:t>
            </a:r>
            <a:r>
              <a:rPr lang="en-US" dirty="0"/>
              <a:t> (machine-learning): concentrate on complex methods, small data</a:t>
            </a:r>
            <a:r>
              <a:rPr lang="en-US" dirty="0" smtClean="0"/>
              <a:t>.</a:t>
            </a:r>
          </a:p>
          <a:p>
            <a:pPr lvl="1"/>
            <a:r>
              <a:rPr lang="en-US" dirty="0" smtClean="0"/>
              <a:t>In today’s world data is more important than algorithms</a:t>
            </a:r>
            <a:endParaRPr lang="en-US" dirty="0"/>
          </a:p>
          <a:p>
            <a:r>
              <a:rPr lang="en-US" dirty="0">
                <a:solidFill>
                  <a:srgbClr val="33CC33"/>
                </a:solidFill>
              </a:rPr>
              <a:t>Statistics</a:t>
            </a:r>
            <a:r>
              <a:rPr lang="en-US" dirty="0"/>
              <a:t>: concentrate on models.</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999533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201AE0-17B0-4D6A-AD5A-5F2ACD070418}" type="slidenum">
              <a:rPr lang="en-US"/>
              <a:pPr/>
              <a:t>54</a:t>
            </a:fld>
            <a:endParaRPr lang="en-US"/>
          </a:p>
        </p:txBody>
      </p:sp>
      <p:sp>
        <p:nvSpPr>
          <p:cNvPr id="16386" name="Rectangle 2"/>
          <p:cNvSpPr>
            <a:spLocks noGrp="1" noChangeArrowheads="1"/>
          </p:cNvSpPr>
          <p:nvPr>
            <p:ph type="title"/>
          </p:nvPr>
        </p:nvSpPr>
        <p:spPr/>
        <p:txBody>
          <a:bodyPr/>
          <a:lstStyle/>
          <a:p>
            <a:r>
              <a:rPr lang="en-US"/>
              <a:t>Models vs. Analytic Processing</a:t>
            </a:r>
          </a:p>
        </p:txBody>
      </p:sp>
      <p:sp>
        <p:nvSpPr>
          <p:cNvPr id="16387" name="Rectangle 3"/>
          <p:cNvSpPr>
            <a:spLocks noGrp="1" noChangeArrowheads="1"/>
          </p:cNvSpPr>
          <p:nvPr>
            <p:ph type="body" idx="1"/>
          </p:nvPr>
        </p:nvSpPr>
        <p:spPr>
          <a:xfrm>
            <a:off x="685800" y="1981200"/>
            <a:ext cx="7772400" cy="4495800"/>
          </a:xfrm>
        </p:spPr>
        <p:txBody>
          <a:bodyPr/>
          <a:lstStyle/>
          <a:p>
            <a:r>
              <a:rPr lang="en-US"/>
              <a:t>To a database person, data-mining is an extreme form of </a:t>
            </a:r>
            <a:r>
              <a:rPr lang="en-US">
                <a:solidFill>
                  <a:srgbClr val="FF0066"/>
                </a:solidFill>
              </a:rPr>
              <a:t>analytic processing</a:t>
            </a:r>
            <a:r>
              <a:rPr lang="en-US"/>
              <a:t> – queries that examine large amounts of data.</a:t>
            </a:r>
          </a:p>
          <a:p>
            <a:pPr lvl="1"/>
            <a:r>
              <a:rPr lang="en-US"/>
              <a:t>Result is the query answer.</a:t>
            </a:r>
          </a:p>
          <a:p>
            <a:r>
              <a:rPr lang="en-US"/>
              <a:t>To a statistician, data-mining is the inference of models.</a:t>
            </a:r>
          </a:p>
          <a:p>
            <a:pPr lvl="1"/>
            <a:r>
              <a:rPr lang="en-US"/>
              <a:t>Result is the parameters of the model.</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102100766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61774D-FA91-466E-BA6C-A7A337989757}" type="slidenum">
              <a:rPr lang="en-US"/>
              <a:pPr/>
              <a:t>55</a:t>
            </a:fld>
            <a:endParaRPr lang="en-US"/>
          </a:p>
        </p:txBody>
      </p:sp>
      <p:sp>
        <p:nvSpPr>
          <p:cNvPr id="17410" name="Rectangle 2"/>
          <p:cNvSpPr>
            <a:spLocks noGrp="1" noChangeArrowheads="1"/>
          </p:cNvSpPr>
          <p:nvPr>
            <p:ph type="title"/>
          </p:nvPr>
        </p:nvSpPr>
        <p:spPr/>
        <p:txBody>
          <a:bodyPr/>
          <a:lstStyle/>
          <a:p>
            <a:r>
              <a:rPr lang="en-US"/>
              <a:t>(Way too Simple) </a:t>
            </a:r>
            <a:r>
              <a:rPr lang="en-US">
                <a:solidFill>
                  <a:srgbClr val="33CC33"/>
                </a:solidFill>
              </a:rPr>
              <a:t>Example</a:t>
            </a:r>
          </a:p>
        </p:txBody>
      </p:sp>
      <p:sp>
        <p:nvSpPr>
          <p:cNvPr id="17411" name="Rectangle 3"/>
          <p:cNvSpPr>
            <a:spLocks noGrp="1" noChangeArrowheads="1"/>
          </p:cNvSpPr>
          <p:nvPr>
            <p:ph type="body" idx="1"/>
          </p:nvPr>
        </p:nvSpPr>
        <p:spPr/>
        <p:txBody>
          <a:bodyPr/>
          <a:lstStyle/>
          <a:p>
            <a:r>
              <a:rPr lang="en-US"/>
              <a:t>Given a billion numbers, a DB person would compute their average and standard deviation.</a:t>
            </a:r>
          </a:p>
          <a:p>
            <a:r>
              <a:rPr lang="en-US"/>
              <a:t>A statistician might fit the billion points to the best Gaussian distribution and report the mean and standard deviation </a:t>
            </a:r>
            <a:r>
              <a:rPr lang="en-US" i="1">
                <a:solidFill>
                  <a:srgbClr val="CC6600"/>
                </a:solidFill>
              </a:rPr>
              <a:t>of that distribution</a:t>
            </a:r>
            <a:r>
              <a:rPr lang="en-US"/>
              <a:t>.</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2916913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381000" y="304800"/>
            <a:ext cx="8610600" cy="762000"/>
          </a:xfrm>
          <a:noFill/>
          <a:ln/>
        </p:spPr>
        <p:txBody>
          <a:bodyPr lIns="92075" tIns="46038" rIns="92075" bIns="46038" anchor="ctr"/>
          <a:lstStyle/>
          <a:p>
            <a:r>
              <a:rPr lang="en-US" sz="2800" dirty="0"/>
              <a:t>Data Mining: Confluence of Multiple Disciplines</a:t>
            </a:r>
            <a:r>
              <a:rPr lang="en-US" sz="3200" b="0" dirty="0"/>
              <a:t> </a:t>
            </a:r>
          </a:p>
        </p:txBody>
      </p:sp>
      <p:grpSp>
        <p:nvGrpSpPr>
          <p:cNvPr id="445469" name="Group 29"/>
          <p:cNvGrpSpPr>
            <a:grpSpLocks/>
          </p:cNvGrpSpPr>
          <p:nvPr/>
        </p:nvGrpSpPr>
        <p:grpSpPr bwMode="auto">
          <a:xfrm>
            <a:off x="304800" y="1600200"/>
            <a:ext cx="8534400" cy="4343400"/>
            <a:chOff x="192" y="1152"/>
            <a:chExt cx="5376" cy="2736"/>
          </a:xfrm>
        </p:grpSpPr>
        <p:sp>
          <p:nvSpPr>
            <p:cNvPr id="445459" name="Oval 19"/>
            <p:cNvSpPr>
              <a:spLocks noChangeArrowheads="1"/>
            </p:cNvSpPr>
            <p:nvPr/>
          </p:nvSpPr>
          <p:spPr bwMode="auto">
            <a:xfrm>
              <a:off x="2160" y="2160"/>
              <a:ext cx="1440" cy="672"/>
            </a:xfrm>
            <a:prstGeom prst="ellipse">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Data Mining</a:t>
              </a:r>
            </a:p>
          </p:txBody>
        </p:sp>
        <p:sp>
          <p:nvSpPr>
            <p:cNvPr id="445453"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4"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5"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6"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7"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8"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61"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Database </a:t>
              </a:r>
            </a:p>
            <a:p>
              <a:pPr algn="ctr"/>
              <a:r>
                <a:rPr lang="en-US" sz="2400"/>
                <a:t>Technology</a:t>
              </a:r>
            </a:p>
          </p:txBody>
        </p:sp>
        <p:sp>
          <p:nvSpPr>
            <p:cNvPr id="445462" name="Oval 22"/>
            <p:cNvSpPr>
              <a:spLocks noChangeArrowheads="1"/>
            </p:cNvSpPr>
            <p:nvPr/>
          </p:nvSpPr>
          <p:spPr bwMode="auto">
            <a:xfrm>
              <a:off x="3216" y="1200"/>
              <a:ext cx="1296" cy="48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Statistics</a:t>
              </a:r>
            </a:p>
          </p:txBody>
        </p:sp>
        <p:sp>
          <p:nvSpPr>
            <p:cNvPr id="445463" name="Oval 23"/>
            <p:cNvSpPr>
              <a:spLocks noChangeArrowheads="1"/>
            </p:cNvSpPr>
            <p:nvPr/>
          </p:nvSpPr>
          <p:spPr bwMode="auto">
            <a:xfrm>
              <a:off x="192" y="2208"/>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Machine</a:t>
              </a:r>
            </a:p>
            <a:p>
              <a:pPr algn="ctr"/>
              <a:r>
                <a:rPr lang="en-US" sz="2400"/>
                <a:t>Learning</a:t>
              </a:r>
            </a:p>
          </p:txBody>
        </p:sp>
        <p:sp>
          <p:nvSpPr>
            <p:cNvPr id="445464"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Pattern</a:t>
              </a:r>
            </a:p>
            <a:p>
              <a:pPr algn="ctr"/>
              <a:r>
                <a:rPr lang="en-US" sz="2400"/>
                <a:t>Recognition</a:t>
              </a:r>
            </a:p>
          </p:txBody>
        </p:sp>
        <p:sp>
          <p:nvSpPr>
            <p:cNvPr id="445465" name="Oval 25"/>
            <p:cNvSpPr>
              <a:spLocks noChangeArrowheads="1"/>
            </p:cNvSpPr>
            <p:nvPr/>
          </p:nvSpPr>
          <p:spPr bwMode="auto">
            <a:xfrm>
              <a:off x="2208" y="33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Algorithm</a:t>
              </a:r>
            </a:p>
          </p:txBody>
        </p:sp>
        <p:sp>
          <p:nvSpPr>
            <p:cNvPr id="445466" name="Oval 26"/>
            <p:cNvSpPr>
              <a:spLocks noChangeArrowheads="1"/>
            </p:cNvSpPr>
            <p:nvPr/>
          </p:nvSpPr>
          <p:spPr bwMode="auto">
            <a:xfrm>
              <a:off x="4032" y="3216"/>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Other</a:t>
              </a:r>
            </a:p>
            <a:p>
              <a:pPr algn="ctr"/>
              <a:r>
                <a:rPr lang="en-US" sz="2400"/>
                <a:t>Disciplines</a:t>
              </a:r>
            </a:p>
          </p:txBody>
        </p:sp>
        <p:sp>
          <p:nvSpPr>
            <p:cNvPr id="445467"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10000"/>
                </a:lnSpc>
                <a:spcBef>
                  <a:spcPct val="20000"/>
                </a:spcBef>
                <a:buClr>
                  <a:schemeClr val="folHlink"/>
                </a:buClr>
                <a:buSzPct val="60000"/>
                <a:buFont typeface="Wingdings" pitchFamily="2" charset="2"/>
                <a:buNone/>
              </a:pPr>
              <a:r>
                <a:rPr lang="en-US" sz="2400"/>
                <a:t>Visualization</a:t>
              </a:r>
              <a:endParaRPr lang="en-US" sz="2000"/>
            </a:p>
          </p:txBody>
        </p:sp>
        <p:sp>
          <p:nvSpPr>
            <p:cNvPr id="445468"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3470699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381000" y="304800"/>
            <a:ext cx="8610600" cy="762000"/>
          </a:xfrm>
          <a:noFill/>
          <a:ln/>
        </p:spPr>
        <p:txBody>
          <a:bodyPr lIns="92075" tIns="46038" rIns="92075" bIns="46038" anchor="ctr"/>
          <a:lstStyle/>
          <a:p>
            <a:r>
              <a:rPr lang="en-US" sz="2800" dirty="0"/>
              <a:t>Data Mining: Confluence of Multiple Disciplines</a:t>
            </a:r>
            <a:r>
              <a:rPr lang="en-US" sz="3200" b="0" dirty="0"/>
              <a:t> </a:t>
            </a:r>
          </a:p>
        </p:txBody>
      </p:sp>
      <p:grpSp>
        <p:nvGrpSpPr>
          <p:cNvPr id="445469" name="Group 29"/>
          <p:cNvGrpSpPr>
            <a:grpSpLocks/>
          </p:cNvGrpSpPr>
          <p:nvPr/>
        </p:nvGrpSpPr>
        <p:grpSpPr bwMode="auto">
          <a:xfrm>
            <a:off x="304800" y="1600200"/>
            <a:ext cx="8534400" cy="4343400"/>
            <a:chOff x="192" y="1152"/>
            <a:chExt cx="5376" cy="2736"/>
          </a:xfrm>
        </p:grpSpPr>
        <p:sp>
          <p:nvSpPr>
            <p:cNvPr id="445459" name="Oval 19"/>
            <p:cNvSpPr>
              <a:spLocks noChangeArrowheads="1"/>
            </p:cNvSpPr>
            <p:nvPr/>
          </p:nvSpPr>
          <p:spPr bwMode="auto">
            <a:xfrm>
              <a:off x="2160" y="2160"/>
              <a:ext cx="1440" cy="672"/>
            </a:xfrm>
            <a:prstGeom prst="ellipse">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Data Mining</a:t>
              </a:r>
            </a:p>
          </p:txBody>
        </p:sp>
        <p:sp>
          <p:nvSpPr>
            <p:cNvPr id="445453"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4"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5"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6"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7"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8"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61"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Database </a:t>
              </a:r>
            </a:p>
            <a:p>
              <a:pPr algn="ctr"/>
              <a:r>
                <a:rPr lang="en-US" sz="2400"/>
                <a:t>Technology</a:t>
              </a:r>
            </a:p>
          </p:txBody>
        </p:sp>
        <p:sp>
          <p:nvSpPr>
            <p:cNvPr id="445462" name="Oval 22"/>
            <p:cNvSpPr>
              <a:spLocks noChangeArrowheads="1"/>
            </p:cNvSpPr>
            <p:nvPr/>
          </p:nvSpPr>
          <p:spPr bwMode="auto">
            <a:xfrm>
              <a:off x="3216" y="1200"/>
              <a:ext cx="1296" cy="480"/>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a:t>Statistics</a:t>
              </a:r>
            </a:p>
          </p:txBody>
        </p:sp>
        <p:sp>
          <p:nvSpPr>
            <p:cNvPr id="445463" name="Oval 23"/>
            <p:cNvSpPr>
              <a:spLocks noChangeArrowheads="1"/>
            </p:cNvSpPr>
            <p:nvPr/>
          </p:nvSpPr>
          <p:spPr bwMode="auto">
            <a:xfrm>
              <a:off x="192" y="2208"/>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Machine</a:t>
              </a:r>
            </a:p>
            <a:p>
              <a:pPr algn="ctr"/>
              <a:r>
                <a:rPr lang="en-US" sz="2400"/>
                <a:t>Learning</a:t>
              </a:r>
            </a:p>
          </p:txBody>
        </p:sp>
        <p:sp>
          <p:nvSpPr>
            <p:cNvPr id="445464"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Pattern</a:t>
              </a:r>
            </a:p>
            <a:p>
              <a:pPr algn="ctr"/>
              <a:r>
                <a:rPr lang="en-US" sz="2400"/>
                <a:t>Recognition</a:t>
              </a:r>
            </a:p>
          </p:txBody>
        </p:sp>
        <p:sp>
          <p:nvSpPr>
            <p:cNvPr id="445465" name="Oval 25"/>
            <p:cNvSpPr>
              <a:spLocks noChangeArrowheads="1"/>
            </p:cNvSpPr>
            <p:nvPr/>
          </p:nvSpPr>
          <p:spPr bwMode="auto">
            <a:xfrm>
              <a:off x="2208" y="3360"/>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Algorithm</a:t>
              </a:r>
            </a:p>
          </p:txBody>
        </p:sp>
        <p:sp>
          <p:nvSpPr>
            <p:cNvPr id="445466" name="Oval 26"/>
            <p:cNvSpPr>
              <a:spLocks noChangeArrowheads="1"/>
            </p:cNvSpPr>
            <p:nvPr/>
          </p:nvSpPr>
          <p:spPr bwMode="auto">
            <a:xfrm>
              <a:off x="4032" y="3216"/>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a:t>Other</a:t>
              </a:r>
            </a:p>
            <a:p>
              <a:pPr algn="ctr"/>
              <a:r>
                <a:rPr lang="en-US" sz="2400" dirty="0"/>
                <a:t>Disciplines</a:t>
              </a:r>
            </a:p>
          </p:txBody>
        </p:sp>
        <p:sp>
          <p:nvSpPr>
            <p:cNvPr id="445467"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10000"/>
                </a:lnSpc>
                <a:spcBef>
                  <a:spcPct val="20000"/>
                </a:spcBef>
                <a:buClr>
                  <a:schemeClr val="folHlink"/>
                </a:buClr>
                <a:buSzPct val="60000"/>
                <a:buFont typeface="Wingdings" pitchFamily="2" charset="2"/>
                <a:buNone/>
              </a:pPr>
              <a:r>
                <a:rPr lang="en-US" sz="2400"/>
                <a:t>Visualization</a:t>
              </a:r>
              <a:endParaRPr lang="en-US" sz="2000"/>
            </a:p>
          </p:txBody>
        </p:sp>
        <p:sp>
          <p:nvSpPr>
            <p:cNvPr id="445468"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2826758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data analysis pipeline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Mining is not the only step in the analysis process</a:t>
            </a:r>
          </a:p>
          <a:p>
            <a:endParaRPr lang="en-US" dirty="0"/>
          </a:p>
          <a:p>
            <a:endParaRPr lang="en-US" dirty="0" smtClean="0"/>
          </a:p>
          <a:p>
            <a:endParaRPr lang="en-US" dirty="0"/>
          </a:p>
          <a:p>
            <a:endParaRPr lang="en-US" dirty="0" smtClean="0"/>
          </a:p>
          <a:p>
            <a:r>
              <a:rPr lang="en-US" dirty="0" smtClean="0">
                <a:solidFill>
                  <a:schemeClr val="accent6">
                    <a:lumMod val="75000"/>
                  </a:schemeClr>
                </a:solidFill>
              </a:rPr>
              <a:t>Preprocessing</a:t>
            </a:r>
            <a:r>
              <a:rPr lang="en-US" dirty="0" smtClean="0"/>
              <a:t>: real data is noisy, incomplete and inconsistent. </a:t>
            </a:r>
            <a:r>
              <a:rPr lang="en-US" dirty="0" smtClean="0">
                <a:solidFill>
                  <a:schemeClr val="accent5">
                    <a:lumMod val="75000"/>
                  </a:schemeClr>
                </a:solidFill>
              </a:rPr>
              <a:t>Data cleaning </a:t>
            </a:r>
            <a:r>
              <a:rPr lang="en-US" dirty="0" smtClean="0"/>
              <a:t>is required to make sense of the data</a:t>
            </a:r>
          </a:p>
          <a:p>
            <a:pPr lvl="1"/>
            <a:r>
              <a:rPr lang="en-US" dirty="0" smtClean="0"/>
              <a:t>Techniques: Sampling, Dimensionality Reduction, Feature selection.</a:t>
            </a:r>
          </a:p>
          <a:p>
            <a:pPr lvl="1"/>
            <a:r>
              <a:rPr lang="en-US" dirty="0" smtClean="0"/>
              <a:t>A dirty work, but it is often the most important step for the analysis.</a:t>
            </a:r>
          </a:p>
          <a:p>
            <a:r>
              <a:rPr lang="en-US" dirty="0" smtClean="0">
                <a:solidFill>
                  <a:schemeClr val="accent6">
                    <a:lumMod val="75000"/>
                  </a:schemeClr>
                </a:solidFill>
              </a:rPr>
              <a:t>Post-Processing</a:t>
            </a:r>
            <a:r>
              <a:rPr lang="en-US" dirty="0" smtClean="0"/>
              <a:t>: Make the data actionable and useful to the user</a:t>
            </a:r>
          </a:p>
          <a:p>
            <a:pPr lvl="1"/>
            <a:r>
              <a:rPr lang="en-US" dirty="0" smtClean="0"/>
              <a:t>Statistical analysis of importance</a:t>
            </a:r>
          </a:p>
          <a:p>
            <a:pPr lvl="1"/>
            <a:r>
              <a:rPr lang="en-US" dirty="0" smtClean="0"/>
              <a:t>Visualization.</a:t>
            </a:r>
          </a:p>
          <a:p>
            <a:pPr marL="182880" lvl="1">
              <a:buClr>
                <a:schemeClr val="accent6"/>
              </a:buClr>
            </a:pPr>
            <a:r>
              <a:rPr lang="en-US" sz="3100" dirty="0" smtClean="0"/>
              <a:t>Pre- and Post-processing are </a:t>
            </a:r>
            <a:r>
              <a:rPr lang="en-US" sz="3100" dirty="0"/>
              <a:t>often </a:t>
            </a:r>
            <a:r>
              <a:rPr lang="en-US" sz="3100" dirty="0" smtClean="0"/>
              <a:t>data </a:t>
            </a:r>
            <a:r>
              <a:rPr lang="en-US" sz="3100" dirty="0"/>
              <a:t>mining </a:t>
            </a:r>
            <a:r>
              <a:rPr lang="en-US" sz="3100" dirty="0" smtClean="0"/>
              <a:t>tasks </a:t>
            </a:r>
            <a:r>
              <a:rPr lang="en-US" sz="3100" dirty="0"/>
              <a:t>as well</a:t>
            </a:r>
          </a:p>
          <a:p>
            <a:endParaRPr lang="en-US" dirty="0" smtClean="0"/>
          </a:p>
          <a:p>
            <a:pPr lvl="1"/>
            <a:endParaRPr lang="en-US" dirty="0" smtClean="0"/>
          </a:p>
        </p:txBody>
      </p:sp>
      <p:sp>
        <p:nvSpPr>
          <p:cNvPr id="4" name="Rectangle 3"/>
          <p:cNvSpPr/>
          <p:nvPr/>
        </p:nvSpPr>
        <p:spPr>
          <a:xfrm>
            <a:off x="1143000" y="2171700"/>
            <a:ext cx="1676400" cy="849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Preprocessing</a:t>
            </a:r>
            <a:endParaRPr lang="en-US" dirty="0"/>
          </a:p>
        </p:txBody>
      </p:sp>
      <p:sp>
        <p:nvSpPr>
          <p:cNvPr id="5" name="Rectangle 4"/>
          <p:cNvSpPr/>
          <p:nvPr/>
        </p:nvSpPr>
        <p:spPr>
          <a:xfrm>
            <a:off x="3657600" y="2133600"/>
            <a:ext cx="1752600" cy="914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Mining</a:t>
            </a:r>
            <a:endParaRPr lang="en-US" dirty="0"/>
          </a:p>
        </p:txBody>
      </p:sp>
      <p:sp>
        <p:nvSpPr>
          <p:cNvPr id="6" name="Rectangle 5"/>
          <p:cNvSpPr/>
          <p:nvPr/>
        </p:nvSpPr>
        <p:spPr>
          <a:xfrm>
            <a:off x="6248400" y="2133600"/>
            <a:ext cx="1905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a:t>
            </a:r>
          </a:p>
          <a:p>
            <a:pPr algn="ctr"/>
            <a:r>
              <a:rPr lang="en-US" dirty="0" smtClean="0"/>
              <a:t>Post-processing</a:t>
            </a:r>
            <a:endParaRPr lang="en-US" dirty="0"/>
          </a:p>
        </p:txBody>
      </p:sp>
      <p:cxnSp>
        <p:nvCxnSpPr>
          <p:cNvPr id="8" name="Straight Arrow Connector 7"/>
          <p:cNvCxnSpPr/>
          <p:nvPr/>
        </p:nvCxnSpPr>
        <p:spPr>
          <a:xfrm>
            <a:off x="2819400" y="2667000"/>
            <a:ext cx="838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6" idx="1"/>
          </p:cNvCxnSpPr>
          <p:nvPr/>
        </p:nvCxnSpPr>
        <p:spPr>
          <a:xfrm>
            <a:off x="5410200" y="2590800"/>
            <a:ext cx="838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3816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AB338F-EC04-47BF-A173-E04007272B66}" type="slidenum">
              <a:rPr lang="en-US"/>
              <a:pPr/>
              <a:t>59</a:t>
            </a:fld>
            <a:endParaRPr lang="en-US"/>
          </a:p>
        </p:txBody>
      </p:sp>
      <p:sp>
        <p:nvSpPr>
          <p:cNvPr id="18434" name="Rectangle 2"/>
          <p:cNvSpPr>
            <a:spLocks noGrp="1" noChangeArrowheads="1"/>
          </p:cNvSpPr>
          <p:nvPr>
            <p:ph type="title"/>
          </p:nvPr>
        </p:nvSpPr>
        <p:spPr>
          <a:xfrm>
            <a:off x="685800" y="457200"/>
            <a:ext cx="7772400" cy="1143000"/>
          </a:xfrm>
        </p:spPr>
        <p:txBody>
          <a:bodyPr/>
          <a:lstStyle/>
          <a:p>
            <a:r>
              <a:rPr lang="en-US"/>
              <a:t>Meaningfulness of Answers</a:t>
            </a:r>
          </a:p>
        </p:txBody>
      </p:sp>
      <p:sp>
        <p:nvSpPr>
          <p:cNvPr id="18435" name="Rectangle 3"/>
          <p:cNvSpPr>
            <a:spLocks noGrp="1" noChangeArrowheads="1"/>
          </p:cNvSpPr>
          <p:nvPr>
            <p:ph type="body" idx="1"/>
          </p:nvPr>
        </p:nvSpPr>
        <p:spPr>
          <a:xfrm>
            <a:off x="762000" y="1981200"/>
            <a:ext cx="7772400" cy="4419600"/>
          </a:xfrm>
        </p:spPr>
        <p:txBody>
          <a:bodyPr/>
          <a:lstStyle/>
          <a:p>
            <a:r>
              <a:rPr lang="en-US" dirty="0"/>
              <a:t>A big data-mining risk is that you will “discover” patterns that are meaningless.</a:t>
            </a:r>
          </a:p>
          <a:p>
            <a:r>
              <a:rPr lang="en-US" dirty="0"/>
              <a:t>Statisticians call it </a:t>
            </a:r>
            <a:r>
              <a:rPr lang="en-US" dirty="0" err="1">
                <a:solidFill>
                  <a:srgbClr val="FF0066"/>
                </a:solidFill>
              </a:rPr>
              <a:t>Bonferroni’s</a:t>
            </a:r>
            <a:r>
              <a:rPr lang="en-US" dirty="0">
                <a:solidFill>
                  <a:srgbClr val="FF0066"/>
                </a:solidFill>
              </a:rPr>
              <a:t> principle</a:t>
            </a:r>
            <a:r>
              <a:rPr lang="en-US" dirty="0"/>
              <a:t>: (roughly) if you look in more places for interesting patterns than your amount of data will support, you are bound to find crap. </a:t>
            </a:r>
            <a:endParaRPr lang="en-US" dirty="0" smtClean="0"/>
          </a:p>
          <a:p>
            <a:r>
              <a:rPr lang="en-US" dirty="0" smtClean="0"/>
              <a:t>The </a:t>
            </a:r>
            <a:r>
              <a:rPr lang="en-US" dirty="0">
                <a:solidFill>
                  <a:srgbClr val="FF0066"/>
                </a:solidFill>
              </a:rPr>
              <a:t>Rhine Paradox</a:t>
            </a:r>
            <a:r>
              <a:rPr lang="en-US" dirty="0"/>
              <a:t>: a great example of how not to conduct scientific research.</a:t>
            </a:r>
          </a:p>
          <a:p>
            <a:endParaRPr lang="en-US" dirty="0"/>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2721479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Στόχοι του μαθήματος</a:t>
            </a:r>
            <a:endParaRPr lang="en-US" dirty="0"/>
          </a:p>
        </p:txBody>
      </p:sp>
      <p:sp>
        <p:nvSpPr>
          <p:cNvPr id="3" name="Content Placeholder 2"/>
          <p:cNvSpPr>
            <a:spLocks noGrp="1"/>
          </p:cNvSpPr>
          <p:nvPr>
            <p:ph idx="1"/>
          </p:nvPr>
        </p:nvSpPr>
        <p:spPr/>
        <p:txBody>
          <a:bodyPr>
            <a:normAutofit fontScale="85000" lnSpcReduction="10000"/>
          </a:bodyPr>
          <a:lstStyle/>
          <a:p>
            <a:r>
              <a:rPr lang="el-GR" dirty="0" smtClean="0"/>
              <a:t>Να καταλάβετε το είδος των προβλημάτων που μπορείτε να λύσετε χρησιμοποιώντας τεχνικές </a:t>
            </a:r>
            <a:r>
              <a:rPr lang="en-US" dirty="0" smtClean="0"/>
              <a:t>data mining.</a:t>
            </a:r>
            <a:endParaRPr lang="el-GR" dirty="0" smtClean="0"/>
          </a:p>
          <a:p>
            <a:r>
              <a:rPr lang="el-GR" dirty="0" smtClean="0"/>
              <a:t>Να μάθετε βασικές έννοιες του </a:t>
            </a:r>
            <a:r>
              <a:rPr lang="en-US" dirty="0" smtClean="0"/>
              <a:t>data mining, </a:t>
            </a:r>
            <a:r>
              <a:rPr lang="el-GR" dirty="0" smtClean="0"/>
              <a:t>που καλύπτουν και τ</a:t>
            </a:r>
            <a:r>
              <a:rPr lang="en-US" dirty="0" smtClean="0"/>
              <a:t>o</a:t>
            </a:r>
            <a:r>
              <a:rPr lang="el-GR" dirty="0" smtClean="0"/>
              <a:t> θεωρητικό υπόβαθρο, και την εφαρμογή στην πράξη.  </a:t>
            </a:r>
          </a:p>
          <a:p>
            <a:r>
              <a:rPr lang="el-GR" dirty="0" smtClean="0"/>
              <a:t>Να καταλάβουμε τη θεωρία πίσω από τους αλγόριθμους και τις τεχνικές</a:t>
            </a:r>
          </a:p>
          <a:p>
            <a:r>
              <a:rPr lang="el-GR" dirty="0" smtClean="0"/>
              <a:t>Να αποκτήσετε ένα σύνολο από εργαλεία (</a:t>
            </a:r>
            <a:r>
              <a:rPr lang="en-US" dirty="0" smtClean="0"/>
              <a:t>toolbox) </a:t>
            </a:r>
            <a:r>
              <a:rPr lang="el-GR" dirty="0" smtClean="0"/>
              <a:t>για εξόρυξη δεδομένων.</a:t>
            </a:r>
          </a:p>
          <a:p>
            <a:r>
              <a:rPr lang="el-GR" dirty="0" smtClean="0"/>
              <a:t>Να παίξετε με πραγματικά δεδομένα και να δείτε κάποια ενδιαφέροντα πραγματικά προβλήματα</a:t>
            </a:r>
            <a:r>
              <a:rPr lang="el-GR" dirty="0"/>
              <a:t> </a:t>
            </a:r>
            <a:r>
              <a:rPr lang="el-GR" dirty="0" smtClean="0"/>
              <a:t>(ελπίζω).</a:t>
            </a:r>
            <a:endParaRPr lang="en-US" dirty="0" smtClean="0"/>
          </a:p>
          <a:p>
            <a:r>
              <a:rPr lang="el-GR" dirty="0" smtClean="0"/>
              <a:t>Να μάθετε διασκεδάζοντας</a:t>
            </a:r>
            <a:r>
              <a:rPr lang="en-US" dirty="0" smtClean="0"/>
              <a:t>.</a:t>
            </a:r>
            <a:endParaRPr lang="el-GR" dirty="0"/>
          </a:p>
        </p:txBody>
      </p:sp>
    </p:spTree>
    <p:extLst>
      <p:ext uri="{BB962C8B-B14F-4D97-AF65-F5344CB8AC3E}">
        <p14:creationId xmlns:p14="http://schemas.microsoft.com/office/powerpoint/2010/main" val="25220757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F3079F-E358-4AF7-B1FA-A0B8EFB7260F}" type="slidenum">
              <a:rPr lang="en-US"/>
              <a:pPr/>
              <a:t>60</a:t>
            </a:fld>
            <a:endParaRPr lang="en-US"/>
          </a:p>
        </p:txBody>
      </p:sp>
      <p:sp>
        <p:nvSpPr>
          <p:cNvPr id="35842" name="Rectangle 2"/>
          <p:cNvSpPr>
            <a:spLocks noGrp="1" noChangeArrowheads="1"/>
          </p:cNvSpPr>
          <p:nvPr>
            <p:ph type="title"/>
          </p:nvPr>
        </p:nvSpPr>
        <p:spPr/>
        <p:txBody>
          <a:bodyPr/>
          <a:lstStyle/>
          <a:p>
            <a:r>
              <a:rPr lang="en-US"/>
              <a:t>Rhine Paradox – (1)</a:t>
            </a:r>
          </a:p>
        </p:txBody>
      </p:sp>
      <p:sp>
        <p:nvSpPr>
          <p:cNvPr id="35843" name="Rectangle 3"/>
          <p:cNvSpPr>
            <a:spLocks noGrp="1" noChangeArrowheads="1"/>
          </p:cNvSpPr>
          <p:nvPr>
            <p:ph type="body" idx="1"/>
          </p:nvPr>
        </p:nvSpPr>
        <p:spPr>
          <a:xfrm>
            <a:off x="228600" y="1981200"/>
            <a:ext cx="8229600" cy="4495800"/>
          </a:xfrm>
        </p:spPr>
        <p:txBody>
          <a:bodyPr/>
          <a:lstStyle/>
          <a:p>
            <a:r>
              <a:rPr lang="en-US"/>
              <a:t>Joseph Rhine was a parapsychologist in the 1950’s who hypothesized that some people had Extra-Sensory Perception.</a:t>
            </a:r>
          </a:p>
          <a:p>
            <a:r>
              <a:rPr lang="en-US"/>
              <a:t>He devised (something like) an experiment where subjects were asked to guess 10 hidden cards – </a:t>
            </a:r>
            <a:r>
              <a:rPr lang="en-US">
                <a:solidFill>
                  <a:srgbClr val="FF0066"/>
                </a:solidFill>
              </a:rPr>
              <a:t>red</a:t>
            </a:r>
            <a:r>
              <a:rPr lang="en-US"/>
              <a:t> or </a:t>
            </a:r>
            <a:r>
              <a:rPr lang="en-US">
                <a:solidFill>
                  <a:srgbClr val="3366FF"/>
                </a:solidFill>
              </a:rPr>
              <a:t>blue</a:t>
            </a:r>
            <a:r>
              <a:rPr lang="en-US"/>
              <a:t>.</a:t>
            </a:r>
          </a:p>
          <a:p>
            <a:r>
              <a:rPr lang="en-US"/>
              <a:t>He discovered that almost 1 in 1000 had ESP – they were able to get all 10 right!</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52331009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4CD794-1BFC-416A-B563-04CF51B9CD2A}" type="slidenum">
              <a:rPr lang="en-US"/>
              <a:pPr/>
              <a:t>61</a:t>
            </a:fld>
            <a:endParaRPr lang="en-US"/>
          </a:p>
        </p:txBody>
      </p:sp>
      <p:sp>
        <p:nvSpPr>
          <p:cNvPr id="36866" name="Rectangle 2"/>
          <p:cNvSpPr>
            <a:spLocks noGrp="1" noChangeArrowheads="1"/>
          </p:cNvSpPr>
          <p:nvPr>
            <p:ph type="title"/>
          </p:nvPr>
        </p:nvSpPr>
        <p:spPr/>
        <p:txBody>
          <a:bodyPr/>
          <a:lstStyle/>
          <a:p>
            <a:r>
              <a:rPr lang="en-US"/>
              <a:t>Rhine Paradox – (2)</a:t>
            </a:r>
          </a:p>
        </p:txBody>
      </p:sp>
      <p:sp>
        <p:nvSpPr>
          <p:cNvPr id="36867" name="Rectangle 3"/>
          <p:cNvSpPr>
            <a:spLocks noGrp="1" noChangeArrowheads="1"/>
          </p:cNvSpPr>
          <p:nvPr>
            <p:ph type="body" idx="1"/>
          </p:nvPr>
        </p:nvSpPr>
        <p:spPr/>
        <p:txBody>
          <a:bodyPr/>
          <a:lstStyle/>
          <a:p>
            <a:r>
              <a:rPr lang="en-US"/>
              <a:t>He told these people they had ESP and called them in for another test of the same type.</a:t>
            </a:r>
          </a:p>
          <a:p>
            <a:r>
              <a:rPr lang="en-US"/>
              <a:t>Alas, he discovered that almost all of them had lost their ESP.</a:t>
            </a:r>
          </a:p>
          <a:p>
            <a:r>
              <a:rPr lang="en-US"/>
              <a:t>What did he conclude?</a:t>
            </a:r>
          </a:p>
          <a:p>
            <a:pPr lvl="1"/>
            <a:r>
              <a:rPr lang="en-US"/>
              <a:t>Answer on next slide.</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112141367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020DCB-4163-4F3B-A537-1EFC5252F6BB}" type="slidenum">
              <a:rPr lang="en-US"/>
              <a:pPr/>
              <a:t>62</a:t>
            </a:fld>
            <a:endParaRPr lang="en-US"/>
          </a:p>
        </p:txBody>
      </p:sp>
      <p:sp>
        <p:nvSpPr>
          <p:cNvPr id="37890" name="Rectangle 2"/>
          <p:cNvSpPr>
            <a:spLocks noGrp="1" noChangeArrowheads="1"/>
          </p:cNvSpPr>
          <p:nvPr>
            <p:ph type="title"/>
          </p:nvPr>
        </p:nvSpPr>
        <p:spPr/>
        <p:txBody>
          <a:bodyPr/>
          <a:lstStyle/>
          <a:p>
            <a:r>
              <a:rPr lang="en-US"/>
              <a:t>Rhine Paradox – (3)</a:t>
            </a:r>
          </a:p>
        </p:txBody>
      </p:sp>
      <p:sp>
        <p:nvSpPr>
          <p:cNvPr id="37891" name="Rectangle 3"/>
          <p:cNvSpPr>
            <a:spLocks noGrp="1" noChangeArrowheads="1"/>
          </p:cNvSpPr>
          <p:nvPr>
            <p:ph type="body" idx="1"/>
          </p:nvPr>
        </p:nvSpPr>
        <p:spPr/>
        <p:txBody>
          <a:bodyPr/>
          <a:lstStyle/>
          <a:p>
            <a:r>
              <a:rPr lang="en-US" dirty="0"/>
              <a:t>He concluded that you shouldn’t tell people they have ESP; it causes them to lose it.</a:t>
            </a:r>
          </a:p>
        </p:txBody>
      </p:sp>
      <p:sp>
        <p:nvSpPr>
          <p:cNvPr id="2" name="TextBox 1"/>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a:t>
            </a:r>
            <a:r>
              <a:rPr lang="en-US" sz="1600" dirty="0">
                <a:solidFill>
                  <a:schemeClr val="accent4">
                    <a:lumMod val="75000"/>
                  </a:schemeClr>
                </a:solidFill>
              </a:rPr>
              <a:t>Data 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222931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Μάθημα</a:t>
            </a:r>
            <a:endParaRPr lang="en-US" dirty="0"/>
          </a:p>
        </p:txBody>
      </p:sp>
      <p:sp>
        <p:nvSpPr>
          <p:cNvPr id="3" name="Content Placeholder 2"/>
          <p:cNvSpPr>
            <a:spLocks noGrp="1"/>
          </p:cNvSpPr>
          <p:nvPr>
            <p:ph idx="1"/>
          </p:nvPr>
        </p:nvSpPr>
        <p:spPr/>
        <p:txBody>
          <a:bodyPr/>
          <a:lstStyle/>
          <a:p>
            <a:r>
              <a:rPr lang="el-GR" dirty="0" smtClean="0"/>
              <a:t>Η παρακολούθηση και συμμετοχή είναι απαραίτητες</a:t>
            </a:r>
          </a:p>
          <a:p>
            <a:pPr lvl="1"/>
            <a:r>
              <a:rPr lang="el-GR" dirty="0" smtClean="0"/>
              <a:t>Κάνετε ερωτήσεις. Κάποια πράγματα δεν θα είναι ξεκάθαρα και θα πρέπει να τα επαναλάβω. </a:t>
            </a:r>
          </a:p>
          <a:p>
            <a:pPr lvl="1"/>
            <a:r>
              <a:rPr lang="el-GR" dirty="0" smtClean="0"/>
              <a:t>Αν κάτι στηρίζεται σε παλαιότερη γνώση που δεν θυμάστε ζητήστε να κάνουμε μια (σύντομη) επισκόπηση.</a:t>
            </a:r>
          </a:p>
          <a:p>
            <a:pPr lvl="1"/>
            <a:r>
              <a:rPr lang="el-GR" dirty="0" smtClean="0"/>
              <a:t>Αν υπάρχει πρόβλημα με αγγλική ορολογία και τις διαφάνειες μπορούμε να κάνουμε κάποιες ρυθμίσεις.</a:t>
            </a:r>
            <a:endParaRPr lang="en-US" dirty="0"/>
          </a:p>
        </p:txBody>
      </p:sp>
    </p:spTree>
    <p:extLst>
      <p:ext uri="{BB962C8B-B14F-4D97-AF65-F5344CB8AC3E}">
        <p14:creationId xmlns:p14="http://schemas.microsoft.com/office/powerpoint/2010/main" val="3217298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Θέματα που θα καλύψουμε</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Κάποιο υποσύνολο από τα παρακάτω</a:t>
            </a:r>
            <a:endParaRPr lang="en-US" dirty="0" smtClean="0"/>
          </a:p>
          <a:p>
            <a:pPr lvl="1"/>
            <a:r>
              <a:rPr lang="en-US" dirty="0" smtClean="0"/>
              <a:t>Frequent </a:t>
            </a:r>
            <a:r>
              <a:rPr lang="en-US" dirty="0" err="1" smtClean="0"/>
              <a:t>itemsets</a:t>
            </a:r>
            <a:r>
              <a:rPr lang="en-US" dirty="0" smtClean="0"/>
              <a:t> and association rules (</a:t>
            </a:r>
            <a:r>
              <a:rPr lang="el-GR" dirty="0" smtClean="0"/>
              <a:t>συσχετισμοί)</a:t>
            </a:r>
            <a:endParaRPr lang="en-US" dirty="0" smtClean="0"/>
          </a:p>
          <a:p>
            <a:pPr lvl="1"/>
            <a:r>
              <a:rPr lang="en-US" dirty="0" smtClean="0"/>
              <a:t>Covering problems</a:t>
            </a:r>
          </a:p>
          <a:p>
            <a:pPr lvl="1"/>
            <a:r>
              <a:rPr lang="en-US" dirty="0" smtClean="0"/>
              <a:t>Definitions and Computation of Similarity</a:t>
            </a:r>
          </a:p>
          <a:p>
            <a:pPr lvl="1"/>
            <a:r>
              <a:rPr lang="en-US" dirty="0" smtClean="0"/>
              <a:t>Clustering (</a:t>
            </a:r>
            <a:r>
              <a:rPr lang="el-GR" dirty="0" err="1" smtClean="0"/>
              <a:t>συσταδ</a:t>
            </a:r>
            <a:r>
              <a:rPr lang="en-US" dirty="0" smtClean="0"/>
              <a:t>i</a:t>
            </a:r>
            <a:r>
              <a:rPr lang="el-GR" dirty="0" err="1" smtClean="0"/>
              <a:t>οποίηση</a:t>
            </a:r>
            <a:r>
              <a:rPr lang="el-GR" dirty="0" smtClean="0"/>
              <a:t>), </a:t>
            </a:r>
            <a:r>
              <a:rPr lang="en-US" dirty="0" smtClean="0"/>
              <a:t>co-clustering, compression</a:t>
            </a:r>
          </a:p>
          <a:p>
            <a:pPr lvl="1"/>
            <a:r>
              <a:rPr lang="en-US" dirty="0" smtClean="0"/>
              <a:t>Classification</a:t>
            </a:r>
            <a:r>
              <a:rPr lang="el-GR" dirty="0" smtClean="0"/>
              <a:t> (κατηγοριοποίηση)</a:t>
            </a:r>
            <a:endParaRPr lang="en-US" dirty="0" smtClean="0"/>
          </a:p>
          <a:p>
            <a:pPr lvl="1"/>
            <a:r>
              <a:rPr lang="en-US" dirty="0" smtClean="0"/>
              <a:t>Dimensionality Reduction</a:t>
            </a:r>
            <a:endParaRPr lang="el-GR" dirty="0" smtClean="0"/>
          </a:p>
          <a:p>
            <a:pPr lvl="1"/>
            <a:r>
              <a:rPr lang="en-US" dirty="0" smtClean="0"/>
              <a:t>Ranking (</a:t>
            </a:r>
            <a:r>
              <a:rPr lang="el-GR" dirty="0" err="1" smtClean="0"/>
              <a:t>ιεραρχηση</a:t>
            </a:r>
            <a:r>
              <a:rPr lang="el-GR" dirty="0" smtClean="0"/>
              <a:t>/ταξινόμηση)</a:t>
            </a:r>
          </a:p>
          <a:p>
            <a:pPr lvl="1"/>
            <a:r>
              <a:rPr lang="en-US" dirty="0" smtClean="0"/>
              <a:t>Recommendation </a:t>
            </a:r>
            <a:r>
              <a:rPr lang="en-US" dirty="0" err="1" smtClean="0"/>
              <a:t>stystems</a:t>
            </a:r>
            <a:endParaRPr lang="en-US" dirty="0" smtClean="0"/>
          </a:p>
          <a:p>
            <a:pPr lvl="1"/>
            <a:r>
              <a:rPr lang="en-US" dirty="0" smtClean="0"/>
              <a:t>Graph Analysis</a:t>
            </a:r>
          </a:p>
          <a:p>
            <a:pPr lvl="1"/>
            <a:r>
              <a:rPr lang="en-US" dirty="0" smtClean="0"/>
              <a:t>Map-Reduce tools</a:t>
            </a:r>
          </a:p>
          <a:p>
            <a:pPr lvl="1"/>
            <a:r>
              <a:rPr lang="en-US" dirty="0" smtClean="0"/>
              <a:t>Time-series analysis</a:t>
            </a:r>
          </a:p>
          <a:p>
            <a:pPr lvl="1"/>
            <a:r>
              <a:rPr lang="en-US" dirty="0" smtClean="0"/>
              <a:t>Aggregation</a:t>
            </a:r>
          </a:p>
          <a:p>
            <a:pPr lvl="1"/>
            <a:r>
              <a:rPr lang="en-US" dirty="0" smtClean="0"/>
              <a:t>Privacy preserving data mining</a:t>
            </a:r>
          </a:p>
          <a:p>
            <a:pPr lvl="1"/>
            <a:endParaRPr lang="en-US" dirty="0"/>
          </a:p>
        </p:txBody>
      </p:sp>
    </p:spTree>
    <p:extLst>
      <p:ext uri="{BB962C8B-B14F-4D97-AF65-F5344CB8AC3E}">
        <p14:creationId xmlns:p14="http://schemas.microsoft.com/office/powerpoint/2010/main" val="1487136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 (ελληνικά)</a:t>
            </a:r>
            <a:endParaRPr lang="en-US" dirty="0"/>
          </a:p>
        </p:txBody>
      </p:sp>
      <p:sp>
        <p:nvSpPr>
          <p:cNvPr id="3" name="Content Placeholder 2"/>
          <p:cNvSpPr>
            <a:spLocks noGrp="1"/>
          </p:cNvSpPr>
          <p:nvPr>
            <p:ph idx="1"/>
          </p:nvPr>
        </p:nvSpPr>
        <p:spPr>
          <a:xfrm>
            <a:off x="457200" y="1600199"/>
            <a:ext cx="8229600" cy="4065657"/>
          </a:xfrm>
        </p:spPr>
        <p:txBody>
          <a:bodyPr>
            <a:normAutofit fontScale="92500"/>
          </a:bodyPr>
          <a:lstStyle/>
          <a:p>
            <a:pPr marL="182880" lvl="1">
              <a:buClr>
                <a:schemeClr val="accent6"/>
              </a:buClr>
            </a:pPr>
            <a:r>
              <a:rPr lang="el-GR" sz="2800" i="1" dirty="0"/>
              <a:t>Μ. </a:t>
            </a:r>
            <a:r>
              <a:rPr lang="el-GR" sz="2800" i="1" dirty="0" err="1"/>
              <a:t>Βαζιργιάννης</a:t>
            </a:r>
            <a:r>
              <a:rPr lang="el-GR" sz="2800" i="1" dirty="0"/>
              <a:t> και Μ. </a:t>
            </a:r>
            <a:r>
              <a:rPr lang="el-GR" sz="2800" i="1" dirty="0" err="1"/>
              <a:t>Χαλκίδη</a:t>
            </a:r>
            <a:r>
              <a:rPr lang="el-GR" sz="2800" i="1" dirty="0"/>
              <a:t>, Εξόρυξη Γνώσης από Βάσεις Δεδομένων. </a:t>
            </a:r>
            <a:r>
              <a:rPr lang="el-GR" sz="2800" i="1" dirty="0" err="1"/>
              <a:t>Τυποθήτω</a:t>
            </a:r>
            <a:r>
              <a:rPr lang="el-GR" sz="2800" i="1" dirty="0"/>
              <a:t>, Νοέμβριος 2003</a:t>
            </a:r>
          </a:p>
          <a:p>
            <a:pPr marL="182880" lvl="1">
              <a:buClr>
                <a:schemeClr val="accent6"/>
              </a:buClr>
            </a:pPr>
            <a:r>
              <a:rPr lang="en-US" sz="2800" i="1" dirty="0">
                <a:solidFill>
                  <a:schemeClr val="accent6">
                    <a:lumMod val="75000"/>
                  </a:schemeClr>
                </a:solidFill>
              </a:rPr>
              <a:t>P.-N. Tan, M. Steinbach and V. Kumar, Introduction to Data Mining Addison Wesley, 2006, </a:t>
            </a:r>
            <a:r>
              <a:rPr lang="el-GR" sz="2800" i="1" dirty="0">
                <a:solidFill>
                  <a:schemeClr val="accent6">
                    <a:lumMod val="75000"/>
                  </a:schemeClr>
                </a:solidFill>
              </a:rPr>
              <a:t>Β. Βερύκιος και Σ. </a:t>
            </a:r>
            <a:r>
              <a:rPr lang="el-GR" sz="2800" i="1" dirty="0" err="1">
                <a:solidFill>
                  <a:schemeClr val="accent6">
                    <a:lumMod val="75000"/>
                  </a:schemeClr>
                </a:solidFill>
              </a:rPr>
              <a:t>Σουραβλάς</a:t>
            </a:r>
            <a:r>
              <a:rPr lang="el-GR" sz="2800" i="1" dirty="0">
                <a:solidFill>
                  <a:schemeClr val="accent6">
                    <a:lumMod val="75000"/>
                  </a:schemeClr>
                </a:solidFill>
              </a:rPr>
              <a:t>, Εκδόσεις </a:t>
            </a:r>
            <a:r>
              <a:rPr lang="el-GR" sz="2800" i="1" dirty="0" err="1">
                <a:solidFill>
                  <a:schemeClr val="accent6">
                    <a:lumMod val="75000"/>
                  </a:schemeClr>
                </a:solidFill>
              </a:rPr>
              <a:t>Τζιόλα</a:t>
            </a:r>
            <a:r>
              <a:rPr lang="el-GR" sz="2800" i="1" dirty="0">
                <a:solidFill>
                  <a:schemeClr val="accent6">
                    <a:lumMod val="75000"/>
                  </a:schemeClr>
                </a:solidFill>
              </a:rPr>
              <a:t> (2010).  </a:t>
            </a:r>
          </a:p>
          <a:p>
            <a:pPr marL="182880" lvl="1">
              <a:buClr>
                <a:schemeClr val="accent6"/>
              </a:buClr>
            </a:pPr>
            <a:r>
              <a:rPr lang="en-US" sz="2800" i="1" dirty="0"/>
              <a:t>M. H. Dunham, Data Mining, </a:t>
            </a:r>
            <a:r>
              <a:rPr lang="el-GR" sz="2800" i="1" dirty="0"/>
              <a:t>Εισαγωγικά και Προηγμένα Θέματα Εξόρυξης Γνώσης από Δεδομένα.  Επιμέλεια Ελληνικής Έκδοσης: Β. Βερύκιος και Γ. Θεοδωρίδης. Εκδόσεις Νέων Τεχνολογιών, 2004. </a:t>
            </a:r>
          </a:p>
        </p:txBody>
      </p:sp>
    </p:spTree>
    <p:extLst>
      <p:ext uri="{BB962C8B-B14F-4D97-AF65-F5344CB8AC3E}">
        <p14:creationId xmlns:p14="http://schemas.microsoft.com/office/powerpoint/2010/main" val="36773381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3561</TotalTime>
  <Words>3733</Words>
  <Application>Microsoft Office PowerPoint</Application>
  <PresentationFormat>On-screen Show (4:3)</PresentationFormat>
  <Paragraphs>479</Paragraphs>
  <Slides>62</Slides>
  <Notes>11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62</vt:i4>
      </vt:variant>
    </vt:vector>
  </HeadingPairs>
  <TitlesOfParts>
    <vt:vector size="65" baseType="lpstr">
      <vt:lpstr>Clarity</vt:lpstr>
      <vt:lpstr>Clip</vt:lpstr>
      <vt:lpstr>Document</vt:lpstr>
      <vt:lpstr>ΕΞΟΡΥΞΗ ΔΕΔΟΜΕΝΩΝ ΔΙΑΛΕΞΗ 1</vt:lpstr>
      <vt:lpstr>Συστάσεις Ι</vt:lpstr>
      <vt:lpstr>Συστάσεις ΙΙ</vt:lpstr>
      <vt:lpstr>Γενικές πληροφορίες για το μάθημα</vt:lpstr>
      <vt:lpstr>«Προαπαιτούμενα»</vt:lpstr>
      <vt:lpstr>Στόχοι του μαθήματος</vt:lpstr>
      <vt:lpstr>Μάθημα</vt:lpstr>
      <vt:lpstr>Θέματα που θα καλύψουμε</vt:lpstr>
      <vt:lpstr>Βιβλιογραφία (ελληνικά)</vt:lpstr>
      <vt:lpstr>Βιβλιογραφία (αγγλικά)</vt:lpstr>
      <vt:lpstr>Βιβλιογραφία (αγγλικά)</vt:lpstr>
      <vt:lpstr>Υλικό</vt:lpstr>
      <vt:lpstr>Quiz </vt:lpstr>
      <vt:lpstr>DATA MINING LECTURE 1</vt:lpstr>
      <vt:lpstr>What is data mining?</vt:lpstr>
      <vt:lpstr>Why do we need data mining?</vt:lpstr>
      <vt:lpstr>The data is also very complex</vt:lpstr>
      <vt:lpstr>Example: transaction data</vt:lpstr>
      <vt:lpstr>Example: document data</vt:lpstr>
      <vt:lpstr>Example: network data</vt:lpstr>
      <vt:lpstr>Example: genomic sequences</vt:lpstr>
      <vt:lpstr>Example: environmental data</vt:lpstr>
      <vt:lpstr>Behavioral data</vt:lpstr>
      <vt:lpstr>Online behavioral data</vt:lpstr>
      <vt:lpstr>What can you do with the data?</vt:lpstr>
      <vt:lpstr>What can you do with the data?</vt:lpstr>
      <vt:lpstr>What can you do with the data?</vt:lpstr>
      <vt:lpstr>What can you do with the data?</vt:lpstr>
      <vt:lpstr>What can you do with the data?</vt:lpstr>
      <vt:lpstr>Why data mining?</vt:lpstr>
      <vt:lpstr>What is Data Mining again?</vt:lpstr>
      <vt:lpstr>What can we do with data mining?</vt:lpstr>
      <vt:lpstr>Frequent Itemsets and Association Rules</vt:lpstr>
      <vt:lpstr>Frequent Itemsets: Application</vt:lpstr>
      <vt:lpstr>Association Rule Discovery: Application</vt:lpstr>
      <vt:lpstr>Clustering Definition</vt:lpstr>
      <vt:lpstr>Illustrating Clustering</vt:lpstr>
      <vt:lpstr>Clustering: Application 1</vt:lpstr>
      <vt:lpstr>Clustering: Application 2</vt:lpstr>
      <vt:lpstr>Illustrating Document Clustering</vt:lpstr>
      <vt:lpstr>Clustering of S&amp;P 500 Stock Data</vt:lpstr>
      <vt:lpstr>Coverage</vt:lpstr>
      <vt:lpstr>Classification: Definition</vt:lpstr>
      <vt:lpstr>Classification Example</vt:lpstr>
      <vt:lpstr>Classification: Application 1</vt:lpstr>
      <vt:lpstr>Classification: Application 2</vt:lpstr>
      <vt:lpstr>Classifying Galaxies</vt:lpstr>
      <vt:lpstr>Link Analysis Ranking</vt:lpstr>
      <vt:lpstr>Exploratory Analysis</vt:lpstr>
      <vt:lpstr>Exploratory Analysis: The Web</vt:lpstr>
      <vt:lpstr>Exploratory Analysis: The Web</vt:lpstr>
      <vt:lpstr>Connections of Data Mining with other areas</vt:lpstr>
      <vt:lpstr>Cultures</vt:lpstr>
      <vt:lpstr>Models vs. Analytic Processing</vt:lpstr>
      <vt:lpstr>(Way too Simple) Example</vt:lpstr>
      <vt:lpstr>Data Mining: Confluence of Multiple Disciplines </vt:lpstr>
      <vt:lpstr>Data Mining: Confluence of Multiple Disciplines </vt:lpstr>
      <vt:lpstr>The data analysis pipeline</vt:lpstr>
      <vt:lpstr>Meaningfulness of Answers</vt:lpstr>
      <vt:lpstr>Rhine Paradox – (1)</vt:lpstr>
      <vt:lpstr>Rhine Paradox – (2)</vt:lpstr>
      <vt:lpstr>Rhine Paradox –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tsap</dc:creator>
  <cp:lastModifiedBy>tsap</cp:lastModifiedBy>
  <cp:revision>123</cp:revision>
  <dcterms:created xsi:type="dcterms:W3CDTF">2011-10-17T19:46:53Z</dcterms:created>
  <dcterms:modified xsi:type="dcterms:W3CDTF">2012-02-28T15:53:14Z</dcterms:modified>
</cp:coreProperties>
</file>