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19E00-D05D-41AD-B434-4F419530C511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47D21-4ED7-4E84-9FF6-8F554F7F0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70413" cy="3427412"/>
          </a:xfrm>
          <a:ln/>
        </p:spPr>
      </p:sp>
      <p:sp>
        <p:nvSpPr>
          <p:cNvPr id="248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358"/>
            <a:ext cx="5030018" cy="4111750"/>
          </a:xfrm>
        </p:spPr>
        <p:txBody>
          <a:bodyPr lIns="87701" tIns="43846" rIns="87701" bIns="43846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0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6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35052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330066"/>
                </a:solidFill>
              </a:rPr>
              <a:t>Εξόρυξη Δεδομένων: Ακ. Έτος 2010-2011</a:t>
            </a:r>
            <a:endParaRPr lang="el-GR" altLang="en-US">
              <a:solidFill>
                <a:srgbClr val="3300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86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l-GR" altLang="en-US">
                <a:solidFill>
                  <a:srgbClr val="330066"/>
                </a:solidFill>
              </a:rPr>
              <a:t>ΚΑΝΟΝΕΣ ΣΥΣΧΕΤΙΣΗΣ Ι</a:t>
            </a:r>
            <a:r>
              <a:rPr lang="en-US" altLang="en-US">
                <a:solidFill>
                  <a:srgbClr val="330066"/>
                </a:solidFill>
              </a:rPr>
              <a:t>I</a:t>
            </a:r>
            <a:endParaRPr lang="el-GR" altLang="en-US">
              <a:solidFill>
                <a:srgbClr val="3300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629400"/>
            <a:ext cx="2209800" cy="228600"/>
          </a:xfrm>
        </p:spPr>
        <p:txBody>
          <a:bodyPr/>
          <a:lstStyle>
            <a:lvl1pPr>
              <a:defRPr/>
            </a:lvl1pPr>
          </a:lstStyle>
          <a:p>
            <a:fld id="{B32DBF60-2593-45F8-ACDD-7E16F06F3C36}" type="slidenum">
              <a:rPr lang="el-GR" altLang="en-US">
                <a:solidFill>
                  <a:srgbClr val="330066"/>
                </a:solidFill>
              </a:rPr>
              <a:pPr/>
              <a:t>‹#›</a:t>
            </a:fld>
            <a:endParaRPr lang="el-GR" altLang="en-US">
              <a:solidFill>
                <a:srgbClr val="33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34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7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3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5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5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8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9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Εξόρυξη Δεδομένων: Ακ. Έτος 2010-2011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ΚΑΝΟΝΕΣ ΣΥΣΧΕΤΙΣΗΣ Ι</a:t>
            </a:r>
            <a:r>
              <a:rPr lang="en-US" smtClean="0"/>
              <a:t>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0733A-390A-460F-8AA0-82E07060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1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1.e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.emf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emf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09800"/>
            <a:ext cx="7543800" cy="1295400"/>
          </a:xfrm>
        </p:spPr>
        <p:txBody>
          <a:bodyPr/>
          <a:lstStyle/>
          <a:p>
            <a:pPr algn="r"/>
            <a:r>
              <a:rPr lang="el-GR" sz="2800" b="0" dirty="0">
                <a:latin typeface="Comic Sans MS" pitchFamily="66" charset="0"/>
              </a:rPr>
              <a:t>Ο Αλγόριθμος </a:t>
            </a:r>
            <a:r>
              <a:rPr lang="en-US" sz="2800" b="0" dirty="0">
                <a:latin typeface="Comic Sans MS" pitchFamily="66" charset="0"/>
              </a:rPr>
              <a:t>FP</a:t>
            </a:r>
            <a:r>
              <a:rPr lang="el-GR" sz="2800" b="0" dirty="0">
                <a:latin typeface="Comic Sans MS" pitchFamily="66" charset="0"/>
              </a:rPr>
              <a:t>-</a:t>
            </a:r>
            <a:r>
              <a:rPr lang="en-US" sz="2800" b="0" dirty="0">
                <a:latin typeface="Comic Sans MS" pitchFamily="66" charset="0"/>
              </a:rPr>
              <a:t>Growth</a:t>
            </a:r>
          </a:p>
        </p:txBody>
      </p:sp>
    </p:spTree>
    <p:extLst>
      <p:ext uri="{BB962C8B-B14F-4D97-AF65-F5344CB8AC3E}">
        <p14:creationId xmlns:p14="http://schemas.microsoft.com/office/powerpoint/2010/main" val="403953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7538" name="Oval 2"/>
          <p:cNvSpPr>
            <a:spLocks noChangeArrowheads="1"/>
          </p:cNvSpPr>
          <p:nvPr/>
        </p:nvSpPr>
        <p:spPr bwMode="auto">
          <a:xfrm>
            <a:off x="6705600" y="2514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39" name="Oval 3"/>
          <p:cNvSpPr>
            <a:spLocks noChangeArrowheads="1"/>
          </p:cNvSpPr>
          <p:nvPr/>
        </p:nvSpPr>
        <p:spPr bwMode="auto">
          <a:xfrm>
            <a:off x="5715000" y="1752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0" name="Oval 4"/>
          <p:cNvSpPr>
            <a:spLocks noChangeArrowheads="1"/>
          </p:cNvSpPr>
          <p:nvPr/>
        </p:nvSpPr>
        <p:spPr bwMode="auto">
          <a:xfrm>
            <a:off x="4648200" y="2590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1" name="Oval 5"/>
          <p:cNvSpPr>
            <a:spLocks noChangeArrowheads="1"/>
          </p:cNvSpPr>
          <p:nvPr/>
        </p:nvSpPr>
        <p:spPr bwMode="auto">
          <a:xfrm>
            <a:off x="3733800" y="3429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2" name="Line 6"/>
          <p:cNvSpPr>
            <a:spLocks noChangeShapeType="1"/>
          </p:cNvSpPr>
          <p:nvPr/>
        </p:nvSpPr>
        <p:spPr bwMode="auto">
          <a:xfrm flipH="1">
            <a:off x="4876800" y="20574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3" name="Line 7"/>
          <p:cNvSpPr>
            <a:spLocks noChangeShapeType="1"/>
          </p:cNvSpPr>
          <p:nvPr/>
        </p:nvSpPr>
        <p:spPr bwMode="auto">
          <a:xfrm flipH="1">
            <a:off x="4038600" y="28956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4" name="Oval 8"/>
          <p:cNvSpPr>
            <a:spLocks noChangeArrowheads="1"/>
          </p:cNvSpPr>
          <p:nvPr/>
        </p:nvSpPr>
        <p:spPr bwMode="auto">
          <a:xfrm>
            <a:off x="7315200" y="3429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5" name="Oval 9"/>
          <p:cNvSpPr>
            <a:spLocks noChangeArrowheads="1"/>
          </p:cNvSpPr>
          <p:nvPr/>
        </p:nvSpPr>
        <p:spPr bwMode="auto">
          <a:xfrm>
            <a:off x="70866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6" name="Line 10"/>
          <p:cNvSpPr>
            <a:spLocks noChangeShapeType="1"/>
          </p:cNvSpPr>
          <p:nvPr/>
        </p:nvSpPr>
        <p:spPr bwMode="auto">
          <a:xfrm>
            <a:off x="5867400" y="2057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7" name="Line 11"/>
          <p:cNvSpPr>
            <a:spLocks noChangeShapeType="1"/>
          </p:cNvSpPr>
          <p:nvPr/>
        </p:nvSpPr>
        <p:spPr bwMode="auto">
          <a:xfrm flipH="1" flipV="1">
            <a:off x="6934200" y="2819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8" name="Line 12"/>
          <p:cNvSpPr>
            <a:spLocks noChangeShapeType="1"/>
          </p:cNvSpPr>
          <p:nvPr/>
        </p:nvSpPr>
        <p:spPr bwMode="auto">
          <a:xfrm flipH="1">
            <a:off x="7315200" y="3733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49" name="Text Box 13"/>
          <p:cNvSpPr txBox="1">
            <a:spLocks noChangeArrowheads="1"/>
          </p:cNvSpPr>
          <p:nvPr/>
        </p:nvSpPr>
        <p:spPr bwMode="auto">
          <a:xfrm>
            <a:off x="5105400" y="1676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497550" name="Text Box 14"/>
          <p:cNvSpPr txBox="1">
            <a:spLocks noChangeArrowheads="1"/>
          </p:cNvSpPr>
          <p:nvPr/>
        </p:nvSpPr>
        <p:spPr bwMode="auto">
          <a:xfrm>
            <a:off x="4114800" y="2514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497551" name="Text Box 15"/>
          <p:cNvSpPr txBox="1">
            <a:spLocks noChangeArrowheads="1"/>
          </p:cNvSpPr>
          <p:nvPr/>
        </p:nvSpPr>
        <p:spPr bwMode="auto">
          <a:xfrm>
            <a:off x="3200400" y="3352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497552" name="Text Box 16"/>
          <p:cNvSpPr txBox="1">
            <a:spLocks noChangeArrowheads="1"/>
          </p:cNvSpPr>
          <p:nvPr/>
        </p:nvSpPr>
        <p:spPr bwMode="auto">
          <a:xfrm>
            <a:off x="6934200" y="2438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497553" name="Text Box 17"/>
          <p:cNvSpPr txBox="1">
            <a:spLocks noChangeArrowheads="1"/>
          </p:cNvSpPr>
          <p:nvPr/>
        </p:nvSpPr>
        <p:spPr bwMode="auto">
          <a:xfrm>
            <a:off x="7696200" y="3352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497554" name="Text Box 18"/>
          <p:cNvSpPr txBox="1">
            <a:spLocks noChangeArrowheads="1"/>
          </p:cNvSpPr>
          <p:nvPr/>
        </p:nvSpPr>
        <p:spPr bwMode="auto">
          <a:xfrm>
            <a:off x="7391400" y="4114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7555" name="Oval 19"/>
          <p:cNvSpPr>
            <a:spLocks noChangeArrowheads="1"/>
          </p:cNvSpPr>
          <p:nvPr/>
        </p:nvSpPr>
        <p:spPr bwMode="auto">
          <a:xfrm>
            <a:off x="4572000" y="356552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56" name="Oval 20"/>
          <p:cNvSpPr>
            <a:spLocks noChangeArrowheads="1"/>
          </p:cNvSpPr>
          <p:nvPr/>
        </p:nvSpPr>
        <p:spPr bwMode="auto">
          <a:xfrm>
            <a:off x="4724400" y="4495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57" name="Line 21"/>
          <p:cNvSpPr>
            <a:spLocks noChangeShapeType="1"/>
          </p:cNvSpPr>
          <p:nvPr/>
        </p:nvSpPr>
        <p:spPr bwMode="auto">
          <a:xfrm flipV="1">
            <a:off x="4724400" y="28956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58" name="Line 22"/>
          <p:cNvSpPr>
            <a:spLocks noChangeShapeType="1"/>
          </p:cNvSpPr>
          <p:nvPr/>
        </p:nvSpPr>
        <p:spPr bwMode="auto">
          <a:xfrm>
            <a:off x="4724400" y="38862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59" name="Text Box 23"/>
          <p:cNvSpPr txBox="1">
            <a:spLocks noChangeArrowheads="1"/>
          </p:cNvSpPr>
          <p:nvPr/>
        </p:nvSpPr>
        <p:spPr bwMode="auto">
          <a:xfrm>
            <a:off x="4876800" y="3505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497560" name="Text Box 24"/>
          <p:cNvSpPr txBox="1">
            <a:spLocks noChangeArrowheads="1"/>
          </p:cNvSpPr>
          <p:nvPr/>
        </p:nvSpPr>
        <p:spPr bwMode="auto">
          <a:xfrm>
            <a:off x="50292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7561" name="Oval 25"/>
          <p:cNvSpPr>
            <a:spLocks noChangeArrowheads="1"/>
          </p:cNvSpPr>
          <p:nvPr/>
        </p:nvSpPr>
        <p:spPr bwMode="auto">
          <a:xfrm>
            <a:off x="3429000" y="4343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62" name="Text Box 26"/>
          <p:cNvSpPr txBox="1">
            <a:spLocks noChangeArrowheads="1"/>
          </p:cNvSpPr>
          <p:nvPr/>
        </p:nvSpPr>
        <p:spPr bwMode="auto">
          <a:xfrm>
            <a:off x="2895600" y="4267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497563" name="Oval 27"/>
          <p:cNvSpPr>
            <a:spLocks noChangeArrowheads="1"/>
          </p:cNvSpPr>
          <p:nvPr/>
        </p:nvSpPr>
        <p:spPr bwMode="auto">
          <a:xfrm>
            <a:off x="3200400" y="5334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64" name="Text Box 28"/>
          <p:cNvSpPr txBox="1">
            <a:spLocks noChangeArrowheads="1"/>
          </p:cNvSpPr>
          <p:nvPr/>
        </p:nvSpPr>
        <p:spPr bwMode="auto">
          <a:xfrm>
            <a:off x="2743200" y="5181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7565" name="Line 29"/>
          <p:cNvSpPr>
            <a:spLocks noChangeShapeType="1"/>
          </p:cNvSpPr>
          <p:nvPr/>
        </p:nvSpPr>
        <p:spPr bwMode="auto">
          <a:xfrm flipV="1">
            <a:off x="3581400" y="3733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66" name="Line 30"/>
          <p:cNvSpPr>
            <a:spLocks noChangeShapeType="1"/>
          </p:cNvSpPr>
          <p:nvPr/>
        </p:nvSpPr>
        <p:spPr bwMode="auto">
          <a:xfrm flipH="1">
            <a:off x="3352800" y="4648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67" name="Oval 31"/>
          <p:cNvSpPr>
            <a:spLocks noChangeArrowheads="1"/>
          </p:cNvSpPr>
          <p:nvPr/>
        </p:nvSpPr>
        <p:spPr bwMode="auto">
          <a:xfrm>
            <a:off x="5562600" y="35210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68" name="Text Box 32"/>
          <p:cNvSpPr txBox="1">
            <a:spLocks noChangeArrowheads="1"/>
          </p:cNvSpPr>
          <p:nvPr/>
        </p:nvSpPr>
        <p:spPr bwMode="auto">
          <a:xfrm>
            <a:off x="5867400" y="3505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7569" name="Oval 33"/>
          <p:cNvSpPr>
            <a:spLocks noChangeArrowheads="1"/>
          </p:cNvSpPr>
          <p:nvPr/>
        </p:nvSpPr>
        <p:spPr bwMode="auto">
          <a:xfrm>
            <a:off x="5791200" y="4419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70" name="Text Box 34"/>
          <p:cNvSpPr txBox="1">
            <a:spLocks noChangeArrowheads="1"/>
          </p:cNvSpPr>
          <p:nvPr/>
        </p:nvSpPr>
        <p:spPr bwMode="auto">
          <a:xfrm>
            <a:off x="60198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497571" name="Oval 35"/>
          <p:cNvSpPr>
            <a:spLocks noChangeArrowheads="1"/>
          </p:cNvSpPr>
          <p:nvPr/>
        </p:nvSpPr>
        <p:spPr bwMode="auto">
          <a:xfrm>
            <a:off x="8077200" y="4419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72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497573" name="Line 37"/>
          <p:cNvSpPr>
            <a:spLocks noChangeShapeType="1"/>
          </p:cNvSpPr>
          <p:nvPr/>
        </p:nvSpPr>
        <p:spPr bwMode="auto">
          <a:xfrm flipH="1" flipV="1">
            <a:off x="7467600" y="37338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74" name="Line 38"/>
          <p:cNvSpPr>
            <a:spLocks noChangeShapeType="1"/>
          </p:cNvSpPr>
          <p:nvPr/>
        </p:nvSpPr>
        <p:spPr bwMode="auto">
          <a:xfrm flipH="1" flipV="1">
            <a:off x="4800600" y="2895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75" name="Line 39"/>
          <p:cNvSpPr>
            <a:spLocks noChangeShapeType="1"/>
          </p:cNvSpPr>
          <p:nvPr/>
        </p:nvSpPr>
        <p:spPr bwMode="auto">
          <a:xfrm flipH="1" flipV="1">
            <a:off x="5715000" y="3810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497576" name="Object 40"/>
          <p:cNvGraphicFramePr>
            <a:graphicFrameLocks noChangeAspect="1"/>
          </p:cNvGraphicFramePr>
          <p:nvPr/>
        </p:nvGraphicFramePr>
        <p:xfrm>
          <a:off x="381000" y="1143000"/>
          <a:ext cx="16906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169068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7577" name="Line 41"/>
          <p:cNvSpPr>
            <a:spLocks noChangeShapeType="1"/>
          </p:cNvSpPr>
          <p:nvPr/>
        </p:nvSpPr>
        <p:spPr bwMode="auto">
          <a:xfrm flipV="1">
            <a:off x="3505200" y="4572000"/>
            <a:ext cx="6096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78" name="Line 42"/>
          <p:cNvSpPr>
            <a:spLocks noChangeShapeType="1"/>
          </p:cNvSpPr>
          <p:nvPr/>
        </p:nvSpPr>
        <p:spPr bwMode="auto">
          <a:xfrm flipV="1">
            <a:off x="4953000" y="38258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79" name="Line 43"/>
          <p:cNvSpPr>
            <a:spLocks noChangeShapeType="1"/>
          </p:cNvSpPr>
          <p:nvPr/>
        </p:nvSpPr>
        <p:spPr bwMode="auto">
          <a:xfrm>
            <a:off x="5867400" y="3825875"/>
            <a:ext cx="1219200" cy="441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0" name="Line 44"/>
          <p:cNvSpPr>
            <a:spLocks noChangeShapeType="1"/>
          </p:cNvSpPr>
          <p:nvPr/>
        </p:nvSpPr>
        <p:spPr bwMode="auto">
          <a:xfrm flipV="1">
            <a:off x="6477000" y="4572000"/>
            <a:ext cx="1600200" cy="158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1" name="Line 45"/>
          <p:cNvSpPr>
            <a:spLocks noChangeShapeType="1"/>
          </p:cNvSpPr>
          <p:nvPr/>
        </p:nvSpPr>
        <p:spPr bwMode="auto">
          <a:xfrm flipV="1">
            <a:off x="3657600" y="3825875"/>
            <a:ext cx="9144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2" name="Line 46"/>
          <p:cNvSpPr>
            <a:spLocks noChangeShapeType="1"/>
          </p:cNvSpPr>
          <p:nvPr/>
        </p:nvSpPr>
        <p:spPr bwMode="auto">
          <a:xfrm flipV="1">
            <a:off x="5029200" y="3521075"/>
            <a:ext cx="2286000" cy="76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3" name="Line 47"/>
          <p:cNvSpPr>
            <a:spLocks noChangeShapeType="1"/>
          </p:cNvSpPr>
          <p:nvPr/>
        </p:nvSpPr>
        <p:spPr bwMode="auto">
          <a:xfrm flipV="1">
            <a:off x="4038600" y="27432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4" name="Oval 48"/>
          <p:cNvSpPr>
            <a:spLocks noChangeArrowheads="1"/>
          </p:cNvSpPr>
          <p:nvPr/>
        </p:nvSpPr>
        <p:spPr bwMode="auto">
          <a:xfrm>
            <a:off x="4114800" y="4343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5" name="Text Box 49"/>
          <p:cNvSpPr txBox="1">
            <a:spLocks noChangeArrowheads="1"/>
          </p:cNvSpPr>
          <p:nvPr/>
        </p:nvSpPr>
        <p:spPr bwMode="auto">
          <a:xfrm>
            <a:off x="3962400" y="4648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7586" name="Line 50"/>
          <p:cNvSpPr>
            <a:spLocks noChangeShapeType="1"/>
          </p:cNvSpPr>
          <p:nvPr/>
        </p:nvSpPr>
        <p:spPr bwMode="auto">
          <a:xfrm>
            <a:off x="4419600" y="4572000"/>
            <a:ext cx="304800" cy="76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7" name="Line 51"/>
          <p:cNvSpPr>
            <a:spLocks noChangeShapeType="1"/>
          </p:cNvSpPr>
          <p:nvPr/>
        </p:nvSpPr>
        <p:spPr bwMode="auto">
          <a:xfrm>
            <a:off x="39624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8" name="Oval 52"/>
          <p:cNvSpPr>
            <a:spLocks noChangeArrowheads="1"/>
          </p:cNvSpPr>
          <p:nvPr/>
        </p:nvSpPr>
        <p:spPr bwMode="auto">
          <a:xfrm>
            <a:off x="4724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89" name="Text Box 53"/>
          <p:cNvSpPr txBox="1">
            <a:spLocks noChangeArrowheads="1"/>
          </p:cNvSpPr>
          <p:nvPr/>
        </p:nvSpPr>
        <p:spPr bwMode="auto">
          <a:xfrm>
            <a:off x="5029200" y="5029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497590" name="Line 54"/>
          <p:cNvSpPr>
            <a:spLocks noChangeShapeType="1"/>
          </p:cNvSpPr>
          <p:nvPr/>
        </p:nvSpPr>
        <p:spPr bwMode="auto">
          <a:xfrm>
            <a:off x="48768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91" name="Line 55"/>
          <p:cNvSpPr>
            <a:spLocks noChangeShapeType="1"/>
          </p:cNvSpPr>
          <p:nvPr/>
        </p:nvSpPr>
        <p:spPr bwMode="auto">
          <a:xfrm flipV="1">
            <a:off x="5029200" y="4648200"/>
            <a:ext cx="7620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497592" name="Object 56"/>
          <p:cNvGraphicFramePr>
            <a:graphicFrameLocks noChangeAspect="1"/>
          </p:cNvGraphicFramePr>
          <p:nvPr/>
        </p:nvGraphicFramePr>
        <p:xfrm>
          <a:off x="457200" y="44958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Worksheet" r:id="rId5" imgW="1953006" imgH="1781658" progId="Excel.Sheet.8">
                  <p:embed/>
                </p:oleObj>
              </mc:Choice>
              <mc:Fallback>
                <p:oleObj name="Worksheet" r:id="rId5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958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7593" name="Line 57"/>
          <p:cNvSpPr>
            <a:spLocks noChangeShapeType="1"/>
          </p:cNvSpPr>
          <p:nvPr/>
        </p:nvSpPr>
        <p:spPr bwMode="auto">
          <a:xfrm flipV="1">
            <a:off x="2438400" y="2819400"/>
            <a:ext cx="22098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94" name="Line 58"/>
          <p:cNvSpPr>
            <a:spLocks noChangeShapeType="1"/>
          </p:cNvSpPr>
          <p:nvPr/>
        </p:nvSpPr>
        <p:spPr bwMode="auto">
          <a:xfrm flipH="1">
            <a:off x="1600200" y="48768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95" name="Line 59"/>
          <p:cNvSpPr>
            <a:spLocks noChangeShapeType="1"/>
          </p:cNvSpPr>
          <p:nvPr/>
        </p:nvSpPr>
        <p:spPr bwMode="auto">
          <a:xfrm flipH="1" flipV="1">
            <a:off x="2438400" y="33528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96" name="Line 60"/>
          <p:cNvSpPr>
            <a:spLocks noChangeShapeType="1"/>
          </p:cNvSpPr>
          <p:nvPr/>
        </p:nvSpPr>
        <p:spPr bwMode="auto">
          <a:xfrm flipH="1">
            <a:off x="1600200" y="51816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97" name="Line 61"/>
          <p:cNvSpPr>
            <a:spLocks noChangeShapeType="1"/>
          </p:cNvSpPr>
          <p:nvPr/>
        </p:nvSpPr>
        <p:spPr bwMode="auto">
          <a:xfrm flipH="1" flipV="1">
            <a:off x="2590800" y="40386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98" name="Line 62"/>
          <p:cNvSpPr>
            <a:spLocks noChangeShapeType="1"/>
          </p:cNvSpPr>
          <p:nvPr/>
        </p:nvSpPr>
        <p:spPr bwMode="auto">
          <a:xfrm flipV="1">
            <a:off x="2590800" y="3657600"/>
            <a:ext cx="12192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599" name="Line 63"/>
          <p:cNvSpPr>
            <a:spLocks noChangeShapeType="1"/>
          </p:cNvSpPr>
          <p:nvPr/>
        </p:nvSpPr>
        <p:spPr bwMode="auto">
          <a:xfrm flipV="1">
            <a:off x="2514600" y="4648200"/>
            <a:ext cx="9144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600" name="Line 64"/>
          <p:cNvSpPr>
            <a:spLocks noChangeShapeType="1"/>
          </p:cNvSpPr>
          <p:nvPr/>
        </p:nvSpPr>
        <p:spPr bwMode="auto">
          <a:xfrm flipH="1">
            <a:off x="1600200" y="54864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601" name="Line 65"/>
          <p:cNvSpPr>
            <a:spLocks noChangeShapeType="1"/>
          </p:cNvSpPr>
          <p:nvPr/>
        </p:nvSpPr>
        <p:spPr bwMode="auto">
          <a:xfrm flipH="1">
            <a:off x="1600200" y="57912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602" name="Line 66"/>
          <p:cNvSpPr>
            <a:spLocks noChangeShapeType="1"/>
          </p:cNvSpPr>
          <p:nvPr/>
        </p:nvSpPr>
        <p:spPr bwMode="auto">
          <a:xfrm flipV="1">
            <a:off x="2514600" y="5562600"/>
            <a:ext cx="68580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603" name="Line 67"/>
          <p:cNvSpPr>
            <a:spLocks noChangeShapeType="1"/>
          </p:cNvSpPr>
          <p:nvPr/>
        </p:nvSpPr>
        <p:spPr bwMode="auto">
          <a:xfrm flipH="1">
            <a:off x="1600200" y="60198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604" name="Line 68"/>
          <p:cNvSpPr>
            <a:spLocks noChangeShapeType="1"/>
          </p:cNvSpPr>
          <p:nvPr/>
        </p:nvSpPr>
        <p:spPr bwMode="auto">
          <a:xfrm flipV="1">
            <a:off x="3048000" y="5334000"/>
            <a:ext cx="1676400" cy="6858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7605" name="Text Box 69"/>
          <p:cNvSpPr txBox="1">
            <a:spLocks noChangeArrowheads="1"/>
          </p:cNvSpPr>
          <p:nvPr/>
        </p:nvSpPr>
        <p:spPr bwMode="auto">
          <a:xfrm>
            <a:off x="381000" y="41148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</a:rPr>
              <a:t>Πίνακας Δεικτών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2497606" name="Text Box 7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497607" name="Text Box 71"/>
          <p:cNvSpPr txBox="1">
            <a:spLocks noChangeArrowheads="1"/>
          </p:cNvSpPr>
          <p:nvPr/>
        </p:nvSpPr>
        <p:spPr bwMode="auto">
          <a:xfrm>
            <a:off x="2209800" y="8382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</p:spTree>
    <p:extLst>
      <p:ext uri="{BB962C8B-B14F-4D97-AF65-F5344CB8AC3E}">
        <p14:creationId xmlns:p14="http://schemas.microsoft.com/office/powerpoint/2010/main" val="304851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760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62" name="Text Box 2"/>
          <p:cNvSpPr txBox="1">
            <a:spLocks noChangeArrowheads="1"/>
          </p:cNvSpPr>
          <p:nvPr/>
        </p:nvSpPr>
        <p:spPr bwMode="auto">
          <a:xfrm>
            <a:off x="2286000" y="15240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Μέγεθος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8563" name="Text Box 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498564" name="Text Box 4"/>
          <p:cNvSpPr txBox="1">
            <a:spLocks noChangeArrowheads="1"/>
          </p:cNvSpPr>
          <p:nvPr/>
        </p:nvSpPr>
        <p:spPr bwMode="auto">
          <a:xfrm>
            <a:off x="838200" y="2362200"/>
            <a:ext cx="71628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Κάθε </a:t>
            </a:r>
            <a:r>
              <a:rPr lang="el-GR" i="1">
                <a:solidFill>
                  <a:srgbClr val="0033CC"/>
                </a:solidFill>
                <a:latin typeface="Calibri" pitchFamily="34" charset="0"/>
              </a:rPr>
              <a:t>συναλλαγή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αντιστοιχεί σε </a:t>
            </a:r>
            <a:r>
              <a:rPr lang="el-GR" i="1">
                <a:solidFill>
                  <a:srgbClr val="0033CC"/>
                </a:solidFill>
                <a:latin typeface="Calibri" pitchFamily="34" charset="0"/>
              </a:rPr>
              <a:t>ένα μονοπάτι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από τη ρίζα 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Το μέγεθος του δέντρου συνήθως μικρότερο των δεδομένων, αν υπάρχουν κοινά προθέματα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Αν όλες οι συναλλαγές τα ίδια στοιχεία, μόνο ένα κλαδί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Αν όλες διαφορετικές, ο χώρος μεγαλύτερος (γιατί 	αποθηκεύεται περισσότερη πληροφορία, όπως δείκτες μεταξύ των κόμβων αλλά και συχνότητες εμφάνισης)</a:t>
            </a:r>
          </a:p>
        </p:txBody>
      </p:sp>
    </p:spTree>
    <p:extLst>
      <p:ext uri="{BB962C8B-B14F-4D97-AF65-F5344CB8AC3E}">
        <p14:creationId xmlns:p14="http://schemas.microsoft.com/office/powerpoint/2010/main" val="17007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9586" name="Object 2"/>
          <p:cNvGraphicFramePr>
            <a:graphicFrameLocks noChangeAspect="1"/>
          </p:cNvGraphicFramePr>
          <p:nvPr/>
        </p:nvGraphicFramePr>
        <p:xfrm>
          <a:off x="533400" y="2209800"/>
          <a:ext cx="2192338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09800"/>
                        <a:ext cx="2192338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9587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9588" name="Text Box 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499589" name="Text Box 5"/>
          <p:cNvSpPr txBox="1">
            <a:spLocks noChangeArrowheads="1"/>
          </p:cNvSpPr>
          <p:nvPr/>
        </p:nvSpPr>
        <p:spPr bwMode="auto">
          <a:xfrm>
            <a:off x="3048000" y="609600"/>
            <a:ext cx="4876800" cy="19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Το τελικό δέντρο, εξαρτάται από τη </a:t>
            </a:r>
            <a:r>
              <a:rPr lang="el-GR" sz="1600" b="1" u="sng">
                <a:solidFill>
                  <a:srgbClr val="0033CC"/>
                </a:solidFill>
                <a:latin typeface="Calibri" pitchFamily="34" charset="0"/>
              </a:rPr>
              <a:t>διάταξη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: άλλη διάταξη -&gt; άλλα προθέματα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(Συνήθως)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μικρότερο δέντρο, αν όχι λεξικογραφικά, αλλά με βάση τη συχνότητα εμφάνισης -&gt; Αρχικά, διαβάζουμε όλα τα δεδομένα μια φορά ώστε να υπολογιστεί ο μετρητής υποστήριξης κάθε στοιχείου, και διατάσουμε τα στοιχεία με βάση αυτό</a:t>
            </a:r>
          </a:p>
        </p:txBody>
      </p:sp>
      <p:sp>
        <p:nvSpPr>
          <p:cNvPr id="2499590" name="Text Box 6"/>
          <p:cNvSpPr txBox="1">
            <a:spLocks noChangeArrowheads="1"/>
          </p:cNvSpPr>
          <p:nvPr/>
        </p:nvSpPr>
        <p:spPr bwMode="auto">
          <a:xfrm>
            <a:off x="3352800" y="3200400"/>
            <a:ext cx="19050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 dirty="0">
                <a:solidFill>
                  <a:srgbClr val="000000"/>
                </a:solidFill>
                <a:latin typeface="Calibri" pitchFamily="34" charset="0"/>
              </a:rPr>
              <a:t>Για τ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o</a:t>
            </a:r>
            <a:r>
              <a:rPr lang="el-GR" sz="1600" dirty="0">
                <a:solidFill>
                  <a:srgbClr val="000000"/>
                </a:solidFill>
                <a:latin typeface="Calibri" pitchFamily="34" charset="0"/>
              </a:rPr>
              <a:t> παράδειγμα, </a:t>
            </a:r>
            <a:r>
              <a:rPr lang="el-GR" sz="1600" dirty="0" err="1">
                <a:solidFill>
                  <a:srgbClr val="000000"/>
                </a:solidFill>
                <a:latin typeface="Calibri" pitchFamily="34" charset="0"/>
              </a:rPr>
              <a:t>σ(Α)=7</a:t>
            </a:r>
            <a:r>
              <a:rPr lang="el-GR" sz="1600" dirty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l-GR" sz="1600" dirty="0" err="1">
                <a:solidFill>
                  <a:srgbClr val="000000"/>
                </a:solidFill>
                <a:latin typeface="Calibri" pitchFamily="34" charset="0"/>
              </a:rPr>
              <a:t>σ(Β)=8</a:t>
            </a:r>
            <a:r>
              <a:rPr lang="el-GR" sz="1600" dirty="0">
                <a:solidFill>
                  <a:srgbClr val="000000"/>
                </a:solidFill>
                <a:latin typeface="Calibri" pitchFamily="34" charset="0"/>
              </a:rPr>
              <a:t>, σ(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C</a:t>
            </a:r>
            <a:r>
              <a:rPr lang="el-GR" sz="1600" dirty="0">
                <a:solidFill>
                  <a:srgbClr val="000000"/>
                </a:solidFill>
                <a:latin typeface="Calibri" pitchFamily="34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=</a:t>
            </a:r>
            <a:r>
              <a:rPr lang="el-GR" sz="1600" dirty="0">
                <a:solidFill>
                  <a:srgbClr val="000000"/>
                </a:solidFill>
                <a:latin typeface="Calibri" pitchFamily="34" charset="0"/>
              </a:rPr>
              <a:t>7, σ(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D)=5, </a:t>
            </a:r>
            <a:r>
              <a:rPr lang="el-GR" sz="1600" dirty="0" err="1">
                <a:solidFill>
                  <a:srgbClr val="000000"/>
                </a:solidFill>
                <a:latin typeface="Calibri" pitchFamily="34" charset="0"/>
              </a:rPr>
              <a:t>σ(Ε)=3</a:t>
            </a:r>
            <a:endParaRPr lang="el-GR" sz="1600" dirty="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 dirty="0">
                <a:solidFill>
                  <a:srgbClr val="000000"/>
                </a:solidFill>
                <a:latin typeface="Calibri" pitchFamily="34" charset="0"/>
              </a:rPr>
              <a:t>Άρα, διάταξη Β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,</a:t>
            </a:r>
            <a:r>
              <a:rPr lang="el-GR" sz="1600" dirty="0">
                <a:solidFill>
                  <a:srgbClr val="000000"/>
                </a:solidFill>
                <a:latin typeface="Calibri" pitchFamily="34" charset="0"/>
              </a:rPr>
              <a:t>Α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,C,D,E</a:t>
            </a:r>
            <a:endParaRPr lang="el-GR" sz="1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99591" name="Line 7"/>
          <p:cNvSpPr>
            <a:spLocks noChangeShapeType="1"/>
          </p:cNvSpPr>
          <p:nvPr/>
        </p:nvSpPr>
        <p:spPr bwMode="auto">
          <a:xfrm>
            <a:off x="3048000" y="5334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499592" name="Group 8"/>
          <p:cNvGrpSpPr>
            <a:grpSpLocks noChangeAspect="1"/>
          </p:cNvGrpSpPr>
          <p:nvPr/>
        </p:nvGrpSpPr>
        <p:grpSpPr bwMode="auto">
          <a:xfrm>
            <a:off x="5562600" y="3352800"/>
            <a:ext cx="1962150" cy="3295650"/>
            <a:chOff x="3504" y="2112"/>
            <a:chExt cx="1236" cy="2076"/>
          </a:xfrm>
        </p:grpSpPr>
        <p:sp>
          <p:nvSpPr>
            <p:cNvPr id="2499593" name="AutoShape 9"/>
            <p:cNvSpPr>
              <a:spLocks noChangeAspect="1" noChangeArrowheads="1" noTextEdit="1"/>
            </p:cNvSpPr>
            <p:nvPr/>
          </p:nvSpPr>
          <p:spPr bwMode="auto">
            <a:xfrm>
              <a:off x="3504" y="2112"/>
              <a:ext cx="1230" cy="2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594" name="Rectangle 10"/>
            <p:cNvSpPr>
              <a:spLocks noChangeArrowheads="1"/>
            </p:cNvSpPr>
            <p:nvPr/>
          </p:nvSpPr>
          <p:spPr bwMode="auto">
            <a:xfrm>
              <a:off x="3504" y="2112"/>
              <a:ext cx="1230" cy="19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595" name="Rectangle 11"/>
            <p:cNvSpPr>
              <a:spLocks noChangeArrowheads="1"/>
            </p:cNvSpPr>
            <p:nvPr/>
          </p:nvSpPr>
          <p:spPr bwMode="auto">
            <a:xfrm>
              <a:off x="3588" y="2136"/>
              <a:ext cx="3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TID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596" name="Rectangle 12"/>
            <p:cNvSpPr>
              <a:spLocks noChangeArrowheads="1"/>
            </p:cNvSpPr>
            <p:nvPr/>
          </p:nvSpPr>
          <p:spPr bwMode="auto">
            <a:xfrm>
              <a:off x="4140" y="2136"/>
              <a:ext cx="4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Items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597" name="Rectangle 13"/>
            <p:cNvSpPr>
              <a:spLocks noChangeArrowheads="1"/>
            </p:cNvSpPr>
            <p:nvPr/>
          </p:nvSpPr>
          <p:spPr bwMode="auto">
            <a:xfrm>
              <a:off x="3660" y="2322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1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598" name="Rectangle 14"/>
            <p:cNvSpPr>
              <a:spLocks noChangeArrowheads="1"/>
            </p:cNvSpPr>
            <p:nvPr/>
          </p:nvSpPr>
          <p:spPr bwMode="auto">
            <a:xfrm>
              <a:off x="4186" y="2322"/>
              <a:ext cx="32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{Β,Α}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599" name="Rectangle 15"/>
            <p:cNvSpPr>
              <a:spLocks noChangeArrowheads="1"/>
            </p:cNvSpPr>
            <p:nvPr/>
          </p:nvSpPr>
          <p:spPr bwMode="auto">
            <a:xfrm>
              <a:off x="3660" y="2508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2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0" name="Rectangle 16"/>
            <p:cNvSpPr>
              <a:spLocks noChangeArrowheads="1"/>
            </p:cNvSpPr>
            <p:nvPr/>
          </p:nvSpPr>
          <p:spPr bwMode="auto">
            <a:xfrm>
              <a:off x="4074" y="2508"/>
              <a:ext cx="54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{B,C,D}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1" name="Rectangle 17"/>
            <p:cNvSpPr>
              <a:spLocks noChangeArrowheads="1"/>
            </p:cNvSpPr>
            <p:nvPr/>
          </p:nvSpPr>
          <p:spPr bwMode="auto">
            <a:xfrm>
              <a:off x="3660" y="2694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3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2" name="Rectangle 18"/>
            <p:cNvSpPr>
              <a:spLocks noChangeArrowheads="1"/>
            </p:cNvSpPr>
            <p:nvPr/>
          </p:nvSpPr>
          <p:spPr bwMode="auto">
            <a:xfrm>
              <a:off x="4008" y="2694"/>
              <a:ext cx="6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{A,C,D,E}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3" name="Rectangle 19"/>
            <p:cNvSpPr>
              <a:spLocks noChangeArrowheads="1"/>
            </p:cNvSpPr>
            <p:nvPr/>
          </p:nvSpPr>
          <p:spPr bwMode="auto">
            <a:xfrm>
              <a:off x="3660" y="2880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4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4" name="Rectangle 20"/>
            <p:cNvSpPr>
              <a:spLocks noChangeArrowheads="1"/>
            </p:cNvSpPr>
            <p:nvPr/>
          </p:nvSpPr>
          <p:spPr bwMode="auto">
            <a:xfrm>
              <a:off x="4080" y="2880"/>
              <a:ext cx="5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{A,D,E}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5" name="Rectangle 21"/>
            <p:cNvSpPr>
              <a:spLocks noChangeArrowheads="1"/>
            </p:cNvSpPr>
            <p:nvPr/>
          </p:nvSpPr>
          <p:spPr bwMode="auto">
            <a:xfrm>
              <a:off x="3660" y="306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5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6" name="Rectangle 22"/>
            <p:cNvSpPr>
              <a:spLocks noChangeArrowheads="1"/>
            </p:cNvSpPr>
            <p:nvPr/>
          </p:nvSpPr>
          <p:spPr bwMode="auto">
            <a:xfrm>
              <a:off x="4114" y="3066"/>
              <a:ext cx="4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{Β,Α,C}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7" name="Rectangle 23"/>
            <p:cNvSpPr>
              <a:spLocks noChangeArrowheads="1"/>
            </p:cNvSpPr>
            <p:nvPr/>
          </p:nvSpPr>
          <p:spPr bwMode="auto">
            <a:xfrm>
              <a:off x="3660" y="3252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6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8" name="Rectangle 24"/>
            <p:cNvSpPr>
              <a:spLocks noChangeArrowheads="1"/>
            </p:cNvSpPr>
            <p:nvPr/>
          </p:nvSpPr>
          <p:spPr bwMode="auto">
            <a:xfrm>
              <a:off x="4042" y="3252"/>
              <a:ext cx="61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{Β,Α,C,D}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09" name="Rectangle 25"/>
            <p:cNvSpPr>
              <a:spLocks noChangeArrowheads="1"/>
            </p:cNvSpPr>
            <p:nvPr/>
          </p:nvSpPr>
          <p:spPr bwMode="auto">
            <a:xfrm>
              <a:off x="3660" y="3438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7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0" name="Rectangle 26"/>
            <p:cNvSpPr>
              <a:spLocks noChangeArrowheads="1"/>
            </p:cNvSpPr>
            <p:nvPr/>
          </p:nvSpPr>
          <p:spPr bwMode="auto">
            <a:xfrm>
              <a:off x="4146" y="3438"/>
              <a:ext cx="4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{B,C}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1" name="Rectangle 27"/>
            <p:cNvSpPr>
              <a:spLocks noChangeArrowheads="1"/>
            </p:cNvSpPr>
            <p:nvPr/>
          </p:nvSpPr>
          <p:spPr bwMode="auto">
            <a:xfrm>
              <a:off x="3660" y="3624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8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2" name="Rectangle 28"/>
            <p:cNvSpPr>
              <a:spLocks noChangeArrowheads="1"/>
            </p:cNvSpPr>
            <p:nvPr/>
          </p:nvSpPr>
          <p:spPr bwMode="auto">
            <a:xfrm>
              <a:off x="4113" y="3624"/>
              <a:ext cx="4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{Β,Α,C}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3" name="Rectangle 29"/>
            <p:cNvSpPr>
              <a:spLocks noChangeArrowheads="1"/>
            </p:cNvSpPr>
            <p:nvPr/>
          </p:nvSpPr>
          <p:spPr bwMode="auto">
            <a:xfrm>
              <a:off x="3660" y="3810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9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4" name="Rectangle 30"/>
            <p:cNvSpPr>
              <a:spLocks noChangeArrowheads="1"/>
            </p:cNvSpPr>
            <p:nvPr/>
          </p:nvSpPr>
          <p:spPr bwMode="auto">
            <a:xfrm>
              <a:off x="4114" y="3810"/>
              <a:ext cx="4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{Β,Α,D}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5" name="Rectangle 31"/>
            <p:cNvSpPr>
              <a:spLocks noChangeArrowheads="1"/>
            </p:cNvSpPr>
            <p:nvPr/>
          </p:nvSpPr>
          <p:spPr bwMode="auto">
            <a:xfrm>
              <a:off x="3624" y="3996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10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6" name="Rectangle 32"/>
            <p:cNvSpPr>
              <a:spLocks noChangeArrowheads="1"/>
            </p:cNvSpPr>
            <p:nvPr/>
          </p:nvSpPr>
          <p:spPr bwMode="auto">
            <a:xfrm>
              <a:off x="4074" y="3996"/>
              <a:ext cx="5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l-GR">
                  <a:solidFill>
                    <a:srgbClr val="000000"/>
                  </a:solidFill>
                </a:rPr>
                <a:t>{B,C,E}</a:t>
              </a:r>
              <a:endParaRPr lang="el-GR" sz="16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7" name="Rectangle 33"/>
            <p:cNvSpPr>
              <a:spLocks noChangeArrowheads="1"/>
            </p:cNvSpPr>
            <p:nvPr/>
          </p:nvSpPr>
          <p:spPr bwMode="auto">
            <a:xfrm>
              <a:off x="3504" y="2112"/>
              <a:ext cx="6" cy="1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8" name="Rectangle 34"/>
            <p:cNvSpPr>
              <a:spLocks noChangeArrowheads="1"/>
            </p:cNvSpPr>
            <p:nvPr/>
          </p:nvSpPr>
          <p:spPr bwMode="auto">
            <a:xfrm>
              <a:off x="3888" y="2112"/>
              <a:ext cx="6" cy="1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19" name="Line 35"/>
            <p:cNvSpPr>
              <a:spLocks noChangeShapeType="1"/>
            </p:cNvSpPr>
            <p:nvPr/>
          </p:nvSpPr>
          <p:spPr bwMode="auto">
            <a:xfrm>
              <a:off x="3510" y="2112"/>
              <a:ext cx="12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0" name="Rectangle 36"/>
            <p:cNvSpPr>
              <a:spLocks noChangeArrowheads="1"/>
            </p:cNvSpPr>
            <p:nvPr/>
          </p:nvSpPr>
          <p:spPr bwMode="auto">
            <a:xfrm>
              <a:off x="3510" y="2112"/>
              <a:ext cx="1224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1" name="Rectangle 37"/>
            <p:cNvSpPr>
              <a:spLocks noChangeArrowheads="1"/>
            </p:cNvSpPr>
            <p:nvPr/>
          </p:nvSpPr>
          <p:spPr bwMode="auto">
            <a:xfrm>
              <a:off x="4728" y="2112"/>
              <a:ext cx="6" cy="1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2" name="Line 38"/>
            <p:cNvSpPr>
              <a:spLocks noChangeShapeType="1"/>
            </p:cNvSpPr>
            <p:nvPr/>
          </p:nvSpPr>
          <p:spPr bwMode="auto">
            <a:xfrm>
              <a:off x="3510" y="2298"/>
              <a:ext cx="12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3" name="Rectangle 39"/>
            <p:cNvSpPr>
              <a:spLocks noChangeArrowheads="1"/>
            </p:cNvSpPr>
            <p:nvPr/>
          </p:nvSpPr>
          <p:spPr bwMode="auto">
            <a:xfrm>
              <a:off x="3510" y="2298"/>
              <a:ext cx="1224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4" name="Line 40"/>
            <p:cNvSpPr>
              <a:spLocks noChangeShapeType="1"/>
            </p:cNvSpPr>
            <p:nvPr/>
          </p:nvSpPr>
          <p:spPr bwMode="auto">
            <a:xfrm>
              <a:off x="3510" y="2484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5" name="Rectangle 41"/>
            <p:cNvSpPr>
              <a:spLocks noChangeArrowheads="1"/>
            </p:cNvSpPr>
            <p:nvPr/>
          </p:nvSpPr>
          <p:spPr bwMode="auto">
            <a:xfrm>
              <a:off x="3510" y="2484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6" name="Line 42"/>
            <p:cNvSpPr>
              <a:spLocks noChangeShapeType="1"/>
            </p:cNvSpPr>
            <p:nvPr/>
          </p:nvSpPr>
          <p:spPr bwMode="auto">
            <a:xfrm>
              <a:off x="3894" y="2484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7" name="Rectangle 43"/>
            <p:cNvSpPr>
              <a:spLocks noChangeArrowheads="1"/>
            </p:cNvSpPr>
            <p:nvPr/>
          </p:nvSpPr>
          <p:spPr bwMode="auto">
            <a:xfrm>
              <a:off x="3894" y="2484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8" name="Line 44"/>
            <p:cNvSpPr>
              <a:spLocks noChangeShapeType="1"/>
            </p:cNvSpPr>
            <p:nvPr/>
          </p:nvSpPr>
          <p:spPr bwMode="auto">
            <a:xfrm>
              <a:off x="3510" y="2670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29" name="Rectangle 45"/>
            <p:cNvSpPr>
              <a:spLocks noChangeArrowheads="1"/>
            </p:cNvSpPr>
            <p:nvPr/>
          </p:nvSpPr>
          <p:spPr bwMode="auto">
            <a:xfrm>
              <a:off x="3510" y="2670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0" name="Line 46"/>
            <p:cNvSpPr>
              <a:spLocks noChangeShapeType="1"/>
            </p:cNvSpPr>
            <p:nvPr/>
          </p:nvSpPr>
          <p:spPr bwMode="auto">
            <a:xfrm>
              <a:off x="3894" y="2670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1" name="Rectangle 47"/>
            <p:cNvSpPr>
              <a:spLocks noChangeArrowheads="1"/>
            </p:cNvSpPr>
            <p:nvPr/>
          </p:nvSpPr>
          <p:spPr bwMode="auto">
            <a:xfrm>
              <a:off x="3894" y="2670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2" name="Line 48"/>
            <p:cNvSpPr>
              <a:spLocks noChangeShapeType="1"/>
            </p:cNvSpPr>
            <p:nvPr/>
          </p:nvSpPr>
          <p:spPr bwMode="auto">
            <a:xfrm>
              <a:off x="3510" y="2856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3" name="Rectangle 49"/>
            <p:cNvSpPr>
              <a:spLocks noChangeArrowheads="1"/>
            </p:cNvSpPr>
            <p:nvPr/>
          </p:nvSpPr>
          <p:spPr bwMode="auto">
            <a:xfrm>
              <a:off x="3510" y="2856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4" name="Line 50"/>
            <p:cNvSpPr>
              <a:spLocks noChangeShapeType="1"/>
            </p:cNvSpPr>
            <p:nvPr/>
          </p:nvSpPr>
          <p:spPr bwMode="auto">
            <a:xfrm>
              <a:off x="3894" y="2856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5" name="Rectangle 51"/>
            <p:cNvSpPr>
              <a:spLocks noChangeArrowheads="1"/>
            </p:cNvSpPr>
            <p:nvPr/>
          </p:nvSpPr>
          <p:spPr bwMode="auto">
            <a:xfrm>
              <a:off x="3894" y="2856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6" name="Line 52"/>
            <p:cNvSpPr>
              <a:spLocks noChangeShapeType="1"/>
            </p:cNvSpPr>
            <p:nvPr/>
          </p:nvSpPr>
          <p:spPr bwMode="auto">
            <a:xfrm>
              <a:off x="3510" y="3042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7" name="Rectangle 53"/>
            <p:cNvSpPr>
              <a:spLocks noChangeArrowheads="1"/>
            </p:cNvSpPr>
            <p:nvPr/>
          </p:nvSpPr>
          <p:spPr bwMode="auto">
            <a:xfrm>
              <a:off x="3510" y="3042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8" name="Line 54"/>
            <p:cNvSpPr>
              <a:spLocks noChangeShapeType="1"/>
            </p:cNvSpPr>
            <p:nvPr/>
          </p:nvSpPr>
          <p:spPr bwMode="auto">
            <a:xfrm>
              <a:off x="3894" y="3042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39" name="Rectangle 55"/>
            <p:cNvSpPr>
              <a:spLocks noChangeArrowheads="1"/>
            </p:cNvSpPr>
            <p:nvPr/>
          </p:nvSpPr>
          <p:spPr bwMode="auto">
            <a:xfrm>
              <a:off x="3894" y="3042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0" name="Line 56"/>
            <p:cNvSpPr>
              <a:spLocks noChangeShapeType="1"/>
            </p:cNvSpPr>
            <p:nvPr/>
          </p:nvSpPr>
          <p:spPr bwMode="auto">
            <a:xfrm>
              <a:off x="3510" y="3228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1" name="Rectangle 57"/>
            <p:cNvSpPr>
              <a:spLocks noChangeArrowheads="1"/>
            </p:cNvSpPr>
            <p:nvPr/>
          </p:nvSpPr>
          <p:spPr bwMode="auto">
            <a:xfrm>
              <a:off x="3510" y="3228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2" name="Line 58"/>
            <p:cNvSpPr>
              <a:spLocks noChangeShapeType="1"/>
            </p:cNvSpPr>
            <p:nvPr/>
          </p:nvSpPr>
          <p:spPr bwMode="auto">
            <a:xfrm>
              <a:off x="3894" y="3228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3" name="Rectangle 59"/>
            <p:cNvSpPr>
              <a:spLocks noChangeArrowheads="1"/>
            </p:cNvSpPr>
            <p:nvPr/>
          </p:nvSpPr>
          <p:spPr bwMode="auto">
            <a:xfrm>
              <a:off x="3894" y="3228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4" name="Line 60"/>
            <p:cNvSpPr>
              <a:spLocks noChangeShapeType="1"/>
            </p:cNvSpPr>
            <p:nvPr/>
          </p:nvSpPr>
          <p:spPr bwMode="auto">
            <a:xfrm>
              <a:off x="3510" y="3414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5" name="Rectangle 61"/>
            <p:cNvSpPr>
              <a:spLocks noChangeArrowheads="1"/>
            </p:cNvSpPr>
            <p:nvPr/>
          </p:nvSpPr>
          <p:spPr bwMode="auto">
            <a:xfrm>
              <a:off x="3510" y="3414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6" name="Line 62"/>
            <p:cNvSpPr>
              <a:spLocks noChangeShapeType="1"/>
            </p:cNvSpPr>
            <p:nvPr/>
          </p:nvSpPr>
          <p:spPr bwMode="auto">
            <a:xfrm>
              <a:off x="3894" y="3414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7" name="Rectangle 63"/>
            <p:cNvSpPr>
              <a:spLocks noChangeArrowheads="1"/>
            </p:cNvSpPr>
            <p:nvPr/>
          </p:nvSpPr>
          <p:spPr bwMode="auto">
            <a:xfrm>
              <a:off x="3894" y="3414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8" name="Line 64"/>
            <p:cNvSpPr>
              <a:spLocks noChangeShapeType="1"/>
            </p:cNvSpPr>
            <p:nvPr/>
          </p:nvSpPr>
          <p:spPr bwMode="auto">
            <a:xfrm>
              <a:off x="3510" y="3600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49" name="Rectangle 65"/>
            <p:cNvSpPr>
              <a:spLocks noChangeArrowheads="1"/>
            </p:cNvSpPr>
            <p:nvPr/>
          </p:nvSpPr>
          <p:spPr bwMode="auto">
            <a:xfrm>
              <a:off x="3510" y="3600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0" name="Line 66"/>
            <p:cNvSpPr>
              <a:spLocks noChangeShapeType="1"/>
            </p:cNvSpPr>
            <p:nvPr/>
          </p:nvSpPr>
          <p:spPr bwMode="auto">
            <a:xfrm>
              <a:off x="3894" y="3600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1" name="Rectangle 67"/>
            <p:cNvSpPr>
              <a:spLocks noChangeArrowheads="1"/>
            </p:cNvSpPr>
            <p:nvPr/>
          </p:nvSpPr>
          <p:spPr bwMode="auto">
            <a:xfrm>
              <a:off x="3894" y="3600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2" name="Line 68"/>
            <p:cNvSpPr>
              <a:spLocks noChangeShapeType="1"/>
            </p:cNvSpPr>
            <p:nvPr/>
          </p:nvSpPr>
          <p:spPr bwMode="auto">
            <a:xfrm>
              <a:off x="3510" y="3786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3" name="Rectangle 69"/>
            <p:cNvSpPr>
              <a:spLocks noChangeArrowheads="1"/>
            </p:cNvSpPr>
            <p:nvPr/>
          </p:nvSpPr>
          <p:spPr bwMode="auto">
            <a:xfrm>
              <a:off x="3510" y="3786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4" name="Line 70"/>
            <p:cNvSpPr>
              <a:spLocks noChangeShapeType="1"/>
            </p:cNvSpPr>
            <p:nvPr/>
          </p:nvSpPr>
          <p:spPr bwMode="auto">
            <a:xfrm>
              <a:off x="3894" y="3786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5" name="Rectangle 71"/>
            <p:cNvSpPr>
              <a:spLocks noChangeArrowheads="1"/>
            </p:cNvSpPr>
            <p:nvPr/>
          </p:nvSpPr>
          <p:spPr bwMode="auto">
            <a:xfrm>
              <a:off x="3894" y="3786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6" name="Line 72"/>
            <p:cNvSpPr>
              <a:spLocks noChangeShapeType="1"/>
            </p:cNvSpPr>
            <p:nvPr/>
          </p:nvSpPr>
          <p:spPr bwMode="auto">
            <a:xfrm>
              <a:off x="3510" y="3972"/>
              <a:ext cx="378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7" name="Rectangle 73"/>
            <p:cNvSpPr>
              <a:spLocks noChangeArrowheads="1"/>
            </p:cNvSpPr>
            <p:nvPr/>
          </p:nvSpPr>
          <p:spPr bwMode="auto">
            <a:xfrm>
              <a:off x="3510" y="3972"/>
              <a:ext cx="378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8" name="Line 74"/>
            <p:cNvSpPr>
              <a:spLocks noChangeShapeType="1"/>
            </p:cNvSpPr>
            <p:nvPr/>
          </p:nvSpPr>
          <p:spPr bwMode="auto">
            <a:xfrm>
              <a:off x="3894" y="3972"/>
              <a:ext cx="834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59" name="Rectangle 75"/>
            <p:cNvSpPr>
              <a:spLocks noChangeArrowheads="1"/>
            </p:cNvSpPr>
            <p:nvPr/>
          </p:nvSpPr>
          <p:spPr bwMode="auto">
            <a:xfrm>
              <a:off x="3894" y="3972"/>
              <a:ext cx="834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0" name="Line 76"/>
            <p:cNvSpPr>
              <a:spLocks noChangeShapeType="1"/>
            </p:cNvSpPr>
            <p:nvPr/>
          </p:nvSpPr>
          <p:spPr bwMode="auto">
            <a:xfrm>
              <a:off x="3504" y="2112"/>
              <a:ext cx="1" cy="20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1" name="Rectangle 77"/>
            <p:cNvSpPr>
              <a:spLocks noChangeArrowheads="1"/>
            </p:cNvSpPr>
            <p:nvPr/>
          </p:nvSpPr>
          <p:spPr bwMode="auto">
            <a:xfrm>
              <a:off x="3504" y="2112"/>
              <a:ext cx="6" cy="205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2" name="Line 78"/>
            <p:cNvSpPr>
              <a:spLocks noChangeShapeType="1"/>
            </p:cNvSpPr>
            <p:nvPr/>
          </p:nvSpPr>
          <p:spPr bwMode="auto">
            <a:xfrm>
              <a:off x="3888" y="2118"/>
              <a:ext cx="1" cy="20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3" name="Rectangle 79"/>
            <p:cNvSpPr>
              <a:spLocks noChangeArrowheads="1"/>
            </p:cNvSpPr>
            <p:nvPr/>
          </p:nvSpPr>
          <p:spPr bwMode="auto">
            <a:xfrm>
              <a:off x="3888" y="2118"/>
              <a:ext cx="6" cy="20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4" name="Line 80"/>
            <p:cNvSpPr>
              <a:spLocks noChangeShapeType="1"/>
            </p:cNvSpPr>
            <p:nvPr/>
          </p:nvSpPr>
          <p:spPr bwMode="auto">
            <a:xfrm>
              <a:off x="3510" y="4158"/>
              <a:ext cx="12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5" name="Rectangle 81"/>
            <p:cNvSpPr>
              <a:spLocks noChangeArrowheads="1"/>
            </p:cNvSpPr>
            <p:nvPr/>
          </p:nvSpPr>
          <p:spPr bwMode="auto">
            <a:xfrm>
              <a:off x="3510" y="4158"/>
              <a:ext cx="1224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6" name="Line 82"/>
            <p:cNvSpPr>
              <a:spLocks noChangeShapeType="1"/>
            </p:cNvSpPr>
            <p:nvPr/>
          </p:nvSpPr>
          <p:spPr bwMode="auto">
            <a:xfrm>
              <a:off x="4728" y="2118"/>
              <a:ext cx="1" cy="20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7" name="Rectangle 83"/>
            <p:cNvSpPr>
              <a:spLocks noChangeArrowheads="1"/>
            </p:cNvSpPr>
            <p:nvPr/>
          </p:nvSpPr>
          <p:spPr bwMode="auto">
            <a:xfrm>
              <a:off x="4728" y="2118"/>
              <a:ext cx="6" cy="20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8" name="Line 84"/>
            <p:cNvSpPr>
              <a:spLocks noChangeShapeType="1"/>
            </p:cNvSpPr>
            <p:nvPr/>
          </p:nvSpPr>
          <p:spPr bwMode="auto">
            <a:xfrm>
              <a:off x="3504" y="4164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69" name="Rectangle 85"/>
            <p:cNvSpPr>
              <a:spLocks noChangeArrowheads="1"/>
            </p:cNvSpPr>
            <p:nvPr/>
          </p:nvSpPr>
          <p:spPr bwMode="auto">
            <a:xfrm>
              <a:off x="3504" y="4164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0" name="Line 86"/>
            <p:cNvSpPr>
              <a:spLocks noChangeShapeType="1"/>
            </p:cNvSpPr>
            <p:nvPr/>
          </p:nvSpPr>
          <p:spPr bwMode="auto">
            <a:xfrm>
              <a:off x="3888" y="4164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1" name="Rectangle 87"/>
            <p:cNvSpPr>
              <a:spLocks noChangeArrowheads="1"/>
            </p:cNvSpPr>
            <p:nvPr/>
          </p:nvSpPr>
          <p:spPr bwMode="auto">
            <a:xfrm>
              <a:off x="3888" y="4164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2" name="Line 88"/>
            <p:cNvSpPr>
              <a:spLocks noChangeShapeType="1"/>
            </p:cNvSpPr>
            <p:nvPr/>
          </p:nvSpPr>
          <p:spPr bwMode="auto">
            <a:xfrm>
              <a:off x="4728" y="4164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3" name="Rectangle 89"/>
            <p:cNvSpPr>
              <a:spLocks noChangeArrowheads="1"/>
            </p:cNvSpPr>
            <p:nvPr/>
          </p:nvSpPr>
          <p:spPr bwMode="auto">
            <a:xfrm>
              <a:off x="4728" y="4164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4" name="Line 90"/>
            <p:cNvSpPr>
              <a:spLocks noChangeShapeType="1"/>
            </p:cNvSpPr>
            <p:nvPr/>
          </p:nvSpPr>
          <p:spPr bwMode="auto">
            <a:xfrm>
              <a:off x="4734" y="211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5" name="Rectangle 91"/>
            <p:cNvSpPr>
              <a:spLocks noChangeArrowheads="1"/>
            </p:cNvSpPr>
            <p:nvPr/>
          </p:nvSpPr>
          <p:spPr bwMode="auto">
            <a:xfrm>
              <a:off x="4734" y="211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6" name="Line 92"/>
            <p:cNvSpPr>
              <a:spLocks noChangeShapeType="1"/>
            </p:cNvSpPr>
            <p:nvPr/>
          </p:nvSpPr>
          <p:spPr bwMode="auto">
            <a:xfrm>
              <a:off x="4734" y="2298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7" name="Rectangle 93"/>
            <p:cNvSpPr>
              <a:spLocks noChangeArrowheads="1"/>
            </p:cNvSpPr>
            <p:nvPr/>
          </p:nvSpPr>
          <p:spPr bwMode="auto">
            <a:xfrm>
              <a:off x="4734" y="2298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8" name="Line 94"/>
            <p:cNvSpPr>
              <a:spLocks noChangeShapeType="1"/>
            </p:cNvSpPr>
            <p:nvPr/>
          </p:nvSpPr>
          <p:spPr bwMode="auto">
            <a:xfrm>
              <a:off x="4734" y="2484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79" name="Rectangle 95"/>
            <p:cNvSpPr>
              <a:spLocks noChangeArrowheads="1"/>
            </p:cNvSpPr>
            <p:nvPr/>
          </p:nvSpPr>
          <p:spPr bwMode="auto">
            <a:xfrm>
              <a:off x="4734" y="2484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0" name="Line 96"/>
            <p:cNvSpPr>
              <a:spLocks noChangeShapeType="1"/>
            </p:cNvSpPr>
            <p:nvPr/>
          </p:nvSpPr>
          <p:spPr bwMode="auto">
            <a:xfrm>
              <a:off x="4734" y="2670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1" name="Rectangle 97"/>
            <p:cNvSpPr>
              <a:spLocks noChangeArrowheads="1"/>
            </p:cNvSpPr>
            <p:nvPr/>
          </p:nvSpPr>
          <p:spPr bwMode="auto">
            <a:xfrm>
              <a:off x="4734" y="2670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2" name="Line 98"/>
            <p:cNvSpPr>
              <a:spLocks noChangeShapeType="1"/>
            </p:cNvSpPr>
            <p:nvPr/>
          </p:nvSpPr>
          <p:spPr bwMode="auto">
            <a:xfrm>
              <a:off x="4734" y="285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3" name="Rectangle 99"/>
            <p:cNvSpPr>
              <a:spLocks noChangeArrowheads="1"/>
            </p:cNvSpPr>
            <p:nvPr/>
          </p:nvSpPr>
          <p:spPr bwMode="auto">
            <a:xfrm>
              <a:off x="4734" y="285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4" name="Line 100"/>
            <p:cNvSpPr>
              <a:spLocks noChangeShapeType="1"/>
            </p:cNvSpPr>
            <p:nvPr/>
          </p:nvSpPr>
          <p:spPr bwMode="auto">
            <a:xfrm>
              <a:off x="4734" y="304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5" name="Rectangle 101"/>
            <p:cNvSpPr>
              <a:spLocks noChangeArrowheads="1"/>
            </p:cNvSpPr>
            <p:nvPr/>
          </p:nvSpPr>
          <p:spPr bwMode="auto">
            <a:xfrm>
              <a:off x="4734" y="304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6" name="Line 102"/>
            <p:cNvSpPr>
              <a:spLocks noChangeShapeType="1"/>
            </p:cNvSpPr>
            <p:nvPr/>
          </p:nvSpPr>
          <p:spPr bwMode="auto">
            <a:xfrm>
              <a:off x="4734" y="3228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7" name="Rectangle 103"/>
            <p:cNvSpPr>
              <a:spLocks noChangeArrowheads="1"/>
            </p:cNvSpPr>
            <p:nvPr/>
          </p:nvSpPr>
          <p:spPr bwMode="auto">
            <a:xfrm>
              <a:off x="4734" y="3228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8" name="Line 104"/>
            <p:cNvSpPr>
              <a:spLocks noChangeShapeType="1"/>
            </p:cNvSpPr>
            <p:nvPr/>
          </p:nvSpPr>
          <p:spPr bwMode="auto">
            <a:xfrm>
              <a:off x="4734" y="3414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89" name="Rectangle 105"/>
            <p:cNvSpPr>
              <a:spLocks noChangeArrowheads="1"/>
            </p:cNvSpPr>
            <p:nvPr/>
          </p:nvSpPr>
          <p:spPr bwMode="auto">
            <a:xfrm>
              <a:off x="4734" y="3414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90" name="Line 106"/>
            <p:cNvSpPr>
              <a:spLocks noChangeShapeType="1"/>
            </p:cNvSpPr>
            <p:nvPr/>
          </p:nvSpPr>
          <p:spPr bwMode="auto">
            <a:xfrm>
              <a:off x="4734" y="3600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91" name="Rectangle 107"/>
            <p:cNvSpPr>
              <a:spLocks noChangeArrowheads="1"/>
            </p:cNvSpPr>
            <p:nvPr/>
          </p:nvSpPr>
          <p:spPr bwMode="auto">
            <a:xfrm>
              <a:off x="4734" y="3600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92" name="Line 108"/>
            <p:cNvSpPr>
              <a:spLocks noChangeShapeType="1"/>
            </p:cNvSpPr>
            <p:nvPr/>
          </p:nvSpPr>
          <p:spPr bwMode="auto">
            <a:xfrm>
              <a:off x="4734" y="378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93" name="Rectangle 109"/>
            <p:cNvSpPr>
              <a:spLocks noChangeArrowheads="1"/>
            </p:cNvSpPr>
            <p:nvPr/>
          </p:nvSpPr>
          <p:spPr bwMode="auto">
            <a:xfrm>
              <a:off x="4734" y="378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94" name="Line 110"/>
            <p:cNvSpPr>
              <a:spLocks noChangeShapeType="1"/>
            </p:cNvSpPr>
            <p:nvPr/>
          </p:nvSpPr>
          <p:spPr bwMode="auto">
            <a:xfrm>
              <a:off x="4734" y="39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95" name="Rectangle 111"/>
            <p:cNvSpPr>
              <a:spLocks noChangeArrowheads="1"/>
            </p:cNvSpPr>
            <p:nvPr/>
          </p:nvSpPr>
          <p:spPr bwMode="auto">
            <a:xfrm>
              <a:off x="4734" y="397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96" name="Line 112"/>
            <p:cNvSpPr>
              <a:spLocks noChangeShapeType="1"/>
            </p:cNvSpPr>
            <p:nvPr/>
          </p:nvSpPr>
          <p:spPr bwMode="auto">
            <a:xfrm>
              <a:off x="4734" y="4158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99697" name="Rectangle 113"/>
            <p:cNvSpPr>
              <a:spLocks noChangeArrowheads="1"/>
            </p:cNvSpPr>
            <p:nvPr/>
          </p:nvSpPr>
          <p:spPr bwMode="auto">
            <a:xfrm>
              <a:off x="4734" y="4158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b="1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499698" name="Text Box 114"/>
          <p:cNvSpPr txBox="1">
            <a:spLocks noChangeArrowheads="1"/>
          </p:cNvSpPr>
          <p:nvPr/>
        </p:nvSpPr>
        <p:spPr bwMode="auto">
          <a:xfrm>
            <a:off x="3048000" y="2819400"/>
            <a:ext cx="518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 b="1">
                <a:solidFill>
                  <a:srgbClr val="CC3300"/>
                </a:solidFill>
                <a:latin typeface="Calibri" pitchFamily="34" charset="0"/>
              </a:rPr>
              <a:t> Επίσης, αγνοούμε όσα στοιχεία είναι μη συχνά</a:t>
            </a:r>
          </a:p>
        </p:txBody>
      </p:sp>
    </p:spTree>
    <p:extLst>
      <p:ext uri="{BB962C8B-B14F-4D97-AF65-F5344CB8AC3E}">
        <p14:creationId xmlns:p14="http://schemas.microsoft.com/office/powerpoint/2010/main" val="318553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0610" name="Text Box 2"/>
          <p:cNvSpPr txBox="1">
            <a:spLocks noChangeArrowheads="1"/>
          </p:cNvSpPr>
          <p:nvPr/>
        </p:nvSpPr>
        <p:spPr bwMode="auto">
          <a:xfrm>
            <a:off x="1905000" y="17526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Αλγόριθμος εύρεσης συχνών στοιχειοσυνόλων</a:t>
            </a:r>
          </a:p>
        </p:txBody>
      </p:sp>
      <p:sp>
        <p:nvSpPr>
          <p:cNvPr id="2500611" name="Text Box 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omic Sans MS" pitchFamily="66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omic Sans MS" pitchFamily="66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omic Sans MS" pitchFamily="66" charset="0"/>
            </a:endParaRPr>
          </a:p>
        </p:txBody>
      </p:sp>
      <p:sp>
        <p:nvSpPr>
          <p:cNvPr id="2500612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7543800" cy="297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Είσοδος: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FP-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δέντρο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Έξοδος: Συχνά στοιχειοσύνολα και η υποστήριξη τους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Μέθοδος:</a:t>
            </a:r>
          </a:p>
          <a:p>
            <a:pPr lvl="2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Διαίρει-και-Βασίλευε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lvl="3" algn="just" fontAlgn="base">
              <a:spcBef>
                <a:spcPct val="50000"/>
              </a:spcBef>
              <a:spcAft>
                <a:spcPct val="0"/>
              </a:spcAft>
              <a:buFontTx/>
              <a:buChar char="o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Χωρίζουμε τα στοιχειοσύνολα σε αυτά που τελειώνουν σε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E, D, C, B, A</a:t>
            </a:r>
          </a:p>
          <a:p>
            <a:pPr lvl="4" algn="just" fontAlgn="base">
              <a:spcBef>
                <a:spcPct val="50000"/>
              </a:spcBef>
              <a:spcAft>
                <a:spcPct val="0"/>
              </a:spcAft>
              <a:buFontTx/>
              <a:buChar char="o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Μετά αυτά που τελειώνουν σε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E 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σε αυτά σε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DE, CE, BE, AE 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κοκ</a:t>
            </a:r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00613" name="Line 5"/>
          <p:cNvSpPr>
            <a:spLocks noChangeShapeType="1"/>
          </p:cNvSpPr>
          <p:nvPr/>
        </p:nvSpPr>
        <p:spPr bwMode="auto">
          <a:xfrm>
            <a:off x="609600" y="2590800"/>
            <a:ext cx="769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0614" name="Line 6"/>
          <p:cNvSpPr>
            <a:spLocks noChangeShapeType="1"/>
          </p:cNvSpPr>
          <p:nvPr/>
        </p:nvSpPr>
        <p:spPr bwMode="auto">
          <a:xfrm>
            <a:off x="533400" y="5791200"/>
            <a:ext cx="769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1634" name="Text Box 2"/>
          <p:cNvSpPr txBox="1">
            <a:spLocks noChangeArrowheads="1"/>
          </p:cNvSpPr>
          <p:nvPr/>
        </p:nvSpPr>
        <p:spPr bwMode="auto">
          <a:xfrm>
            <a:off x="2209800" y="9144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Αλγόριθμος εύρεσης συχνών στοιχειοσυνόλων</a:t>
            </a:r>
          </a:p>
        </p:txBody>
      </p:sp>
      <p:sp>
        <p:nvSpPr>
          <p:cNvPr id="2501635" name="Text Box 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1636" name="Text Box 4"/>
          <p:cNvSpPr txBox="1">
            <a:spLocks noChangeArrowheads="1"/>
          </p:cNvSpPr>
          <p:nvPr/>
        </p:nvSpPr>
        <p:spPr bwMode="auto">
          <a:xfrm>
            <a:off x="1981200" y="1371600"/>
            <a:ext cx="59436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Όλα τα στοιχειοσύνολα</a:t>
            </a:r>
          </a:p>
        </p:txBody>
      </p:sp>
      <p:sp>
        <p:nvSpPr>
          <p:cNvPr id="2501637" name="Text Box 5"/>
          <p:cNvSpPr txBox="1">
            <a:spLocks noChangeArrowheads="1"/>
          </p:cNvSpPr>
          <p:nvPr/>
        </p:nvSpPr>
        <p:spPr bwMode="auto">
          <a:xfrm>
            <a:off x="228600" y="2133600"/>
            <a:ext cx="86106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                     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Ε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	                    D	             C		B	               A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38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36576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DE                CE             BE          AE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39" name="Text Box 7"/>
          <p:cNvSpPr txBox="1">
            <a:spLocks noChangeArrowheads="1"/>
          </p:cNvSpPr>
          <p:nvPr/>
        </p:nvSpPr>
        <p:spPr bwMode="auto">
          <a:xfrm>
            <a:off x="4114800" y="3048000"/>
            <a:ext cx="16764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CD     BD	    AD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0" name="Text Box 8"/>
          <p:cNvSpPr txBox="1">
            <a:spLocks noChangeArrowheads="1"/>
          </p:cNvSpPr>
          <p:nvPr/>
        </p:nvSpPr>
        <p:spPr bwMode="auto">
          <a:xfrm>
            <a:off x="5943600" y="3048000"/>
            <a:ext cx="1447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            AC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1" name="Text Box 9"/>
          <p:cNvSpPr txBox="1">
            <a:spLocks noChangeArrowheads="1"/>
          </p:cNvSpPr>
          <p:nvPr/>
        </p:nvSpPr>
        <p:spPr bwMode="auto">
          <a:xfrm>
            <a:off x="7696200" y="3048000"/>
            <a:ext cx="685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2" name="Line 10"/>
          <p:cNvSpPr>
            <a:spLocks noChangeShapeType="1"/>
          </p:cNvSpPr>
          <p:nvPr/>
        </p:nvSpPr>
        <p:spPr bwMode="auto">
          <a:xfrm>
            <a:off x="7010400" y="2514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3" name="Text Box 11"/>
          <p:cNvSpPr txBox="1">
            <a:spLocks noChangeArrowheads="1"/>
          </p:cNvSpPr>
          <p:nvPr/>
        </p:nvSpPr>
        <p:spPr bwMode="auto">
          <a:xfrm>
            <a:off x="381000" y="3733800"/>
            <a:ext cx="17526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CDE   BDE  ADE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4" name="Text Box 12"/>
          <p:cNvSpPr txBox="1">
            <a:spLocks noChangeArrowheads="1"/>
          </p:cNvSpPr>
          <p:nvPr/>
        </p:nvSpPr>
        <p:spPr bwMode="auto">
          <a:xfrm>
            <a:off x="2209800" y="3733800"/>
            <a:ext cx="12192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BCE    ACE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5" name="Text Box 13"/>
          <p:cNvSpPr txBox="1">
            <a:spLocks noChangeArrowheads="1"/>
          </p:cNvSpPr>
          <p:nvPr/>
        </p:nvSpPr>
        <p:spPr bwMode="auto">
          <a:xfrm>
            <a:off x="3505200" y="3733800"/>
            <a:ext cx="762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6" name="Line 14"/>
          <p:cNvSpPr>
            <a:spLocks noChangeShapeType="1"/>
          </p:cNvSpPr>
          <p:nvPr/>
        </p:nvSpPr>
        <p:spPr bwMode="auto">
          <a:xfrm>
            <a:off x="6400800" y="1828800"/>
            <a:ext cx="2133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7" name="Line 15"/>
          <p:cNvSpPr>
            <a:spLocks noChangeShapeType="1"/>
          </p:cNvSpPr>
          <p:nvPr/>
        </p:nvSpPr>
        <p:spPr bwMode="auto">
          <a:xfrm>
            <a:off x="5638800" y="1752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8" name="Line 16"/>
          <p:cNvSpPr>
            <a:spLocks noChangeShapeType="1"/>
          </p:cNvSpPr>
          <p:nvPr/>
        </p:nvSpPr>
        <p:spPr bwMode="auto">
          <a:xfrm>
            <a:off x="5334000" y="17526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49" name="Text Box 17"/>
          <p:cNvSpPr txBox="1">
            <a:spLocks noChangeArrowheads="1"/>
          </p:cNvSpPr>
          <p:nvPr/>
        </p:nvSpPr>
        <p:spPr bwMode="auto">
          <a:xfrm>
            <a:off x="4343400" y="3733800"/>
            <a:ext cx="1524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BCD      ACD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0" name="Text Box 18"/>
          <p:cNvSpPr txBox="1">
            <a:spLocks noChangeArrowheads="1"/>
          </p:cNvSpPr>
          <p:nvPr/>
        </p:nvSpPr>
        <p:spPr bwMode="auto">
          <a:xfrm>
            <a:off x="5943600" y="3733800"/>
            <a:ext cx="762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1" name="Text Box 19"/>
          <p:cNvSpPr txBox="1">
            <a:spLocks noChangeArrowheads="1"/>
          </p:cNvSpPr>
          <p:nvPr/>
        </p:nvSpPr>
        <p:spPr bwMode="auto">
          <a:xfrm>
            <a:off x="6781800" y="3733800"/>
            <a:ext cx="6096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2" name="Line 20"/>
          <p:cNvSpPr>
            <a:spLocks noChangeShapeType="1"/>
          </p:cNvSpPr>
          <p:nvPr/>
        </p:nvSpPr>
        <p:spPr bwMode="auto">
          <a:xfrm>
            <a:off x="6019800" y="2590800"/>
            <a:ext cx="914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3" name="Line 21"/>
          <p:cNvSpPr>
            <a:spLocks noChangeShapeType="1"/>
          </p:cNvSpPr>
          <p:nvPr/>
        </p:nvSpPr>
        <p:spPr bwMode="auto">
          <a:xfrm>
            <a:off x="43434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4" name="Line 22"/>
          <p:cNvSpPr>
            <a:spLocks noChangeShapeType="1"/>
          </p:cNvSpPr>
          <p:nvPr/>
        </p:nvSpPr>
        <p:spPr bwMode="auto">
          <a:xfrm>
            <a:off x="4572000" y="25908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5" name="Line 23"/>
          <p:cNvSpPr>
            <a:spLocks noChangeShapeType="1"/>
          </p:cNvSpPr>
          <p:nvPr/>
        </p:nvSpPr>
        <p:spPr bwMode="auto">
          <a:xfrm>
            <a:off x="4648200" y="2514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6" name="Line 24"/>
          <p:cNvSpPr>
            <a:spLocks noChangeShapeType="1"/>
          </p:cNvSpPr>
          <p:nvPr/>
        </p:nvSpPr>
        <p:spPr bwMode="auto">
          <a:xfrm flipH="1">
            <a:off x="2133600" y="17526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7" name="Line 25"/>
          <p:cNvSpPr>
            <a:spLocks noChangeShapeType="1"/>
          </p:cNvSpPr>
          <p:nvPr/>
        </p:nvSpPr>
        <p:spPr bwMode="auto">
          <a:xfrm>
            <a:off x="2209800" y="24384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8" name="Line 26"/>
          <p:cNvSpPr>
            <a:spLocks noChangeShapeType="1"/>
          </p:cNvSpPr>
          <p:nvPr/>
        </p:nvSpPr>
        <p:spPr bwMode="auto">
          <a:xfrm>
            <a:off x="2286000" y="23622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59" name="Line 27"/>
          <p:cNvSpPr>
            <a:spLocks noChangeShapeType="1"/>
          </p:cNvSpPr>
          <p:nvPr/>
        </p:nvSpPr>
        <p:spPr bwMode="auto">
          <a:xfrm flipH="1">
            <a:off x="533400" y="2362200"/>
            <a:ext cx="1524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0" name="Line 28"/>
          <p:cNvSpPr>
            <a:spLocks noChangeShapeType="1"/>
          </p:cNvSpPr>
          <p:nvPr/>
        </p:nvSpPr>
        <p:spPr bwMode="auto">
          <a:xfrm flipH="1">
            <a:off x="1752600" y="2438400"/>
            <a:ext cx="304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1" name="Text Box 29"/>
          <p:cNvSpPr txBox="1">
            <a:spLocks noChangeArrowheads="1"/>
          </p:cNvSpPr>
          <p:nvPr/>
        </p:nvSpPr>
        <p:spPr bwMode="auto">
          <a:xfrm>
            <a:off x="152400" y="4419600"/>
            <a:ext cx="1447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ACDE  BCDE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2" name="Text Box 30"/>
          <p:cNvSpPr txBox="1">
            <a:spLocks noChangeArrowheads="1"/>
          </p:cNvSpPr>
          <p:nvPr/>
        </p:nvSpPr>
        <p:spPr bwMode="auto">
          <a:xfrm>
            <a:off x="1752600" y="4419600"/>
            <a:ext cx="1066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3" name="Text Box 31"/>
          <p:cNvSpPr txBox="1">
            <a:spLocks noChangeArrowheads="1"/>
          </p:cNvSpPr>
          <p:nvPr/>
        </p:nvSpPr>
        <p:spPr bwMode="auto">
          <a:xfrm>
            <a:off x="2895600" y="4419600"/>
            <a:ext cx="1524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4" name="Text Box 32"/>
          <p:cNvSpPr txBox="1">
            <a:spLocks noChangeArrowheads="1"/>
          </p:cNvSpPr>
          <p:nvPr/>
        </p:nvSpPr>
        <p:spPr bwMode="auto">
          <a:xfrm>
            <a:off x="4572000" y="4419600"/>
            <a:ext cx="14478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5" name="Text Box 33"/>
          <p:cNvSpPr txBox="1">
            <a:spLocks noChangeArrowheads="1"/>
          </p:cNvSpPr>
          <p:nvPr/>
        </p:nvSpPr>
        <p:spPr bwMode="auto">
          <a:xfrm>
            <a:off x="838200" y="5105400"/>
            <a:ext cx="9144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6" name="Line 34"/>
          <p:cNvSpPr>
            <a:spLocks noChangeShapeType="1"/>
          </p:cNvSpPr>
          <p:nvPr/>
        </p:nvSpPr>
        <p:spPr bwMode="auto">
          <a:xfrm>
            <a:off x="609600" y="3352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7" name="Line 35"/>
          <p:cNvSpPr>
            <a:spLocks noChangeShapeType="1"/>
          </p:cNvSpPr>
          <p:nvPr/>
        </p:nvSpPr>
        <p:spPr bwMode="auto">
          <a:xfrm>
            <a:off x="685800" y="3276600"/>
            <a:ext cx="609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8" name="Line 36"/>
          <p:cNvSpPr>
            <a:spLocks noChangeShapeType="1"/>
          </p:cNvSpPr>
          <p:nvPr/>
        </p:nvSpPr>
        <p:spPr bwMode="auto">
          <a:xfrm>
            <a:off x="838200" y="3276600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69" name="Line 37"/>
          <p:cNvSpPr>
            <a:spLocks noChangeShapeType="1"/>
          </p:cNvSpPr>
          <p:nvPr/>
        </p:nvSpPr>
        <p:spPr bwMode="auto">
          <a:xfrm>
            <a:off x="1981200" y="33528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0" name="Line 38"/>
          <p:cNvSpPr>
            <a:spLocks noChangeShapeType="1"/>
          </p:cNvSpPr>
          <p:nvPr/>
        </p:nvSpPr>
        <p:spPr bwMode="auto">
          <a:xfrm>
            <a:off x="1905000" y="3200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1" name="Line 39"/>
          <p:cNvSpPr>
            <a:spLocks noChangeShapeType="1"/>
          </p:cNvSpPr>
          <p:nvPr/>
        </p:nvSpPr>
        <p:spPr bwMode="auto">
          <a:xfrm>
            <a:off x="2971800" y="32004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2" name="Line 40"/>
          <p:cNvSpPr>
            <a:spLocks noChangeShapeType="1"/>
          </p:cNvSpPr>
          <p:nvPr/>
        </p:nvSpPr>
        <p:spPr bwMode="auto">
          <a:xfrm>
            <a:off x="4343400" y="33528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3" name="Line 41"/>
          <p:cNvSpPr>
            <a:spLocks noChangeShapeType="1"/>
          </p:cNvSpPr>
          <p:nvPr/>
        </p:nvSpPr>
        <p:spPr bwMode="auto">
          <a:xfrm>
            <a:off x="4419600" y="3352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4" name="Line 42"/>
          <p:cNvSpPr>
            <a:spLocks noChangeShapeType="1"/>
          </p:cNvSpPr>
          <p:nvPr/>
        </p:nvSpPr>
        <p:spPr bwMode="auto">
          <a:xfrm>
            <a:off x="5029200" y="3352800"/>
            <a:ext cx="1295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5" name="Line 43"/>
          <p:cNvSpPr>
            <a:spLocks noChangeShapeType="1"/>
          </p:cNvSpPr>
          <p:nvPr/>
        </p:nvSpPr>
        <p:spPr bwMode="auto">
          <a:xfrm>
            <a:off x="6324600" y="32766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6" name="Line 44"/>
          <p:cNvSpPr>
            <a:spLocks noChangeShapeType="1"/>
          </p:cNvSpPr>
          <p:nvPr/>
        </p:nvSpPr>
        <p:spPr bwMode="auto">
          <a:xfrm flipH="1">
            <a:off x="457200" y="40386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7" name="Line 45"/>
          <p:cNvSpPr>
            <a:spLocks noChangeShapeType="1"/>
          </p:cNvSpPr>
          <p:nvPr/>
        </p:nvSpPr>
        <p:spPr bwMode="auto">
          <a:xfrm>
            <a:off x="838200" y="4038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8" name="Line 46"/>
          <p:cNvSpPr>
            <a:spLocks noChangeShapeType="1"/>
          </p:cNvSpPr>
          <p:nvPr/>
        </p:nvSpPr>
        <p:spPr bwMode="auto">
          <a:xfrm>
            <a:off x="1295400" y="4038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79" name="Line 47"/>
          <p:cNvSpPr>
            <a:spLocks noChangeShapeType="1"/>
          </p:cNvSpPr>
          <p:nvPr/>
        </p:nvSpPr>
        <p:spPr bwMode="auto">
          <a:xfrm>
            <a:off x="2667000" y="4038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80" name="Line 48"/>
          <p:cNvSpPr>
            <a:spLocks noChangeShapeType="1"/>
          </p:cNvSpPr>
          <p:nvPr/>
        </p:nvSpPr>
        <p:spPr bwMode="auto">
          <a:xfrm>
            <a:off x="4724400" y="3962400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81" name="Line 49"/>
          <p:cNvSpPr>
            <a:spLocks noChangeShapeType="1"/>
          </p:cNvSpPr>
          <p:nvPr/>
        </p:nvSpPr>
        <p:spPr bwMode="auto">
          <a:xfrm>
            <a:off x="12192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82" name="Text Box 50"/>
          <p:cNvSpPr txBox="1">
            <a:spLocks noChangeArrowheads="1"/>
          </p:cNvSpPr>
          <p:nvPr/>
        </p:nvSpPr>
        <p:spPr bwMode="auto">
          <a:xfrm>
            <a:off x="3200400" y="5334000"/>
            <a:ext cx="3962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Όλα τα δυνατά στοιχειοσύνολα!</a:t>
            </a:r>
          </a:p>
        </p:txBody>
      </p:sp>
      <p:sp>
        <p:nvSpPr>
          <p:cNvPr id="2501683" name="Line 51"/>
          <p:cNvSpPr>
            <a:spLocks noChangeShapeType="1"/>
          </p:cNvSpPr>
          <p:nvPr/>
        </p:nvSpPr>
        <p:spPr bwMode="auto">
          <a:xfrm>
            <a:off x="4343400" y="2514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1684" name="Line 52"/>
          <p:cNvSpPr>
            <a:spLocks noChangeShapeType="1"/>
          </p:cNvSpPr>
          <p:nvPr/>
        </p:nvSpPr>
        <p:spPr bwMode="auto">
          <a:xfrm>
            <a:off x="5791200" y="25146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2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2658" name="Text Box 2"/>
          <p:cNvSpPr txBox="1">
            <a:spLocks noChangeArrowheads="1"/>
          </p:cNvSpPr>
          <p:nvPr/>
        </p:nvSpPr>
        <p:spPr bwMode="auto">
          <a:xfrm>
            <a:off x="2209800" y="9144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Αλγόριθμος εύρεσης συχνών στοιχειοσυνόλων</a:t>
            </a:r>
          </a:p>
        </p:txBody>
      </p:sp>
      <p:sp>
        <p:nvSpPr>
          <p:cNvPr id="2502659" name="Text Box 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2660" name="Text Box 4"/>
          <p:cNvSpPr txBox="1">
            <a:spLocks noChangeArrowheads="1"/>
          </p:cNvSpPr>
          <p:nvPr/>
        </p:nvSpPr>
        <p:spPr bwMode="auto">
          <a:xfrm>
            <a:off x="1981200" y="1371600"/>
            <a:ext cx="59436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Όλα τα στοιχειοσύνολα</a:t>
            </a:r>
          </a:p>
        </p:txBody>
      </p:sp>
      <p:sp>
        <p:nvSpPr>
          <p:cNvPr id="2502661" name="Text Box 5"/>
          <p:cNvSpPr txBox="1">
            <a:spLocks noChangeArrowheads="1"/>
          </p:cNvSpPr>
          <p:nvPr/>
        </p:nvSpPr>
        <p:spPr bwMode="auto">
          <a:xfrm>
            <a:off x="228600" y="2133600"/>
            <a:ext cx="8610600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                     </a:t>
            </a:r>
            <a:r>
              <a:rPr lang="el-GR" sz="2000" b="1">
                <a:solidFill>
                  <a:srgbClr val="CC0000"/>
                </a:solidFill>
                <a:latin typeface="Comic Sans MS" pitchFamily="66" charset="0"/>
              </a:rPr>
              <a:t>Ε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	                    D	             C		B	               A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62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36576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DE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        CE            BE          AE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63" name="Text Box 7"/>
          <p:cNvSpPr txBox="1">
            <a:spLocks noChangeArrowheads="1"/>
          </p:cNvSpPr>
          <p:nvPr/>
        </p:nvSpPr>
        <p:spPr bwMode="auto">
          <a:xfrm>
            <a:off x="4114800" y="3048000"/>
            <a:ext cx="16764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CD     BD	    AD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64" name="Text Box 8"/>
          <p:cNvSpPr txBox="1">
            <a:spLocks noChangeArrowheads="1"/>
          </p:cNvSpPr>
          <p:nvPr/>
        </p:nvSpPr>
        <p:spPr bwMode="auto">
          <a:xfrm>
            <a:off x="5943600" y="3048000"/>
            <a:ext cx="1447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            AC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65" name="Text Box 9"/>
          <p:cNvSpPr txBox="1">
            <a:spLocks noChangeArrowheads="1"/>
          </p:cNvSpPr>
          <p:nvPr/>
        </p:nvSpPr>
        <p:spPr bwMode="auto">
          <a:xfrm>
            <a:off x="7696200" y="3048000"/>
            <a:ext cx="685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66" name="Line 10"/>
          <p:cNvSpPr>
            <a:spLocks noChangeShapeType="1"/>
          </p:cNvSpPr>
          <p:nvPr/>
        </p:nvSpPr>
        <p:spPr bwMode="auto">
          <a:xfrm>
            <a:off x="7010400" y="2514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67" name="Text Box 11"/>
          <p:cNvSpPr txBox="1">
            <a:spLocks noChangeArrowheads="1"/>
          </p:cNvSpPr>
          <p:nvPr/>
        </p:nvSpPr>
        <p:spPr bwMode="auto">
          <a:xfrm>
            <a:off x="381000" y="3733800"/>
            <a:ext cx="17526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CDE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BDE ADE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68" name="Text Box 12"/>
          <p:cNvSpPr txBox="1">
            <a:spLocks noChangeArrowheads="1"/>
          </p:cNvSpPr>
          <p:nvPr/>
        </p:nvSpPr>
        <p:spPr bwMode="auto">
          <a:xfrm>
            <a:off x="2209800" y="3733800"/>
            <a:ext cx="12192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BCE    ACE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69" name="Text Box 13"/>
          <p:cNvSpPr txBox="1">
            <a:spLocks noChangeArrowheads="1"/>
          </p:cNvSpPr>
          <p:nvPr/>
        </p:nvSpPr>
        <p:spPr bwMode="auto">
          <a:xfrm>
            <a:off x="3505200" y="3733800"/>
            <a:ext cx="762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0" name="Line 14"/>
          <p:cNvSpPr>
            <a:spLocks noChangeShapeType="1"/>
          </p:cNvSpPr>
          <p:nvPr/>
        </p:nvSpPr>
        <p:spPr bwMode="auto">
          <a:xfrm>
            <a:off x="6400800" y="1828800"/>
            <a:ext cx="2133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1" name="Line 15"/>
          <p:cNvSpPr>
            <a:spLocks noChangeShapeType="1"/>
          </p:cNvSpPr>
          <p:nvPr/>
        </p:nvSpPr>
        <p:spPr bwMode="auto">
          <a:xfrm>
            <a:off x="5638800" y="1752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2" name="Line 16"/>
          <p:cNvSpPr>
            <a:spLocks noChangeShapeType="1"/>
          </p:cNvSpPr>
          <p:nvPr/>
        </p:nvSpPr>
        <p:spPr bwMode="auto">
          <a:xfrm>
            <a:off x="5334000" y="17526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3" name="Text Box 17"/>
          <p:cNvSpPr txBox="1">
            <a:spLocks noChangeArrowheads="1"/>
          </p:cNvSpPr>
          <p:nvPr/>
        </p:nvSpPr>
        <p:spPr bwMode="auto">
          <a:xfrm>
            <a:off x="4343400" y="3733800"/>
            <a:ext cx="1524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BCD      ACD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4" name="Text Box 18"/>
          <p:cNvSpPr txBox="1">
            <a:spLocks noChangeArrowheads="1"/>
          </p:cNvSpPr>
          <p:nvPr/>
        </p:nvSpPr>
        <p:spPr bwMode="auto">
          <a:xfrm>
            <a:off x="5943600" y="3733800"/>
            <a:ext cx="762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5" name="Text Box 19"/>
          <p:cNvSpPr txBox="1">
            <a:spLocks noChangeArrowheads="1"/>
          </p:cNvSpPr>
          <p:nvPr/>
        </p:nvSpPr>
        <p:spPr bwMode="auto">
          <a:xfrm>
            <a:off x="6781800" y="3733800"/>
            <a:ext cx="6096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6" name="Line 20"/>
          <p:cNvSpPr>
            <a:spLocks noChangeShapeType="1"/>
          </p:cNvSpPr>
          <p:nvPr/>
        </p:nvSpPr>
        <p:spPr bwMode="auto">
          <a:xfrm>
            <a:off x="6019800" y="2590800"/>
            <a:ext cx="914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7" name="Line 21"/>
          <p:cNvSpPr>
            <a:spLocks noChangeShapeType="1"/>
          </p:cNvSpPr>
          <p:nvPr/>
        </p:nvSpPr>
        <p:spPr bwMode="auto">
          <a:xfrm>
            <a:off x="43434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8" name="Line 22"/>
          <p:cNvSpPr>
            <a:spLocks noChangeShapeType="1"/>
          </p:cNvSpPr>
          <p:nvPr/>
        </p:nvSpPr>
        <p:spPr bwMode="auto">
          <a:xfrm>
            <a:off x="4572000" y="25908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79" name="Line 23"/>
          <p:cNvSpPr>
            <a:spLocks noChangeShapeType="1"/>
          </p:cNvSpPr>
          <p:nvPr/>
        </p:nvSpPr>
        <p:spPr bwMode="auto">
          <a:xfrm>
            <a:off x="4648200" y="2514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0" name="Line 24"/>
          <p:cNvSpPr>
            <a:spLocks noChangeShapeType="1"/>
          </p:cNvSpPr>
          <p:nvPr/>
        </p:nvSpPr>
        <p:spPr bwMode="auto">
          <a:xfrm flipH="1">
            <a:off x="2133600" y="17526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1" name="Line 25"/>
          <p:cNvSpPr>
            <a:spLocks noChangeShapeType="1"/>
          </p:cNvSpPr>
          <p:nvPr/>
        </p:nvSpPr>
        <p:spPr bwMode="auto">
          <a:xfrm>
            <a:off x="2209800" y="24384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2" name="Line 26"/>
          <p:cNvSpPr>
            <a:spLocks noChangeShapeType="1"/>
          </p:cNvSpPr>
          <p:nvPr/>
        </p:nvSpPr>
        <p:spPr bwMode="auto">
          <a:xfrm>
            <a:off x="2286000" y="23622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3" name="Line 27"/>
          <p:cNvSpPr>
            <a:spLocks noChangeShapeType="1"/>
          </p:cNvSpPr>
          <p:nvPr/>
        </p:nvSpPr>
        <p:spPr bwMode="auto">
          <a:xfrm flipH="1">
            <a:off x="533400" y="2362200"/>
            <a:ext cx="1524000" cy="6858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4" name="Line 28"/>
          <p:cNvSpPr>
            <a:spLocks noChangeShapeType="1"/>
          </p:cNvSpPr>
          <p:nvPr/>
        </p:nvSpPr>
        <p:spPr bwMode="auto">
          <a:xfrm flipH="1">
            <a:off x="1752600" y="2438400"/>
            <a:ext cx="304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5" name="Text Box 29"/>
          <p:cNvSpPr txBox="1">
            <a:spLocks noChangeArrowheads="1"/>
          </p:cNvSpPr>
          <p:nvPr/>
        </p:nvSpPr>
        <p:spPr bwMode="auto">
          <a:xfrm>
            <a:off x="152400" y="4419600"/>
            <a:ext cx="15240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ACDE</a:t>
            </a:r>
            <a:r>
              <a:rPr lang="el-GR" sz="2000" b="1">
                <a:solidFill>
                  <a:srgbClr val="CC0000"/>
                </a:solidFill>
                <a:latin typeface="Comic Sans MS" pitchFamily="66" charset="0"/>
              </a:rPr>
              <a:t> </a:t>
            </a:r>
            <a:r>
              <a:rPr lang="en-US" sz="1600" b="1">
                <a:solidFill>
                  <a:srgbClr val="0033CC"/>
                </a:solidFill>
                <a:latin typeface="Comic Sans MS" pitchFamily="66" charset="0"/>
              </a:rPr>
              <a:t>BCDE</a:t>
            </a:r>
            <a:endParaRPr lang="el-GR" sz="1600" b="1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502686" name="Text Box 30"/>
          <p:cNvSpPr txBox="1">
            <a:spLocks noChangeArrowheads="1"/>
          </p:cNvSpPr>
          <p:nvPr/>
        </p:nvSpPr>
        <p:spPr bwMode="auto">
          <a:xfrm>
            <a:off x="1752600" y="4419600"/>
            <a:ext cx="1066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7" name="Text Box 31"/>
          <p:cNvSpPr txBox="1">
            <a:spLocks noChangeArrowheads="1"/>
          </p:cNvSpPr>
          <p:nvPr/>
        </p:nvSpPr>
        <p:spPr bwMode="auto">
          <a:xfrm>
            <a:off x="2895600" y="4419600"/>
            <a:ext cx="1524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8" name="Text Box 32"/>
          <p:cNvSpPr txBox="1">
            <a:spLocks noChangeArrowheads="1"/>
          </p:cNvSpPr>
          <p:nvPr/>
        </p:nvSpPr>
        <p:spPr bwMode="auto">
          <a:xfrm>
            <a:off x="4572000" y="4419600"/>
            <a:ext cx="14478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89" name="Text Box 33"/>
          <p:cNvSpPr txBox="1">
            <a:spLocks noChangeArrowheads="1"/>
          </p:cNvSpPr>
          <p:nvPr/>
        </p:nvSpPr>
        <p:spPr bwMode="auto">
          <a:xfrm>
            <a:off x="838200" y="5105400"/>
            <a:ext cx="9144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0033CC"/>
                </a:solidFill>
                <a:latin typeface="Comic Sans MS" pitchFamily="66" charset="0"/>
              </a:rPr>
              <a:t>ABCDE</a:t>
            </a:r>
            <a:endParaRPr lang="el-GR" sz="1600" b="1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502690" name="Line 34"/>
          <p:cNvSpPr>
            <a:spLocks noChangeShapeType="1"/>
          </p:cNvSpPr>
          <p:nvPr/>
        </p:nvSpPr>
        <p:spPr bwMode="auto">
          <a:xfrm>
            <a:off x="609600" y="3352800"/>
            <a:ext cx="152400" cy="3810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1" name="Line 35"/>
          <p:cNvSpPr>
            <a:spLocks noChangeShapeType="1"/>
          </p:cNvSpPr>
          <p:nvPr/>
        </p:nvSpPr>
        <p:spPr bwMode="auto">
          <a:xfrm>
            <a:off x="762000" y="33528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2" name="Line 36"/>
          <p:cNvSpPr>
            <a:spLocks noChangeShapeType="1"/>
          </p:cNvSpPr>
          <p:nvPr/>
        </p:nvSpPr>
        <p:spPr bwMode="auto">
          <a:xfrm>
            <a:off x="838200" y="3276600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3" name="Line 37"/>
          <p:cNvSpPr>
            <a:spLocks noChangeShapeType="1"/>
          </p:cNvSpPr>
          <p:nvPr/>
        </p:nvSpPr>
        <p:spPr bwMode="auto">
          <a:xfrm>
            <a:off x="1981200" y="33528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4" name="Line 38"/>
          <p:cNvSpPr>
            <a:spLocks noChangeShapeType="1"/>
          </p:cNvSpPr>
          <p:nvPr/>
        </p:nvSpPr>
        <p:spPr bwMode="auto">
          <a:xfrm>
            <a:off x="1905000" y="3200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5" name="Line 39"/>
          <p:cNvSpPr>
            <a:spLocks noChangeShapeType="1"/>
          </p:cNvSpPr>
          <p:nvPr/>
        </p:nvSpPr>
        <p:spPr bwMode="auto">
          <a:xfrm>
            <a:off x="2971800" y="32004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6" name="Line 40"/>
          <p:cNvSpPr>
            <a:spLocks noChangeShapeType="1"/>
          </p:cNvSpPr>
          <p:nvPr/>
        </p:nvSpPr>
        <p:spPr bwMode="auto">
          <a:xfrm>
            <a:off x="4343400" y="33528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7" name="Line 41"/>
          <p:cNvSpPr>
            <a:spLocks noChangeShapeType="1"/>
          </p:cNvSpPr>
          <p:nvPr/>
        </p:nvSpPr>
        <p:spPr bwMode="auto">
          <a:xfrm>
            <a:off x="4419600" y="3352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8" name="Line 42"/>
          <p:cNvSpPr>
            <a:spLocks noChangeShapeType="1"/>
          </p:cNvSpPr>
          <p:nvPr/>
        </p:nvSpPr>
        <p:spPr bwMode="auto">
          <a:xfrm>
            <a:off x="5029200" y="3352800"/>
            <a:ext cx="1295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699" name="Line 43"/>
          <p:cNvSpPr>
            <a:spLocks noChangeShapeType="1"/>
          </p:cNvSpPr>
          <p:nvPr/>
        </p:nvSpPr>
        <p:spPr bwMode="auto">
          <a:xfrm>
            <a:off x="6324600" y="32766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0" name="Line 44"/>
          <p:cNvSpPr>
            <a:spLocks noChangeShapeType="1"/>
          </p:cNvSpPr>
          <p:nvPr/>
        </p:nvSpPr>
        <p:spPr bwMode="auto">
          <a:xfrm flipH="1">
            <a:off x="457200" y="4038600"/>
            <a:ext cx="304800" cy="4572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1" name="Line 45"/>
          <p:cNvSpPr>
            <a:spLocks noChangeShapeType="1"/>
          </p:cNvSpPr>
          <p:nvPr/>
        </p:nvSpPr>
        <p:spPr bwMode="auto">
          <a:xfrm>
            <a:off x="838200" y="4038600"/>
            <a:ext cx="381000" cy="3810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2" name="Line 46"/>
          <p:cNvSpPr>
            <a:spLocks noChangeShapeType="1"/>
          </p:cNvSpPr>
          <p:nvPr/>
        </p:nvSpPr>
        <p:spPr bwMode="auto">
          <a:xfrm>
            <a:off x="1295400" y="4038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3" name="Line 47"/>
          <p:cNvSpPr>
            <a:spLocks noChangeShapeType="1"/>
          </p:cNvSpPr>
          <p:nvPr/>
        </p:nvSpPr>
        <p:spPr bwMode="auto">
          <a:xfrm>
            <a:off x="2667000" y="4038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4" name="Line 48"/>
          <p:cNvSpPr>
            <a:spLocks noChangeShapeType="1"/>
          </p:cNvSpPr>
          <p:nvPr/>
        </p:nvSpPr>
        <p:spPr bwMode="auto">
          <a:xfrm>
            <a:off x="4724400" y="3962400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5" name="Line 49"/>
          <p:cNvSpPr>
            <a:spLocks noChangeShapeType="1"/>
          </p:cNvSpPr>
          <p:nvPr/>
        </p:nvSpPr>
        <p:spPr bwMode="auto">
          <a:xfrm>
            <a:off x="12192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6" name="Text Box 50"/>
          <p:cNvSpPr txBox="1">
            <a:spLocks noChangeArrowheads="1"/>
          </p:cNvSpPr>
          <p:nvPr/>
        </p:nvSpPr>
        <p:spPr bwMode="auto">
          <a:xfrm>
            <a:off x="3200400" y="5334000"/>
            <a:ext cx="3962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Όλα τα δυνατά στοιχειοσύνολα!</a:t>
            </a:r>
          </a:p>
        </p:txBody>
      </p:sp>
      <p:sp>
        <p:nvSpPr>
          <p:cNvPr id="2502707" name="Line 51"/>
          <p:cNvSpPr>
            <a:spLocks noChangeShapeType="1"/>
          </p:cNvSpPr>
          <p:nvPr/>
        </p:nvSpPr>
        <p:spPr bwMode="auto">
          <a:xfrm>
            <a:off x="4343400" y="2514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8" name="Line 52"/>
          <p:cNvSpPr>
            <a:spLocks noChangeShapeType="1"/>
          </p:cNvSpPr>
          <p:nvPr/>
        </p:nvSpPr>
        <p:spPr bwMode="auto">
          <a:xfrm>
            <a:off x="5791200" y="25146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2709" name="Text Box 53"/>
          <p:cNvSpPr txBox="1">
            <a:spLocks noChangeArrowheads="1"/>
          </p:cNvSpPr>
          <p:nvPr/>
        </p:nvSpPr>
        <p:spPr bwMode="auto">
          <a:xfrm>
            <a:off x="152400" y="35052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502710" name="Text Box 54"/>
          <p:cNvSpPr txBox="1">
            <a:spLocks noChangeArrowheads="1"/>
          </p:cNvSpPr>
          <p:nvPr/>
        </p:nvSpPr>
        <p:spPr bwMode="auto">
          <a:xfrm>
            <a:off x="1066800" y="23622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502711" name="Text Box 55"/>
          <p:cNvSpPr txBox="1">
            <a:spLocks noChangeArrowheads="1"/>
          </p:cNvSpPr>
          <p:nvPr/>
        </p:nvSpPr>
        <p:spPr bwMode="auto">
          <a:xfrm>
            <a:off x="152400" y="41148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502712" name="Text Box 56"/>
          <p:cNvSpPr txBox="1">
            <a:spLocks noChangeArrowheads="1"/>
          </p:cNvSpPr>
          <p:nvPr/>
        </p:nvSpPr>
        <p:spPr bwMode="auto">
          <a:xfrm>
            <a:off x="1371600" y="48006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0033CC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0033CC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0033CC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5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3682" name="Text Box 2"/>
          <p:cNvSpPr txBox="1">
            <a:spLocks noChangeArrowheads="1"/>
          </p:cNvSpPr>
          <p:nvPr/>
        </p:nvSpPr>
        <p:spPr bwMode="auto">
          <a:xfrm>
            <a:off x="2209800" y="9144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Αλγόριθμος εύρεσης συχνών στοιχειοσυνόλων</a:t>
            </a:r>
          </a:p>
        </p:txBody>
      </p:sp>
      <p:sp>
        <p:nvSpPr>
          <p:cNvPr id="2503683" name="Text Box 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3684" name="Text Box 4"/>
          <p:cNvSpPr txBox="1">
            <a:spLocks noChangeArrowheads="1"/>
          </p:cNvSpPr>
          <p:nvPr/>
        </p:nvSpPr>
        <p:spPr bwMode="auto">
          <a:xfrm>
            <a:off x="1981200" y="1371600"/>
            <a:ext cx="59436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Όλα τα στοιχειοσύνολα</a:t>
            </a:r>
          </a:p>
        </p:txBody>
      </p:sp>
      <p:sp>
        <p:nvSpPr>
          <p:cNvPr id="2503685" name="Text Box 5"/>
          <p:cNvSpPr txBox="1">
            <a:spLocks noChangeArrowheads="1"/>
          </p:cNvSpPr>
          <p:nvPr/>
        </p:nvSpPr>
        <p:spPr bwMode="auto">
          <a:xfrm>
            <a:off x="228600" y="2133600"/>
            <a:ext cx="8610600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                     </a:t>
            </a:r>
            <a:r>
              <a:rPr lang="el-GR" sz="2000" b="1">
                <a:solidFill>
                  <a:srgbClr val="CC0000"/>
                </a:solidFill>
                <a:latin typeface="Comic Sans MS" pitchFamily="66" charset="0"/>
              </a:rPr>
              <a:t>Ε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	                    D	             C		B	               A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8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36576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DE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        CE            BE          AE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87" name="Text Box 7"/>
          <p:cNvSpPr txBox="1">
            <a:spLocks noChangeArrowheads="1"/>
          </p:cNvSpPr>
          <p:nvPr/>
        </p:nvSpPr>
        <p:spPr bwMode="auto">
          <a:xfrm>
            <a:off x="4114800" y="3048000"/>
            <a:ext cx="16764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CD     BD	    AD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88" name="Text Box 8"/>
          <p:cNvSpPr txBox="1">
            <a:spLocks noChangeArrowheads="1"/>
          </p:cNvSpPr>
          <p:nvPr/>
        </p:nvSpPr>
        <p:spPr bwMode="auto">
          <a:xfrm>
            <a:off x="5943600" y="3048000"/>
            <a:ext cx="1447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            AC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89" name="Text Box 9"/>
          <p:cNvSpPr txBox="1">
            <a:spLocks noChangeArrowheads="1"/>
          </p:cNvSpPr>
          <p:nvPr/>
        </p:nvSpPr>
        <p:spPr bwMode="auto">
          <a:xfrm>
            <a:off x="7696200" y="3048000"/>
            <a:ext cx="685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0" name="Line 10"/>
          <p:cNvSpPr>
            <a:spLocks noChangeShapeType="1"/>
          </p:cNvSpPr>
          <p:nvPr/>
        </p:nvSpPr>
        <p:spPr bwMode="auto">
          <a:xfrm>
            <a:off x="7010400" y="2514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1" name="Text Box 11"/>
          <p:cNvSpPr txBox="1">
            <a:spLocks noChangeArrowheads="1"/>
          </p:cNvSpPr>
          <p:nvPr/>
        </p:nvSpPr>
        <p:spPr bwMode="auto">
          <a:xfrm>
            <a:off x="381000" y="3733800"/>
            <a:ext cx="17526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CDE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</a:t>
            </a:r>
            <a:r>
              <a:rPr lang="en-US" sz="1600" b="1">
                <a:solidFill>
                  <a:srgbClr val="33CC33"/>
                </a:solidFill>
                <a:latin typeface="Comic Sans MS" pitchFamily="66" charset="0"/>
              </a:rPr>
              <a:t>BDE</a:t>
            </a:r>
            <a:r>
              <a:rPr lang="en-US" sz="1600" b="1">
                <a:solidFill>
                  <a:srgbClr val="66FF33"/>
                </a:solidFill>
                <a:latin typeface="Comic Sans MS" pitchFamily="66" charset="0"/>
              </a:rPr>
              <a:t> </a:t>
            </a:r>
            <a:r>
              <a:rPr lang="en-US" sz="1600" b="1">
                <a:solidFill>
                  <a:srgbClr val="FF33CC"/>
                </a:solidFill>
                <a:latin typeface="Comic Sans MS" pitchFamily="66" charset="0"/>
              </a:rPr>
              <a:t>ADE</a:t>
            </a:r>
            <a:endParaRPr lang="el-GR" sz="1600" b="1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2503692" name="Text Box 12"/>
          <p:cNvSpPr txBox="1">
            <a:spLocks noChangeArrowheads="1"/>
          </p:cNvSpPr>
          <p:nvPr/>
        </p:nvSpPr>
        <p:spPr bwMode="auto">
          <a:xfrm>
            <a:off x="2209800" y="3733800"/>
            <a:ext cx="12192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BCE    ACE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3" name="Text Box 13"/>
          <p:cNvSpPr txBox="1">
            <a:spLocks noChangeArrowheads="1"/>
          </p:cNvSpPr>
          <p:nvPr/>
        </p:nvSpPr>
        <p:spPr bwMode="auto">
          <a:xfrm>
            <a:off x="3505200" y="3733800"/>
            <a:ext cx="762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4" name="Line 14"/>
          <p:cNvSpPr>
            <a:spLocks noChangeShapeType="1"/>
          </p:cNvSpPr>
          <p:nvPr/>
        </p:nvSpPr>
        <p:spPr bwMode="auto">
          <a:xfrm>
            <a:off x="6400800" y="1828800"/>
            <a:ext cx="2133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5" name="Line 15"/>
          <p:cNvSpPr>
            <a:spLocks noChangeShapeType="1"/>
          </p:cNvSpPr>
          <p:nvPr/>
        </p:nvSpPr>
        <p:spPr bwMode="auto">
          <a:xfrm>
            <a:off x="5638800" y="1752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6" name="Line 16"/>
          <p:cNvSpPr>
            <a:spLocks noChangeShapeType="1"/>
          </p:cNvSpPr>
          <p:nvPr/>
        </p:nvSpPr>
        <p:spPr bwMode="auto">
          <a:xfrm>
            <a:off x="5334000" y="17526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7" name="Text Box 17"/>
          <p:cNvSpPr txBox="1">
            <a:spLocks noChangeArrowheads="1"/>
          </p:cNvSpPr>
          <p:nvPr/>
        </p:nvSpPr>
        <p:spPr bwMode="auto">
          <a:xfrm>
            <a:off x="4343400" y="3733800"/>
            <a:ext cx="1524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BCD      ACD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8" name="Text Box 18"/>
          <p:cNvSpPr txBox="1">
            <a:spLocks noChangeArrowheads="1"/>
          </p:cNvSpPr>
          <p:nvPr/>
        </p:nvSpPr>
        <p:spPr bwMode="auto">
          <a:xfrm>
            <a:off x="5943600" y="3733800"/>
            <a:ext cx="762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699" name="Text Box 19"/>
          <p:cNvSpPr txBox="1">
            <a:spLocks noChangeArrowheads="1"/>
          </p:cNvSpPr>
          <p:nvPr/>
        </p:nvSpPr>
        <p:spPr bwMode="auto">
          <a:xfrm>
            <a:off x="6781800" y="3733800"/>
            <a:ext cx="6096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0" name="Line 20"/>
          <p:cNvSpPr>
            <a:spLocks noChangeShapeType="1"/>
          </p:cNvSpPr>
          <p:nvPr/>
        </p:nvSpPr>
        <p:spPr bwMode="auto">
          <a:xfrm>
            <a:off x="6019800" y="2590800"/>
            <a:ext cx="914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1" name="Line 21"/>
          <p:cNvSpPr>
            <a:spLocks noChangeShapeType="1"/>
          </p:cNvSpPr>
          <p:nvPr/>
        </p:nvSpPr>
        <p:spPr bwMode="auto">
          <a:xfrm>
            <a:off x="43434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2" name="Line 22"/>
          <p:cNvSpPr>
            <a:spLocks noChangeShapeType="1"/>
          </p:cNvSpPr>
          <p:nvPr/>
        </p:nvSpPr>
        <p:spPr bwMode="auto">
          <a:xfrm>
            <a:off x="4572000" y="25908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3" name="Line 23"/>
          <p:cNvSpPr>
            <a:spLocks noChangeShapeType="1"/>
          </p:cNvSpPr>
          <p:nvPr/>
        </p:nvSpPr>
        <p:spPr bwMode="auto">
          <a:xfrm>
            <a:off x="4648200" y="2514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4" name="Line 24"/>
          <p:cNvSpPr>
            <a:spLocks noChangeShapeType="1"/>
          </p:cNvSpPr>
          <p:nvPr/>
        </p:nvSpPr>
        <p:spPr bwMode="auto">
          <a:xfrm flipH="1">
            <a:off x="2133600" y="17526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5" name="Line 25"/>
          <p:cNvSpPr>
            <a:spLocks noChangeShapeType="1"/>
          </p:cNvSpPr>
          <p:nvPr/>
        </p:nvSpPr>
        <p:spPr bwMode="auto">
          <a:xfrm>
            <a:off x="2209800" y="24384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6" name="Line 26"/>
          <p:cNvSpPr>
            <a:spLocks noChangeShapeType="1"/>
          </p:cNvSpPr>
          <p:nvPr/>
        </p:nvSpPr>
        <p:spPr bwMode="auto">
          <a:xfrm>
            <a:off x="2286000" y="23622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7" name="Line 27"/>
          <p:cNvSpPr>
            <a:spLocks noChangeShapeType="1"/>
          </p:cNvSpPr>
          <p:nvPr/>
        </p:nvSpPr>
        <p:spPr bwMode="auto">
          <a:xfrm flipH="1">
            <a:off x="533400" y="2362200"/>
            <a:ext cx="1524000" cy="6858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8" name="Line 28"/>
          <p:cNvSpPr>
            <a:spLocks noChangeShapeType="1"/>
          </p:cNvSpPr>
          <p:nvPr/>
        </p:nvSpPr>
        <p:spPr bwMode="auto">
          <a:xfrm flipH="1">
            <a:off x="1752600" y="2438400"/>
            <a:ext cx="304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09" name="Text Box 29"/>
          <p:cNvSpPr txBox="1">
            <a:spLocks noChangeArrowheads="1"/>
          </p:cNvSpPr>
          <p:nvPr/>
        </p:nvSpPr>
        <p:spPr bwMode="auto">
          <a:xfrm>
            <a:off x="152400" y="4419600"/>
            <a:ext cx="15240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ACDE</a:t>
            </a:r>
            <a:r>
              <a:rPr lang="el-GR" sz="2000" b="1">
                <a:solidFill>
                  <a:srgbClr val="CC0000"/>
                </a:solidFill>
                <a:latin typeface="Comic Sans MS" pitchFamily="66" charset="0"/>
              </a:rPr>
              <a:t> </a:t>
            </a:r>
            <a:r>
              <a:rPr lang="en-US" sz="1600" b="1">
                <a:solidFill>
                  <a:srgbClr val="0033CC"/>
                </a:solidFill>
                <a:latin typeface="Comic Sans MS" pitchFamily="66" charset="0"/>
              </a:rPr>
              <a:t>BCDE</a:t>
            </a:r>
            <a:endParaRPr lang="el-GR" sz="1600" b="1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503710" name="Text Box 30"/>
          <p:cNvSpPr txBox="1">
            <a:spLocks noChangeArrowheads="1"/>
          </p:cNvSpPr>
          <p:nvPr/>
        </p:nvSpPr>
        <p:spPr bwMode="auto">
          <a:xfrm>
            <a:off x="1752600" y="4419600"/>
            <a:ext cx="1066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33CC33"/>
                </a:solidFill>
                <a:latin typeface="Comic Sans MS" pitchFamily="66" charset="0"/>
              </a:rPr>
              <a:t>ABDE</a:t>
            </a:r>
            <a:endParaRPr lang="el-GR" sz="1600" b="1">
              <a:solidFill>
                <a:srgbClr val="33CC33"/>
              </a:solidFill>
              <a:latin typeface="Comic Sans MS" pitchFamily="66" charset="0"/>
            </a:endParaRPr>
          </a:p>
        </p:txBody>
      </p:sp>
      <p:sp>
        <p:nvSpPr>
          <p:cNvPr id="2503711" name="Text Box 31"/>
          <p:cNvSpPr txBox="1">
            <a:spLocks noChangeArrowheads="1"/>
          </p:cNvSpPr>
          <p:nvPr/>
        </p:nvSpPr>
        <p:spPr bwMode="auto">
          <a:xfrm>
            <a:off x="2895600" y="4419600"/>
            <a:ext cx="1524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12" name="Text Box 32"/>
          <p:cNvSpPr txBox="1">
            <a:spLocks noChangeArrowheads="1"/>
          </p:cNvSpPr>
          <p:nvPr/>
        </p:nvSpPr>
        <p:spPr bwMode="auto">
          <a:xfrm>
            <a:off x="4572000" y="4419600"/>
            <a:ext cx="14478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13" name="Text Box 33"/>
          <p:cNvSpPr txBox="1">
            <a:spLocks noChangeArrowheads="1"/>
          </p:cNvSpPr>
          <p:nvPr/>
        </p:nvSpPr>
        <p:spPr bwMode="auto">
          <a:xfrm>
            <a:off x="838200" y="5105400"/>
            <a:ext cx="9144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0033CC"/>
                </a:solidFill>
                <a:latin typeface="Comic Sans MS" pitchFamily="66" charset="0"/>
              </a:rPr>
              <a:t>ABCDE</a:t>
            </a:r>
            <a:endParaRPr lang="el-GR" sz="1600" b="1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503714" name="Line 34"/>
          <p:cNvSpPr>
            <a:spLocks noChangeShapeType="1"/>
          </p:cNvSpPr>
          <p:nvPr/>
        </p:nvSpPr>
        <p:spPr bwMode="auto">
          <a:xfrm>
            <a:off x="609600" y="3352800"/>
            <a:ext cx="152400" cy="3810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15" name="Line 35"/>
          <p:cNvSpPr>
            <a:spLocks noChangeShapeType="1"/>
          </p:cNvSpPr>
          <p:nvPr/>
        </p:nvSpPr>
        <p:spPr bwMode="auto">
          <a:xfrm>
            <a:off x="762000" y="33528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16" name="Line 36"/>
          <p:cNvSpPr>
            <a:spLocks noChangeShapeType="1"/>
          </p:cNvSpPr>
          <p:nvPr/>
        </p:nvSpPr>
        <p:spPr bwMode="auto">
          <a:xfrm>
            <a:off x="838200" y="3276600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17" name="Line 37"/>
          <p:cNvSpPr>
            <a:spLocks noChangeShapeType="1"/>
          </p:cNvSpPr>
          <p:nvPr/>
        </p:nvSpPr>
        <p:spPr bwMode="auto">
          <a:xfrm>
            <a:off x="1981200" y="33528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18" name="Line 38"/>
          <p:cNvSpPr>
            <a:spLocks noChangeShapeType="1"/>
          </p:cNvSpPr>
          <p:nvPr/>
        </p:nvSpPr>
        <p:spPr bwMode="auto">
          <a:xfrm>
            <a:off x="1905000" y="3200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19" name="Line 39"/>
          <p:cNvSpPr>
            <a:spLocks noChangeShapeType="1"/>
          </p:cNvSpPr>
          <p:nvPr/>
        </p:nvSpPr>
        <p:spPr bwMode="auto">
          <a:xfrm>
            <a:off x="2971800" y="32004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0" name="Line 40"/>
          <p:cNvSpPr>
            <a:spLocks noChangeShapeType="1"/>
          </p:cNvSpPr>
          <p:nvPr/>
        </p:nvSpPr>
        <p:spPr bwMode="auto">
          <a:xfrm>
            <a:off x="4343400" y="33528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1" name="Line 41"/>
          <p:cNvSpPr>
            <a:spLocks noChangeShapeType="1"/>
          </p:cNvSpPr>
          <p:nvPr/>
        </p:nvSpPr>
        <p:spPr bwMode="auto">
          <a:xfrm>
            <a:off x="4419600" y="3352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2" name="Line 42"/>
          <p:cNvSpPr>
            <a:spLocks noChangeShapeType="1"/>
          </p:cNvSpPr>
          <p:nvPr/>
        </p:nvSpPr>
        <p:spPr bwMode="auto">
          <a:xfrm>
            <a:off x="5029200" y="3352800"/>
            <a:ext cx="1295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3" name="Line 43"/>
          <p:cNvSpPr>
            <a:spLocks noChangeShapeType="1"/>
          </p:cNvSpPr>
          <p:nvPr/>
        </p:nvSpPr>
        <p:spPr bwMode="auto">
          <a:xfrm>
            <a:off x="6324600" y="32766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4" name="Line 44"/>
          <p:cNvSpPr>
            <a:spLocks noChangeShapeType="1"/>
          </p:cNvSpPr>
          <p:nvPr/>
        </p:nvSpPr>
        <p:spPr bwMode="auto">
          <a:xfrm flipH="1">
            <a:off x="457200" y="4038600"/>
            <a:ext cx="304800" cy="4572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5" name="Line 45"/>
          <p:cNvSpPr>
            <a:spLocks noChangeShapeType="1"/>
          </p:cNvSpPr>
          <p:nvPr/>
        </p:nvSpPr>
        <p:spPr bwMode="auto">
          <a:xfrm>
            <a:off x="838200" y="4038600"/>
            <a:ext cx="381000" cy="3810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6" name="Line 46"/>
          <p:cNvSpPr>
            <a:spLocks noChangeShapeType="1"/>
          </p:cNvSpPr>
          <p:nvPr/>
        </p:nvSpPr>
        <p:spPr bwMode="auto">
          <a:xfrm>
            <a:off x="1371600" y="40386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7" name="Line 47"/>
          <p:cNvSpPr>
            <a:spLocks noChangeShapeType="1"/>
          </p:cNvSpPr>
          <p:nvPr/>
        </p:nvSpPr>
        <p:spPr bwMode="auto">
          <a:xfrm>
            <a:off x="2667000" y="4038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8" name="Line 48"/>
          <p:cNvSpPr>
            <a:spLocks noChangeShapeType="1"/>
          </p:cNvSpPr>
          <p:nvPr/>
        </p:nvSpPr>
        <p:spPr bwMode="auto">
          <a:xfrm>
            <a:off x="4724400" y="3962400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29" name="Line 49"/>
          <p:cNvSpPr>
            <a:spLocks noChangeShapeType="1"/>
          </p:cNvSpPr>
          <p:nvPr/>
        </p:nvSpPr>
        <p:spPr bwMode="auto">
          <a:xfrm>
            <a:off x="12192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30" name="Text Box 50"/>
          <p:cNvSpPr txBox="1">
            <a:spLocks noChangeArrowheads="1"/>
          </p:cNvSpPr>
          <p:nvPr/>
        </p:nvSpPr>
        <p:spPr bwMode="auto">
          <a:xfrm>
            <a:off x="3200400" y="5334000"/>
            <a:ext cx="3962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Όλα τα δυνατά στοιχειοσύνολα!</a:t>
            </a:r>
          </a:p>
        </p:txBody>
      </p:sp>
      <p:sp>
        <p:nvSpPr>
          <p:cNvPr id="2503731" name="Line 51"/>
          <p:cNvSpPr>
            <a:spLocks noChangeShapeType="1"/>
          </p:cNvSpPr>
          <p:nvPr/>
        </p:nvSpPr>
        <p:spPr bwMode="auto">
          <a:xfrm>
            <a:off x="4343400" y="2514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32" name="Line 52"/>
          <p:cNvSpPr>
            <a:spLocks noChangeShapeType="1"/>
          </p:cNvSpPr>
          <p:nvPr/>
        </p:nvSpPr>
        <p:spPr bwMode="auto">
          <a:xfrm>
            <a:off x="5791200" y="25146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3733" name="Text Box 53"/>
          <p:cNvSpPr txBox="1">
            <a:spLocks noChangeArrowheads="1"/>
          </p:cNvSpPr>
          <p:nvPr/>
        </p:nvSpPr>
        <p:spPr bwMode="auto">
          <a:xfrm>
            <a:off x="152400" y="35052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503734" name="Text Box 54"/>
          <p:cNvSpPr txBox="1">
            <a:spLocks noChangeArrowheads="1"/>
          </p:cNvSpPr>
          <p:nvPr/>
        </p:nvSpPr>
        <p:spPr bwMode="auto">
          <a:xfrm>
            <a:off x="1066800" y="23622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503735" name="Text Box 55"/>
          <p:cNvSpPr txBox="1">
            <a:spLocks noChangeArrowheads="1"/>
          </p:cNvSpPr>
          <p:nvPr/>
        </p:nvSpPr>
        <p:spPr bwMode="auto">
          <a:xfrm>
            <a:off x="152400" y="41148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503736" name="Text Box 56"/>
          <p:cNvSpPr txBox="1">
            <a:spLocks noChangeArrowheads="1"/>
          </p:cNvSpPr>
          <p:nvPr/>
        </p:nvSpPr>
        <p:spPr bwMode="auto">
          <a:xfrm>
            <a:off x="1371600" y="48006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0033CC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0033CC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503737" name="Text Box 57"/>
          <p:cNvSpPr txBox="1">
            <a:spLocks noChangeArrowheads="1"/>
          </p:cNvSpPr>
          <p:nvPr/>
        </p:nvSpPr>
        <p:spPr bwMode="auto">
          <a:xfrm>
            <a:off x="1828800" y="41148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33CC33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33CC33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4706" name="Text Box 2"/>
          <p:cNvSpPr txBox="1">
            <a:spLocks noChangeArrowheads="1"/>
          </p:cNvSpPr>
          <p:nvPr/>
        </p:nvSpPr>
        <p:spPr bwMode="auto">
          <a:xfrm>
            <a:off x="2209800" y="9144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Αλγόριθμος εύρεσης συχνών στοιχειοσυνόλων</a:t>
            </a:r>
          </a:p>
        </p:txBody>
      </p:sp>
      <p:sp>
        <p:nvSpPr>
          <p:cNvPr id="2504707" name="Text Box 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4708" name="Text Box 4"/>
          <p:cNvSpPr txBox="1">
            <a:spLocks noChangeArrowheads="1"/>
          </p:cNvSpPr>
          <p:nvPr/>
        </p:nvSpPr>
        <p:spPr bwMode="auto">
          <a:xfrm>
            <a:off x="1981200" y="1371600"/>
            <a:ext cx="59436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Όλα τα στοιχειοσύνολα</a:t>
            </a:r>
          </a:p>
        </p:txBody>
      </p:sp>
      <p:sp>
        <p:nvSpPr>
          <p:cNvPr id="2504709" name="Text Box 5"/>
          <p:cNvSpPr txBox="1">
            <a:spLocks noChangeArrowheads="1"/>
          </p:cNvSpPr>
          <p:nvPr/>
        </p:nvSpPr>
        <p:spPr bwMode="auto">
          <a:xfrm>
            <a:off x="228600" y="2133600"/>
            <a:ext cx="8610600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                     </a:t>
            </a:r>
            <a:r>
              <a:rPr lang="el-GR" sz="2000" b="1">
                <a:solidFill>
                  <a:srgbClr val="CC0000"/>
                </a:solidFill>
                <a:latin typeface="Comic Sans MS" pitchFamily="66" charset="0"/>
              </a:rPr>
              <a:t>Ε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	                    D	             C		B	               A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0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36576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DE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        CE            BE          AE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1" name="Text Box 7"/>
          <p:cNvSpPr txBox="1">
            <a:spLocks noChangeArrowheads="1"/>
          </p:cNvSpPr>
          <p:nvPr/>
        </p:nvSpPr>
        <p:spPr bwMode="auto">
          <a:xfrm>
            <a:off x="4114800" y="3048000"/>
            <a:ext cx="16764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CD     BD	    AD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2" name="Text Box 8"/>
          <p:cNvSpPr txBox="1">
            <a:spLocks noChangeArrowheads="1"/>
          </p:cNvSpPr>
          <p:nvPr/>
        </p:nvSpPr>
        <p:spPr bwMode="auto">
          <a:xfrm>
            <a:off x="5943600" y="3048000"/>
            <a:ext cx="1447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            AC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3" name="Text Box 9"/>
          <p:cNvSpPr txBox="1">
            <a:spLocks noChangeArrowheads="1"/>
          </p:cNvSpPr>
          <p:nvPr/>
        </p:nvSpPr>
        <p:spPr bwMode="auto">
          <a:xfrm>
            <a:off x="7696200" y="3048000"/>
            <a:ext cx="685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4" name="Line 10"/>
          <p:cNvSpPr>
            <a:spLocks noChangeShapeType="1"/>
          </p:cNvSpPr>
          <p:nvPr/>
        </p:nvSpPr>
        <p:spPr bwMode="auto">
          <a:xfrm>
            <a:off x="7010400" y="2514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5" name="Text Box 11"/>
          <p:cNvSpPr txBox="1">
            <a:spLocks noChangeArrowheads="1"/>
          </p:cNvSpPr>
          <p:nvPr/>
        </p:nvSpPr>
        <p:spPr bwMode="auto">
          <a:xfrm>
            <a:off x="381000" y="3733800"/>
            <a:ext cx="17526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CDE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BDE ADE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6" name="Text Box 12"/>
          <p:cNvSpPr txBox="1">
            <a:spLocks noChangeArrowheads="1"/>
          </p:cNvSpPr>
          <p:nvPr/>
        </p:nvSpPr>
        <p:spPr bwMode="auto">
          <a:xfrm>
            <a:off x="2209800" y="3733800"/>
            <a:ext cx="12192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BCE    ACE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7" name="Text Box 13"/>
          <p:cNvSpPr txBox="1">
            <a:spLocks noChangeArrowheads="1"/>
          </p:cNvSpPr>
          <p:nvPr/>
        </p:nvSpPr>
        <p:spPr bwMode="auto">
          <a:xfrm>
            <a:off x="3505200" y="3733800"/>
            <a:ext cx="762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8" name="Line 14"/>
          <p:cNvSpPr>
            <a:spLocks noChangeShapeType="1"/>
          </p:cNvSpPr>
          <p:nvPr/>
        </p:nvSpPr>
        <p:spPr bwMode="auto">
          <a:xfrm>
            <a:off x="6400800" y="1828800"/>
            <a:ext cx="2133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19" name="Line 15"/>
          <p:cNvSpPr>
            <a:spLocks noChangeShapeType="1"/>
          </p:cNvSpPr>
          <p:nvPr/>
        </p:nvSpPr>
        <p:spPr bwMode="auto">
          <a:xfrm>
            <a:off x="5638800" y="1752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0" name="Line 16"/>
          <p:cNvSpPr>
            <a:spLocks noChangeShapeType="1"/>
          </p:cNvSpPr>
          <p:nvPr/>
        </p:nvSpPr>
        <p:spPr bwMode="auto">
          <a:xfrm>
            <a:off x="5334000" y="17526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1" name="Text Box 17"/>
          <p:cNvSpPr txBox="1">
            <a:spLocks noChangeArrowheads="1"/>
          </p:cNvSpPr>
          <p:nvPr/>
        </p:nvSpPr>
        <p:spPr bwMode="auto">
          <a:xfrm>
            <a:off x="4343400" y="3733800"/>
            <a:ext cx="1524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BCD      ACD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2" name="Text Box 18"/>
          <p:cNvSpPr txBox="1">
            <a:spLocks noChangeArrowheads="1"/>
          </p:cNvSpPr>
          <p:nvPr/>
        </p:nvSpPr>
        <p:spPr bwMode="auto">
          <a:xfrm>
            <a:off x="5943600" y="3733800"/>
            <a:ext cx="762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3" name="Text Box 19"/>
          <p:cNvSpPr txBox="1">
            <a:spLocks noChangeArrowheads="1"/>
          </p:cNvSpPr>
          <p:nvPr/>
        </p:nvSpPr>
        <p:spPr bwMode="auto">
          <a:xfrm>
            <a:off x="6781800" y="3733800"/>
            <a:ext cx="6096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4" name="Line 20"/>
          <p:cNvSpPr>
            <a:spLocks noChangeShapeType="1"/>
          </p:cNvSpPr>
          <p:nvPr/>
        </p:nvSpPr>
        <p:spPr bwMode="auto">
          <a:xfrm>
            <a:off x="6019800" y="2590800"/>
            <a:ext cx="914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5" name="Line 21"/>
          <p:cNvSpPr>
            <a:spLocks noChangeShapeType="1"/>
          </p:cNvSpPr>
          <p:nvPr/>
        </p:nvSpPr>
        <p:spPr bwMode="auto">
          <a:xfrm>
            <a:off x="43434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6" name="Line 22"/>
          <p:cNvSpPr>
            <a:spLocks noChangeShapeType="1"/>
          </p:cNvSpPr>
          <p:nvPr/>
        </p:nvSpPr>
        <p:spPr bwMode="auto">
          <a:xfrm>
            <a:off x="4572000" y="25908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7" name="Line 23"/>
          <p:cNvSpPr>
            <a:spLocks noChangeShapeType="1"/>
          </p:cNvSpPr>
          <p:nvPr/>
        </p:nvSpPr>
        <p:spPr bwMode="auto">
          <a:xfrm>
            <a:off x="4648200" y="2514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8" name="Line 24"/>
          <p:cNvSpPr>
            <a:spLocks noChangeShapeType="1"/>
          </p:cNvSpPr>
          <p:nvPr/>
        </p:nvSpPr>
        <p:spPr bwMode="auto">
          <a:xfrm flipH="1">
            <a:off x="2133600" y="17526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29" name="Line 25"/>
          <p:cNvSpPr>
            <a:spLocks noChangeShapeType="1"/>
          </p:cNvSpPr>
          <p:nvPr/>
        </p:nvSpPr>
        <p:spPr bwMode="auto">
          <a:xfrm>
            <a:off x="2209800" y="24384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0" name="Line 26"/>
          <p:cNvSpPr>
            <a:spLocks noChangeShapeType="1"/>
          </p:cNvSpPr>
          <p:nvPr/>
        </p:nvSpPr>
        <p:spPr bwMode="auto">
          <a:xfrm>
            <a:off x="2286000" y="23622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1" name="Line 27"/>
          <p:cNvSpPr>
            <a:spLocks noChangeShapeType="1"/>
          </p:cNvSpPr>
          <p:nvPr/>
        </p:nvSpPr>
        <p:spPr bwMode="auto">
          <a:xfrm flipH="1">
            <a:off x="533400" y="2362200"/>
            <a:ext cx="1524000" cy="6858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2" name="Line 28"/>
          <p:cNvSpPr>
            <a:spLocks noChangeShapeType="1"/>
          </p:cNvSpPr>
          <p:nvPr/>
        </p:nvSpPr>
        <p:spPr bwMode="auto">
          <a:xfrm flipH="1">
            <a:off x="1752600" y="2438400"/>
            <a:ext cx="304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3" name="Text Box 29"/>
          <p:cNvSpPr txBox="1">
            <a:spLocks noChangeArrowheads="1"/>
          </p:cNvSpPr>
          <p:nvPr/>
        </p:nvSpPr>
        <p:spPr bwMode="auto">
          <a:xfrm>
            <a:off x="152400" y="4419600"/>
            <a:ext cx="1524000" cy="409575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CC0000"/>
                </a:solidFill>
                <a:latin typeface="Comic Sans MS" pitchFamily="66" charset="0"/>
              </a:rPr>
              <a:t>ACDE</a:t>
            </a:r>
            <a:r>
              <a:rPr lang="el-GR" sz="2000" b="1">
                <a:solidFill>
                  <a:srgbClr val="CC0000"/>
                </a:solidFill>
                <a:latin typeface="Comic Sans MS" pitchFamily="66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BCDE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4" name="Text Box 30"/>
          <p:cNvSpPr txBox="1">
            <a:spLocks noChangeArrowheads="1"/>
          </p:cNvSpPr>
          <p:nvPr/>
        </p:nvSpPr>
        <p:spPr bwMode="auto">
          <a:xfrm>
            <a:off x="1752600" y="4419600"/>
            <a:ext cx="10668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5" name="Text Box 31"/>
          <p:cNvSpPr txBox="1">
            <a:spLocks noChangeArrowheads="1"/>
          </p:cNvSpPr>
          <p:nvPr/>
        </p:nvSpPr>
        <p:spPr bwMode="auto">
          <a:xfrm>
            <a:off x="2895600" y="4419600"/>
            <a:ext cx="15240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6" name="Text Box 32"/>
          <p:cNvSpPr txBox="1">
            <a:spLocks noChangeArrowheads="1"/>
          </p:cNvSpPr>
          <p:nvPr/>
        </p:nvSpPr>
        <p:spPr bwMode="auto">
          <a:xfrm>
            <a:off x="4572000" y="4419600"/>
            <a:ext cx="1447800" cy="34925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ABCD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7" name="Text Box 33"/>
          <p:cNvSpPr txBox="1">
            <a:spLocks noChangeArrowheads="1"/>
          </p:cNvSpPr>
          <p:nvPr/>
        </p:nvSpPr>
        <p:spPr bwMode="auto">
          <a:xfrm>
            <a:off x="838200" y="5105400"/>
            <a:ext cx="914400" cy="3492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ABCDE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8" name="Line 34"/>
          <p:cNvSpPr>
            <a:spLocks noChangeShapeType="1"/>
          </p:cNvSpPr>
          <p:nvPr/>
        </p:nvSpPr>
        <p:spPr bwMode="auto">
          <a:xfrm>
            <a:off x="609600" y="3352800"/>
            <a:ext cx="152400" cy="3810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39" name="Line 35"/>
          <p:cNvSpPr>
            <a:spLocks noChangeShapeType="1"/>
          </p:cNvSpPr>
          <p:nvPr/>
        </p:nvSpPr>
        <p:spPr bwMode="auto">
          <a:xfrm>
            <a:off x="762000" y="33528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0" name="Line 36"/>
          <p:cNvSpPr>
            <a:spLocks noChangeShapeType="1"/>
          </p:cNvSpPr>
          <p:nvPr/>
        </p:nvSpPr>
        <p:spPr bwMode="auto">
          <a:xfrm>
            <a:off x="838200" y="3276600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1" name="Line 37"/>
          <p:cNvSpPr>
            <a:spLocks noChangeShapeType="1"/>
          </p:cNvSpPr>
          <p:nvPr/>
        </p:nvSpPr>
        <p:spPr bwMode="auto">
          <a:xfrm>
            <a:off x="1981200" y="33528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2" name="Line 38"/>
          <p:cNvSpPr>
            <a:spLocks noChangeShapeType="1"/>
          </p:cNvSpPr>
          <p:nvPr/>
        </p:nvSpPr>
        <p:spPr bwMode="auto">
          <a:xfrm>
            <a:off x="1905000" y="3200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3" name="Line 39"/>
          <p:cNvSpPr>
            <a:spLocks noChangeShapeType="1"/>
          </p:cNvSpPr>
          <p:nvPr/>
        </p:nvSpPr>
        <p:spPr bwMode="auto">
          <a:xfrm>
            <a:off x="2971800" y="32004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4" name="Line 40"/>
          <p:cNvSpPr>
            <a:spLocks noChangeShapeType="1"/>
          </p:cNvSpPr>
          <p:nvPr/>
        </p:nvSpPr>
        <p:spPr bwMode="auto">
          <a:xfrm>
            <a:off x="4343400" y="33528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5" name="Line 41"/>
          <p:cNvSpPr>
            <a:spLocks noChangeShapeType="1"/>
          </p:cNvSpPr>
          <p:nvPr/>
        </p:nvSpPr>
        <p:spPr bwMode="auto">
          <a:xfrm>
            <a:off x="4419600" y="3352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6" name="Line 42"/>
          <p:cNvSpPr>
            <a:spLocks noChangeShapeType="1"/>
          </p:cNvSpPr>
          <p:nvPr/>
        </p:nvSpPr>
        <p:spPr bwMode="auto">
          <a:xfrm>
            <a:off x="5029200" y="3352800"/>
            <a:ext cx="1295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7" name="Line 43"/>
          <p:cNvSpPr>
            <a:spLocks noChangeShapeType="1"/>
          </p:cNvSpPr>
          <p:nvPr/>
        </p:nvSpPr>
        <p:spPr bwMode="auto">
          <a:xfrm>
            <a:off x="6324600" y="32766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8" name="Line 44"/>
          <p:cNvSpPr>
            <a:spLocks noChangeShapeType="1"/>
          </p:cNvSpPr>
          <p:nvPr/>
        </p:nvSpPr>
        <p:spPr bwMode="auto">
          <a:xfrm flipH="1">
            <a:off x="457200" y="4038600"/>
            <a:ext cx="304800" cy="4572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49" name="Line 45"/>
          <p:cNvSpPr>
            <a:spLocks noChangeShapeType="1"/>
          </p:cNvSpPr>
          <p:nvPr/>
        </p:nvSpPr>
        <p:spPr bwMode="auto">
          <a:xfrm>
            <a:off x="838200" y="4038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50" name="Line 46"/>
          <p:cNvSpPr>
            <a:spLocks noChangeShapeType="1"/>
          </p:cNvSpPr>
          <p:nvPr/>
        </p:nvSpPr>
        <p:spPr bwMode="auto">
          <a:xfrm>
            <a:off x="1295400" y="4038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51" name="Line 47"/>
          <p:cNvSpPr>
            <a:spLocks noChangeShapeType="1"/>
          </p:cNvSpPr>
          <p:nvPr/>
        </p:nvSpPr>
        <p:spPr bwMode="auto">
          <a:xfrm>
            <a:off x="2667000" y="4038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52" name="Line 48"/>
          <p:cNvSpPr>
            <a:spLocks noChangeShapeType="1"/>
          </p:cNvSpPr>
          <p:nvPr/>
        </p:nvSpPr>
        <p:spPr bwMode="auto">
          <a:xfrm>
            <a:off x="4724400" y="3962400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53" name="Line 49"/>
          <p:cNvSpPr>
            <a:spLocks noChangeShapeType="1"/>
          </p:cNvSpPr>
          <p:nvPr/>
        </p:nvSpPr>
        <p:spPr bwMode="auto">
          <a:xfrm>
            <a:off x="12192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54" name="Text Box 50"/>
          <p:cNvSpPr txBox="1">
            <a:spLocks noChangeArrowheads="1"/>
          </p:cNvSpPr>
          <p:nvPr/>
        </p:nvSpPr>
        <p:spPr bwMode="auto">
          <a:xfrm>
            <a:off x="3200400" y="5334000"/>
            <a:ext cx="49530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Όλα τα δυνατά στοιχειοσύνολα!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Στο δέντρο μπορεί να υπάρχουν λιγότερα!</a:t>
            </a:r>
          </a:p>
        </p:txBody>
      </p:sp>
      <p:sp>
        <p:nvSpPr>
          <p:cNvPr id="2504755" name="Line 51"/>
          <p:cNvSpPr>
            <a:spLocks noChangeShapeType="1"/>
          </p:cNvSpPr>
          <p:nvPr/>
        </p:nvSpPr>
        <p:spPr bwMode="auto">
          <a:xfrm>
            <a:off x="4343400" y="2514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56" name="Line 52"/>
          <p:cNvSpPr>
            <a:spLocks noChangeShapeType="1"/>
          </p:cNvSpPr>
          <p:nvPr/>
        </p:nvSpPr>
        <p:spPr bwMode="auto">
          <a:xfrm>
            <a:off x="5791200" y="25146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4757" name="Text Box 53"/>
          <p:cNvSpPr txBox="1">
            <a:spLocks noChangeArrowheads="1"/>
          </p:cNvSpPr>
          <p:nvPr/>
        </p:nvSpPr>
        <p:spPr bwMode="auto">
          <a:xfrm>
            <a:off x="152400" y="35052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504758" name="Text Box 54"/>
          <p:cNvSpPr txBox="1">
            <a:spLocks noChangeArrowheads="1"/>
          </p:cNvSpPr>
          <p:nvPr/>
        </p:nvSpPr>
        <p:spPr bwMode="auto">
          <a:xfrm>
            <a:off x="1066800" y="23622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504759" name="Text Box 55"/>
          <p:cNvSpPr txBox="1">
            <a:spLocks noChangeArrowheads="1"/>
          </p:cNvSpPr>
          <p:nvPr/>
        </p:nvSpPr>
        <p:spPr bwMode="auto">
          <a:xfrm>
            <a:off x="152400" y="4114800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200" b="1">
                <a:solidFill>
                  <a:srgbClr val="CC0000"/>
                </a:solidFill>
                <a:latin typeface="Comic Sans MS" pitchFamily="66" charset="0"/>
              </a:rPr>
              <a:t>συχνό</a:t>
            </a:r>
            <a:r>
              <a:rPr lang="en-US" sz="1200" b="1">
                <a:solidFill>
                  <a:srgbClr val="CC0000"/>
                </a:solidFill>
                <a:latin typeface="Comic Sans MS" pitchFamily="66" charset="0"/>
              </a:rPr>
              <a:t>;</a:t>
            </a:r>
            <a:endParaRPr lang="el-GR" sz="1200" b="1">
              <a:solidFill>
                <a:srgbClr val="CC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25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573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3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4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5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6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7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8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39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40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41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05742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05743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05744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05745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5746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5747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48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49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50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51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05752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5753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54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5755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56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5757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58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59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60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5761" name="Oval 33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62" name="Text Box 34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5763" name="Oval 35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64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5765" name="Line 37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66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67" name="Line 39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05768" name="Object 40"/>
          <p:cNvGraphicFramePr>
            <a:graphicFrameLocks noChangeAspect="1"/>
          </p:cNvGraphicFramePr>
          <p:nvPr/>
        </p:nvGraphicFramePr>
        <p:xfrm>
          <a:off x="304800" y="228600"/>
          <a:ext cx="16906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169068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5769" name="Line 41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0" name="Line 42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1" name="Line 43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2" name="Line 44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3" name="Line 45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4" name="Line 46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5" name="Line 47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6" name="Oval 48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7" name="Text Box 49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5778" name="Line 50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79" name="Line 51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80" name="Oval 52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81" name="Text Box 53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5782" name="Line 54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83" name="Line 55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05784" name="Object 56"/>
          <p:cNvGraphicFramePr>
            <a:graphicFrameLocks noChangeAspect="1"/>
          </p:cNvGraphicFramePr>
          <p:nvPr/>
        </p:nvGraphicFramePr>
        <p:xfrm>
          <a:off x="457200" y="42672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Worksheet" r:id="rId5" imgW="1953006" imgH="1781658" progId="Excel.Sheet.8">
                  <p:embed/>
                </p:oleObj>
              </mc:Choice>
              <mc:Fallback>
                <p:oleObj name="Worksheet" r:id="rId5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5785" name="Line 57"/>
          <p:cNvSpPr>
            <a:spLocks noChangeShapeType="1"/>
          </p:cNvSpPr>
          <p:nvPr/>
        </p:nvSpPr>
        <p:spPr bwMode="auto">
          <a:xfrm flipV="1">
            <a:off x="2438400" y="2590800"/>
            <a:ext cx="22098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86" name="Line 58"/>
          <p:cNvSpPr>
            <a:spLocks noChangeShapeType="1"/>
          </p:cNvSpPr>
          <p:nvPr/>
        </p:nvSpPr>
        <p:spPr bwMode="auto">
          <a:xfrm flipH="1">
            <a:off x="1600200" y="46482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87" name="Line 59"/>
          <p:cNvSpPr>
            <a:spLocks noChangeShapeType="1"/>
          </p:cNvSpPr>
          <p:nvPr/>
        </p:nvSpPr>
        <p:spPr bwMode="auto">
          <a:xfrm flipH="1" flipV="1">
            <a:off x="2438400" y="31242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88" name="Line 60"/>
          <p:cNvSpPr>
            <a:spLocks noChangeShapeType="1"/>
          </p:cNvSpPr>
          <p:nvPr/>
        </p:nvSpPr>
        <p:spPr bwMode="auto">
          <a:xfrm flipH="1">
            <a:off x="1600200" y="49530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89" name="Line 61"/>
          <p:cNvSpPr>
            <a:spLocks noChangeShapeType="1"/>
          </p:cNvSpPr>
          <p:nvPr/>
        </p:nvSpPr>
        <p:spPr bwMode="auto">
          <a:xfrm flipH="1" flipV="1">
            <a:off x="2590800" y="38100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90" name="Line 62"/>
          <p:cNvSpPr>
            <a:spLocks noChangeShapeType="1"/>
          </p:cNvSpPr>
          <p:nvPr/>
        </p:nvSpPr>
        <p:spPr bwMode="auto">
          <a:xfrm flipV="1">
            <a:off x="2590800" y="3429000"/>
            <a:ext cx="11430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91" name="Line 63"/>
          <p:cNvSpPr>
            <a:spLocks noChangeShapeType="1"/>
          </p:cNvSpPr>
          <p:nvPr/>
        </p:nvSpPr>
        <p:spPr bwMode="auto">
          <a:xfrm flipV="1">
            <a:off x="2514600" y="4419600"/>
            <a:ext cx="9144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92" name="Line 64"/>
          <p:cNvSpPr>
            <a:spLocks noChangeShapeType="1"/>
          </p:cNvSpPr>
          <p:nvPr/>
        </p:nvSpPr>
        <p:spPr bwMode="auto">
          <a:xfrm flipH="1">
            <a:off x="1600200" y="52578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93" name="Line 65"/>
          <p:cNvSpPr>
            <a:spLocks noChangeShapeType="1"/>
          </p:cNvSpPr>
          <p:nvPr/>
        </p:nvSpPr>
        <p:spPr bwMode="auto">
          <a:xfrm flipH="1">
            <a:off x="1600200" y="55626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94" name="Line 66"/>
          <p:cNvSpPr>
            <a:spLocks noChangeShapeType="1"/>
          </p:cNvSpPr>
          <p:nvPr/>
        </p:nvSpPr>
        <p:spPr bwMode="auto">
          <a:xfrm flipV="1">
            <a:off x="2514600" y="5334000"/>
            <a:ext cx="68580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95" name="Line 67"/>
          <p:cNvSpPr>
            <a:spLocks noChangeShapeType="1"/>
          </p:cNvSpPr>
          <p:nvPr/>
        </p:nvSpPr>
        <p:spPr bwMode="auto">
          <a:xfrm flipH="1">
            <a:off x="1600200" y="57912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96" name="Line 68"/>
          <p:cNvSpPr>
            <a:spLocks noChangeShapeType="1"/>
          </p:cNvSpPr>
          <p:nvPr/>
        </p:nvSpPr>
        <p:spPr bwMode="auto">
          <a:xfrm flipV="1">
            <a:off x="3048000" y="5105400"/>
            <a:ext cx="1676400" cy="6858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5797" name="Text Box 69"/>
          <p:cNvSpPr txBox="1">
            <a:spLocks noChangeArrowheads="1"/>
          </p:cNvSpPr>
          <p:nvPr/>
        </p:nvSpPr>
        <p:spPr bwMode="auto">
          <a:xfrm>
            <a:off x="381000" y="3886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Header table</a:t>
            </a:r>
          </a:p>
        </p:txBody>
      </p:sp>
      <p:sp>
        <p:nvSpPr>
          <p:cNvPr id="2505798" name="Text Box 7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5799" name="Text Box 71"/>
          <p:cNvSpPr txBox="1">
            <a:spLocks noChangeArrowheads="1"/>
          </p:cNvSpPr>
          <p:nvPr/>
        </p:nvSpPr>
        <p:spPr bwMode="auto">
          <a:xfrm>
            <a:off x="2209800" y="1143000"/>
            <a:ext cx="579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 b="1">
                <a:solidFill>
                  <a:srgbClr val="330066"/>
                </a:solidFill>
                <a:latin typeface="Calibri" pitchFamily="34" charset="0"/>
              </a:rPr>
              <a:t>Χρήση </a:t>
            </a:r>
            <a:r>
              <a:rPr lang="en-US" sz="1600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sz="1600" b="1">
                <a:solidFill>
                  <a:srgbClr val="330066"/>
                </a:solidFill>
                <a:latin typeface="Calibri" pitchFamily="34" charset="0"/>
              </a:rPr>
              <a:t>δέντρου για εύρεση συχνών στοιχειοσυνόλων</a:t>
            </a:r>
          </a:p>
        </p:txBody>
      </p:sp>
      <p:sp>
        <p:nvSpPr>
          <p:cNvPr id="2505800" name="Text Box 72"/>
          <p:cNvSpPr txBox="1">
            <a:spLocks noChangeArrowheads="1"/>
          </p:cNvSpPr>
          <p:nvPr/>
        </p:nvSpPr>
        <p:spPr bwMode="auto">
          <a:xfrm>
            <a:off x="5334000" y="4800600"/>
            <a:ext cx="36576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Πως;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Bottom-up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 traversal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του δέντρου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Αυτά που τελειώνουν σε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E,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μετά αυτά που τελειώνουν σε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D, C, B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και τέλος Α –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suffix-based classes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(επίθεμα – κατάληξη)</a:t>
            </a:r>
          </a:p>
        </p:txBody>
      </p:sp>
    </p:spTree>
    <p:extLst>
      <p:ext uri="{BB962C8B-B14F-4D97-AF65-F5344CB8AC3E}">
        <p14:creationId xmlns:p14="http://schemas.microsoft.com/office/powerpoint/2010/main" val="216592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57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675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5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5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57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58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59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60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61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62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63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64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65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06766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06767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06768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06769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6770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6771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72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73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74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75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06776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6777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78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6779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80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6781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82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83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84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6785" name="Oval 33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86" name="Text Box 34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6787" name="Oval 35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88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6789" name="Line 37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0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1" name="Line 39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2" name="Line 40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3" name="Line 41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4" name="Line 42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5" name="Line 43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6" name="Line 44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7" name="Line 45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8" name="Line 46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799" name="Oval 47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00" name="Text Box 48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6801" name="Line 49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02" name="Line 50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03" name="Oval 5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04" name="Text Box 5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6805" name="Line 5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06" name="Line 5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06807" name="Object 55"/>
          <p:cNvGraphicFramePr>
            <a:graphicFrameLocks noChangeAspect="1"/>
          </p:cNvGraphicFramePr>
          <p:nvPr/>
        </p:nvGraphicFramePr>
        <p:xfrm>
          <a:off x="457200" y="42672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Worksheet" r:id="rId3" imgW="1953006" imgH="1781658" progId="Excel.Sheet.8">
                  <p:embed/>
                </p:oleObj>
              </mc:Choice>
              <mc:Fallback>
                <p:oleObj name="Worksheet" r:id="rId3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6808" name="Line 56"/>
          <p:cNvSpPr>
            <a:spLocks noChangeShapeType="1"/>
          </p:cNvSpPr>
          <p:nvPr/>
        </p:nvSpPr>
        <p:spPr bwMode="auto">
          <a:xfrm flipV="1">
            <a:off x="2438400" y="2590800"/>
            <a:ext cx="22098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09" name="Line 57"/>
          <p:cNvSpPr>
            <a:spLocks noChangeShapeType="1"/>
          </p:cNvSpPr>
          <p:nvPr/>
        </p:nvSpPr>
        <p:spPr bwMode="auto">
          <a:xfrm flipH="1">
            <a:off x="1600200" y="46482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0" name="Line 58"/>
          <p:cNvSpPr>
            <a:spLocks noChangeShapeType="1"/>
          </p:cNvSpPr>
          <p:nvPr/>
        </p:nvSpPr>
        <p:spPr bwMode="auto">
          <a:xfrm flipH="1" flipV="1">
            <a:off x="2438400" y="31242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1" name="Line 59"/>
          <p:cNvSpPr>
            <a:spLocks noChangeShapeType="1"/>
          </p:cNvSpPr>
          <p:nvPr/>
        </p:nvSpPr>
        <p:spPr bwMode="auto">
          <a:xfrm flipH="1">
            <a:off x="1600200" y="49530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2" name="Line 60"/>
          <p:cNvSpPr>
            <a:spLocks noChangeShapeType="1"/>
          </p:cNvSpPr>
          <p:nvPr/>
        </p:nvSpPr>
        <p:spPr bwMode="auto">
          <a:xfrm flipH="1" flipV="1">
            <a:off x="2590800" y="38100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3" name="Line 61"/>
          <p:cNvSpPr>
            <a:spLocks noChangeShapeType="1"/>
          </p:cNvSpPr>
          <p:nvPr/>
        </p:nvSpPr>
        <p:spPr bwMode="auto">
          <a:xfrm flipV="1">
            <a:off x="2590800" y="3429000"/>
            <a:ext cx="11430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4" name="Line 62"/>
          <p:cNvSpPr>
            <a:spLocks noChangeShapeType="1"/>
          </p:cNvSpPr>
          <p:nvPr/>
        </p:nvSpPr>
        <p:spPr bwMode="auto">
          <a:xfrm flipV="1">
            <a:off x="2514600" y="4419600"/>
            <a:ext cx="9144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5" name="Line 63"/>
          <p:cNvSpPr>
            <a:spLocks noChangeShapeType="1"/>
          </p:cNvSpPr>
          <p:nvPr/>
        </p:nvSpPr>
        <p:spPr bwMode="auto">
          <a:xfrm flipH="1">
            <a:off x="1600200" y="52578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6" name="Line 64"/>
          <p:cNvSpPr>
            <a:spLocks noChangeShapeType="1"/>
          </p:cNvSpPr>
          <p:nvPr/>
        </p:nvSpPr>
        <p:spPr bwMode="auto">
          <a:xfrm flipH="1">
            <a:off x="1600200" y="55626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7" name="Line 65"/>
          <p:cNvSpPr>
            <a:spLocks noChangeShapeType="1"/>
          </p:cNvSpPr>
          <p:nvPr/>
        </p:nvSpPr>
        <p:spPr bwMode="auto">
          <a:xfrm flipV="1">
            <a:off x="2514600" y="5334000"/>
            <a:ext cx="68580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8" name="Line 66"/>
          <p:cNvSpPr>
            <a:spLocks noChangeShapeType="1"/>
          </p:cNvSpPr>
          <p:nvPr/>
        </p:nvSpPr>
        <p:spPr bwMode="auto">
          <a:xfrm flipH="1">
            <a:off x="1600200" y="5791200"/>
            <a:ext cx="1447800" cy="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19" name="Line 67"/>
          <p:cNvSpPr>
            <a:spLocks noChangeShapeType="1"/>
          </p:cNvSpPr>
          <p:nvPr/>
        </p:nvSpPr>
        <p:spPr bwMode="auto">
          <a:xfrm flipV="1">
            <a:off x="3048000" y="5105400"/>
            <a:ext cx="1676400" cy="6858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6820" name="Text Box 68"/>
          <p:cNvSpPr txBox="1">
            <a:spLocks noChangeArrowheads="1"/>
          </p:cNvSpPr>
          <p:nvPr/>
        </p:nvSpPr>
        <p:spPr bwMode="auto">
          <a:xfrm>
            <a:off x="381000" y="3886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Header table</a:t>
            </a:r>
          </a:p>
        </p:txBody>
      </p:sp>
      <p:sp>
        <p:nvSpPr>
          <p:cNvPr id="2506821" name="Text Box 69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6822" name="Text Box 70"/>
          <p:cNvSpPr txBox="1">
            <a:spLocks noChangeArrowheads="1"/>
          </p:cNvSpPr>
          <p:nvPr/>
        </p:nvSpPr>
        <p:spPr bwMode="auto">
          <a:xfrm>
            <a:off x="457200" y="1371600"/>
            <a:ext cx="2895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Υποπρόβλημα: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Βρες συχνά στοιχειοσύνολα που τελειώνουν σε </a:t>
            </a:r>
            <a:r>
              <a:rPr lang="en-US" b="1">
                <a:solidFill>
                  <a:srgbClr val="CC0000"/>
                </a:solidFill>
                <a:latin typeface="Calibri" pitchFamily="34" charset="0"/>
              </a:rPr>
              <a:t>E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06823" name="Text Box 71"/>
          <p:cNvSpPr txBox="1">
            <a:spLocks noChangeArrowheads="1"/>
          </p:cNvSpPr>
          <p:nvPr/>
        </p:nvSpPr>
        <p:spPr bwMode="auto">
          <a:xfrm>
            <a:off x="533400" y="6172200"/>
            <a:ext cx="807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Θα δούμε στη συνέχεια πως υπολογίζεται η </a:t>
            </a:r>
            <a:r>
              <a:rPr lang="el-GR" sz="1600" i="1">
                <a:solidFill>
                  <a:srgbClr val="0033CC"/>
                </a:solidFill>
                <a:latin typeface="Calibri" pitchFamily="34" charset="0"/>
              </a:rPr>
              <a:t>υποστήριξη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για τα πιθανά στοιχειοσύνολα</a:t>
            </a:r>
          </a:p>
        </p:txBody>
      </p:sp>
    </p:spTree>
    <p:extLst>
      <p:ext uri="{BB962C8B-B14F-4D97-AF65-F5344CB8AC3E}">
        <p14:creationId xmlns:p14="http://schemas.microsoft.com/office/powerpoint/2010/main" val="83183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9346" name="Text Box 2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489347" name="Rectangle 3"/>
          <p:cNvSpPr>
            <a:spLocks noChangeArrowheads="1"/>
          </p:cNvSpPr>
          <p:nvPr/>
        </p:nvSpPr>
        <p:spPr bwMode="auto">
          <a:xfrm>
            <a:off x="381000" y="2133600"/>
            <a:ext cx="80010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Ο αλγόριθμος χρησιμοποιεί μια </a:t>
            </a:r>
            <a:r>
              <a:rPr lang="el-GR" i="1" dirty="0">
                <a:solidFill>
                  <a:srgbClr val="000000"/>
                </a:solidFill>
                <a:latin typeface="Calibri" pitchFamily="34" charset="0"/>
              </a:rPr>
              <a:t>συμπιεσμένη αναπαράσταση της βάσης</a:t>
            </a: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 των συναλλαγών με τη μορφή ενός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FP-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</a:rPr>
              <a:t>δέντρου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Calibri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 Το δέντρο μοιάζει με προθεματικό δέντρο -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prefix tree (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trie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)</a:t>
            </a:r>
            <a:endParaRPr lang="el-GR" dirty="0">
              <a:solidFill>
                <a:srgbClr val="000000"/>
              </a:solidFill>
              <a:latin typeface="Calibri" pitchFamily="34" charset="0"/>
            </a:endParaRP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 Ο αλγόριθμος κατασκευής διαβάζει μια συναλλαγή τη φορά, απεικονίζει τη συναλλαγή σε ένα μονοπάτι του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FP</a:t>
            </a: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-δέντρου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 Μερικά μονοπάτια μπορεί να επικαλύπτονται: όσο περισσότερα μονοπάτια επικαλύπτονται, τόσο καλύτερη συμπίεση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l-GR" dirty="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dirty="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Μόλις κατασκευαστεί το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FP-</a:t>
            </a: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δέντρο, ο αλγόριθμος χρησιμοποιεί μια 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</a:rPr>
              <a:t>αναδρομική</a:t>
            </a: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 διαίρει-και-βασίλευε (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divide-and-conquer</a:t>
            </a:r>
            <a:r>
              <a:rPr lang="el-GR" dirty="0">
                <a:solidFill>
                  <a:srgbClr val="000000"/>
                </a:solidFill>
                <a:latin typeface="Calibri" pitchFamily="34" charset="0"/>
              </a:rPr>
              <a:t>) προσέγγιση για την εξόρυξη των συχνών </a:t>
            </a:r>
            <a:r>
              <a:rPr lang="el-GR" dirty="0" err="1">
                <a:solidFill>
                  <a:srgbClr val="000000"/>
                </a:solidFill>
                <a:latin typeface="Calibri" pitchFamily="34" charset="0"/>
              </a:rPr>
              <a:t>στοιχειοσυνόλων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89348" name="Text Box 4"/>
          <p:cNvSpPr txBox="1">
            <a:spLocks noChangeArrowheads="1"/>
          </p:cNvSpPr>
          <p:nvPr/>
        </p:nvSpPr>
        <p:spPr bwMode="auto">
          <a:xfrm>
            <a:off x="1752600" y="14478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2400" b="1">
                <a:solidFill>
                  <a:srgbClr val="330066"/>
                </a:solidFill>
                <a:latin typeface="Calibri" pitchFamily="34" charset="0"/>
              </a:rPr>
              <a:t>Με λίγα λόγια:</a:t>
            </a:r>
          </a:p>
        </p:txBody>
      </p:sp>
    </p:spTree>
    <p:extLst>
      <p:ext uri="{BB962C8B-B14F-4D97-AF65-F5344CB8AC3E}">
        <p14:creationId xmlns:p14="http://schemas.microsoft.com/office/powerpoint/2010/main" val="3089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7778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79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0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1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2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3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4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5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6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7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8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89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07790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07791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07792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07793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7794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7795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96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97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98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799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07800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7801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02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7803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07804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7805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06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07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08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7809" name="Oval 33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10" name="Text Box 34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7811" name="Oval 35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12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7813" name="Line 37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14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15" name="Line 39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16" name="Line 40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17" name="Line 41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18" name="Line 42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19" name="Line 43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20" name="Line 44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21" name="Line 45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22" name="Line 46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23" name="Oval 47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24" name="Text Box 48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7825" name="Line 49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26" name="Line 50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27" name="Oval 5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28" name="Text Box 5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7829" name="Line 5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30" name="Line 5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07831" name="Object 55"/>
          <p:cNvGraphicFramePr>
            <a:graphicFrameLocks noChangeAspect="1"/>
          </p:cNvGraphicFramePr>
          <p:nvPr/>
        </p:nvGraphicFramePr>
        <p:xfrm>
          <a:off x="457200" y="42672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Worksheet" r:id="rId3" imgW="1952625" imgH="1781251" progId="Excel.Sheet.8">
                  <p:embed/>
                </p:oleObj>
              </mc:Choice>
              <mc:Fallback>
                <p:oleObj name="Worksheet" r:id="rId3" imgW="1952625" imgH="17812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7832" name="Line 56"/>
          <p:cNvSpPr>
            <a:spLocks noChangeShapeType="1"/>
          </p:cNvSpPr>
          <p:nvPr/>
        </p:nvSpPr>
        <p:spPr bwMode="auto">
          <a:xfrm flipV="1">
            <a:off x="2438400" y="2590800"/>
            <a:ext cx="22098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33" name="Line 57"/>
          <p:cNvSpPr>
            <a:spLocks noChangeShapeType="1"/>
          </p:cNvSpPr>
          <p:nvPr/>
        </p:nvSpPr>
        <p:spPr bwMode="auto">
          <a:xfrm flipH="1">
            <a:off x="1600200" y="46482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34" name="Line 58"/>
          <p:cNvSpPr>
            <a:spLocks noChangeShapeType="1"/>
          </p:cNvSpPr>
          <p:nvPr/>
        </p:nvSpPr>
        <p:spPr bwMode="auto">
          <a:xfrm flipH="1" flipV="1">
            <a:off x="2438400" y="31242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35" name="Line 59"/>
          <p:cNvSpPr>
            <a:spLocks noChangeShapeType="1"/>
          </p:cNvSpPr>
          <p:nvPr/>
        </p:nvSpPr>
        <p:spPr bwMode="auto">
          <a:xfrm flipH="1">
            <a:off x="1600200" y="49530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36" name="Line 60"/>
          <p:cNvSpPr>
            <a:spLocks noChangeShapeType="1"/>
          </p:cNvSpPr>
          <p:nvPr/>
        </p:nvSpPr>
        <p:spPr bwMode="auto">
          <a:xfrm flipH="1" flipV="1">
            <a:off x="2590800" y="38100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37" name="Line 61"/>
          <p:cNvSpPr>
            <a:spLocks noChangeShapeType="1"/>
          </p:cNvSpPr>
          <p:nvPr/>
        </p:nvSpPr>
        <p:spPr bwMode="auto">
          <a:xfrm flipV="1">
            <a:off x="2590800" y="3429000"/>
            <a:ext cx="11430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38" name="Line 62"/>
          <p:cNvSpPr>
            <a:spLocks noChangeShapeType="1"/>
          </p:cNvSpPr>
          <p:nvPr/>
        </p:nvSpPr>
        <p:spPr bwMode="auto">
          <a:xfrm flipV="1">
            <a:off x="2514600" y="4419600"/>
            <a:ext cx="9144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39" name="Line 63"/>
          <p:cNvSpPr>
            <a:spLocks noChangeShapeType="1"/>
          </p:cNvSpPr>
          <p:nvPr/>
        </p:nvSpPr>
        <p:spPr bwMode="auto">
          <a:xfrm flipH="1">
            <a:off x="1600200" y="52578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40" name="Line 64"/>
          <p:cNvSpPr>
            <a:spLocks noChangeShapeType="1"/>
          </p:cNvSpPr>
          <p:nvPr/>
        </p:nvSpPr>
        <p:spPr bwMode="auto">
          <a:xfrm flipH="1">
            <a:off x="1600200" y="5562600"/>
            <a:ext cx="9144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41" name="Line 65"/>
          <p:cNvSpPr>
            <a:spLocks noChangeShapeType="1"/>
          </p:cNvSpPr>
          <p:nvPr/>
        </p:nvSpPr>
        <p:spPr bwMode="auto">
          <a:xfrm flipV="1">
            <a:off x="2514600" y="5334000"/>
            <a:ext cx="685800" cy="2286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42" name="Line 66"/>
          <p:cNvSpPr>
            <a:spLocks noChangeShapeType="1"/>
          </p:cNvSpPr>
          <p:nvPr/>
        </p:nvSpPr>
        <p:spPr bwMode="auto">
          <a:xfrm flipH="1">
            <a:off x="1600200" y="57912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43" name="Line 67"/>
          <p:cNvSpPr>
            <a:spLocks noChangeShapeType="1"/>
          </p:cNvSpPr>
          <p:nvPr/>
        </p:nvSpPr>
        <p:spPr bwMode="auto">
          <a:xfrm flipV="1">
            <a:off x="3048000" y="5105400"/>
            <a:ext cx="1676400" cy="6858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7844" name="Text Box 68"/>
          <p:cNvSpPr txBox="1">
            <a:spLocks noChangeArrowheads="1"/>
          </p:cNvSpPr>
          <p:nvPr/>
        </p:nvSpPr>
        <p:spPr bwMode="auto">
          <a:xfrm>
            <a:off x="381000" y="3886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Header table</a:t>
            </a:r>
          </a:p>
        </p:txBody>
      </p:sp>
      <p:sp>
        <p:nvSpPr>
          <p:cNvPr id="2507845" name="Text Box 69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7846" name="Text Box 70"/>
          <p:cNvSpPr txBox="1">
            <a:spLocks noChangeArrowheads="1"/>
          </p:cNvSpPr>
          <p:nvPr/>
        </p:nvSpPr>
        <p:spPr bwMode="auto">
          <a:xfrm>
            <a:off x="914400" y="1981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Για το </a:t>
            </a:r>
            <a:r>
              <a:rPr lang="en-US" b="1">
                <a:solidFill>
                  <a:srgbClr val="CC0000"/>
                </a:solidFill>
                <a:latin typeface="Comic Sans MS" pitchFamily="66" charset="0"/>
              </a:rPr>
              <a:t>D</a:t>
            </a:r>
            <a:endParaRPr lang="el-GR" b="1">
              <a:solidFill>
                <a:srgbClr val="CC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60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02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03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04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05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06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07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08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09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10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11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12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13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08814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08815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08816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08817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8818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8819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20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21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22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23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08824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8825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26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8827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28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8829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30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31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32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8833" name="Oval 33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34" name="Text Box 34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8835" name="Oval 35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36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8837" name="Line 37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38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39" name="Line 39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0" name="Line 40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1" name="Line 41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2" name="Line 42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3" name="Line 43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4" name="Line 44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5" name="Line 45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6" name="Line 46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7" name="Oval 47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48" name="Text Box 48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8849" name="Line 49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50" name="Line 50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51" name="Oval 5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52" name="Text Box 5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8853" name="Line 5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54" name="Line 5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08855" name="Object 55"/>
          <p:cNvGraphicFramePr>
            <a:graphicFrameLocks noChangeAspect="1"/>
          </p:cNvGraphicFramePr>
          <p:nvPr/>
        </p:nvGraphicFramePr>
        <p:xfrm>
          <a:off x="457200" y="42672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Worksheet" r:id="rId3" imgW="1953006" imgH="1781658" progId="Excel.Sheet.8">
                  <p:embed/>
                </p:oleObj>
              </mc:Choice>
              <mc:Fallback>
                <p:oleObj name="Worksheet" r:id="rId3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8856" name="Line 56"/>
          <p:cNvSpPr>
            <a:spLocks noChangeShapeType="1"/>
          </p:cNvSpPr>
          <p:nvPr/>
        </p:nvSpPr>
        <p:spPr bwMode="auto">
          <a:xfrm flipV="1">
            <a:off x="2438400" y="2590800"/>
            <a:ext cx="22098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57" name="Line 57"/>
          <p:cNvSpPr>
            <a:spLocks noChangeShapeType="1"/>
          </p:cNvSpPr>
          <p:nvPr/>
        </p:nvSpPr>
        <p:spPr bwMode="auto">
          <a:xfrm flipH="1">
            <a:off x="1600200" y="46482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58" name="Line 58"/>
          <p:cNvSpPr>
            <a:spLocks noChangeShapeType="1"/>
          </p:cNvSpPr>
          <p:nvPr/>
        </p:nvSpPr>
        <p:spPr bwMode="auto">
          <a:xfrm flipH="1" flipV="1">
            <a:off x="2438400" y="31242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59" name="Line 59"/>
          <p:cNvSpPr>
            <a:spLocks noChangeShapeType="1"/>
          </p:cNvSpPr>
          <p:nvPr/>
        </p:nvSpPr>
        <p:spPr bwMode="auto">
          <a:xfrm flipH="1">
            <a:off x="1600200" y="49530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0" name="Line 60"/>
          <p:cNvSpPr>
            <a:spLocks noChangeShapeType="1"/>
          </p:cNvSpPr>
          <p:nvPr/>
        </p:nvSpPr>
        <p:spPr bwMode="auto">
          <a:xfrm flipH="1" flipV="1">
            <a:off x="2590800" y="38100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1" name="Line 61"/>
          <p:cNvSpPr>
            <a:spLocks noChangeShapeType="1"/>
          </p:cNvSpPr>
          <p:nvPr/>
        </p:nvSpPr>
        <p:spPr bwMode="auto">
          <a:xfrm flipV="1">
            <a:off x="2590800" y="3429000"/>
            <a:ext cx="11430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2" name="Line 62"/>
          <p:cNvSpPr>
            <a:spLocks noChangeShapeType="1"/>
          </p:cNvSpPr>
          <p:nvPr/>
        </p:nvSpPr>
        <p:spPr bwMode="auto">
          <a:xfrm flipV="1">
            <a:off x="2514600" y="4419600"/>
            <a:ext cx="9144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3" name="Line 63"/>
          <p:cNvSpPr>
            <a:spLocks noChangeShapeType="1"/>
          </p:cNvSpPr>
          <p:nvPr/>
        </p:nvSpPr>
        <p:spPr bwMode="auto">
          <a:xfrm flipH="1">
            <a:off x="1600200" y="5257800"/>
            <a:ext cx="9144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4" name="Line 64"/>
          <p:cNvSpPr>
            <a:spLocks noChangeShapeType="1"/>
          </p:cNvSpPr>
          <p:nvPr/>
        </p:nvSpPr>
        <p:spPr bwMode="auto">
          <a:xfrm flipH="1">
            <a:off x="1600200" y="55626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5" name="Line 65"/>
          <p:cNvSpPr>
            <a:spLocks noChangeShapeType="1"/>
          </p:cNvSpPr>
          <p:nvPr/>
        </p:nvSpPr>
        <p:spPr bwMode="auto">
          <a:xfrm flipV="1">
            <a:off x="2514600" y="5334000"/>
            <a:ext cx="68580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6" name="Line 66"/>
          <p:cNvSpPr>
            <a:spLocks noChangeShapeType="1"/>
          </p:cNvSpPr>
          <p:nvPr/>
        </p:nvSpPr>
        <p:spPr bwMode="auto">
          <a:xfrm flipH="1">
            <a:off x="1600200" y="57912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7" name="Line 67"/>
          <p:cNvSpPr>
            <a:spLocks noChangeShapeType="1"/>
          </p:cNvSpPr>
          <p:nvPr/>
        </p:nvSpPr>
        <p:spPr bwMode="auto">
          <a:xfrm flipV="1">
            <a:off x="3048000" y="5105400"/>
            <a:ext cx="1676400" cy="6858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8868" name="Text Box 68"/>
          <p:cNvSpPr txBox="1">
            <a:spLocks noChangeArrowheads="1"/>
          </p:cNvSpPr>
          <p:nvPr/>
        </p:nvSpPr>
        <p:spPr bwMode="auto">
          <a:xfrm>
            <a:off x="381000" y="3886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Header table</a:t>
            </a:r>
          </a:p>
        </p:txBody>
      </p:sp>
      <p:sp>
        <p:nvSpPr>
          <p:cNvPr id="2508869" name="Text Box 69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8870" name="Text Box 70"/>
          <p:cNvSpPr txBox="1">
            <a:spLocks noChangeArrowheads="1"/>
          </p:cNvSpPr>
          <p:nvPr/>
        </p:nvSpPr>
        <p:spPr bwMode="auto">
          <a:xfrm>
            <a:off x="914400" y="1981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Για το </a:t>
            </a:r>
            <a:r>
              <a:rPr lang="en-US" b="1">
                <a:solidFill>
                  <a:srgbClr val="CC0000"/>
                </a:solidFill>
                <a:latin typeface="Comic Sans MS" pitchFamily="66" charset="0"/>
              </a:rPr>
              <a:t>C</a:t>
            </a:r>
            <a:endParaRPr lang="el-GR" b="1">
              <a:solidFill>
                <a:srgbClr val="CC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9826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27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28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29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30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31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32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33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34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35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36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37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09838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09839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09840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09841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9842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9843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44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45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46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47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09848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9849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50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09851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52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9853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54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55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56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9857" name="Oval 33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58" name="Text Box 34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9859" name="Oval 35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0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9861" name="Line 37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2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3" name="Line 39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4" name="Line 40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5" name="Line 41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6" name="Line 42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7" name="Line 43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8" name="Line 44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69" name="Line 45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70" name="Line 46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71" name="Oval 47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72" name="Text Box 48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09873" name="Line 49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74" name="Line 50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75" name="Oval 5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76" name="Text Box 5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09877" name="Line 5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78" name="Line 5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09879" name="Object 55"/>
          <p:cNvGraphicFramePr>
            <a:graphicFrameLocks noChangeAspect="1"/>
          </p:cNvGraphicFramePr>
          <p:nvPr/>
        </p:nvGraphicFramePr>
        <p:xfrm>
          <a:off x="457200" y="42672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Worksheet" r:id="rId3" imgW="1953006" imgH="1781658" progId="Excel.Sheet.8">
                  <p:embed/>
                </p:oleObj>
              </mc:Choice>
              <mc:Fallback>
                <p:oleObj name="Worksheet" r:id="rId3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9880" name="Line 56"/>
          <p:cNvSpPr>
            <a:spLocks noChangeShapeType="1"/>
          </p:cNvSpPr>
          <p:nvPr/>
        </p:nvSpPr>
        <p:spPr bwMode="auto">
          <a:xfrm flipV="1">
            <a:off x="2438400" y="2590800"/>
            <a:ext cx="22098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1" name="Line 57"/>
          <p:cNvSpPr>
            <a:spLocks noChangeShapeType="1"/>
          </p:cNvSpPr>
          <p:nvPr/>
        </p:nvSpPr>
        <p:spPr bwMode="auto">
          <a:xfrm flipH="1">
            <a:off x="1600200" y="46482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2" name="Line 58"/>
          <p:cNvSpPr>
            <a:spLocks noChangeShapeType="1"/>
          </p:cNvSpPr>
          <p:nvPr/>
        </p:nvSpPr>
        <p:spPr bwMode="auto">
          <a:xfrm flipH="1" flipV="1">
            <a:off x="2438400" y="31242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3" name="Line 59"/>
          <p:cNvSpPr>
            <a:spLocks noChangeShapeType="1"/>
          </p:cNvSpPr>
          <p:nvPr/>
        </p:nvSpPr>
        <p:spPr bwMode="auto">
          <a:xfrm flipH="1">
            <a:off x="1600200" y="4953000"/>
            <a:ext cx="9906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4" name="Line 60"/>
          <p:cNvSpPr>
            <a:spLocks noChangeShapeType="1"/>
          </p:cNvSpPr>
          <p:nvPr/>
        </p:nvSpPr>
        <p:spPr bwMode="auto">
          <a:xfrm flipH="1" flipV="1">
            <a:off x="2590800" y="3810000"/>
            <a:ext cx="0" cy="11430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5" name="Line 61"/>
          <p:cNvSpPr>
            <a:spLocks noChangeShapeType="1"/>
          </p:cNvSpPr>
          <p:nvPr/>
        </p:nvSpPr>
        <p:spPr bwMode="auto">
          <a:xfrm flipV="1">
            <a:off x="2590800" y="3429000"/>
            <a:ext cx="1143000" cy="3810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6" name="Line 62"/>
          <p:cNvSpPr>
            <a:spLocks noChangeShapeType="1"/>
          </p:cNvSpPr>
          <p:nvPr/>
        </p:nvSpPr>
        <p:spPr bwMode="auto">
          <a:xfrm flipV="1">
            <a:off x="2514600" y="4419600"/>
            <a:ext cx="9144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7" name="Line 63"/>
          <p:cNvSpPr>
            <a:spLocks noChangeShapeType="1"/>
          </p:cNvSpPr>
          <p:nvPr/>
        </p:nvSpPr>
        <p:spPr bwMode="auto">
          <a:xfrm flipH="1">
            <a:off x="1600200" y="52578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8" name="Line 64"/>
          <p:cNvSpPr>
            <a:spLocks noChangeShapeType="1"/>
          </p:cNvSpPr>
          <p:nvPr/>
        </p:nvSpPr>
        <p:spPr bwMode="auto">
          <a:xfrm flipH="1">
            <a:off x="1600200" y="55626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89" name="Line 65"/>
          <p:cNvSpPr>
            <a:spLocks noChangeShapeType="1"/>
          </p:cNvSpPr>
          <p:nvPr/>
        </p:nvSpPr>
        <p:spPr bwMode="auto">
          <a:xfrm flipV="1">
            <a:off x="2514600" y="5334000"/>
            <a:ext cx="68580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90" name="Line 66"/>
          <p:cNvSpPr>
            <a:spLocks noChangeShapeType="1"/>
          </p:cNvSpPr>
          <p:nvPr/>
        </p:nvSpPr>
        <p:spPr bwMode="auto">
          <a:xfrm flipH="1">
            <a:off x="1600200" y="57912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91" name="Line 67"/>
          <p:cNvSpPr>
            <a:spLocks noChangeShapeType="1"/>
          </p:cNvSpPr>
          <p:nvPr/>
        </p:nvSpPr>
        <p:spPr bwMode="auto">
          <a:xfrm flipV="1">
            <a:off x="3048000" y="5105400"/>
            <a:ext cx="1676400" cy="6858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09892" name="Text Box 68"/>
          <p:cNvSpPr txBox="1">
            <a:spLocks noChangeArrowheads="1"/>
          </p:cNvSpPr>
          <p:nvPr/>
        </p:nvSpPr>
        <p:spPr bwMode="auto">
          <a:xfrm>
            <a:off x="381000" y="3886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Header table</a:t>
            </a:r>
          </a:p>
        </p:txBody>
      </p:sp>
      <p:sp>
        <p:nvSpPr>
          <p:cNvPr id="2509893" name="Text Box 69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09894" name="Text Box 70"/>
          <p:cNvSpPr txBox="1">
            <a:spLocks noChangeArrowheads="1"/>
          </p:cNvSpPr>
          <p:nvPr/>
        </p:nvSpPr>
        <p:spPr bwMode="auto">
          <a:xfrm>
            <a:off x="914400" y="1981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Για το </a:t>
            </a:r>
            <a:r>
              <a:rPr lang="en-US" b="1">
                <a:solidFill>
                  <a:srgbClr val="CC0000"/>
                </a:solidFill>
                <a:latin typeface="Comic Sans MS" pitchFamily="66" charset="0"/>
              </a:rPr>
              <a:t>B</a:t>
            </a:r>
            <a:endParaRPr lang="el-GR" b="1">
              <a:solidFill>
                <a:srgbClr val="CC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9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85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3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4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5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6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7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8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59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60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61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10862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10863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10864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10865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0866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0867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68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69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70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71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10872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0873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74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0875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76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0877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78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79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80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0881" name="Oval 33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82" name="Text Box 34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0883" name="Oval 35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84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0885" name="Line 37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86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87" name="Line 39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88" name="Line 40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89" name="Line 41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0" name="Line 42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1" name="Line 43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2" name="Line 44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3" name="Line 45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4" name="Line 46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5" name="Oval 47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6" name="Text Box 48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0897" name="Line 49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8" name="Line 50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899" name="Oval 5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00" name="Text Box 5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0901" name="Line 5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02" name="Line 5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10903" name="Object 55"/>
          <p:cNvGraphicFramePr>
            <a:graphicFrameLocks noChangeAspect="1"/>
          </p:cNvGraphicFramePr>
          <p:nvPr/>
        </p:nvGraphicFramePr>
        <p:xfrm>
          <a:off x="457200" y="42672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Worksheet" r:id="rId3" imgW="1953006" imgH="1781658" progId="Excel.Sheet.8">
                  <p:embed/>
                </p:oleObj>
              </mc:Choice>
              <mc:Fallback>
                <p:oleObj name="Worksheet" r:id="rId3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0904" name="Line 56"/>
          <p:cNvSpPr>
            <a:spLocks noChangeShapeType="1"/>
          </p:cNvSpPr>
          <p:nvPr/>
        </p:nvSpPr>
        <p:spPr bwMode="auto">
          <a:xfrm flipV="1">
            <a:off x="2438400" y="2590800"/>
            <a:ext cx="2209800" cy="5334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05" name="Line 57"/>
          <p:cNvSpPr>
            <a:spLocks noChangeShapeType="1"/>
          </p:cNvSpPr>
          <p:nvPr/>
        </p:nvSpPr>
        <p:spPr bwMode="auto">
          <a:xfrm flipH="1">
            <a:off x="1600200" y="4648200"/>
            <a:ext cx="838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06" name="Line 58"/>
          <p:cNvSpPr>
            <a:spLocks noChangeShapeType="1"/>
          </p:cNvSpPr>
          <p:nvPr/>
        </p:nvSpPr>
        <p:spPr bwMode="auto">
          <a:xfrm flipH="1" flipV="1">
            <a:off x="2438400" y="3124200"/>
            <a:ext cx="0" cy="15240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07" name="Line 59"/>
          <p:cNvSpPr>
            <a:spLocks noChangeShapeType="1"/>
          </p:cNvSpPr>
          <p:nvPr/>
        </p:nvSpPr>
        <p:spPr bwMode="auto">
          <a:xfrm flipH="1">
            <a:off x="1600200" y="49530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08" name="Line 60"/>
          <p:cNvSpPr>
            <a:spLocks noChangeShapeType="1"/>
          </p:cNvSpPr>
          <p:nvPr/>
        </p:nvSpPr>
        <p:spPr bwMode="auto">
          <a:xfrm flipH="1" flipV="1">
            <a:off x="2590800" y="38100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09" name="Line 61"/>
          <p:cNvSpPr>
            <a:spLocks noChangeShapeType="1"/>
          </p:cNvSpPr>
          <p:nvPr/>
        </p:nvSpPr>
        <p:spPr bwMode="auto">
          <a:xfrm flipV="1">
            <a:off x="2590800" y="3429000"/>
            <a:ext cx="11430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10" name="Line 62"/>
          <p:cNvSpPr>
            <a:spLocks noChangeShapeType="1"/>
          </p:cNvSpPr>
          <p:nvPr/>
        </p:nvSpPr>
        <p:spPr bwMode="auto">
          <a:xfrm flipV="1">
            <a:off x="2514600" y="4419600"/>
            <a:ext cx="9144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11" name="Line 63"/>
          <p:cNvSpPr>
            <a:spLocks noChangeShapeType="1"/>
          </p:cNvSpPr>
          <p:nvPr/>
        </p:nvSpPr>
        <p:spPr bwMode="auto">
          <a:xfrm flipH="1">
            <a:off x="1600200" y="52578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12" name="Line 64"/>
          <p:cNvSpPr>
            <a:spLocks noChangeShapeType="1"/>
          </p:cNvSpPr>
          <p:nvPr/>
        </p:nvSpPr>
        <p:spPr bwMode="auto">
          <a:xfrm flipH="1">
            <a:off x="1600200" y="55626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13" name="Line 65"/>
          <p:cNvSpPr>
            <a:spLocks noChangeShapeType="1"/>
          </p:cNvSpPr>
          <p:nvPr/>
        </p:nvSpPr>
        <p:spPr bwMode="auto">
          <a:xfrm flipV="1">
            <a:off x="2514600" y="5334000"/>
            <a:ext cx="68580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14" name="Line 66"/>
          <p:cNvSpPr>
            <a:spLocks noChangeShapeType="1"/>
          </p:cNvSpPr>
          <p:nvPr/>
        </p:nvSpPr>
        <p:spPr bwMode="auto">
          <a:xfrm flipH="1">
            <a:off x="1600200" y="57912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15" name="Line 67"/>
          <p:cNvSpPr>
            <a:spLocks noChangeShapeType="1"/>
          </p:cNvSpPr>
          <p:nvPr/>
        </p:nvSpPr>
        <p:spPr bwMode="auto">
          <a:xfrm flipV="1">
            <a:off x="3048000" y="5105400"/>
            <a:ext cx="1676400" cy="6858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0916" name="Text Box 68"/>
          <p:cNvSpPr txBox="1">
            <a:spLocks noChangeArrowheads="1"/>
          </p:cNvSpPr>
          <p:nvPr/>
        </p:nvSpPr>
        <p:spPr bwMode="auto">
          <a:xfrm>
            <a:off x="381000" y="3886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Header table</a:t>
            </a:r>
          </a:p>
        </p:txBody>
      </p:sp>
      <p:sp>
        <p:nvSpPr>
          <p:cNvPr id="2510917" name="Text Box 69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0918" name="Text Box 70"/>
          <p:cNvSpPr txBox="1">
            <a:spLocks noChangeArrowheads="1"/>
          </p:cNvSpPr>
          <p:nvPr/>
        </p:nvSpPr>
        <p:spPr bwMode="auto">
          <a:xfrm>
            <a:off x="1295400" y="1600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Για το </a:t>
            </a:r>
            <a:r>
              <a:rPr lang="el-GR" b="1">
                <a:solidFill>
                  <a:srgbClr val="CC0000"/>
                </a:solidFill>
                <a:latin typeface="Comic Sans MS" pitchFamily="66" charset="0"/>
              </a:rPr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30595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1874" name="Text Box 2"/>
          <p:cNvSpPr txBox="1">
            <a:spLocks noChangeArrowheads="1"/>
          </p:cNvSpPr>
          <p:nvPr/>
        </p:nvSpPr>
        <p:spPr bwMode="auto">
          <a:xfrm>
            <a:off x="2286000" y="11430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Συνοπτικά</a:t>
            </a:r>
          </a:p>
        </p:txBody>
      </p:sp>
      <p:sp>
        <p:nvSpPr>
          <p:cNvPr id="2511875" name="Text Box 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1876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315200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Σε κάθε βήμα, για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suffix 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(επίθεμα) Χ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Φάση 1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Κατασκευάζουμε το </a:t>
            </a:r>
            <a:r>
              <a:rPr lang="el-GR">
                <a:solidFill>
                  <a:srgbClr val="FF0000"/>
                </a:solidFill>
                <a:latin typeface="Calibri" pitchFamily="34" charset="0"/>
              </a:rPr>
              <a:t>προθεματικό δέντρο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για το Χ και υπολογίζουμε την υποστήριξη χρησιμοποιώντας τον πίνακα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Φάση 2 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l-GR" u="sng">
                <a:solidFill>
                  <a:srgbClr val="000000"/>
                </a:solidFill>
                <a:latin typeface="Calibri" pitchFamily="34" charset="0"/>
              </a:rPr>
              <a:t>Αν είναι συχνό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, κατασκευάζουμε το </a:t>
            </a:r>
            <a:r>
              <a:rPr lang="el-GR">
                <a:solidFill>
                  <a:srgbClr val="FF0000"/>
                </a:solidFill>
                <a:latin typeface="Calibri" pitchFamily="34" charset="0"/>
              </a:rPr>
              <a:t>υπο-συνθήκη δέντρο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για το Χ, σε βήματα</a:t>
            </a:r>
          </a:p>
          <a:p>
            <a:pPr lvl="2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επανα-υπολογισμός υποστήριξης </a:t>
            </a:r>
          </a:p>
          <a:p>
            <a:pPr lvl="2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περικοπή κόμβων με μικρή υποστήριξη</a:t>
            </a:r>
          </a:p>
          <a:p>
            <a:pPr lvl="2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περικοπή φύλλων</a:t>
            </a:r>
          </a:p>
        </p:txBody>
      </p:sp>
    </p:spTree>
    <p:extLst>
      <p:ext uri="{BB962C8B-B14F-4D97-AF65-F5344CB8AC3E}">
        <p14:creationId xmlns:p14="http://schemas.microsoft.com/office/powerpoint/2010/main" val="18615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2898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899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0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1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2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3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4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5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6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7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8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09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12910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12911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12912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12913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2914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2915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16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17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18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19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12920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2921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22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2923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24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2925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26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27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28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2929" name="Oval 33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30" name="Text Box 34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2931" name="Oval 35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32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2933" name="Line 37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34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35" name="Line 39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36" name="Line 40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37" name="Line 41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38" name="Line 42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39" name="Line 43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40" name="Line 44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41" name="Line 45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42" name="Line 46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43" name="Oval 47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44" name="Text Box 48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2945" name="Line 49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46" name="Line 50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47" name="Oval 5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48" name="Text Box 5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2949" name="Line 5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50" name="Line 5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12951" name="Object 55"/>
          <p:cNvGraphicFramePr>
            <a:graphicFrameLocks noChangeAspect="1"/>
          </p:cNvGraphicFramePr>
          <p:nvPr/>
        </p:nvGraphicFramePr>
        <p:xfrm>
          <a:off x="457200" y="42672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Worksheet" r:id="rId3" imgW="1953006" imgH="1781658" progId="Excel.Sheet.8">
                  <p:embed/>
                </p:oleObj>
              </mc:Choice>
              <mc:Fallback>
                <p:oleObj name="Worksheet" r:id="rId3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2952" name="Line 56"/>
          <p:cNvSpPr>
            <a:spLocks noChangeShapeType="1"/>
          </p:cNvSpPr>
          <p:nvPr/>
        </p:nvSpPr>
        <p:spPr bwMode="auto">
          <a:xfrm flipV="1">
            <a:off x="2438400" y="2590800"/>
            <a:ext cx="22098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53" name="Line 57"/>
          <p:cNvSpPr>
            <a:spLocks noChangeShapeType="1"/>
          </p:cNvSpPr>
          <p:nvPr/>
        </p:nvSpPr>
        <p:spPr bwMode="auto">
          <a:xfrm flipH="1">
            <a:off x="1600200" y="46482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54" name="Line 58"/>
          <p:cNvSpPr>
            <a:spLocks noChangeShapeType="1"/>
          </p:cNvSpPr>
          <p:nvPr/>
        </p:nvSpPr>
        <p:spPr bwMode="auto">
          <a:xfrm flipH="1" flipV="1">
            <a:off x="2438400" y="31242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55" name="Line 59"/>
          <p:cNvSpPr>
            <a:spLocks noChangeShapeType="1"/>
          </p:cNvSpPr>
          <p:nvPr/>
        </p:nvSpPr>
        <p:spPr bwMode="auto">
          <a:xfrm flipH="1">
            <a:off x="1600200" y="49530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56" name="Line 60"/>
          <p:cNvSpPr>
            <a:spLocks noChangeShapeType="1"/>
          </p:cNvSpPr>
          <p:nvPr/>
        </p:nvSpPr>
        <p:spPr bwMode="auto">
          <a:xfrm flipH="1" flipV="1">
            <a:off x="2590800" y="38100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57" name="Line 61"/>
          <p:cNvSpPr>
            <a:spLocks noChangeShapeType="1"/>
          </p:cNvSpPr>
          <p:nvPr/>
        </p:nvSpPr>
        <p:spPr bwMode="auto">
          <a:xfrm flipV="1">
            <a:off x="2590800" y="3429000"/>
            <a:ext cx="11430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58" name="Line 62"/>
          <p:cNvSpPr>
            <a:spLocks noChangeShapeType="1"/>
          </p:cNvSpPr>
          <p:nvPr/>
        </p:nvSpPr>
        <p:spPr bwMode="auto">
          <a:xfrm flipV="1">
            <a:off x="2514600" y="4419600"/>
            <a:ext cx="9144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59" name="Line 63"/>
          <p:cNvSpPr>
            <a:spLocks noChangeShapeType="1"/>
          </p:cNvSpPr>
          <p:nvPr/>
        </p:nvSpPr>
        <p:spPr bwMode="auto">
          <a:xfrm flipH="1">
            <a:off x="1600200" y="52578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60" name="Line 64"/>
          <p:cNvSpPr>
            <a:spLocks noChangeShapeType="1"/>
          </p:cNvSpPr>
          <p:nvPr/>
        </p:nvSpPr>
        <p:spPr bwMode="auto">
          <a:xfrm flipH="1">
            <a:off x="1600200" y="55626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61" name="Line 65"/>
          <p:cNvSpPr>
            <a:spLocks noChangeShapeType="1"/>
          </p:cNvSpPr>
          <p:nvPr/>
        </p:nvSpPr>
        <p:spPr bwMode="auto">
          <a:xfrm flipV="1">
            <a:off x="2514600" y="5334000"/>
            <a:ext cx="68580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62" name="Line 66"/>
          <p:cNvSpPr>
            <a:spLocks noChangeShapeType="1"/>
          </p:cNvSpPr>
          <p:nvPr/>
        </p:nvSpPr>
        <p:spPr bwMode="auto">
          <a:xfrm flipH="1">
            <a:off x="1600200" y="5791200"/>
            <a:ext cx="1447800" cy="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63" name="Line 67"/>
          <p:cNvSpPr>
            <a:spLocks noChangeShapeType="1"/>
          </p:cNvSpPr>
          <p:nvPr/>
        </p:nvSpPr>
        <p:spPr bwMode="auto">
          <a:xfrm flipV="1">
            <a:off x="3048000" y="5105400"/>
            <a:ext cx="1676400" cy="6858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2964" name="Text Box 68"/>
          <p:cNvSpPr txBox="1">
            <a:spLocks noChangeArrowheads="1"/>
          </p:cNvSpPr>
          <p:nvPr/>
        </p:nvSpPr>
        <p:spPr bwMode="auto">
          <a:xfrm>
            <a:off x="381000" y="3886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Header table</a:t>
            </a:r>
          </a:p>
        </p:txBody>
      </p:sp>
      <p:sp>
        <p:nvSpPr>
          <p:cNvPr id="2512965" name="Text Box 69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2966" name="Text Box 70"/>
          <p:cNvSpPr txBox="1">
            <a:spLocks noChangeArrowheads="1"/>
          </p:cNvSpPr>
          <p:nvPr/>
        </p:nvSpPr>
        <p:spPr bwMode="auto">
          <a:xfrm>
            <a:off x="457200" y="685800"/>
            <a:ext cx="2895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 – κατασκευή προθεματικού δέντρου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μονοπάτια που περιέχουν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E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Προθεματικά Μονοπάτια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(prefix paths)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12967" name="Text Box 71"/>
          <p:cNvSpPr txBox="1">
            <a:spLocks noChangeArrowheads="1"/>
          </p:cNvSpPr>
          <p:nvPr/>
        </p:nvSpPr>
        <p:spPr bwMode="auto">
          <a:xfrm>
            <a:off x="2438400" y="5562600"/>
            <a:ext cx="65532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Προθεματικά μονοπάτια του Ε: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{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}, {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D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,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}, {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C,D,E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}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, {A,D,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Ε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}, {A,C,D,E}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, 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{C,E}, {B,C,E}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3922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23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24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25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26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27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28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29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13930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13931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13932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3933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34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35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36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37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13938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3939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40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3941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42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3943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44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3945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46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47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48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49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50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51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52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3953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54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3955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3956" name="Text Box 36"/>
          <p:cNvSpPr txBox="1">
            <a:spLocks noChangeArrowheads="1"/>
          </p:cNvSpPr>
          <p:nvPr/>
        </p:nvSpPr>
        <p:spPr bwMode="auto">
          <a:xfrm>
            <a:off x="457200" y="685800"/>
            <a:ext cx="2895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μονοπάτια που περιέχουν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E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Προθεματικά Μονοπάτια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(prefix paths)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13957" name="Text Box 37"/>
          <p:cNvSpPr txBox="1">
            <a:spLocks noChangeArrowheads="1"/>
          </p:cNvSpPr>
          <p:nvPr/>
        </p:nvSpPr>
        <p:spPr bwMode="auto">
          <a:xfrm>
            <a:off x="2438400" y="5562600"/>
            <a:ext cx="65532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Προθεματικά μονοπάτια του Ε: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{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}, {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D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,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}, {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C,D,E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}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, {A,D,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Ε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}, {A,C,D,E}</a:t>
            </a: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, 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{C,E}, {B,C,E}</a:t>
            </a: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4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4946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47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48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49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50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51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52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53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14954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14955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14956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4957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58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59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60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61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14962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4963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64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4965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66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4967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68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4969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0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1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2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3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4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5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6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4977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8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79" name="Line 35"/>
          <p:cNvSpPr>
            <a:spLocks noChangeShapeType="1"/>
          </p:cNvSpPr>
          <p:nvPr/>
        </p:nvSpPr>
        <p:spPr bwMode="auto">
          <a:xfrm flipV="1">
            <a:off x="4267200" y="5105400"/>
            <a:ext cx="457200" cy="152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80" name="Text Box 36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4981" name="Text Box 37"/>
          <p:cNvSpPr txBox="1">
            <a:spLocks noChangeArrowheads="1"/>
          </p:cNvSpPr>
          <p:nvPr/>
        </p:nvSpPr>
        <p:spPr bwMode="auto">
          <a:xfrm>
            <a:off x="228600" y="1066800"/>
            <a:ext cx="37338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Βρες την υποστήριξη του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{E}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Πως;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Ακολούθησε τους συνδέσμους αθροίζοντας 1+1+1=3&gt;2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Οπότε {Ε} συχνό</a:t>
            </a: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14982" name="Text Box 38"/>
          <p:cNvSpPr txBox="1">
            <a:spLocks noChangeArrowheads="1"/>
          </p:cNvSpPr>
          <p:nvPr/>
        </p:nvSpPr>
        <p:spPr bwMode="auto">
          <a:xfrm>
            <a:off x="609600" y="5638800"/>
            <a:ext cx="655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>
                <a:solidFill>
                  <a:srgbClr val="000000"/>
                </a:solidFill>
                <a:latin typeface="Comic Sans MS" pitchFamily="66" charset="0"/>
              </a:rPr>
              <a:t>{</a:t>
            </a:r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l-GR" sz="2000">
                <a:solidFill>
                  <a:srgbClr val="000000"/>
                </a:solidFill>
                <a:latin typeface="Comic Sans MS" pitchFamily="66" charset="0"/>
              </a:rPr>
              <a:t>} συχνό άρα προχωράμε για </a:t>
            </a:r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DE, CE, BE, AE</a:t>
            </a:r>
            <a:endParaRPr lang="el-GR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4983" name="Text Box 39"/>
          <p:cNvSpPr txBox="1">
            <a:spLocks noChangeArrowheads="1"/>
          </p:cNvSpPr>
          <p:nvPr/>
        </p:nvSpPr>
        <p:spPr bwMode="auto">
          <a:xfrm>
            <a:off x="304800" y="609600"/>
            <a:ext cx="3581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Έστω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minsup = 2</a:t>
            </a:r>
            <a:endParaRPr lang="el-GR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68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597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7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7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73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74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75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76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77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15978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15979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15980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5981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82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83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84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85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15986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5987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88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5989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90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5991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92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5993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94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95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96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97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98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5999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6000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6001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6002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6003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6004" name="Text Box 36"/>
          <p:cNvSpPr txBox="1">
            <a:spLocks noChangeArrowheads="1"/>
          </p:cNvSpPr>
          <p:nvPr/>
        </p:nvSpPr>
        <p:spPr bwMode="auto">
          <a:xfrm>
            <a:off x="381000" y="1676400"/>
            <a:ext cx="3733800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2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Μετατροπή των προθεματικών δέντρων σε </a:t>
            </a:r>
            <a:r>
              <a:rPr lang="en-US" sz="1600">
                <a:solidFill>
                  <a:srgbClr val="FF33CC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FF33CC"/>
                </a:solidFill>
                <a:latin typeface="Calibri" pitchFamily="34" charset="0"/>
              </a:rPr>
              <a:t>δέντρο υπό συνθήκες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en-US" sz="1600">
                <a:solidFill>
                  <a:srgbClr val="FF33CC"/>
                </a:solidFill>
                <a:latin typeface="Calibri" pitchFamily="34" charset="0"/>
              </a:rPr>
              <a:t>conditional FP-tree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Δύο αλλαγές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(1) Αλλαγή των μετρητών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(2) Περικοπή </a:t>
            </a: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16005" name="Text Box 37"/>
          <p:cNvSpPr txBox="1">
            <a:spLocks noChangeArrowheads="1"/>
          </p:cNvSpPr>
          <p:nvPr/>
        </p:nvSpPr>
        <p:spPr bwMode="auto">
          <a:xfrm>
            <a:off x="685800" y="914400"/>
            <a:ext cx="655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{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E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} συχνό άρα προχωράμε για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DE, CE, BE, AE</a:t>
            </a:r>
            <a:endParaRPr lang="el-GR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3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699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699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699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6997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6998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6999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00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01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17002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17003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17004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7005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06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07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08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09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17010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7011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12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7013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14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7015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16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7017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18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19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20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21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22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23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24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7025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26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7027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7028" name="Text Box 36"/>
          <p:cNvSpPr txBox="1">
            <a:spLocks noChangeArrowheads="1"/>
          </p:cNvSpPr>
          <p:nvPr/>
        </p:nvSpPr>
        <p:spPr bwMode="auto">
          <a:xfrm>
            <a:off x="228600" y="1066800"/>
            <a:ext cx="37338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Αλλαγή μετρητών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Οι μετρητές σε κάποιους κόμβους περιλαμβάνουν συναλλαγές που δεν έχουν το  Ε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Πχ στο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null-&gt;B-&gt;C-&gt;E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μετράμε και την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{B, C}</a:t>
            </a: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0370" name="Object 2"/>
          <p:cNvGraphicFramePr>
            <a:graphicFrameLocks noChangeAspect="1"/>
          </p:cNvGraphicFramePr>
          <p:nvPr/>
        </p:nvGraphicFramePr>
        <p:xfrm>
          <a:off x="533400" y="1905000"/>
          <a:ext cx="23749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237490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0371" name="Oval 3"/>
          <p:cNvSpPr>
            <a:spLocks noChangeArrowheads="1"/>
          </p:cNvSpPr>
          <p:nvPr/>
        </p:nvSpPr>
        <p:spPr bwMode="auto">
          <a:xfrm>
            <a:off x="6553200" y="5105400"/>
            <a:ext cx="304800" cy="304800"/>
          </a:xfrm>
          <a:prstGeom prst="ellips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90372" name="Text Box 4"/>
          <p:cNvSpPr txBox="1">
            <a:spLocks noChangeArrowheads="1"/>
          </p:cNvSpPr>
          <p:nvPr/>
        </p:nvSpPr>
        <p:spPr bwMode="auto">
          <a:xfrm>
            <a:off x="6934200" y="5029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33CC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490373" name="Text Box 5"/>
          <p:cNvSpPr txBox="1">
            <a:spLocks noChangeArrowheads="1"/>
          </p:cNvSpPr>
          <p:nvPr/>
        </p:nvSpPr>
        <p:spPr bwMode="auto">
          <a:xfrm>
            <a:off x="2209800" y="10668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0374" name="Text Box 6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490375" name="Text Box 7"/>
          <p:cNvSpPr txBox="1">
            <a:spLocks noChangeArrowheads="1"/>
          </p:cNvSpPr>
          <p:nvPr/>
        </p:nvSpPr>
        <p:spPr bwMode="auto">
          <a:xfrm>
            <a:off x="3352800" y="1828800"/>
            <a:ext cx="4572000" cy="290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To FP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-δέντρο είναι ένα </a:t>
            </a:r>
            <a:r>
              <a:rPr lang="el-GR" sz="1600">
                <a:solidFill>
                  <a:srgbClr val="FF0000"/>
                </a:solidFill>
                <a:latin typeface="Calibri" pitchFamily="34" charset="0"/>
              </a:rPr>
              <a:t>προθεματικό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δέντρο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Επειδή έχουμε σύνολα, κάπως πρέπει να τα διατάξουμε ώστε να βρίσκουμε προθέματα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Δηλαδή δε μπορεί το ένα σύνολο να είναι {Α, Β} και το άλλο {Β,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C, A}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γιατί χάνουμε το κοινό πρόθεμα ΑΒ (ή ΒΑ)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Άρα τα στοιχεία σε κάθε σύνολο πρέπει να ακολουθούν κάποια </a:t>
            </a:r>
            <a:r>
              <a:rPr lang="el-GR" sz="1600" b="1">
                <a:solidFill>
                  <a:srgbClr val="CC3300"/>
                </a:solidFill>
                <a:latin typeface="Calibri" pitchFamily="34" charset="0"/>
              </a:rPr>
              <a:t>διάταξη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, έστω τη </a:t>
            </a:r>
            <a:r>
              <a:rPr lang="el-GR" sz="1600" i="1">
                <a:solidFill>
                  <a:srgbClr val="000000"/>
                </a:solidFill>
                <a:latin typeface="Calibri" pitchFamily="34" charset="0"/>
              </a:rPr>
              <a:t>λεξικογραφική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 (θα δούμε αργότερα αν κάτι άλλο συμφέρει καλύτερα)</a:t>
            </a:r>
          </a:p>
        </p:txBody>
      </p:sp>
      <p:sp>
        <p:nvSpPr>
          <p:cNvPr id="2490376" name="Text Box 8"/>
          <p:cNvSpPr txBox="1">
            <a:spLocks noChangeArrowheads="1"/>
          </p:cNvSpPr>
          <p:nvPr/>
        </p:nvSpPr>
        <p:spPr bwMode="auto">
          <a:xfrm>
            <a:off x="3429000" y="5105400"/>
            <a:ext cx="1600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Αρχικά, το δέντρο κενό</a:t>
            </a:r>
          </a:p>
        </p:txBody>
      </p:sp>
    </p:spTree>
    <p:extLst>
      <p:ext uri="{BB962C8B-B14F-4D97-AF65-F5344CB8AC3E}">
        <p14:creationId xmlns:p14="http://schemas.microsoft.com/office/powerpoint/2010/main" val="261866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19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20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21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22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23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24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25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18026" name="Text Box 10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18027" name="Text Box 11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18028" name="Oval 12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29" name="Oval 13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30" name="Line 14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31" name="Line 15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32" name="Text Box 16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18033" name="Text Box 17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8034" name="Oval 18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35" name="Text Box 19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8036" name="Oval 20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37" name="Text Box 21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8038" name="Oval 22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39" name="Text Box 23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8040" name="Line 24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41" name="Line 25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42" name="Line 26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43" name="Line 27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44" name="Line 28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45" name="Line 29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46" name="Oval 30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47" name="Text Box 31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8048" name="Line 32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49" name="Line 33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8050" name="Text Box 3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8051" name="Text Box 35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</p:spTree>
    <p:extLst>
      <p:ext uri="{BB962C8B-B14F-4D97-AF65-F5344CB8AC3E}">
        <p14:creationId xmlns:p14="http://schemas.microsoft.com/office/powerpoint/2010/main" val="112950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42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43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44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45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46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47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48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49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19050" name="Text Box 10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19051" name="Text Box 11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19052" name="Oval 12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53" name="Oval 13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54" name="Line 14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55" name="Line 15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56" name="Text Box 16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19057" name="Text Box 17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9058" name="Oval 18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59" name="Text Box 19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19060" name="Oval 20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61" name="Text Box 21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9062" name="Oval 22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63" name="Text Box 23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9064" name="Line 24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65" name="Line 25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66" name="Line 26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67" name="Line 27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68" name="Line 28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69" name="Line 29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70" name="Oval 30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71" name="Text Box 31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19072" name="Line 32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73" name="Line 33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19074" name="Text Box 3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19075" name="Text Box 35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</p:spTree>
    <p:extLst>
      <p:ext uri="{BB962C8B-B14F-4D97-AF65-F5344CB8AC3E}">
        <p14:creationId xmlns:p14="http://schemas.microsoft.com/office/powerpoint/2010/main" val="844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0066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67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68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69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70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71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72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73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0074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20075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0076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0077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78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79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80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81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20082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20083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84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20085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86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0087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88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0089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0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1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2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3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4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5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6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0097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8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0099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5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109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09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09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093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094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095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096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097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1098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21099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1100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1101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02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03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04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05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21106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21107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08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1109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10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1111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12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1113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14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15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16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17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18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19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20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1121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22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1123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6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211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1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1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17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18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19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20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21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2122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22123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2124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2125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26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27" name="Line 15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28" name="Text Box 16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2129" name="Text Box 17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2130" name="Oval 18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31" name="Text Box 19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2132" name="Oval 20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33" name="Text Box 21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2134" name="Oval 22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35" name="Text Box 23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2136" name="Line 24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37" name="Line 25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38" name="Line 26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39" name="Line 27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40" name="Line 28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41" name="Line 29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42" name="Oval 30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43" name="Text Box 31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2144" name="Line 32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45" name="Line 33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2146" name="Text Box 3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22147" name="Line 3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3138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39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40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41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42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43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44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45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3146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23147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3148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3149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50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51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52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53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3154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3155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56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3157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58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3159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60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3161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62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63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64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65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66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67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68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3169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70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3171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2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4162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63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64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65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66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67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68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69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4170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24171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4172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4173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74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75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76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77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4178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4179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80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4181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82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4183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84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4185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86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87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88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89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90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91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92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4193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94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4195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19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5186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87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88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89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90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91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92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93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5194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25195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5196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5197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98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199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00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01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5202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5203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04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5205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06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5207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08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5209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0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1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2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3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4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5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6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5217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8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5219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25220" name="Text Box 36"/>
          <p:cNvSpPr txBox="1">
            <a:spLocks noChangeArrowheads="1"/>
          </p:cNvSpPr>
          <p:nvPr/>
        </p:nvSpPr>
        <p:spPr bwMode="auto">
          <a:xfrm>
            <a:off x="228600" y="1066800"/>
            <a:ext cx="37338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Περικοπή (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truncate)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Σβήσε τους κόμβους του Ε</a:t>
            </a:r>
          </a:p>
        </p:txBody>
      </p:sp>
    </p:spTree>
    <p:extLst>
      <p:ext uri="{BB962C8B-B14F-4D97-AF65-F5344CB8AC3E}">
        <p14:creationId xmlns:p14="http://schemas.microsoft.com/office/powerpoint/2010/main" val="1705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621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1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1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13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14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15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16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17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6218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26219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6220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6221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22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23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24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25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6226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6227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28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6229" name="Oval 21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30" name="Text Box 22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6231" name="Oval 23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32" name="Text Box 24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6233" name="Line 25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34" name="Line 26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35" name="Line 27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36" name="Line 28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37" name="Line 29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38" name="Line 30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39" name="Oval 3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40" name="Text Box 3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26241" name="Line 3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42" name="Line 3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43" name="Text Box 3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26244" name="Text Box 36"/>
          <p:cNvSpPr txBox="1">
            <a:spLocks noChangeArrowheads="1"/>
          </p:cNvSpPr>
          <p:nvPr/>
        </p:nvSpPr>
        <p:spPr bwMode="auto">
          <a:xfrm>
            <a:off x="228600" y="1066800"/>
            <a:ext cx="37338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Περικοπή (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truncate)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Σβήσε τους κόμβους του Ε</a:t>
            </a:r>
          </a:p>
        </p:txBody>
      </p:sp>
      <p:sp>
        <p:nvSpPr>
          <p:cNvPr id="2526245" name="Line 37"/>
          <p:cNvSpPr>
            <a:spLocks noChangeShapeType="1"/>
          </p:cNvSpPr>
          <p:nvPr/>
        </p:nvSpPr>
        <p:spPr bwMode="auto">
          <a:xfrm>
            <a:off x="4419600" y="4800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46" name="Line 38"/>
          <p:cNvSpPr>
            <a:spLocks noChangeShapeType="1"/>
          </p:cNvSpPr>
          <p:nvPr/>
        </p:nvSpPr>
        <p:spPr bwMode="auto">
          <a:xfrm flipH="1">
            <a:off x="4572000" y="4724400"/>
            <a:ext cx="533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47" name="Line 39"/>
          <p:cNvSpPr>
            <a:spLocks noChangeShapeType="1"/>
          </p:cNvSpPr>
          <p:nvPr/>
        </p:nvSpPr>
        <p:spPr bwMode="auto">
          <a:xfrm>
            <a:off x="5638800" y="41148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48" name="Line 40"/>
          <p:cNvSpPr>
            <a:spLocks noChangeShapeType="1"/>
          </p:cNvSpPr>
          <p:nvPr/>
        </p:nvSpPr>
        <p:spPr bwMode="auto">
          <a:xfrm flipH="1">
            <a:off x="5715000" y="4038600"/>
            <a:ext cx="457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49" name="Line 41"/>
          <p:cNvSpPr>
            <a:spLocks noChangeShapeType="1"/>
          </p:cNvSpPr>
          <p:nvPr/>
        </p:nvSpPr>
        <p:spPr bwMode="auto">
          <a:xfrm>
            <a:off x="7848600" y="40386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6250" name="Line 42"/>
          <p:cNvSpPr>
            <a:spLocks noChangeShapeType="1"/>
          </p:cNvSpPr>
          <p:nvPr/>
        </p:nvSpPr>
        <p:spPr bwMode="auto">
          <a:xfrm flipH="1">
            <a:off x="7924800" y="4038600"/>
            <a:ext cx="609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5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723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3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3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37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38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39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40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41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7242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27243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7244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7245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46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47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48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49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7250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7251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52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7253" name="Line 21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54" name="Line 22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55" name="Line 23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7256" name="Text Box 2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27257" name="Text Box 25"/>
          <p:cNvSpPr txBox="1">
            <a:spLocks noChangeArrowheads="1"/>
          </p:cNvSpPr>
          <p:nvPr/>
        </p:nvSpPr>
        <p:spPr bwMode="auto">
          <a:xfrm>
            <a:off x="228600" y="1066800"/>
            <a:ext cx="37338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Περικοπή (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truncate)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Σβήσε τους κόμβους του Ε</a:t>
            </a:r>
          </a:p>
        </p:txBody>
      </p:sp>
    </p:spTree>
    <p:extLst>
      <p:ext uri="{BB962C8B-B14F-4D97-AF65-F5344CB8AC3E}">
        <p14:creationId xmlns:p14="http://schemas.microsoft.com/office/powerpoint/2010/main" val="71188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1394" name="Oval 2"/>
          <p:cNvSpPr>
            <a:spLocks noChangeArrowheads="1"/>
          </p:cNvSpPr>
          <p:nvPr/>
        </p:nvSpPr>
        <p:spPr bwMode="auto">
          <a:xfrm>
            <a:off x="7010400" y="1524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491395" name="Object 3"/>
          <p:cNvGraphicFramePr>
            <a:graphicFrameLocks noChangeAspect="1"/>
          </p:cNvGraphicFramePr>
          <p:nvPr/>
        </p:nvGraphicFramePr>
        <p:xfrm>
          <a:off x="609600" y="990600"/>
          <a:ext cx="19177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90600"/>
                        <a:ext cx="19177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1396" name="Oval 4"/>
          <p:cNvSpPr>
            <a:spLocks noChangeArrowheads="1"/>
          </p:cNvSpPr>
          <p:nvPr/>
        </p:nvSpPr>
        <p:spPr bwMode="auto">
          <a:xfrm>
            <a:off x="6629400" y="2209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1397" name="Oval 5"/>
          <p:cNvSpPr>
            <a:spLocks noChangeArrowheads="1"/>
          </p:cNvSpPr>
          <p:nvPr/>
        </p:nvSpPr>
        <p:spPr bwMode="auto">
          <a:xfrm>
            <a:off x="6172200" y="3048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1398" name="Line 6"/>
          <p:cNvSpPr>
            <a:spLocks noChangeShapeType="1"/>
          </p:cNvSpPr>
          <p:nvPr/>
        </p:nvSpPr>
        <p:spPr bwMode="auto">
          <a:xfrm flipH="1">
            <a:off x="6858000" y="1828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1399" name="Line 7"/>
          <p:cNvSpPr>
            <a:spLocks noChangeShapeType="1"/>
          </p:cNvSpPr>
          <p:nvPr/>
        </p:nvSpPr>
        <p:spPr bwMode="auto">
          <a:xfrm flipH="1">
            <a:off x="6324600" y="2514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1400" name="Text Box 8"/>
          <p:cNvSpPr txBox="1">
            <a:spLocks noChangeArrowheads="1"/>
          </p:cNvSpPr>
          <p:nvPr/>
        </p:nvSpPr>
        <p:spPr bwMode="auto">
          <a:xfrm>
            <a:off x="6477000" y="1371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491401" name="Text Box 9"/>
          <p:cNvSpPr txBox="1">
            <a:spLocks noChangeArrowheads="1"/>
          </p:cNvSpPr>
          <p:nvPr/>
        </p:nvSpPr>
        <p:spPr bwMode="auto">
          <a:xfrm>
            <a:off x="6172200" y="2133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A:1</a:t>
            </a:r>
          </a:p>
        </p:txBody>
      </p:sp>
      <p:sp>
        <p:nvSpPr>
          <p:cNvPr id="2491402" name="Text Box 10"/>
          <p:cNvSpPr txBox="1">
            <a:spLocks noChangeArrowheads="1"/>
          </p:cNvSpPr>
          <p:nvPr/>
        </p:nvSpPr>
        <p:spPr bwMode="auto">
          <a:xfrm>
            <a:off x="5715000" y="2971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1403" name="Text Box 11"/>
          <p:cNvSpPr txBox="1">
            <a:spLocks noChangeArrowheads="1"/>
          </p:cNvSpPr>
          <p:nvPr/>
        </p:nvSpPr>
        <p:spPr bwMode="auto">
          <a:xfrm>
            <a:off x="3276600" y="16002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</a:rPr>
              <a:t>Διάβασμα</a:t>
            </a:r>
            <a:r>
              <a:rPr lang="en-US" sz="1400" b="1">
                <a:solidFill>
                  <a:srgbClr val="000000"/>
                </a:solidFill>
              </a:rPr>
              <a:t> TID=1:</a:t>
            </a:r>
          </a:p>
        </p:txBody>
      </p:sp>
      <p:sp>
        <p:nvSpPr>
          <p:cNvPr id="2491404" name="Text Box 12"/>
          <p:cNvSpPr txBox="1">
            <a:spLocks noChangeArrowheads="1"/>
          </p:cNvSpPr>
          <p:nvPr/>
        </p:nvSpPr>
        <p:spPr bwMode="auto">
          <a:xfrm>
            <a:off x="2209800" y="8382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omic Sans MS" pitchFamily="66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omic Sans MS" pitchFamily="66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1405" name="Text Box 1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491406" name="Text Box 14"/>
          <p:cNvSpPr txBox="1">
            <a:spLocks noChangeArrowheads="1"/>
          </p:cNvSpPr>
          <p:nvPr/>
        </p:nvSpPr>
        <p:spPr bwMode="auto">
          <a:xfrm>
            <a:off x="228600" y="4876800"/>
            <a:ext cx="7848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Κάθε κόμβος έχει μια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ετικέτα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: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ποιο στοιχείο και τη συχνότητα εμφάνισης (υποστήριξη) – πόσες δοσοληψίες φτάνουν σε αυτόν</a:t>
            </a:r>
          </a:p>
        </p:txBody>
      </p:sp>
      <p:sp>
        <p:nvSpPr>
          <p:cNvPr id="2491407" name="Text Box 15"/>
          <p:cNvSpPr txBox="1">
            <a:spLocks noChangeArrowheads="1"/>
          </p:cNvSpPr>
          <p:nvPr/>
        </p:nvSpPr>
        <p:spPr bwMode="auto">
          <a:xfrm>
            <a:off x="3962400" y="5562600"/>
            <a:ext cx="449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Ετικέτα κόμβου  &lt;</a:t>
            </a:r>
            <a:r>
              <a:rPr lang="el-GR" sz="1400" b="1">
                <a:solidFill>
                  <a:srgbClr val="FF0000"/>
                </a:solidFill>
                <a:latin typeface="Times New Roman" pitchFamily="18" charset="0"/>
              </a:rPr>
              <a:t>ΣΤΟΙΧΕΙΟ: ΥΠΟΣΤΗΡΙΞΗ&gt;</a:t>
            </a:r>
          </a:p>
        </p:txBody>
      </p:sp>
    </p:spTree>
    <p:extLst>
      <p:ext uri="{BB962C8B-B14F-4D97-AF65-F5344CB8AC3E}">
        <p14:creationId xmlns:p14="http://schemas.microsoft.com/office/powerpoint/2010/main" val="97407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1394" grpId="0" animBg="1"/>
      <p:bldP spid="2491394" grpId="1" animBg="1"/>
      <p:bldP spid="2491394" grpId="2" animBg="1"/>
      <p:bldP spid="2491396" grpId="0" animBg="1"/>
      <p:bldP spid="2491396" grpId="1" animBg="1"/>
      <p:bldP spid="2491397" grpId="0" animBg="1"/>
      <p:bldP spid="2491398" grpId="0" animBg="1"/>
      <p:bldP spid="2491398" grpId="1" animBg="1"/>
      <p:bldP spid="2491399" grpId="0" animBg="1"/>
      <p:bldP spid="2491400" grpId="0"/>
      <p:bldP spid="2491400" grpId="1"/>
      <p:bldP spid="2491400" grpId="2"/>
      <p:bldP spid="2491401" grpId="0"/>
      <p:bldP spid="2491401" grpId="1"/>
      <p:bldP spid="2491402" grpId="0"/>
      <p:bldP spid="2491403" grpId="0"/>
      <p:bldP spid="2491403" grpId="1"/>
      <p:bldP spid="2491403" grpId="2"/>
      <p:bldP spid="2491403" grpId="3"/>
      <p:bldP spid="2491406" grpId="0"/>
      <p:bldP spid="2491406" grpId="1"/>
      <p:bldP spid="2491406" grpId="2"/>
      <p:bldP spid="2491406" grpId="3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8258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59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60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61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62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63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64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65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8266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28267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8268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8269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70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71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72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73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8274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8275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76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8277" name="Line 21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78" name="Line 22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79" name="Line 23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8280" name="Text Box 2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28281" name="Text Box 25"/>
          <p:cNvSpPr txBox="1">
            <a:spLocks noChangeArrowheads="1"/>
          </p:cNvSpPr>
          <p:nvPr/>
        </p:nvSpPr>
        <p:spPr bwMode="auto">
          <a:xfrm>
            <a:off x="228600" y="1066800"/>
            <a:ext cx="3733800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Πιθανή περαιτέρω περικοπή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Κάποια στοιχεία μπορεί να έχουν υποστήριξη μικρότερη της ελάχιστης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Πχ το Β -&gt; περικοπή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Αυτό σημαίνει ότι το Β εμφανίζεται μαζί με το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E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λιγότερο από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minsup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φορές </a:t>
            </a:r>
          </a:p>
        </p:txBody>
      </p:sp>
    </p:spTree>
    <p:extLst>
      <p:ext uri="{BB962C8B-B14F-4D97-AF65-F5344CB8AC3E}">
        <p14:creationId xmlns:p14="http://schemas.microsoft.com/office/powerpoint/2010/main" val="2528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282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83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84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85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86" name="Oval 6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87" name="Line 7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88" name="Line 8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89" name="Text Box 9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29290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29291" name="Text Box 11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9292" name="Text Box 12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9293" name="Oval 13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94" name="Oval 14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95" name="Line 15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96" name="Line 16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297" name="Text Box 17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9298" name="Text Box 18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9299" name="Oval 19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300" name="Text Box 20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29301" name="Line 21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302" name="Line 22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303" name="Line 23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304" name="Text Box 2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29305" name="Line 25"/>
          <p:cNvSpPr>
            <a:spLocks noChangeShapeType="1"/>
          </p:cNvSpPr>
          <p:nvPr/>
        </p:nvSpPr>
        <p:spPr bwMode="auto">
          <a:xfrm flipH="1">
            <a:off x="6400800" y="2057400"/>
            <a:ext cx="838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29306" name="Line 26"/>
          <p:cNvSpPr>
            <a:spLocks noChangeShapeType="1"/>
          </p:cNvSpPr>
          <p:nvPr/>
        </p:nvSpPr>
        <p:spPr bwMode="auto">
          <a:xfrm>
            <a:off x="6019800" y="2133600"/>
            <a:ext cx="1524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41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0306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07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08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09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10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11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0312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30313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0314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15" name="Oval 11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16" name="Line 12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17" name="Line 13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18" name="Text Box 14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0319" name="Text Box 15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0320" name="Oval 16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21" name="Text Box 17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0322" name="Line 1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23" name="Line 19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0324" name="Text Box 2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30325" name="Line 21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133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3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3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33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34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35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1336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1337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1338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39" name="Oval 11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40" name="Line 12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41" name="Line 13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42" name="Text Box 14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1343" name="Text Box 15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1344" name="Oval 16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45" name="Text Box 17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1346" name="Line 1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47" name="Line 19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48" name="Text Box 2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31349" name="Line 21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1350" name="Text Box 22"/>
          <p:cNvSpPr txBox="1">
            <a:spLocks noChangeArrowheads="1"/>
          </p:cNvSpPr>
          <p:nvPr/>
        </p:nvSpPr>
        <p:spPr bwMode="auto">
          <a:xfrm>
            <a:off x="533400" y="1219200"/>
            <a:ext cx="35814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Υπο-συνθήκη 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δέντρο για το Ε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Ο αλγόριθμος επαναλαμβάνεται για το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{D, E}, {C, E}, {A, E}</a:t>
            </a:r>
            <a:endParaRPr lang="el-GR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1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235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5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5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57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58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59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2360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2361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32362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63" name="Oval 11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64" name="Line 12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65" name="Line 13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66" name="Text Box 14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2367" name="Text Box 15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2368" name="Oval 16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69" name="Text Box 17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2370" name="Line 1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71" name="Line 19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72" name="Text Box 2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32373" name="Line 21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2374" name="Text Box 22"/>
          <p:cNvSpPr txBox="1">
            <a:spLocks noChangeArrowheads="1"/>
          </p:cNvSpPr>
          <p:nvPr/>
        </p:nvSpPr>
        <p:spPr bwMode="auto">
          <a:xfrm>
            <a:off x="457200" y="685800"/>
            <a:ext cx="2895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μονοπάτια που περιέχουν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D (DE)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Προθεματικά Μονοπάτια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(prefix paths)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43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3378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79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80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81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3382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3383" name="Oval 7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84" name="Oval 8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85" name="Line 9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86" name="Line 10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87" name="Text Box 11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3388" name="Text Box 12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3389" name="Oval 13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90" name="Text Box 14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3391" name="Line 15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92" name="Line 16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3393" name="Text Box 1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33394" name="Text Box 18"/>
          <p:cNvSpPr txBox="1">
            <a:spLocks noChangeArrowheads="1"/>
          </p:cNvSpPr>
          <p:nvPr/>
        </p:nvSpPr>
        <p:spPr bwMode="auto">
          <a:xfrm>
            <a:off x="457200" y="685800"/>
            <a:ext cx="2895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μονοπάτια που περιέχουν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D (DE)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Προθεματικά Μονοπάτια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(prefix paths)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4402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03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04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05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4406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4407" name="Oval 7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08" name="Oval 8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09" name="Line 9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10" name="Line 10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11" name="Text Box 11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4412" name="Text Box 12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4413" name="Oval 13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14" name="Text Box 14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4415" name="Line 15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16" name="Line 16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4417" name="Text Box 1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34418" name="Text Box 18"/>
          <p:cNvSpPr txBox="1">
            <a:spLocks noChangeArrowheads="1"/>
          </p:cNvSpPr>
          <p:nvPr/>
        </p:nvSpPr>
        <p:spPr bwMode="auto">
          <a:xfrm>
            <a:off x="228600" y="1066800"/>
            <a:ext cx="37338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Βρες την υποστήριξη του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{D, E}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Πως;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Ακολούθησε τους συνδέσμους αθροίζοντας 1+1=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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2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Οπότε {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D,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Ε} συχνό</a:t>
            </a: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5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5426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27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28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29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5430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5431" name="Oval 7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32" name="Oval 8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33" name="Line 9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34" name="Line 10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35" name="Text Box 11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5436" name="Text Box 12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5437" name="Oval 13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38" name="Text Box 14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5439" name="Line 15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40" name="Line 16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5441" name="Text Box 1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omic Sans MS" pitchFamily="66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omic Sans MS" pitchFamily="66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omic Sans MS" pitchFamily="66" charset="0"/>
            </a:endParaRPr>
          </a:p>
        </p:txBody>
      </p:sp>
      <p:sp>
        <p:nvSpPr>
          <p:cNvPr id="2535442" name="Text Box 18"/>
          <p:cNvSpPr txBox="1">
            <a:spLocks noChangeArrowheads="1"/>
          </p:cNvSpPr>
          <p:nvPr/>
        </p:nvSpPr>
        <p:spPr bwMode="auto">
          <a:xfrm>
            <a:off x="228600" y="1066800"/>
            <a:ext cx="3733800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2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Κατασκεύασε το υπο-συνθήκη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δέντρο για το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{D, E}</a:t>
            </a: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1.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Αλλαγή υποστήριξης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2. Περικοπές κόμβων</a:t>
            </a:r>
          </a:p>
        </p:txBody>
      </p:sp>
    </p:spTree>
    <p:extLst>
      <p:ext uri="{BB962C8B-B14F-4D97-AF65-F5344CB8AC3E}">
        <p14:creationId xmlns:p14="http://schemas.microsoft.com/office/powerpoint/2010/main" val="276128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6450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51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52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53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6454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6455" name="Oval 7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56" name="Oval 8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57" name="Line 9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58" name="Line 10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59" name="Text Box 11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6460" name="Text Box 12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6461" name="Oval 13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62" name="Text Box 14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6463" name="Line 15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64" name="Line 16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6465" name="Text Box 1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36466" name="Text Box 18"/>
          <p:cNvSpPr txBox="1">
            <a:spLocks noChangeArrowheads="1"/>
          </p:cNvSpPr>
          <p:nvPr/>
        </p:nvSpPr>
        <p:spPr bwMode="auto">
          <a:xfrm>
            <a:off x="228600" y="1066800"/>
            <a:ext cx="3733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1.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Αλλαγή υποστήριξης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8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7474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75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76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77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7478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7479" name="Oval 7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80" name="Oval 8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81" name="Line 9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82" name="Line 10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83" name="Text Box 11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7484" name="Text Box 12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7485" name="Oval 13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86" name="Text Box 14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7487" name="Line 15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88" name="Line 16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89" name="Text Box 1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37490" name="Text Box 18"/>
          <p:cNvSpPr txBox="1">
            <a:spLocks noChangeArrowheads="1"/>
          </p:cNvSpPr>
          <p:nvPr/>
        </p:nvSpPr>
        <p:spPr bwMode="auto">
          <a:xfrm>
            <a:off x="228600" y="1066800"/>
            <a:ext cx="3733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Περικοπές κόμβων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37491" name="Line 19"/>
          <p:cNvSpPr>
            <a:spLocks noChangeShapeType="1"/>
          </p:cNvSpPr>
          <p:nvPr/>
        </p:nvSpPr>
        <p:spPr bwMode="auto">
          <a:xfrm>
            <a:off x="4572000" y="4191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92" name="Line 20"/>
          <p:cNvSpPr>
            <a:spLocks noChangeShapeType="1"/>
          </p:cNvSpPr>
          <p:nvPr/>
        </p:nvSpPr>
        <p:spPr bwMode="auto">
          <a:xfrm flipH="1">
            <a:off x="4648200" y="41910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93" name="Line 21"/>
          <p:cNvSpPr>
            <a:spLocks noChangeShapeType="1"/>
          </p:cNvSpPr>
          <p:nvPr/>
        </p:nvSpPr>
        <p:spPr bwMode="auto">
          <a:xfrm flipH="1">
            <a:off x="54102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7494" name="Line 22"/>
          <p:cNvSpPr>
            <a:spLocks noChangeShapeType="1"/>
          </p:cNvSpPr>
          <p:nvPr/>
        </p:nvSpPr>
        <p:spPr bwMode="auto">
          <a:xfrm>
            <a:off x="5410200" y="32766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83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2418" name="Oval 2"/>
          <p:cNvSpPr>
            <a:spLocks noChangeArrowheads="1"/>
          </p:cNvSpPr>
          <p:nvPr/>
        </p:nvSpPr>
        <p:spPr bwMode="auto">
          <a:xfrm>
            <a:off x="6477000" y="1676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492419" name="Object 3"/>
          <p:cNvGraphicFramePr>
            <a:graphicFrameLocks noChangeAspect="1"/>
          </p:cNvGraphicFramePr>
          <p:nvPr/>
        </p:nvGraphicFramePr>
        <p:xfrm>
          <a:off x="533400" y="1447800"/>
          <a:ext cx="19177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47800"/>
                        <a:ext cx="19177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2420" name="Oval 4"/>
          <p:cNvSpPr>
            <a:spLocks noChangeArrowheads="1"/>
          </p:cNvSpPr>
          <p:nvPr/>
        </p:nvSpPr>
        <p:spPr bwMode="auto">
          <a:xfrm>
            <a:off x="60960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1" name="Oval 5"/>
          <p:cNvSpPr>
            <a:spLocks noChangeArrowheads="1"/>
          </p:cNvSpPr>
          <p:nvPr/>
        </p:nvSpPr>
        <p:spPr bwMode="auto">
          <a:xfrm>
            <a:off x="5638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2" name="Oval 6"/>
          <p:cNvSpPr>
            <a:spLocks noChangeArrowheads="1"/>
          </p:cNvSpPr>
          <p:nvPr/>
        </p:nvSpPr>
        <p:spPr bwMode="auto">
          <a:xfrm>
            <a:off x="70866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3" name="Line 7"/>
          <p:cNvSpPr>
            <a:spLocks noChangeShapeType="1"/>
          </p:cNvSpPr>
          <p:nvPr/>
        </p:nvSpPr>
        <p:spPr bwMode="auto">
          <a:xfrm flipH="1">
            <a:off x="6324600" y="1981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4" name="Line 8"/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5" name="Oval 9"/>
          <p:cNvSpPr>
            <a:spLocks noChangeArrowheads="1"/>
          </p:cNvSpPr>
          <p:nvPr/>
        </p:nvSpPr>
        <p:spPr bwMode="auto">
          <a:xfrm>
            <a:off x="7696200" y="3276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6" name="Oval 10"/>
          <p:cNvSpPr>
            <a:spLocks noChangeArrowheads="1"/>
          </p:cNvSpPr>
          <p:nvPr/>
        </p:nvSpPr>
        <p:spPr bwMode="auto">
          <a:xfrm>
            <a:off x="8153400" y="4038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7" name="Line 11"/>
          <p:cNvSpPr>
            <a:spLocks noChangeShapeType="1"/>
          </p:cNvSpPr>
          <p:nvPr/>
        </p:nvSpPr>
        <p:spPr bwMode="auto">
          <a:xfrm>
            <a:off x="6705600" y="1981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8" name="Line 12"/>
          <p:cNvSpPr>
            <a:spLocks noChangeShapeType="1"/>
          </p:cNvSpPr>
          <p:nvPr/>
        </p:nvSpPr>
        <p:spPr bwMode="auto">
          <a:xfrm flipH="1" flipV="1">
            <a:off x="7315200" y="2667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29" name="Line 13"/>
          <p:cNvSpPr>
            <a:spLocks noChangeShapeType="1"/>
          </p:cNvSpPr>
          <p:nvPr/>
        </p:nvSpPr>
        <p:spPr bwMode="auto">
          <a:xfrm>
            <a:off x="7924800" y="3581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30" name="Text Box 14"/>
          <p:cNvSpPr txBox="1">
            <a:spLocks noChangeArrowheads="1"/>
          </p:cNvSpPr>
          <p:nvPr/>
        </p:nvSpPr>
        <p:spPr bwMode="auto">
          <a:xfrm>
            <a:off x="5943600" y="1524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492431" name="Text Box 15"/>
          <p:cNvSpPr txBox="1">
            <a:spLocks noChangeArrowheads="1"/>
          </p:cNvSpPr>
          <p:nvPr/>
        </p:nvSpPr>
        <p:spPr bwMode="auto">
          <a:xfrm>
            <a:off x="5638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A:1</a:t>
            </a:r>
          </a:p>
        </p:txBody>
      </p:sp>
      <p:sp>
        <p:nvSpPr>
          <p:cNvPr id="2492432" name="Text Box 16"/>
          <p:cNvSpPr txBox="1">
            <a:spLocks noChangeArrowheads="1"/>
          </p:cNvSpPr>
          <p:nvPr/>
        </p:nvSpPr>
        <p:spPr bwMode="auto">
          <a:xfrm>
            <a:off x="51816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2433" name="Text Box 17"/>
          <p:cNvSpPr txBox="1">
            <a:spLocks noChangeArrowheads="1"/>
          </p:cNvSpPr>
          <p:nvPr/>
        </p:nvSpPr>
        <p:spPr bwMode="auto">
          <a:xfrm>
            <a:off x="73152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2434" name="Text Box 18"/>
          <p:cNvSpPr txBox="1">
            <a:spLocks noChangeArrowheads="1"/>
          </p:cNvSpPr>
          <p:nvPr/>
        </p:nvSpPr>
        <p:spPr bwMode="auto">
          <a:xfrm>
            <a:off x="7924800" y="3200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492435" name="Text Box 19"/>
          <p:cNvSpPr txBox="1">
            <a:spLocks noChangeArrowheads="1"/>
          </p:cNvSpPr>
          <p:nvPr/>
        </p:nvSpPr>
        <p:spPr bwMode="auto">
          <a:xfrm>
            <a:off x="83820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2436" name="Text Box 20"/>
          <p:cNvSpPr txBox="1">
            <a:spLocks noChangeArrowheads="1"/>
          </p:cNvSpPr>
          <p:nvPr/>
        </p:nvSpPr>
        <p:spPr bwMode="auto">
          <a:xfrm>
            <a:off x="3276600" y="16002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</a:rPr>
              <a:t>Διάβασμα</a:t>
            </a:r>
            <a:r>
              <a:rPr lang="en-US" sz="1400" b="1">
                <a:solidFill>
                  <a:srgbClr val="000000"/>
                </a:solidFill>
              </a:rPr>
              <a:t> TID=1:</a:t>
            </a:r>
          </a:p>
        </p:txBody>
      </p:sp>
      <p:sp>
        <p:nvSpPr>
          <p:cNvPr id="2492437" name="Text Box 21"/>
          <p:cNvSpPr txBox="1">
            <a:spLocks noChangeArrowheads="1"/>
          </p:cNvSpPr>
          <p:nvPr/>
        </p:nvSpPr>
        <p:spPr bwMode="auto">
          <a:xfrm>
            <a:off x="3200400" y="3413125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</a:rPr>
              <a:t>Διάβασμα</a:t>
            </a:r>
            <a:r>
              <a:rPr lang="en-US" sz="1400" b="1">
                <a:solidFill>
                  <a:srgbClr val="000000"/>
                </a:solidFill>
              </a:rPr>
              <a:t> TID=2:</a:t>
            </a:r>
          </a:p>
        </p:txBody>
      </p:sp>
      <p:sp>
        <p:nvSpPr>
          <p:cNvPr id="2492438" name="Line 22"/>
          <p:cNvSpPr>
            <a:spLocks noChangeShapeType="1"/>
          </p:cNvSpPr>
          <p:nvPr/>
        </p:nvSpPr>
        <p:spPr bwMode="auto">
          <a:xfrm flipV="1">
            <a:off x="5943600" y="2514600"/>
            <a:ext cx="11430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2439" name="Text Box 23"/>
          <p:cNvSpPr txBox="1">
            <a:spLocks noChangeArrowheads="1"/>
          </p:cNvSpPr>
          <p:nvPr/>
        </p:nvSpPr>
        <p:spPr bwMode="auto">
          <a:xfrm>
            <a:off x="2209800" y="8382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2440" name="Text Box 2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omic Sans MS" pitchFamily="66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omic Sans MS" pitchFamily="66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omic Sans MS" pitchFamily="66" charset="0"/>
            </a:endParaRPr>
          </a:p>
        </p:txBody>
      </p:sp>
      <p:sp>
        <p:nvSpPr>
          <p:cNvPr id="2492441" name="Text Box 25"/>
          <p:cNvSpPr txBox="1">
            <a:spLocks noChangeArrowheads="1"/>
          </p:cNvSpPr>
          <p:nvPr/>
        </p:nvSpPr>
        <p:spPr bwMode="auto">
          <a:xfrm>
            <a:off x="228600" y="5181600"/>
            <a:ext cx="7543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Κάθε κόμβος ετικέτα, ποιο στοιχείο και τη συχνότητα εμφάνισης (υποστήριξη) – πόσες συναλλαγές φτάνουν σε αυτόν</a:t>
            </a:r>
          </a:p>
        </p:txBody>
      </p:sp>
      <p:sp>
        <p:nvSpPr>
          <p:cNvPr id="2492442" name="Text Box 26"/>
          <p:cNvSpPr txBox="1">
            <a:spLocks noChangeArrowheads="1"/>
          </p:cNvSpPr>
          <p:nvPr/>
        </p:nvSpPr>
        <p:spPr bwMode="auto">
          <a:xfrm>
            <a:off x="381000" y="5791200"/>
            <a:ext cx="7467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Επίσης,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δείκτες μεταξύ των κόμβων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που αναφέρονται στο ίδιο στοιχείο</a:t>
            </a:r>
          </a:p>
        </p:txBody>
      </p:sp>
    </p:spTree>
    <p:extLst>
      <p:ext uri="{BB962C8B-B14F-4D97-AF65-F5344CB8AC3E}">
        <p14:creationId xmlns:p14="http://schemas.microsoft.com/office/powerpoint/2010/main" val="184168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2418" grpId="0" animBg="1"/>
      <p:bldP spid="2492418" grpId="1" animBg="1"/>
      <p:bldP spid="2492418" grpId="2" animBg="1"/>
      <p:bldP spid="2492420" grpId="0" animBg="1"/>
      <p:bldP spid="2492420" grpId="1" animBg="1"/>
      <p:bldP spid="2492421" grpId="0" animBg="1"/>
      <p:bldP spid="2492422" grpId="0" animBg="1"/>
      <p:bldP spid="2492422" grpId="1" animBg="1"/>
      <p:bldP spid="2492423" grpId="0" animBg="1"/>
      <p:bldP spid="2492423" grpId="1" animBg="1"/>
      <p:bldP spid="2492424" grpId="0" animBg="1"/>
      <p:bldP spid="2492425" grpId="0" animBg="1"/>
      <p:bldP spid="2492426" grpId="0" animBg="1"/>
      <p:bldP spid="2492427" grpId="0" animBg="1"/>
      <p:bldP spid="2492427" grpId="1" animBg="1"/>
      <p:bldP spid="2492428" grpId="0" animBg="1"/>
      <p:bldP spid="2492429" grpId="0" animBg="1"/>
      <p:bldP spid="2492430" grpId="0"/>
      <p:bldP spid="2492430" grpId="1"/>
      <p:bldP spid="2492430" grpId="2"/>
      <p:bldP spid="2492431" grpId="0"/>
      <p:bldP spid="2492431" grpId="1"/>
      <p:bldP spid="2492432" grpId="0"/>
      <p:bldP spid="2492433" grpId="0"/>
      <p:bldP spid="2492433" grpId="1"/>
      <p:bldP spid="2492434" grpId="0"/>
      <p:bldP spid="2492435" grpId="0"/>
      <p:bldP spid="2492436" grpId="0"/>
      <p:bldP spid="2492436" grpId="1"/>
      <p:bldP spid="2492436" grpId="2"/>
      <p:bldP spid="2492437" grpId="0"/>
      <p:bldP spid="2492437" grpId="1"/>
      <p:bldP spid="2492437" grpId="2"/>
      <p:bldP spid="2492438" grpId="0" animBg="1"/>
      <p:bldP spid="2492441" grpId="0"/>
      <p:bldP spid="2492441" grpId="1"/>
      <p:bldP spid="2492441" grpId="2"/>
      <p:bldP spid="249244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8498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8499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8500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8501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8502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8503" name="Oval 7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8504" name="Line 8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8505" name="Text Box 9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8506" name="Text Box 1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omic Sans MS" pitchFamily="66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omic Sans MS" pitchFamily="66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omic Sans MS" pitchFamily="66" charset="0"/>
            </a:endParaRPr>
          </a:p>
        </p:txBody>
      </p:sp>
      <p:sp>
        <p:nvSpPr>
          <p:cNvPr id="2538507" name="Text Box 11"/>
          <p:cNvSpPr txBox="1">
            <a:spLocks noChangeArrowheads="1"/>
          </p:cNvSpPr>
          <p:nvPr/>
        </p:nvSpPr>
        <p:spPr bwMode="auto">
          <a:xfrm>
            <a:off x="228600" y="1066800"/>
            <a:ext cx="3733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Περικοπές κόμβων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2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22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9523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9524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9525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39526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39527" name="Oval 7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9528" name="Line 8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9529" name="Text Box 9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39530" name="Text Box 1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39531" name="Text Box 11"/>
          <p:cNvSpPr txBox="1">
            <a:spLocks noChangeArrowheads="1"/>
          </p:cNvSpPr>
          <p:nvPr/>
        </p:nvSpPr>
        <p:spPr bwMode="auto">
          <a:xfrm>
            <a:off x="228600" y="1066800"/>
            <a:ext cx="3733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Περικοπές κόμβων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39532" name="Line 12"/>
          <p:cNvSpPr>
            <a:spLocks noChangeShapeType="1"/>
          </p:cNvSpPr>
          <p:nvPr/>
        </p:nvSpPr>
        <p:spPr bwMode="auto">
          <a:xfrm>
            <a:off x="4419600" y="32766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9533" name="Line 13"/>
          <p:cNvSpPr>
            <a:spLocks noChangeShapeType="1"/>
          </p:cNvSpPr>
          <p:nvPr/>
        </p:nvSpPr>
        <p:spPr bwMode="auto">
          <a:xfrm flipH="1">
            <a:off x="4419600" y="3276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39534" name="Text Box 14"/>
          <p:cNvSpPr txBox="1">
            <a:spLocks noChangeArrowheads="1"/>
          </p:cNvSpPr>
          <p:nvPr/>
        </p:nvSpPr>
        <p:spPr bwMode="auto">
          <a:xfrm>
            <a:off x="5562600" y="32004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Μικρή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υποστήριξη</a:t>
            </a:r>
          </a:p>
        </p:txBody>
      </p:sp>
    </p:spTree>
    <p:extLst>
      <p:ext uri="{BB962C8B-B14F-4D97-AF65-F5344CB8AC3E}">
        <p14:creationId xmlns:p14="http://schemas.microsoft.com/office/powerpoint/2010/main" val="318888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0546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0547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0548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0549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0550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40551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0552" name="Text Box 8"/>
          <p:cNvSpPr txBox="1">
            <a:spLocks noChangeArrowheads="1"/>
          </p:cNvSpPr>
          <p:nvPr/>
        </p:nvSpPr>
        <p:spPr bwMode="auto">
          <a:xfrm>
            <a:off x="228600" y="1066800"/>
            <a:ext cx="37338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Τελικό υπο-συνθήκη 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δέντρο για το {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D, E}</a:t>
            </a:r>
            <a:endParaRPr lang="el-GR" sz="1600">
              <a:solidFill>
                <a:srgbClr val="CC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40553" name="Text Box 9"/>
          <p:cNvSpPr txBox="1">
            <a:spLocks noChangeArrowheads="1"/>
          </p:cNvSpPr>
          <p:nvPr/>
        </p:nvSpPr>
        <p:spPr bwMode="auto">
          <a:xfrm>
            <a:off x="2057400" y="3733800"/>
            <a:ext cx="53340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Υποστήριξη του Α είναι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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minsup -&gt;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{Α,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D, E}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συχνό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Αφού μόνο έναν κόμβο, επιστροφή στο επόμενο υποπρόβλημα</a:t>
            </a:r>
          </a:p>
        </p:txBody>
      </p:sp>
    </p:spTree>
    <p:extLst>
      <p:ext uri="{BB962C8B-B14F-4D97-AF65-F5344CB8AC3E}">
        <p14:creationId xmlns:p14="http://schemas.microsoft.com/office/powerpoint/2010/main" val="31850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157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7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7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73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74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75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1576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41577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1578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79" name="Oval 11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80" name="Line 12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81" name="Line 13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82" name="Text Box 14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1583" name="Text Box 15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1584" name="Oval 16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85" name="Text Box 17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1586" name="Line 1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87" name="Line 19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88" name="Text Box 2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1589" name="Line 21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1590" name="Text Box 22"/>
          <p:cNvSpPr txBox="1">
            <a:spLocks noChangeArrowheads="1"/>
          </p:cNvSpPr>
          <p:nvPr/>
        </p:nvSpPr>
        <p:spPr bwMode="auto">
          <a:xfrm>
            <a:off x="533400" y="1219200"/>
            <a:ext cx="35814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Υπο-συνθήκη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δέντρο για το Ε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Ο αλγόριθμος επαναλαμβάνεται για το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{D, E}, </a:t>
            </a:r>
            <a:r>
              <a:rPr lang="en-US" sz="1600" b="1">
                <a:solidFill>
                  <a:srgbClr val="FF0000"/>
                </a:solidFill>
                <a:latin typeface="Calibri" pitchFamily="34" charset="0"/>
              </a:rPr>
              <a:t>{C, E},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 {A, E}</a:t>
            </a:r>
            <a:endParaRPr lang="el-GR" sz="16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41591" name="Line 23"/>
          <p:cNvSpPr>
            <a:spLocks noChangeShapeType="1"/>
          </p:cNvSpPr>
          <p:nvPr/>
        </p:nvSpPr>
        <p:spPr bwMode="auto">
          <a:xfrm>
            <a:off x="533400" y="1981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7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259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59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59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597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598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599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2600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42601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2602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603" name="Oval 11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604" name="Line 12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605" name="Line 13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606" name="Text Box 14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2607" name="Text Box 15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2608" name="Oval 16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609" name="Text Box 17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2610" name="Line 1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611" name="Line 19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612" name="Text Box 2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2613" name="Line 21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2614" name="Text Box 22"/>
          <p:cNvSpPr txBox="1">
            <a:spLocks noChangeArrowheads="1"/>
          </p:cNvSpPr>
          <p:nvPr/>
        </p:nvSpPr>
        <p:spPr bwMode="auto">
          <a:xfrm>
            <a:off x="533400" y="838200"/>
            <a:ext cx="2895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μονοπάτια που περιέχουν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C (CE)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Προθεματικά Μονοπάτια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(prefix paths)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2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3618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3619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3620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3621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3622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3623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3624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43625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3626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3627" name="Line 1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3628" name="Text Box 12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3629" name="Text Box 1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3630" name="Line 14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3631" name="Text Box 15"/>
          <p:cNvSpPr txBox="1">
            <a:spLocks noChangeArrowheads="1"/>
          </p:cNvSpPr>
          <p:nvPr/>
        </p:nvSpPr>
        <p:spPr bwMode="auto">
          <a:xfrm>
            <a:off x="533400" y="838200"/>
            <a:ext cx="2895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μονοπάτια που περιέχουν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C (CE)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Προθεματικά Μονοπάτια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(prefix paths)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46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4642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4643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4644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4645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4646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4647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4648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44649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4650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4651" name="Line 1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4652" name="Text Box 12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4653" name="Text Box 1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4654" name="Line 14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4655" name="Text Box 15"/>
          <p:cNvSpPr txBox="1">
            <a:spLocks noChangeArrowheads="1"/>
          </p:cNvSpPr>
          <p:nvPr/>
        </p:nvSpPr>
        <p:spPr bwMode="auto">
          <a:xfrm>
            <a:off x="228600" y="1066800"/>
            <a:ext cx="37338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Βρες την υποστήριξη του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{C, E}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Πως;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Ακολούθησε τους συνδέσμους αθροίζοντας 1+1=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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2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Οπότε {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C,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Ε} συχνό</a:t>
            </a:r>
            <a:endParaRPr lang="el-GR" sz="1600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1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5666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5667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5668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5669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5670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5671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5672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45673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5674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5675" name="Line 1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5676" name="Text Box 12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5677" name="Text Box 1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5678" name="Line 14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5679" name="Text Box 15"/>
          <p:cNvSpPr txBox="1">
            <a:spLocks noChangeArrowheads="1"/>
          </p:cNvSpPr>
          <p:nvPr/>
        </p:nvSpPr>
        <p:spPr bwMode="auto">
          <a:xfrm>
            <a:off x="228600" y="1066800"/>
            <a:ext cx="37338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Κατασκεύασε το υπο-συνθήκη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δέντρο για το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{C, E}</a:t>
            </a: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1.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Αλλαγή υποστήριξης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2. Περικοπές κόμβων</a:t>
            </a:r>
          </a:p>
        </p:txBody>
      </p:sp>
    </p:spTree>
    <p:extLst>
      <p:ext uri="{BB962C8B-B14F-4D97-AF65-F5344CB8AC3E}">
        <p14:creationId xmlns:p14="http://schemas.microsoft.com/office/powerpoint/2010/main" val="372088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669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669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669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6693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6694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6695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6696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6697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6698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6699" name="Line 1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6700" name="Text Box 12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6701" name="Text Box 1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6702" name="Line 14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6703" name="Text Box 15"/>
          <p:cNvSpPr txBox="1">
            <a:spLocks noChangeArrowheads="1"/>
          </p:cNvSpPr>
          <p:nvPr/>
        </p:nvSpPr>
        <p:spPr bwMode="auto">
          <a:xfrm>
            <a:off x="228600" y="10668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1.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Αλλαγή υποστήριξης</a:t>
            </a:r>
          </a:p>
        </p:txBody>
      </p:sp>
    </p:spTree>
    <p:extLst>
      <p:ext uri="{BB962C8B-B14F-4D97-AF65-F5344CB8AC3E}">
        <p14:creationId xmlns:p14="http://schemas.microsoft.com/office/powerpoint/2010/main" val="18970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771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1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1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17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18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19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7720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7721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7722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23" name="Line 1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24" name="Text Box 12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7725" name="Text Box 1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7726" name="Line 14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27" name="Text Box 15"/>
          <p:cNvSpPr txBox="1">
            <a:spLocks noChangeArrowheads="1"/>
          </p:cNvSpPr>
          <p:nvPr/>
        </p:nvSpPr>
        <p:spPr bwMode="auto">
          <a:xfrm>
            <a:off x="228600" y="10668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Περικοπή Κόμβων</a:t>
            </a:r>
          </a:p>
        </p:txBody>
      </p:sp>
      <p:sp>
        <p:nvSpPr>
          <p:cNvPr id="2547728" name="Line 16"/>
          <p:cNvSpPr>
            <a:spLocks noChangeShapeType="1"/>
          </p:cNvSpPr>
          <p:nvPr/>
        </p:nvSpPr>
        <p:spPr bwMode="auto">
          <a:xfrm flipH="1">
            <a:off x="4419600" y="32766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29" name="Line 17"/>
          <p:cNvSpPr>
            <a:spLocks noChangeShapeType="1"/>
          </p:cNvSpPr>
          <p:nvPr/>
        </p:nvSpPr>
        <p:spPr bwMode="auto">
          <a:xfrm>
            <a:off x="4419600" y="3276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30" name="Line 18"/>
          <p:cNvSpPr>
            <a:spLocks noChangeShapeType="1"/>
          </p:cNvSpPr>
          <p:nvPr/>
        </p:nvSpPr>
        <p:spPr bwMode="auto">
          <a:xfrm flipH="1">
            <a:off x="6629400" y="2133600"/>
            <a:ext cx="381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7731" name="Line 19"/>
          <p:cNvSpPr>
            <a:spLocks noChangeShapeType="1"/>
          </p:cNvSpPr>
          <p:nvPr/>
        </p:nvSpPr>
        <p:spPr bwMode="auto">
          <a:xfrm>
            <a:off x="6477000" y="22860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5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3442" name="Oval 2"/>
          <p:cNvSpPr>
            <a:spLocks noChangeArrowheads="1"/>
          </p:cNvSpPr>
          <p:nvPr/>
        </p:nvSpPr>
        <p:spPr bwMode="auto">
          <a:xfrm>
            <a:off x="6477000" y="1676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493443" name="Object 3"/>
          <p:cNvGraphicFramePr>
            <a:graphicFrameLocks noChangeAspect="1"/>
          </p:cNvGraphicFramePr>
          <p:nvPr/>
        </p:nvGraphicFramePr>
        <p:xfrm>
          <a:off x="533400" y="838200"/>
          <a:ext cx="19177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38200"/>
                        <a:ext cx="19177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3444" name="Oval 4"/>
          <p:cNvSpPr>
            <a:spLocks noChangeArrowheads="1"/>
          </p:cNvSpPr>
          <p:nvPr/>
        </p:nvSpPr>
        <p:spPr bwMode="auto">
          <a:xfrm>
            <a:off x="60960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45" name="Oval 5"/>
          <p:cNvSpPr>
            <a:spLocks noChangeArrowheads="1"/>
          </p:cNvSpPr>
          <p:nvPr/>
        </p:nvSpPr>
        <p:spPr bwMode="auto">
          <a:xfrm>
            <a:off x="5638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46" name="Oval 6"/>
          <p:cNvSpPr>
            <a:spLocks noChangeArrowheads="1"/>
          </p:cNvSpPr>
          <p:nvPr/>
        </p:nvSpPr>
        <p:spPr bwMode="auto">
          <a:xfrm>
            <a:off x="70866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47" name="Line 7"/>
          <p:cNvSpPr>
            <a:spLocks noChangeShapeType="1"/>
          </p:cNvSpPr>
          <p:nvPr/>
        </p:nvSpPr>
        <p:spPr bwMode="auto">
          <a:xfrm flipH="1">
            <a:off x="6324600" y="1981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48" name="Line 8"/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49" name="Oval 9"/>
          <p:cNvSpPr>
            <a:spLocks noChangeArrowheads="1"/>
          </p:cNvSpPr>
          <p:nvPr/>
        </p:nvSpPr>
        <p:spPr bwMode="auto">
          <a:xfrm>
            <a:off x="7696200" y="3276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50" name="Oval 10"/>
          <p:cNvSpPr>
            <a:spLocks noChangeArrowheads="1"/>
          </p:cNvSpPr>
          <p:nvPr/>
        </p:nvSpPr>
        <p:spPr bwMode="auto">
          <a:xfrm>
            <a:off x="8153400" y="4038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51" name="Line 11"/>
          <p:cNvSpPr>
            <a:spLocks noChangeShapeType="1"/>
          </p:cNvSpPr>
          <p:nvPr/>
        </p:nvSpPr>
        <p:spPr bwMode="auto">
          <a:xfrm>
            <a:off x="6705600" y="1981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52" name="Line 12"/>
          <p:cNvSpPr>
            <a:spLocks noChangeShapeType="1"/>
          </p:cNvSpPr>
          <p:nvPr/>
        </p:nvSpPr>
        <p:spPr bwMode="auto">
          <a:xfrm flipH="1" flipV="1">
            <a:off x="7315200" y="2667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53" name="Line 13"/>
          <p:cNvSpPr>
            <a:spLocks noChangeShapeType="1"/>
          </p:cNvSpPr>
          <p:nvPr/>
        </p:nvSpPr>
        <p:spPr bwMode="auto">
          <a:xfrm>
            <a:off x="7924800" y="3581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54" name="Text Box 14"/>
          <p:cNvSpPr txBox="1">
            <a:spLocks noChangeArrowheads="1"/>
          </p:cNvSpPr>
          <p:nvPr/>
        </p:nvSpPr>
        <p:spPr bwMode="auto">
          <a:xfrm>
            <a:off x="5943600" y="1524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493455" name="Text Box 15"/>
          <p:cNvSpPr txBox="1">
            <a:spLocks noChangeArrowheads="1"/>
          </p:cNvSpPr>
          <p:nvPr/>
        </p:nvSpPr>
        <p:spPr bwMode="auto">
          <a:xfrm>
            <a:off x="5638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A:1</a:t>
            </a:r>
          </a:p>
        </p:txBody>
      </p:sp>
      <p:sp>
        <p:nvSpPr>
          <p:cNvPr id="2493456" name="Text Box 16"/>
          <p:cNvSpPr txBox="1">
            <a:spLocks noChangeArrowheads="1"/>
          </p:cNvSpPr>
          <p:nvPr/>
        </p:nvSpPr>
        <p:spPr bwMode="auto">
          <a:xfrm>
            <a:off x="51816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3457" name="Text Box 17"/>
          <p:cNvSpPr txBox="1">
            <a:spLocks noChangeArrowheads="1"/>
          </p:cNvSpPr>
          <p:nvPr/>
        </p:nvSpPr>
        <p:spPr bwMode="auto">
          <a:xfrm>
            <a:off x="73152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3458" name="Text Box 18"/>
          <p:cNvSpPr txBox="1">
            <a:spLocks noChangeArrowheads="1"/>
          </p:cNvSpPr>
          <p:nvPr/>
        </p:nvSpPr>
        <p:spPr bwMode="auto">
          <a:xfrm>
            <a:off x="7924800" y="3200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493459" name="Text Box 19"/>
          <p:cNvSpPr txBox="1">
            <a:spLocks noChangeArrowheads="1"/>
          </p:cNvSpPr>
          <p:nvPr/>
        </p:nvSpPr>
        <p:spPr bwMode="auto">
          <a:xfrm>
            <a:off x="83820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3460" name="Text Box 20"/>
          <p:cNvSpPr txBox="1">
            <a:spLocks noChangeArrowheads="1"/>
          </p:cNvSpPr>
          <p:nvPr/>
        </p:nvSpPr>
        <p:spPr bwMode="auto">
          <a:xfrm>
            <a:off x="3276600" y="16002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</a:rPr>
              <a:t>Διάβασμα</a:t>
            </a:r>
            <a:r>
              <a:rPr lang="en-US" sz="1400" b="1">
                <a:solidFill>
                  <a:srgbClr val="000000"/>
                </a:solidFill>
              </a:rPr>
              <a:t> TID=1</a:t>
            </a:r>
            <a:r>
              <a:rPr lang="el-GR" sz="1400" b="1">
                <a:solidFill>
                  <a:srgbClr val="000000"/>
                </a:solidFill>
              </a:rPr>
              <a:t>, 2</a:t>
            </a:r>
            <a:r>
              <a:rPr lang="en-US" sz="14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493461" name="Line 21"/>
          <p:cNvSpPr>
            <a:spLocks noChangeShapeType="1"/>
          </p:cNvSpPr>
          <p:nvPr/>
        </p:nvSpPr>
        <p:spPr bwMode="auto">
          <a:xfrm flipV="1">
            <a:off x="5943600" y="2514600"/>
            <a:ext cx="11430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62" name="Text Box 22"/>
          <p:cNvSpPr txBox="1">
            <a:spLocks noChangeArrowheads="1"/>
          </p:cNvSpPr>
          <p:nvPr/>
        </p:nvSpPr>
        <p:spPr bwMode="auto">
          <a:xfrm>
            <a:off x="2209800" y="8382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3463" name="Text Box 2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493464" name="Text Box 24"/>
          <p:cNvSpPr txBox="1">
            <a:spLocks noChangeArrowheads="1"/>
          </p:cNvSpPr>
          <p:nvPr/>
        </p:nvSpPr>
        <p:spPr bwMode="auto">
          <a:xfrm>
            <a:off x="304800" y="4648200"/>
            <a:ext cx="2590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Επίσης, κρατάμε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πίνακα δεικτών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 για να βοηθήσουν στον υπολογισμό των συχνών στοιχειοσυνόλων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2493465" name="Object 25"/>
          <p:cNvGraphicFramePr>
            <a:graphicFrameLocks noChangeAspect="1"/>
          </p:cNvGraphicFramePr>
          <p:nvPr/>
        </p:nvGraphicFramePr>
        <p:xfrm>
          <a:off x="3276600" y="43434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Worksheet" r:id="rId5" imgW="1953006" imgH="1781658" progId="Excel.Sheet.8">
                  <p:embed/>
                </p:oleObj>
              </mc:Choice>
              <mc:Fallback>
                <p:oleObj name="Worksheet" r:id="rId5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3434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3466" name="Line 26"/>
          <p:cNvSpPr>
            <a:spLocks noChangeShapeType="1"/>
          </p:cNvSpPr>
          <p:nvPr/>
        </p:nvSpPr>
        <p:spPr bwMode="auto">
          <a:xfrm flipH="1">
            <a:off x="4419600" y="4724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67" name="Line 27"/>
          <p:cNvSpPr>
            <a:spLocks noChangeShapeType="1"/>
          </p:cNvSpPr>
          <p:nvPr/>
        </p:nvSpPr>
        <p:spPr bwMode="auto">
          <a:xfrm flipH="1">
            <a:off x="4419600" y="50292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68" name="Line 28"/>
          <p:cNvSpPr>
            <a:spLocks noChangeShapeType="1"/>
          </p:cNvSpPr>
          <p:nvPr/>
        </p:nvSpPr>
        <p:spPr bwMode="auto">
          <a:xfrm flipH="1" flipV="1">
            <a:off x="5410200" y="38862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69" name="Line 29"/>
          <p:cNvSpPr>
            <a:spLocks noChangeShapeType="1"/>
          </p:cNvSpPr>
          <p:nvPr/>
        </p:nvSpPr>
        <p:spPr bwMode="auto">
          <a:xfrm flipH="1">
            <a:off x="4419600" y="5334000"/>
            <a:ext cx="3429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0" name="Line 30"/>
          <p:cNvSpPr>
            <a:spLocks noChangeShapeType="1"/>
          </p:cNvSpPr>
          <p:nvPr/>
        </p:nvSpPr>
        <p:spPr bwMode="auto">
          <a:xfrm flipH="1">
            <a:off x="4419600" y="5638800"/>
            <a:ext cx="3886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1" name="Text Box 31"/>
          <p:cNvSpPr txBox="1">
            <a:spLocks noChangeArrowheads="1"/>
          </p:cNvSpPr>
          <p:nvPr/>
        </p:nvSpPr>
        <p:spPr bwMode="auto">
          <a:xfrm>
            <a:off x="3200400" y="39624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  <a:latin typeface="Comic Sans MS" pitchFamily="66" charset="0"/>
              </a:rPr>
              <a:t>Πίνακας Δεικτών</a:t>
            </a:r>
            <a:endParaRPr lang="en-US" sz="1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2" name="Line 32"/>
          <p:cNvSpPr>
            <a:spLocks noChangeShapeType="1"/>
          </p:cNvSpPr>
          <p:nvPr/>
        </p:nvSpPr>
        <p:spPr bwMode="auto">
          <a:xfrm flipV="1">
            <a:off x="5257800" y="2590800"/>
            <a:ext cx="0" cy="2133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3" name="Line 33"/>
          <p:cNvSpPr>
            <a:spLocks noChangeShapeType="1"/>
          </p:cNvSpPr>
          <p:nvPr/>
        </p:nvSpPr>
        <p:spPr bwMode="auto">
          <a:xfrm>
            <a:off x="5257800" y="2590800"/>
            <a:ext cx="8382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4" name="Line 34"/>
          <p:cNvSpPr>
            <a:spLocks noChangeShapeType="1"/>
          </p:cNvSpPr>
          <p:nvPr/>
        </p:nvSpPr>
        <p:spPr bwMode="auto">
          <a:xfrm flipV="1">
            <a:off x="5410200" y="3505200"/>
            <a:ext cx="3048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5" name="Line 35"/>
          <p:cNvSpPr>
            <a:spLocks noChangeShapeType="1"/>
          </p:cNvSpPr>
          <p:nvPr/>
        </p:nvSpPr>
        <p:spPr bwMode="auto">
          <a:xfrm flipV="1">
            <a:off x="7848600" y="3581400"/>
            <a:ext cx="0" cy="1752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6" name="Line 36"/>
          <p:cNvSpPr>
            <a:spLocks noChangeShapeType="1"/>
          </p:cNvSpPr>
          <p:nvPr/>
        </p:nvSpPr>
        <p:spPr bwMode="auto">
          <a:xfrm flipV="1">
            <a:off x="8305800" y="4343400"/>
            <a:ext cx="0" cy="1295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7" name="Line 37"/>
          <p:cNvSpPr>
            <a:spLocks noChangeShapeType="1"/>
          </p:cNvSpPr>
          <p:nvPr/>
        </p:nvSpPr>
        <p:spPr bwMode="auto">
          <a:xfrm>
            <a:off x="4419600" y="5867400"/>
            <a:ext cx="9144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8" name="Line 38"/>
          <p:cNvSpPr>
            <a:spLocks noChangeShapeType="1"/>
          </p:cNvSpPr>
          <p:nvPr/>
        </p:nvSpPr>
        <p:spPr bwMode="auto">
          <a:xfrm>
            <a:off x="5334000" y="5867400"/>
            <a:ext cx="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3479" name="Line 39"/>
          <p:cNvSpPr>
            <a:spLocks noChangeShapeType="1"/>
          </p:cNvSpPr>
          <p:nvPr/>
        </p:nvSpPr>
        <p:spPr bwMode="auto">
          <a:xfrm>
            <a:off x="5257800" y="6096000"/>
            <a:ext cx="3048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23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3461" grpId="0" animBg="1"/>
      <p:bldP spid="2493461" grpId="1" animBg="1"/>
      <p:bldP spid="2493461" grpId="2" animBg="1"/>
      <p:bldP spid="2493464" grpId="0"/>
      <p:bldP spid="2493466" grpId="0" animBg="1"/>
      <p:bldP spid="2493466" grpId="1" animBg="1"/>
      <p:bldP spid="2493466" grpId="2" animBg="1"/>
      <p:bldP spid="2493466" grpId="3" animBg="1"/>
      <p:bldP spid="2493467" grpId="0" animBg="1"/>
      <p:bldP spid="2493467" grpId="1" animBg="1"/>
      <p:bldP spid="2493467" grpId="2" animBg="1"/>
      <p:bldP spid="2493468" grpId="0" animBg="1"/>
      <p:bldP spid="2493468" grpId="1" animBg="1"/>
      <p:bldP spid="2493468" grpId="2" animBg="1"/>
      <p:bldP spid="2493469" grpId="0" animBg="1"/>
      <p:bldP spid="2493469" grpId="1" animBg="1"/>
      <p:bldP spid="2493470" grpId="0" animBg="1"/>
      <p:bldP spid="2493471" grpId="0"/>
      <p:bldP spid="2493472" grpId="0" animBg="1"/>
      <p:bldP spid="2493472" grpId="1" animBg="1"/>
      <p:bldP spid="2493472" grpId="2" animBg="1"/>
      <p:bldP spid="2493472" grpId="3" animBg="1"/>
      <p:bldP spid="2493473" grpId="0" animBg="1"/>
      <p:bldP spid="2493473" grpId="1" animBg="1"/>
      <p:bldP spid="2493473" grpId="2" animBg="1"/>
      <p:bldP spid="2493473" grpId="3" animBg="1"/>
      <p:bldP spid="2493474" grpId="0" animBg="1"/>
      <p:bldP spid="2493474" grpId="1" animBg="1"/>
      <p:bldP spid="2493474" grpId="2" animBg="1"/>
      <p:bldP spid="2493475" grpId="0" animBg="1"/>
      <p:bldP spid="2493475" grpId="1" animBg="1"/>
      <p:bldP spid="2493476" grpId="0" animBg="1"/>
      <p:bldP spid="2493477" grpId="0" animBg="1"/>
      <p:bldP spid="2493478" grpId="0" animBg="1"/>
      <p:bldP spid="2493479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8738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8739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8740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8741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8742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8743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8744" name="Text Box 8"/>
          <p:cNvSpPr txBox="1">
            <a:spLocks noChangeArrowheads="1"/>
          </p:cNvSpPr>
          <p:nvPr/>
        </p:nvSpPr>
        <p:spPr bwMode="auto">
          <a:xfrm>
            <a:off x="228600" y="10668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Περικοπή Κόμβων</a:t>
            </a:r>
          </a:p>
        </p:txBody>
      </p:sp>
    </p:spTree>
    <p:extLst>
      <p:ext uri="{BB962C8B-B14F-4D97-AF65-F5344CB8AC3E}">
        <p14:creationId xmlns:p14="http://schemas.microsoft.com/office/powerpoint/2010/main" val="29927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62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9763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9764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9765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49766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497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49768" name="Text Box 8"/>
          <p:cNvSpPr txBox="1">
            <a:spLocks noChangeArrowheads="1"/>
          </p:cNvSpPr>
          <p:nvPr/>
        </p:nvSpPr>
        <p:spPr bwMode="auto">
          <a:xfrm>
            <a:off x="228600" y="10668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Περικοπή Κόμβων</a:t>
            </a:r>
          </a:p>
        </p:txBody>
      </p:sp>
      <p:sp>
        <p:nvSpPr>
          <p:cNvPr id="2549769" name="Line 9"/>
          <p:cNvSpPr>
            <a:spLocks noChangeShapeType="1"/>
          </p:cNvSpPr>
          <p:nvPr/>
        </p:nvSpPr>
        <p:spPr bwMode="auto">
          <a:xfrm>
            <a:off x="4419600" y="2286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49770" name="Line 10"/>
          <p:cNvSpPr>
            <a:spLocks noChangeShapeType="1"/>
          </p:cNvSpPr>
          <p:nvPr/>
        </p:nvSpPr>
        <p:spPr bwMode="auto">
          <a:xfrm flipH="1">
            <a:off x="4495800" y="22098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0786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0787" name="Text Box 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50788" name="Text Box 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0789" name="Text Box 5"/>
          <p:cNvSpPr txBox="1">
            <a:spLocks noChangeArrowheads="1"/>
          </p:cNvSpPr>
          <p:nvPr/>
        </p:nvSpPr>
        <p:spPr bwMode="auto">
          <a:xfrm>
            <a:off x="228600" y="10668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2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. </a:t>
            </a: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Περικοπή Κόμβων</a:t>
            </a:r>
          </a:p>
        </p:txBody>
      </p:sp>
      <p:sp>
        <p:nvSpPr>
          <p:cNvPr id="2550790" name="Text Box 6"/>
          <p:cNvSpPr txBox="1">
            <a:spLocks noChangeArrowheads="1"/>
          </p:cNvSpPr>
          <p:nvPr/>
        </p:nvSpPr>
        <p:spPr bwMode="auto">
          <a:xfrm>
            <a:off x="2057400" y="3733800"/>
            <a:ext cx="533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Άρα, επιστροφή στο επόμενο υποπρόβλημα</a:t>
            </a:r>
          </a:p>
        </p:txBody>
      </p:sp>
    </p:spTree>
    <p:extLst>
      <p:ext uri="{BB962C8B-B14F-4D97-AF65-F5344CB8AC3E}">
        <p14:creationId xmlns:p14="http://schemas.microsoft.com/office/powerpoint/2010/main" val="387759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181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1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1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13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14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15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51816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51817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51818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19" name="Oval 11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20" name="Line 12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21" name="Line 13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22" name="Text Box 14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51823" name="Text Box 15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51824" name="Oval 16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25" name="Text Box 17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51826" name="Line 1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27" name="Line 19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28" name="Text Box 2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1829" name="Line 21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30" name="Text Box 22"/>
          <p:cNvSpPr txBox="1">
            <a:spLocks noChangeArrowheads="1"/>
          </p:cNvSpPr>
          <p:nvPr/>
        </p:nvSpPr>
        <p:spPr bwMode="auto">
          <a:xfrm>
            <a:off x="533400" y="1219200"/>
            <a:ext cx="35814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Υπο-συνθήκη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δέντρο για το Ε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Ο αλγόριθμος επαναλαμβάνεται για το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{D, E}, {C, E}, </a:t>
            </a:r>
            <a:r>
              <a:rPr lang="en-US" sz="1600" b="1">
                <a:solidFill>
                  <a:srgbClr val="FF0000"/>
                </a:solidFill>
                <a:latin typeface="Calibri" pitchFamily="34" charset="0"/>
              </a:rPr>
              <a:t>{A, E}</a:t>
            </a:r>
            <a:endParaRPr lang="el-GR" sz="1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551831" name="Line 23"/>
          <p:cNvSpPr>
            <a:spLocks noChangeShapeType="1"/>
          </p:cNvSpPr>
          <p:nvPr/>
        </p:nvSpPr>
        <p:spPr bwMode="auto">
          <a:xfrm>
            <a:off x="533400" y="1981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1832" name="Line 24"/>
          <p:cNvSpPr>
            <a:spLocks noChangeShapeType="1"/>
          </p:cNvSpPr>
          <p:nvPr/>
        </p:nvSpPr>
        <p:spPr bwMode="auto">
          <a:xfrm>
            <a:off x="1219200" y="1981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67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283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3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3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37" name="Line 5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38" name="Line 6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39" name="Text Box 7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52840" name="Text Box 8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52841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52842" name="Oval 10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43" name="Oval 11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44" name="Line 12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45" name="Line 13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46" name="Text Box 14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52847" name="Text Box 15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52848" name="Oval 16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49" name="Text Box 17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552850" name="Line 1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51" name="Line 19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52" name="Text Box 20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2853" name="Line 21"/>
          <p:cNvSpPr>
            <a:spLocks noChangeShapeType="1"/>
          </p:cNvSpPr>
          <p:nvPr/>
        </p:nvSpPr>
        <p:spPr bwMode="auto">
          <a:xfrm flipV="1">
            <a:off x="4876800" y="2514600"/>
            <a:ext cx="1828800" cy="914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2854" name="Text Box 22"/>
          <p:cNvSpPr txBox="1">
            <a:spLocks noChangeArrowheads="1"/>
          </p:cNvSpPr>
          <p:nvPr/>
        </p:nvSpPr>
        <p:spPr bwMode="auto">
          <a:xfrm>
            <a:off x="533400" y="838200"/>
            <a:ext cx="2895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μονοπάτια που περιέχουν το Α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 (AE)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Προθεματικά Μονοπάτια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(prefix paths)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3858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3859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3860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3861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53862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53863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3864" name="Text Box 8"/>
          <p:cNvSpPr txBox="1">
            <a:spLocks noChangeArrowheads="1"/>
          </p:cNvSpPr>
          <p:nvPr/>
        </p:nvSpPr>
        <p:spPr bwMode="auto">
          <a:xfrm>
            <a:off x="533400" y="838200"/>
            <a:ext cx="2895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μονοπάτια που περιέχουν το Α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 (AE)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Προθεματικά Μονοπάτια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(prefix paths)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2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4882" name="Oval 2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4883" name="Oval 3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4884" name="Line 4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4885" name="Text Box 5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54886" name="Text Box 6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5488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4888" name="Text Box 8"/>
          <p:cNvSpPr txBox="1">
            <a:spLocks noChangeArrowheads="1"/>
          </p:cNvSpPr>
          <p:nvPr/>
        </p:nvSpPr>
        <p:spPr bwMode="auto">
          <a:xfrm>
            <a:off x="228600" y="1066800"/>
            <a:ext cx="37338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Βρες την υποστήριξη του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{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Α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, E}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Οπότε {Α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Ε} συχνό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Δε χρειάζεται να φτιάξουμε υπο-συνθήκη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δέντρο για το {Α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Ε} </a:t>
            </a:r>
          </a:p>
        </p:txBody>
      </p:sp>
    </p:spTree>
    <p:extLst>
      <p:ext uri="{BB962C8B-B14F-4D97-AF65-F5344CB8AC3E}">
        <p14:creationId xmlns:p14="http://schemas.microsoft.com/office/powerpoint/2010/main" val="362499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5906" name="Text Box 2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5907" name="Text Box 3"/>
          <p:cNvSpPr txBox="1">
            <a:spLocks noChangeArrowheads="1"/>
          </p:cNvSpPr>
          <p:nvPr/>
        </p:nvSpPr>
        <p:spPr bwMode="auto">
          <a:xfrm>
            <a:off x="1600200" y="2057400"/>
            <a:ext cx="4724400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Άρα για το Ε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Έχουμε τα εξής συχνά στοιχειοσύνολα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{Ε} {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D, E} {A, D, E} {C, E} {A, E}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Συνεχίζουμε για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D </a:t>
            </a:r>
            <a:endParaRPr lang="el-GR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6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693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3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4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5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6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7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8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39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40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41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56942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56943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56944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56945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56946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6947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48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49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50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51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56952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6953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54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56955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56956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6957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58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59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60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6961" name="Oval 33"/>
          <p:cNvSpPr>
            <a:spLocks noChangeArrowheads="1"/>
          </p:cNvSpPr>
          <p:nvPr/>
        </p:nvSpPr>
        <p:spPr bwMode="auto">
          <a:xfrm>
            <a:off x="5791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62" name="Text Box 34"/>
          <p:cNvSpPr txBox="1">
            <a:spLocks noChangeArrowheads="1"/>
          </p:cNvSpPr>
          <p:nvPr/>
        </p:nvSpPr>
        <p:spPr bwMode="auto">
          <a:xfrm>
            <a:off x="60198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56963" name="Oval 35"/>
          <p:cNvSpPr>
            <a:spLocks noChangeArrowheads="1"/>
          </p:cNvSpPr>
          <p:nvPr/>
        </p:nvSpPr>
        <p:spPr bwMode="auto">
          <a:xfrm>
            <a:off x="8077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64" name="Text Box 36"/>
          <p:cNvSpPr txBox="1">
            <a:spLocks noChangeArrowheads="1"/>
          </p:cNvSpPr>
          <p:nvPr/>
        </p:nvSpPr>
        <p:spPr bwMode="auto">
          <a:xfrm>
            <a:off x="8305800" y="4267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56965" name="Line 37"/>
          <p:cNvSpPr>
            <a:spLocks noChangeShapeType="1"/>
          </p:cNvSpPr>
          <p:nvPr/>
        </p:nvSpPr>
        <p:spPr bwMode="auto">
          <a:xfrm flipH="1" flipV="1">
            <a:off x="7467600" y="3505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66" name="Line 38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67" name="Line 39"/>
          <p:cNvSpPr>
            <a:spLocks noChangeShapeType="1"/>
          </p:cNvSpPr>
          <p:nvPr/>
        </p:nvSpPr>
        <p:spPr bwMode="auto">
          <a:xfrm flipH="1" flipV="1">
            <a:off x="5715000" y="35814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68" name="Line 40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69" name="Line 41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0" name="Line 42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1" name="Line 43"/>
          <p:cNvSpPr>
            <a:spLocks noChangeShapeType="1"/>
          </p:cNvSpPr>
          <p:nvPr/>
        </p:nvSpPr>
        <p:spPr bwMode="auto">
          <a:xfrm flipV="1">
            <a:off x="6477000" y="4343400"/>
            <a:ext cx="1600200" cy="158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2" name="Line 44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3" name="Line 45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4" name="Line 46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5" name="Oval 47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6" name="Text Box 48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6977" name="Line 49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8" name="Line 50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79" name="Oval 51"/>
          <p:cNvSpPr>
            <a:spLocks noChangeArrowheads="1"/>
          </p:cNvSpPr>
          <p:nvPr/>
        </p:nvSpPr>
        <p:spPr bwMode="auto">
          <a:xfrm>
            <a:off x="4724400" y="4876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80" name="Text Box 52"/>
          <p:cNvSpPr txBox="1">
            <a:spLocks noChangeArrowheads="1"/>
          </p:cNvSpPr>
          <p:nvPr/>
        </p:nvSpPr>
        <p:spPr bwMode="auto">
          <a:xfrm>
            <a:off x="5029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556981" name="Line 53"/>
          <p:cNvSpPr>
            <a:spLocks noChangeShapeType="1"/>
          </p:cNvSpPr>
          <p:nvPr/>
        </p:nvSpPr>
        <p:spPr bwMode="auto">
          <a:xfrm>
            <a:off x="4876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82" name="Line 54"/>
          <p:cNvSpPr>
            <a:spLocks noChangeShapeType="1"/>
          </p:cNvSpPr>
          <p:nvPr/>
        </p:nvSpPr>
        <p:spPr bwMode="auto">
          <a:xfrm flipV="1">
            <a:off x="5029200" y="4419600"/>
            <a:ext cx="7620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556983" name="Object 55"/>
          <p:cNvGraphicFramePr>
            <a:graphicFrameLocks noChangeAspect="1"/>
          </p:cNvGraphicFramePr>
          <p:nvPr/>
        </p:nvGraphicFramePr>
        <p:xfrm>
          <a:off x="457200" y="42672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Worksheet" r:id="rId3" imgW="1952625" imgH="1781251" progId="Excel.Sheet.8">
                  <p:embed/>
                </p:oleObj>
              </mc:Choice>
              <mc:Fallback>
                <p:oleObj name="Worksheet" r:id="rId3" imgW="1952625" imgH="17812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56984" name="Line 56"/>
          <p:cNvSpPr>
            <a:spLocks noChangeShapeType="1"/>
          </p:cNvSpPr>
          <p:nvPr/>
        </p:nvSpPr>
        <p:spPr bwMode="auto">
          <a:xfrm flipV="1">
            <a:off x="2438400" y="2590800"/>
            <a:ext cx="2209800" cy="533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85" name="Line 57"/>
          <p:cNvSpPr>
            <a:spLocks noChangeShapeType="1"/>
          </p:cNvSpPr>
          <p:nvPr/>
        </p:nvSpPr>
        <p:spPr bwMode="auto">
          <a:xfrm flipH="1">
            <a:off x="1600200" y="46482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86" name="Line 58"/>
          <p:cNvSpPr>
            <a:spLocks noChangeShapeType="1"/>
          </p:cNvSpPr>
          <p:nvPr/>
        </p:nvSpPr>
        <p:spPr bwMode="auto">
          <a:xfrm flipH="1" flipV="1">
            <a:off x="2438400" y="31242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87" name="Line 59"/>
          <p:cNvSpPr>
            <a:spLocks noChangeShapeType="1"/>
          </p:cNvSpPr>
          <p:nvPr/>
        </p:nvSpPr>
        <p:spPr bwMode="auto">
          <a:xfrm flipH="1">
            <a:off x="1600200" y="49530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88" name="Line 60"/>
          <p:cNvSpPr>
            <a:spLocks noChangeShapeType="1"/>
          </p:cNvSpPr>
          <p:nvPr/>
        </p:nvSpPr>
        <p:spPr bwMode="auto">
          <a:xfrm flipH="1" flipV="1">
            <a:off x="2590800" y="38100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89" name="Line 61"/>
          <p:cNvSpPr>
            <a:spLocks noChangeShapeType="1"/>
          </p:cNvSpPr>
          <p:nvPr/>
        </p:nvSpPr>
        <p:spPr bwMode="auto">
          <a:xfrm flipV="1">
            <a:off x="2590800" y="3429000"/>
            <a:ext cx="11430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90" name="Line 62"/>
          <p:cNvSpPr>
            <a:spLocks noChangeShapeType="1"/>
          </p:cNvSpPr>
          <p:nvPr/>
        </p:nvSpPr>
        <p:spPr bwMode="auto">
          <a:xfrm flipV="1">
            <a:off x="2514600" y="4419600"/>
            <a:ext cx="9144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91" name="Line 63"/>
          <p:cNvSpPr>
            <a:spLocks noChangeShapeType="1"/>
          </p:cNvSpPr>
          <p:nvPr/>
        </p:nvSpPr>
        <p:spPr bwMode="auto">
          <a:xfrm flipH="1">
            <a:off x="1600200" y="525780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92" name="Line 64"/>
          <p:cNvSpPr>
            <a:spLocks noChangeShapeType="1"/>
          </p:cNvSpPr>
          <p:nvPr/>
        </p:nvSpPr>
        <p:spPr bwMode="auto">
          <a:xfrm flipH="1">
            <a:off x="1600200" y="5562600"/>
            <a:ext cx="9144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93" name="Line 65"/>
          <p:cNvSpPr>
            <a:spLocks noChangeShapeType="1"/>
          </p:cNvSpPr>
          <p:nvPr/>
        </p:nvSpPr>
        <p:spPr bwMode="auto">
          <a:xfrm flipV="1">
            <a:off x="2514600" y="5334000"/>
            <a:ext cx="685800" cy="2286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94" name="Line 66"/>
          <p:cNvSpPr>
            <a:spLocks noChangeShapeType="1"/>
          </p:cNvSpPr>
          <p:nvPr/>
        </p:nvSpPr>
        <p:spPr bwMode="auto">
          <a:xfrm flipH="1">
            <a:off x="1600200" y="57912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95" name="Line 67"/>
          <p:cNvSpPr>
            <a:spLocks noChangeShapeType="1"/>
          </p:cNvSpPr>
          <p:nvPr/>
        </p:nvSpPr>
        <p:spPr bwMode="auto">
          <a:xfrm flipV="1">
            <a:off x="3048000" y="5105400"/>
            <a:ext cx="1676400" cy="6858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6996" name="Text Box 68"/>
          <p:cNvSpPr txBox="1">
            <a:spLocks noChangeArrowheads="1"/>
          </p:cNvSpPr>
          <p:nvPr/>
        </p:nvSpPr>
        <p:spPr bwMode="auto">
          <a:xfrm>
            <a:off x="381000" y="3886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Header table</a:t>
            </a:r>
          </a:p>
        </p:txBody>
      </p:sp>
      <p:sp>
        <p:nvSpPr>
          <p:cNvPr id="2556997" name="Text Box 69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6998" name="Text Box 70"/>
          <p:cNvSpPr txBox="1">
            <a:spLocks noChangeArrowheads="1"/>
          </p:cNvSpPr>
          <p:nvPr/>
        </p:nvSpPr>
        <p:spPr bwMode="auto">
          <a:xfrm>
            <a:off x="914400" y="1981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omic Sans MS" pitchFamily="66" charset="0"/>
              </a:rPr>
              <a:t>Για το </a:t>
            </a:r>
            <a:r>
              <a:rPr lang="en-US" b="1">
                <a:solidFill>
                  <a:srgbClr val="CC0000"/>
                </a:solidFill>
                <a:latin typeface="Comic Sans MS" pitchFamily="66" charset="0"/>
              </a:rPr>
              <a:t>D</a:t>
            </a:r>
            <a:endParaRPr lang="el-GR" b="1">
              <a:solidFill>
                <a:srgbClr val="CC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80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795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5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5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57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58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59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60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61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62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63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64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65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57966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57967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57968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57969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57970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7971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72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73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74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75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57976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7977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78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57979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57980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7981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82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83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84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7985" name="Line 33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86" name="Line 34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87" name="Line 35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88" name="Line 36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89" name="Line 37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90" name="Line 38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91" name="Line 39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92" name="Oval 40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93" name="Text Box 41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7994" name="Line 42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95" name="Line 43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7996" name="Text Box 4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7997" name="Text Box 45"/>
          <p:cNvSpPr txBox="1">
            <a:spLocks noChangeArrowheads="1"/>
          </p:cNvSpPr>
          <p:nvPr/>
        </p:nvSpPr>
        <p:spPr bwMode="auto">
          <a:xfrm>
            <a:off x="228600" y="609600"/>
            <a:ext cx="2895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000000"/>
                </a:solidFill>
                <a:latin typeface="Calibri" pitchFamily="34" charset="0"/>
              </a:rPr>
              <a:t>Φάση 1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Όλα τα προθεματικά μονοπάτια που περιέχουν το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D </a:t>
            </a:r>
            <a:endParaRPr lang="el-GR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Υποστήριξη 5&gt;2 -&gt; άρα συχνό</a:t>
            </a:r>
            <a:endParaRPr lang="el-GR" b="1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2557998" name="Text Box 46"/>
          <p:cNvSpPr txBox="1">
            <a:spLocks noChangeArrowheads="1"/>
          </p:cNvSpPr>
          <p:nvPr/>
        </p:nvSpPr>
        <p:spPr bwMode="auto">
          <a:xfrm>
            <a:off x="152400" y="2819400"/>
            <a:ext cx="3733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Μετατροπή του προθεματικού δέντρου σε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FP-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δέντρο υπό συνθήκη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2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4466" name="Oval 2"/>
          <p:cNvSpPr>
            <a:spLocks noChangeArrowheads="1"/>
          </p:cNvSpPr>
          <p:nvPr/>
        </p:nvSpPr>
        <p:spPr bwMode="auto">
          <a:xfrm>
            <a:off x="6477000" y="1676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494467" name="Object 3"/>
          <p:cNvGraphicFramePr>
            <a:graphicFrameLocks noChangeAspect="1"/>
          </p:cNvGraphicFramePr>
          <p:nvPr/>
        </p:nvGraphicFramePr>
        <p:xfrm>
          <a:off x="533400" y="838200"/>
          <a:ext cx="19177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38200"/>
                        <a:ext cx="19177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4468" name="Oval 4"/>
          <p:cNvSpPr>
            <a:spLocks noChangeArrowheads="1"/>
          </p:cNvSpPr>
          <p:nvPr/>
        </p:nvSpPr>
        <p:spPr bwMode="auto">
          <a:xfrm>
            <a:off x="60960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69" name="Oval 5"/>
          <p:cNvSpPr>
            <a:spLocks noChangeArrowheads="1"/>
          </p:cNvSpPr>
          <p:nvPr/>
        </p:nvSpPr>
        <p:spPr bwMode="auto">
          <a:xfrm>
            <a:off x="5638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0" name="Oval 6"/>
          <p:cNvSpPr>
            <a:spLocks noChangeArrowheads="1"/>
          </p:cNvSpPr>
          <p:nvPr/>
        </p:nvSpPr>
        <p:spPr bwMode="auto">
          <a:xfrm>
            <a:off x="70866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1" name="Line 7"/>
          <p:cNvSpPr>
            <a:spLocks noChangeShapeType="1"/>
          </p:cNvSpPr>
          <p:nvPr/>
        </p:nvSpPr>
        <p:spPr bwMode="auto">
          <a:xfrm flipH="1">
            <a:off x="6324600" y="1981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2" name="Line 8"/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3" name="Oval 9"/>
          <p:cNvSpPr>
            <a:spLocks noChangeArrowheads="1"/>
          </p:cNvSpPr>
          <p:nvPr/>
        </p:nvSpPr>
        <p:spPr bwMode="auto">
          <a:xfrm>
            <a:off x="7696200" y="3276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4" name="Oval 10"/>
          <p:cNvSpPr>
            <a:spLocks noChangeArrowheads="1"/>
          </p:cNvSpPr>
          <p:nvPr/>
        </p:nvSpPr>
        <p:spPr bwMode="auto">
          <a:xfrm>
            <a:off x="8153400" y="4038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5" name="Line 11"/>
          <p:cNvSpPr>
            <a:spLocks noChangeShapeType="1"/>
          </p:cNvSpPr>
          <p:nvPr/>
        </p:nvSpPr>
        <p:spPr bwMode="auto">
          <a:xfrm>
            <a:off x="6705600" y="1981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6" name="Line 12"/>
          <p:cNvSpPr>
            <a:spLocks noChangeShapeType="1"/>
          </p:cNvSpPr>
          <p:nvPr/>
        </p:nvSpPr>
        <p:spPr bwMode="auto">
          <a:xfrm flipH="1" flipV="1">
            <a:off x="7315200" y="2667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7" name="Line 13"/>
          <p:cNvSpPr>
            <a:spLocks noChangeShapeType="1"/>
          </p:cNvSpPr>
          <p:nvPr/>
        </p:nvSpPr>
        <p:spPr bwMode="auto">
          <a:xfrm>
            <a:off x="7924800" y="3581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78" name="Text Box 14"/>
          <p:cNvSpPr txBox="1">
            <a:spLocks noChangeArrowheads="1"/>
          </p:cNvSpPr>
          <p:nvPr/>
        </p:nvSpPr>
        <p:spPr bwMode="auto">
          <a:xfrm>
            <a:off x="5943600" y="1524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494479" name="Text Box 15"/>
          <p:cNvSpPr txBox="1">
            <a:spLocks noChangeArrowheads="1"/>
          </p:cNvSpPr>
          <p:nvPr/>
        </p:nvSpPr>
        <p:spPr bwMode="auto">
          <a:xfrm>
            <a:off x="5638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A:1</a:t>
            </a:r>
          </a:p>
        </p:txBody>
      </p:sp>
      <p:sp>
        <p:nvSpPr>
          <p:cNvPr id="2494480" name="Text Box 16"/>
          <p:cNvSpPr txBox="1">
            <a:spLocks noChangeArrowheads="1"/>
          </p:cNvSpPr>
          <p:nvPr/>
        </p:nvSpPr>
        <p:spPr bwMode="auto">
          <a:xfrm>
            <a:off x="51816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4481" name="Text Box 17"/>
          <p:cNvSpPr txBox="1">
            <a:spLocks noChangeArrowheads="1"/>
          </p:cNvSpPr>
          <p:nvPr/>
        </p:nvSpPr>
        <p:spPr bwMode="auto">
          <a:xfrm>
            <a:off x="73152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4482" name="Text Box 18"/>
          <p:cNvSpPr txBox="1">
            <a:spLocks noChangeArrowheads="1"/>
          </p:cNvSpPr>
          <p:nvPr/>
        </p:nvSpPr>
        <p:spPr bwMode="auto">
          <a:xfrm>
            <a:off x="7924800" y="3200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494483" name="Text Box 19"/>
          <p:cNvSpPr txBox="1">
            <a:spLocks noChangeArrowheads="1"/>
          </p:cNvSpPr>
          <p:nvPr/>
        </p:nvSpPr>
        <p:spPr bwMode="auto">
          <a:xfrm>
            <a:off x="83820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4484" name="Text Box 20"/>
          <p:cNvSpPr txBox="1">
            <a:spLocks noChangeArrowheads="1"/>
          </p:cNvSpPr>
          <p:nvPr/>
        </p:nvSpPr>
        <p:spPr bwMode="auto">
          <a:xfrm>
            <a:off x="3276600" y="13716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</a:rPr>
              <a:t>Διάβασμα</a:t>
            </a:r>
            <a:r>
              <a:rPr lang="en-US" sz="1400" b="1">
                <a:solidFill>
                  <a:srgbClr val="000000"/>
                </a:solidFill>
              </a:rPr>
              <a:t> TID=1</a:t>
            </a:r>
            <a:r>
              <a:rPr lang="el-GR" sz="1400" b="1">
                <a:solidFill>
                  <a:srgbClr val="000000"/>
                </a:solidFill>
              </a:rPr>
              <a:t>, 2</a:t>
            </a:r>
            <a:r>
              <a:rPr lang="en-US" sz="14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494485" name="Line 21"/>
          <p:cNvSpPr>
            <a:spLocks noChangeShapeType="1"/>
          </p:cNvSpPr>
          <p:nvPr/>
        </p:nvSpPr>
        <p:spPr bwMode="auto">
          <a:xfrm flipV="1">
            <a:off x="5943600" y="2514600"/>
            <a:ext cx="11430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86" name="Text Box 22"/>
          <p:cNvSpPr txBox="1">
            <a:spLocks noChangeArrowheads="1"/>
          </p:cNvSpPr>
          <p:nvPr/>
        </p:nvSpPr>
        <p:spPr bwMode="auto">
          <a:xfrm>
            <a:off x="2209800" y="8382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4487" name="Text Box 23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graphicFrame>
        <p:nvGraphicFramePr>
          <p:cNvPr id="2494488" name="Object 24"/>
          <p:cNvGraphicFramePr>
            <a:graphicFrameLocks noChangeAspect="1"/>
          </p:cNvGraphicFramePr>
          <p:nvPr/>
        </p:nvGraphicFramePr>
        <p:xfrm>
          <a:off x="3276600" y="43434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Worksheet" r:id="rId5" imgW="1953006" imgH="1781658" progId="Excel.Sheet.8">
                  <p:embed/>
                </p:oleObj>
              </mc:Choice>
              <mc:Fallback>
                <p:oleObj name="Worksheet" r:id="rId5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3434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4489" name="Line 25"/>
          <p:cNvSpPr>
            <a:spLocks noChangeShapeType="1"/>
          </p:cNvSpPr>
          <p:nvPr/>
        </p:nvSpPr>
        <p:spPr bwMode="auto">
          <a:xfrm flipH="1">
            <a:off x="4419600" y="4724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0" name="Line 26"/>
          <p:cNvSpPr>
            <a:spLocks noChangeShapeType="1"/>
          </p:cNvSpPr>
          <p:nvPr/>
        </p:nvSpPr>
        <p:spPr bwMode="auto">
          <a:xfrm flipH="1">
            <a:off x="4419600" y="50292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1" name="Line 27"/>
          <p:cNvSpPr>
            <a:spLocks noChangeShapeType="1"/>
          </p:cNvSpPr>
          <p:nvPr/>
        </p:nvSpPr>
        <p:spPr bwMode="auto">
          <a:xfrm flipH="1" flipV="1">
            <a:off x="5410200" y="38862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2" name="Line 28"/>
          <p:cNvSpPr>
            <a:spLocks noChangeShapeType="1"/>
          </p:cNvSpPr>
          <p:nvPr/>
        </p:nvSpPr>
        <p:spPr bwMode="auto">
          <a:xfrm flipH="1">
            <a:off x="4419600" y="5334000"/>
            <a:ext cx="3429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3" name="Line 29"/>
          <p:cNvSpPr>
            <a:spLocks noChangeShapeType="1"/>
          </p:cNvSpPr>
          <p:nvPr/>
        </p:nvSpPr>
        <p:spPr bwMode="auto">
          <a:xfrm flipH="1">
            <a:off x="4419600" y="5638800"/>
            <a:ext cx="3886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4" name="Text Box 30"/>
          <p:cNvSpPr txBox="1">
            <a:spLocks noChangeArrowheads="1"/>
          </p:cNvSpPr>
          <p:nvPr/>
        </p:nvSpPr>
        <p:spPr bwMode="auto">
          <a:xfrm>
            <a:off x="3200400" y="39624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  <a:latin typeface="Calibri" pitchFamily="34" charset="0"/>
              </a:rPr>
              <a:t>Πίνακας Δεικτών</a:t>
            </a:r>
            <a:endParaRPr lang="en-US" sz="14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94495" name="Line 31"/>
          <p:cNvSpPr>
            <a:spLocks noChangeShapeType="1"/>
          </p:cNvSpPr>
          <p:nvPr/>
        </p:nvSpPr>
        <p:spPr bwMode="auto">
          <a:xfrm flipV="1">
            <a:off x="5257800" y="2590800"/>
            <a:ext cx="0" cy="2133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6" name="Line 32"/>
          <p:cNvSpPr>
            <a:spLocks noChangeShapeType="1"/>
          </p:cNvSpPr>
          <p:nvPr/>
        </p:nvSpPr>
        <p:spPr bwMode="auto">
          <a:xfrm>
            <a:off x="5257800" y="2590800"/>
            <a:ext cx="8382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7" name="Line 33"/>
          <p:cNvSpPr>
            <a:spLocks noChangeShapeType="1"/>
          </p:cNvSpPr>
          <p:nvPr/>
        </p:nvSpPr>
        <p:spPr bwMode="auto">
          <a:xfrm flipV="1">
            <a:off x="5410200" y="3505200"/>
            <a:ext cx="3048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8" name="Line 34"/>
          <p:cNvSpPr>
            <a:spLocks noChangeShapeType="1"/>
          </p:cNvSpPr>
          <p:nvPr/>
        </p:nvSpPr>
        <p:spPr bwMode="auto">
          <a:xfrm flipV="1">
            <a:off x="7848600" y="3581400"/>
            <a:ext cx="0" cy="1752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499" name="Line 35"/>
          <p:cNvSpPr>
            <a:spLocks noChangeShapeType="1"/>
          </p:cNvSpPr>
          <p:nvPr/>
        </p:nvSpPr>
        <p:spPr bwMode="auto">
          <a:xfrm flipV="1">
            <a:off x="8305800" y="4343400"/>
            <a:ext cx="0" cy="1295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500" name="Line 36"/>
          <p:cNvSpPr>
            <a:spLocks noChangeShapeType="1"/>
          </p:cNvSpPr>
          <p:nvPr/>
        </p:nvSpPr>
        <p:spPr bwMode="auto">
          <a:xfrm>
            <a:off x="4419600" y="5867400"/>
            <a:ext cx="9144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501" name="Line 37"/>
          <p:cNvSpPr>
            <a:spLocks noChangeShapeType="1"/>
          </p:cNvSpPr>
          <p:nvPr/>
        </p:nvSpPr>
        <p:spPr bwMode="auto">
          <a:xfrm>
            <a:off x="5334000" y="5867400"/>
            <a:ext cx="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502" name="Line 38"/>
          <p:cNvSpPr>
            <a:spLocks noChangeShapeType="1"/>
          </p:cNvSpPr>
          <p:nvPr/>
        </p:nvSpPr>
        <p:spPr bwMode="auto">
          <a:xfrm>
            <a:off x="5257800" y="6096000"/>
            <a:ext cx="3048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503" name="Text Box 39"/>
          <p:cNvSpPr txBox="1">
            <a:spLocks noChangeArrowheads="1"/>
          </p:cNvSpPr>
          <p:nvPr/>
        </p:nvSpPr>
        <p:spPr bwMode="auto">
          <a:xfrm>
            <a:off x="3124200" y="1905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33CC"/>
                </a:solidFill>
              </a:rPr>
              <a:t>Διάβασμα</a:t>
            </a:r>
            <a:r>
              <a:rPr lang="en-US" sz="1400" b="1">
                <a:solidFill>
                  <a:srgbClr val="0033CC"/>
                </a:solidFill>
              </a:rPr>
              <a:t> TID=</a:t>
            </a:r>
            <a:r>
              <a:rPr lang="el-GR" sz="1400" b="1">
                <a:solidFill>
                  <a:srgbClr val="0033CC"/>
                </a:solidFill>
              </a:rPr>
              <a:t>3</a:t>
            </a:r>
            <a:endParaRPr lang="en-US" sz="1400" b="1">
              <a:solidFill>
                <a:srgbClr val="0033CC"/>
              </a:solidFill>
            </a:endParaRPr>
          </a:p>
        </p:txBody>
      </p:sp>
      <p:sp>
        <p:nvSpPr>
          <p:cNvPr id="2494504" name="Line 40"/>
          <p:cNvSpPr>
            <a:spLocks noChangeShapeType="1"/>
          </p:cNvSpPr>
          <p:nvPr/>
        </p:nvSpPr>
        <p:spPr bwMode="auto">
          <a:xfrm flipH="1">
            <a:off x="6324600" y="1981200"/>
            <a:ext cx="304800" cy="38100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505" name="Oval 41"/>
          <p:cNvSpPr>
            <a:spLocks noChangeArrowheads="1"/>
          </p:cNvSpPr>
          <p:nvPr/>
        </p:nvSpPr>
        <p:spPr bwMode="auto">
          <a:xfrm>
            <a:off x="6096000" y="2362200"/>
            <a:ext cx="304800" cy="304800"/>
          </a:xfrm>
          <a:prstGeom prst="ellips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4506" name="Text Box 42"/>
          <p:cNvSpPr txBox="1">
            <a:spLocks noChangeArrowheads="1"/>
          </p:cNvSpPr>
          <p:nvPr/>
        </p:nvSpPr>
        <p:spPr bwMode="auto">
          <a:xfrm>
            <a:off x="5638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A:1</a:t>
            </a:r>
          </a:p>
        </p:txBody>
      </p:sp>
    </p:spTree>
    <p:extLst>
      <p:ext uri="{BB962C8B-B14F-4D97-AF65-F5344CB8AC3E}">
        <p14:creationId xmlns:p14="http://schemas.microsoft.com/office/powerpoint/2010/main" val="16490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4503" grpId="0"/>
      <p:bldP spid="2494504" grpId="0" animBg="1"/>
      <p:bldP spid="2494505" grpId="0" animBg="1"/>
      <p:bldP spid="2494506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8978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79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0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1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2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3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4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5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6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7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8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89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58990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58991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B:5</a:t>
            </a:r>
          </a:p>
        </p:txBody>
      </p:sp>
      <p:sp>
        <p:nvSpPr>
          <p:cNvPr id="2558992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58993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58994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8995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96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97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98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8999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59000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9001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02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59003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59004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9005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06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07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08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9009" name="Line 33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0" name="Line 34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1" name="Line 35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2" name="Line 36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3" name="Line 37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4" name="Line 38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5" name="Line 39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6" name="Oval 40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7" name="Text Box 41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59018" name="Line 42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19" name="Line 43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59020" name="Text Box 4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59021" name="Text Box 45"/>
          <p:cNvSpPr txBox="1">
            <a:spLocks noChangeArrowheads="1"/>
          </p:cNvSpPr>
          <p:nvPr/>
        </p:nvSpPr>
        <p:spPr bwMode="auto">
          <a:xfrm>
            <a:off x="457200" y="762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1. Αλλαγή υποστήριξης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39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02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03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04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05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06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07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08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09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10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11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12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13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60014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A:7</a:t>
            </a:r>
          </a:p>
        </p:txBody>
      </p:sp>
      <p:sp>
        <p:nvSpPr>
          <p:cNvPr id="2560015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0016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60017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60018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0019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20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21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22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23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60024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0025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26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0027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60028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0029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0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1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2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0033" name="Line 33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4" name="Line 34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5" name="Line 35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6" name="Line 36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7" name="Line 37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8" name="Line 38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39" name="Line 39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40" name="Oval 40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41" name="Text Box 41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0042" name="Line 42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43" name="Line 43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0044" name="Text Box 4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0045" name="Text Box 45"/>
          <p:cNvSpPr txBox="1">
            <a:spLocks noChangeArrowheads="1"/>
          </p:cNvSpPr>
          <p:nvPr/>
        </p:nvSpPr>
        <p:spPr bwMode="auto">
          <a:xfrm>
            <a:off x="457200" y="762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1. Αλλαγή υποστήριξης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7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26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27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28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29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30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31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32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33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34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35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36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37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61038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3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1039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1040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61041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C:3</a:t>
            </a:r>
          </a:p>
        </p:txBody>
      </p:sp>
      <p:sp>
        <p:nvSpPr>
          <p:cNvPr id="2561042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1043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44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45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46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47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61048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1049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50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1051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61052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1053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54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55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56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1057" name="Line 33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58" name="Line 34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59" name="Line 35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60" name="Line 36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61" name="Line 37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62" name="Line 38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63" name="Line 39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64" name="Oval 40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65" name="Text Box 41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1066" name="Line 42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67" name="Line 43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1068" name="Text Box 4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1069" name="Text Box 45"/>
          <p:cNvSpPr txBox="1">
            <a:spLocks noChangeArrowheads="1"/>
          </p:cNvSpPr>
          <p:nvPr/>
        </p:nvSpPr>
        <p:spPr bwMode="auto">
          <a:xfrm>
            <a:off x="457200" y="762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1. Αλλαγή υποστήριξης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3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050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1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2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3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4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5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6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7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8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59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60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61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62062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3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2063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2064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B:3</a:t>
            </a:r>
          </a:p>
        </p:txBody>
      </p:sp>
      <p:sp>
        <p:nvSpPr>
          <p:cNvPr id="2562065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2066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2067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68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69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70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71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62072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2073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74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2075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62076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2077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78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79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0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2081" name="Line 33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2" name="Line 34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3" name="Line 35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4" name="Line 36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5" name="Line 37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6" name="Line 38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7" name="Line 39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8" name="Oval 40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89" name="Text Box 41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2090" name="Line 42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91" name="Line 43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2092" name="Text Box 4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2093" name="Text Box 45"/>
          <p:cNvSpPr txBox="1">
            <a:spLocks noChangeArrowheads="1"/>
          </p:cNvSpPr>
          <p:nvPr/>
        </p:nvSpPr>
        <p:spPr bwMode="auto">
          <a:xfrm>
            <a:off x="457200" y="762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1. Αλλαγή υποστήριξης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1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074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75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76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77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78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79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80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81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82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83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84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85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63086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3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3087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3088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3089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3090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3091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92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93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94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95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63096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3097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098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3099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63100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3101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02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03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04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3105" name="Line 33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06" name="Line 34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07" name="Line 35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08" name="Line 36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09" name="Line 37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10" name="Line 38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11" name="Line 39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12" name="Oval 40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13" name="Text Box 41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3114" name="Line 42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15" name="Line 43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3116" name="Text Box 4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3117" name="Text Box 45"/>
          <p:cNvSpPr txBox="1">
            <a:spLocks noChangeArrowheads="1"/>
          </p:cNvSpPr>
          <p:nvPr/>
        </p:nvSpPr>
        <p:spPr bwMode="auto">
          <a:xfrm>
            <a:off x="457200" y="762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1. Αλλαγή υποστήριξης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5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4098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099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0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1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2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3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4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5" name="Oval 9"/>
          <p:cNvSpPr>
            <a:spLocks noChangeArrowheads="1"/>
          </p:cNvSpPr>
          <p:nvPr/>
        </p:nvSpPr>
        <p:spPr bwMode="auto">
          <a:xfrm>
            <a:off x="7086600" y="3962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6" name="Line 10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7" name="Line 11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8" name="Line 12"/>
          <p:cNvSpPr>
            <a:spLocks noChangeShapeType="1"/>
          </p:cNvSpPr>
          <p:nvPr/>
        </p:nvSpPr>
        <p:spPr bwMode="auto">
          <a:xfrm flipH="1">
            <a:off x="7315200" y="3505200"/>
            <a:ext cx="152400" cy="457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09" name="Text Box 13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64110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3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4111" name="Text Box 15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4112" name="Text Box 16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4113" name="Text Box 17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4114" name="Text Box 18"/>
          <p:cNvSpPr txBox="1">
            <a:spLocks noChangeArrowheads="1"/>
          </p:cNvSpPr>
          <p:nvPr/>
        </p:nvSpPr>
        <p:spPr bwMode="auto">
          <a:xfrm>
            <a:off x="73914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4115" name="Oval 19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16" name="Oval 20"/>
          <p:cNvSpPr>
            <a:spLocks noChangeArrowheads="1"/>
          </p:cNvSpPr>
          <p:nvPr/>
        </p:nvSpPr>
        <p:spPr bwMode="auto">
          <a:xfrm>
            <a:off x="4724400" y="4267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17" name="Line 21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18" name="Line 22"/>
          <p:cNvSpPr>
            <a:spLocks noChangeShapeType="1"/>
          </p:cNvSpPr>
          <p:nvPr/>
        </p:nvSpPr>
        <p:spPr bwMode="auto">
          <a:xfrm>
            <a:off x="4724400" y="3657600"/>
            <a:ext cx="76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19" name="Text Box 23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64120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4121" name="Oval 25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22" name="Text Box 26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4123" name="Oval 27"/>
          <p:cNvSpPr>
            <a:spLocks noChangeArrowheads="1"/>
          </p:cNvSpPr>
          <p:nvPr/>
        </p:nvSpPr>
        <p:spPr bwMode="auto">
          <a:xfrm>
            <a:off x="3200400" y="5105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808080"/>
              </a:solidFill>
              <a:latin typeface="Comic Sans MS" pitchFamily="66" charset="0"/>
            </a:endParaRPr>
          </a:p>
        </p:txBody>
      </p:sp>
      <p:sp>
        <p:nvSpPr>
          <p:cNvPr id="2564124" name="Text Box 28"/>
          <p:cNvSpPr txBox="1">
            <a:spLocks noChangeArrowheads="1"/>
          </p:cNvSpPr>
          <p:nvPr/>
        </p:nvSpPr>
        <p:spPr bwMode="auto">
          <a:xfrm>
            <a:off x="2743200" y="4953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4125" name="Line 29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26" name="Line 30"/>
          <p:cNvSpPr>
            <a:spLocks noChangeShapeType="1"/>
          </p:cNvSpPr>
          <p:nvPr/>
        </p:nvSpPr>
        <p:spPr bwMode="auto">
          <a:xfrm flipH="1">
            <a:off x="3352800" y="4419600"/>
            <a:ext cx="2286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27" name="Oval 31"/>
          <p:cNvSpPr>
            <a:spLocks noChangeArrowheads="1"/>
          </p:cNvSpPr>
          <p:nvPr/>
        </p:nvSpPr>
        <p:spPr bwMode="auto">
          <a:xfrm>
            <a:off x="5562600" y="329247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28" name="Text Box 32"/>
          <p:cNvSpPr txBox="1">
            <a:spLocks noChangeArrowheads="1"/>
          </p:cNvSpPr>
          <p:nvPr/>
        </p:nvSpPr>
        <p:spPr bwMode="auto">
          <a:xfrm>
            <a:off x="58674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4129" name="Line 33"/>
          <p:cNvSpPr>
            <a:spLocks noChangeShapeType="1"/>
          </p:cNvSpPr>
          <p:nvPr/>
        </p:nvSpPr>
        <p:spPr bwMode="auto">
          <a:xfrm flipH="1" flipV="1">
            <a:off x="4800600" y="2667000"/>
            <a:ext cx="8382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0" name="Line 34"/>
          <p:cNvSpPr>
            <a:spLocks noChangeShapeType="1"/>
          </p:cNvSpPr>
          <p:nvPr/>
        </p:nvSpPr>
        <p:spPr bwMode="auto">
          <a:xfrm flipV="1">
            <a:off x="3505200" y="4343400"/>
            <a:ext cx="609600" cy="838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1" name="Line 35"/>
          <p:cNvSpPr>
            <a:spLocks noChangeShapeType="1"/>
          </p:cNvSpPr>
          <p:nvPr/>
        </p:nvSpPr>
        <p:spPr bwMode="auto">
          <a:xfrm flipV="1">
            <a:off x="4953000" y="3597275"/>
            <a:ext cx="685800" cy="6699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2" name="Line 36"/>
          <p:cNvSpPr>
            <a:spLocks noChangeShapeType="1"/>
          </p:cNvSpPr>
          <p:nvPr/>
        </p:nvSpPr>
        <p:spPr bwMode="auto">
          <a:xfrm>
            <a:off x="5867400" y="3597275"/>
            <a:ext cx="1219200" cy="441325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3" name="Line 37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4" name="Line 38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5" name="Line 39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6" name="Oval 40"/>
          <p:cNvSpPr>
            <a:spLocks noChangeArrowheads="1"/>
          </p:cNvSpPr>
          <p:nvPr/>
        </p:nvSpPr>
        <p:spPr bwMode="auto">
          <a:xfrm>
            <a:off x="41148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7" name="Text Box 41"/>
          <p:cNvSpPr txBox="1">
            <a:spLocks noChangeArrowheads="1"/>
          </p:cNvSpPr>
          <p:nvPr/>
        </p:nvSpPr>
        <p:spPr bwMode="auto">
          <a:xfrm>
            <a:off x="3962400" y="4419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564138" name="Line 42"/>
          <p:cNvSpPr>
            <a:spLocks noChangeShapeType="1"/>
          </p:cNvSpPr>
          <p:nvPr/>
        </p:nvSpPr>
        <p:spPr bwMode="auto">
          <a:xfrm>
            <a:off x="4419600" y="4343400"/>
            <a:ext cx="304800" cy="7620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39" name="Line 43"/>
          <p:cNvSpPr>
            <a:spLocks noChangeShapeType="1"/>
          </p:cNvSpPr>
          <p:nvPr/>
        </p:nvSpPr>
        <p:spPr bwMode="auto">
          <a:xfrm>
            <a:off x="3962400" y="3505200"/>
            <a:ext cx="2286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4140" name="Text Box 44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4141" name="Text Box 45"/>
          <p:cNvSpPr txBox="1">
            <a:spLocks noChangeArrowheads="1"/>
          </p:cNvSpPr>
          <p:nvPr/>
        </p:nvSpPr>
        <p:spPr bwMode="auto">
          <a:xfrm>
            <a:off x="457200" y="762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2. Περικοπή Κόμβων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7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122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23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24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25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26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27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28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29" name="Line 9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30" name="Line 10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31" name="Text Box 11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65132" name="Text Box 12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3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5133" name="Text Box 13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5134" name="Text Box 14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5135" name="Text Box 15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5136" name="Oval 16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37" name="Line 17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38" name="Text Box 18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65139" name="Oval 19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40" name="Text Box 20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5141" name="Line 21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42" name="Line 22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43" name="Line 23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44" name="Line 24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5145" name="Text Box 2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5146" name="Text Box 26"/>
          <p:cNvSpPr txBox="1">
            <a:spLocks noChangeArrowheads="1"/>
          </p:cNvSpPr>
          <p:nvPr/>
        </p:nvSpPr>
        <p:spPr bwMode="auto">
          <a:xfrm>
            <a:off x="457200" y="762000"/>
            <a:ext cx="3733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2. Περικοπή Κόμβων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6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6146" name="Oval 2"/>
          <p:cNvSpPr>
            <a:spLocks noChangeArrowheads="1"/>
          </p:cNvSpPr>
          <p:nvPr/>
        </p:nvSpPr>
        <p:spPr bwMode="auto">
          <a:xfrm>
            <a:off x="6705600" y="2286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47" name="Oval 3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48" name="Oval 4"/>
          <p:cNvSpPr>
            <a:spLocks noChangeArrowheads="1"/>
          </p:cNvSpPr>
          <p:nvPr/>
        </p:nvSpPr>
        <p:spPr bwMode="auto">
          <a:xfrm>
            <a:off x="4648200" y="23622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49" name="Oval 5"/>
          <p:cNvSpPr>
            <a:spLocks noChangeArrowheads="1"/>
          </p:cNvSpPr>
          <p:nvPr/>
        </p:nvSpPr>
        <p:spPr bwMode="auto">
          <a:xfrm>
            <a:off x="37338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50" name="Line 6"/>
          <p:cNvSpPr>
            <a:spLocks noChangeShapeType="1"/>
          </p:cNvSpPr>
          <p:nvPr/>
        </p:nvSpPr>
        <p:spPr bwMode="auto">
          <a:xfrm flipH="1">
            <a:off x="4876800" y="1828800"/>
            <a:ext cx="990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51" name="Line 7"/>
          <p:cNvSpPr>
            <a:spLocks noChangeShapeType="1"/>
          </p:cNvSpPr>
          <p:nvPr/>
        </p:nvSpPr>
        <p:spPr bwMode="auto">
          <a:xfrm flipH="1">
            <a:off x="4038600" y="2667000"/>
            <a:ext cx="762000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52" name="Oval 8"/>
          <p:cNvSpPr>
            <a:spLocks noChangeArrowheads="1"/>
          </p:cNvSpPr>
          <p:nvPr/>
        </p:nvSpPr>
        <p:spPr bwMode="auto">
          <a:xfrm>
            <a:off x="7315200" y="32004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53" name="Line 9"/>
          <p:cNvSpPr>
            <a:spLocks noChangeShapeType="1"/>
          </p:cNvSpPr>
          <p:nvPr/>
        </p:nvSpPr>
        <p:spPr bwMode="auto">
          <a:xfrm>
            <a:off x="5867400" y="18288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54" name="Line 10"/>
          <p:cNvSpPr>
            <a:spLocks noChangeShapeType="1"/>
          </p:cNvSpPr>
          <p:nvPr/>
        </p:nvSpPr>
        <p:spPr bwMode="auto">
          <a:xfrm flipH="1" flipV="1">
            <a:off x="6934200" y="2590800"/>
            <a:ext cx="4572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55" name="Text Box 11"/>
          <p:cNvSpPr txBox="1">
            <a:spLocks noChangeArrowheads="1"/>
          </p:cNvSpPr>
          <p:nvPr/>
        </p:nvSpPr>
        <p:spPr bwMode="auto">
          <a:xfrm>
            <a:off x="5105400" y="1447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566156" name="Text Box 12"/>
          <p:cNvSpPr txBox="1">
            <a:spLocks noChangeArrowheads="1"/>
          </p:cNvSpPr>
          <p:nvPr/>
        </p:nvSpPr>
        <p:spPr bwMode="auto">
          <a:xfrm>
            <a:off x="41148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3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6157" name="Text Box 13"/>
          <p:cNvSpPr txBox="1">
            <a:spLocks noChangeArrowheads="1"/>
          </p:cNvSpPr>
          <p:nvPr/>
        </p:nvSpPr>
        <p:spPr bwMode="auto">
          <a:xfrm>
            <a:off x="32004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6158" name="Text Box 14"/>
          <p:cNvSpPr txBox="1">
            <a:spLocks noChangeArrowheads="1"/>
          </p:cNvSpPr>
          <p:nvPr/>
        </p:nvSpPr>
        <p:spPr bwMode="auto">
          <a:xfrm>
            <a:off x="69342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</a:t>
            </a:r>
            <a:r>
              <a:rPr lang="el-GR" sz="2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6159" name="Text Box 15"/>
          <p:cNvSpPr txBox="1">
            <a:spLocks noChangeArrowheads="1"/>
          </p:cNvSpPr>
          <p:nvPr/>
        </p:nvSpPr>
        <p:spPr bwMode="auto">
          <a:xfrm>
            <a:off x="76962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6160" name="Oval 16"/>
          <p:cNvSpPr>
            <a:spLocks noChangeArrowheads="1"/>
          </p:cNvSpPr>
          <p:nvPr/>
        </p:nvSpPr>
        <p:spPr bwMode="auto">
          <a:xfrm>
            <a:off x="4572000" y="3336925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61" name="Line 17"/>
          <p:cNvSpPr>
            <a:spLocks noChangeShapeType="1"/>
          </p:cNvSpPr>
          <p:nvPr/>
        </p:nvSpPr>
        <p:spPr bwMode="auto">
          <a:xfrm flipV="1">
            <a:off x="4724400" y="2667000"/>
            <a:ext cx="7620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62" name="Text Box 18"/>
          <p:cNvSpPr txBox="1">
            <a:spLocks noChangeArrowheads="1"/>
          </p:cNvSpPr>
          <p:nvPr/>
        </p:nvSpPr>
        <p:spPr bwMode="auto">
          <a:xfrm>
            <a:off x="4876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566163" name="Oval 19"/>
          <p:cNvSpPr>
            <a:spLocks noChangeArrowheads="1"/>
          </p:cNvSpPr>
          <p:nvPr/>
        </p:nvSpPr>
        <p:spPr bwMode="auto">
          <a:xfrm>
            <a:off x="3429000" y="41148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64" name="Text Box 20"/>
          <p:cNvSpPr txBox="1">
            <a:spLocks noChangeArrowheads="1"/>
          </p:cNvSpPr>
          <p:nvPr/>
        </p:nvSpPr>
        <p:spPr bwMode="auto">
          <a:xfrm>
            <a:off x="2895600" y="4038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</a:t>
            </a:r>
            <a:r>
              <a:rPr lang="el-GR" sz="2000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566165" name="Line 21"/>
          <p:cNvSpPr>
            <a:spLocks noChangeShapeType="1"/>
          </p:cNvSpPr>
          <p:nvPr/>
        </p:nvSpPr>
        <p:spPr bwMode="auto">
          <a:xfrm flipV="1">
            <a:off x="3581400" y="3505200"/>
            <a:ext cx="30480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66" name="Line 22"/>
          <p:cNvSpPr>
            <a:spLocks noChangeShapeType="1"/>
          </p:cNvSpPr>
          <p:nvPr/>
        </p:nvSpPr>
        <p:spPr bwMode="auto">
          <a:xfrm flipV="1">
            <a:off x="3733800" y="3597275"/>
            <a:ext cx="838200" cy="5937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67" name="Line 23"/>
          <p:cNvSpPr>
            <a:spLocks noChangeShapeType="1"/>
          </p:cNvSpPr>
          <p:nvPr/>
        </p:nvSpPr>
        <p:spPr bwMode="auto">
          <a:xfrm flipV="1">
            <a:off x="4953000" y="3292475"/>
            <a:ext cx="2362200" cy="136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68" name="Line 24"/>
          <p:cNvSpPr>
            <a:spLocks noChangeShapeType="1"/>
          </p:cNvSpPr>
          <p:nvPr/>
        </p:nvSpPr>
        <p:spPr bwMode="auto">
          <a:xfrm flipV="1">
            <a:off x="4038600" y="2514600"/>
            <a:ext cx="2667000" cy="854075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566169" name="Text Box 25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6170" name="Text Box 26"/>
          <p:cNvSpPr txBox="1">
            <a:spLocks noChangeArrowheads="1"/>
          </p:cNvSpPr>
          <p:nvPr/>
        </p:nvSpPr>
        <p:spPr bwMode="auto">
          <a:xfrm>
            <a:off x="457200" y="762000"/>
            <a:ext cx="37338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Προθεματικά δέντρα και υποσυνθήκη δέντρα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Για τα Α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D,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Β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D </a:t>
            </a: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και 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CD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 sz="1600">
                <a:solidFill>
                  <a:srgbClr val="000000"/>
                </a:solidFill>
                <a:latin typeface="Calibri" pitchFamily="34" charset="0"/>
              </a:rPr>
              <a:t>κοκ</a:t>
            </a:r>
            <a:endParaRPr lang="en-US" sz="16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6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170" name="Text Box 2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7171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153400" cy="357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Παράδειγμα τεχνικής διαίρει-και-βασίλευε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Σε κάθε αναδρομικό βήμα, λύνεται και ένα υπο-πρόβλημα: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Κατασκευάζεται το προθεματικό δέντρο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Υπολογίζεται η νέα υποστήριξη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για τους κόμβους του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Περικόβονται οι κόμβοι με μικρή υποστήριξη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Επειδή τα υποπροβλήματα είναι ξένα μεταξύ τους, δεν δημιουργούνται τα ίδια συχνά στοιχειοσύνολα δυο φορές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l-GR" sz="800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 Ο υπολογισμός της υποστήριξης είναι αποδοτικός – γίνεται ταυτόχρονα με τη δημιουργία των συχνών στοιχειοσυνόλων</a:t>
            </a:r>
          </a:p>
        </p:txBody>
      </p:sp>
      <p:sp>
        <p:nvSpPr>
          <p:cNvPr id="2567172" name="Text Box 4"/>
          <p:cNvSpPr txBox="1">
            <a:spLocks noChangeArrowheads="1"/>
          </p:cNvSpPr>
          <p:nvPr/>
        </p:nvSpPr>
        <p:spPr bwMode="auto">
          <a:xfrm>
            <a:off x="1676400" y="1524000"/>
            <a:ext cx="441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>
                <a:solidFill>
                  <a:srgbClr val="330066"/>
                </a:solidFill>
                <a:latin typeface="Calibri" pitchFamily="34" charset="0"/>
              </a:rPr>
              <a:t>Παρατηρήσεις</a:t>
            </a:r>
          </a:p>
        </p:txBody>
      </p:sp>
    </p:spTree>
    <p:extLst>
      <p:ext uri="{BB962C8B-B14F-4D97-AF65-F5344CB8AC3E}">
        <p14:creationId xmlns:p14="http://schemas.microsoft.com/office/powerpoint/2010/main" val="364003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8194" name="Text Box 2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sp>
        <p:nvSpPr>
          <p:cNvPr id="2568195" name="Text Box 3"/>
          <p:cNvSpPr txBox="1">
            <a:spLocks noChangeArrowheads="1"/>
          </p:cNvSpPr>
          <p:nvPr/>
        </p:nvSpPr>
        <p:spPr bwMode="auto">
          <a:xfrm>
            <a:off x="609600" y="2438400"/>
            <a:ext cx="77724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Η απόδοση του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FP-Growth 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εξαρτάται από τον παράγοντα συμπίεσης του συνόλου των δεδομένων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(compaction factor)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itchFamily="34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  <a:latin typeface="Calibri" pitchFamily="34" charset="0"/>
              </a:rPr>
              <a:t>Αν τα τελικά δέντρα είναι «θαμνώδη» </a:t>
            </a:r>
            <a:r>
              <a:rPr lang="en-US">
                <a:solidFill>
                  <a:srgbClr val="000000"/>
                </a:solidFill>
                <a:latin typeface="Calibri" pitchFamily="34" charset="0"/>
              </a:rPr>
              <a:t>(bushy) </a:t>
            </a:r>
            <a:r>
              <a:rPr lang="el-GR">
                <a:solidFill>
                  <a:srgbClr val="000000"/>
                </a:solidFill>
                <a:latin typeface="Calibri" pitchFamily="34" charset="0"/>
              </a:rPr>
              <a:t>τότε δε δουλεύει καλά, αυξάνεται ο αριθμός των υποπροβλημάτων (οι αναδρομικές κλήσεις)</a:t>
            </a:r>
          </a:p>
        </p:txBody>
      </p:sp>
      <p:sp>
        <p:nvSpPr>
          <p:cNvPr id="2568196" name="Text Box 4"/>
          <p:cNvSpPr txBox="1">
            <a:spLocks noChangeArrowheads="1"/>
          </p:cNvSpPr>
          <p:nvPr/>
        </p:nvSpPr>
        <p:spPr bwMode="auto">
          <a:xfrm>
            <a:off x="1752600" y="1828800"/>
            <a:ext cx="441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>
                <a:solidFill>
                  <a:srgbClr val="330066"/>
                </a:solidFill>
                <a:latin typeface="Calibri" pitchFamily="34" charset="0"/>
              </a:rPr>
              <a:t>Παρατηρήσεις</a:t>
            </a:r>
          </a:p>
        </p:txBody>
      </p:sp>
    </p:spTree>
    <p:extLst>
      <p:ext uri="{BB962C8B-B14F-4D97-AF65-F5344CB8AC3E}">
        <p14:creationId xmlns:p14="http://schemas.microsoft.com/office/powerpoint/2010/main" val="17109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5490" name="Oval 2"/>
          <p:cNvSpPr>
            <a:spLocks noChangeArrowheads="1"/>
          </p:cNvSpPr>
          <p:nvPr/>
        </p:nvSpPr>
        <p:spPr bwMode="auto">
          <a:xfrm>
            <a:off x="6477000" y="1676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495491" name="Object 3"/>
          <p:cNvGraphicFramePr>
            <a:graphicFrameLocks noChangeAspect="1"/>
          </p:cNvGraphicFramePr>
          <p:nvPr/>
        </p:nvGraphicFramePr>
        <p:xfrm>
          <a:off x="533400" y="838200"/>
          <a:ext cx="19177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38200"/>
                        <a:ext cx="19177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5492" name="Oval 4"/>
          <p:cNvSpPr>
            <a:spLocks noChangeArrowheads="1"/>
          </p:cNvSpPr>
          <p:nvPr/>
        </p:nvSpPr>
        <p:spPr bwMode="auto">
          <a:xfrm>
            <a:off x="60960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493" name="Oval 5"/>
          <p:cNvSpPr>
            <a:spLocks noChangeArrowheads="1"/>
          </p:cNvSpPr>
          <p:nvPr/>
        </p:nvSpPr>
        <p:spPr bwMode="auto">
          <a:xfrm>
            <a:off x="5638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494" name="Oval 6"/>
          <p:cNvSpPr>
            <a:spLocks noChangeArrowheads="1"/>
          </p:cNvSpPr>
          <p:nvPr/>
        </p:nvSpPr>
        <p:spPr bwMode="auto">
          <a:xfrm>
            <a:off x="70866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495" name="Line 7"/>
          <p:cNvSpPr>
            <a:spLocks noChangeShapeType="1"/>
          </p:cNvSpPr>
          <p:nvPr/>
        </p:nvSpPr>
        <p:spPr bwMode="auto">
          <a:xfrm flipH="1">
            <a:off x="6324600" y="1981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496" name="Line 8"/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497" name="Oval 9"/>
          <p:cNvSpPr>
            <a:spLocks noChangeArrowheads="1"/>
          </p:cNvSpPr>
          <p:nvPr/>
        </p:nvSpPr>
        <p:spPr bwMode="auto">
          <a:xfrm>
            <a:off x="7696200" y="3276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498" name="Oval 10"/>
          <p:cNvSpPr>
            <a:spLocks noChangeArrowheads="1"/>
          </p:cNvSpPr>
          <p:nvPr/>
        </p:nvSpPr>
        <p:spPr bwMode="auto">
          <a:xfrm>
            <a:off x="8153400" y="4038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499" name="Line 11"/>
          <p:cNvSpPr>
            <a:spLocks noChangeShapeType="1"/>
          </p:cNvSpPr>
          <p:nvPr/>
        </p:nvSpPr>
        <p:spPr bwMode="auto">
          <a:xfrm>
            <a:off x="6705600" y="1981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00" name="Line 12"/>
          <p:cNvSpPr>
            <a:spLocks noChangeShapeType="1"/>
          </p:cNvSpPr>
          <p:nvPr/>
        </p:nvSpPr>
        <p:spPr bwMode="auto">
          <a:xfrm flipH="1" flipV="1">
            <a:off x="7315200" y="2667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01" name="Line 13"/>
          <p:cNvSpPr>
            <a:spLocks noChangeShapeType="1"/>
          </p:cNvSpPr>
          <p:nvPr/>
        </p:nvSpPr>
        <p:spPr bwMode="auto">
          <a:xfrm>
            <a:off x="7924800" y="3581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02" name="Text Box 14"/>
          <p:cNvSpPr txBox="1">
            <a:spLocks noChangeArrowheads="1"/>
          </p:cNvSpPr>
          <p:nvPr/>
        </p:nvSpPr>
        <p:spPr bwMode="auto">
          <a:xfrm>
            <a:off x="5943600" y="1524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495503" name="Text Box 15"/>
          <p:cNvSpPr txBox="1">
            <a:spLocks noChangeArrowheads="1"/>
          </p:cNvSpPr>
          <p:nvPr/>
        </p:nvSpPr>
        <p:spPr bwMode="auto">
          <a:xfrm>
            <a:off x="51816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5504" name="Text Box 16"/>
          <p:cNvSpPr txBox="1">
            <a:spLocks noChangeArrowheads="1"/>
          </p:cNvSpPr>
          <p:nvPr/>
        </p:nvSpPr>
        <p:spPr bwMode="auto">
          <a:xfrm>
            <a:off x="73152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5505" name="Text Box 17"/>
          <p:cNvSpPr txBox="1">
            <a:spLocks noChangeArrowheads="1"/>
          </p:cNvSpPr>
          <p:nvPr/>
        </p:nvSpPr>
        <p:spPr bwMode="auto">
          <a:xfrm>
            <a:off x="7924800" y="3200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495506" name="Text Box 18"/>
          <p:cNvSpPr txBox="1">
            <a:spLocks noChangeArrowheads="1"/>
          </p:cNvSpPr>
          <p:nvPr/>
        </p:nvSpPr>
        <p:spPr bwMode="auto">
          <a:xfrm>
            <a:off x="83820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5507" name="Text Box 19"/>
          <p:cNvSpPr txBox="1">
            <a:spLocks noChangeArrowheads="1"/>
          </p:cNvSpPr>
          <p:nvPr/>
        </p:nvSpPr>
        <p:spPr bwMode="auto">
          <a:xfrm>
            <a:off x="3276600" y="13716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</a:rPr>
              <a:t>Διάβασμα</a:t>
            </a:r>
            <a:r>
              <a:rPr lang="en-US" sz="1400" b="1">
                <a:solidFill>
                  <a:srgbClr val="000000"/>
                </a:solidFill>
              </a:rPr>
              <a:t> TID=1</a:t>
            </a:r>
            <a:r>
              <a:rPr lang="el-GR" sz="1400" b="1">
                <a:solidFill>
                  <a:srgbClr val="000000"/>
                </a:solidFill>
              </a:rPr>
              <a:t>, 2</a:t>
            </a:r>
            <a:r>
              <a:rPr lang="en-US" sz="14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495508" name="Line 20"/>
          <p:cNvSpPr>
            <a:spLocks noChangeShapeType="1"/>
          </p:cNvSpPr>
          <p:nvPr/>
        </p:nvSpPr>
        <p:spPr bwMode="auto">
          <a:xfrm flipV="1">
            <a:off x="5943600" y="2514600"/>
            <a:ext cx="11430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09" name="Text Box 21"/>
          <p:cNvSpPr txBox="1">
            <a:spLocks noChangeArrowheads="1"/>
          </p:cNvSpPr>
          <p:nvPr/>
        </p:nvSpPr>
        <p:spPr bwMode="auto">
          <a:xfrm>
            <a:off x="2209800" y="8382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5510" name="Text Box 22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graphicFrame>
        <p:nvGraphicFramePr>
          <p:cNvPr id="2495511" name="Object 23"/>
          <p:cNvGraphicFramePr>
            <a:graphicFrameLocks noChangeAspect="1"/>
          </p:cNvGraphicFramePr>
          <p:nvPr/>
        </p:nvGraphicFramePr>
        <p:xfrm>
          <a:off x="3276600" y="43434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Worksheet" r:id="rId5" imgW="1953006" imgH="1781658" progId="Excel.Sheet.8">
                  <p:embed/>
                </p:oleObj>
              </mc:Choice>
              <mc:Fallback>
                <p:oleObj name="Worksheet" r:id="rId5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3434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5512" name="Line 24"/>
          <p:cNvSpPr>
            <a:spLocks noChangeShapeType="1"/>
          </p:cNvSpPr>
          <p:nvPr/>
        </p:nvSpPr>
        <p:spPr bwMode="auto">
          <a:xfrm flipH="1">
            <a:off x="4419600" y="4724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13" name="Line 25"/>
          <p:cNvSpPr>
            <a:spLocks noChangeShapeType="1"/>
          </p:cNvSpPr>
          <p:nvPr/>
        </p:nvSpPr>
        <p:spPr bwMode="auto">
          <a:xfrm flipH="1">
            <a:off x="4419600" y="50292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14" name="Line 26"/>
          <p:cNvSpPr>
            <a:spLocks noChangeShapeType="1"/>
          </p:cNvSpPr>
          <p:nvPr/>
        </p:nvSpPr>
        <p:spPr bwMode="auto">
          <a:xfrm flipH="1" flipV="1">
            <a:off x="5410200" y="38862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15" name="Line 27"/>
          <p:cNvSpPr>
            <a:spLocks noChangeShapeType="1"/>
          </p:cNvSpPr>
          <p:nvPr/>
        </p:nvSpPr>
        <p:spPr bwMode="auto">
          <a:xfrm flipH="1">
            <a:off x="4419600" y="5334000"/>
            <a:ext cx="3429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16" name="Line 28"/>
          <p:cNvSpPr>
            <a:spLocks noChangeShapeType="1"/>
          </p:cNvSpPr>
          <p:nvPr/>
        </p:nvSpPr>
        <p:spPr bwMode="auto">
          <a:xfrm flipH="1">
            <a:off x="4419600" y="5638800"/>
            <a:ext cx="3886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17" name="Text Box 29"/>
          <p:cNvSpPr txBox="1">
            <a:spLocks noChangeArrowheads="1"/>
          </p:cNvSpPr>
          <p:nvPr/>
        </p:nvSpPr>
        <p:spPr bwMode="auto">
          <a:xfrm>
            <a:off x="3200400" y="39624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  <a:latin typeface="Calibri" pitchFamily="34" charset="0"/>
              </a:rPr>
              <a:t>Πίνακας Δεικτών</a:t>
            </a:r>
            <a:endParaRPr lang="en-US" sz="14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95518" name="Line 30"/>
          <p:cNvSpPr>
            <a:spLocks noChangeShapeType="1"/>
          </p:cNvSpPr>
          <p:nvPr/>
        </p:nvSpPr>
        <p:spPr bwMode="auto">
          <a:xfrm flipV="1">
            <a:off x="5257800" y="2590800"/>
            <a:ext cx="0" cy="2133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19" name="Line 31"/>
          <p:cNvSpPr>
            <a:spLocks noChangeShapeType="1"/>
          </p:cNvSpPr>
          <p:nvPr/>
        </p:nvSpPr>
        <p:spPr bwMode="auto">
          <a:xfrm>
            <a:off x="5257800" y="2590800"/>
            <a:ext cx="8382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0" name="Line 32"/>
          <p:cNvSpPr>
            <a:spLocks noChangeShapeType="1"/>
          </p:cNvSpPr>
          <p:nvPr/>
        </p:nvSpPr>
        <p:spPr bwMode="auto">
          <a:xfrm flipV="1">
            <a:off x="5410200" y="3505200"/>
            <a:ext cx="3048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1" name="Line 33"/>
          <p:cNvSpPr>
            <a:spLocks noChangeShapeType="1"/>
          </p:cNvSpPr>
          <p:nvPr/>
        </p:nvSpPr>
        <p:spPr bwMode="auto">
          <a:xfrm flipV="1">
            <a:off x="7848600" y="3581400"/>
            <a:ext cx="0" cy="1752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2" name="Line 34"/>
          <p:cNvSpPr>
            <a:spLocks noChangeShapeType="1"/>
          </p:cNvSpPr>
          <p:nvPr/>
        </p:nvSpPr>
        <p:spPr bwMode="auto">
          <a:xfrm flipV="1">
            <a:off x="8305800" y="4343400"/>
            <a:ext cx="0" cy="1295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3" name="Line 35"/>
          <p:cNvSpPr>
            <a:spLocks noChangeShapeType="1"/>
          </p:cNvSpPr>
          <p:nvPr/>
        </p:nvSpPr>
        <p:spPr bwMode="auto">
          <a:xfrm>
            <a:off x="4419600" y="5867400"/>
            <a:ext cx="9144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4" name="Line 36"/>
          <p:cNvSpPr>
            <a:spLocks noChangeShapeType="1"/>
          </p:cNvSpPr>
          <p:nvPr/>
        </p:nvSpPr>
        <p:spPr bwMode="auto">
          <a:xfrm>
            <a:off x="5334000" y="5867400"/>
            <a:ext cx="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5" name="Line 37"/>
          <p:cNvSpPr>
            <a:spLocks noChangeShapeType="1"/>
          </p:cNvSpPr>
          <p:nvPr/>
        </p:nvSpPr>
        <p:spPr bwMode="auto">
          <a:xfrm>
            <a:off x="5257800" y="6096000"/>
            <a:ext cx="3048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6" name="Text Box 38"/>
          <p:cNvSpPr txBox="1">
            <a:spLocks noChangeArrowheads="1"/>
          </p:cNvSpPr>
          <p:nvPr/>
        </p:nvSpPr>
        <p:spPr bwMode="auto">
          <a:xfrm>
            <a:off x="3124200" y="1905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33CC"/>
                </a:solidFill>
              </a:rPr>
              <a:t>Διάβασμα</a:t>
            </a:r>
            <a:r>
              <a:rPr lang="en-US" sz="1400" b="1">
                <a:solidFill>
                  <a:srgbClr val="0033CC"/>
                </a:solidFill>
              </a:rPr>
              <a:t> TID=</a:t>
            </a:r>
            <a:r>
              <a:rPr lang="el-GR" sz="1400" b="1">
                <a:solidFill>
                  <a:srgbClr val="0033CC"/>
                </a:solidFill>
              </a:rPr>
              <a:t>3</a:t>
            </a:r>
            <a:endParaRPr lang="en-US" sz="1400" b="1">
              <a:solidFill>
                <a:srgbClr val="0033CC"/>
              </a:solidFill>
            </a:endParaRPr>
          </a:p>
        </p:txBody>
      </p:sp>
      <p:sp>
        <p:nvSpPr>
          <p:cNvPr id="2495527" name="Line 39"/>
          <p:cNvSpPr>
            <a:spLocks noChangeShapeType="1"/>
          </p:cNvSpPr>
          <p:nvPr/>
        </p:nvSpPr>
        <p:spPr bwMode="auto">
          <a:xfrm flipH="1">
            <a:off x="6324600" y="1981200"/>
            <a:ext cx="304800" cy="38100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8" name="Oval 40"/>
          <p:cNvSpPr>
            <a:spLocks noChangeArrowheads="1"/>
          </p:cNvSpPr>
          <p:nvPr/>
        </p:nvSpPr>
        <p:spPr bwMode="auto">
          <a:xfrm>
            <a:off x="6096000" y="2362200"/>
            <a:ext cx="304800" cy="304800"/>
          </a:xfrm>
          <a:prstGeom prst="ellips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29" name="Text Box 41"/>
          <p:cNvSpPr txBox="1">
            <a:spLocks noChangeArrowheads="1"/>
          </p:cNvSpPr>
          <p:nvPr/>
        </p:nvSpPr>
        <p:spPr bwMode="auto">
          <a:xfrm>
            <a:off x="55626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A:</a:t>
            </a:r>
            <a:r>
              <a:rPr lang="el-GR" sz="2000">
                <a:solidFill>
                  <a:srgbClr val="0033CC"/>
                </a:solidFill>
                <a:latin typeface="Times New Roman" pitchFamily="18" charset="0"/>
              </a:rPr>
              <a:t>2</a:t>
            </a:r>
            <a:endParaRPr lang="en-US" sz="20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495530" name="Oval 42"/>
          <p:cNvSpPr>
            <a:spLocks noChangeArrowheads="1"/>
          </p:cNvSpPr>
          <p:nvPr/>
        </p:nvSpPr>
        <p:spPr bwMode="auto">
          <a:xfrm>
            <a:off x="6096000" y="3336925"/>
            <a:ext cx="304800" cy="3048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31" name="Oval 43"/>
          <p:cNvSpPr>
            <a:spLocks noChangeArrowheads="1"/>
          </p:cNvSpPr>
          <p:nvPr/>
        </p:nvSpPr>
        <p:spPr bwMode="auto">
          <a:xfrm>
            <a:off x="6248400" y="4267200"/>
            <a:ext cx="304800" cy="3048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32" name="Line 44"/>
          <p:cNvSpPr>
            <a:spLocks noChangeShapeType="1"/>
          </p:cNvSpPr>
          <p:nvPr/>
        </p:nvSpPr>
        <p:spPr bwMode="auto">
          <a:xfrm flipV="1">
            <a:off x="6248400" y="2667000"/>
            <a:ext cx="76200" cy="6858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33" name="Line 45"/>
          <p:cNvSpPr>
            <a:spLocks noChangeShapeType="1"/>
          </p:cNvSpPr>
          <p:nvPr/>
        </p:nvSpPr>
        <p:spPr bwMode="auto">
          <a:xfrm>
            <a:off x="6248400" y="3657600"/>
            <a:ext cx="76200" cy="609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34" name="Text Box 46"/>
          <p:cNvSpPr txBox="1">
            <a:spLocks noChangeArrowheads="1"/>
          </p:cNvSpPr>
          <p:nvPr/>
        </p:nvSpPr>
        <p:spPr bwMode="auto">
          <a:xfrm>
            <a:off x="6400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495535" name="Text Box 47"/>
          <p:cNvSpPr txBox="1">
            <a:spLocks noChangeArrowheads="1"/>
          </p:cNvSpPr>
          <p:nvPr/>
        </p:nvSpPr>
        <p:spPr bwMode="auto">
          <a:xfrm>
            <a:off x="6553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5536" name="Oval 48"/>
          <p:cNvSpPr>
            <a:spLocks noChangeArrowheads="1"/>
          </p:cNvSpPr>
          <p:nvPr/>
        </p:nvSpPr>
        <p:spPr bwMode="auto">
          <a:xfrm>
            <a:off x="6248400" y="4876800"/>
            <a:ext cx="304800" cy="3048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37" name="Text Box 49"/>
          <p:cNvSpPr txBox="1">
            <a:spLocks noChangeArrowheads="1"/>
          </p:cNvSpPr>
          <p:nvPr/>
        </p:nvSpPr>
        <p:spPr bwMode="auto">
          <a:xfrm>
            <a:off x="6553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495538" name="Line 50"/>
          <p:cNvSpPr>
            <a:spLocks noChangeShapeType="1"/>
          </p:cNvSpPr>
          <p:nvPr/>
        </p:nvSpPr>
        <p:spPr bwMode="auto">
          <a:xfrm>
            <a:off x="6400800" y="4572000"/>
            <a:ext cx="0" cy="3048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5539" name="Line 51"/>
          <p:cNvSpPr>
            <a:spLocks noChangeShapeType="1"/>
          </p:cNvSpPr>
          <p:nvPr/>
        </p:nvSpPr>
        <p:spPr bwMode="auto">
          <a:xfrm>
            <a:off x="6400800" y="4572000"/>
            <a:ext cx="0" cy="3048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67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5529" grpId="0"/>
      <p:bldP spid="2495530" grpId="0" animBg="1"/>
      <p:bldP spid="2495531" grpId="0" animBg="1"/>
      <p:bldP spid="2495532" grpId="0" animBg="1"/>
      <p:bldP spid="2495533" grpId="0" animBg="1"/>
      <p:bldP spid="2495534" grpId="0"/>
      <p:bldP spid="2495535" grpId="0"/>
      <p:bldP spid="2495536" grpId="0" animBg="1"/>
      <p:bldP spid="2495537" grpId="0"/>
      <p:bldP spid="24955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6514" name="Oval 2"/>
          <p:cNvSpPr>
            <a:spLocks noChangeArrowheads="1"/>
          </p:cNvSpPr>
          <p:nvPr/>
        </p:nvSpPr>
        <p:spPr bwMode="auto">
          <a:xfrm>
            <a:off x="6477000" y="1676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graphicFrame>
        <p:nvGraphicFramePr>
          <p:cNvPr id="2496515" name="Object 3"/>
          <p:cNvGraphicFramePr>
            <a:graphicFrameLocks noChangeAspect="1"/>
          </p:cNvGraphicFramePr>
          <p:nvPr/>
        </p:nvGraphicFramePr>
        <p:xfrm>
          <a:off x="533400" y="838200"/>
          <a:ext cx="19177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Worksheet" r:id="rId3" imgW="1952887" imgH="3257967" progId="Excel.Sheet.8">
                  <p:embed/>
                </p:oleObj>
              </mc:Choice>
              <mc:Fallback>
                <p:oleObj name="Worksheet" r:id="rId3" imgW="1952887" imgH="32579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38200"/>
                        <a:ext cx="19177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6516" name="Oval 4"/>
          <p:cNvSpPr>
            <a:spLocks noChangeArrowheads="1"/>
          </p:cNvSpPr>
          <p:nvPr/>
        </p:nvSpPr>
        <p:spPr bwMode="auto">
          <a:xfrm>
            <a:off x="60960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17" name="Oval 5"/>
          <p:cNvSpPr>
            <a:spLocks noChangeArrowheads="1"/>
          </p:cNvSpPr>
          <p:nvPr/>
        </p:nvSpPr>
        <p:spPr bwMode="auto">
          <a:xfrm>
            <a:off x="5638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18" name="Oval 6"/>
          <p:cNvSpPr>
            <a:spLocks noChangeArrowheads="1"/>
          </p:cNvSpPr>
          <p:nvPr/>
        </p:nvSpPr>
        <p:spPr bwMode="auto">
          <a:xfrm>
            <a:off x="70866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19" name="Line 7"/>
          <p:cNvSpPr>
            <a:spLocks noChangeShapeType="1"/>
          </p:cNvSpPr>
          <p:nvPr/>
        </p:nvSpPr>
        <p:spPr bwMode="auto">
          <a:xfrm flipH="1">
            <a:off x="6324600" y="1981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20" name="Line 8"/>
          <p:cNvSpPr>
            <a:spLocks noChangeShapeType="1"/>
          </p:cNvSpPr>
          <p:nvPr/>
        </p:nvSpPr>
        <p:spPr bwMode="auto">
          <a:xfrm flipH="1">
            <a:off x="5791200" y="2667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21" name="Oval 9"/>
          <p:cNvSpPr>
            <a:spLocks noChangeArrowheads="1"/>
          </p:cNvSpPr>
          <p:nvPr/>
        </p:nvSpPr>
        <p:spPr bwMode="auto">
          <a:xfrm>
            <a:off x="7696200" y="3276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22" name="Oval 10"/>
          <p:cNvSpPr>
            <a:spLocks noChangeArrowheads="1"/>
          </p:cNvSpPr>
          <p:nvPr/>
        </p:nvSpPr>
        <p:spPr bwMode="auto">
          <a:xfrm>
            <a:off x="8153400" y="4038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23" name="Line 11"/>
          <p:cNvSpPr>
            <a:spLocks noChangeShapeType="1"/>
          </p:cNvSpPr>
          <p:nvPr/>
        </p:nvSpPr>
        <p:spPr bwMode="auto">
          <a:xfrm>
            <a:off x="6705600" y="1981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24" name="Line 12"/>
          <p:cNvSpPr>
            <a:spLocks noChangeShapeType="1"/>
          </p:cNvSpPr>
          <p:nvPr/>
        </p:nvSpPr>
        <p:spPr bwMode="auto">
          <a:xfrm flipH="1" flipV="1">
            <a:off x="7315200" y="2667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25" name="Line 13"/>
          <p:cNvSpPr>
            <a:spLocks noChangeShapeType="1"/>
          </p:cNvSpPr>
          <p:nvPr/>
        </p:nvSpPr>
        <p:spPr bwMode="auto">
          <a:xfrm>
            <a:off x="7924800" y="3581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26" name="Text Box 14"/>
          <p:cNvSpPr txBox="1">
            <a:spLocks noChangeArrowheads="1"/>
          </p:cNvSpPr>
          <p:nvPr/>
        </p:nvSpPr>
        <p:spPr bwMode="auto">
          <a:xfrm>
            <a:off x="5943600" y="1524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null</a:t>
            </a:r>
          </a:p>
        </p:txBody>
      </p:sp>
      <p:sp>
        <p:nvSpPr>
          <p:cNvPr id="2496527" name="Text Box 15"/>
          <p:cNvSpPr txBox="1">
            <a:spLocks noChangeArrowheads="1"/>
          </p:cNvSpPr>
          <p:nvPr/>
        </p:nvSpPr>
        <p:spPr bwMode="auto">
          <a:xfrm>
            <a:off x="5181600" y="3124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6528" name="Text Box 16"/>
          <p:cNvSpPr txBox="1">
            <a:spLocks noChangeArrowheads="1"/>
          </p:cNvSpPr>
          <p:nvPr/>
        </p:nvSpPr>
        <p:spPr bwMode="auto">
          <a:xfrm>
            <a:off x="73152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2496529" name="Text Box 17"/>
          <p:cNvSpPr txBox="1">
            <a:spLocks noChangeArrowheads="1"/>
          </p:cNvSpPr>
          <p:nvPr/>
        </p:nvSpPr>
        <p:spPr bwMode="auto">
          <a:xfrm>
            <a:off x="7924800" y="3200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496530" name="Text Box 18"/>
          <p:cNvSpPr txBox="1">
            <a:spLocks noChangeArrowheads="1"/>
          </p:cNvSpPr>
          <p:nvPr/>
        </p:nvSpPr>
        <p:spPr bwMode="auto">
          <a:xfrm>
            <a:off x="8382000" y="3886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6531" name="Text Box 19"/>
          <p:cNvSpPr txBox="1">
            <a:spLocks noChangeArrowheads="1"/>
          </p:cNvSpPr>
          <p:nvPr/>
        </p:nvSpPr>
        <p:spPr bwMode="auto">
          <a:xfrm>
            <a:off x="3276600" y="13716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</a:rPr>
              <a:t>Διάβασμα</a:t>
            </a:r>
            <a:r>
              <a:rPr lang="en-US" sz="1400" b="1">
                <a:solidFill>
                  <a:srgbClr val="000000"/>
                </a:solidFill>
              </a:rPr>
              <a:t> TID=1</a:t>
            </a:r>
            <a:r>
              <a:rPr lang="el-GR" sz="1400" b="1">
                <a:solidFill>
                  <a:srgbClr val="000000"/>
                </a:solidFill>
              </a:rPr>
              <a:t>, 2</a:t>
            </a:r>
            <a:r>
              <a:rPr lang="en-US" sz="14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496532" name="Line 20"/>
          <p:cNvSpPr>
            <a:spLocks noChangeShapeType="1"/>
          </p:cNvSpPr>
          <p:nvPr/>
        </p:nvSpPr>
        <p:spPr bwMode="auto">
          <a:xfrm flipV="1">
            <a:off x="5943600" y="2514600"/>
            <a:ext cx="11430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33" name="Text Box 21"/>
          <p:cNvSpPr txBox="1">
            <a:spLocks noChangeArrowheads="1"/>
          </p:cNvSpPr>
          <p:nvPr/>
        </p:nvSpPr>
        <p:spPr bwMode="auto">
          <a:xfrm>
            <a:off x="2209800" y="838200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Κατασκευή </a:t>
            </a:r>
            <a:r>
              <a:rPr lang="en-US" b="1">
                <a:solidFill>
                  <a:srgbClr val="330066"/>
                </a:solidFill>
                <a:latin typeface="Calibri" pitchFamily="34" charset="0"/>
              </a:rPr>
              <a:t>FP-</a:t>
            </a:r>
            <a:r>
              <a:rPr lang="el-GR" b="1">
                <a:solidFill>
                  <a:srgbClr val="330066"/>
                </a:solidFill>
                <a:latin typeface="Calibri" pitchFamily="34" charset="0"/>
              </a:rPr>
              <a:t>δέντρου</a:t>
            </a:r>
          </a:p>
        </p:txBody>
      </p:sp>
      <p:sp>
        <p:nvSpPr>
          <p:cNvPr id="2496534" name="Text Box 22"/>
          <p:cNvSpPr txBox="1">
            <a:spLocks noChangeArrowheads="1"/>
          </p:cNvSpPr>
          <p:nvPr/>
        </p:nvSpPr>
        <p:spPr bwMode="auto">
          <a:xfrm>
            <a:off x="838200" y="228600"/>
            <a:ext cx="701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l-GR" sz="2000" b="1">
                <a:solidFill>
                  <a:srgbClr val="330066"/>
                </a:solidFill>
                <a:latin typeface="Calibri" pitchFamily="34" charset="0"/>
              </a:rPr>
              <a:t>Αλγόριθμος </a:t>
            </a:r>
            <a:r>
              <a:rPr lang="en-US" sz="2000" b="1">
                <a:solidFill>
                  <a:srgbClr val="330066"/>
                </a:solidFill>
                <a:latin typeface="Calibri" pitchFamily="34" charset="0"/>
              </a:rPr>
              <a:t>FP-Growth</a:t>
            </a:r>
            <a:endParaRPr lang="el-GR" sz="2000" b="1">
              <a:solidFill>
                <a:srgbClr val="330066"/>
              </a:solidFill>
              <a:latin typeface="Calibri" pitchFamily="34" charset="0"/>
            </a:endParaRPr>
          </a:p>
        </p:txBody>
      </p:sp>
      <p:graphicFrame>
        <p:nvGraphicFramePr>
          <p:cNvPr id="2496535" name="Object 23"/>
          <p:cNvGraphicFramePr>
            <a:graphicFrameLocks noChangeAspect="1"/>
          </p:cNvGraphicFramePr>
          <p:nvPr/>
        </p:nvGraphicFramePr>
        <p:xfrm>
          <a:off x="3276600" y="4343400"/>
          <a:ext cx="18288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Worksheet" r:id="rId5" imgW="1953006" imgH="1781658" progId="Excel.Sheet.8">
                  <p:embed/>
                </p:oleObj>
              </mc:Choice>
              <mc:Fallback>
                <p:oleObj name="Worksheet" r:id="rId5" imgW="1953006" imgH="17816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343400"/>
                        <a:ext cx="18288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6536" name="Line 24"/>
          <p:cNvSpPr>
            <a:spLocks noChangeShapeType="1"/>
          </p:cNvSpPr>
          <p:nvPr/>
        </p:nvSpPr>
        <p:spPr bwMode="auto">
          <a:xfrm flipH="1">
            <a:off x="4419600" y="4724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37" name="Line 25"/>
          <p:cNvSpPr>
            <a:spLocks noChangeShapeType="1"/>
          </p:cNvSpPr>
          <p:nvPr/>
        </p:nvSpPr>
        <p:spPr bwMode="auto">
          <a:xfrm flipH="1">
            <a:off x="4419600" y="5029200"/>
            <a:ext cx="99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38" name="Line 26"/>
          <p:cNvSpPr>
            <a:spLocks noChangeShapeType="1"/>
          </p:cNvSpPr>
          <p:nvPr/>
        </p:nvSpPr>
        <p:spPr bwMode="auto">
          <a:xfrm flipH="1" flipV="1">
            <a:off x="5410200" y="38862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39" name="Text Box 27"/>
          <p:cNvSpPr txBox="1">
            <a:spLocks noChangeArrowheads="1"/>
          </p:cNvSpPr>
          <p:nvPr/>
        </p:nvSpPr>
        <p:spPr bwMode="auto">
          <a:xfrm>
            <a:off x="3200400" y="3962400"/>
            <a:ext cx="175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0000"/>
                </a:solidFill>
                <a:latin typeface="Calibri" pitchFamily="34" charset="0"/>
              </a:rPr>
              <a:t>Πίνακας Δεικτών</a:t>
            </a:r>
            <a:endParaRPr lang="en-US" sz="14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96540" name="Line 28"/>
          <p:cNvSpPr>
            <a:spLocks noChangeShapeType="1"/>
          </p:cNvSpPr>
          <p:nvPr/>
        </p:nvSpPr>
        <p:spPr bwMode="auto">
          <a:xfrm flipV="1">
            <a:off x="5257800" y="2590800"/>
            <a:ext cx="0" cy="2133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41" name="Line 29"/>
          <p:cNvSpPr>
            <a:spLocks noChangeShapeType="1"/>
          </p:cNvSpPr>
          <p:nvPr/>
        </p:nvSpPr>
        <p:spPr bwMode="auto">
          <a:xfrm>
            <a:off x="5257800" y="2590800"/>
            <a:ext cx="8382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42" name="Line 30"/>
          <p:cNvSpPr>
            <a:spLocks noChangeShapeType="1"/>
          </p:cNvSpPr>
          <p:nvPr/>
        </p:nvSpPr>
        <p:spPr bwMode="auto">
          <a:xfrm flipV="1">
            <a:off x="5410200" y="3505200"/>
            <a:ext cx="304800" cy="381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43" name="Text Box 31"/>
          <p:cNvSpPr txBox="1">
            <a:spLocks noChangeArrowheads="1"/>
          </p:cNvSpPr>
          <p:nvPr/>
        </p:nvSpPr>
        <p:spPr bwMode="auto">
          <a:xfrm>
            <a:off x="3124200" y="1905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sz="1400" b="1">
                <a:solidFill>
                  <a:srgbClr val="0033CC"/>
                </a:solidFill>
              </a:rPr>
              <a:t>Διάβασμα</a:t>
            </a:r>
            <a:r>
              <a:rPr lang="en-US" sz="1400" b="1">
                <a:solidFill>
                  <a:srgbClr val="0033CC"/>
                </a:solidFill>
              </a:rPr>
              <a:t> TID=</a:t>
            </a:r>
            <a:r>
              <a:rPr lang="el-GR" sz="1400" b="1">
                <a:solidFill>
                  <a:srgbClr val="0033CC"/>
                </a:solidFill>
              </a:rPr>
              <a:t>3</a:t>
            </a:r>
            <a:endParaRPr lang="en-US" sz="1400" b="1">
              <a:solidFill>
                <a:srgbClr val="0033CC"/>
              </a:solidFill>
            </a:endParaRPr>
          </a:p>
        </p:txBody>
      </p:sp>
      <p:sp>
        <p:nvSpPr>
          <p:cNvPr id="2496544" name="Line 32"/>
          <p:cNvSpPr>
            <a:spLocks noChangeShapeType="1"/>
          </p:cNvSpPr>
          <p:nvPr/>
        </p:nvSpPr>
        <p:spPr bwMode="auto">
          <a:xfrm flipH="1">
            <a:off x="6324600" y="1981200"/>
            <a:ext cx="304800" cy="38100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45" name="Oval 33"/>
          <p:cNvSpPr>
            <a:spLocks noChangeArrowheads="1"/>
          </p:cNvSpPr>
          <p:nvPr/>
        </p:nvSpPr>
        <p:spPr bwMode="auto">
          <a:xfrm>
            <a:off x="6096000" y="2362200"/>
            <a:ext cx="304800" cy="304800"/>
          </a:xfrm>
          <a:prstGeom prst="ellips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l-GR" sz="16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46" name="Text Box 34"/>
          <p:cNvSpPr txBox="1">
            <a:spLocks noChangeArrowheads="1"/>
          </p:cNvSpPr>
          <p:nvPr/>
        </p:nvSpPr>
        <p:spPr bwMode="auto">
          <a:xfrm>
            <a:off x="55626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A:</a:t>
            </a:r>
            <a:r>
              <a:rPr lang="el-GR" sz="2000">
                <a:solidFill>
                  <a:srgbClr val="0033CC"/>
                </a:solidFill>
                <a:latin typeface="Times New Roman" pitchFamily="18" charset="0"/>
              </a:rPr>
              <a:t>2</a:t>
            </a:r>
            <a:endParaRPr lang="en-US" sz="20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496547" name="Oval 35"/>
          <p:cNvSpPr>
            <a:spLocks noChangeArrowheads="1"/>
          </p:cNvSpPr>
          <p:nvPr/>
        </p:nvSpPr>
        <p:spPr bwMode="auto">
          <a:xfrm>
            <a:off x="6096000" y="3336925"/>
            <a:ext cx="304800" cy="3048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48" name="Oval 36"/>
          <p:cNvSpPr>
            <a:spLocks noChangeArrowheads="1"/>
          </p:cNvSpPr>
          <p:nvPr/>
        </p:nvSpPr>
        <p:spPr bwMode="auto">
          <a:xfrm>
            <a:off x="6248400" y="4267200"/>
            <a:ext cx="304800" cy="3048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49" name="Line 37"/>
          <p:cNvSpPr>
            <a:spLocks noChangeShapeType="1"/>
          </p:cNvSpPr>
          <p:nvPr/>
        </p:nvSpPr>
        <p:spPr bwMode="auto">
          <a:xfrm flipV="1">
            <a:off x="6248400" y="2667000"/>
            <a:ext cx="76200" cy="6858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50" name="Line 38"/>
          <p:cNvSpPr>
            <a:spLocks noChangeShapeType="1"/>
          </p:cNvSpPr>
          <p:nvPr/>
        </p:nvSpPr>
        <p:spPr bwMode="auto">
          <a:xfrm>
            <a:off x="6248400" y="3657600"/>
            <a:ext cx="76200" cy="609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51" name="Text Box 39"/>
          <p:cNvSpPr txBox="1">
            <a:spLocks noChangeArrowheads="1"/>
          </p:cNvSpPr>
          <p:nvPr/>
        </p:nvSpPr>
        <p:spPr bwMode="auto">
          <a:xfrm>
            <a:off x="6400800" y="3276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C:1</a:t>
            </a:r>
          </a:p>
        </p:txBody>
      </p:sp>
      <p:sp>
        <p:nvSpPr>
          <p:cNvPr id="2496552" name="Text Box 40"/>
          <p:cNvSpPr txBox="1">
            <a:spLocks noChangeArrowheads="1"/>
          </p:cNvSpPr>
          <p:nvPr/>
        </p:nvSpPr>
        <p:spPr bwMode="auto">
          <a:xfrm>
            <a:off x="6553200" y="4191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D:1</a:t>
            </a:r>
          </a:p>
        </p:txBody>
      </p:sp>
      <p:sp>
        <p:nvSpPr>
          <p:cNvPr id="2496553" name="Oval 41"/>
          <p:cNvSpPr>
            <a:spLocks noChangeArrowheads="1"/>
          </p:cNvSpPr>
          <p:nvPr/>
        </p:nvSpPr>
        <p:spPr bwMode="auto">
          <a:xfrm>
            <a:off x="6248400" y="4876800"/>
            <a:ext cx="304800" cy="3048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54" name="Text Box 42"/>
          <p:cNvSpPr txBox="1">
            <a:spLocks noChangeArrowheads="1"/>
          </p:cNvSpPr>
          <p:nvPr/>
        </p:nvSpPr>
        <p:spPr bwMode="auto">
          <a:xfrm>
            <a:off x="6553200" y="480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33CC"/>
                </a:solidFill>
                <a:latin typeface="Times New Roman" pitchFamily="18" charset="0"/>
              </a:rPr>
              <a:t>E:1</a:t>
            </a:r>
          </a:p>
        </p:txBody>
      </p:sp>
      <p:sp>
        <p:nvSpPr>
          <p:cNvPr id="2496555" name="Line 43"/>
          <p:cNvSpPr>
            <a:spLocks noChangeShapeType="1"/>
          </p:cNvSpPr>
          <p:nvPr/>
        </p:nvSpPr>
        <p:spPr bwMode="auto">
          <a:xfrm>
            <a:off x="6400800" y="4572000"/>
            <a:ext cx="0" cy="3048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56" name="Line 44"/>
          <p:cNvSpPr>
            <a:spLocks noChangeShapeType="1"/>
          </p:cNvSpPr>
          <p:nvPr/>
        </p:nvSpPr>
        <p:spPr bwMode="auto">
          <a:xfrm>
            <a:off x="6400800" y="4572000"/>
            <a:ext cx="0" cy="3048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57" name="Line 45"/>
          <p:cNvSpPr>
            <a:spLocks noChangeShapeType="1"/>
          </p:cNvSpPr>
          <p:nvPr/>
        </p:nvSpPr>
        <p:spPr bwMode="auto">
          <a:xfrm>
            <a:off x="4495800" y="5334000"/>
            <a:ext cx="16002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58" name="Line 46"/>
          <p:cNvSpPr>
            <a:spLocks noChangeShapeType="1"/>
          </p:cNvSpPr>
          <p:nvPr/>
        </p:nvSpPr>
        <p:spPr bwMode="auto">
          <a:xfrm flipV="1">
            <a:off x="6096000" y="3581400"/>
            <a:ext cx="0" cy="1752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59" name="Line 47"/>
          <p:cNvSpPr>
            <a:spLocks noChangeShapeType="1"/>
          </p:cNvSpPr>
          <p:nvPr/>
        </p:nvSpPr>
        <p:spPr bwMode="auto">
          <a:xfrm>
            <a:off x="6400800" y="3505200"/>
            <a:ext cx="12192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60" name="Line 48"/>
          <p:cNvSpPr>
            <a:spLocks noChangeShapeType="1"/>
          </p:cNvSpPr>
          <p:nvPr/>
        </p:nvSpPr>
        <p:spPr bwMode="auto">
          <a:xfrm>
            <a:off x="4648200" y="5867400"/>
            <a:ext cx="17526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61" name="Line 49"/>
          <p:cNvSpPr>
            <a:spLocks noChangeShapeType="1"/>
          </p:cNvSpPr>
          <p:nvPr/>
        </p:nvSpPr>
        <p:spPr bwMode="auto">
          <a:xfrm flipV="1">
            <a:off x="6400800" y="5181600"/>
            <a:ext cx="0" cy="6858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62" name="Line 50"/>
          <p:cNvSpPr>
            <a:spLocks noChangeShapeType="1"/>
          </p:cNvSpPr>
          <p:nvPr/>
        </p:nvSpPr>
        <p:spPr bwMode="auto">
          <a:xfrm>
            <a:off x="4572000" y="5562600"/>
            <a:ext cx="1600200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63" name="Line 51"/>
          <p:cNvSpPr>
            <a:spLocks noChangeShapeType="1"/>
          </p:cNvSpPr>
          <p:nvPr/>
        </p:nvSpPr>
        <p:spPr bwMode="auto">
          <a:xfrm flipV="1">
            <a:off x="6172200" y="4800600"/>
            <a:ext cx="0" cy="7620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64" name="Line 52"/>
          <p:cNvSpPr>
            <a:spLocks noChangeShapeType="1"/>
          </p:cNvSpPr>
          <p:nvPr/>
        </p:nvSpPr>
        <p:spPr bwMode="auto">
          <a:xfrm flipV="1">
            <a:off x="6553200" y="4191000"/>
            <a:ext cx="1600200" cy="1524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496565" name="Line 53"/>
          <p:cNvSpPr>
            <a:spLocks noChangeShapeType="1"/>
          </p:cNvSpPr>
          <p:nvPr/>
        </p:nvSpPr>
        <p:spPr bwMode="auto">
          <a:xfrm flipV="1">
            <a:off x="6172200" y="4572000"/>
            <a:ext cx="152400" cy="22860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4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6557" grpId="0" animBg="1"/>
      <p:bldP spid="2496557" grpId="1" animBg="1"/>
      <p:bldP spid="2496557" grpId="2" animBg="1"/>
      <p:bldP spid="2496558" grpId="0" animBg="1"/>
      <p:bldP spid="2496558" grpId="1" animBg="1"/>
      <p:bldP spid="2496558" grpId="2" animBg="1"/>
      <p:bldP spid="2496559" grpId="0" animBg="1"/>
      <p:bldP spid="2496559" grpId="1" animBg="1"/>
      <p:bldP spid="2496559" grpId="2" animBg="1"/>
      <p:bldP spid="2496560" grpId="0" animBg="1"/>
      <p:bldP spid="2496561" grpId="0" animBg="1"/>
      <p:bldP spid="2496562" grpId="0" animBg="1"/>
      <p:bldP spid="2496562" grpId="1" animBg="1"/>
      <p:bldP spid="2496563" grpId="0" animBg="1"/>
      <p:bldP spid="2496563" grpId="1" animBg="1"/>
      <p:bldP spid="2496564" grpId="0" animBg="1"/>
      <p:bldP spid="2496564" grpId="1" animBg="1"/>
      <p:bldP spid="2496565" grpId="0" animBg="1"/>
      <p:bldP spid="249656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2513</Words>
  <Application>Microsoft Office PowerPoint</Application>
  <PresentationFormat>On-screen Show (4:3)</PresentationFormat>
  <Paragraphs>939</Paragraphs>
  <Slides>79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1" baseType="lpstr">
      <vt:lpstr>Office Theme</vt:lpstr>
      <vt:lpstr>Worksheet</vt:lpstr>
      <vt:lpstr>Ο Αλγόριθμος FP-Growth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Αλγόριθμος FP-Growth</dc:title>
  <dc:creator>tsap</dc:creator>
  <cp:lastModifiedBy>tsap</cp:lastModifiedBy>
  <cp:revision>4</cp:revision>
  <dcterms:created xsi:type="dcterms:W3CDTF">2012-03-12T16:32:29Z</dcterms:created>
  <dcterms:modified xsi:type="dcterms:W3CDTF">2012-03-13T00:48:18Z</dcterms:modified>
</cp:coreProperties>
</file>