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674" r:id="rId2"/>
    <p:sldId id="709" r:id="rId3"/>
    <p:sldId id="677" r:id="rId4"/>
    <p:sldId id="676" r:id="rId5"/>
    <p:sldId id="710" r:id="rId6"/>
    <p:sldId id="678" r:id="rId7"/>
    <p:sldId id="679" r:id="rId8"/>
    <p:sldId id="680" r:id="rId9"/>
    <p:sldId id="711" r:id="rId10"/>
    <p:sldId id="681" r:id="rId11"/>
    <p:sldId id="682" r:id="rId12"/>
    <p:sldId id="719" r:id="rId13"/>
    <p:sldId id="684" r:id="rId14"/>
    <p:sldId id="685" r:id="rId15"/>
    <p:sldId id="713" r:id="rId16"/>
    <p:sldId id="714" r:id="rId17"/>
    <p:sldId id="715" r:id="rId18"/>
    <p:sldId id="716" r:id="rId19"/>
    <p:sldId id="717" r:id="rId20"/>
    <p:sldId id="712" r:id="rId21"/>
    <p:sldId id="686" r:id="rId22"/>
    <p:sldId id="683" r:id="rId23"/>
    <p:sldId id="71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B"/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4" d="100"/>
          <a:sy n="84" d="100"/>
        </p:scale>
        <p:origin x="-990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26003D-493D-4EBE-8E15-AC9E2D08745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5F50A0-815A-4571-89B9-CE5A1E4B497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2CEC10-E40B-4857-9019-A41FC3A2ABD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3BBFFC-6947-47A2-A979-6198A6ED99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838448-2B09-4E27-931D-CB37E051699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DC0CB0-21C9-4FFB-9D53-B3866B0386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35986E-B1FA-45C4-9D6B-966326293D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2C3B4-92C9-4193-A1CA-FDE1A82284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67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err="1" smtClean="0"/>
              <a:t>8b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series analysis and </a:t>
            </a:r>
          </a:p>
          <a:p>
            <a:r>
              <a:rPr lang="en-US" dirty="0" smtClean="0"/>
              <a:t>Sequence Segmentation</a:t>
            </a:r>
          </a:p>
        </p:txBody>
      </p:sp>
    </p:spTree>
    <p:extLst>
      <p:ext uri="{BB962C8B-B14F-4D97-AF65-F5344CB8AC3E}">
        <p14:creationId xmlns:p14="http://schemas.microsoft.com/office/powerpoint/2010/main" val="1815087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K-segmentation problem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55975"/>
            <a:ext cx="8229600" cy="30972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Similar to </a:t>
            </a:r>
            <a:r>
              <a:rPr lang="en-US" dirty="0" smtClean="0">
                <a:solidFill>
                  <a:srgbClr val="0070C0"/>
                </a:solidFill>
              </a:rPr>
              <a:t>K-means clustering</a:t>
            </a:r>
            <a:r>
              <a:rPr lang="en-US" dirty="0" smtClean="0"/>
              <a:t>, but now we need the points in the clusters 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respect the order of the sequence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actually makes the problem </a:t>
            </a:r>
            <a:r>
              <a:rPr lang="en-US" dirty="0" smtClean="0">
                <a:solidFill>
                  <a:srgbClr val="FF0000"/>
                </a:solidFill>
              </a:rPr>
              <a:t>easier</a:t>
            </a:r>
            <a:r>
              <a:rPr lang="en-US" dirty="0" smtClean="0"/>
              <a:t>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1773238"/>
            <a:ext cx="8291513" cy="142716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fi-FI" sz="2800" dirty="0">
                <a:solidFill>
                  <a:schemeClr val="bg1"/>
                </a:solidFill>
                <a:latin typeface="Calibri" pitchFamily="34" charset="0"/>
              </a:rPr>
              <a:t>Given a sequence </a:t>
            </a:r>
            <a:r>
              <a:rPr lang="fi-FI" sz="2800" dirty="0">
                <a:solidFill>
                  <a:schemeClr val="accent2"/>
                </a:solidFill>
                <a:latin typeface="Calibri" pitchFamily="34" charset="0"/>
              </a:rPr>
              <a:t>T</a:t>
            </a:r>
            <a:r>
              <a:rPr lang="fi-FI" sz="2800" dirty="0">
                <a:solidFill>
                  <a:schemeClr val="bg1"/>
                </a:solidFill>
                <a:latin typeface="Calibri" pitchFamily="34" charset="0"/>
              </a:rPr>
              <a:t> of length </a:t>
            </a:r>
            <a:r>
              <a:rPr lang="fi-FI" sz="2800" dirty="0" smtClean="0">
                <a:solidFill>
                  <a:schemeClr val="accent2"/>
                </a:solidFill>
                <a:latin typeface="Calibri" pitchFamily="34" charset="0"/>
              </a:rPr>
              <a:t>N</a:t>
            </a:r>
            <a:r>
              <a:rPr lang="fi-FI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fi-FI" sz="2800" dirty="0">
                <a:solidFill>
                  <a:schemeClr val="bg1"/>
                </a:solidFill>
                <a:latin typeface="Calibri" pitchFamily="34" charset="0"/>
              </a:rPr>
              <a:t>and a value </a:t>
            </a:r>
            <a:r>
              <a:rPr lang="fi-FI" sz="2800" dirty="0" smtClean="0">
                <a:solidFill>
                  <a:schemeClr val="accent2"/>
                </a:solidFill>
                <a:latin typeface="Calibri" pitchFamily="34" charset="0"/>
              </a:rPr>
              <a:t>K</a:t>
            </a:r>
            <a:r>
              <a:rPr lang="fi-FI" sz="2800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fi-FI" sz="2800" dirty="0">
                <a:solidFill>
                  <a:schemeClr val="bg1"/>
                </a:solidFill>
                <a:latin typeface="Calibri" pitchFamily="34" charset="0"/>
              </a:rPr>
              <a:t>find a </a:t>
            </a:r>
            <a:r>
              <a:rPr lang="fi-FI" sz="2800" dirty="0" smtClean="0">
                <a:solidFill>
                  <a:schemeClr val="accent2"/>
                </a:solidFill>
                <a:latin typeface="Calibri" pitchFamily="34" charset="0"/>
              </a:rPr>
              <a:t>K</a:t>
            </a:r>
            <a:r>
              <a:rPr lang="fi-FI" sz="2800" dirty="0" smtClean="0">
                <a:solidFill>
                  <a:schemeClr val="bg1"/>
                </a:solidFill>
                <a:latin typeface="Calibri" pitchFamily="34" charset="0"/>
              </a:rPr>
              <a:t>-segmentation 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S = {s</a:t>
            </a:r>
            <a:r>
              <a:rPr lang="en-US" sz="2800" baseline="-25000" dirty="0">
                <a:solidFill>
                  <a:schemeClr val="accent2"/>
                </a:solidFill>
                <a:latin typeface="Calibri" pitchFamily="34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, s</a:t>
            </a:r>
            <a:r>
              <a:rPr lang="en-US" sz="2800" baseline="-25000" dirty="0">
                <a:solidFill>
                  <a:schemeClr val="accent2"/>
                </a:solidFill>
                <a:latin typeface="Calibri" pitchFamily="34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, …,</a:t>
            </a:r>
            <a:r>
              <a:rPr lang="en-US" sz="2800" dirty="0" err="1" smtClean="0">
                <a:solidFill>
                  <a:schemeClr val="accent2"/>
                </a:solidFill>
                <a:latin typeface="Calibri" pitchFamily="34" charset="0"/>
              </a:rPr>
              <a:t>s</a:t>
            </a:r>
            <a:r>
              <a:rPr lang="en-US" sz="2800" baseline="-25000" dirty="0" err="1">
                <a:solidFill>
                  <a:schemeClr val="accent2"/>
                </a:solidFill>
                <a:latin typeface="Calibri" pitchFamily="34" charset="0"/>
              </a:rPr>
              <a:t>K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}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of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T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such that the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SSE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error 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is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minimized.</a:t>
            </a:r>
          </a:p>
        </p:txBody>
      </p:sp>
    </p:spTree>
    <p:extLst>
      <p:ext uri="{BB962C8B-B14F-4D97-AF65-F5344CB8AC3E}">
        <p14:creationId xmlns:p14="http://schemas.microsoft.com/office/powerpoint/2010/main" val="16424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 smtClean="0"/>
              <a:t>Optimal solution for the k-segmentation problem</a:t>
            </a:r>
            <a:endParaRPr lang="en-US" sz="3600" dirty="0" smtClean="0"/>
          </a:p>
        </p:txBody>
      </p:sp>
      <p:sp>
        <p:nvSpPr>
          <p:cNvPr id="21509" name="Rectangle 9"/>
          <p:cNvSpPr>
            <a:spLocks noChangeArrowheads="1"/>
          </p:cNvSpPr>
          <p:nvPr/>
        </p:nvSpPr>
        <p:spPr bwMode="auto">
          <a:xfrm>
            <a:off x="323850" y="1816100"/>
            <a:ext cx="8291513" cy="13843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fi-FI" sz="2400" dirty="0">
                <a:solidFill>
                  <a:schemeClr val="bg1"/>
                </a:solidFill>
                <a:latin typeface="Calibri" pitchFamily="34" charset="0"/>
              </a:rPr>
              <a:t>[</a:t>
            </a:r>
            <a:r>
              <a:rPr lang="fi-FI" sz="2800" dirty="0" smtClean="0">
                <a:solidFill>
                  <a:schemeClr val="hlink"/>
                </a:solidFill>
                <a:latin typeface="Calibri" pitchFamily="34" charset="0"/>
              </a:rPr>
              <a:t>Bellman’61</a:t>
            </a:r>
            <a:r>
              <a:rPr lang="fi-FI" sz="2800" dirty="0">
                <a:latin typeface="Calibri" pitchFamily="34" charset="0"/>
              </a:rPr>
              <a:t>:</a:t>
            </a:r>
            <a:r>
              <a:rPr lang="fi-FI" sz="2800" dirty="0" smtClean="0">
                <a:latin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</a:rPr>
              <a:t>The </a:t>
            </a:r>
            <a:r>
              <a:rPr lang="fi-FI" sz="2800" dirty="0" smtClean="0">
                <a:latin typeface="Calibri" pitchFamily="34" charset="0"/>
              </a:rPr>
              <a:t>K-segmentation </a:t>
            </a:r>
            <a:r>
              <a:rPr lang="fi-FI" sz="2800" dirty="0">
                <a:latin typeface="Calibri" pitchFamily="34" charset="0"/>
              </a:rPr>
              <a:t>problem can be solved optimally using a standard </a:t>
            </a:r>
            <a:r>
              <a:rPr lang="fi-FI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dynamic-programming</a:t>
            </a:r>
            <a:r>
              <a:rPr lang="fi-FI" sz="2800" dirty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</a:rPr>
              <a:t>algorithm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3" y="3429000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Dynamic Programming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Construct the solution of the problem by using solutions to problems of smaller size</a:t>
            </a:r>
          </a:p>
          <a:p>
            <a:pPr lvl="2"/>
            <a:r>
              <a:rPr lang="en-US" dirty="0" smtClean="0"/>
              <a:t>Define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dynamic programming recursion</a:t>
            </a:r>
          </a:p>
          <a:p>
            <a:pPr lvl="1"/>
            <a:r>
              <a:rPr lang="en-US" dirty="0" smtClean="0"/>
              <a:t>Build the solution bottom up from smaller to larger instances</a:t>
            </a:r>
          </a:p>
          <a:p>
            <a:pPr lvl="2"/>
            <a:r>
              <a:rPr lang="en-US" dirty="0" smtClean="0"/>
              <a:t>Define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dynamic programming table </a:t>
            </a:r>
            <a:r>
              <a:rPr lang="en-US" dirty="0" smtClean="0"/>
              <a:t>that stores the solutions to the sub-problems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thumb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optimization problems where order is involved can be solved optimally in polynomial time using dynamic programming. </a:t>
            </a:r>
          </a:p>
          <a:p>
            <a:pPr lvl="1"/>
            <a:r>
              <a:rPr lang="en-US" dirty="0" smtClean="0"/>
              <a:t>The polynomial exponent may be large though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39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 Recursion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763000" cy="38862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Terminology: </a:t>
                </a:r>
                <a:endParaRPr lang="en-US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𝑇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[1,</m:t>
                    </m:r>
                    <m:r>
                      <a:rPr lang="en-US" i="1" dirty="0" err="1">
                        <a:solidFill>
                          <a:srgbClr val="00B0F0"/>
                        </a:solidFill>
                        <a:latin typeface="Cambria Math"/>
                      </a:rPr>
                      <m:t>𝑛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b="0" dirty="0" smtClean="0">
                    <a:solidFill>
                      <a:srgbClr val="00B0F0"/>
                    </a:solidFill>
                    <a:latin typeface="Cambria Math"/>
                  </a:rPr>
                  <a:t>: </a:t>
                </a:r>
                <a:r>
                  <a:rPr lang="en-US" dirty="0"/>
                  <a:t>subsequence </a:t>
                </a:r>
                <a:r>
                  <a:rPr lang="fi-FI" dirty="0">
                    <a:solidFill>
                      <a:srgbClr val="0066FF"/>
                    </a:solidFill>
                  </a:rPr>
                  <a:t>{t</a:t>
                </a:r>
                <a:r>
                  <a:rPr lang="fi-FI" baseline="-25000" dirty="0">
                    <a:solidFill>
                      <a:srgbClr val="0066FF"/>
                    </a:solidFill>
                  </a:rPr>
                  <a:t>1</a:t>
                </a:r>
                <a:r>
                  <a:rPr lang="fi-FI" dirty="0">
                    <a:solidFill>
                      <a:srgbClr val="0066FF"/>
                    </a:solidFill>
                  </a:rPr>
                  <a:t>,t</a:t>
                </a:r>
                <a:r>
                  <a:rPr lang="fi-FI" baseline="-25000" dirty="0">
                    <a:solidFill>
                      <a:srgbClr val="0066FF"/>
                    </a:solidFill>
                  </a:rPr>
                  <a:t>2</a:t>
                </a:r>
                <a:r>
                  <a:rPr lang="fi-FI" dirty="0">
                    <a:solidFill>
                      <a:srgbClr val="0066FF"/>
                    </a:solidFill>
                  </a:rPr>
                  <a:t>,…,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t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n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} </a:t>
                </a:r>
                <a:r>
                  <a:rPr lang="fi-FI" sz="2500" dirty="0"/>
                  <a:t>for </a:t>
                </a:r>
                <a14:m>
                  <m:oMath xmlns:m="http://schemas.openxmlformats.org/officeDocument/2006/math">
                    <m:r>
                      <a:rPr lang="fi-FI" sz="250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𝑛</m:t>
                    </m:r>
                    <m:r>
                      <a:rPr lang="en-US" sz="25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≤</m:t>
                    </m:r>
                    <m:r>
                      <a:rPr lang="fi-FI" sz="250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𝑁</m:t>
                    </m:r>
                    <m:r>
                      <a:rPr lang="en-US" sz="25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 </m:t>
                    </m:r>
                    <m:r>
                      <a:rPr lang="fi-FI" sz="2500" i="1" dirty="0" smtClean="0">
                        <a:solidFill>
                          <a:srgbClr val="00B0F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2500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[1,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],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dirty="0" smtClean="0"/>
                  <a:t>: error of optimal segmentation of subsequence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𝑇</m:t>
                    </m:r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[1,</m:t>
                    </m:r>
                    <m:r>
                      <a:rPr lang="en-US" i="1" dirty="0" err="1" smtClean="0">
                        <a:solidFill>
                          <a:srgbClr val="00B0F0"/>
                        </a:solidFill>
                        <a:latin typeface="Cambria Math"/>
                      </a:rPr>
                      <m:t>𝑛</m:t>
                    </m:r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dirty="0" smtClean="0"/>
                  <a:t>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segments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𝑘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≤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𝐾</m:t>
                    </m:r>
                  </m:oMath>
                </a14:m>
                <a:endParaRPr lang="en-US" dirty="0" smtClean="0">
                  <a:solidFill>
                    <a:srgbClr val="00B0F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Dynamic Programming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Recursion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j</m:t>
                              </m:r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 b="0" i="0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  <m:t>1,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rgbClr val="00B0F0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rgbClr val="00B0F0"/>
                                                  </a:solidFill>
                                                  <a:latin typeface="Cambria Math"/>
                                                </a:rPr>
                                                <m:t>𝜇</m:t>
                                              </m:r>
                                            </m:e>
                                            <m:sub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+1,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d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 marL="274320" lvl="1" indent="0">
                  <a:buNone/>
                </a:pPr>
                <a:endParaRPr lang="en-US" dirty="0" smtClean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763000" cy="3886200"/>
              </a:xfrm>
              <a:blipFill rotWithShape="1">
                <a:blip r:embed="rId2"/>
                <a:stretch>
                  <a:fillRect l="-626" t="-2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 rot="16200000">
            <a:off x="6934200" y="3738031"/>
            <a:ext cx="533400" cy="3124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91200" y="5715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of k-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(last) </a:t>
            </a:r>
            <a:r>
              <a:rPr lang="en-US" dirty="0" smtClean="0"/>
              <a:t>segment when the last segment is [</a:t>
            </a:r>
            <a:r>
              <a:rPr lang="en-US" dirty="0" err="1" smtClean="0"/>
              <a:t>j+1,n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161366" y="4203697"/>
            <a:ext cx="533400" cy="2192867"/>
          </a:xfrm>
          <a:prstGeom prst="lef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31633" y="5715000"/>
            <a:ext cx="2192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of optimal segmentation S[</a:t>
            </a:r>
            <a:r>
              <a:rPr lang="en-US" dirty="0" err="1" smtClean="0"/>
              <a:t>1,j</a:t>
            </a:r>
            <a:r>
              <a:rPr lang="en-US" dirty="0" smtClean="0"/>
              <a:t>] with k-1 segments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9467" y="5728857"/>
                <a:ext cx="28575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Minimum over all possible placements of the last boundary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67" y="5728857"/>
                <a:ext cx="285750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1919" t="-3311" r="-2345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Brace 8"/>
          <p:cNvSpPr/>
          <p:nvPr/>
        </p:nvSpPr>
        <p:spPr>
          <a:xfrm rot="16200000">
            <a:off x="2019300" y="4465216"/>
            <a:ext cx="533400" cy="1676400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042146" y="3531481"/>
            <a:ext cx="1523998" cy="4014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55692" y="2735271"/>
            <a:ext cx="3796454" cy="7938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58200" cy="5105400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Two</m:t>
                    </m:r>
                    <m:r>
                      <m:rPr>
                        <m:nor/>
                      </m:rPr>
                      <a:rPr lang="en-US" dirty="0" smtClean="0"/>
                      <m:t>−</m:t>
                    </m:r>
                    <m:r>
                      <m:rPr>
                        <m:nor/>
                      </m:rPr>
                      <a:rPr lang="en-US" dirty="0" smtClean="0"/>
                      <m:t>dimensional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table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𝐴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[1…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𝐾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, 1…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]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j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𝑆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𝜇</m:t>
                                              </m:r>
                                            </m:e>
                                            <m:sub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+1,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d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Fill the table top to bottom, left to right.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58200" cy="5105400"/>
              </a:xfrm>
              <a:blipFill rotWithShape="1">
                <a:blip r:embed="rId2"/>
                <a:stretch>
                  <a:fillRect l="-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669249" y="2349290"/>
            <a:ext cx="4182897" cy="2393591"/>
            <a:chOff x="6253262" y="5045736"/>
            <a:chExt cx="2509738" cy="1355064"/>
          </a:xfrm>
        </p:grpSpPr>
        <p:sp>
          <p:nvSpPr>
            <p:cNvPr id="5" name="Rectangle 4"/>
            <p:cNvSpPr/>
            <p:nvPr/>
          </p:nvSpPr>
          <p:spPr>
            <a:xfrm>
              <a:off x="6477000" y="5257800"/>
              <a:ext cx="2286000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6477000" y="5486400"/>
              <a:ext cx="228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477000" y="5943600"/>
              <a:ext cx="228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477000" y="5715000"/>
              <a:ext cx="228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477000" y="6172200"/>
              <a:ext cx="228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7056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9342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1628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3914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200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8486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0772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3058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534400" y="5257800"/>
              <a:ext cx="0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534400" y="5045736"/>
              <a:ext cx="228600" cy="209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7000" y="5049362"/>
              <a:ext cx="228600" cy="209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53262" y="5264248"/>
              <a:ext cx="228600" cy="209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56528" y="6191627"/>
              <a:ext cx="228600" cy="209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K</a:t>
              </a:r>
              <a:endParaRPr lang="en-US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 table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66144" y="3529147"/>
            <a:ext cx="381001" cy="403799"/>
          </a:xfrm>
          <a:prstGeom prst="rect">
            <a:avLst/>
          </a:prstGeom>
          <a:solidFill>
            <a:srgbClr val="EF85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80255" y="3565948"/>
            <a:ext cx="397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k</a:t>
            </a:r>
            <a:endParaRPr lang="en-US" b="1" dirty="0">
              <a:solidFill>
                <a:srgbClr val="EF851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71587" y="2349288"/>
            <a:ext cx="4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</a:t>
            </a:r>
            <a:endParaRPr lang="en-US" b="1" dirty="0">
              <a:solidFill>
                <a:srgbClr val="EF851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85146" y="3132209"/>
            <a:ext cx="380998" cy="396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04145" y="3132209"/>
            <a:ext cx="381001" cy="396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423146" y="3132209"/>
            <a:ext cx="380999" cy="396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055692" y="3132209"/>
            <a:ext cx="367454" cy="396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2732" y="2425584"/>
                <a:ext cx="32108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dirty="0" err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 dirty="0" err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2400" i="1" dirty="0" err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 dirty="0" err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C00000"/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32" y="2425584"/>
                <a:ext cx="3210815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>
            <a:stCxn id="27" idx="3"/>
          </p:cNvCxnSpPr>
          <p:nvPr/>
        </p:nvCxnSpPr>
        <p:spPr>
          <a:xfrm>
            <a:off x="3653547" y="2656417"/>
            <a:ext cx="2103097" cy="107462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471145" y="4338930"/>
            <a:ext cx="381001" cy="403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661646" y="4742881"/>
            <a:ext cx="0" cy="15817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702032" y="6324600"/>
            <a:ext cx="3441968" cy="369332"/>
          </a:xfrm>
          <a:prstGeom prst="rect">
            <a:avLst/>
          </a:prstGeom>
          <a:solidFill>
            <a:srgbClr val="FF3B3B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Error of optimal K-segmentation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7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6" grpId="0" animBg="1"/>
      <p:bldP spid="23" grpId="0" animBg="1"/>
      <p:bldP spid="24" grpId="0"/>
      <p:bldP spid="25" grpId="0"/>
      <p:bldP spid="30" grpId="0" animBg="1"/>
      <p:bldP spid="32" grpId="0" animBg="1"/>
      <p:bldP spid="33" grpId="0" animBg="1"/>
      <p:bldP spid="34" grpId="0" animBg="1"/>
      <p:bldP spid="27" grpId="0"/>
      <p:bldP spid="35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5722143" y="4867366"/>
            <a:ext cx="3221959" cy="6829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722143" y="5564928"/>
            <a:ext cx="1923378" cy="326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1830" y="1822449"/>
            <a:ext cx="7561263" cy="2232025"/>
            <a:chOff x="755650" y="1557338"/>
            <a:chExt cx="7561263" cy="2232025"/>
          </a:xfrm>
        </p:grpSpPr>
        <p:grpSp>
          <p:nvGrpSpPr>
            <p:cNvPr id="5" name="Group 247"/>
            <p:cNvGrpSpPr>
              <a:grpSpLocks/>
            </p:cNvGrpSpPr>
            <p:nvPr/>
          </p:nvGrpSpPr>
          <p:grpSpPr bwMode="auto">
            <a:xfrm>
              <a:off x="1116013" y="3573463"/>
              <a:ext cx="358775" cy="215900"/>
              <a:chOff x="431" y="1752"/>
              <a:chExt cx="226" cy="136"/>
            </a:xfrm>
          </p:grpSpPr>
          <p:sp>
            <p:nvSpPr>
              <p:cNvPr id="107" name="Line 24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4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0"/>
            <p:cNvGrpSpPr>
              <a:grpSpLocks/>
            </p:cNvGrpSpPr>
            <p:nvPr/>
          </p:nvGrpSpPr>
          <p:grpSpPr bwMode="auto">
            <a:xfrm>
              <a:off x="1474788" y="3573463"/>
              <a:ext cx="358775" cy="215900"/>
              <a:chOff x="431" y="1752"/>
              <a:chExt cx="226" cy="136"/>
            </a:xfrm>
          </p:grpSpPr>
          <p:sp>
            <p:nvSpPr>
              <p:cNvPr id="105" name="Line 25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5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53"/>
            <p:cNvGrpSpPr>
              <a:grpSpLocks/>
            </p:cNvGrpSpPr>
            <p:nvPr/>
          </p:nvGrpSpPr>
          <p:grpSpPr bwMode="auto">
            <a:xfrm>
              <a:off x="1835150" y="3573463"/>
              <a:ext cx="358775" cy="215900"/>
              <a:chOff x="431" y="1752"/>
              <a:chExt cx="226" cy="136"/>
            </a:xfrm>
          </p:grpSpPr>
          <p:sp>
            <p:nvSpPr>
              <p:cNvPr id="103" name="Line 25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25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56"/>
            <p:cNvGrpSpPr>
              <a:grpSpLocks/>
            </p:cNvGrpSpPr>
            <p:nvPr/>
          </p:nvGrpSpPr>
          <p:grpSpPr bwMode="auto">
            <a:xfrm>
              <a:off x="2195513" y="3573463"/>
              <a:ext cx="358775" cy="215900"/>
              <a:chOff x="431" y="1752"/>
              <a:chExt cx="226" cy="136"/>
            </a:xfrm>
          </p:grpSpPr>
          <p:sp>
            <p:nvSpPr>
              <p:cNvPr id="101" name="Line 25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5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59"/>
            <p:cNvGrpSpPr>
              <a:grpSpLocks/>
            </p:cNvGrpSpPr>
            <p:nvPr/>
          </p:nvGrpSpPr>
          <p:grpSpPr bwMode="auto">
            <a:xfrm>
              <a:off x="2555875" y="3573463"/>
              <a:ext cx="358775" cy="215900"/>
              <a:chOff x="431" y="1752"/>
              <a:chExt cx="226" cy="136"/>
            </a:xfrm>
          </p:grpSpPr>
          <p:sp>
            <p:nvSpPr>
              <p:cNvPr id="99" name="Line 26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6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62"/>
            <p:cNvGrpSpPr>
              <a:grpSpLocks/>
            </p:cNvGrpSpPr>
            <p:nvPr/>
          </p:nvGrpSpPr>
          <p:grpSpPr bwMode="auto">
            <a:xfrm>
              <a:off x="2916238" y="3573463"/>
              <a:ext cx="358775" cy="215900"/>
              <a:chOff x="431" y="1752"/>
              <a:chExt cx="226" cy="136"/>
            </a:xfrm>
          </p:grpSpPr>
          <p:sp>
            <p:nvSpPr>
              <p:cNvPr id="97" name="Line 26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6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65"/>
            <p:cNvGrpSpPr>
              <a:grpSpLocks/>
            </p:cNvGrpSpPr>
            <p:nvPr/>
          </p:nvGrpSpPr>
          <p:grpSpPr bwMode="auto">
            <a:xfrm>
              <a:off x="3275013" y="3573463"/>
              <a:ext cx="358775" cy="215900"/>
              <a:chOff x="431" y="1752"/>
              <a:chExt cx="226" cy="136"/>
            </a:xfrm>
          </p:grpSpPr>
          <p:sp>
            <p:nvSpPr>
              <p:cNvPr id="95" name="Line 26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6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68"/>
            <p:cNvGrpSpPr>
              <a:grpSpLocks/>
            </p:cNvGrpSpPr>
            <p:nvPr/>
          </p:nvGrpSpPr>
          <p:grpSpPr bwMode="auto">
            <a:xfrm>
              <a:off x="3635375" y="3573463"/>
              <a:ext cx="358775" cy="215900"/>
              <a:chOff x="431" y="1752"/>
              <a:chExt cx="226" cy="136"/>
            </a:xfrm>
          </p:grpSpPr>
          <p:sp>
            <p:nvSpPr>
              <p:cNvPr id="93" name="Line 26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71"/>
            <p:cNvGrpSpPr>
              <a:grpSpLocks/>
            </p:cNvGrpSpPr>
            <p:nvPr/>
          </p:nvGrpSpPr>
          <p:grpSpPr bwMode="auto">
            <a:xfrm>
              <a:off x="3995738" y="3573463"/>
              <a:ext cx="358775" cy="215900"/>
              <a:chOff x="431" y="1752"/>
              <a:chExt cx="226" cy="136"/>
            </a:xfrm>
          </p:grpSpPr>
          <p:sp>
            <p:nvSpPr>
              <p:cNvPr id="91" name="Line 27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7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74"/>
            <p:cNvGrpSpPr>
              <a:grpSpLocks/>
            </p:cNvGrpSpPr>
            <p:nvPr/>
          </p:nvGrpSpPr>
          <p:grpSpPr bwMode="auto">
            <a:xfrm>
              <a:off x="4356100" y="3573463"/>
              <a:ext cx="358775" cy="215900"/>
              <a:chOff x="431" y="1752"/>
              <a:chExt cx="226" cy="136"/>
            </a:xfrm>
          </p:grpSpPr>
          <p:sp>
            <p:nvSpPr>
              <p:cNvPr id="89" name="Line 27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7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77"/>
            <p:cNvGrpSpPr>
              <a:grpSpLocks/>
            </p:cNvGrpSpPr>
            <p:nvPr/>
          </p:nvGrpSpPr>
          <p:grpSpPr bwMode="auto">
            <a:xfrm>
              <a:off x="4716463" y="3573463"/>
              <a:ext cx="358775" cy="215900"/>
              <a:chOff x="431" y="1752"/>
              <a:chExt cx="226" cy="136"/>
            </a:xfrm>
          </p:grpSpPr>
          <p:sp>
            <p:nvSpPr>
              <p:cNvPr id="87" name="Line 27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7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280"/>
            <p:cNvGrpSpPr>
              <a:grpSpLocks/>
            </p:cNvGrpSpPr>
            <p:nvPr/>
          </p:nvGrpSpPr>
          <p:grpSpPr bwMode="auto">
            <a:xfrm>
              <a:off x="5075238" y="3573463"/>
              <a:ext cx="358775" cy="215900"/>
              <a:chOff x="431" y="1752"/>
              <a:chExt cx="226" cy="136"/>
            </a:xfrm>
          </p:grpSpPr>
          <p:sp>
            <p:nvSpPr>
              <p:cNvPr id="85" name="Line 28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8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283"/>
            <p:cNvGrpSpPr>
              <a:grpSpLocks/>
            </p:cNvGrpSpPr>
            <p:nvPr/>
          </p:nvGrpSpPr>
          <p:grpSpPr bwMode="auto">
            <a:xfrm>
              <a:off x="5435600" y="3573463"/>
              <a:ext cx="358775" cy="215900"/>
              <a:chOff x="431" y="1752"/>
              <a:chExt cx="226" cy="136"/>
            </a:xfrm>
          </p:grpSpPr>
          <p:sp>
            <p:nvSpPr>
              <p:cNvPr id="83" name="Line 28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8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286"/>
            <p:cNvGrpSpPr>
              <a:grpSpLocks/>
            </p:cNvGrpSpPr>
            <p:nvPr/>
          </p:nvGrpSpPr>
          <p:grpSpPr bwMode="auto">
            <a:xfrm>
              <a:off x="5795963" y="3573463"/>
              <a:ext cx="358775" cy="215900"/>
              <a:chOff x="431" y="1752"/>
              <a:chExt cx="226" cy="136"/>
            </a:xfrm>
          </p:grpSpPr>
          <p:sp>
            <p:nvSpPr>
              <p:cNvPr id="81" name="Line 28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28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6156325" y="3573463"/>
              <a:ext cx="358775" cy="215900"/>
              <a:chOff x="431" y="1752"/>
              <a:chExt cx="226" cy="136"/>
            </a:xfrm>
          </p:grpSpPr>
          <p:sp>
            <p:nvSpPr>
              <p:cNvPr id="79" name="Line 29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29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92"/>
            <p:cNvGrpSpPr>
              <a:grpSpLocks/>
            </p:cNvGrpSpPr>
            <p:nvPr/>
          </p:nvGrpSpPr>
          <p:grpSpPr bwMode="auto">
            <a:xfrm>
              <a:off x="6516688" y="3573463"/>
              <a:ext cx="358775" cy="215900"/>
              <a:chOff x="431" y="1752"/>
              <a:chExt cx="226" cy="136"/>
            </a:xfrm>
          </p:grpSpPr>
          <p:sp>
            <p:nvSpPr>
              <p:cNvPr id="77" name="Line 29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29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295"/>
            <p:cNvGrpSpPr>
              <a:grpSpLocks/>
            </p:cNvGrpSpPr>
            <p:nvPr/>
          </p:nvGrpSpPr>
          <p:grpSpPr bwMode="auto">
            <a:xfrm>
              <a:off x="6875463" y="3573463"/>
              <a:ext cx="358775" cy="215900"/>
              <a:chOff x="431" y="1752"/>
              <a:chExt cx="226" cy="136"/>
            </a:xfrm>
          </p:grpSpPr>
          <p:sp>
            <p:nvSpPr>
              <p:cNvPr id="75" name="Line 29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298"/>
            <p:cNvGrpSpPr>
              <a:grpSpLocks/>
            </p:cNvGrpSpPr>
            <p:nvPr/>
          </p:nvGrpSpPr>
          <p:grpSpPr bwMode="auto">
            <a:xfrm>
              <a:off x="7235825" y="3573463"/>
              <a:ext cx="358775" cy="215900"/>
              <a:chOff x="431" y="1752"/>
              <a:chExt cx="226" cy="136"/>
            </a:xfrm>
          </p:grpSpPr>
          <p:sp>
            <p:nvSpPr>
              <p:cNvPr id="73" name="Line 29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30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301"/>
            <p:cNvGrpSpPr>
              <a:grpSpLocks/>
            </p:cNvGrpSpPr>
            <p:nvPr/>
          </p:nvGrpSpPr>
          <p:grpSpPr bwMode="auto">
            <a:xfrm>
              <a:off x="7596188" y="3573463"/>
              <a:ext cx="358775" cy="215900"/>
              <a:chOff x="431" y="1752"/>
              <a:chExt cx="226" cy="136"/>
            </a:xfrm>
          </p:grpSpPr>
          <p:sp>
            <p:nvSpPr>
              <p:cNvPr id="71" name="Line 30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30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Line 304"/>
            <p:cNvSpPr>
              <a:spLocks noChangeShapeType="1"/>
            </p:cNvSpPr>
            <p:nvPr/>
          </p:nvSpPr>
          <p:spPr bwMode="auto">
            <a:xfrm>
              <a:off x="7956550" y="3716338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05"/>
            <p:cNvSpPr>
              <a:spLocks noChangeShapeType="1"/>
            </p:cNvSpPr>
            <p:nvPr/>
          </p:nvSpPr>
          <p:spPr bwMode="auto">
            <a:xfrm flipV="1">
              <a:off x="1116013" y="326231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06"/>
            <p:cNvSpPr>
              <a:spLocks noChangeShapeType="1"/>
            </p:cNvSpPr>
            <p:nvPr/>
          </p:nvSpPr>
          <p:spPr bwMode="auto">
            <a:xfrm>
              <a:off x="1116013" y="326231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07"/>
            <p:cNvSpPr>
              <a:spLocks noChangeShapeType="1"/>
            </p:cNvSpPr>
            <p:nvPr/>
          </p:nvSpPr>
          <p:spPr bwMode="auto">
            <a:xfrm flipV="1">
              <a:off x="1116013" y="28289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8"/>
            <p:cNvSpPr>
              <a:spLocks noChangeShapeType="1"/>
            </p:cNvSpPr>
            <p:nvPr/>
          </p:nvSpPr>
          <p:spPr bwMode="auto">
            <a:xfrm>
              <a:off x="1116013" y="28543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09"/>
            <p:cNvSpPr>
              <a:spLocks noChangeShapeType="1"/>
            </p:cNvSpPr>
            <p:nvPr/>
          </p:nvSpPr>
          <p:spPr bwMode="auto">
            <a:xfrm flipV="1">
              <a:off x="1116013" y="23971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0"/>
            <p:cNvSpPr>
              <a:spLocks noChangeShapeType="1"/>
            </p:cNvSpPr>
            <p:nvPr/>
          </p:nvSpPr>
          <p:spPr bwMode="auto">
            <a:xfrm>
              <a:off x="1116013" y="24225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1"/>
            <p:cNvSpPr>
              <a:spLocks noChangeShapeType="1"/>
            </p:cNvSpPr>
            <p:nvPr/>
          </p:nvSpPr>
          <p:spPr bwMode="auto">
            <a:xfrm flipV="1">
              <a:off x="1116013" y="19891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2"/>
            <p:cNvSpPr>
              <a:spLocks noChangeShapeType="1"/>
            </p:cNvSpPr>
            <p:nvPr/>
          </p:nvSpPr>
          <p:spPr bwMode="auto">
            <a:xfrm>
              <a:off x="1116013" y="198913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13"/>
            <p:cNvSpPr>
              <a:spLocks noChangeShapeType="1"/>
            </p:cNvSpPr>
            <p:nvPr/>
          </p:nvSpPr>
          <p:spPr bwMode="auto">
            <a:xfrm flipV="1">
              <a:off x="1116013" y="15573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14"/>
            <p:cNvSpPr>
              <a:spLocks noChangeArrowheads="1"/>
            </p:cNvSpPr>
            <p:nvPr/>
          </p:nvSpPr>
          <p:spPr bwMode="auto">
            <a:xfrm>
              <a:off x="1258888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Oval 315"/>
            <p:cNvSpPr>
              <a:spLocks noChangeArrowheads="1"/>
            </p:cNvSpPr>
            <p:nvPr/>
          </p:nvSpPr>
          <p:spPr bwMode="auto">
            <a:xfrm>
              <a:off x="1403350" y="26130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6" name="Oval 316"/>
            <p:cNvSpPr>
              <a:spLocks noChangeArrowheads="1"/>
            </p:cNvSpPr>
            <p:nvPr/>
          </p:nvSpPr>
          <p:spPr bwMode="auto">
            <a:xfrm>
              <a:off x="1546225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1690688" y="292417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8" name="Oval 318"/>
            <p:cNvSpPr>
              <a:spLocks noChangeArrowheads="1"/>
            </p:cNvSpPr>
            <p:nvPr/>
          </p:nvSpPr>
          <p:spPr bwMode="auto">
            <a:xfrm>
              <a:off x="1906588" y="3068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Oval 319"/>
            <p:cNvSpPr>
              <a:spLocks noChangeArrowheads="1"/>
            </p:cNvSpPr>
            <p:nvPr/>
          </p:nvSpPr>
          <p:spPr bwMode="auto">
            <a:xfrm>
              <a:off x="2051050" y="24939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195513" y="29257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Oval 321"/>
            <p:cNvSpPr>
              <a:spLocks noChangeArrowheads="1"/>
            </p:cNvSpPr>
            <p:nvPr/>
          </p:nvSpPr>
          <p:spPr bwMode="auto">
            <a:xfrm>
              <a:off x="2409825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2" name="Oval 322"/>
            <p:cNvSpPr>
              <a:spLocks noChangeArrowheads="1"/>
            </p:cNvSpPr>
            <p:nvPr/>
          </p:nvSpPr>
          <p:spPr bwMode="auto">
            <a:xfrm>
              <a:off x="2627313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3" name="Oval 323"/>
            <p:cNvSpPr>
              <a:spLocks noChangeArrowheads="1"/>
            </p:cNvSpPr>
            <p:nvPr/>
          </p:nvSpPr>
          <p:spPr bwMode="auto">
            <a:xfrm>
              <a:off x="2770188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" name="Oval 324"/>
            <p:cNvSpPr>
              <a:spLocks noChangeArrowheads="1"/>
            </p:cNvSpPr>
            <p:nvPr/>
          </p:nvSpPr>
          <p:spPr bwMode="auto">
            <a:xfrm>
              <a:off x="2986088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" name="Oval 325"/>
            <p:cNvSpPr>
              <a:spLocks noChangeArrowheads="1"/>
            </p:cNvSpPr>
            <p:nvPr/>
          </p:nvSpPr>
          <p:spPr bwMode="auto">
            <a:xfrm>
              <a:off x="3130550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" name="Oval 326"/>
            <p:cNvSpPr>
              <a:spLocks noChangeArrowheads="1"/>
            </p:cNvSpPr>
            <p:nvPr/>
          </p:nvSpPr>
          <p:spPr bwMode="auto">
            <a:xfrm>
              <a:off x="3346450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7" name="Oval 327"/>
            <p:cNvSpPr>
              <a:spLocks noChangeArrowheads="1"/>
            </p:cNvSpPr>
            <p:nvPr/>
          </p:nvSpPr>
          <p:spPr bwMode="auto">
            <a:xfrm>
              <a:off x="3490913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8" name="Oval 328"/>
            <p:cNvSpPr>
              <a:spLocks noChangeArrowheads="1"/>
            </p:cNvSpPr>
            <p:nvPr/>
          </p:nvSpPr>
          <p:spPr bwMode="auto">
            <a:xfrm>
              <a:off x="37068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9" name="Oval 329"/>
            <p:cNvSpPr>
              <a:spLocks noChangeArrowheads="1"/>
            </p:cNvSpPr>
            <p:nvPr/>
          </p:nvSpPr>
          <p:spPr bwMode="auto">
            <a:xfrm>
              <a:off x="3851275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0" name="Oval 330"/>
            <p:cNvSpPr>
              <a:spLocks noChangeArrowheads="1"/>
            </p:cNvSpPr>
            <p:nvPr/>
          </p:nvSpPr>
          <p:spPr bwMode="auto">
            <a:xfrm>
              <a:off x="4067175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" name="Oval 331"/>
            <p:cNvSpPr>
              <a:spLocks noChangeArrowheads="1"/>
            </p:cNvSpPr>
            <p:nvPr/>
          </p:nvSpPr>
          <p:spPr bwMode="auto">
            <a:xfrm>
              <a:off x="4210050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2" name="Oval 332"/>
            <p:cNvSpPr>
              <a:spLocks noChangeArrowheads="1"/>
            </p:cNvSpPr>
            <p:nvPr/>
          </p:nvSpPr>
          <p:spPr bwMode="auto">
            <a:xfrm>
              <a:off x="4425950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3" name="Oval 333"/>
            <p:cNvSpPr>
              <a:spLocks noChangeArrowheads="1"/>
            </p:cNvSpPr>
            <p:nvPr/>
          </p:nvSpPr>
          <p:spPr bwMode="auto">
            <a:xfrm>
              <a:off x="457041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4" name="Oval 334"/>
            <p:cNvSpPr>
              <a:spLocks noChangeArrowheads="1"/>
            </p:cNvSpPr>
            <p:nvPr/>
          </p:nvSpPr>
          <p:spPr bwMode="auto">
            <a:xfrm>
              <a:off x="47863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5" name="Oval 335"/>
            <p:cNvSpPr>
              <a:spLocks noChangeArrowheads="1"/>
            </p:cNvSpPr>
            <p:nvPr/>
          </p:nvSpPr>
          <p:spPr bwMode="auto">
            <a:xfrm>
              <a:off x="493236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6" name="Oval 336"/>
            <p:cNvSpPr>
              <a:spLocks noChangeArrowheads="1"/>
            </p:cNvSpPr>
            <p:nvPr/>
          </p:nvSpPr>
          <p:spPr bwMode="auto">
            <a:xfrm>
              <a:off x="514826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7" name="Oval 337"/>
            <p:cNvSpPr>
              <a:spLocks noChangeArrowheads="1"/>
            </p:cNvSpPr>
            <p:nvPr/>
          </p:nvSpPr>
          <p:spPr bwMode="auto">
            <a:xfrm>
              <a:off x="5291138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8" name="Oval 338"/>
            <p:cNvSpPr>
              <a:spLocks noChangeArrowheads="1"/>
            </p:cNvSpPr>
            <p:nvPr/>
          </p:nvSpPr>
          <p:spPr bwMode="auto">
            <a:xfrm>
              <a:off x="55070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9" name="Oval 339"/>
            <p:cNvSpPr>
              <a:spLocks noChangeArrowheads="1"/>
            </p:cNvSpPr>
            <p:nvPr/>
          </p:nvSpPr>
          <p:spPr bwMode="auto">
            <a:xfrm>
              <a:off x="5651500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0" name="Oval 340"/>
            <p:cNvSpPr>
              <a:spLocks noChangeArrowheads="1"/>
            </p:cNvSpPr>
            <p:nvPr/>
          </p:nvSpPr>
          <p:spPr bwMode="auto">
            <a:xfrm>
              <a:off x="5867400" y="1965325"/>
              <a:ext cx="73025" cy="7302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" name="Oval 341"/>
            <p:cNvSpPr>
              <a:spLocks noChangeArrowheads="1"/>
            </p:cNvSpPr>
            <p:nvPr/>
          </p:nvSpPr>
          <p:spPr bwMode="auto">
            <a:xfrm>
              <a:off x="60118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2" name="Oval 342"/>
            <p:cNvSpPr>
              <a:spLocks noChangeArrowheads="1"/>
            </p:cNvSpPr>
            <p:nvPr/>
          </p:nvSpPr>
          <p:spPr bwMode="auto">
            <a:xfrm>
              <a:off x="6226175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3" name="Oval 343"/>
            <p:cNvSpPr>
              <a:spLocks noChangeArrowheads="1"/>
            </p:cNvSpPr>
            <p:nvPr/>
          </p:nvSpPr>
          <p:spPr bwMode="auto">
            <a:xfrm>
              <a:off x="63722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4" name="Oval 344"/>
            <p:cNvSpPr>
              <a:spLocks noChangeArrowheads="1"/>
            </p:cNvSpPr>
            <p:nvPr/>
          </p:nvSpPr>
          <p:spPr bwMode="auto">
            <a:xfrm>
              <a:off x="658653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5" name="Oval 345"/>
            <p:cNvSpPr>
              <a:spLocks noChangeArrowheads="1"/>
            </p:cNvSpPr>
            <p:nvPr/>
          </p:nvSpPr>
          <p:spPr bwMode="auto">
            <a:xfrm>
              <a:off x="6732588" y="21812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6" name="Oval 346"/>
            <p:cNvSpPr>
              <a:spLocks noChangeArrowheads="1"/>
            </p:cNvSpPr>
            <p:nvPr/>
          </p:nvSpPr>
          <p:spPr bwMode="auto">
            <a:xfrm>
              <a:off x="694848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7" name="Oval 347"/>
            <p:cNvSpPr>
              <a:spLocks noChangeArrowheads="1"/>
            </p:cNvSpPr>
            <p:nvPr/>
          </p:nvSpPr>
          <p:spPr bwMode="auto">
            <a:xfrm>
              <a:off x="70913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8" name="Oval 348"/>
            <p:cNvSpPr>
              <a:spLocks noChangeArrowheads="1"/>
            </p:cNvSpPr>
            <p:nvPr/>
          </p:nvSpPr>
          <p:spPr bwMode="auto">
            <a:xfrm>
              <a:off x="7307263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9" name="Oval 349"/>
            <p:cNvSpPr>
              <a:spLocks noChangeArrowheads="1"/>
            </p:cNvSpPr>
            <p:nvPr/>
          </p:nvSpPr>
          <p:spPr bwMode="auto">
            <a:xfrm>
              <a:off x="74517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70" name="Text Box 351"/>
            <p:cNvSpPr txBox="1">
              <a:spLocks noChangeArrowheads="1"/>
            </p:cNvSpPr>
            <p:nvPr/>
          </p:nvSpPr>
          <p:spPr bwMode="auto">
            <a:xfrm>
              <a:off x="755650" y="1557338"/>
              <a:ext cx="5032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5761831" y="2158999"/>
            <a:ext cx="181769" cy="215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371430" y="1295400"/>
            <a:ext cx="11464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point</a:t>
            </a:r>
            <a:endParaRPr lang="en-US" dirty="0"/>
          </a:p>
        </p:txBody>
      </p:sp>
      <p:cxnSp>
        <p:nvCxnSpPr>
          <p:cNvPr id="113" name="Straight Arrow Connector 112"/>
          <p:cNvCxnSpPr>
            <a:stCxn id="111" idx="1"/>
            <a:endCxn id="110" idx="0"/>
          </p:cNvCxnSpPr>
          <p:nvPr/>
        </p:nvCxnSpPr>
        <p:spPr>
          <a:xfrm flipH="1">
            <a:off x="5852716" y="1480066"/>
            <a:ext cx="518714" cy="678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371430" y="899067"/>
            <a:ext cx="69121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 =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Where should we place boundary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00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061" r="-54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Rectangle 116"/>
          <p:cNvSpPr/>
          <p:nvPr/>
        </p:nvSpPr>
        <p:spPr>
          <a:xfrm>
            <a:off x="5697649" y="4867366"/>
            <a:ext cx="3246453" cy="1365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697649" y="520886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697649" y="5891847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5697649" y="5550353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697649" y="623334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22294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6334917" y="4867366"/>
            <a:ext cx="12022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71585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96230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117" idx="2"/>
          </p:cNvCxnSpPr>
          <p:nvPr/>
        </p:nvCxnSpPr>
        <p:spPr>
          <a:xfrm>
            <a:off x="7320875" y="4867366"/>
            <a:ext cx="1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64552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970166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29481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619457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619457" y="4550575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5697649" y="4555992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379908" y="4876999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7647901" y="5550354"/>
            <a:ext cx="322265" cy="341493"/>
          </a:xfrm>
          <a:prstGeom prst="rect">
            <a:avLst/>
          </a:prstGeom>
          <a:solidFill>
            <a:srgbClr val="EF85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5374966" y="5238010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5379908" y="5564928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384546" y="5891847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603469" y="4480296"/>
            <a:ext cx="4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</a:t>
            </a:r>
            <a:endParaRPr lang="en-US" b="1" dirty="0">
              <a:solidFill>
                <a:srgbClr val="EF851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j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lim>
                          </m:limLow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𝑆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𝜇</m:t>
                                              </m:r>
                                            </m:e>
                                            <m:sub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+1,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d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0" name="Group 169"/>
          <p:cNvGrpSpPr/>
          <p:nvPr/>
        </p:nvGrpSpPr>
        <p:grpSpPr>
          <a:xfrm>
            <a:off x="5500707" y="1664732"/>
            <a:ext cx="473848" cy="2389742"/>
            <a:chOff x="5500707" y="1664732"/>
            <a:chExt cx="473848" cy="2389742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5722143" y="2038349"/>
              <a:ext cx="0" cy="20161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TextBox 168"/>
                <p:cNvSpPr txBox="1"/>
                <p:nvPr/>
              </p:nvSpPr>
              <p:spPr>
                <a:xfrm>
                  <a:off x="5500707" y="1664732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9" name="TextBox 1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0707" y="1664732"/>
                  <a:ext cx="47384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2" name="Group 171"/>
          <p:cNvGrpSpPr/>
          <p:nvPr/>
        </p:nvGrpSpPr>
        <p:grpSpPr>
          <a:xfrm>
            <a:off x="5140654" y="1659138"/>
            <a:ext cx="473848" cy="2409622"/>
            <a:chOff x="5140654" y="1659138"/>
            <a:chExt cx="473848" cy="2409622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5377578" y="2052635"/>
              <a:ext cx="0" cy="201612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TextBox 170"/>
                <p:cNvSpPr txBox="1"/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1" name="TextBox 1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3" name="Rectangle 172"/>
          <p:cNvSpPr/>
          <p:nvPr/>
        </p:nvSpPr>
        <p:spPr>
          <a:xfrm>
            <a:off x="7333122" y="5223435"/>
            <a:ext cx="322265" cy="3414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1077911" y="3225798"/>
            <a:ext cx="4283869" cy="142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5384546" y="2383839"/>
            <a:ext cx="31506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1051904" y="2000423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5934436" y="2022475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57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62" grpId="0" animBg="1"/>
      <p:bldP spid="115" grpId="0" animBg="1"/>
      <p:bldP spid="1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5722143" y="4867366"/>
            <a:ext cx="3221959" cy="6829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722143" y="5564928"/>
            <a:ext cx="1923378" cy="326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1830" y="1822449"/>
            <a:ext cx="7561263" cy="2232025"/>
            <a:chOff x="755650" y="1557338"/>
            <a:chExt cx="7561263" cy="2232025"/>
          </a:xfrm>
        </p:grpSpPr>
        <p:grpSp>
          <p:nvGrpSpPr>
            <p:cNvPr id="5" name="Group 247"/>
            <p:cNvGrpSpPr>
              <a:grpSpLocks/>
            </p:cNvGrpSpPr>
            <p:nvPr/>
          </p:nvGrpSpPr>
          <p:grpSpPr bwMode="auto">
            <a:xfrm>
              <a:off x="1116013" y="3573463"/>
              <a:ext cx="358775" cy="215900"/>
              <a:chOff x="431" y="1752"/>
              <a:chExt cx="226" cy="136"/>
            </a:xfrm>
          </p:grpSpPr>
          <p:sp>
            <p:nvSpPr>
              <p:cNvPr id="107" name="Line 24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4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0"/>
            <p:cNvGrpSpPr>
              <a:grpSpLocks/>
            </p:cNvGrpSpPr>
            <p:nvPr/>
          </p:nvGrpSpPr>
          <p:grpSpPr bwMode="auto">
            <a:xfrm>
              <a:off x="1474788" y="3573463"/>
              <a:ext cx="358775" cy="215900"/>
              <a:chOff x="431" y="1752"/>
              <a:chExt cx="226" cy="136"/>
            </a:xfrm>
          </p:grpSpPr>
          <p:sp>
            <p:nvSpPr>
              <p:cNvPr id="105" name="Line 25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5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53"/>
            <p:cNvGrpSpPr>
              <a:grpSpLocks/>
            </p:cNvGrpSpPr>
            <p:nvPr/>
          </p:nvGrpSpPr>
          <p:grpSpPr bwMode="auto">
            <a:xfrm>
              <a:off x="1835150" y="3573463"/>
              <a:ext cx="358775" cy="215900"/>
              <a:chOff x="431" y="1752"/>
              <a:chExt cx="226" cy="136"/>
            </a:xfrm>
          </p:grpSpPr>
          <p:sp>
            <p:nvSpPr>
              <p:cNvPr id="103" name="Line 25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25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56"/>
            <p:cNvGrpSpPr>
              <a:grpSpLocks/>
            </p:cNvGrpSpPr>
            <p:nvPr/>
          </p:nvGrpSpPr>
          <p:grpSpPr bwMode="auto">
            <a:xfrm>
              <a:off x="2195513" y="3573463"/>
              <a:ext cx="358775" cy="215900"/>
              <a:chOff x="431" y="1752"/>
              <a:chExt cx="226" cy="136"/>
            </a:xfrm>
          </p:grpSpPr>
          <p:sp>
            <p:nvSpPr>
              <p:cNvPr id="101" name="Line 25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5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59"/>
            <p:cNvGrpSpPr>
              <a:grpSpLocks/>
            </p:cNvGrpSpPr>
            <p:nvPr/>
          </p:nvGrpSpPr>
          <p:grpSpPr bwMode="auto">
            <a:xfrm>
              <a:off x="2555875" y="3573463"/>
              <a:ext cx="358775" cy="215900"/>
              <a:chOff x="431" y="1752"/>
              <a:chExt cx="226" cy="136"/>
            </a:xfrm>
          </p:grpSpPr>
          <p:sp>
            <p:nvSpPr>
              <p:cNvPr id="99" name="Line 26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6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62"/>
            <p:cNvGrpSpPr>
              <a:grpSpLocks/>
            </p:cNvGrpSpPr>
            <p:nvPr/>
          </p:nvGrpSpPr>
          <p:grpSpPr bwMode="auto">
            <a:xfrm>
              <a:off x="2916238" y="3573463"/>
              <a:ext cx="358775" cy="215900"/>
              <a:chOff x="431" y="1752"/>
              <a:chExt cx="226" cy="136"/>
            </a:xfrm>
          </p:grpSpPr>
          <p:sp>
            <p:nvSpPr>
              <p:cNvPr id="97" name="Line 26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6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65"/>
            <p:cNvGrpSpPr>
              <a:grpSpLocks/>
            </p:cNvGrpSpPr>
            <p:nvPr/>
          </p:nvGrpSpPr>
          <p:grpSpPr bwMode="auto">
            <a:xfrm>
              <a:off x="3275013" y="3573463"/>
              <a:ext cx="358775" cy="215900"/>
              <a:chOff x="431" y="1752"/>
              <a:chExt cx="226" cy="136"/>
            </a:xfrm>
          </p:grpSpPr>
          <p:sp>
            <p:nvSpPr>
              <p:cNvPr id="95" name="Line 26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6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68"/>
            <p:cNvGrpSpPr>
              <a:grpSpLocks/>
            </p:cNvGrpSpPr>
            <p:nvPr/>
          </p:nvGrpSpPr>
          <p:grpSpPr bwMode="auto">
            <a:xfrm>
              <a:off x="3635375" y="3573463"/>
              <a:ext cx="358775" cy="215900"/>
              <a:chOff x="431" y="1752"/>
              <a:chExt cx="226" cy="136"/>
            </a:xfrm>
          </p:grpSpPr>
          <p:sp>
            <p:nvSpPr>
              <p:cNvPr id="93" name="Line 26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71"/>
            <p:cNvGrpSpPr>
              <a:grpSpLocks/>
            </p:cNvGrpSpPr>
            <p:nvPr/>
          </p:nvGrpSpPr>
          <p:grpSpPr bwMode="auto">
            <a:xfrm>
              <a:off x="3995738" y="3573463"/>
              <a:ext cx="358775" cy="215900"/>
              <a:chOff x="431" y="1752"/>
              <a:chExt cx="226" cy="136"/>
            </a:xfrm>
          </p:grpSpPr>
          <p:sp>
            <p:nvSpPr>
              <p:cNvPr id="91" name="Line 27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7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74"/>
            <p:cNvGrpSpPr>
              <a:grpSpLocks/>
            </p:cNvGrpSpPr>
            <p:nvPr/>
          </p:nvGrpSpPr>
          <p:grpSpPr bwMode="auto">
            <a:xfrm>
              <a:off x="4356100" y="3573463"/>
              <a:ext cx="358775" cy="215900"/>
              <a:chOff x="431" y="1752"/>
              <a:chExt cx="226" cy="136"/>
            </a:xfrm>
          </p:grpSpPr>
          <p:sp>
            <p:nvSpPr>
              <p:cNvPr id="89" name="Line 27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7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77"/>
            <p:cNvGrpSpPr>
              <a:grpSpLocks/>
            </p:cNvGrpSpPr>
            <p:nvPr/>
          </p:nvGrpSpPr>
          <p:grpSpPr bwMode="auto">
            <a:xfrm>
              <a:off x="4716463" y="3573463"/>
              <a:ext cx="358775" cy="215900"/>
              <a:chOff x="431" y="1752"/>
              <a:chExt cx="226" cy="136"/>
            </a:xfrm>
          </p:grpSpPr>
          <p:sp>
            <p:nvSpPr>
              <p:cNvPr id="87" name="Line 27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7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280"/>
            <p:cNvGrpSpPr>
              <a:grpSpLocks/>
            </p:cNvGrpSpPr>
            <p:nvPr/>
          </p:nvGrpSpPr>
          <p:grpSpPr bwMode="auto">
            <a:xfrm>
              <a:off x="5075238" y="3573463"/>
              <a:ext cx="358775" cy="215900"/>
              <a:chOff x="431" y="1752"/>
              <a:chExt cx="226" cy="136"/>
            </a:xfrm>
          </p:grpSpPr>
          <p:sp>
            <p:nvSpPr>
              <p:cNvPr id="85" name="Line 28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8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283"/>
            <p:cNvGrpSpPr>
              <a:grpSpLocks/>
            </p:cNvGrpSpPr>
            <p:nvPr/>
          </p:nvGrpSpPr>
          <p:grpSpPr bwMode="auto">
            <a:xfrm>
              <a:off x="5435600" y="3573463"/>
              <a:ext cx="358775" cy="215900"/>
              <a:chOff x="431" y="1752"/>
              <a:chExt cx="226" cy="136"/>
            </a:xfrm>
          </p:grpSpPr>
          <p:sp>
            <p:nvSpPr>
              <p:cNvPr id="83" name="Line 28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8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286"/>
            <p:cNvGrpSpPr>
              <a:grpSpLocks/>
            </p:cNvGrpSpPr>
            <p:nvPr/>
          </p:nvGrpSpPr>
          <p:grpSpPr bwMode="auto">
            <a:xfrm>
              <a:off x="5795963" y="3573463"/>
              <a:ext cx="358775" cy="215900"/>
              <a:chOff x="431" y="1752"/>
              <a:chExt cx="226" cy="136"/>
            </a:xfrm>
          </p:grpSpPr>
          <p:sp>
            <p:nvSpPr>
              <p:cNvPr id="81" name="Line 28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28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6156325" y="3573463"/>
              <a:ext cx="358775" cy="215900"/>
              <a:chOff x="431" y="1752"/>
              <a:chExt cx="226" cy="136"/>
            </a:xfrm>
          </p:grpSpPr>
          <p:sp>
            <p:nvSpPr>
              <p:cNvPr id="79" name="Line 29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29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92"/>
            <p:cNvGrpSpPr>
              <a:grpSpLocks/>
            </p:cNvGrpSpPr>
            <p:nvPr/>
          </p:nvGrpSpPr>
          <p:grpSpPr bwMode="auto">
            <a:xfrm>
              <a:off x="6516688" y="3573463"/>
              <a:ext cx="358775" cy="215900"/>
              <a:chOff x="431" y="1752"/>
              <a:chExt cx="226" cy="136"/>
            </a:xfrm>
          </p:grpSpPr>
          <p:sp>
            <p:nvSpPr>
              <p:cNvPr id="77" name="Line 29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29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295"/>
            <p:cNvGrpSpPr>
              <a:grpSpLocks/>
            </p:cNvGrpSpPr>
            <p:nvPr/>
          </p:nvGrpSpPr>
          <p:grpSpPr bwMode="auto">
            <a:xfrm>
              <a:off x="6875463" y="3573463"/>
              <a:ext cx="358775" cy="215900"/>
              <a:chOff x="431" y="1752"/>
              <a:chExt cx="226" cy="136"/>
            </a:xfrm>
          </p:grpSpPr>
          <p:sp>
            <p:nvSpPr>
              <p:cNvPr id="75" name="Line 29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298"/>
            <p:cNvGrpSpPr>
              <a:grpSpLocks/>
            </p:cNvGrpSpPr>
            <p:nvPr/>
          </p:nvGrpSpPr>
          <p:grpSpPr bwMode="auto">
            <a:xfrm>
              <a:off x="7235825" y="3573463"/>
              <a:ext cx="358775" cy="215900"/>
              <a:chOff x="431" y="1752"/>
              <a:chExt cx="226" cy="136"/>
            </a:xfrm>
          </p:grpSpPr>
          <p:sp>
            <p:nvSpPr>
              <p:cNvPr id="73" name="Line 29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30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301"/>
            <p:cNvGrpSpPr>
              <a:grpSpLocks/>
            </p:cNvGrpSpPr>
            <p:nvPr/>
          </p:nvGrpSpPr>
          <p:grpSpPr bwMode="auto">
            <a:xfrm>
              <a:off x="7596188" y="3573463"/>
              <a:ext cx="358775" cy="215900"/>
              <a:chOff x="431" y="1752"/>
              <a:chExt cx="226" cy="136"/>
            </a:xfrm>
          </p:grpSpPr>
          <p:sp>
            <p:nvSpPr>
              <p:cNvPr id="71" name="Line 30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30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Line 304"/>
            <p:cNvSpPr>
              <a:spLocks noChangeShapeType="1"/>
            </p:cNvSpPr>
            <p:nvPr/>
          </p:nvSpPr>
          <p:spPr bwMode="auto">
            <a:xfrm>
              <a:off x="7956550" y="3716338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05"/>
            <p:cNvSpPr>
              <a:spLocks noChangeShapeType="1"/>
            </p:cNvSpPr>
            <p:nvPr/>
          </p:nvSpPr>
          <p:spPr bwMode="auto">
            <a:xfrm flipV="1">
              <a:off x="1116013" y="326231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06"/>
            <p:cNvSpPr>
              <a:spLocks noChangeShapeType="1"/>
            </p:cNvSpPr>
            <p:nvPr/>
          </p:nvSpPr>
          <p:spPr bwMode="auto">
            <a:xfrm>
              <a:off x="1116013" y="326231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07"/>
            <p:cNvSpPr>
              <a:spLocks noChangeShapeType="1"/>
            </p:cNvSpPr>
            <p:nvPr/>
          </p:nvSpPr>
          <p:spPr bwMode="auto">
            <a:xfrm flipV="1">
              <a:off x="1116013" y="28289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8"/>
            <p:cNvSpPr>
              <a:spLocks noChangeShapeType="1"/>
            </p:cNvSpPr>
            <p:nvPr/>
          </p:nvSpPr>
          <p:spPr bwMode="auto">
            <a:xfrm>
              <a:off x="1116013" y="28543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09"/>
            <p:cNvSpPr>
              <a:spLocks noChangeShapeType="1"/>
            </p:cNvSpPr>
            <p:nvPr/>
          </p:nvSpPr>
          <p:spPr bwMode="auto">
            <a:xfrm flipV="1">
              <a:off x="1116013" y="23971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0"/>
            <p:cNvSpPr>
              <a:spLocks noChangeShapeType="1"/>
            </p:cNvSpPr>
            <p:nvPr/>
          </p:nvSpPr>
          <p:spPr bwMode="auto">
            <a:xfrm>
              <a:off x="1116013" y="24225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1"/>
            <p:cNvSpPr>
              <a:spLocks noChangeShapeType="1"/>
            </p:cNvSpPr>
            <p:nvPr/>
          </p:nvSpPr>
          <p:spPr bwMode="auto">
            <a:xfrm flipV="1">
              <a:off x="1116013" y="19891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2"/>
            <p:cNvSpPr>
              <a:spLocks noChangeShapeType="1"/>
            </p:cNvSpPr>
            <p:nvPr/>
          </p:nvSpPr>
          <p:spPr bwMode="auto">
            <a:xfrm>
              <a:off x="1116013" y="198913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13"/>
            <p:cNvSpPr>
              <a:spLocks noChangeShapeType="1"/>
            </p:cNvSpPr>
            <p:nvPr/>
          </p:nvSpPr>
          <p:spPr bwMode="auto">
            <a:xfrm flipV="1">
              <a:off x="1116013" y="15573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14"/>
            <p:cNvSpPr>
              <a:spLocks noChangeArrowheads="1"/>
            </p:cNvSpPr>
            <p:nvPr/>
          </p:nvSpPr>
          <p:spPr bwMode="auto">
            <a:xfrm>
              <a:off x="1258888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Oval 315"/>
            <p:cNvSpPr>
              <a:spLocks noChangeArrowheads="1"/>
            </p:cNvSpPr>
            <p:nvPr/>
          </p:nvSpPr>
          <p:spPr bwMode="auto">
            <a:xfrm>
              <a:off x="1403350" y="26130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6" name="Oval 316"/>
            <p:cNvSpPr>
              <a:spLocks noChangeArrowheads="1"/>
            </p:cNvSpPr>
            <p:nvPr/>
          </p:nvSpPr>
          <p:spPr bwMode="auto">
            <a:xfrm>
              <a:off x="1546225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1690688" y="292417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8" name="Oval 318"/>
            <p:cNvSpPr>
              <a:spLocks noChangeArrowheads="1"/>
            </p:cNvSpPr>
            <p:nvPr/>
          </p:nvSpPr>
          <p:spPr bwMode="auto">
            <a:xfrm>
              <a:off x="1906588" y="3068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Oval 319"/>
            <p:cNvSpPr>
              <a:spLocks noChangeArrowheads="1"/>
            </p:cNvSpPr>
            <p:nvPr/>
          </p:nvSpPr>
          <p:spPr bwMode="auto">
            <a:xfrm>
              <a:off x="2051050" y="24939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195513" y="29257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Oval 321"/>
            <p:cNvSpPr>
              <a:spLocks noChangeArrowheads="1"/>
            </p:cNvSpPr>
            <p:nvPr/>
          </p:nvSpPr>
          <p:spPr bwMode="auto">
            <a:xfrm>
              <a:off x="2409825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2" name="Oval 322"/>
            <p:cNvSpPr>
              <a:spLocks noChangeArrowheads="1"/>
            </p:cNvSpPr>
            <p:nvPr/>
          </p:nvSpPr>
          <p:spPr bwMode="auto">
            <a:xfrm>
              <a:off x="2627313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3" name="Oval 323"/>
            <p:cNvSpPr>
              <a:spLocks noChangeArrowheads="1"/>
            </p:cNvSpPr>
            <p:nvPr/>
          </p:nvSpPr>
          <p:spPr bwMode="auto">
            <a:xfrm>
              <a:off x="2770188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" name="Oval 324"/>
            <p:cNvSpPr>
              <a:spLocks noChangeArrowheads="1"/>
            </p:cNvSpPr>
            <p:nvPr/>
          </p:nvSpPr>
          <p:spPr bwMode="auto">
            <a:xfrm>
              <a:off x="2986088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" name="Oval 325"/>
            <p:cNvSpPr>
              <a:spLocks noChangeArrowheads="1"/>
            </p:cNvSpPr>
            <p:nvPr/>
          </p:nvSpPr>
          <p:spPr bwMode="auto">
            <a:xfrm>
              <a:off x="3130550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" name="Oval 326"/>
            <p:cNvSpPr>
              <a:spLocks noChangeArrowheads="1"/>
            </p:cNvSpPr>
            <p:nvPr/>
          </p:nvSpPr>
          <p:spPr bwMode="auto">
            <a:xfrm>
              <a:off x="3346450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7" name="Oval 327"/>
            <p:cNvSpPr>
              <a:spLocks noChangeArrowheads="1"/>
            </p:cNvSpPr>
            <p:nvPr/>
          </p:nvSpPr>
          <p:spPr bwMode="auto">
            <a:xfrm>
              <a:off x="3490913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8" name="Oval 328"/>
            <p:cNvSpPr>
              <a:spLocks noChangeArrowheads="1"/>
            </p:cNvSpPr>
            <p:nvPr/>
          </p:nvSpPr>
          <p:spPr bwMode="auto">
            <a:xfrm>
              <a:off x="37068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9" name="Oval 329"/>
            <p:cNvSpPr>
              <a:spLocks noChangeArrowheads="1"/>
            </p:cNvSpPr>
            <p:nvPr/>
          </p:nvSpPr>
          <p:spPr bwMode="auto">
            <a:xfrm>
              <a:off x="3851275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0" name="Oval 330"/>
            <p:cNvSpPr>
              <a:spLocks noChangeArrowheads="1"/>
            </p:cNvSpPr>
            <p:nvPr/>
          </p:nvSpPr>
          <p:spPr bwMode="auto">
            <a:xfrm>
              <a:off x="4067175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" name="Oval 331"/>
            <p:cNvSpPr>
              <a:spLocks noChangeArrowheads="1"/>
            </p:cNvSpPr>
            <p:nvPr/>
          </p:nvSpPr>
          <p:spPr bwMode="auto">
            <a:xfrm>
              <a:off x="4210050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2" name="Oval 332"/>
            <p:cNvSpPr>
              <a:spLocks noChangeArrowheads="1"/>
            </p:cNvSpPr>
            <p:nvPr/>
          </p:nvSpPr>
          <p:spPr bwMode="auto">
            <a:xfrm>
              <a:off x="4425950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3" name="Oval 333"/>
            <p:cNvSpPr>
              <a:spLocks noChangeArrowheads="1"/>
            </p:cNvSpPr>
            <p:nvPr/>
          </p:nvSpPr>
          <p:spPr bwMode="auto">
            <a:xfrm>
              <a:off x="457041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4" name="Oval 334"/>
            <p:cNvSpPr>
              <a:spLocks noChangeArrowheads="1"/>
            </p:cNvSpPr>
            <p:nvPr/>
          </p:nvSpPr>
          <p:spPr bwMode="auto">
            <a:xfrm>
              <a:off x="47863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5" name="Oval 335"/>
            <p:cNvSpPr>
              <a:spLocks noChangeArrowheads="1"/>
            </p:cNvSpPr>
            <p:nvPr/>
          </p:nvSpPr>
          <p:spPr bwMode="auto">
            <a:xfrm>
              <a:off x="493236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6" name="Oval 336"/>
            <p:cNvSpPr>
              <a:spLocks noChangeArrowheads="1"/>
            </p:cNvSpPr>
            <p:nvPr/>
          </p:nvSpPr>
          <p:spPr bwMode="auto">
            <a:xfrm>
              <a:off x="514826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7" name="Oval 337"/>
            <p:cNvSpPr>
              <a:spLocks noChangeArrowheads="1"/>
            </p:cNvSpPr>
            <p:nvPr/>
          </p:nvSpPr>
          <p:spPr bwMode="auto">
            <a:xfrm>
              <a:off x="5291138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8" name="Oval 338"/>
            <p:cNvSpPr>
              <a:spLocks noChangeArrowheads="1"/>
            </p:cNvSpPr>
            <p:nvPr/>
          </p:nvSpPr>
          <p:spPr bwMode="auto">
            <a:xfrm>
              <a:off x="55070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9" name="Oval 339"/>
            <p:cNvSpPr>
              <a:spLocks noChangeArrowheads="1"/>
            </p:cNvSpPr>
            <p:nvPr/>
          </p:nvSpPr>
          <p:spPr bwMode="auto">
            <a:xfrm>
              <a:off x="5651500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0" name="Oval 340"/>
            <p:cNvSpPr>
              <a:spLocks noChangeArrowheads="1"/>
            </p:cNvSpPr>
            <p:nvPr/>
          </p:nvSpPr>
          <p:spPr bwMode="auto">
            <a:xfrm>
              <a:off x="5867400" y="1965325"/>
              <a:ext cx="73025" cy="7302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" name="Oval 341"/>
            <p:cNvSpPr>
              <a:spLocks noChangeArrowheads="1"/>
            </p:cNvSpPr>
            <p:nvPr/>
          </p:nvSpPr>
          <p:spPr bwMode="auto">
            <a:xfrm>
              <a:off x="60118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2" name="Oval 342"/>
            <p:cNvSpPr>
              <a:spLocks noChangeArrowheads="1"/>
            </p:cNvSpPr>
            <p:nvPr/>
          </p:nvSpPr>
          <p:spPr bwMode="auto">
            <a:xfrm>
              <a:off x="6226175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3" name="Oval 343"/>
            <p:cNvSpPr>
              <a:spLocks noChangeArrowheads="1"/>
            </p:cNvSpPr>
            <p:nvPr/>
          </p:nvSpPr>
          <p:spPr bwMode="auto">
            <a:xfrm>
              <a:off x="63722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4" name="Oval 344"/>
            <p:cNvSpPr>
              <a:spLocks noChangeArrowheads="1"/>
            </p:cNvSpPr>
            <p:nvPr/>
          </p:nvSpPr>
          <p:spPr bwMode="auto">
            <a:xfrm>
              <a:off x="658653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5" name="Oval 345"/>
            <p:cNvSpPr>
              <a:spLocks noChangeArrowheads="1"/>
            </p:cNvSpPr>
            <p:nvPr/>
          </p:nvSpPr>
          <p:spPr bwMode="auto">
            <a:xfrm>
              <a:off x="6732588" y="21812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6" name="Oval 346"/>
            <p:cNvSpPr>
              <a:spLocks noChangeArrowheads="1"/>
            </p:cNvSpPr>
            <p:nvPr/>
          </p:nvSpPr>
          <p:spPr bwMode="auto">
            <a:xfrm>
              <a:off x="694848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7" name="Oval 347"/>
            <p:cNvSpPr>
              <a:spLocks noChangeArrowheads="1"/>
            </p:cNvSpPr>
            <p:nvPr/>
          </p:nvSpPr>
          <p:spPr bwMode="auto">
            <a:xfrm>
              <a:off x="70913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8" name="Oval 348"/>
            <p:cNvSpPr>
              <a:spLocks noChangeArrowheads="1"/>
            </p:cNvSpPr>
            <p:nvPr/>
          </p:nvSpPr>
          <p:spPr bwMode="auto">
            <a:xfrm>
              <a:off x="7307263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9" name="Oval 349"/>
            <p:cNvSpPr>
              <a:spLocks noChangeArrowheads="1"/>
            </p:cNvSpPr>
            <p:nvPr/>
          </p:nvSpPr>
          <p:spPr bwMode="auto">
            <a:xfrm>
              <a:off x="74517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70" name="Text Box 351"/>
            <p:cNvSpPr txBox="1">
              <a:spLocks noChangeArrowheads="1"/>
            </p:cNvSpPr>
            <p:nvPr/>
          </p:nvSpPr>
          <p:spPr bwMode="auto">
            <a:xfrm>
              <a:off x="755650" y="1557338"/>
              <a:ext cx="5032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5761831" y="2158999"/>
            <a:ext cx="181769" cy="215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371430" y="1295400"/>
            <a:ext cx="11464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point</a:t>
            </a:r>
            <a:endParaRPr lang="en-US" dirty="0"/>
          </a:p>
        </p:txBody>
      </p:sp>
      <p:cxnSp>
        <p:nvCxnSpPr>
          <p:cNvPr id="113" name="Straight Arrow Connector 112"/>
          <p:cNvCxnSpPr>
            <a:stCxn id="111" idx="1"/>
            <a:endCxn id="110" idx="0"/>
          </p:cNvCxnSpPr>
          <p:nvPr/>
        </p:nvCxnSpPr>
        <p:spPr>
          <a:xfrm flipH="1">
            <a:off x="5852716" y="1480066"/>
            <a:ext cx="518714" cy="678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371430" y="899067"/>
            <a:ext cx="69121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 =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Where should we place boundary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00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061" r="-54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Rectangle 116"/>
          <p:cNvSpPr/>
          <p:nvPr/>
        </p:nvSpPr>
        <p:spPr>
          <a:xfrm>
            <a:off x="5697649" y="4867366"/>
            <a:ext cx="3246453" cy="1365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697649" y="520886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697649" y="5891847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5697649" y="5550353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697649" y="623334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22294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6334917" y="4867366"/>
            <a:ext cx="12022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71585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96230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117" idx="2"/>
          </p:cNvCxnSpPr>
          <p:nvPr/>
        </p:nvCxnSpPr>
        <p:spPr>
          <a:xfrm>
            <a:off x="7320875" y="4867366"/>
            <a:ext cx="1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64552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970166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29481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619457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619457" y="4550575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5697649" y="4555992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379908" y="4876999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7647901" y="5550354"/>
            <a:ext cx="322265" cy="341493"/>
          </a:xfrm>
          <a:prstGeom prst="rect">
            <a:avLst/>
          </a:prstGeom>
          <a:solidFill>
            <a:srgbClr val="EF85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5374966" y="5238010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5379908" y="5564928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384546" y="5891847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603469" y="4480296"/>
            <a:ext cx="4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</a:t>
            </a:r>
            <a:endParaRPr lang="en-US" b="1" dirty="0">
              <a:solidFill>
                <a:srgbClr val="EF851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j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lim>
                          </m:limLow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𝑆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𝜇</m:t>
                                              </m:r>
                                            </m:e>
                                            <m:sub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+1,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d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0" name="Group 169"/>
          <p:cNvGrpSpPr/>
          <p:nvPr/>
        </p:nvGrpSpPr>
        <p:grpSpPr>
          <a:xfrm>
            <a:off x="5356244" y="1654198"/>
            <a:ext cx="473848" cy="2394442"/>
            <a:chOff x="5537054" y="1660032"/>
            <a:chExt cx="473848" cy="2394442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5722143" y="2038349"/>
              <a:ext cx="0" cy="20161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TextBox 168"/>
                <p:cNvSpPr txBox="1"/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9" name="TextBox 1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2" name="Group 171"/>
          <p:cNvGrpSpPr/>
          <p:nvPr/>
        </p:nvGrpSpPr>
        <p:grpSpPr>
          <a:xfrm>
            <a:off x="5140654" y="1659138"/>
            <a:ext cx="473848" cy="2409622"/>
            <a:chOff x="5140654" y="1659138"/>
            <a:chExt cx="473848" cy="2409622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5377578" y="2052635"/>
              <a:ext cx="0" cy="201612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TextBox 170"/>
                <p:cNvSpPr txBox="1"/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1" name="TextBox 1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3" name="Rectangle 172"/>
          <p:cNvSpPr/>
          <p:nvPr/>
        </p:nvSpPr>
        <p:spPr>
          <a:xfrm>
            <a:off x="7009289" y="5208861"/>
            <a:ext cx="322265" cy="3414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1077911" y="3225798"/>
            <a:ext cx="4283869" cy="142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601545" y="2374899"/>
            <a:ext cx="479373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1051904" y="2000423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57101" y="1990724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69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5722143" y="4867366"/>
            <a:ext cx="3221959" cy="6829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722143" y="5564928"/>
            <a:ext cx="1923378" cy="326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1830" y="1822449"/>
            <a:ext cx="7561263" cy="2232025"/>
            <a:chOff x="755650" y="1557338"/>
            <a:chExt cx="7561263" cy="2232025"/>
          </a:xfrm>
        </p:grpSpPr>
        <p:grpSp>
          <p:nvGrpSpPr>
            <p:cNvPr id="5" name="Group 247"/>
            <p:cNvGrpSpPr>
              <a:grpSpLocks/>
            </p:cNvGrpSpPr>
            <p:nvPr/>
          </p:nvGrpSpPr>
          <p:grpSpPr bwMode="auto">
            <a:xfrm>
              <a:off x="1116013" y="3573463"/>
              <a:ext cx="358775" cy="215900"/>
              <a:chOff x="431" y="1752"/>
              <a:chExt cx="226" cy="136"/>
            </a:xfrm>
          </p:grpSpPr>
          <p:sp>
            <p:nvSpPr>
              <p:cNvPr id="107" name="Line 24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4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0"/>
            <p:cNvGrpSpPr>
              <a:grpSpLocks/>
            </p:cNvGrpSpPr>
            <p:nvPr/>
          </p:nvGrpSpPr>
          <p:grpSpPr bwMode="auto">
            <a:xfrm>
              <a:off x="1474788" y="3573463"/>
              <a:ext cx="358775" cy="215900"/>
              <a:chOff x="431" y="1752"/>
              <a:chExt cx="226" cy="136"/>
            </a:xfrm>
          </p:grpSpPr>
          <p:sp>
            <p:nvSpPr>
              <p:cNvPr id="105" name="Line 25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5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53"/>
            <p:cNvGrpSpPr>
              <a:grpSpLocks/>
            </p:cNvGrpSpPr>
            <p:nvPr/>
          </p:nvGrpSpPr>
          <p:grpSpPr bwMode="auto">
            <a:xfrm>
              <a:off x="1835150" y="3573463"/>
              <a:ext cx="358775" cy="215900"/>
              <a:chOff x="431" y="1752"/>
              <a:chExt cx="226" cy="136"/>
            </a:xfrm>
          </p:grpSpPr>
          <p:sp>
            <p:nvSpPr>
              <p:cNvPr id="103" name="Line 25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25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56"/>
            <p:cNvGrpSpPr>
              <a:grpSpLocks/>
            </p:cNvGrpSpPr>
            <p:nvPr/>
          </p:nvGrpSpPr>
          <p:grpSpPr bwMode="auto">
            <a:xfrm>
              <a:off x="2195513" y="3573463"/>
              <a:ext cx="358775" cy="215900"/>
              <a:chOff x="431" y="1752"/>
              <a:chExt cx="226" cy="136"/>
            </a:xfrm>
          </p:grpSpPr>
          <p:sp>
            <p:nvSpPr>
              <p:cNvPr id="101" name="Line 25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5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59"/>
            <p:cNvGrpSpPr>
              <a:grpSpLocks/>
            </p:cNvGrpSpPr>
            <p:nvPr/>
          </p:nvGrpSpPr>
          <p:grpSpPr bwMode="auto">
            <a:xfrm>
              <a:off x="2555875" y="3573463"/>
              <a:ext cx="358775" cy="215900"/>
              <a:chOff x="431" y="1752"/>
              <a:chExt cx="226" cy="136"/>
            </a:xfrm>
          </p:grpSpPr>
          <p:sp>
            <p:nvSpPr>
              <p:cNvPr id="99" name="Line 26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6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62"/>
            <p:cNvGrpSpPr>
              <a:grpSpLocks/>
            </p:cNvGrpSpPr>
            <p:nvPr/>
          </p:nvGrpSpPr>
          <p:grpSpPr bwMode="auto">
            <a:xfrm>
              <a:off x="2916238" y="3573463"/>
              <a:ext cx="358775" cy="215900"/>
              <a:chOff x="431" y="1752"/>
              <a:chExt cx="226" cy="136"/>
            </a:xfrm>
          </p:grpSpPr>
          <p:sp>
            <p:nvSpPr>
              <p:cNvPr id="97" name="Line 26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6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65"/>
            <p:cNvGrpSpPr>
              <a:grpSpLocks/>
            </p:cNvGrpSpPr>
            <p:nvPr/>
          </p:nvGrpSpPr>
          <p:grpSpPr bwMode="auto">
            <a:xfrm>
              <a:off x="3275013" y="3573463"/>
              <a:ext cx="358775" cy="215900"/>
              <a:chOff x="431" y="1752"/>
              <a:chExt cx="226" cy="136"/>
            </a:xfrm>
          </p:grpSpPr>
          <p:sp>
            <p:nvSpPr>
              <p:cNvPr id="95" name="Line 26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6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68"/>
            <p:cNvGrpSpPr>
              <a:grpSpLocks/>
            </p:cNvGrpSpPr>
            <p:nvPr/>
          </p:nvGrpSpPr>
          <p:grpSpPr bwMode="auto">
            <a:xfrm>
              <a:off x="3635375" y="3573463"/>
              <a:ext cx="358775" cy="215900"/>
              <a:chOff x="431" y="1752"/>
              <a:chExt cx="226" cy="136"/>
            </a:xfrm>
          </p:grpSpPr>
          <p:sp>
            <p:nvSpPr>
              <p:cNvPr id="93" name="Line 26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71"/>
            <p:cNvGrpSpPr>
              <a:grpSpLocks/>
            </p:cNvGrpSpPr>
            <p:nvPr/>
          </p:nvGrpSpPr>
          <p:grpSpPr bwMode="auto">
            <a:xfrm>
              <a:off x="3995738" y="3573463"/>
              <a:ext cx="358775" cy="215900"/>
              <a:chOff x="431" y="1752"/>
              <a:chExt cx="226" cy="136"/>
            </a:xfrm>
          </p:grpSpPr>
          <p:sp>
            <p:nvSpPr>
              <p:cNvPr id="91" name="Line 27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7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74"/>
            <p:cNvGrpSpPr>
              <a:grpSpLocks/>
            </p:cNvGrpSpPr>
            <p:nvPr/>
          </p:nvGrpSpPr>
          <p:grpSpPr bwMode="auto">
            <a:xfrm>
              <a:off x="4356100" y="3573463"/>
              <a:ext cx="358775" cy="215900"/>
              <a:chOff x="431" y="1752"/>
              <a:chExt cx="226" cy="136"/>
            </a:xfrm>
          </p:grpSpPr>
          <p:sp>
            <p:nvSpPr>
              <p:cNvPr id="89" name="Line 27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7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77"/>
            <p:cNvGrpSpPr>
              <a:grpSpLocks/>
            </p:cNvGrpSpPr>
            <p:nvPr/>
          </p:nvGrpSpPr>
          <p:grpSpPr bwMode="auto">
            <a:xfrm>
              <a:off x="4716463" y="3573463"/>
              <a:ext cx="358775" cy="215900"/>
              <a:chOff x="431" y="1752"/>
              <a:chExt cx="226" cy="136"/>
            </a:xfrm>
          </p:grpSpPr>
          <p:sp>
            <p:nvSpPr>
              <p:cNvPr id="87" name="Line 27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7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280"/>
            <p:cNvGrpSpPr>
              <a:grpSpLocks/>
            </p:cNvGrpSpPr>
            <p:nvPr/>
          </p:nvGrpSpPr>
          <p:grpSpPr bwMode="auto">
            <a:xfrm>
              <a:off x="5075238" y="3573463"/>
              <a:ext cx="358775" cy="215900"/>
              <a:chOff x="431" y="1752"/>
              <a:chExt cx="226" cy="136"/>
            </a:xfrm>
          </p:grpSpPr>
          <p:sp>
            <p:nvSpPr>
              <p:cNvPr id="85" name="Line 28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8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283"/>
            <p:cNvGrpSpPr>
              <a:grpSpLocks/>
            </p:cNvGrpSpPr>
            <p:nvPr/>
          </p:nvGrpSpPr>
          <p:grpSpPr bwMode="auto">
            <a:xfrm>
              <a:off x="5435600" y="3573463"/>
              <a:ext cx="358775" cy="215900"/>
              <a:chOff x="431" y="1752"/>
              <a:chExt cx="226" cy="136"/>
            </a:xfrm>
          </p:grpSpPr>
          <p:sp>
            <p:nvSpPr>
              <p:cNvPr id="83" name="Line 28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8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286"/>
            <p:cNvGrpSpPr>
              <a:grpSpLocks/>
            </p:cNvGrpSpPr>
            <p:nvPr/>
          </p:nvGrpSpPr>
          <p:grpSpPr bwMode="auto">
            <a:xfrm>
              <a:off x="5795963" y="3573463"/>
              <a:ext cx="358775" cy="215900"/>
              <a:chOff x="431" y="1752"/>
              <a:chExt cx="226" cy="136"/>
            </a:xfrm>
          </p:grpSpPr>
          <p:sp>
            <p:nvSpPr>
              <p:cNvPr id="81" name="Line 28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28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6156325" y="3573463"/>
              <a:ext cx="358775" cy="215900"/>
              <a:chOff x="431" y="1752"/>
              <a:chExt cx="226" cy="136"/>
            </a:xfrm>
          </p:grpSpPr>
          <p:sp>
            <p:nvSpPr>
              <p:cNvPr id="79" name="Line 29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29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92"/>
            <p:cNvGrpSpPr>
              <a:grpSpLocks/>
            </p:cNvGrpSpPr>
            <p:nvPr/>
          </p:nvGrpSpPr>
          <p:grpSpPr bwMode="auto">
            <a:xfrm>
              <a:off x="6516688" y="3573463"/>
              <a:ext cx="358775" cy="215900"/>
              <a:chOff x="431" y="1752"/>
              <a:chExt cx="226" cy="136"/>
            </a:xfrm>
          </p:grpSpPr>
          <p:sp>
            <p:nvSpPr>
              <p:cNvPr id="77" name="Line 29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29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295"/>
            <p:cNvGrpSpPr>
              <a:grpSpLocks/>
            </p:cNvGrpSpPr>
            <p:nvPr/>
          </p:nvGrpSpPr>
          <p:grpSpPr bwMode="auto">
            <a:xfrm>
              <a:off x="6875463" y="3573463"/>
              <a:ext cx="358775" cy="215900"/>
              <a:chOff x="431" y="1752"/>
              <a:chExt cx="226" cy="136"/>
            </a:xfrm>
          </p:grpSpPr>
          <p:sp>
            <p:nvSpPr>
              <p:cNvPr id="75" name="Line 29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298"/>
            <p:cNvGrpSpPr>
              <a:grpSpLocks/>
            </p:cNvGrpSpPr>
            <p:nvPr/>
          </p:nvGrpSpPr>
          <p:grpSpPr bwMode="auto">
            <a:xfrm>
              <a:off x="7235825" y="3573463"/>
              <a:ext cx="358775" cy="215900"/>
              <a:chOff x="431" y="1752"/>
              <a:chExt cx="226" cy="136"/>
            </a:xfrm>
          </p:grpSpPr>
          <p:sp>
            <p:nvSpPr>
              <p:cNvPr id="73" name="Line 29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30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301"/>
            <p:cNvGrpSpPr>
              <a:grpSpLocks/>
            </p:cNvGrpSpPr>
            <p:nvPr/>
          </p:nvGrpSpPr>
          <p:grpSpPr bwMode="auto">
            <a:xfrm>
              <a:off x="7596188" y="3573463"/>
              <a:ext cx="358775" cy="215900"/>
              <a:chOff x="431" y="1752"/>
              <a:chExt cx="226" cy="136"/>
            </a:xfrm>
          </p:grpSpPr>
          <p:sp>
            <p:nvSpPr>
              <p:cNvPr id="71" name="Line 30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30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Line 304"/>
            <p:cNvSpPr>
              <a:spLocks noChangeShapeType="1"/>
            </p:cNvSpPr>
            <p:nvPr/>
          </p:nvSpPr>
          <p:spPr bwMode="auto">
            <a:xfrm>
              <a:off x="7956550" y="3716338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05"/>
            <p:cNvSpPr>
              <a:spLocks noChangeShapeType="1"/>
            </p:cNvSpPr>
            <p:nvPr/>
          </p:nvSpPr>
          <p:spPr bwMode="auto">
            <a:xfrm flipV="1">
              <a:off x="1116013" y="326231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06"/>
            <p:cNvSpPr>
              <a:spLocks noChangeShapeType="1"/>
            </p:cNvSpPr>
            <p:nvPr/>
          </p:nvSpPr>
          <p:spPr bwMode="auto">
            <a:xfrm>
              <a:off x="1116013" y="326231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07"/>
            <p:cNvSpPr>
              <a:spLocks noChangeShapeType="1"/>
            </p:cNvSpPr>
            <p:nvPr/>
          </p:nvSpPr>
          <p:spPr bwMode="auto">
            <a:xfrm flipV="1">
              <a:off x="1116013" y="28289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8"/>
            <p:cNvSpPr>
              <a:spLocks noChangeShapeType="1"/>
            </p:cNvSpPr>
            <p:nvPr/>
          </p:nvSpPr>
          <p:spPr bwMode="auto">
            <a:xfrm>
              <a:off x="1116013" y="28543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09"/>
            <p:cNvSpPr>
              <a:spLocks noChangeShapeType="1"/>
            </p:cNvSpPr>
            <p:nvPr/>
          </p:nvSpPr>
          <p:spPr bwMode="auto">
            <a:xfrm flipV="1">
              <a:off x="1116013" y="23971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0"/>
            <p:cNvSpPr>
              <a:spLocks noChangeShapeType="1"/>
            </p:cNvSpPr>
            <p:nvPr/>
          </p:nvSpPr>
          <p:spPr bwMode="auto">
            <a:xfrm>
              <a:off x="1116013" y="24225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1"/>
            <p:cNvSpPr>
              <a:spLocks noChangeShapeType="1"/>
            </p:cNvSpPr>
            <p:nvPr/>
          </p:nvSpPr>
          <p:spPr bwMode="auto">
            <a:xfrm flipV="1">
              <a:off x="1116013" y="19891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2"/>
            <p:cNvSpPr>
              <a:spLocks noChangeShapeType="1"/>
            </p:cNvSpPr>
            <p:nvPr/>
          </p:nvSpPr>
          <p:spPr bwMode="auto">
            <a:xfrm>
              <a:off x="1116013" y="198913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13"/>
            <p:cNvSpPr>
              <a:spLocks noChangeShapeType="1"/>
            </p:cNvSpPr>
            <p:nvPr/>
          </p:nvSpPr>
          <p:spPr bwMode="auto">
            <a:xfrm flipV="1">
              <a:off x="1116013" y="15573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14"/>
            <p:cNvSpPr>
              <a:spLocks noChangeArrowheads="1"/>
            </p:cNvSpPr>
            <p:nvPr/>
          </p:nvSpPr>
          <p:spPr bwMode="auto">
            <a:xfrm>
              <a:off x="1258888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Oval 315"/>
            <p:cNvSpPr>
              <a:spLocks noChangeArrowheads="1"/>
            </p:cNvSpPr>
            <p:nvPr/>
          </p:nvSpPr>
          <p:spPr bwMode="auto">
            <a:xfrm>
              <a:off x="1403350" y="26130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6" name="Oval 316"/>
            <p:cNvSpPr>
              <a:spLocks noChangeArrowheads="1"/>
            </p:cNvSpPr>
            <p:nvPr/>
          </p:nvSpPr>
          <p:spPr bwMode="auto">
            <a:xfrm>
              <a:off x="1546225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1690688" y="292417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8" name="Oval 318"/>
            <p:cNvSpPr>
              <a:spLocks noChangeArrowheads="1"/>
            </p:cNvSpPr>
            <p:nvPr/>
          </p:nvSpPr>
          <p:spPr bwMode="auto">
            <a:xfrm>
              <a:off x="1906588" y="3068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Oval 319"/>
            <p:cNvSpPr>
              <a:spLocks noChangeArrowheads="1"/>
            </p:cNvSpPr>
            <p:nvPr/>
          </p:nvSpPr>
          <p:spPr bwMode="auto">
            <a:xfrm>
              <a:off x="2051050" y="24939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195513" y="29257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Oval 321"/>
            <p:cNvSpPr>
              <a:spLocks noChangeArrowheads="1"/>
            </p:cNvSpPr>
            <p:nvPr/>
          </p:nvSpPr>
          <p:spPr bwMode="auto">
            <a:xfrm>
              <a:off x="2409825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2" name="Oval 322"/>
            <p:cNvSpPr>
              <a:spLocks noChangeArrowheads="1"/>
            </p:cNvSpPr>
            <p:nvPr/>
          </p:nvSpPr>
          <p:spPr bwMode="auto">
            <a:xfrm>
              <a:off x="2627313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3" name="Oval 323"/>
            <p:cNvSpPr>
              <a:spLocks noChangeArrowheads="1"/>
            </p:cNvSpPr>
            <p:nvPr/>
          </p:nvSpPr>
          <p:spPr bwMode="auto">
            <a:xfrm>
              <a:off x="2770188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" name="Oval 324"/>
            <p:cNvSpPr>
              <a:spLocks noChangeArrowheads="1"/>
            </p:cNvSpPr>
            <p:nvPr/>
          </p:nvSpPr>
          <p:spPr bwMode="auto">
            <a:xfrm>
              <a:off x="2986088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" name="Oval 325"/>
            <p:cNvSpPr>
              <a:spLocks noChangeArrowheads="1"/>
            </p:cNvSpPr>
            <p:nvPr/>
          </p:nvSpPr>
          <p:spPr bwMode="auto">
            <a:xfrm>
              <a:off x="3130550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" name="Oval 326"/>
            <p:cNvSpPr>
              <a:spLocks noChangeArrowheads="1"/>
            </p:cNvSpPr>
            <p:nvPr/>
          </p:nvSpPr>
          <p:spPr bwMode="auto">
            <a:xfrm>
              <a:off x="3346450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7" name="Oval 327"/>
            <p:cNvSpPr>
              <a:spLocks noChangeArrowheads="1"/>
            </p:cNvSpPr>
            <p:nvPr/>
          </p:nvSpPr>
          <p:spPr bwMode="auto">
            <a:xfrm>
              <a:off x="3490913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8" name="Oval 328"/>
            <p:cNvSpPr>
              <a:spLocks noChangeArrowheads="1"/>
            </p:cNvSpPr>
            <p:nvPr/>
          </p:nvSpPr>
          <p:spPr bwMode="auto">
            <a:xfrm>
              <a:off x="37068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9" name="Oval 329"/>
            <p:cNvSpPr>
              <a:spLocks noChangeArrowheads="1"/>
            </p:cNvSpPr>
            <p:nvPr/>
          </p:nvSpPr>
          <p:spPr bwMode="auto">
            <a:xfrm>
              <a:off x="3851275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0" name="Oval 330"/>
            <p:cNvSpPr>
              <a:spLocks noChangeArrowheads="1"/>
            </p:cNvSpPr>
            <p:nvPr/>
          </p:nvSpPr>
          <p:spPr bwMode="auto">
            <a:xfrm>
              <a:off x="4067175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" name="Oval 331"/>
            <p:cNvSpPr>
              <a:spLocks noChangeArrowheads="1"/>
            </p:cNvSpPr>
            <p:nvPr/>
          </p:nvSpPr>
          <p:spPr bwMode="auto">
            <a:xfrm>
              <a:off x="4210050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2" name="Oval 332"/>
            <p:cNvSpPr>
              <a:spLocks noChangeArrowheads="1"/>
            </p:cNvSpPr>
            <p:nvPr/>
          </p:nvSpPr>
          <p:spPr bwMode="auto">
            <a:xfrm>
              <a:off x="4425950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3" name="Oval 333"/>
            <p:cNvSpPr>
              <a:spLocks noChangeArrowheads="1"/>
            </p:cNvSpPr>
            <p:nvPr/>
          </p:nvSpPr>
          <p:spPr bwMode="auto">
            <a:xfrm>
              <a:off x="457041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4" name="Oval 334"/>
            <p:cNvSpPr>
              <a:spLocks noChangeArrowheads="1"/>
            </p:cNvSpPr>
            <p:nvPr/>
          </p:nvSpPr>
          <p:spPr bwMode="auto">
            <a:xfrm>
              <a:off x="47863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5" name="Oval 335"/>
            <p:cNvSpPr>
              <a:spLocks noChangeArrowheads="1"/>
            </p:cNvSpPr>
            <p:nvPr/>
          </p:nvSpPr>
          <p:spPr bwMode="auto">
            <a:xfrm>
              <a:off x="493236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6" name="Oval 336"/>
            <p:cNvSpPr>
              <a:spLocks noChangeArrowheads="1"/>
            </p:cNvSpPr>
            <p:nvPr/>
          </p:nvSpPr>
          <p:spPr bwMode="auto">
            <a:xfrm>
              <a:off x="514826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7" name="Oval 337"/>
            <p:cNvSpPr>
              <a:spLocks noChangeArrowheads="1"/>
            </p:cNvSpPr>
            <p:nvPr/>
          </p:nvSpPr>
          <p:spPr bwMode="auto">
            <a:xfrm>
              <a:off x="5291138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8" name="Oval 338"/>
            <p:cNvSpPr>
              <a:spLocks noChangeArrowheads="1"/>
            </p:cNvSpPr>
            <p:nvPr/>
          </p:nvSpPr>
          <p:spPr bwMode="auto">
            <a:xfrm>
              <a:off x="55070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9" name="Oval 339"/>
            <p:cNvSpPr>
              <a:spLocks noChangeArrowheads="1"/>
            </p:cNvSpPr>
            <p:nvPr/>
          </p:nvSpPr>
          <p:spPr bwMode="auto">
            <a:xfrm>
              <a:off x="5651500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0" name="Oval 340"/>
            <p:cNvSpPr>
              <a:spLocks noChangeArrowheads="1"/>
            </p:cNvSpPr>
            <p:nvPr/>
          </p:nvSpPr>
          <p:spPr bwMode="auto">
            <a:xfrm>
              <a:off x="5867400" y="1965325"/>
              <a:ext cx="73025" cy="7302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" name="Oval 341"/>
            <p:cNvSpPr>
              <a:spLocks noChangeArrowheads="1"/>
            </p:cNvSpPr>
            <p:nvPr/>
          </p:nvSpPr>
          <p:spPr bwMode="auto">
            <a:xfrm>
              <a:off x="60118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2" name="Oval 342"/>
            <p:cNvSpPr>
              <a:spLocks noChangeArrowheads="1"/>
            </p:cNvSpPr>
            <p:nvPr/>
          </p:nvSpPr>
          <p:spPr bwMode="auto">
            <a:xfrm>
              <a:off x="6226175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3" name="Oval 343"/>
            <p:cNvSpPr>
              <a:spLocks noChangeArrowheads="1"/>
            </p:cNvSpPr>
            <p:nvPr/>
          </p:nvSpPr>
          <p:spPr bwMode="auto">
            <a:xfrm>
              <a:off x="63722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4" name="Oval 344"/>
            <p:cNvSpPr>
              <a:spLocks noChangeArrowheads="1"/>
            </p:cNvSpPr>
            <p:nvPr/>
          </p:nvSpPr>
          <p:spPr bwMode="auto">
            <a:xfrm>
              <a:off x="658653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5" name="Oval 345"/>
            <p:cNvSpPr>
              <a:spLocks noChangeArrowheads="1"/>
            </p:cNvSpPr>
            <p:nvPr/>
          </p:nvSpPr>
          <p:spPr bwMode="auto">
            <a:xfrm>
              <a:off x="6732588" y="21812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6" name="Oval 346"/>
            <p:cNvSpPr>
              <a:spLocks noChangeArrowheads="1"/>
            </p:cNvSpPr>
            <p:nvPr/>
          </p:nvSpPr>
          <p:spPr bwMode="auto">
            <a:xfrm>
              <a:off x="694848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7" name="Oval 347"/>
            <p:cNvSpPr>
              <a:spLocks noChangeArrowheads="1"/>
            </p:cNvSpPr>
            <p:nvPr/>
          </p:nvSpPr>
          <p:spPr bwMode="auto">
            <a:xfrm>
              <a:off x="70913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8" name="Oval 348"/>
            <p:cNvSpPr>
              <a:spLocks noChangeArrowheads="1"/>
            </p:cNvSpPr>
            <p:nvPr/>
          </p:nvSpPr>
          <p:spPr bwMode="auto">
            <a:xfrm>
              <a:off x="7307263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9" name="Oval 349"/>
            <p:cNvSpPr>
              <a:spLocks noChangeArrowheads="1"/>
            </p:cNvSpPr>
            <p:nvPr/>
          </p:nvSpPr>
          <p:spPr bwMode="auto">
            <a:xfrm>
              <a:off x="74517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70" name="Text Box 351"/>
            <p:cNvSpPr txBox="1">
              <a:spLocks noChangeArrowheads="1"/>
            </p:cNvSpPr>
            <p:nvPr/>
          </p:nvSpPr>
          <p:spPr bwMode="auto">
            <a:xfrm>
              <a:off x="755650" y="1557338"/>
              <a:ext cx="5032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5761831" y="2158999"/>
            <a:ext cx="181769" cy="215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371430" y="1295400"/>
            <a:ext cx="11464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point</a:t>
            </a:r>
            <a:endParaRPr lang="en-US" dirty="0"/>
          </a:p>
        </p:txBody>
      </p:sp>
      <p:cxnSp>
        <p:nvCxnSpPr>
          <p:cNvPr id="113" name="Straight Arrow Connector 112"/>
          <p:cNvCxnSpPr>
            <a:stCxn id="111" idx="1"/>
            <a:endCxn id="110" idx="0"/>
          </p:cNvCxnSpPr>
          <p:nvPr/>
        </p:nvCxnSpPr>
        <p:spPr>
          <a:xfrm flipH="1">
            <a:off x="5852716" y="1480066"/>
            <a:ext cx="518714" cy="678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371430" y="899067"/>
            <a:ext cx="69121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 =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Where should we place boundary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00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061" r="-54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Rectangle 116"/>
          <p:cNvSpPr/>
          <p:nvPr/>
        </p:nvSpPr>
        <p:spPr>
          <a:xfrm>
            <a:off x="5697649" y="4867366"/>
            <a:ext cx="3246453" cy="1365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697649" y="520886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697649" y="5891847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5697649" y="5550353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697649" y="623334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22294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6334917" y="4867366"/>
            <a:ext cx="12022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71585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96230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117" idx="2"/>
          </p:cNvCxnSpPr>
          <p:nvPr/>
        </p:nvCxnSpPr>
        <p:spPr>
          <a:xfrm>
            <a:off x="7320875" y="4867366"/>
            <a:ext cx="1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64552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970166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29481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619457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619457" y="4550575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5697649" y="4555992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379908" y="4876999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7647901" y="5550354"/>
            <a:ext cx="322265" cy="341493"/>
          </a:xfrm>
          <a:prstGeom prst="rect">
            <a:avLst/>
          </a:prstGeom>
          <a:solidFill>
            <a:srgbClr val="EF85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5374966" y="5238010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5379908" y="5564928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384546" y="5891847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603469" y="4480296"/>
            <a:ext cx="4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</a:t>
            </a:r>
            <a:endParaRPr lang="en-US" b="1" dirty="0">
              <a:solidFill>
                <a:srgbClr val="EF851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j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lim>
                          </m:limLow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𝑆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𝜇</m:t>
                                              </m:r>
                                            </m:e>
                                            <m:sub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+1,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d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0" name="Group 169"/>
          <p:cNvGrpSpPr/>
          <p:nvPr/>
        </p:nvGrpSpPr>
        <p:grpSpPr>
          <a:xfrm>
            <a:off x="5180805" y="1664732"/>
            <a:ext cx="473848" cy="2394442"/>
            <a:chOff x="5537054" y="1660032"/>
            <a:chExt cx="473848" cy="2394442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5722143" y="2038349"/>
              <a:ext cx="0" cy="20161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TextBox 168"/>
                <p:cNvSpPr txBox="1"/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9" name="TextBox 1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2" name="Group 171"/>
          <p:cNvGrpSpPr/>
          <p:nvPr/>
        </p:nvGrpSpPr>
        <p:grpSpPr>
          <a:xfrm>
            <a:off x="3159145" y="1639018"/>
            <a:ext cx="473848" cy="2409622"/>
            <a:chOff x="5140654" y="1659138"/>
            <a:chExt cx="473848" cy="2409622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5377578" y="2052635"/>
              <a:ext cx="0" cy="201612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TextBox 170"/>
                <p:cNvSpPr txBox="1"/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1" name="TextBox 1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3" name="Rectangle 172"/>
          <p:cNvSpPr/>
          <p:nvPr/>
        </p:nvSpPr>
        <p:spPr>
          <a:xfrm>
            <a:off x="6692545" y="5223435"/>
            <a:ext cx="322265" cy="3414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1077911" y="3225798"/>
            <a:ext cx="2339182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065926" y="2000424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951191" y="1992485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5374966" y="2374898"/>
            <a:ext cx="705952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396069" y="3581400"/>
            <a:ext cx="196412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8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5722143" y="4867366"/>
            <a:ext cx="3221959" cy="6829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722143" y="5564928"/>
            <a:ext cx="1923378" cy="326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1830" y="1822449"/>
            <a:ext cx="7561263" cy="2232025"/>
            <a:chOff x="755650" y="1557338"/>
            <a:chExt cx="7561263" cy="2232025"/>
          </a:xfrm>
        </p:grpSpPr>
        <p:grpSp>
          <p:nvGrpSpPr>
            <p:cNvPr id="5" name="Group 247"/>
            <p:cNvGrpSpPr>
              <a:grpSpLocks/>
            </p:cNvGrpSpPr>
            <p:nvPr/>
          </p:nvGrpSpPr>
          <p:grpSpPr bwMode="auto">
            <a:xfrm>
              <a:off x="1116013" y="3573463"/>
              <a:ext cx="358775" cy="215900"/>
              <a:chOff x="431" y="1752"/>
              <a:chExt cx="226" cy="136"/>
            </a:xfrm>
          </p:grpSpPr>
          <p:sp>
            <p:nvSpPr>
              <p:cNvPr id="107" name="Line 24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4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0"/>
            <p:cNvGrpSpPr>
              <a:grpSpLocks/>
            </p:cNvGrpSpPr>
            <p:nvPr/>
          </p:nvGrpSpPr>
          <p:grpSpPr bwMode="auto">
            <a:xfrm>
              <a:off x="1474788" y="3573463"/>
              <a:ext cx="358775" cy="215900"/>
              <a:chOff x="431" y="1752"/>
              <a:chExt cx="226" cy="136"/>
            </a:xfrm>
          </p:grpSpPr>
          <p:sp>
            <p:nvSpPr>
              <p:cNvPr id="105" name="Line 25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5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53"/>
            <p:cNvGrpSpPr>
              <a:grpSpLocks/>
            </p:cNvGrpSpPr>
            <p:nvPr/>
          </p:nvGrpSpPr>
          <p:grpSpPr bwMode="auto">
            <a:xfrm>
              <a:off x="1835150" y="3573463"/>
              <a:ext cx="358775" cy="215900"/>
              <a:chOff x="431" y="1752"/>
              <a:chExt cx="226" cy="136"/>
            </a:xfrm>
          </p:grpSpPr>
          <p:sp>
            <p:nvSpPr>
              <p:cNvPr id="103" name="Line 25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25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56"/>
            <p:cNvGrpSpPr>
              <a:grpSpLocks/>
            </p:cNvGrpSpPr>
            <p:nvPr/>
          </p:nvGrpSpPr>
          <p:grpSpPr bwMode="auto">
            <a:xfrm>
              <a:off x="2195513" y="3573463"/>
              <a:ext cx="358775" cy="215900"/>
              <a:chOff x="431" y="1752"/>
              <a:chExt cx="226" cy="136"/>
            </a:xfrm>
          </p:grpSpPr>
          <p:sp>
            <p:nvSpPr>
              <p:cNvPr id="101" name="Line 25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5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59"/>
            <p:cNvGrpSpPr>
              <a:grpSpLocks/>
            </p:cNvGrpSpPr>
            <p:nvPr/>
          </p:nvGrpSpPr>
          <p:grpSpPr bwMode="auto">
            <a:xfrm>
              <a:off x="2555875" y="3573463"/>
              <a:ext cx="358775" cy="215900"/>
              <a:chOff x="431" y="1752"/>
              <a:chExt cx="226" cy="136"/>
            </a:xfrm>
          </p:grpSpPr>
          <p:sp>
            <p:nvSpPr>
              <p:cNvPr id="99" name="Line 26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6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62"/>
            <p:cNvGrpSpPr>
              <a:grpSpLocks/>
            </p:cNvGrpSpPr>
            <p:nvPr/>
          </p:nvGrpSpPr>
          <p:grpSpPr bwMode="auto">
            <a:xfrm>
              <a:off x="2916238" y="3573463"/>
              <a:ext cx="358775" cy="215900"/>
              <a:chOff x="431" y="1752"/>
              <a:chExt cx="226" cy="136"/>
            </a:xfrm>
          </p:grpSpPr>
          <p:sp>
            <p:nvSpPr>
              <p:cNvPr id="97" name="Line 26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6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65"/>
            <p:cNvGrpSpPr>
              <a:grpSpLocks/>
            </p:cNvGrpSpPr>
            <p:nvPr/>
          </p:nvGrpSpPr>
          <p:grpSpPr bwMode="auto">
            <a:xfrm>
              <a:off x="3275013" y="3573463"/>
              <a:ext cx="358775" cy="215900"/>
              <a:chOff x="431" y="1752"/>
              <a:chExt cx="226" cy="136"/>
            </a:xfrm>
          </p:grpSpPr>
          <p:sp>
            <p:nvSpPr>
              <p:cNvPr id="95" name="Line 26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6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68"/>
            <p:cNvGrpSpPr>
              <a:grpSpLocks/>
            </p:cNvGrpSpPr>
            <p:nvPr/>
          </p:nvGrpSpPr>
          <p:grpSpPr bwMode="auto">
            <a:xfrm>
              <a:off x="3635375" y="3573463"/>
              <a:ext cx="358775" cy="215900"/>
              <a:chOff x="431" y="1752"/>
              <a:chExt cx="226" cy="136"/>
            </a:xfrm>
          </p:grpSpPr>
          <p:sp>
            <p:nvSpPr>
              <p:cNvPr id="93" name="Line 26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71"/>
            <p:cNvGrpSpPr>
              <a:grpSpLocks/>
            </p:cNvGrpSpPr>
            <p:nvPr/>
          </p:nvGrpSpPr>
          <p:grpSpPr bwMode="auto">
            <a:xfrm>
              <a:off x="3995738" y="3573463"/>
              <a:ext cx="358775" cy="215900"/>
              <a:chOff x="431" y="1752"/>
              <a:chExt cx="226" cy="136"/>
            </a:xfrm>
          </p:grpSpPr>
          <p:sp>
            <p:nvSpPr>
              <p:cNvPr id="91" name="Line 27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7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74"/>
            <p:cNvGrpSpPr>
              <a:grpSpLocks/>
            </p:cNvGrpSpPr>
            <p:nvPr/>
          </p:nvGrpSpPr>
          <p:grpSpPr bwMode="auto">
            <a:xfrm>
              <a:off x="4356100" y="3573463"/>
              <a:ext cx="358775" cy="215900"/>
              <a:chOff x="431" y="1752"/>
              <a:chExt cx="226" cy="136"/>
            </a:xfrm>
          </p:grpSpPr>
          <p:sp>
            <p:nvSpPr>
              <p:cNvPr id="89" name="Line 27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7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77"/>
            <p:cNvGrpSpPr>
              <a:grpSpLocks/>
            </p:cNvGrpSpPr>
            <p:nvPr/>
          </p:nvGrpSpPr>
          <p:grpSpPr bwMode="auto">
            <a:xfrm>
              <a:off x="4716463" y="3573463"/>
              <a:ext cx="358775" cy="215900"/>
              <a:chOff x="431" y="1752"/>
              <a:chExt cx="226" cy="136"/>
            </a:xfrm>
          </p:grpSpPr>
          <p:sp>
            <p:nvSpPr>
              <p:cNvPr id="87" name="Line 27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7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280"/>
            <p:cNvGrpSpPr>
              <a:grpSpLocks/>
            </p:cNvGrpSpPr>
            <p:nvPr/>
          </p:nvGrpSpPr>
          <p:grpSpPr bwMode="auto">
            <a:xfrm>
              <a:off x="5075238" y="3573463"/>
              <a:ext cx="358775" cy="215900"/>
              <a:chOff x="431" y="1752"/>
              <a:chExt cx="226" cy="136"/>
            </a:xfrm>
          </p:grpSpPr>
          <p:sp>
            <p:nvSpPr>
              <p:cNvPr id="85" name="Line 28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8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283"/>
            <p:cNvGrpSpPr>
              <a:grpSpLocks/>
            </p:cNvGrpSpPr>
            <p:nvPr/>
          </p:nvGrpSpPr>
          <p:grpSpPr bwMode="auto">
            <a:xfrm>
              <a:off x="5435600" y="3573463"/>
              <a:ext cx="358775" cy="215900"/>
              <a:chOff x="431" y="1752"/>
              <a:chExt cx="226" cy="136"/>
            </a:xfrm>
          </p:grpSpPr>
          <p:sp>
            <p:nvSpPr>
              <p:cNvPr id="83" name="Line 28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8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286"/>
            <p:cNvGrpSpPr>
              <a:grpSpLocks/>
            </p:cNvGrpSpPr>
            <p:nvPr/>
          </p:nvGrpSpPr>
          <p:grpSpPr bwMode="auto">
            <a:xfrm>
              <a:off x="5795963" y="3573463"/>
              <a:ext cx="358775" cy="215900"/>
              <a:chOff x="431" y="1752"/>
              <a:chExt cx="226" cy="136"/>
            </a:xfrm>
          </p:grpSpPr>
          <p:sp>
            <p:nvSpPr>
              <p:cNvPr id="81" name="Line 28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28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6156325" y="3573463"/>
              <a:ext cx="358775" cy="215900"/>
              <a:chOff x="431" y="1752"/>
              <a:chExt cx="226" cy="136"/>
            </a:xfrm>
          </p:grpSpPr>
          <p:sp>
            <p:nvSpPr>
              <p:cNvPr id="79" name="Line 29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29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92"/>
            <p:cNvGrpSpPr>
              <a:grpSpLocks/>
            </p:cNvGrpSpPr>
            <p:nvPr/>
          </p:nvGrpSpPr>
          <p:grpSpPr bwMode="auto">
            <a:xfrm>
              <a:off x="6516688" y="3573463"/>
              <a:ext cx="358775" cy="215900"/>
              <a:chOff x="431" y="1752"/>
              <a:chExt cx="226" cy="136"/>
            </a:xfrm>
          </p:grpSpPr>
          <p:sp>
            <p:nvSpPr>
              <p:cNvPr id="77" name="Line 29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29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295"/>
            <p:cNvGrpSpPr>
              <a:grpSpLocks/>
            </p:cNvGrpSpPr>
            <p:nvPr/>
          </p:nvGrpSpPr>
          <p:grpSpPr bwMode="auto">
            <a:xfrm>
              <a:off x="6875463" y="3573463"/>
              <a:ext cx="358775" cy="215900"/>
              <a:chOff x="431" y="1752"/>
              <a:chExt cx="226" cy="136"/>
            </a:xfrm>
          </p:grpSpPr>
          <p:sp>
            <p:nvSpPr>
              <p:cNvPr id="75" name="Line 29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298"/>
            <p:cNvGrpSpPr>
              <a:grpSpLocks/>
            </p:cNvGrpSpPr>
            <p:nvPr/>
          </p:nvGrpSpPr>
          <p:grpSpPr bwMode="auto">
            <a:xfrm>
              <a:off x="7235825" y="3573463"/>
              <a:ext cx="358775" cy="215900"/>
              <a:chOff x="431" y="1752"/>
              <a:chExt cx="226" cy="136"/>
            </a:xfrm>
          </p:grpSpPr>
          <p:sp>
            <p:nvSpPr>
              <p:cNvPr id="73" name="Line 29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30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301"/>
            <p:cNvGrpSpPr>
              <a:grpSpLocks/>
            </p:cNvGrpSpPr>
            <p:nvPr/>
          </p:nvGrpSpPr>
          <p:grpSpPr bwMode="auto">
            <a:xfrm>
              <a:off x="7596188" y="3573463"/>
              <a:ext cx="358775" cy="215900"/>
              <a:chOff x="431" y="1752"/>
              <a:chExt cx="226" cy="136"/>
            </a:xfrm>
          </p:grpSpPr>
          <p:sp>
            <p:nvSpPr>
              <p:cNvPr id="71" name="Line 30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30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Line 304"/>
            <p:cNvSpPr>
              <a:spLocks noChangeShapeType="1"/>
            </p:cNvSpPr>
            <p:nvPr/>
          </p:nvSpPr>
          <p:spPr bwMode="auto">
            <a:xfrm>
              <a:off x="7956550" y="3716338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05"/>
            <p:cNvSpPr>
              <a:spLocks noChangeShapeType="1"/>
            </p:cNvSpPr>
            <p:nvPr/>
          </p:nvSpPr>
          <p:spPr bwMode="auto">
            <a:xfrm flipV="1">
              <a:off x="1116013" y="326231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06"/>
            <p:cNvSpPr>
              <a:spLocks noChangeShapeType="1"/>
            </p:cNvSpPr>
            <p:nvPr/>
          </p:nvSpPr>
          <p:spPr bwMode="auto">
            <a:xfrm>
              <a:off x="1116013" y="326231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07"/>
            <p:cNvSpPr>
              <a:spLocks noChangeShapeType="1"/>
            </p:cNvSpPr>
            <p:nvPr/>
          </p:nvSpPr>
          <p:spPr bwMode="auto">
            <a:xfrm flipV="1">
              <a:off x="1116013" y="28289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8"/>
            <p:cNvSpPr>
              <a:spLocks noChangeShapeType="1"/>
            </p:cNvSpPr>
            <p:nvPr/>
          </p:nvSpPr>
          <p:spPr bwMode="auto">
            <a:xfrm>
              <a:off x="1116013" y="28543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09"/>
            <p:cNvSpPr>
              <a:spLocks noChangeShapeType="1"/>
            </p:cNvSpPr>
            <p:nvPr/>
          </p:nvSpPr>
          <p:spPr bwMode="auto">
            <a:xfrm flipV="1">
              <a:off x="1116013" y="23971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0"/>
            <p:cNvSpPr>
              <a:spLocks noChangeShapeType="1"/>
            </p:cNvSpPr>
            <p:nvPr/>
          </p:nvSpPr>
          <p:spPr bwMode="auto">
            <a:xfrm>
              <a:off x="1116013" y="24225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1"/>
            <p:cNvSpPr>
              <a:spLocks noChangeShapeType="1"/>
            </p:cNvSpPr>
            <p:nvPr/>
          </p:nvSpPr>
          <p:spPr bwMode="auto">
            <a:xfrm flipV="1">
              <a:off x="1116013" y="19891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2"/>
            <p:cNvSpPr>
              <a:spLocks noChangeShapeType="1"/>
            </p:cNvSpPr>
            <p:nvPr/>
          </p:nvSpPr>
          <p:spPr bwMode="auto">
            <a:xfrm>
              <a:off x="1116013" y="198913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13"/>
            <p:cNvSpPr>
              <a:spLocks noChangeShapeType="1"/>
            </p:cNvSpPr>
            <p:nvPr/>
          </p:nvSpPr>
          <p:spPr bwMode="auto">
            <a:xfrm flipV="1">
              <a:off x="1116013" y="15573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14"/>
            <p:cNvSpPr>
              <a:spLocks noChangeArrowheads="1"/>
            </p:cNvSpPr>
            <p:nvPr/>
          </p:nvSpPr>
          <p:spPr bwMode="auto">
            <a:xfrm>
              <a:off x="1258888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Oval 315"/>
            <p:cNvSpPr>
              <a:spLocks noChangeArrowheads="1"/>
            </p:cNvSpPr>
            <p:nvPr/>
          </p:nvSpPr>
          <p:spPr bwMode="auto">
            <a:xfrm>
              <a:off x="1403350" y="26130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6" name="Oval 316"/>
            <p:cNvSpPr>
              <a:spLocks noChangeArrowheads="1"/>
            </p:cNvSpPr>
            <p:nvPr/>
          </p:nvSpPr>
          <p:spPr bwMode="auto">
            <a:xfrm>
              <a:off x="1546225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1690688" y="292417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8" name="Oval 318"/>
            <p:cNvSpPr>
              <a:spLocks noChangeArrowheads="1"/>
            </p:cNvSpPr>
            <p:nvPr/>
          </p:nvSpPr>
          <p:spPr bwMode="auto">
            <a:xfrm>
              <a:off x="1906588" y="3068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Oval 319"/>
            <p:cNvSpPr>
              <a:spLocks noChangeArrowheads="1"/>
            </p:cNvSpPr>
            <p:nvPr/>
          </p:nvSpPr>
          <p:spPr bwMode="auto">
            <a:xfrm>
              <a:off x="2051050" y="24939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195513" y="29257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Oval 321"/>
            <p:cNvSpPr>
              <a:spLocks noChangeArrowheads="1"/>
            </p:cNvSpPr>
            <p:nvPr/>
          </p:nvSpPr>
          <p:spPr bwMode="auto">
            <a:xfrm>
              <a:off x="2409825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2" name="Oval 322"/>
            <p:cNvSpPr>
              <a:spLocks noChangeArrowheads="1"/>
            </p:cNvSpPr>
            <p:nvPr/>
          </p:nvSpPr>
          <p:spPr bwMode="auto">
            <a:xfrm>
              <a:off x="2627313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3" name="Oval 323"/>
            <p:cNvSpPr>
              <a:spLocks noChangeArrowheads="1"/>
            </p:cNvSpPr>
            <p:nvPr/>
          </p:nvSpPr>
          <p:spPr bwMode="auto">
            <a:xfrm>
              <a:off x="2770188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" name="Oval 324"/>
            <p:cNvSpPr>
              <a:spLocks noChangeArrowheads="1"/>
            </p:cNvSpPr>
            <p:nvPr/>
          </p:nvSpPr>
          <p:spPr bwMode="auto">
            <a:xfrm>
              <a:off x="2986088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" name="Oval 325"/>
            <p:cNvSpPr>
              <a:spLocks noChangeArrowheads="1"/>
            </p:cNvSpPr>
            <p:nvPr/>
          </p:nvSpPr>
          <p:spPr bwMode="auto">
            <a:xfrm>
              <a:off x="3130550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" name="Oval 326"/>
            <p:cNvSpPr>
              <a:spLocks noChangeArrowheads="1"/>
            </p:cNvSpPr>
            <p:nvPr/>
          </p:nvSpPr>
          <p:spPr bwMode="auto">
            <a:xfrm>
              <a:off x="3346450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7" name="Oval 327"/>
            <p:cNvSpPr>
              <a:spLocks noChangeArrowheads="1"/>
            </p:cNvSpPr>
            <p:nvPr/>
          </p:nvSpPr>
          <p:spPr bwMode="auto">
            <a:xfrm>
              <a:off x="3490913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8" name="Oval 328"/>
            <p:cNvSpPr>
              <a:spLocks noChangeArrowheads="1"/>
            </p:cNvSpPr>
            <p:nvPr/>
          </p:nvSpPr>
          <p:spPr bwMode="auto">
            <a:xfrm>
              <a:off x="37068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9" name="Oval 329"/>
            <p:cNvSpPr>
              <a:spLocks noChangeArrowheads="1"/>
            </p:cNvSpPr>
            <p:nvPr/>
          </p:nvSpPr>
          <p:spPr bwMode="auto">
            <a:xfrm>
              <a:off x="3851275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0" name="Oval 330"/>
            <p:cNvSpPr>
              <a:spLocks noChangeArrowheads="1"/>
            </p:cNvSpPr>
            <p:nvPr/>
          </p:nvSpPr>
          <p:spPr bwMode="auto">
            <a:xfrm>
              <a:off x="4067175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" name="Oval 331"/>
            <p:cNvSpPr>
              <a:spLocks noChangeArrowheads="1"/>
            </p:cNvSpPr>
            <p:nvPr/>
          </p:nvSpPr>
          <p:spPr bwMode="auto">
            <a:xfrm>
              <a:off x="4210050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2" name="Oval 332"/>
            <p:cNvSpPr>
              <a:spLocks noChangeArrowheads="1"/>
            </p:cNvSpPr>
            <p:nvPr/>
          </p:nvSpPr>
          <p:spPr bwMode="auto">
            <a:xfrm>
              <a:off x="4425950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3" name="Oval 333"/>
            <p:cNvSpPr>
              <a:spLocks noChangeArrowheads="1"/>
            </p:cNvSpPr>
            <p:nvPr/>
          </p:nvSpPr>
          <p:spPr bwMode="auto">
            <a:xfrm>
              <a:off x="457041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4" name="Oval 334"/>
            <p:cNvSpPr>
              <a:spLocks noChangeArrowheads="1"/>
            </p:cNvSpPr>
            <p:nvPr/>
          </p:nvSpPr>
          <p:spPr bwMode="auto">
            <a:xfrm>
              <a:off x="47863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5" name="Oval 335"/>
            <p:cNvSpPr>
              <a:spLocks noChangeArrowheads="1"/>
            </p:cNvSpPr>
            <p:nvPr/>
          </p:nvSpPr>
          <p:spPr bwMode="auto">
            <a:xfrm>
              <a:off x="493236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6" name="Oval 336"/>
            <p:cNvSpPr>
              <a:spLocks noChangeArrowheads="1"/>
            </p:cNvSpPr>
            <p:nvPr/>
          </p:nvSpPr>
          <p:spPr bwMode="auto">
            <a:xfrm>
              <a:off x="514826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7" name="Oval 337"/>
            <p:cNvSpPr>
              <a:spLocks noChangeArrowheads="1"/>
            </p:cNvSpPr>
            <p:nvPr/>
          </p:nvSpPr>
          <p:spPr bwMode="auto">
            <a:xfrm>
              <a:off x="5291138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8" name="Oval 338"/>
            <p:cNvSpPr>
              <a:spLocks noChangeArrowheads="1"/>
            </p:cNvSpPr>
            <p:nvPr/>
          </p:nvSpPr>
          <p:spPr bwMode="auto">
            <a:xfrm>
              <a:off x="55070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9" name="Oval 339"/>
            <p:cNvSpPr>
              <a:spLocks noChangeArrowheads="1"/>
            </p:cNvSpPr>
            <p:nvPr/>
          </p:nvSpPr>
          <p:spPr bwMode="auto">
            <a:xfrm>
              <a:off x="5651500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0" name="Oval 340"/>
            <p:cNvSpPr>
              <a:spLocks noChangeArrowheads="1"/>
            </p:cNvSpPr>
            <p:nvPr/>
          </p:nvSpPr>
          <p:spPr bwMode="auto">
            <a:xfrm>
              <a:off x="5867400" y="1965325"/>
              <a:ext cx="73025" cy="7302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" name="Oval 341"/>
            <p:cNvSpPr>
              <a:spLocks noChangeArrowheads="1"/>
            </p:cNvSpPr>
            <p:nvPr/>
          </p:nvSpPr>
          <p:spPr bwMode="auto">
            <a:xfrm>
              <a:off x="60118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2" name="Oval 342"/>
            <p:cNvSpPr>
              <a:spLocks noChangeArrowheads="1"/>
            </p:cNvSpPr>
            <p:nvPr/>
          </p:nvSpPr>
          <p:spPr bwMode="auto">
            <a:xfrm>
              <a:off x="6226175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3" name="Oval 343"/>
            <p:cNvSpPr>
              <a:spLocks noChangeArrowheads="1"/>
            </p:cNvSpPr>
            <p:nvPr/>
          </p:nvSpPr>
          <p:spPr bwMode="auto">
            <a:xfrm>
              <a:off x="63722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4" name="Oval 344"/>
            <p:cNvSpPr>
              <a:spLocks noChangeArrowheads="1"/>
            </p:cNvSpPr>
            <p:nvPr/>
          </p:nvSpPr>
          <p:spPr bwMode="auto">
            <a:xfrm>
              <a:off x="658653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5" name="Oval 345"/>
            <p:cNvSpPr>
              <a:spLocks noChangeArrowheads="1"/>
            </p:cNvSpPr>
            <p:nvPr/>
          </p:nvSpPr>
          <p:spPr bwMode="auto">
            <a:xfrm>
              <a:off x="6732588" y="21812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6" name="Oval 346"/>
            <p:cNvSpPr>
              <a:spLocks noChangeArrowheads="1"/>
            </p:cNvSpPr>
            <p:nvPr/>
          </p:nvSpPr>
          <p:spPr bwMode="auto">
            <a:xfrm>
              <a:off x="694848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7" name="Oval 347"/>
            <p:cNvSpPr>
              <a:spLocks noChangeArrowheads="1"/>
            </p:cNvSpPr>
            <p:nvPr/>
          </p:nvSpPr>
          <p:spPr bwMode="auto">
            <a:xfrm>
              <a:off x="70913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8" name="Oval 348"/>
            <p:cNvSpPr>
              <a:spLocks noChangeArrowheads="1"/>
            </p:cNvSpPr>
            <p:nvPr/>
          </p:nvSpPr>
          <p:spPr bwMode="auto">
            <a:xfrm>
              <a:off x="7307263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9" name="Oval 349"/>
            <p:cNvSpPr>
              <a:spLocks noChangeArrowheads="1"/>
            </p:cNvSpPr>
            <p:nvPr/>
          </p:nvSpPr>
          <p:spPr bwMode="auto">
            <a:xfrm>
              <a:off x="74517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70" name="Text Box 351"/>
            <p:cNvSpPr txBox="1">
              <a:spLocks noChangeArrowheads="1"/>
            </p:cNvSpPr>
            <p:nvPr/>
          </p:nvSpPr>
          <p:spPr bwMode="auto">
            <a:xfrm>
              <a:off x="755650" y="1557338"/>
              <a:ext cx="5032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5761831" y="2158999"/>
            <a:ext cx="181769" cy="215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371430" y="1295400"/>
            <a:ext cx="11464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point</a:t>
            </a:r>
            <a:endParaRPr lang="en-US" dirty="0"/>
          </a:p>
        </p:txBody>
      </p:sp>
      <p:cxnSp>
        <p:nvCxnSpPr>
          <p:cNvPr id="113" name="Straight Arrow Connector 112"/>
          <p:cNvCxnSpPr>
            <a:stCxn id="111" idx="1"/>
            <a:endCxn id="110" idx="0"/>
          </p:cNvCxnSpPr>
          <p:nvPr/>
        </p:nvCxnSpPr>
        <p:spPr>
          <a:xfrm flipH="1">
            <a:off x="5852716" y="1480066"/>
            <a:ext cx="518714" cy="678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371430" y="899067"/>
            <a:ext cx="69121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 =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Where should we place boundary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00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80" y="6261179"/>
                <a:ext cx="4508863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061" r="-54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Rectangle 116"/>
          <p:cNvSpPr/>
          <p:nvPr/>
        </p:nvSpPr>
        <p:spPr>
          <a:xfrm>
            <a:off x="5697649" y="4867366"/>
            <a:ext cx="3246453" cy="1365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697649" y="520886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697649" y="5891847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5697649" y="5550353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697649" y="623334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22294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6334917" y="4867366"/>
            <a:ext cx="12022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71585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96230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117" idx="2"/>
          </p:cNvCxnSpPr>
          <p:nvPr/>
        </p:nvCxnSpPr>
        <p:spPr>
          <a:xfrm>
            <a:off x="7320875" y="4867366"/>
            <a:ext cx="1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64552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970166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29481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619457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619457" y="4550575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5697649" y="4555992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379908" y="4876999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7647901" y="5550354"/>
            <a:ext cx="322265" cy="341493"/>
          </a:xfrm>
          <a:prstGeom prst="rect">
            <a:avLst/>
          </a:prstGeom>
          <a:solidFill>
            <a:srgbClr val="EF85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5374966" y="5238010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5379908" y="5564928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384546" y="5891847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603469" y="4480296"/>
            <a:ext cx="4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</a:t>
            </a:r>
            <a:endParaRPr lang="en-US" b="1" dirty="0">
              <a:solidFill>
                <a:srgbClr val="EF851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j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n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lim>
                          </m:limLow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𝑆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𝜇</m:t>
                                              </m:r>
                                            </m:e>
                                            <m:sub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+1,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</m:d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8" y="4218770"/>
                <a:ext cx="5059757" cy="20788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0" name="Group 169"/>
          <p:cNvGrpSpPr/>
          <p:nvPr/>
        </p:nvGrpSpPr>
        <p:grpSpPr>
          <a:xfrm>
            <a:off x="4995440" y="1664732"/>
            <a:ext cx="473848" cy="2394442"/>
            <a:chOff x="5537054" y="1660032"/>
            <a:chExt cx="473848" cy="2394442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5722143" y="2038349"/>
              <a:ext cx="0" cy="20161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TextBox 168"/>
                <p:cNvSpPr txBox="1"/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9" name="TextBox 1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2" name="Group 171"/>
          <p:cNvGrpSpPr/>
          <p:nvPr/>
        </p:nvGrpSpPr>
        <p:grpSpPr>
          <a:xfrm>
            <a:off x="3159145" y="1639018"/>
            <a:ext cx="473848" cy="2409622"/>
            <a:chOff x="5140654" y="1659138"/>
            <a:chExt cx="473848" cy="2409622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5377578" y="2052635"/>
              <a:ext cx="0" cy="201612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TextBox 170"/>
                <p:cNvSpPr txBox="1"/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1" name="TextBox 1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3" name="Rectangle 172"/>
          <p:cNvSpPr/>
          <p:nvPr/>
        </p:nvSpPr>
        <p:spPr>
          <a:xfrm>
            <a:off x="6349320" y="5214248"/>
            <a:ext cx="322265" cy="3414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1077911" y="3225798"/>
            <a:ext cx="2339182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065926" y="2000424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951191" y="1992485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5180805" y="3040577"/>
            <a:ext cx="786363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396069" y="3581400"/>
            <a:ext cx="178473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20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5722143" y="4867366"/>
            <a:ext cx="3221959" cy="6829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722143" y="5564928"/>
            <a:ext cx="1923378" cy="326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1830" y="1822449"/>
            <a:ext cx="7561263" cy="2232025"/>
            <a:chOff x="755650" y="1557338"/>
            <a:chExt cx="7561263" cy="2232025"/>
          </a:xfrm>
        </p:grpSpPr>
        <p:grpSp>
          <p:nvGrpSpPr>
            <p:cNvPr id="5" name="Group 247"/>
            <p:cNvGrpSpPr>
              <a:grpSpLocks/>
            </p:cNvGrpSpPr>
            <p:nvPr/>
          </p:nvGrpSpPr>
          <p:grpSpPr bwMode="auto">
            <a:xfrm>
              <a:off x="1116013" y="3573463"/>
              <a:ext cx="358775" cy="215900"/>
              <a:chOff x="431" y="1752"/>
              <a:chExt cx="226" cy="136"/>
            </a:xfrm>
          </p:grpSpPr>
          <p:sp>
            <p:nvSpPr>
              <p:cNvPr id="107" name="Line 24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4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0"/>
            <p:cNvGrpSpPr>
              <a:grpSpLocks/>
            </p:cNvGrpSpPr>
            <p:nvPr/>
          </p:nvGrpSpPr>
          <p:grpSpPr bwMode="auto">
            <a:xfrm>
              <a:off x="1474788" y="3573463"/>
              <a:ext cx="358775" cy="215900"/>
              <a:chOff x="431" y="1752"/>
              <a:chExt cx="226" cy="136"/>
            </a:xfrm>
          </p:grpSpPr>
          <p:sp>
            <p:nvSpPr>
              <p:cNvPr id="105" name="Line 25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5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53"/>
            <p:cNvGrpSpPr>
              <a:grpSpLocks/>
            </p:cNvGrpSpPr>
            <p:nvPr/>
          </p:nvGrpSpPr>
          <p:grpSpPr bwMode="auto">
            <a:xfrm>
              <a:off x="1835150" y="3573463"/>
              <a:ext cx="358775" cy="215900"/>
              <a:chOff x="431" y="1752"/>
              <a:chExt cx="226" cy="136"/>
            </a:xfrm>
          </p:grpSpPr>
          <p:sp>
            <p:nvSpPr>
              <p:cNvPr id="103" name="Line 25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25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56"/>
            <p:cNvGrpSpPr>
              <a:grpSpLocks/>
            </p:cNvGrpSpPr>
            <p:nvPr/>
          </p:nvGrpSpPr>
          <p:grpSpPr bwMode="auto">
            <a:xfrm>
              <a:off x="2195513" y="3573463"/>
              <a:ext cx="358775" cy="215900"/>
              <a:chOff x="431" y="1752"/>
              <a:chExt cx="226" cy="136"/>
            </a:xfrm>
          </p:grpSpPr>
          <p:sp>
            <p:nvSpPr>
              <p:cNvPr id="101" name="Line 25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5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59"/>
            <p:cNvGrpSpPr>
              <a:grpSpLocks/>
            </p:cNvGrpSpPr>
            <p:nvPr/>
          </p:nvGrpSpPr>
          <p:grpSpPr bwMode="auto">
            <a:xfrm>
              <a:off x="2555875" y="3573463"/>
              <a:ext cx="358775" cy="215900"/>
              <a:chOff x="431" y="1752"/>
              <a:chExt cx="226" cy="136"/>
            </a:xfrm>
          </p:grpSpPr>
          <p:sp>
            <p:nvSpPr>
              <p:cNvPr id="99" name="Line 26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6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62"/>
            <p:cNvGrpSpPr>
              <a:grpSpLocks/>
            </p:cNvGrpSpPr>
            <p:nvPr/>
          </p:nvGrpSpPr>
          <p:grpSpPr bwMode="auto">
            <a:xfrm>
              <a:off x="2916238" y="3573463"/>
              <a:ext cx="358775" cy="215900"/>
              <a:chOff x="431" y="1752"/>
              <a:chExt cx="226" cy="136"/>
            </a:xfrm>
          </p:grpSpPr>
          <p:sp>
            <p:nvSpPr>
              <p:cNvPr id="97" name="Line 26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6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65"/>
            <p:cNvGrpSpPr>
              <a:grpSpLocks/>
            </p:cNvGrpSpPr>
            <p:nvPr/>
          </p:nvGrpSpPr>
          <p:grpSpPr bwMode="auto">
            <a:xfrm>
              <a:off x="3275013" y="3573463"/>
              <a:ext cx="358775" cy="215900"/>
              <a:chOff x="431" y="1752"/>
              <a:chExt cx="226" cy="136"/>
            </a:xfrm>
          </p:grpSpPr>
          <p:sp>
            <p:nvSpPr>
              <p:cNvPr id="95" name="Line 26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6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68"/>
            <p:cNvGrpSpPr>
              <a:grpSpLocks/>
            </p:cNvGrpSpPr>
            <p:nvPr/>
          </p:nvGrpSpPr>
          <p:grpSpPr bwMode="auto">
            <a:xfrm>
              <a:off x="3635375" y="3573463"/>
              <a:ext cx="358775" cy="215900"/>
              <a:chOff x="431" y="1752"/>
              <a:chExt cx="226" cy="136"/>
            </a:xfrm>
          </p:grpSpPr>
          <p:sp>
            <p:nvSpPr>
              <p:cNvPr id="93" name="Line 26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71"/>
            <p:cNvGrpSpPr>
              <a:grpSpLocks/>
            </p:cNvGrpSpPr>
            <p:nvPr/>
          </p:nvGrpSpPr>
          <p:grpSpPr bwMode="auto">
            <a:xfrm>
              <a:off x="3995738" y="3573463"/>
              <a:ext cx="358775" cy="215900"/>
              <a:chOff x="431" y="1752"/>
              <a:chExt cx="226" cy="136"/>
            </a:xfrm>
          </p:grpSpPr>
          <p:sp>
            <p:nvSpPr>
              <p:cNvPr id="91" name="Line 27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7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74"/>
            <p:cNvGrpSpPr>
              <a:grpSpLocks/>
            </p:cNvGrpSpPr>
            <p:nvPr/>
          </p:nvGrpSpPr>
          <p:grpSpPr bwMode="auto">
            <a:xfrm>
              <a:off x="4356100" y="3573463"/>
              <a:ext cx="358775" cy="215900"/>
              <a:chOff x="431" y="1752"/>
              <a:chExt cx="226" cy="136"/>
            </a:xfrm>
          </p:grpSpPr>
          <p:sp>
            <p:nvSpPr>
              <p:cNvPr id="89" name="Line 27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7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77"/>
            <p:cNvGrpSpPr>
              <a:grpSpLocks/>
            </p:cNvGrpSpPr>
            <p:nvPr/>
          </p:nvGrpSpPr>
          <p:grpSpPr bwMode="auto">
            <a:xfrm>
              <a:off x="4716463" y="3573463"/>
              <a:ext cx="358775" cy="215900"/>
              <a:chOff x="431" y="1752"/>
              <a:chExt cx="226" cy="136"/>
            </a:xfrm>
          </p:grpSpPr>
          <p:sp>
            <p:nvSpPr>
              <p:cNvPr id="87" name="Line 27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7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280"/>
            <p:cNvGrpSpPr>
              <a:grpSpLocks/>
            </p:cNvGrpSpPr>
            <p:nvPr/>
          </p:nvGrpSpPr>
          <p:grpSpPr bwMode="auto">
            <a:xfrm>
              <a:off x="5075238" y="3573463"/>
              <a:ext cx="358775" cy="215900"/>
              <a:chOff x="431" y="1752"/>
              <a:chExt cx="226" cy="136"/>
            </a:xfrm>
          </p:grpSpPr>
          <p:sp>
            <p:nvSpPr>
              <p:cNvPr id="85" name="Line 28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8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283"/>
            <p:cNvGrpSpPr>
              <a:grpSpLocks/>
            </p:cNvGrpSpPr>
            <p:nvPr/>
          </p:nvGrpSpPr>
          <p:grpSpPr bwMode="auto">
            <a:xfrm>
              <a:off x="5435600" y="3573463"/>
              <a:ext cx="358775" cy="215900"/>
              <a:chOff x="431" y="1752"/>
              <a:chExt cx="226" cy="136"/>
            </a:xfrm>
          </p:grpSpPr>
          <p:sp>
            <p:nvSpPr>
              <p:cNvPr id="83" name="Line 28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8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286"/>
            <p:cNvGrpSpPr>
              <a:grpSpLocks/>
            </p:cNvGrpSpPr>
            <p:nvPr/>
          </p:nvGrpSpPr>
          <p:grpSpPr bwMode="auto">
            <a:xfrm>
              <a:off x="5795963" y="3573463"/>
              <a:ext cx="358775" cy="215900"/>
              <a:chOff x="431" y="1752"/>
              <a:chExt cx="226" cy="136"/>
            </a:xfrm>
          </p:grpSpPr>
          <p:sp>
            <p:nvSpPr>
              <p:cNvPr id="81" name="Line 28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28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6156325" y="3573463"/>
              <a:ext cx="358775" cy="215900"/>
              <a:chOff x="431" y="1752"/>
              <a:chExt cx="226" cy="136"/>
            </a:xfrm>
          </p:grpSpPr>
          <p:sp>
            <p:nvSpPr>
              <p:cNvPr id="79" name="Line 29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29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92"/>
            <p:cNvGrpSpPr>
              <a:grpSpLocks/>
            </p:cNvGrpSpPr>
            <p:nvPr/>
          </p:nvGrpSpPr>
          <p:grpSpPr bwMode="auto">
            <a:xfrm>
              <a:off x="6516688" y="3573463"/>
              <a:ext cx="358775" cy="215900"/>
              <a:chOff x="431" y="1752"/>
              <a:chExt cx="226" cy="136"/>
            </a:xfrm>
          </p:grpSpPr>
          <p:sp>
            <p:nvSpPr>
              <p:cNvPr id="77" name="Line 29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29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295"/>
            <p:cNvGrpSpPr>
              <a:grpSpLocks/>
            </p:cNvGrpSpPr>
            <p:nvPr/>
          </p:nvGrpSpPr>
          <p:grpSpPr bwMode="auto">
            <a:xfrm>
              <a:off x="6875463" y="3573463"/>
              <a:ext cx="358775" cy="215900"/>
              <a:chOff x="431" y="1752"/>
              <a:chExt cx="226" cy="136"/>
            </a:xfrm>
          </p:grpSpPr>
          <p:sp>
            <p:nvSpPr>
              <p:cNvPr id="75" name="Line 29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298"/>
            <p:cNvGrpSpPr>
              <a:grpSpLocks/>
            </p:cNvGrpSpPr>
            <p:nvPr/>
          </p:nvGrpSpPr>
          <p:grpSpPr bwMode="auto">
            <a:xfrm>
              <a:off x="7235825" y="3573463"/>
              <a:ext cx="358775" cy="215900"/>
              <a:chOff x="431" y="1752"/>
              <a:chExt cx="226" cy="136"/>
            </a:xfrm>
          </p:grpSpPr>
          <p:sp>
            <p:nvSpPr>
              <p:cNvPr id="73" name="Line 29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30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301"/>
            <p:cNvGrpSpPr>
              <a:grpSpLocks/>
            </p:cNvGrpSpPr>
            <p:nvPr/>
          </p:nvGrpSpPr>
          <p:grpSpPr bwMode="auto">
            <a:xfrm>
              <a:off x="7596188" y="3573463"/>
              <a:ext cx="358775" cy="215900"/>
              <a:chOff x="431" y="1752"/>
              <a:chExt cx="226" cy="136"/>
            </a:xfrm>
          </p:grpSpPr>
          <p:sp>
            <p:nvSpPr>
              <p:cNvPr id="71" name="Line 30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30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Line 304"/>
            <p:cNvSpPr>
              <a:spLocks noChangeShapeType="1"/>
            </p:cNvSpPr>
            <p:nvPr/>
          </p:nvSpPr>
          <p:spPr bwMode="auto">
            <a:xfrm>
              <a:off x="7956550" y="3716338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05"/>
            <p:cNvSpPr>
              <a:spLocks noChangeShapeType="1"/>
            </p:cNvSpPr>
            <p:nvPr/>
          </p:nvSpPr>
          <p:spPr bwMode="auto">
            <a:xfrm flipV="1">
              <a:off x="1116013" y="326231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06"/>
            <p:cNvSpPr>
              <a:spLocks noChangeShapeType="1"/>
            </p:cNvSpPr>
            <p:nvPr/>
          </p:nvSpPr>
          <p:spPr bwMode="auto">
            <a:xfrm>
              <a:off x="1116013" y="326231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07"/>
            <p:cNvSpPr>
              <a:spLocks noChangeShapeType="1"/>
            </p:cNvSpPr>
            <p:nvPr/>
          </p:nvSpPr>
          <p:spPr bwMode="auto">
            <a:xfrm flipV="1">
              <a:off x="1116013" y="28289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8"/>
            <p:cNvSpPr>
              <a:spLocks noChangeShapeType="1"/>
            </p:cNvSpPr>
            <p:nvPr/>
          </p:nvSpPr>
          <p:spPr bwMode="auto">
            <a:xfrm>
              <a:off x="1116013" y="28543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09"/>
            <p:cNvSpPr>
              <a:spLocks noChangeShapeType="1"/>
            </p:cNvSpPr>
            <p:nvPr/>
          </p:nvSpPr>
          <p:spPr bwMode="auto">
            <a:xfrm flipV="1">
              <a:off x="1116013" y="23971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0"/>
            <p:cNvSpPr>
              <a:spLocks noChangeShapeType="1"/>
            </p:cNvSpPr>
            <p:nvPr/>
          </p:nvSpPr>
          <p:spPr bwMode="auto">
            <a:xfrm>
              <a:off x="1116013" y="24225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1"/>
            <p:cNvSpPr>
              <a:spLocks noChangeShapeType="1"/>
            </p:cNvSpPr>
            <p:nvPr/>
          </p:nvSpPr>
          <p:spPr bwMode="auto">
            <a:xfrm flipV="1">
              <a:off x="1116013" y="19891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2"/>
            <p:cNvSpPr>
              <a:spLocks noChangeShapeType="1"/>
            </p:cNvSpPr>
            <p:nvPr/>
          </p:nvSpPr>
          <p:spPr bwMode="auto">
            <a:xfrm>
              <a:off x="1116013" y="198913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13"/>
            <p:cNvSpPr>
              <a:spLocks noChangeShapeType="1"/>
            </p:cNvSpPr>
            <p:nvPr/>
          </p:nvSpPr>
          <p:spPr bwMode="auto">
            <a:xfrm flipV="1">
              <a:off x="1116013" y="15573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14"/>
            <p:cNvSpPr>
              <a:spLocks noChangeArrowheads="1"/>
            </p:cNvSpPr>
            <p:nvPr/>
          </p:nvSpPr>
          <p:spPr bwMode="auto">
            <a:xfrm>
              <a:off x="1258888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Oval 315"/>
            <p:cNvSpPr>
              <a:spLocks noChangeArrowheads="1"/>
            </p:cNvSpPr>
            <p:nvPr/>
          </p:nvSpPr>
          <p:spPr bwMode="auto">
            <a:xfrm>
              <a:off x="1403350" y="26130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6" name="Oval 316"/>
            <p:cNvSpPr>
              <a:spLocks noChangeArrowheads="1"/>
            </p:cNvSpPr>
            <p:nvPr/>
          </p:nvSpPr>
          <p:spPr bwMode="auto">
            <a:xfrm>
              <a:off x="1546225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1690688" y="292417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8" name="Oval 318"/>
            <p:cNvSpPr>
              <a:spLocks noChangeArrowheads="1"/>
            </p:cNvSpPr>
            <p:nvPr/>
          </p:nvSpPr>
          <p:spPr bwMode="auto">
            <a:xfrm>
              <a:off x="1906588" y="3068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Oval 319"/>
            <p:cNvSpPr>
              <a:spLocks noChangeArrowheads="1"/>
            </p:cNvSpPr>
            <p:nvPr/>
          </p:nvSpPr>
          <p:spPr bwMode="auto">
            <a:xfrm>
              <a:off x="2051050" y="24939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195513" y="29257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Oval 321"/>
            <p:cNvSpPr>
              <a:spLocks noChangeArrowheads="1"/>
            </p:cNvSpPr>
            <p:nvPr/>
          </p:nvSpPr>
          <p:spPr bwMode="auto">
            <a:xfrm>
              <a:off x="2409825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2" name="Oval 322"/>
            <p:cNvSpPr>
              <a:spLocks noChangeArrowheads="1"/>
            </p:cNvSpPr>
            <p:nvPr/>
          </p:nvSpPr>
          <p:spPr bwMode="auto">
            <a:xfrm>
              <a:off x="2627313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3" name="Oval 323"/>
            <p:cNvSpPr>
              <a:spLocks noChangeArrowheads="1"/>
            </p:cNvSpPr>
            <p:nvPr/>
          </p:nvSpPr>
          <p:spPr bwMode="auto">
            <a:xfrm>
              <a:off x="2770188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" name="Oval 324"/>
            <p:cNvSpPr>
              <a:spLocks noChangeArrowheads="1"/>
            </p:cNvSpPr>
            <p:nvPr/>
          </p:nvSpPr>
          <p:spPr bwMode="auto">
            <a:xfrm>
              <a:off x="2986088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" name="Oval 325"/>
            <p:cNvSpPr>
              <a:spLocks noChangeArrowheads="1"/>
            </p:cNvSpPr>
            <p:nvPr/>
          </p:nvSpPr>
          <p:spPr bwMode="auto">
            <a:xfrm>
              <a:off x="3130550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6" name="Oval 326"/>
            <p:cNvSpPr>
              <a:spLocks noChangeArrowheads="1"/>
            </p:cNvSpPr>
            <p:nvPr/>
          </p:nvSpPr>
          <p:spPr bwMode="auto">
            <a:xfrm>
              <a:off x="3346450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7" name="Oval 327"/>
            <p:cNvSpPr>
              <a:spLocks noChangeArrowheads="1"/>
            </p:cNvSpPr>
            <p:nvPr/>
          </p:nvSpPr>
          <p:spPr bwMode="auto">
            <a:xfrm>
              <a:off x="3490913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8" name="Oval 328"/>
            <p:cNvSpPr>
              <a:spLocks noChangeArrowheads="1"/>
            </p:cNvSpPr>
            <p:nvPr/>
          </p:nvSpPr>
          <p:spPr bwMode="auto">
            <a:xfrm>
              <a:off x="37068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9" name="Oval 329"/>
            <p:cNvSpPr>
              <a:spLocks noChangeArrowheads="1"/>
            </p:cNvSpPr>
            <p:nvPr/>
          </p:nvSpPr>
          <p:spPr bwMode="auto">
            <a:xfrm>
              <a:off x="3851275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0" name="Oval 330"/>
            <p:cNvSpPr>
              <a:spLocks noChangeArrowheads="1"/>
            </p:cNvSpPr>
            <p:nvPr/>
          </p:nvSpPr>
          <p:spPr bwMode="auto">
            <a:xfrm>
              <a:off x="4067175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" name="Oval 331"/>
            <p:cNvSpPr>
              <a:spLocks noChangeArrowheads="1"/>
            </p:cNvSpPr>
            <p:nvPr/>
          </p:nvSpPr>
          <p:spPr bwMode="auto">
            <a:xfrm>
              <a:off x="4210050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2" name="Oval 332"/>
            <p:cNvSpPr>
              <a:spLocks noChangeArrowheads="1"/>
            </p:cNvSpPr>
            <p:nvPr/>
          </p:nvSpPr>
          <p:spPr bwMode="auto">
            <a:xfrm>
              <a:off x="4425950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3" name="Oval 333"/>
            <p:cNvSpPr>
              <a:spLocks noChangeArrowheads="1"/>
            </p:cNvSpPr>
            <p:nvPr/>
          </p:nvSpPr>
          <p:spPr bwMode="auto">
            <a:xfrm>
              <a:off x="457041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4" name="Oval 334"/>
            <p:cNvSpPr>
              <a:spLocks noChangeArrowheads="1"/>
            </p:cNvSpPr>
            <p:nvPr/>
          </p:nvSpPr>
          <p:spPr bwMode="auto">
            <a:xfrm>
              <a:off x="47863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5" name="Oval 335"/>
            <p:cNvSpPr>
              <a:spLocks noChangeArrowheads="1"/>
            </p:cNvSpPr>
            <p:nvPr/>
          </p:nvSpPr>
          <p:spPr bwMode="auto">
            <a:xfrm>
              <a:off x="493236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6" name="Oval 336"/>
            <p:cNvSpPr>
              <a:spLocks noChangeArrowheads="1"/>
            </p:cNvSpPr>
            <p:nvPr/>
          </p:nvSpPr>
          <p:spPr bwMode="auto">
            <a:xfrm>
              <a:off x="514826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7" name="Oval 337"/>
            <p:cNvSpPr>
              <a:spLocks noChangeArrowheads="1"/>
            </p:cNvSpPr>
            <p:nvPr/>
          </p:nvSpPr>
          <p:spPr bwMode="auto">
            <a:xfrm>
              <a:off x="5291138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8" name="Oval 338"/>
            <p:cNvSpPr>
              <a:spLocks noChangeArrowheads="1"/>
            </p:cNvSpPr>
            <p:nvPr/>
          </p:nvSpPr>
          <p:spPr bwMode="auto">
            <a:xfrm>
              <a:off x="55070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9" name="Oval 339"/>
            <p:cNvSpPr>
              <a:spLocks noChangeArrowheads="1"/>
            </p:cNvSpPr>
            <p:nvPr/>
          </p:nvSpPr>
          <p:spPr bwMode="auto">
            <a:xfrm>
              <a:off x="5651500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0" name="Oval 340"/>
            <p:cNvSpPr>
              <a:spLocks noChangeArrowheads="1"/>
            </p:cNvSpPr>
            <p:nvPr/>
          </p:nvSpPr>
          <p:spPr bwMode="auto">
            <a:xfrm>
              <a:off x="5867400" y="1965325"/>
              <a:ext cx="73025" cy="7302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" name="Oval 341"/>
            <p:cNvSpPr>
              <a:spLocks noChangeArrowheads="1"/>
            </p:cNvSpPr>
            <p:nvPr/>
          </p:nvSpPr>
          <p:spPr bwMode="auto">
            <a:xfrm>
              <a:off x="60118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2" name="Oval 342"/>
            <p:cNvSpPr>
              <a:spLocks noChangeArrowheads="1"/>
            </p:cNvSpPr>
            <p:nvPr/>
          </p:nvSpPr>
          <p:spPr bwMode="auto">
            <a:xfrm>
              <a:off x="6226175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3" name="Oval 343"/>
            <p:cNvSpPr>
              <a:spLocks noChangeArrowheads="1"/>
            </p:cNvSpPr>
            <p:nvPr/>
          </p:nvSpPr>
          <p:spPr bwMode="auto">
            <a:xfrm>
              <a:off x="63722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4" name="Oval 344"/>
            <p:cNvSpPr>
              <a:spLocks noChangeArrowheads="1"/>
            </p:cNvSpPr>
            <p:nvPr/>
          </p:nvSpPr>
          <p:spPr bwMode="auto">
            <a:xfrm>
              <a:off x="658653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5" name="Oval 345"/>
            <p:cNvSpPr>
              <a:spLocks noChangeArrowheads="1"/>
            </p:cNvSpPr>
            <p:nvPr/>
          </p:nvSpPr>
          <p:spPr bwMode="auto">
            <a:xfrm>
              <a:off x="6732588" y="21812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6" name="Oval 346"/>
            <p:cNvSpPr>
              <a:spLocks noChangeArrowheads="1"/>
            </p:cNvSpPr>
            <p:nvPr/>
          </p:nvSpPr>
          <p:spPr bwMode="auto">
            <a:xfrm>
              <a:off x="6948488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7" name="Oval 347"/>
            <p:cNvSpPr>
              <a:spLocks noChangeArrowheads="1"/>
            </p:cNvSpPr>
            <p:nvPr/>
          </p:nvSpPr>
          <p:spPr bwMode="auto">
            <a:xfrm>
              <a:off x="7091363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8" name="Oval 348"/>
            <p:cNvSpPr>
              <a:spLocks noChangeArrowheads="1"/>
            </p:cNvSpPr>
            <p:nvPr/>
          </p:nvSpPr>
          <p:spPr bwMode="auto">
            <a:xfrm>
              <a:off x="7307263" y="1965325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9" name="Oval 349"/>
            <p:cNvSpPr>
              <a:spLocks noChangeArrowheads="1"/>
            </p:cNvSpPr>
            <p:nvPr/>
          </p:nvSpPr>
          <p:spPr bwMode="auto">
            <a:xfrm>
              <a:off x="7451725" y="2179638"/>
              <a:ext cx="73025" cy="730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70" name="Text Box 351"/>
            <p:cNvSpPr txBox="1">
              <a:spLocks noChangeArrowheads="1"/>
            </p:cNvSpPr>
            <p:nvPr/>
          </p:nvSpPr>
          <p:spPr bwMode="auto">
            <a:xfrm>
              <a:off x="755650" y="1557338"/>
              <a:ext cx="5032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5761831" y="2158999"/>
            <a:ext cx="181769" cy="215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371430" y="1295400"/>
            <a:ext cx="11464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point</a:t>
            </a:r>
            <a:endParaRPr lang="en-US" dirty="0"/>
          </a:p>
        </p:txBody>
      </p:sp>
      <p:cxnSp>
        <p:nvCxnSpPr>
          <p:cNvPr id="113" name="Straight Arrow Connector 112"/>
          <p:cNvCxnSpPr>
            <a:stCxn id="111" idx="1"/>
            <a:endCxn id="110" idx="0"/>
          </p:cNvCxnSpPr>
          <p:nvPr/>
        </p:nvCxnSpPr>
        <p:spPr>
          <a:xfrm flipH="1">
            <a:off x="5852716" y="1480066"/>
            <a:ext cx="518714" cy="678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371430" y="899067"/>
            <a:ext cx="69121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 = 3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19032" y="4301520"/>
            <a:ext cx="341632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Optimal segmentation S[</a:t>
            </a:r>
            <a:r>
              <a:rPr lang="en-US" sz="2000" dirty="0" err="1" smtClean="0"/>
              <a:t>1:n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117" name="Rectangle 116"/>
          <p:cNvSpPr/>
          <p:nvPr/>
        </p:nvSpPr>
        <p:spPr>
          <a:xfrm>
            <a:off x="5697649" y="4867366"/>
            <a:ext cx="3246453" cy="1365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697649" y="520886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697649" y="5891847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5697649" y="5550353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697649" y="6233340"/>
            <a:ext cx="324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22294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6334917" y="4867366"/>
            <a:ext cx="12022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71585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96230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117" idx="2"/>
          </p:cNvCxnSpPr>
          <p:nvPr/>
        </p:nvCxnSpPr>
        <p:spPr>
          <a:xfrm>
            <a:off x="7320875" y="4867366"/>
            <a:ext cx="1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64552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7970166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294811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619457" y="4867366"/>
            <a:ext cx="0" cy="136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619457" y="4550575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5697649" y="4555992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379908" y="4876999"/>
            <a:ext cx="324645" cy="31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7647901" y="5550354"/>
            <a:ext cx="322265" cy="341493"/>
          </a:xfrm>
          <a:prstGeom prst="rect">
            <a:avLst/>
          </a:prstGeom>
          <a:solidFill>
            <a:srgbClr val="EF85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5374966" y="5238010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5379908" y="5564928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384546" y="5891847"/>
            <a:ext cx="32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625676" y="4527498"/>
            <a:ext cx="4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</a:t>
            </a:r>
            <a:endParaRPr lang="en-US" b="1" dirty="0">
              <a:solidFill>
                <a:srgbClr val="EF8511"/>
              </a:solidFill>
            </a:endParaRPr>
          </a:p>
        </p:txBody>
      </p:sp>
      <p:grpSp>
        <p:nvGrpSpPr>
          <p:cNvPr id="170" name="Group 169"/>
          <p:cNvGrpSpPr/>
          <p:nvPr/>
        </p:nvGrpSpPr>
        <p:grpSpPr>
          <a:xfrm>
            <a:off x="5180805" y="1664732"/>
            <a:ext cx="473848" cy="2394442"/>
            <a:chOff x="5537054" y="1660032"/>
            <a:chExt cx="473848" cy="2394442"/>
          </a:xfrm>
        </p:grpSpPr>
        <p:cxnSp>
          <p:nvCxnSpPr>
            <p:cNvPr id="165" name="Straight Connector 164"/>
            <p:cNvCxnSpPr/>
            <p:nvPr/>
          </p:nvCxnSpPr>
          <p:spPr>
            <a:xfrm>
              <a:off x="5722143" y="2038349"/>
              <a:ext cx="0" cy="20161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TextBox 168"/>
                <p:cNvSpPr txBox="1"/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9" name="TextBox 1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7054" y="1660032"/>
                  <a:ext cx="473848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2" name="Group 171"/>
          <p:cNvGrpSpPr/>
          <p:nvPr/>
        </p:nvGrpSpPr>
        <p:grpSpPr>
          <a:xfrm>
            <a:off x="3159145" y="1639018"/>
            <a:ext cx="473848" cy="2409622"/>
            <a:chOff x="5140654" y="1659138"/>
            <a:chExt cx="473848" cy="2409622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5377578" y="2052635"/>
              <a:ext cx="0" cy="201612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TextBox 170"/>
                <p:cNvSpPr txBox="1"/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1" name="TextBox 1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0654" y="1659138"/>
                  <a:ext cx="473848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3" name="Rectangle 172"/>
          <p:cNvSpPr/>
          <p:nvPr/>
        </p:nvSpPr>
        <p:spPr>
          <a:xfrm>
            <a:off x="6692545" y="5223435"/>
            <a:ext cx="322265" cy="3414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1077911" y="3225798"/>
            <a:ext cx="2339182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065926" y="2000424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951191" y="1992485"/>
            <a:ext cx="0" cy="20161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5374966" y="2374898"/>
            <a:ext cx="705952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396069" y="3581400"/>
            <a:ext cx="196412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135" idx="1"/>
            <a:endCxn id="173" idx="3"/>
          </p:cNvCxnSpPr>
          <p:nvPr/>
        </p:nvCxnSpPr>
        <p:spPr>
          <a:xfrm rot="10800000">
            <a:off x="7014811" y="5394183"/>
            <a:ext cx="633091" cy="326919"/>
          </a:xfrm>
          <a:prstGeom prst="bentConnector3">
            <a:avLst>
              <a:gd name="adj1" fmla="val 50000"/>
            </a:avLst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29844" y="4876999"/>
            <a:ext cx="4570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cell A[</a:t>
            </a:r>
            <a:r>
              <a:rPr lang="en-US" dirty="0" err="1" smtClean="0"/>
              <a:t>3,n</a:t>
            </a:r>
            <a:r>
              <a:rPr lang="en-US" dirty="0" smtClean="0"/>
              <a:t>] stores the error of the optimal solution 3-segmentation of T[</a:t>
            </a:r>
            <a:r>
              <a:rPr lang="en-US" dirty="0" err="1" smtClean="0"/>
              <a:t>1,n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341399" y="5721100"/>
            <a:ext cx="4570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cell (or in a different table) we also store the position n-3 of the boundary so we can trace back the segmentation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6603682" y="4527498"/>
            <a:ext cx="556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EF8511"/>
                </a:solidFill>
              </a:rPr>
              <a:t>n-3</a:t>
            </a:r>
            <a:endParaRPr lang="en-US" b="1" dirty="0">
              <a:solidFill>
                <a:srgbClr val="EF85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43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Sequential data </a:t>
            </a:r>
            <a:r>
              <a:rPr lang="en-US" dirty="0" smtClean="0"/>
              <a:t>(or </a:t>
            </a:r>
            <a:r>
              <a:rPr lang="en-US" dirty="0" smtClean="0">
                <a:solidFill>
                  <a:srgbClr val="0070C0"/>
                </a:solidFill>
              </a:rPr>
              <a:t>time series</a:t>
            </a:r>
            <a:r>
              <a:rPr lang="en-US" dirty="0" smtClean="0"/>
              <a:t>) refers to data that appear in a specific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order defines a </a:t>
            </a:r>
            <a:r>
              <a:rPr lang="en-US" dirty="0" smtClean="0">
                <a:solidFill>
                  <a:srgbClr val="0070C0"/>
                </a:solidFill>
              </a:rPr>
              <a:t>time axis</a:t>
            </a:r>
            <a:r>
              <a:rPr lang="en-US" dirty="0" smtClean="0"/>
              <a:t>, that differentiates this data from other cases we have seen so far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The price of a stock (or of many stocks) over time</a:t>
            </a:r>
          </a:p>
          <a:p>
            <a:pPr lvl="1"/>
            <a:r>
              <a:rPr lang="en-US" dirty="0" smtClean="0"/>
              <a:t>Environmental data (pressure, temperature, precipitation </a:t>
            </a:r>
            <a:r>
              <a:rPr lang="en-US" dirty="0" err="1" smtClean="0"/>
              <a:t>etc</a:t>
            </a:r>
            <a:r>
              <a:rPr lang="en-US" dirty="0" smtClean="0"/>
              <a:t>) over time</a:t>
            </a:r>
          </a:p>
          <a:p>
            <a:pPr lvl="1"/>
            <a:r>
              <a:rPr lang="en-US" dirty="0" smtClean="0"/>
              <a:t>The sequence of queries in a search engine, or the frequency of a query over time</a:t>
            </a:r>
          </a:p>
          <a:p>
            <a:pPr lvl="1"/>
            <a:r>
              <a:rPr lang="en-US" dirty="0" smtClean="0"/>
              <a:t>The words in a document as they appear in order</a:t>
            </a:r>
          </a:p>
          <a:p>
            <a:pPr lvl="1"/>
            <a:r>
              <a:rPr lang="en-US" dirty="0" smtClean="0"/>
              <a:t>A DNA sequence of nucleotides</a:t>
            </a:r>
          </a:p>
          <a:p>
            <a:pPr lvl="1"/>
            <a:r>
              <a:rPr lang="en-US" dirty="0" smtClean="0"/>
              <a:t>Event occurrences in a log over time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Time series</a:t>
            </a:r>
            <a:r>
              <a:rPr lang="en-US" dirty="0" smtClean="0"/>
              <a:t>: usually we assume that we have a vector of numeric values that change over time.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8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Dynamic-programming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: Sequence </a:t>
            </a:r>
            <a:r>
              <a:rPr lang="en-US" b="1" dirty="0" smtClean="0">
                <a:solidFill>
                  <a:schemeClr val="accent1"/>
                </a:solidFill>
              </a:rPr>
              <a:t>T</a:t>
            </a:r>
            <a:r>
              <a:rPr lang="en-US" dirty="0" smtClean="0"/>
              <a:t>, length </a:t>
            </a:r>
            <a:r>
              <a:rPr lang="en-US" b="1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1"/>
                </a:solidFill>
              </a:rPr>
              <a:t>K</a:t>
            </a:r>
            <a:r>
              <a:rPr lang="en-US" dirty="0" smtClean="0"/>
              <a:t> segments, error function </a:t>
            </a:r>
            <a:r>
              <a:rPr lang="en-US" b="1" dirty="0" smtClean="0">
                <a:solidFill>
                  <a:schemeClr val="accent1"/>
                </a:solidFill>
              </a:rPr>
              <a:t>E()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accent1"/>
              </a:solidFill>
            </a:endParaRPr>
          </a:p>
          <a:p>
            <a:pPr lvl="1">
              <a:defRPr/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chemeClr val="accent1"/>
                </a:solidFill>
              </a:rPr>
              <a:t>i=1</a:t>
            </a:r>
            <a:r>
              <a:rPr lang="en-US" dirty="0" smtClean="0"/>
              <a:t> to </a:t>
            </a:r>
            <a:r>
              <a:rPr lang="en-US" b="1" dirty="0" smtClean="0">
                <a:solidFill>
                  <a:schemeClr val="accent1"/>
                </a:solidFill>
              </a:rPr>
              <a:t>N </a:t>
            </a:r>
            <a:r>
              <a:rPr lang="en-US" dirty="0"/>
              <a:t>//Initialize first </a:t>
            </a:r>
            <a:r>
              <a:rPr lang="en-US" dirty="0" smtClean="0"/>
              <a:t>row</a:t>
            </a:r>
            <a:endParaRPr lang="en-US" b="1" dirty="0" smtClean="0">
              <a:solidFill>
                <a:schemeClr val="accent1"/>
              </a:solidFill>
            </a:endParaRPr>
          </a:p>
          <a:p>
            <a:pPr lvl="2"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A[</a:t>
            </a:r>
            <a:r>
              <a:rPr lang="en-US" b="1" dirty="0" err="1" smtClean="0">
                <a:solidFill>
                  <a:schemeClr val="accent1"/>
                </a:solidFill>
              </a:rPr>
              <a:t>1,i</a:t>
            </a:r>
            <a:r>
              <a:rPr lang="en-US" b="1" dirty="0" smtClean="0">
                <a:solidFill>
                  <a:schemeClr val="accent1"/>
                </a:solidFill>
              </a:rPr>
              <a:t>]=E(T[1…i])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//Error when everything is in one cluster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For </a:t>
            </a:r>
            <a:r>
              <a:rPr lang="en-US" b="1" dirty="0">
                <a:solidFill>
                  <a:schemeClr val="accent1"/>
                </a:solidFill>
              </a:rPr>
              <a:t>k</a:t>
            </a:r>
            <a:r>
              <a:rPr lang="en-US" b="1" dirty="0" smtClean="0">
                <a:solidFill>
                  <a:schemeClr val="accent1"/>
                </a:solidFill>
              </a:rPr>
              <a:t>=1</a:t>
            </a:r>
            <a:r>
              <a:rPr lang="en-US" dirty="0" smtClean="0"/>
              <a:t> to </a:t>
            </a:r>
            <a:r>
              <a:rPr lang="en-US" b="1" dirty="0" smtClean="0">
                <a:solidFill>
                  <a:schemeClr val="accent1"/>
                </a:solidFill>
              </a:rPr>
              <a:t>K </a:t>
            </a:r>
            <a:r>
              <a:rPr lang="en-US" dirty="0"/>
              <a:t>// Initialize </a:t>
            </a:r>
            <a:r>
              <a:rPr lang="en-US" dirty="0" smtClean="0"/>
              <a:t>diagonal</a:t>
            </a:r>
            <a:endParaRPr lang="en-US" b="1" dirty="0" smtClean="0">
              <a:solidFill>
                <a:schemeClr val="accent1"/>
              </a:solidFill>
            </a:endParaRPr>
          </a:p>
          <a:p>
            <a:pPr lvl="2"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A[</a:t>
            </a:r>
            <a:r>
              <a:rPr lang="en-US" b="1" dirty="0" err="1" smtClean="0">
                <a:solidFill>
                  <a:schemeClr val="accent1"/>
                </a:solidFill>
              </a:rPr>
              <a:t>k,k</a:t>
            </a:r>
            <a:r>
              <a:rPr lang="en-US" b="1" dirty="0" smtClean="0">
                <a:solidFill>
                  <a:schemeClr val="accent1"/>
                </a:solidFill>
              </a:rPr>
              <a:t>] = 0 </a:t>
            </a:r>
            <a:r>
              <a:rPr lang="en-US" dirty="0" smtClean="0"/>
              <a:t>// Error when each point in its own cluster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For </a:t>
            </a:r>
            <a:r>
              <a:rPr lang="en-US" b="1" dirty="0">
                <a:solidFill>
                  <a:schemeClr val="accent1"/>
                </a:solidFill>
              </a:rPr>
              <a:t>k</a:t>
            </a:r>
            <a:r>
              <a:rPr lang="en-US" b="1" dirty="0" smtClean="0">
                <a:solidFill>
                  <a:schemeClr val="accent1"/>
                </a:solidFill>
              </a:rPr>
              <a:t>=2</a:t>
            </a:r>
            <a:r>
              <a:rPr lang="en-US" dirty="0" smtClean="0"/>
              <a:t> to </a:t>
            </a:r>
            <a:r>
              <a:rPr lang="en-US" b="1" dirty="0" smtClean="0">
                <a:solidFill>
                  <a:schemeClr val="accent1"/>
                </a:solidFill>
              </a:rPr>
              <a:t>K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2400" dirty="0" smtClean="0"/>
              <a:t>For </a:t>
            </a:r>
            <a:r>
              <a:rPr lang="en-US" sz="2400" b="1" dirty="0" smtClean="0">
                <a:solidFill>
                  <a:schemeClr val="accent1"/>
                </a:solidFill>
              </a:rPr>
              <a:t>i=</a:t>
            </a:r>
            <a:r>
              <a:rPr lang="en-US" sz="2400" b="1" dirty="0" err="1" smtClean="0">
                <a:solidFill>
                  <a:schemeClr val="accent1"/>
                </a:solidFill>
              </a:rPr>
              <a:t>k+1</a:t>
            </a:r>
            <a:r>
              <a:rPr lang="en-US" sz="2400" dirty="0" smtClean="0"/>
              <a:t> to </a:t>
            </a:r>
            <a:r>
              <a:rPr lang="en-US" sz="2400" b="1" dirty="0">
                <a:solidFill>
                  <a:schemeClr val="accent1"/>
                </a:solidFill>
              </a:rPr>
              <a:t>N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lvl="3">
              <a:defRPr/>
            </a:pPr>
            <a:r>
              <a:rPr lang="en-US" sz="2400" b="1" dirty="0" smtClean="0">
                <a:solidFill>
                  <a:schemeClr val="accent1"/>
                </a:solidFill>
              </a:rPr>
              <a:t>A[</a:t>
            </a:r>
            <a:r>
              <a:rPr lang="en-US" sz="2400" b="1" dirty="0" err="1" smtClean="0">
                <a:solidFill>
                  <a:schemeClr val="accent1"/>
                </a:solidFill>
              </a:rPr>
              <a:t>k,i</a:t>
            </a:r>
            <a:r>
              <a:rPr lang="en-US" sz="2400" b="1" dirty="0" smtClean="0">
                <a:solidFill>
                  <a:schemeClr val="accent1"/>
                </a:solidFill>
              </a:rPr>
              <a:t>] = </a:t>
            </a:r>
            <a:r>
              <a:rPr lang="en-US" sz="2400" b="1" dirty="0" err="1" smtClean="0">
                <a:solidFill>
                  <a:schemeClr val="accent1"/>
                </a:solidFill>
              </a:rPr>
              <a:t>min</a:t>
            </a:r>
            <a:r>
              <a:rPr lang="en-US" sz="2400" b="1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sz="2400" b="1" baseline="-25000" dirty="0" smtClean="0">
                <a:solidFill>
                  <a:schemeClr val="accent1"/>
                </a:solidFill>
              </a:rPr>
              <a:t>&lt;i</a:t>
            </a:r>
            <a:r>
              <a:rPr lang="en-US" sz="2400" b="1" dirty="0" smtClean="0">
                <a:solidFill>
                  <a:schemeClr val="accent1"/>
                </a:solidFill>
              </a:rPr>
              <a:t>{A[k-</a:t>
            </a:r>
            <a:r>
              <a:rPr lang="en-US" sz="2400" b="1" dirty="0" err="1" smtClean="0">
                <a:solidFill>
                  <a:schemeClr val="accent1"/>
                </a:solidFill>
              </a:rPr>
              <a:t>1,j</a:t>
            </a:r>
            <a:r>
              <a:rPr lang="en-US" sz="2400" b="1" dirty="0" smtClean="0">
                <a:solidFill>
                  <a:schemeClr val="accent1"/>
                </a:solidFill>
              </a:rPr>
              <a:t>]+E(T[</a:t>
            </a:r>
            <a:r>
              <a:rPr lang="en-US" sz="2400" b="1" dirty="0" err="1">
                <a:solidFill>
                  <a:schemeClr val="accent1"/>
                </a:solidFill>
              </a:rPr>
              <a:t>j</a:t>
            </a:r>
            <a:r>
              <a:rPr lang="en-US" sz="2400" b="1" dirty="0" err="1" smtClean="0">
                <a:solidFill>
                  <a:schemeClr val="accent1"/>
                </a:solidFill>
              </a:rPr>
              <a:t>+1</a:t>
            </a:r>
            <a:r>
              <a:rPr lang="en-US" sz="2400" b="1" dirty="0" smtClean="0">
                <a:solidFill>
                  <a:schemeClr val="accent1"/>
                </a:solidFill>
              </a:rPr>
              <a:t>…i])}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recover the actual segmentation (not just the optimal cost) store also the minimizing values </a:t>
            </a:r>
            <a:r>
              <a:rPr lang="en-US" b="1" dirty="0">
                <a:solidFill>
                  <a:schemeClr val="accent1"/>
                </a:solidFill>
              </a:rPr>
              <a:t>j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286000"/>
            <a:ext cx="7620000" cy="32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Complexity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What is the complexity?</a:t>
                </a:r>
              </a:p>
              <a:p>
                <a:r>
                  <a:rPr lang="en-US" dirty="0" smtClean="0">
                    <a:solidFill>
                      <a:srgbClr val="00B0F0"/>
                    </a:solidFill>
                  </a:rPr>
                  <a:t>NK</a:t>
                </a:r>
                <a:r>
                  <a:rPr lang="en-US" dirty="0" smtClean="0"/>
                  <a:t> cells to fill</a:t>
                </a:r>
              </a:p>
              <a:p>
                <a:r>
                  <a:rPr lang="en-US" dirty="0" smtClean="0"/>
                  <a:t>Computation per cell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1,</m:t>
                            </m:r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min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j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  <a:ea typeface="Cambria Math"/>
                              </a:rPr>
                              <m:t>n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𝑆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1,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𝑗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+1≤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≤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𝜇</m:t>
                                            </m:r>
                                          </m:e>
                                          <m:sub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𝑗</m:t>
                                                </m:r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+1,</m:t>
                                                </m:r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𝑛</m:t>
                                                </m:r>
                                              </m:e>
                                            </m:d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>
                    <a:solidFill>
                      <a:srgbClr val="00B0F0"/>
                    </a:solidFill>
                  </a:rPr>
                  <a:t>O(N)</a:t>
                </a:r>
                <a:r>
                  <a:rPr lang="en-US" dirty="0" smtClean="0"/>
                  <a:t> boundaries to check per cell</a:t>
                </a:r>
              </a:p>
              <a:p>
                <a:pPr lvl="2"/>
                <a:r>
                  <a:rPr lang="en-US" dirty="0" smtClean="0">
                    <a:solidFill>
                      <a:srgbClr val="00B0F0"/>
                    </a:solidFill>
                  </a:rPr>
                  <a:t>O(N)</a:t>
                </a:r>
                <a:r>
                  <a:rPr lang="en-US" dirty="0" smtClean="0"/>
                  <a:t> to compute the second term per checked boundary</a:t>
                </a:r>
              </a:p>
              <a:p>
                <a:r>
                  <a:rPr lang="en-US" dirty="0" smtClean="0">
                    <a:solidFill>
                      <a:srgbClr val="00B0F0"/>
                    </a:solidFill>
                  </a:rPr>
                  <a:t>O(N</a:t>
                </a:r>
                <a:r>
                  <a:rPr lang="en-US" baseline="30000" dirty="0" smtClean="0">
                    <a:solidFill>
                      <a:srgbClr val="00B0F0"/>
                    </a:solidFill>
                  </a:rPr>
                  <a:t>3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K)</a:t>
                </a:r>
                <a:r>
                  <a:rPr lang="en-US" dirty="0" smtClean="0"/>
                  <a:t> in the naïve computation</a:t>
                </a:r>
                <a:endParaRPr lang="en-US" i="1" dirty="0">
                  <a:latin typeface="Cambria Math"/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We can avoid the last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O(N)</a:t>
                </a:r>
                <a:r>
                  <a:rPr lang="en-US" dirty="0" smtClean="0"/>
                  <a:t> factor by observing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</a:rPr>
                            <m:t>𝑗</m:t>
                          </m:r>
                          <m:r>
                            <a:rPr lang="en-US" i="1">
                              <a:latin typeface="Cambria Math"/>
                            </a:rPr>
                            <m:t>+1≤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≤</m:t>
                          </m:r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+1,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e>
                                      </m:d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</a:rPr>
                            <m:t>𝑗</m:t>
                          </m:r>
                          <m:r>
                            <a:rPr lang="en-US" i="1">
                              <a:latin typeface="Cambria Math"/>
                            </a:rPr>
                            <m:t>+1≤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≤</m:t>
                          </m:r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+1≤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endParaRPr lang="en-US" smtClean="0"/>
              </a:p>
              <a:p>
                <a:r>
                  <a:rPr lang="en-US" smtClean="0"/>
                  <a:t>We </a:t>
                </a:r>
                <a:r>
                  <a:rPr lang="en-US" dirty="0" smtClean="0"/>
                  <a:t>can compute in constant time by </a:t>
                </a:r>
                <a:r>
                  <a:rPr lang="en-US" dirty="0" err="1" smtClean="0"/>
                  <a:t>precomputing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partial sums</a:t>
                </a:r>
              </a:p>
              <a:p>
                <a:pPr lvl="1"/>
                <a:r>
                  <a:rPr lang="en-US" dirty="0" err="1" smtClean="0"/>
                  <a:t>Precompute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1≤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≤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nary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1≤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≤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 smtClean="0"/>
                  <a:t> for all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n =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1..N</a:t>
                </a:r>
                <a:endParaRPr lang="en-US" dirty="0">
                  <a:solidFill>
                    <a:srgbClr val="00B0F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Algorithm Complexity</a:t>
                </a:r>
                <a:r>
                  <a:rPr lang="en-US" dirty="0" smtClean="0"/>
                  <a:t>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O(N</a:t>
                </a:r>
                <a:r>
                  <a:rPr lang="en-US" baseline="30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K)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1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Heuristics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Top-down greedy </a:t>
            </a:r>
            <a:r>
              <a:rPr lang="fi-FI" dirty="0"/>
              <a:t>(TD): </a:t>
            </a:r>
            <a:r>
              <a:rPr lang="fi-FI" dirty="0">
                <a:solidFill>
                  <a:srgbClr val="0066FF"/>
                </a:solidFill>
              </a:rPr>
              <a:t>O(NK)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Introduce </a:t>
            </a:r>
            <a:r>
              <a:rPr lang="fi-FI" dirty="0" smtClean="0"/>
              <a:t>boundaries one at the time so </a:t>
            </a:r>
            <a:r>
              <a:rPr lang="fi-FI" dirty="0"/>
              <a:t>that you get the largest decrease in error, until K segments are created.</a:t>
            </a:r>
          </a:p>
          <a:p>
            <a:pPr>
              <a:lnSpc>
                <a:spcPct val="90000"/>
              </a:lnSpc>
            </a:pPr>
            <a:endParaRPr lang="fi-FI" dirty="0" smtClean="0"/>
          </a:p>
          <a:p>
            <a:pPr>
              <a:lnSpc>
                <a:spcPct val="90000"/>
              </a:lnSpc>
            </a:pPr>
            <a:r>
              <a:rPr lang="fi-FI" dirty="0" smtClean="0">
                <a:solidFill>
                  <a:schemeClr val="accent6">
                    <a:lumMod val="75000"/>
                  </a:schemeClr>
                </a:solidFill>
              </a:rPr>
              <a:t>Bottom-up greedy </a:t>
            </a:r>
            <a:r>
              <a:rPr lang="fi-FI" dirty="0" smtClean="0"/>
              <a:t>(BU): </a:t>
            </a:r>
            <a:r>
              <a:rPr lang="fi-FI" dirty="0" smtClean="0">
                <a:solidFill>
                  <a:srgbClr val="0066FF"/>
                </a:solidFill>
              </a:rPr>
              <a:t>O(NlogN)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Merge adjacent points each time selecting the two points that cause the smallest increase in the error until K segments</a:t>
            </a:r>
          </a:p>
          <a:p>
            <a:pPr lvl="1">
              <a:lnSpc>
                <a:spcPct val="90000"/>
              </a:lnSpc>
            </a:pPr>
            <a:endParaRPr lang="fi-FI" dirty="0" smtClean="0"/>
          </a:p>
          <a:p>
            <a:pPr>
              <a:lnSpc>
                <a:spcPct val="90000"/>
              </a:lnSpc>
            </a:pPr>
            <a:r>
              <a:rPr lang="fi-FI" dirty="0" smtClean="0">
                <a:solidFill>
                  <a:schemeClr val="accent6">
                    <a:lumMod val="75000"/>
                  </a:schemeClr>
                </a:solidFill>
              </a:rPr>
              <a:t>Local Search </a:t>
            </a:r>
            <a:r>
              <a:rPr lang="fi-FI" dirty="0" smtClean="0"/>
              <a:t>Heuristics: </a:t>
            </a:r>
            <a:r>
              <a:rPr lang="fi-FI" dirty="0" smtClean="0">
                <a:solidFill>
                  <a:srgbClr val="0066FF"/>
                </a:solidFill>
              </a:rPr>
              <a:t>O(NKI)</a:t>
            </a:r>
          </a:p>
          <a:p>
            <a:pPr lvl="1">
              <a:lnSpc>
                <a:spcPct val="90000"/>
              </a:lnSpc>
            </a:pPr>
            <a:r>
              <a:rPr lang="fi-FI" dirty="0" smtClean="0"/>
              <a:t>Assign the breakpoints randomly and then move them so that you reduce the error</a:t>
            </a:r>
          </a:p>
        </p:txBody>
      </p:sp>
    </p:spTree>
    <p:extLst>
      <p:ext uri="{BB962C8B-B14F-4D97-AF65-F5344CB8AC3E}">
        <p14:creationId xmlns:p14="http://schemas.microsoft.com/office/powerpoint/2010/main" val="354823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time series analysis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signal processing techniques is common for defining similarity between series</a:t>
            </a:r>
          </a:p>
          <a:p>
            <a:pPr lvl="1"/>
            <a:r>
              <a:rPr lang="en-US" dirty="0" smtClean="0"/>
              <a:t>Fast Fourier Transform</a:t>
            </a:r>
          </a:p>
          <a:p>
            <a:pPr lvl="1"/>
            <a:r>
              <a:rPr lang="en-US" dirty="0" smtClean="0"/>
              <a:t>Wavelets</a:t>
            </a:r>
          </a:p>
          <a:p>
            <a:pPr lvl="1"/>
            <a:endParaRPr lang="en-US" dirty="0"/>
          </a:p>
          <a:p>
            <a:r>
              <a:rPr lang="en-US" dirty="0" smtClean="0"/>
              <a:t>Rich literature in the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5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Time-series data</a:t>
            </a:r>
            <a:endParaRPr lang="en-US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749425"/>
          <a:ext cx="4038600" cy="413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Bitmap Image" r:id="rId4" imgW="5687219" imgH="5334745" progId="Paint.Picture">
                  <p:embed/>
                </p:oleObj>
              </mc:Choice>
              <mc:Fallback>
                <p:oleObj name="Bitmap Image" r:id="rId4" imgW="5687219" imgH="533474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49425"/>
                        <a:ext cx="4038600" cy="413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427538" y="1557338"/>
            <a:ext cx="4537075" cy="4248150"/>
          </a:xfrm>
          <a:noFill/>
        </p:spPr>
      </p:pic>
      <p:sp>
        <p:nvSpPr>
          <p:cNvPr id="1029" name="Rectangle 19"/>
          <p:cNvSpPr>
            <a:spLocks noChangeArrowheads="1"/>
          </p:cNvSpPr>
          <p:nvPr/>
        </p:nvSpPr>
        <p:spPr bwMode="auto">
          <a:xfrm>
            <a:off x="457200" y="5983288"/>
            <a:ext cx="72104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fi-FI" sz="2400" dirty="0">
                <a:latin typeface="Calibri" pitchFamily="34" charset="0"/>
              </a:rPr>
              <a:t>Financial time series, process monitoring…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6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Why deal with sequential data?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 smtClean="0"/>
              <a:t>Because all data is sequential </a:t>
            </a:r>
            <a:r>
              <a:rPr lang="fi-FI" dirty="0" smtClean="0">
                <a:sym typeface="Wingdings" pitchFamily="2" charset="2"/>
              </a:rPr>
              <a:t></a:t>
            </a:r>
            <a:endParaRPr lang="fi-FI" dirty="0" smtClean="0"/>
          </a:p>
          <a:p>
            <a:pPr lvl="1">
              <a:lnSpc>
                <a:spcPct val="90000"/>
              </a:lnSpc>
            </a:pPr>
            <a:r>
              <a:rPr lang="fi-FI" dirty="0" smtClean="0"/>
              <a:t>All data items arrive in the data store in some order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sz="2400" dirty="0" smtClean="0"/>
          </a:p>
          <a:p>
            <a:pPr>
              <a:lnSpc>
                <a:spcPct val="90000"/>
              </a:lnSpc>
            </a:pPr>
            <a:r>
              <a:rPr lang="fi-FI" dirty="0" smtClean="0"/>
              <a:t>In some (many) cases the order does not matter</a:t>
            </a:r>
          </a:p>
          <a:p>
            <a:pPr lvl="1">
              <a:lnSpc>
                <a:spcPct val="90000"/>
              </a:lnSpc>
            </a:pPr>
            <a:r>
              <a:rPr lang="fi-FI" dirty="0" smtClean="0"/>
              <a:t>E.g., we can assume a </a:t>
            </a:r>
            <a:r>
              <a:rPr lang="fi-FI" dirty="0" smtClean="0">
                <a:solidFill>
                  <a:srgbClr val="0070C0"/>
                </a:solidFill>
              </a:rPr>
              <a:t>bag of words </a:t>
            </a:r>
            <a:r>
              <a:rPr lang="fi-FI" dirty="0" smtClean="0"/>
              <a:t>model for a document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dirty="0" smtClean="0"/>
          </a:p>
          <a:p>
            <a:pPr>
              <a:lnSpc>
                <a:spcPct val="90000"/>
              </a:lnSpc>
            </a:pPr>
            <a:r>
              <a:rPr lang="fi-FI" dirty="0" smtClean="0"/>
              <a:t>In many cases the order is of interest</a:t>
            </a:r>
          </a:p>
          <a:p>
            <a:pPr lvl="1">
              <a:lnSpc>
                <a:spcPct val="90000"/>
              </a:lnSpc>
            </a:pPr>
            <a:r>
              <a:rPr lang="fi-FI" dirty="0" smtClean="0"/>
              <a:t>E.g., stock prices do not make sense without the time information.</a:t>
            </a:r>
          </a:p>
        </p:txBody>
      </p:sp>
    </p:spTree>
    <p:extLst>
      <p:ext uri="{BB962C8B-B14F-4D97-AF65-F5344CB8AC3E}">
        <p14:creationId xmlns:p14="http://schemas.microsoft.com/office/powerpoint/2010/main" val="30292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series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addition of the time axis defines new sets of problems</a:t>
            </a:r>
          </a:p>
          <a:p>
            <a:pPr lvl="1"/>
            <a:r>
              <a:rPr lang="en-US" dirty="0" smtClean="0"/>
              <a:t>Discovering periodic patterns in time series</a:t>
            </a:r>
          </a:p>
          <a:p>
            <a:pPr lvl="1"/>
            <a:r>
              <a:rPr lang="en-US" dirty="0" smtClean="0"/>
              <a:t>Defining similarity between time series</a:t>
            </a:r>
          </a:p>
          <a:p>
            <a:pPr lvl="1"/>
            <a:r>
              <a:rPr lang="en-US" dirty="0"/>
              <a:t>Finding bursts, or </a:t>
            </a:r>
            <a:r>
              <a:rPr lang="en-US" dirty="0" smtClean="0"/>
              <a:t>outliers</a:t>
            </a:r>
          </a:p>
          <a:p>
            <a:pPr lvl="1"/>
            <a:endParaRPr lang="en-US" dirty="0"/>
          </a:p>
          <a:p>
            <a:r>
              <a:rPr lang="en-US" dirty="0" smtClean="0"/>
              <a:t>Also, some existing problems need to be revisited taking sequential order into account</a:t>
            </a:r>
          </a:p>
          <a:p>
            <a:pPr lvl="1"/>
            <a:r>
              <a:rPr lang="en-US" dirty="0" smtClean="0"/>
              <a:t>Association rules and Frequent </a:t>
            </a:r>
            <a:r>
              <a:rPr lang="en-US" dirty="0" err="1" smtClean="0"/>
              <a:t>Itemsets</a:t>
            </a:r>
            <a:r>
              <a:rPr lang="en-US" dirty="0" smtClean="0"/>
              <a:t> in sequential data</a:t>
            </a:r>
          </a:p>
          <a:p>
            <a:pPr lvl="1"/>
            <a:r>
              <a:rPr lang="en-US" dirty="0" smtClean="0"/>
              <a:t>Summarization and Clustering: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Sequence Segmentation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Segmentation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Goal: discover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structure </a:t>
            </a:r>
            <a:r>
              <a:rPr lang="en-US" dirty="0" smtClean="0"/>
              <a:t>in the sequence and provide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concise summary</a:t>
            </a:r>
          </a:p>
          <a:p>
            <a:endParaRPr lang="en-US" dirty="0"/>
          </a:p>
          <a:p>
            <a:r>
              <a:rPr lang="en-US" dirty="0" smtClean="0"/>
              <a:t>Given a sequence 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segment</a:t>
            </a:r>
            <a:r>
              <a:rPr lang="en-US" dirty="0" smtClean="0"/>
              <a:t> it into </a:t>
            </a:r>
            <a:r>
              <a:rPr lang="en-US" dirty="0" smtClean="0">
                <a:solidFill>
                  <a:srgbClr val="00B0F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contiguous</a:t>
            </a:r>
            <a:r>
              <a:rPr lang="en-US" dirty="0" smtClean="0"/>
              <a:t> segments that are as </a:t>
            </a:r>
            <a:r>
              <a:rPr lang="en-US" dirty="0" smtClean="0">
                <a:solidFill>
                  <a:srgbClr val="FF0000"/>
                </a:solidFill>
              </a:rPr>
              <a:t>homogeneous</a:t>
            </a:r>
            <a:r>
              <a:rPr lang="en-US" dirty="0" smtClean="0"/>
              <a:t> as possible</a:t>
            </a:r>
          </a:p>
          <a:p>
            <a:endParaRPr lang="en-US" dirty="0"/>
          </a:p>
          <a:p>
            <a:r>
              <a:rPr lang="en-US" dirty="0" smtClean="0"/>
              <a:t>Similar to </a:t>
            </a:r>
            <a:r>
              <a:rPr lang="en-US" dirty="0" smtClean="0">
                <a:solidFill>
                  <a:srgbClr val="0070C0"/>
                </a:solidFill>
              </a:rPr>
              <a:t>clustering</a:t>
            </a:r>
            <a:r>
              <a:rPr lang="en-US" dirty="0" smtClean="0"/>
              <a:t> but now we require the  points in the cluster to be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contiguous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Commonly used for summarization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histograms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70C0"/>
                </a:solidFill>
              </a:rPr>
              <a:t>databases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19459" name="Line 188"/>
          <p:cNvSpPr>
            <a:spLocks noChangeShapeType="1"/>
          </p:cNvSpPr>
          <p:nvPr/>
        </p:nvSpPr>
        <p:spPr bwMode="auto">
          <a:xfrm>
            <a:off x="1116013" y="5326063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60"/>
          <p:cNvGrpSpPr>
            <a:grpSpLocks/>
          </p:cNvGrpSpPr>
          <p:nvPr/>
        </p:nvGrpSpPr>
        <p:grpSpPr bwMode="auto">
          <a:xfrm>
            <a:off x="755650" y="4029075"/>
            <a:ext cx="7704138" cy="2424113"/>
            <a:chOff x="476" y="2538"/>
            <a:chExt cx="4853" cy="1527"/>
          </a:xfrm>
        </p:grpSpPr>
        <p:grpSp>
          <p:nvGrpSpPr>
            <p:cNvPr id="19572" name="Group 127"/>
            <p:cNvGrpSpPr>
              <a:grpSpLocks/>
            </p:cNvGrpSpPr>
            <p:nvPr/>
          </p:nvGrpSpPr>
          <p:grpSpPr bwMode="auto">
            <a:xfrm>
              <a:off x="703" y="3808"/>
              <a:ext cx="226" cy="136"/>
              <a:chOff x="431" y="1752"/>
              <a:chExt cx="226" cy="136"/>
            </a:xfrm>
          </p:grpSpPr>
          <p:sp>
            <p:nvSpPr>
              <p:cNvPr id="19677" name="Line 12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8" name="Line 12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3" name="Group 130"/>
            <p:cNvGrpSpPr>
              <a:grpSpLocks/>
            </p:cNvGrpSpPr>
            <p:nvPr/>
          </p:nvGrpSpPr>
          <p:grpSpPr bwMode="auto">
            <a:xfrm>
              <a:off x="929" y="3808"/>
              <a:ext cx="226" cy="136"/>
              <a:chOff x="431" y="1752"/>
              <a:chExt cx="226" cy="136"/>
            </a:xfrm>
          </p:grpSpPr>
          <p:sp>
            <p:nvSpPr>
              <p:cNvPr id="19675" name="Line 13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6" name="Line 13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4" name="Group 133"/>
            <p:cNvGrpSpPr>
              <a:grpSpLocks/>
            </p:cNvGrpSpPr>
            <p:nvPr/>
          </p:nvGrpSpPr>
          <p:grpSpPr bwMode="auto">
            <a:xfrm>
              <a:off x="1156" y="3808"/>
              <a:ext cx="226" cy="136"/>
              <a:chOff x="431" y="1752"/>
              <a:chExt cx="226" cy="136"/>
            </a:xfrm>
          </p:grpSpPr>
          <p:sp>
            <p:nvSpPr>
              <p:cNvPr id="19673" name="Line 13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4" name="Line 13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5" name="Group 136"/>
            <p:cNvGrpSpPr>
              <a:grpSpLocks/>
            </p:cNvGrpSpPr>
            <p:nvPr/>
          </p:nvGrpSpPr>
          <p:grpSpPr bwMode="auto">
            <a:xfrm>
              <a:off x="1383" y="3808"/>
              <a:ext cx="226" cy="136"/>
              <a:chOff x="431" y="1752"/>
              <a:chExt cx="226" cy="136"/>
            </a:xfrm>
          </p:grpSpPr>
          <p:sp>
            <p:nvSpPr>
              <p:cNvPr id="19671" name="Line 13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2" name="Line 13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6" name="Group 139"/>
            <p:cNvGrpSpPr>
              <a:grpSpLocks/>
            </p:cNvGrpSpPr>
            <p:nvPr/>
          </p:nvGrpSpPr>
          <p:grpSpPr bwMode="auto">
            <a:xfrm>
              <a:off x="1610" y="3808"/>
              <a:ext cx="226" cy="136"/>
              <a:chOff x="431" y="1752"/>
              <a:chExt cx="226" cy="136"/>
            </a:xfrm>
          </p:grpSpPr>
          <p:sp>
            <p:nvSpPr>
              <p:cNvPr id="19669" name="Line 14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0" name="Line 14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7" name="Group 142"/>
            <p:cNvGrpSpPr>
              <a:grpSpLocks/>
            </p:cNvGrpSpPr>
            <p:nvPr/>
          </p:nvGrpSpPr>
          <p:grpSpPr bwMode="auto">
            <a:xfrm>
              <a:off x="1837" y="3808"/>
              <a:ext cx="226" cy="136"/>
              <a:chOff x="431" y="1752"/>
              <a:chExt cx="226" cy="136"/>
            </a:xfrm>
          </p:grpSpPr>
          <p:sp>
            <p:nvSpPr>
              <p:cNvPr id="19667" name="Line 14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8" name="Line 14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8" name="Group 145"/>
            <p:cNvGrpSpPr>
              <a:grpSpLocks/>
            </p:cNvGrpSpPr>
            <p:nvPr/>
          </p:nvGrpSpPr>
          <p:grpSpPr bwMode="auto">
            <a:xfrm>
              <a:off x="2063" y="3808"/>
              <a:ext cx="226" cy="136"/>
              <a:chOff x="431" y="1752"/>
              <a:chExt cx="226" cy="136"/>
            </a:xfrm>
          </p:grpSpPr>
          <p:sp>
            <p:nvSpPr>
              <p:cNvPr id="19665" name="Line 14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" name="Line 14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9" name="Group 148"/>
            <p:cNvGrpSpPr>
              <a:grpSpLocks/>
            </p:cNvGrpSpPr>
            <p:nvPr/>
          </p:nvGrpSpPr>
          <p:grpSpPr bwMode="auto">
            <a:xfrm>
              <a:off x="2290" y="3808"/>
              <a:ext cx="226" cy="136"/>
              <a:chOff x="431" y="1752"/>
              <a:chExt cx="226" cy="136"/>
            </a:xfrm>
          </p:grpSpPr>
          <p:sp>
            <p:nvSpPr>
              <p:cNvPr id="19663" name="Line 14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" name="Line 15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0" name="Group 151"/>
            <p:cNvGrpSpPr>
              <a:grpSpLocks/>
            </p:cNvGrpSpPr>
            <p:nvPr/>
          </p:nvGrpSpPr>
          <p:grpSpPr bwMode="auto">
            <a:xfrm>
              <a:off x="2517" y="3808"/>
              <a:ext cx="226" cy="136"/>
              <a:chOff x="431" y="1752"/>
              <a:chExt cx="226" cy="136"/>
            </a:xfrm>
          </p:grpSpPr>
          <p:sp>
            <p:nvSpPr>
              <p:cNvPr id="19661" name="Line 15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2" name="Line 15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1" name="Group 154"/>
            <p:cNvGrpSpPr>
              <a:grpSpLocks/>
            </p:cNvGrpSpPr>
            <p:nvPr/>
          </p:nvGrpSpPr>
          <p:grpSpPr bwMode="auto">
            <a:xfrm>
              <a:off x="2744" y="3808"/>
              <a:ext cx="226" cy="136"/>
              <a:chOff x="431" y="1752"/>
              <a:chExt cx="226" cy="136"/>
            </a:xfrm>
          </p:grpSpPr>
          <p:sp>
            <p:nvSpPr>
              <p:cNvPr id="19659" name="Line 15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0" name="Line 15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2" name="Group 157"/>
            <p:cNvGrpSpPr>
              <a:grpSpLocks/>
            </p:cNvGrpSpPr>
            <p:nvPr/>
          </p:nvGrpSpPr>
          <p:grpSpPr bwMode="auto">
            <a:xfrm>
              <a:off x="2971" y="3808"/>
              <a:ext cx="226" cy="136"/>
              <a:chOff x="431" y="1752"/>
              <a:chExt cx="226" cy="136"/>
            </a:xfrm>
          </p:grpSpPr>
          <p:sp>
            <p:nvSpPr>
              <p:cNvPr id="19657" name="Line 15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8" name="Line 15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3" name="Group 160"/>
            <p:cNvGrpSpPr>
              <a:grpSpLocks/>
            </p:cNvGrpSpPr>
            <p:nvPr/>
          </p:nvGrpSpPr>
          <p:grpSpPr bwMode="auto">
            <a:xfrm>
              <a:off x="3197" y="3808"/>
              <a:ext cx="226" cy="136"/>
              <a:chOff x="431" y="1752"/>
              <a:chExt cx="226" cy="136"/>
            </a:xfrm>
          </p:grpSpPr>
          <p:sp>
            <p:nvSpPr>
              <p:cNvPr id="19655" name="Line 16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6" name="Line 16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4" name="Group 163"/>
            <p:cNvGrpSpPr>
              <a:grpSpLocks/>
            </p:cNvGrpSpPr>
            <p:nvPr/>
          </p:nvGrpSpPr>
          <p:grpSpPr bwMode="auto">
            <a:xfrm>
              <a:off x="3424" y="3808"/>
              <a:ext cx="226" cy="136"/>
              <a:chOff x="431" y="1752"/>
              <a:chExt cx="226" cy="136"/>
            </a:xfrm>
          </p:grpSpPr>
          <p:sp>
            <p:nvSpPr>
              <p:cNvPr id="19653" name="Line 16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4" name="Line 16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5" name="Group 166"/>
            <p:cNvGrpSpPr>
              <a:grpSpLocks/>
            </p:cNvGrpSpPr>
            <p:nvPr/>
          </p:nvGrpSpPr>
          <p:grpSpPr bwMode="auto">
            <a:xfrm>
              <a:off x="3651" y="3808"/>
              <a:ext cx="226" cy="136"/>
              <a:chOff x="431" y="1752"/>
              <a:chExt cx="226" cy="136"/>
            </a:xfrm>
          </p:grpSpPr>
          <p:sp>
            <p:nvSpPr>
              <p:cNvPr id="19651" name="Line 16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2" name="Line 16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6" name="Group 169"/>
            <p:cNvGrpSpPr>
              <a:grpSpLocks/>
            </p:cNvGrpSpPr>
            <p:nvPr/>
          </p:nvGrpSpPr>
          <p:grpSpPr bwMode="auto">
            <a:xfrm>
              <a:off x="3878" y="3808"/>
              <a:ext cx="226" cy="136"/>
              <a:chOff x="431" y="1752"/>
              <a:chExt cx="226" cy="136"/>
            </a:xfrm>
          </p:grpSpPr>
          <p:sp>
            <p:nvSpPr>
              <p:cNvPr id="19649" name="Line 17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0" name="Line 17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7" name="Group 172"/>
            <p:cNvGrpSpPr>
              <a:grpSpLocks/>
            </p:cNvGrpSpPr>
            <p:nvPr/>
          </p:nvGrpSpPr>
          <p:grpSpPr bwMode="auto">
            <a:xfrm>
              <a:off x="4105" y="3808"/>
              <a:ext cx="226" cy="136"/>
              <a:chOff x="431" y="1752"/>
              <a:chExt cx="226" cy="136"/>
            </a:xfrm>
          </p:grpSpPr>
          <p:sp>
            <p:nvSpPr>
              <p:cNvPr id="19647" name="Line 17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8" name="Line 17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8" name="Group 175"/>
            <p:cNvGrpSpPr>
              <a:grpSpLocks/>
            </p:cNvGrpSpPr>
            <p:nvPr/>
          </p:nvGrpSpPr>
          <p:grpSpPr bwMode="auto">
            <a:xfrm>
              <a:off x="4331" y="3808"/>
              <a:ext cx="226" cy="136"/>
              <a:chOff x="431" y="1752"/>
              <a:chExt cx="226" cy="136"/>
            </a:xfrm>
          </p:grpSpPr>
          <p:sp>
            <p:nvSpPr>
              <p:cNvPr id="19645" name="Line 17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6" name="Line 17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89" name="Group 178"/>
            <p:cNvGrpSpPr>
              <a:grpSpLocks/>
            </p:cNvGrpSpPr>
            <p:nvPr/>
          </p:nvGrpSpPr>
          <p:grpSpPr bwMode="auto">
            <a:xfrm>
              <a:off x="4558" y="3808"/>
              <a:ext cx="226" cy="136"/>
              <a:chOff x="431" y="1752"/>
              <a:chExt cx="226" cy="136"/>
            </a:xfrm>
          </p:grpSpPr>
          <p:sp>
            <p:nvSpPr>
              <p:cNvPr id="19643" name="Line 17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4" name="Line 18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90" name="Group 181"/>
            <p:cNvGrpSpPr>
              <a:grpSpLocks/>
            </p:cNvGrpSpPr>
            <p:nvPr/>
          </p:nvGrpSpPr>
          <p:grpSpPr bwMode="auto">
            <a:xfrm>
              <a:off x="4785" y="3808"/>
              <a:ext cx="226" cy="136"/>
              <a:chOff x="431" y="1752"/>
              <a:chExt cx="226" cy="136"/>
            </a:xfrm>
          </p:grpSpPr>
          <p:sp>
            <p:nvSpPr>
              <p:cNvPr id="19641" name="Line 18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2" name="Line 18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591" name="Line 184"/>
            <p:cNvSpPr>
              <a:spLocks noChangeShapeType="1"/>
            </p:cNvSpPr>
            <p:nvPr/>
          </p:nvSpPr>
          <p:spPr bwMode="auto">
            <a:xfrm>
              <a:off x="5012" y="3898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2" name="Line 185"/>
            <p:cNvSpPr>
              <a:spLocks noChangeShapeType="1"/>
            </p:cNvSpPr>
            <p:nvPr/>
          </p:nvSpPr>
          <p:spPr bwMode="auto">
            <a:xfrm flipV="1">
              <a:off x="703" y="3612"/>
              <a:ext cx="0" cy="3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3" name="Line 186"/>
            <p:cNvSpPr>
              <a:spLocks noChangeShapeType="1"/>
            </p:cNvSpPr>
            <p:nvPr/>
          </p:nvSpPr>
          <p:spPr bwMode="auto">
            <a:xfrm>
              <a:off x="703" y="3612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4" name="Line 187"/>
            <p:cNvSpPr>
              <a:spLocks noChangeShapeType="1"/>
            </p:cNvSpPr>
            <p:nvPr/>
          </p:nvSpPr>
          <p:spPr bwMode="auto">
            <a:xfrm flipV="1">
              <a:off x="703" y="333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5" name="Line 189"/>
            <p:cNvSpPr>
              <a:spLocks noChangeShapeType="1"/>
            </p:cNvSpPr>
            <p:nvPr/>
          </p:nvSpPr>
          <p:spPr bwMode="auto">
            <a:xfrm flipV="1">
              <a:off x="703" y="306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6" name="Line 190"/>
            <p:cNvSpPr>
              <a:spLocks noChangeShapeType="1"/>
            </p:cNvSpPr>
            <p:nvPr/>
          </p:nvSpPr>
          <p:spPr bwMode="auto">
            <a:xfrm>
              <a:off x="703" y="3083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7" name="Line 191"/>
            <p:cNvSpPr>
              <a:spLocks noChangeShapeType="1"/>
            </p:cNvSpPr>
            <p:nvPr/>
          </p:nvSpPr>
          <p:spPr bwMode="auto">
            <a:xfrm flipV="1">
              <a:off x="703" y="281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8" name="Line 192"/>
            <p:cNvSpPr>
              <a:spLocks noChangeShapeType="1"/>
            </p:cNvSpPr>
            <p:nvPr/>
          </p:nvSpPr>
          <p:spPr bwMode="auto">
            <a:xfrm>
              <a:off x="703" y="2810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99" name="Line 193"/>
            <p:cNvSpPr>
              <a:spLocks noChangeShapeType="1"/>
            </p:cNvSpPr>
            <p:nvPr/>
          </p:nvSpPr>
          <p:spPr bwMode="auto">
            <a:xfrm flipV="1">
              <a:off x="703" y="253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00" name="Oval 194"/>
            <p:cNvSpPr>
              <a:spLocks noChangeArrowheads="1"/>
            </p:cNvSpPr>
            <p:nvPr/>
          </p:nvSpPr>
          <p:spPr bwMode="auto">
            <a:xfrm>
              <a:off x="793" y="347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1" name="Oval 195"/>
            <p:cNvSpPr>
              <a:spLocks noChangeArrowheads="1"/>
            </p:cNvSpPr>
            <p:nvPr/>
          </p:nvSpPr>
          <p:spPr bwMode="auto">
            <a:xfrm>
              <a:off x="884" y="3203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2" name="Oval 196"/>
            <p:cNvSpPr>
              <a:spLocks noChangeArrowheads="1"/>
            </p:cNvSpPr>
            <p:nvPr/>
          </p:nvSpPr>
          <p:spPr bwMode="auto">
            <a:xfrm>
              <a:off x="974" y="347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3" name="Oval 197"/>
            <p:cNvSpPr>
              <a:spLocks noChangeArrowheads="1"/>
            </p:cNvSpPr>
            <p:nvPr/>
          </p:nvSpPr>
          <p:spPr bwMode="auto">
            <a:xfrm>
              <a:off x="1065" y="3399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4" name="Oval 198"/>
            <p:cNvSpPr>
              <a:spLocks noChangeArrowheads="1"/>
            </p:cNvSpPr>
            <p:nvPr/>
          </p:nvSpPr>
          <p:spPr bwMode="auto">
            <a:xfrm>
              <a:off x="1201" y="349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5" name="Oval 199"/>
            <p:cNvSpPr>
              <a:spLocks noChangeArrowheads="1"/>
            </p:cNvSpPr>
            <p:nvPr/>
          </p:nvSpPr>
          <p:spPr bwMode="auto">
            <a:xfrm>
              <a:off x="1292" y="3128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6" name="Oval 200"/>
            <p:cNvSpPr>
              <a:spLocks noChangeArrowheads="1"/>
            </p:cNvSpPr>
            <p:nvPr/>
          </p:nvSpPr>
          <p:spPr bwMode="auto">
            <a:xfrm>
              <a:off x="1383" y="340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7" name="Oval 201"/>
            <p:cNvSpPr>
              <a:spLocks noChangeArrowheads="1"/>
            </p:cNvSpPr>
            <p:nvPr/>
          </p:nvSpPr>
          <p:spPr bwMode="auto">
            <a:xfrm>
              <a:off x="1518" y="352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8" name="Oval 202"/>
            <p:cNvSpPr>
              <a:spLocks noChangeArrowheads="1"/>
            </p:cNvSpPr>
            <p:nvPr/>
          </p:nvSpPr>
          <p:spPr bwMode="auto">
            <a:xfrm>
              <a:off x="1655" y="338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09" name="Oval 203"/>
            <p:cNvSpPr>
              <a:spLocks noChangeArrowheads="1"/>
            </p:cNvSpPr>
            <p:nvPr/>
          </p:nvSpPr>
          <p:spPr bwMode="auto">
            <a:xfrm>
              <a:off x="1745" y="352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0" name="Oval 204"/>
            <p:cNvSpPr>
              <a:spLocks noChangeArrowheads="1"/>
            </p:cNvSpPr>
            <p:nvPr/>
          </p:nvSpPr>
          <p:spPr bwMode="auto">
            <a:xfrm>
              <a:off x="1881" y="338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1" name="Oval 205"/>
            <p:cNvSpPr>
              <a:spLocks noChangeArrowheads="1"/>
            </p:cNvSpPr>
            <p:nvPr/>
          </p:nvSpPr>
          <p:spPr bwMode="auto">
            <a:xfrm>
              <a:off x="1972" y="352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2" name="Oval 206"/>
            <p:cNvSpPr>
              <a:spLocks noChangeArrowheads="1"/>
            </p:cNvSpPr>
            <p:nvPr/>
          </p:nvSpPr>
          <p:spPr bwMode="auto">
            <a:xfrm>
              <a:off x="2108" y="338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3" name="Oval 207"/>
            <p:cNvSpPr>
              <a:spLocks noChangeArrowheads="1"/>
            </p:cNvSpPr>
            <p:nvPr/>
          </p:nvSpPr>
          <p:spPr bwMode="auto">
            <a:xfrm>
              <a:off x="2199" y="352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4" name="Oval 208"/>
            <p:cNvSpPr>
              <a:spLocks noChangeArrowheads="1"/>
            </p:cNvSpPr>
            <p:nvPr/>
          </p:nvSpPr>
          <p:spPr bwMode="auto">
            <a:xfrm>
              <a:off x="2335" y="3566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5" name="Oval 209"/>
            <p:cNvSpPr>
              <a:spLocks noChangeArrowheads="1"/>
            </p:cNvSpPr>
            <p:nvPr/>
          </p:nvSpPr>
          <p:spPr bwMode="auto">
            <a:xfrm>
              <a:off x="2426" y="3702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6" name="Oval 210"/>
            <p:cNvSpPr>
              <a:spLocks noChangeArrowheads="1"/>
            </p:cNvSpPr>
            <p:nvPr/>
          </p:nvSpPr>
          <p:spPr bwMode="auto">
            <a:xfrm>
              <a:off x="2562" y="3566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7" name="Oval 211"/>
            <p:cNvSpPr>
              <a:spLocks noChangeArrowheads="1"/>
            </p:cNvSpPr>
            <p:nvPr/>
          </p:nvSpPr>
          <p:spPr bwMode="auto">
            <a:xfrm>
              <a:off x="2652" y="3702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8" name="Oval 212"/>
            <p:cNvSpPr>
              <a:spLocks noChangeArrowheads="1"/>
            </p:cNvSpPr>
            <p:nvPr/>
          </p:nvSpPr>
          <p:spPr bwMode="auto">
            <a:xfrm>
              <a:off x="2788" y="3566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19" name="Oval 213"/>
            <p:cNvSpPr>
              <a:spLocks noChangeArrowheads="1"/>
            </p:cNvSpPr>
            <p:nvPr/>
          </p:nvSpPr>
          <p:spPr bwMode="auto">
            <a:xfrm>
              <a:off x="2879" y="3702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0" name="Oval 214"/>
            <p:cNvSpPr>
              <a:spLocks noChangeArrowheads="1"/>
            </p:cNvSpPr>
            <p:nvPr/>
          </p:nvSpPr>
          <p:spPr bwMode="auto">
            <a:xfrm>
              <a:off x="3015" y="3566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1" name="Oval 215"/>
            <p:cNvSpPr>
              <a:spLocks noChangeArrowheads="1"/>
            </p:cNvSpPr>
            <p:nvPr/>
          </p:nvSpPr>
          <p:spPr bwMode="auto">
            <a:xfrm>
              <a:off x="3107" y="3702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2" name="Oval 216"/>
            <p:cNvSpPr>
              <a:spLocks noChangeArrowheads="1"/>
            </p:cNvSpPr>
            <p:nvPr/>
          </p:nvSpPr>
          <p:spPr bwMode="auto">
            <a:xfrm>
              <a:off x="3243" y="3566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3" name="Oval 217"/>
            <p:cNvSpPr>
              <a:spLocks noChangeArrowheads="1"/>
            </p:cNvSpPr>
            <p:nvPr/>
          </p:nvSpPr>
          <p:spPr bwMode="auto">
            <a:xfrm>
              <a:off x="3333" y="3702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4" name="Oval 218"/>
            <p:cNvSpPr>
              <a:spLocks noChangeArrowheads="1"/>
            </p:cNvSpPr>
            <p:nvPr/>
          </p:nvSpPr>
          <p:spPr bwMode="auto">
            <a:xfrm>
              <a:off x="3469" y="279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5" name="Oval 219"/>
            <p:cNvSpPr>
              <a:spLocks noChangeArrowheads="1"/>
            </p:cNvSpPr>
            <p:nvPr/>
          </p:nvSpPr>
          <p:spPr bwMode="auto">
            <a:xfrm>
              <a:off x="3560" y="293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6" name="Oval 220"/>
            <p:cNvSpPr>
              <a:spLocks noChangeArrowheads="1"/>
            </p:cNvSpPr>
            <p:nvPr/>
          </p:nvSpPr>
          <p:spPr bwMode="auto">
            <a:xfrm>
              <a:off x="3696" y="279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7" name="Oval 221"/>
            <p:cNvSpPr>
              <a:spLocks noChangeArrowheads="1"/>
            </p:cNvSpPr>
            <p:nvPr/>
          </p:nvSpPr>
          <p:spPr bwMode="auto">
            <a:xfrm>
              <a:off x="3787" y="293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8" name="Oval 222"/>
            <p:cNvSpPr>
              <a:spLocks noChangeArrowheads="1"/>
            </p:cNvSpPr>
            <p:nvPr/>
          </p:nvSpPr>
          <p:spPr bwMode="auto">
            <a:xfrm>
              <a:off x="3922" y="279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29" name="Oval 223"/>
            <p:cNvSpPr>
              <a:spLocks noChangeArrowheads="1"/>
            </p:cNvSpPr>
            <p:nvPr/>
          </p:nvSpPr>
          <p:spPr bwMode="auto">
            <a:xfrm>
              <a:off x="4014" y="293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0" name="Oval 224"/>
            <p:cNvSpPr>
              <a:spLocks noChangeArrowheads="1"/>
            </p:cNvSpPr>
            <p:nvPr/>
          </p:nvSpPr>
          <p:spPr bwMode="auto">
            <a:xfrm>
              <a:off x="4149" y="279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1" name="Oval 225"/>
            <p:cNvSpPr>
              <a:spLocks noChangeArrowheads="1"/>
            </p:cNvSpPr>
            <p:nvPr/>
          </p:nvSpPr>
          <p:spPr bwMode="auto">
            <a:xfrm>
              <a:off x="4241" y="2931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2" name="Oval 226"/>
            <p:cNvSpPr>
              <a:spLocks noChangeArrowheads="1"/>
            </p:cNvSpPr>
            <p:nvPr/>
          </p:nvSpPr>
          <p:spPr bwMode="auto">
            <a:xfrm>
              <a:off x="4377" y="279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3" name="Oval 227"/>
            <p:cNvSpPr>
              <a:spLocks noChangeArrowheads="1"/>
            </p:cNvSpPr>
            <p:nvPr/>
          </p:nvSpPr>
          <p:spPr bwMode="auto">
            <a:xfrm>
              <a:off x="4467" y="293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4" name="Oval 228"/>
            <p:cNvSpPr>
              <a:spLocks noChangeArrowheads="1"/>
            </p:cNvSpPr>
            <p:nvPr/>
          </p:nvSpPr>
          <p:spPr bwMode="auto">
            <a:xfrm>
              <a:off x="4603" y="2795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5" name="Oval 229"/>
            <p:cNvSpPr>
              <a:spLocks noChangeArrowheads="1"/>
            </p:cNvSpPr>
            <p:nvPr/>
          </p:nvSpPr>
          <p:spPr bwMode="auto">
            <a:xfrm>
              <a:off x="4694" y="2930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636" name="Text Box 230"/>
            <p:cNvSpPr txBox="1">
              <a:spLocks noChangeArrowheads="1"/>
            </p:cNvSpPr>
            <p:nvPr/>
          </p:nvSpPr>
          <p:spPr bwMode="auto">
            <a:xfrm>
              <a:off x="5012" y="3853"/>
              <a:ext cx="3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Comic Sans MS" pitchFamily="66" charset="0"/>
                </a:rPr>
                <a:t>t</a:t>
              </a:r>
            </a:p>
          </p:txBody>
        </p:sp>
        <p:sp>
          <p:nvSpPr>
            <p:cNvPr id="19637" name="Text Box 231"/>
            <p:cNvSpPr txBox="1">
              <a:spLocks noChangeArrowheads="1"/>
            </p:cNvSpPr>
            <p:nvPr/>
          </p:nvSpPr>
          <p:spPr bwMode="auto">
            <a:xfrm>
              <a:off x="476" y="2538"/>
              <a:ext cx="3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  <p:sp>
          <p:nvSpPr>
            <p:cNvPr id="19638" name="Line 232"/>
            <p:cNvSpPr>
              <a:spLocks noChangeShapeType="1"/>
            </p:cNvSpPr>
            <p:nvPr/>
          </p:nvSpPr>
          <p:spPr bwMode="auto">
            <a:xfrm>
              <a:off x="1474" y="2795"/>
              <a:ext cx="0" cy="1089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39" name="Line 233"/>
            <p:cNvSpPr>
              <a:spLocks noChangeShapeType="1"/>
            </p:cNvSpPr>
            <p:nvPr/>
          </p:nvSpPr>
          <p:spPr bwMode="auto">
            <a:xfrm>
              <a:off x="2290" y="2795"/>
              <a:ext cx="0" cy="1089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40" name="Line 234"/>
            <p:cNvSpPr>
              <a:spLocks noChangeShapeType="1"/>
            </p:cNvSpPr>
            <p:nvPr/>
          </p:nvSpPr>
          <p:spPr bwMode="auto">
            <a:xfrm>
              <a:off x="3424" y="2795"/>
              <a:ext cx="0" cy="1089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361"/>
          <p:cNvGrpSpPr>
            <a:grpSpLocks/>
          </p:cNvGrpSpPr>
          <p:nvPr/>
        </p:nvGrpSpPr>
        <p:grpSpPr bwMode="auto">
          <a:xfrm>
            <a:off x="1116013" y="4581525"/>
            <a:ext cx="6551612" cy="1223963"/>
            <a:chOff x="703" y="2886"/>
            <a:chExt cx="4127" cy="771"/>
          </a:xfrm>
        </p:grpSpPr>
        <p:sp>
          <p:nvSpPr>
            <p:cNvPr id="19567" name="Line 235"/>
            <p:cNvSpPr>
              <a:spLocks noChangeShapeType="1"/>
            </p:cNvSpPr>
            <p:nvPr/>
          </p:nvSpPr>
          <p:spPr bwMode="auto">
            <a:xfrm>
              <a:off x="703" y="3385"/>
              <a:ext cx="771" cy="0"/>
            </a:xfrm>
            <a:prstGeom prst="line">
              <a:avLst/>
            </a:prstGeom>
            <a:noFill/>
            <a:ln w="2540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8" name="Line 236"/>
            <p:cNvSpPr>
              <a:spLocks noChangeShapeType="1"/>
            </p:cNvSpPr>
            <p:nvPr/>
          </p:nvSpPr>
          <p:spPr bwMode="auto">
            <a:xfrm>
              <a:off x="1474" y="3475"/>
              <a:ext cx="816" cy="0"/>
            </a:xfrm>
            <a:prstGeom prst="line">
              <a:avLst/>
            </a:prstGeom>
            <a:noFill/>
            <a:ln w="2540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9" name="Line 237"/>
            <p:cNvSpPr>
              <a:spLocks noChangeShapeType="1"/>
            </p:cNvSpPr>
            <p:nvPr/>
          </p:nvSpPr>
          <p:spPr bwMode="auto">
            <a:xfrm>
              <a:off x="2290" y="3657"/>
              <a:ext cx="1134" cy="0"/>
            </a:xfrm>
            <a:prstGeom prst="line">
              <a:avLst/>
            </a:prstGeom>
            <a:noFill/>
            <a:ln w="2540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0" name="Line 238"/>
            <p:cNvSpPr>
              <a:spLocks noChangeShapeType="1"/>
            </p:cNvSpPr>
            <p:nvPr/>
          </p:nvSpPr>
          <p:spPr bwMode="auto">
            <a:xfrm>
              <a:off x="3424" y="2886"/>
              <a:ext cx="1406" cy="0"/>
            </a:xfrm>
            <a:prstGeom prst="line">
              <a:avLst/>
            </a:prstGeom>
            <a:noFill/>
            <a:ln w="25400">
              <a:solidFill>
                <a:srgbClr val="0066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1" name="Line 241"/>
            <p:cNvSpPr>
              <a:spLocks noChangeShapeType="1"/>
            </p:cNvSpPr>
            <p:nvPr/>
          </p:nvSpPr>
          <p:spPr bwMode="auto">
            <a:xfrm>
              <a:off x="1292" y="3158"/>
              <a:ext cx="0" cy="227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527" name="Text Box 350"/>
          <p:cNvSpPr txBox="1">
            <a:spLocks noChangeArrowheads="1"/>
          </p:cNvSpPr>
          <p:nvPr/>
        </p:nvSpPr>
        <p:spPr bwMode="auto">
          <a:xfrm>
            <a:off x="7956550" y="36449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mic Sans MS" pitchFamily="66" charset="0"/>
              </a:rPr>
              <a:t>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55650" y="1557338"/>
            <a:ext cx="7561263" cy="2232025"/>
            <a:chOff x="755650" y="1557338"/>
            <a:chExt cx="7561263" cy="2232025"/>
          </a:xfrm>
        </p:grpSpPr>
        <p:grpSp>
          <p:nvGrpSpPr>
            <p:cNvPr id="19462" name="Group 247"/>
            <p:cNvGrpSpPr>
              <a:grpSpLocks/>
            </p:cNvGrpSpPr>
            <p:nvPr/>
          </p:nvGrpSpPr>
          <p:grpSpPr bwMode="auto">
            <a:xfrm>
              <a:off x="1116013" y="3573463"/>
              <a:ext cx="358775" cy="215900"/>
              <a:chOff x="431" y="1752"/>
              <a:chExt cx="226" cy="136"/>
            </a:xfrm>
          </p:grpSpPr>
          <p:sp>
            <p:nvSpPr>
              <p:cNvPr id="19565" name="Line 24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6" name="Line 24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3" name="Group 250"/>
            <p:cNvGrpSpPr>
              <a:grpSpLocks/>
            </p:cNvGrpSpPr>
            <p:nvPr/>
          </p:nvGrpSpPr>
          <p:grpSpPr bwMode="auto">
            <a:xfrm>
              <a:off x="1474788" y="3573463"/>
              <a:ext cx="358775" cy="215900"/>
              <a:chOff x="431" y="1752"/>
              <a:chExt cx="226" cy="136"/>
            </a:xfrm>
          </p:grpSpPr>
          <p:sp>
            <p:nvSpPr>
              <p:cNvPr id="19563" name="Line 25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4" name="Line 25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4" name="Group 253"/>
            <p:cNvGrpSpPr>
              <a:grpSpLocks/>
            </p:cNvGrpSpPr>
            <p:nvPr/>
          </p:nvGrpSpPr>
          <p:grpSpPr bwMode="auto">
            <a:xfrm>
              <a:off x="1835150" y="3573463"/>
              <a:ext cx="358775" cy="215900"/>
              <a:chOff x="431" y="1752"/>
              <a:chExt cx="226" cy="136"/>
            </a:xfrm>
          </p:grpSpPr>
          <p:sp>
            <p:nvSpPr>
              <p:cNvPr id="19561" name="Line 25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2" name="Line 25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5" name="Group 256"/>
            <p:cNvGrpSpPr>
              <a:grpSpLocks/>
            </p:cNvGrpSpPr>
            <p:nvPr/>
          </p:nvGrpSpPr>
          <p:grpSpPr bwMode="auto">
            <a:xfrm>
              <a:off x="2195513" y="3573463"/>
              <a:ext cx="358775" cy="215900"/>
              <a:chOff x="431" y="1752"/>
              <a:chExt cx="226" cy="136"/>
            </a:xfrm>
          </p:grpSpPr>
          <p:sp>
            <p:nvSpPr>
              <p:cNvPr id="19559" name="Line 25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0" name="Line 25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6" name="Group 259"/>
            <p:cNvGrpSpPr>
              <a:grpSpLocks/>
            </p:cNvGrpSpPr>
            <p:nvPr/>
          </p:nvGrpSpPr>
          <p:grpSpPr bwMode="auto">
            <a:xfrm>
              <a:off x="2555875" y="3573463"/>
              <a:ext cx="358775" cy="215900"/>
              <a:chOff x="431" y="1752"/>
              <a:chExt cx="226" cy="136"/>
            </a:xfrm>
          </p:grpSpPr>
          <p:sp>
            <p:nvSpPr>
              <p:cNvPr id="19557" name="Line 26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8" name="Line 26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7" name="Group 262"/>
            <p:cNvGrpSpPr>
              <a:grpSpLocks/>
            </p:cNvGrpSpPr>
            <p:nvPr/>
          </p:nvGrpSpPr>
          <p:grpSpPr bwMode="auto">
            <a:xfrm>
              <a:off x="2916238" y="3573463"/>
              <a:ext cx="358775" cy="215900"/>
              <a:chOff x="431" y="1752"/>
              <a:chExt cx="226" cy="136"/>
            </a:xfrm>
          </p:grpSpPr>
          <p:sp>
            <p:nvSpPr>
              <p:cNvPr id="19555" name="Line 26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6" name="Line 26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8" name="Group 265"/>
            <p:cNvGrpSpPr>
              <a:grpSpLocks/>
            </p:cNvGrpSpPr>
            <p:nvPr/>
          </p:nvGrpSpPr>
          <p:grpSpPr bwMode="auto">
            <a:xfrm>
              <a:off x="3275013" y="3573463"/>
              <a:ext cx="358775" cy="215900"/>
              <a:chOff x="431" y="1752"/>
              <a:chExt cx="226" cy="136"/>
            </a:xfrm>
          </p:grpSpPr>
          <p:sp>
            <p:nvSpPr>
              <p:cNvPr id="19553" name="Line 26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4" name="Line 26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9" name="Group 268"/>
            <p:cNvGrpSpPr>
              <a:grpSpLocks/>
            </p:cNvGrpSpPr>
            <p:nvPr/>
          </p:nvGrpSpPr>
          <p:grpSpPr bwMode="auto">
            <a:xfrm>
              <a:off x="3635375" y="3573463"/>
              <a:ext cx="358775" cy="215900"/>
              <a:chOff x="431" y="1752"/>
              <a:chExt cx="226" cy="136"/>
            </a:xfrm>
          </p:grpSpPr>
          <p:sp>
            <p:nvSpPr>
              <p:cNvPr id="19551" name="Line 26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2" name="Line 27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0" name="Group 271"/>
            <p:cNvGrpSpPr>
              <a:grpSpLocks/>
            </p:cNvGrpSpPr>
            <p:nvPr/>
          </p:nvGrpSpPr>
          <p:grpSpPr bwMode="auto">
            <a:xfrm>
              <a:off x="3995738" y="3573463"/>
              <a:ext cx="358775" cy="215900"/>
              <a:chOff x="431" y="1752"/>
              <a:chExt cx="226" cy="136"/>
            </a:xfrm>
          </p:grpSpPr>
          <p:sp>
            <p:nvSpPr>
              <p:cNvPr id="19549" name="Line 27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0" name="Line 27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1" name="Group 274"/>
            <p:cNvGrpSpPr>
              <a:grpSpLocks/>
            </p:cNvGrpSpPr>
            <p:nvPr/>
          </p:nvGrpSpPr>
          <p:grpSpPr bwMode="auto">
            <a:xfrm>
              <a:off x="4356100" y="3573463"/>
              <a:ext cx="358775" cy="215900"/>
              <a:chOff x="431" y="1752"/>
              <a:chExt cx="226" cy="136"/>
            </a:xfrm>
          </p:grpSpPr>
          <p:sp>
            <p:nvSpPr>
              <p:cNvPr id="19547" name="Line 275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8" name="Line 276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2" name="Group 277"/>
            <p:cNvGrpSpPr>
              <a:grpSpLocks/>
            </p:cNvGrpSpPr>
            <p:nvPr/>
          </p:nvGrpSpPr>
          <p:grpSpPr bwMode="auto">
            <a:xfrm>
              <a:off x="4716463" y="3573463"/>
              <a:ext cx="358775" cy="215900"/>
              <a:chOff x="431" y="1752"/>
              <a:chExt cx="226" cy="136"/>
            </a:xfrm>
          </p:grpSpPr>
          <p:sp>
            <p:nvSpPr>
              <p:cNvPr id="19545" name="Line 278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6" name="Line 279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3" name="Group 280"/>
            <p:cNvGrpSpPr>
              <a:grpSpLocks/>
            </p:cNvGrpSpPr>
            <p:nvPr/>
          </p:nvGrpSpPr>
          <p:grpSpPr bwMode="auto">
            <a:xfrm>
              <a:off x="5075238" y="3573463"/>
              <a:ext cx="358775" cy="215900"/>
              <a:chOff x="431" y="1752"/>
              <a:chExt cx="226" cy="136"/>
            </a:xfrm>
          </p:grpSpPr>
          <p:sp>
            <p:nvSpPr>
              <p:cNvPr id="19543" name="Line 281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4" name="Line 282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4" name="Group 283"/>
            <p:cNvGrpSpPr>
              <a:grpSpLocks/>
            </p:cNvGrpSpPr>
            <p:nvPr/>
          </p:nvGrpSpPr>
          <p:grpSpPr bwMode="auto">
            <a:xfrm>
              <a:off x="5435600" y="3573463"/>
              <a:ext cx="358775" cy="215900"/>
              <a:chOff x="431" y="1752"/>
              <a:chExt cx="226" cy="136"/>
            </a:xfrm>
          </p:grpSpPr>
          <p:sp>
            <p:nvSpPr>
              <p:cNvPr id="19541" name="Line 284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2" name="Line 285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5" name="Group 286"/>
            <p:cNvGrpSpPr>
              <a:grpSpLocks/>
            </p:cNvGrpSpPr>
            <p:nvPr/>
          </p:nvGrpSpPr>
          <p:grpSpPr bwMode="auto">
            <a:xfrm>
              <a:off x="5795963" y="3573463"/>
              <a:ext cx="358775" cy="215900"/>
              <a:chOff x="431" y="1752"/>
              <a:chExt cx="226" cy="136"/>
            </a:xfrm>
          </p:grpSpPr>
          <p:sp>
            <p:nvSpPr>
              <p:cNvPr id="19539" name="Line 287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0" name="Line 288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6" name="Group 289"/>
            <p:cNvGrpSpPr>
              <a:grpSpLocks/>
            </p:cNvGrpSpPr>
            <p:nvPr/>
          </p:nvGrpSpPr>
          <p:grpSpPr bwMode="auto">
            <a:xfrm>
              <a:off x="6156325" y="3573463"/>
              <a:ext cx="358775" cy="215900"/>
              <a:chOff x="431" y="1752"/>
              <a:chExt cx="226" cy="136"/>
            </a:xfrm>
          </p:grpSpPr>
          <p:sp>
            <p:nvSpPr>
              <p:cNvPr id="19537" name="Line 290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8" name="Line 291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7" name="Group 292"/>
            <p:cNvGrpSpPr>
              <a:grpSpLocks/>
            </p:cNvGrpSpPr>
            <p:nvPr/>
          </p:nvGrpSpPr>
          <p:grpSpPr bwMode="auto">
            <a:xfrm>
              <a:off x="6516688" y="3573463"/>
              <a:ext cx="358775" cy="215900"/>
              <a:chOff x="431" y="1752"/>
              <a:chExt cx="226" cy="136"/>
            </a:xfrm>
          </p:grpSpPr>
          <p:sp>
            <p:nvSpPr>
              <p:cNvPr id="19535" name="Line 293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6" name="Line 294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8" name="Group 295"/>
            <p:cNvGrpSpPr>
              <a:grpSpLocks/>
            </p:cNvGrpSpPr>
            <p:nvPr/>
          </p:nvGrpSpPr>
          <p:grpSpPr bwMode="auto">
            <a:xfrm>
              <a:off x="6875463" y="3573463"/>
              <a:ext cx="358775" cy="215900"/>
              <a:chOff x="431" y="1752"/>
              <a:chExt cx="226" cy="136"/>
            </a:xfrm>
          </p:grpSpPr>
          <p:sp>
            <p:nvSpPr>
              <p:cNvPr id="19533" name="Line 296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4" name="Line 297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9" name="Group 298"/>
            <p:cNvGrpSpPr>
              <a:grpSpLocks/>
            </p:cNvGrpSpPr>
            <p:nvPr/>
          </p:nvGrpSpPr>
          <p:grpSpPr bwMode="auto">
            <a:xfrm>
              <a:off x="7235825" y="3573463"/>
              <a:ext cx="358775" cy="215900"/>
              <a:chOff x="431" y="1752"/>
              <a:chExt cx="226" cy="136"/>
            </a:xfrm>
          </p:grpSpPr>
          <p:sp>
            <p:nvSpPr>
              <p:cNvPr id="19531" name="Line 299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2" name="Line 300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80" name="Group 301"/>
            <p:cNvGrpSpPr>
              <a:grpSpLocks/>
            </p:cNvGrpSpPr>
            <p:nvPr/>
          </p:nvGrpSpPr>
          <p:grpSpPr bwMode="auto">
            <a:xfrm>
              <a:off x="7596188" y="3573463"/>
              <a:ext cx="358775" cy="215900"/>
              <a:chOff x="431" y="1752"/>
              <a:chExt cx="226" cy="136"/>
            </a:xfrm>
          </p:grpSpPr>
          <p:sp>
            <p:nvSpPr>
              <p:cNvPr id="19529" name="Line 302"/>
              <p:cNvSpPr>
                <a:spLocks noChangeShapeType="1"/>
              </p:cNvSpPr>
              <p:nvPr/>
            </p:nvSpPr>
            <p:spPr bwMode="auto">
              <a:xfrm>
                <a:off x="431" y="1842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0" name="Line 303"/>
              <p:cNvSpPr>
                <a:spLocks noChangeShapeType="1"/>
              </p:cNvSpPr>
              <p:nvPr/>
            </p:nvSpPr>
            <p:spPr bwMode="auto">
              <a:xfrm>
                <a:off x="657" y="175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81" name="Line 304"/>
            <p:cNvSpPr>
              <a:spLocks noChangeShapeType="1"/>
            </p:cNvSpPr>
            <p:nvPr/>
          </p:nvSpPr>
          <p:spPr bwMode="auto">
            <a:xfrm>
              <a:off x="7956550" y="3716338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Line 305"/>
            <p:cNvSpPr>
              <a:spLocks noChangeShapeType="1"/>
            </p:cNvSpPr>
            <p:nvPr/>
          </p:nvSpPr>
          <p:spPr bwMode="auto">
            <a:xfrm flipV="1">
              <a:off x="1116013" y="326231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Line 306"/>
            <p:cNvSpPr>
              <a:spLocks noChangeShapeType="1"/>
            </p:cNvSpPr>
            <p:nvPr/>
          </p:nvSpPr>
          <p:spPr bwMode="auto">
            <a:xfrm>
              <a:off x="1116013" y="326231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Line 307"/>
            <p:cNvSpPr>
              <a:spLocks noChangeShapeType="1"/>
            </p:cNvSpPr>
            <p:nvPr/>
          </p:nvSpPr>
          <p:spPr bwMode="auto">
            <a:xfrm flipV="1">
              <a:off x="1116013" y="28289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Line 308"/>
            <p:cNvSpPr>
              <a:spLocks noChangeShapeType="1"/>
            </p:cNvSpPr>
            <p:nvPr/>
          </p:nvSpPr>
          <p:spPr bwMode="auto">
            <a:xfrm>
              <a:off x="1116013" y="28543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Line 309"/>
            <p:cNvSpPr>
              <a:spLocks noChangeShapeType="1"/>
            </p:cNvSpPr>
            <p:nvPr/>
          </p:nvSpPr>
          <p:spPr bwMode="auto">
            <a:xfrm flipV="1">
              <a:off x="1116013" y="2397125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Line 310"/>
            <p:cNvSpPr>
              <a:spLocks noChangeShapeType="1"/>
            </p:cNvSpPr>
            <p:nvPr/>
          </p:nvSpPr>
          <p:spPr bwMode="auto">
            <a:xfrm>
              <a:off x="1116013" y="2422525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Line 311"/>
            <p:cNvSpPr>
              <a:spLocks noChangeShapeType="1"/>
            </p:cNvSpPr>
            <p:nvPr/>
          </p:nvSpPr>
          <p:spPr bwMode="auto">
            <a:xfrm flipV="1">
              <a:off x="1116013" y="19891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Line 312"/>
            <p:cNvSpPr>
              <a:spLocks noChangeShapeType="1"/>
            </p:cNvSpPr>
            <p:nvPr/>
          </p:nvSpPr>
          <p:spPr bwMode="auto">
            <a:xfrm>
              <a:off x="1116013" y="198913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Line 313"/>
            <p:cNvSpPr>
              <a:spLocks noChangeShapeType="1"/>
            </p:cNvSpPr>
            <p:nvPr/>
          </p:nvSpPr>
          <p:spPr bwMode="auto">
            <a:xfrm flipV="1">
              <a:off x="1116013" y="15573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Oval 314"/>
            <p:cNvSpPr>
              <a:spLocks noChangeArrowheads="1"/>
            </p:cNvSpPr>
            <p:nvPr/>
          </p:nvSpPr>
          <p:spPr bwMode="auto">
            <a:xfrm>
              <a:off x="1258888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2" name="Oval 315"/>
            <p:cNvSpPr>
              <a:spLocks noChangeArrowheads="1"/>
            </p:cNvSpPr>
            <p:nvPr/>
          </p:nvSpPr>
          <p:spPr bwMode="auto">
            <a:xfrm>
              <a:off x="1403350" y="26130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3" name="Oval 316"/>
            <p:cNvSpPr>
              <a:spLocks noChangeArrowheads="1"/>
            </p:cNvSpPr>
            <p:nvPr/>
          </p:nvSpPr>
          <p:spPr bwMode="auto">
            <a:xfrm>
              <a:off x="1546225" y="30448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4" name="Oval 317"/>
            <p:cNvSpPr>
              <a:spLocks noChangeArrowheads="1"/>
            </p:cNvSpPr>
            <p:nvPr/>
          </p:nvSpPr>
          <p:spPr bwMode="auto">
            <a:xfrm>
              <a:off x="1690688" y="292417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5" name="Oval 318"/>
            <p:cNvSpPr>
              <a:spLocks noChangeArrowheads="1"/>
            </p:cNvSpPr>
            <p:nvPr/>
          </p:nvSpPr>
          <p:spPr bwMode="auto">
            <a:xfrm>
              <a:off x="1906588" y="3068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6" name="Oval 319"/>
            <p:cNvSpPr>
              <a:spLocks noChangeArrowheads="1"/>
            </p:cNvSpPr>
            <p:nvPr/>
          </p:nvSpPr>
          <p:spPr bwMode="auto">
            <a:xfrm>
              <a:off x="2051050" y="24939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7" name="Oval 320"/>
            <p:cNvSpPr>
              <a:spLocks noChangeArrowheads="1"/>
            </p:cNvSpPr>
            <p:nvPr/>
          </p:nvSpPr>
          <p:spPr bwMode="auto">
            <a:xfrm>
              <a:off x="2195513" y="29257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8" name="Oval 321"/>
            <p:cNvSpPr>
              <a:spLocks noChangeArrowheads="1"/>
            </p:cNvSpPr>
            <p:nvPr/>
          </p:nvSpPr>
          <p:spPr bwMode="auto">
            <a:xfrm>
              <a:off x="2409825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499" name="Oval 322"/>
            <p:cNvSpPr>
              <a:spLocks noChangeArrowheads="1"/>
            </p:cNvSpPr>
            <p:nvPr/>
          </p:nvSpPr>
          <p:spPr bwMode="auto">
            <a:xfrm>
              <a:off x="2627313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0" name="Oval 323"/>
            <p:cNvSpPr>
              <a:spLocks noChangeArrowheads="1"/>
            </p:cNvSpPr>
            <p:nvPr/>
          </p:nvSpPr>
          <p:spPr bwMode="auto">
            <a:xfrm>
              <a:off x="2770188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1" name="Oval 324"/>
            <p:cNvSpPr>
              <a:spLocks noChangeArrowheads="1"/>
            </p:cNvSpPr>
            <p:nvPr/>
          </p:nvSpPr>
          <p:spPr bwMode="auto">
            <a:xfrm>
              <a:off x="2986088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2" name="Oval 325"/>
            <p:cNvSpPr>
              <a:spLocks noChangeArrowheads="1"/>
            </p:cNvSpPr>
            <p:nvPr/>
          </p:nvSpPr>
          <p:spPr bwMode="auto">
            <a:xfrm>
              <a:off x="3130550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3" name="Oval 326"/>
            <p:cNvSpPr>
              <a:spLocks noChangeArrowheads="1"/>
            </p:cNvSpPr>
            <p:nvPr/>
          </p:nvSpPr>
          <p:spPr bwMode="auto">
            <a:xfrm>
              <a:off x="3346450" y="2901950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4" name="Oval 327"/>
            <p:cNvSpPr>
              <a:spLocks noChangeArrowheads="1"/>
            </p:cNvSpPr>
            <p:nvPr/>
          </p:nvSpPr>
          <p:spPr bwMode="auto">
            <a:xfrm>
              <a:off x="3490913" y="3116263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5" name="Oval 328"/>
            <p:cNvSpPr>
              <a:spLocks noChangeArrowheads="1"/>
            </p:cNvSpPr>
            <p:nvPr/>
          </p:nvSpPr>
          <p:spPr bwMode="auto">
            <a:xfrm>
              <a:off x="37068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6" name="Oval 329"/>
            <p:cNvSpPr>
              <a:spLocks noChangeArrowheads="1"/>
            </p:cNvSpPr>
            <p:nvPr/>
          </p:nvSpPr>
          <p:spPr bwMode="auto">
            <a:xfrm>
              <a:off x="3851275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7" name="Oval 330"/>
            <p:cNvSpPr>
              <a:spLocks noChangeArrowheads="1"/>
            </p:cNvSpPr>
            <p:nvPr/>
          </p:nvSpPr>
          <p:spPr bwMode="auto">
            <a:xfrm>
              <a:off x="4067175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8" name="Oval 331"/>
            <p:cNvSpPr>
              <a:spLocks noChangeArrowheads="1"/>
            </p:cNvSpPr>
            <p:nvPr/>
          </p:nvSpPr>
          <p:spPr bwMode="auto">
            <a:xfrm>
              <a:off x="4210050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09" name="Oval 332"/>
            <p:cNvSpPr>
              <a:spLocks noChangeArrowheads="1"/>
            </p:cNvSpPr>
            <p:nvPr/>
          </p:nvSpPr>
          <p:spPr bwMode="auto">
            <a:xfrm>
              <a:off x="4425950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0" name="Oval 333"/>
            <p:cNvSpPr>
              <a:spLocks noChangeArrowheads="1"/>
            </p:cNvSpPr>
            <p:nvPr/>
          </p:nvSpPr>
          <p:spPr bwMode="auto">
            <a:xfrm>
              <a:off x="457041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1" name="Oval 334"/>
            <p:cNvSpPr>
              <a:spLocks noChangeArrowheads="1"/>
            </p:cNvSpPr>
            <p:nvPr/>
          </p:nvSpPr>
          <p:spPr bwMode="auto">
            <a:xfrm>
              <a:off x="478631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2" name="Oval 335"/>
            <p:cNvSpPr>
              <a:spLocks noChangeArrowheads="1"/>
            </p:cNvSpPr>
            <p:nvPr/>
          </p:nvSpPr>
          <p:spPr bwMode="auto">
            <a:xfrm>
              <a:off x="4932363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3" name="Oval 336"/>
            <p:cNvSpPr>
              <a:spLocks noChangeArrowheads="1"/>
            </p:cNvSpPr>
            <p:nvPr/>
          </p:nvSpPr>
          <p:spPr bwMode="auto">
            <a:xfrm>
              <a:off x="5148263" y="31892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4" name="Oval 337"/>
            <p:cNvSpPr>
              <a:spLocks noChangeArrowheads="1"/>
            </p:cNvSpPr>
            <p:nvPr/>
          </p:nvSpPr>
          <p:spPr bwMode="auto">
            <a:xfrm>
              <a:off x="5291138" y="340518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5" name="Oval 338"/>
            <p:cNvSpPr>
              <a:spLocks noChangeArrowheads="1"/>
            </p:cNvSpPr>
            <p:nvPr/>
          </p:nvSpPr>
          <p:spPr bwMode="auto">
            <a:xfrm>
              <a:off x="55070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6" name="Oval 339"/>
            <p:cNvSpPr>
              <a:spLocks noChangeArrowheads="1"/>
            </p:cNvSpPr>
            <p:nvPr/>
          </p:nvSpPr>
          <p:spPr bwMode="auto">
            <a:xfrm>
              <a:off x="5651500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7" name="Oval 340"/>
            <p:cNvSpPr>
              <a:spLocks noChangeArrowheads="1"/>
            </p:cNvSpPr>
            <p:nvPr/>
          </p:nvSpPr>
          <p:spPr bwMode="auto">
            <a:xfrm>
              <a:off x="5867400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8" name="Oval 341"/>
            <p:cNvSpPr>
              <a:spLocks noChangeArrowheads="1"/>
            </p:cNvSpPr>
            <p:nvPr/>
          </p:nvSpPr>
          <p:spPr bwMode="auto">
            <a:xfrm>
              <a:off x="6011863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19" name="Oval 342"/>
            <p:cNvSpPr>
              <a:spLocks noChangeArrowheads="1"/>
            </p:cNvSpPr>
            <p:nvPr/>
          </p:nvSpPr>
          <p:spPr bwMode="auto">
            <a:xfrm>
              <a:off x="6226175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0" name="Oval 343"/>
            <p:cNvSpPr>
              <a:spLocks noChangeArrowheads="1"/>
            </p:cNvSpPr>
            <p:nvPr/>
          </p:nvSpPr>
          <p:spPr bwMode="auto">
            <a:xfrm>
              <a:off x="6372225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1" name="Oval 344"/>
            <p:cNvSpPr>
              <a:spLocks noChangeArrowheads="1"/>
            </p:cNvSpPr>
            <p:nvPr/>
          </p:nvSpPr>
          <p:spPr bwMode="auto">
            <a:xfrm>
              <a:off x="658653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2" name="Oval 345"/>
            <p:cNvSpPr>
              <a:spLocks noChangeArrowheads="1"/>
            </p:cNvSpPr>
            <p:nvPr/>
          </p:nvSpPr>
          <p:spPr bwMode="auto">
            <a:xfrm>
              <a:off x="6732588" y="21812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3" name="Oval 346"/>
            <p:cNvSpPr>
              <a:spLocks noChangeArrowheads="1"/>
            </p:cNvSpPr>
            <p:nvPr/>
          </p:nvSpPr>
          <p:spPr bwMode="auto">
            <a:xfrm>
              <a:off x="6948488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4" name="Oval 347"/>
            <p:cNvSpPr>
              <a:spLocks noChangeArrowheads="1"/>
            </p:cNvSpPr>
            <p:nvPr/>
          </p:nvSpPr>
          <p:spPr bwMode="auto">
            <a:xfrm>
              <a:off x="7091363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5" name="Oval 348"/>
            <p:cNvSpPr>
              <a:spLocks noChangeArrowheads="1"/>
            </p:cNvSpPr>
            <p:nvPr/>
          </p:nvSpPr>
          <p:spPr bwMode="auto">
            <a:xfrm>
              <a:off x="7307263" y="1965325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6" name="Oval 349"/>
            <p:cNvSpPr>
              <a:spLocks noChangeArrowheads="1"/>
            </p:cNvSpPr>
            <p:nvPr/>
          </p:nvSpPr>
          <p:spPr bwMode="auto">
            <a:xfrm>
              <a:off x="7451725" y="2179638"/>
              <a:ext cx="73025" cy="730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528" name="Text Box 351"/>
            <p:cNvSpPr txBox="1">
              <a:spLocks noChangeArrowheads="1"/>
            </p:cNvSpPr>
            <p:nvPr/>
          </p:nvSpPr>
          <p:spPr bwMode="auto">
            <a:xfrm>
              <a:off x="755650" y="1557338"/>
              <a:ext cx="5032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Comic Sans MS" pitchFamily="66" charset="0"/>
                </a:rPr>
                <a:t>R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843096" y="3930134"/>
            <a:ext cx="330090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Segmentation into 4 segments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80162" y="4948535"/>
            <a:ext cx="276383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Homogeneity</a:t>
            </a:r>
            <a:r>
              <a:rPr lang="en-US" dirty="0" smtClean="0"/>
              <a:t>: points are close to the mean value (</a:t>
            </a:r>
            <a:r>
              <a:rPr lang="en-US" dirty="0" smtClean="0">
                <a:solidFill>
                  <a:srgbClr val="FF0000"/>
                </a:solidFill>
              </a:rPr>
              <a:t>small error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0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Basic definitions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fi-FI" dirty="0" smtClean="0"/>
                  <a:t>Sequence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T = {t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1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,t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2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,…,t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N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}</a:t>
                </a:r>
                <a:r>
                  <a:rPr lang="fi-FI" dirty="0" smtClean="0"/>
                  <a:t>: an ordered set of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N d</a:t>
                </a:r>
                <a:r>
                  <a:rPr lang="fi-FI" dirty="0" smtClean="0"/>
                  <a:t>-dimensional real points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t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i</a:t>
                </a:r>
                <a:r>
                  <a:rPr lang="ru-RU" sz="2000" dirty="0" smtClean="0">
                    <a:solidFill>
                      <a:srgbClr val="0066FF"/>
                    </a:solidFill>
                  </a:rPr>
                  <a:t>Є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R</a:t>
                </a:r>
                <a:r>
                  <a:rPr lang="fi-FI" baseline="30000" dirty="0" smtClean="0">
                    <a:solidFill>
                      <a:srgbClr val="0066FF"/>
                    </a:solidFill>
                  </a:rPr>
                  <a:t>d</a:t>
                </a:r>
              </a:p>
              <a:p>
                <a:pPr marL="0" indent="0">
                  <a:buNone/>
                </a:pPr>
                <a:endParaRPr lang="fi-FI" dirty="0" smtClean="0"/>
              </a:p>
              <a:p>
                <a:r>
                  <a:rPr lang="fi-FI" dirty="0" smtClean="0"/>
                  <a:t>A </a:t>
                </a:r>
                <a:r>
                  <a:rPr lang="fi-FI" dirty="0">
                    <a:solidFill>
                      <a:srgbClr val="0066FF"/>
                    </a:solidFill>
                  </a:rPr>
                  <a:t>K</a:t>
                </a:r>
                <a:r>
                  <a:rPr lang="fi-FI" dirty="0" smtClean="0"/>
                  <a:t>-segmentation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S</a:t>
                </a:r>
                <a:r>
                  <a:rPr lang="fi-FI" dirty="0" smtClean="0"/>
                  <a:t>: a partition of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T</a:t>
                </a:r>
                <a:r>
                  <a:rPr lang="fi-FI" dirty="0" smtClean="0"/>
                  <a:t> into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K</a:t>
                </a:r>
                <a:r>
                  <a:rPr lang="fi-FI" dirty="0" smtClean="0"/>
                  <a:t> contiguous segments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{s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1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,s</a:t>
                </a:r>
                <a:r>
                  <a:rPr lang="fi-FI" baseline="-25000" dirty="0" smtClean="0">
                    <a:solidFill>
                      <a:srgbClr val="0066FF"/>
                    </a:solidFill>
                  </a:rPr>
                  <a:t>2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,…,s</a:t>
                </a:r>
                <a:r>
                  <a:rPr lang="fi-FI" baseline="-25000" dirty="0">
                    <a:solidFill>
                      <a:srgbClr val="0066FF"/>
                    </a:solidFill>
                  </a:rPr>
                  <a:t>K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}. </a:t>
                </a:r>
              </a:p>
              <a:p>
                <a:pPr lvl="1"/>
                <a:r>
                  <a:rPr lang="fi-FI" dirty="0" smtClean="0"/>
                  <a:t>Each segment 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s</a:t>
                </a:r>
                <a:r>
                  <a:rPr lang="ru-RU" sz="1400" dirty="0" smtClean="0">
                    <a:solidFill>
                      <a:srgbClr val="0066FF"/>
                    </a:solidFill>
                  </a:rPr>
                  <a:t>Є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S</a:t>
                </a:r>
                <a:r>
                  <a:rPr lang="fi-FI" dirty="0" smtClean="0"/>
                  <a:t> is represented by a single vector </a:t>
                </a:r>
                <a:r>
                  <a:rPr lang="el-GR" dirty="0" smtClean="0">
                    <a:solidFill>
                      <a:srgbClr val="0066FF"/>
                    </a:solidFill>
                  </a:rPr>
                  <a:t>μ</a:t>
                </a:r>
                <a:r>
                  <a:rPr lang="en-US" baseline="-25000" dirty="0" smtClean="0">
                    <a:solidFill>
                      <a:srgbClr val="0066FF"/>
                    </a:solidFill>
                  </a:rPr>
                  <a:t>s</a:t>
                </a:r>
                <a:r>
                  <a:rPr lang="ru-RU" sz="1400" dirty="0" smtClean="0">
                    <a:solidFill>
                      <a:srgbClr val="0066FF"/>
                    </a:solidFill>
                  </a:rPr>
                  <a:t>Є</a:t>
                </a:r>
                <a:r>
                  <a:rPr lang="fi-FI" dirty="0" smtClean="0">
                    <a:solidFill>
                      <a:srgbClr val="0066FF"/>
                    </a:solidFill>
                  </a:rPr>
                  <a:t>R</a:t>
                </a:r>
                <a:r>
                  <a:rPr lang="fi-FI" baseline="30000" dirty="0" smtClean="0">
                    <a:solidFill>
                      <a:srgbClr val="0066FF"/>
                    </a:solidFill>
                  </a:rPr>
                  <a:t>d</a:t>
                </a:r>
                <a:r>
                  <a:rPr lang="fi-FI" baseline="30000" dirty="0" smtClean="0"/>
                  <a:t> </a:t>
                </a:r>
                <a:r>
                  <a:rPr lang="fi-FI" dirty="0" smtClean="0"/>
                  <a:t>(the </a:t>
                </a:r>
                <a:r>
                  <a:rPr lang="fi-FI" dirty="0" smtClean="0">
                    <a:solidFill>
                      <a:srgbClr val="FF0000"/>
                    </a:solidFill>
                  </a:rPr>
                  <a:t>representative </a:t>
                </a:r>
                <a:r>
                  <a:rPr lang="fi-FI" dirty="0" smtClean="0"/>
                  <a:t>of the segment -- same as the </a:t>
                </a:r>
                <a:r>
                  <a:rPr lang="fi-FI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centroid</a:t>
                </a:r>
                <a:r>
                  <a:rPr lang="fi-FI" dirty="0" smtClean="0"/>
                  <a:t> of a cluster)</a:t>
                </a:r>
                <a:endParaRPr lang="fi-FI" sz="2800" dirty="0"/>
              </a:p>
              <a:p>
                <a:endParaRPr lang="fi-FI" sz="2800" dirty="0" smtClean="0">
                  <a:solidFill>
                    <a:srgbClr val="FF0000"/>
                  </a:solidFill>
                </a:endParaRPr>
              </a:p>
              <a:p>
                <a:r>
                  <a:rPr lang="fi-FI" sz="2800" dirty="0" smtClean="0">
                    <a:solidFill>
                      <a:srgbClr val="FF0000"/>
                    </a:solidFill>
                  </a:rPr>
                  <a:t>Error</a:t>
                </a:r>
                <a:r>
                  <a:rPr lang="fi-FI" sz="2800" dirty="0" smtClean="0"/>
                  <a:t> </a:t>
                </a:r>
                <a:r>
                  <a:rPr lang="fi-FI" sz="2800" dirty="0" smtClean="0">
                    <a:solidFill>
                      <a:srgbClr val="0066FF"/>
                    </a:solidFill>
                  </a:rPr>
                  <a:t>E(S)</a:t>
                </a:r>
                <a:r>
                  <a:rPr lang="fi-FI" sz="2800" dirty="0" smtClean="0"/>
                  <a:t>: The error of replacing individual points with representatives</a:t>
                </a:r>
              </a:p>
              <a:p>
                <a:pPr lvl="1"/>
                <a:r>
                  <a:rPr lang="fi-FI" sz="2400" dirty="0" smtClean="0"/>
                  <a:t>Different error functions, define different representatives.</a:t>
                </a:r>
              </a:p>
              <a:p>
                <a:endParaRPr lang="fi-FI" sz="2800" dirty="0" smtClean="0"/>
              </a:p>
              <a:p>
                <a:r>
                  <a:rPr lang="fi-FI" sz="2800" dirty="0" smtClean="0"/>
                  <a:t>Sum of Squares Error (SSE):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solidFill>
                                                <a:srgbClr val="00B0F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rgbClr val="00B0F0"/>
                                              </a:solidFill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solidFill>
                                                <a:srgbClr val="00B0F0"/>
                                              </a:solidFill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fi-FI" dirty="0" smtClean="0"/>
              </a:p>
              <a:p>
                <a:r>
                  <a:rPr lang="fi-FI" dirty="0" smtClean="0"/>
                  <a:t>Representative of segment </a:t>
                </a:r>
                <a:r>
                  <a:rPr lang="fi-FI" dirty="0" smtClean="0">
                    <a:solidFill>
                      <a:srgbClr val="00B0F0"/>
                    </a:solidFill>
                  </a:rPr>
                  <a:t>s </a:t>
                </a:r>
                <a:r>
                  <a:rPr lang="fi-FI" dirty="0" smtClean="0"/>
                  <a:t>with SSE: </a:t>
                </a:r>
                <a:r>
                  <a:rPr lang="fi-FI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mean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𝑠</m:t>
                        </m:r>
                      </m:sub>
                      <m:sup/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𝑡</m:t>
                        </m:r>
                      </m:e>
                    </m:nary>
                  </m:oMath>
                </a14:m>
                <a:endParaRPr lang="fi-FI" sz="2800" dirty="0" smtClean="0"/>
              </a:p>
              <a:p>
                <a:endParaRPr lang="fi-FI" sz="2200" dirty="0" smtClean="0"/>
              </a:p>
            </p:txBody>
          </p:sp>
        </mc:Choice>
        <mc:Fallback xmlns="">
          <p:sp>
            <p:nvSpPr>
              <p:cNvPr id="205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96" t="-175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77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Observation: a K-segmentation S is defined by </a:t>
                </a:r>
                <a:r>
                  <a:rPr lang="en-US" dirty="0" err="1" smtClean="0"/>
                  <a:t>K+1</a:t>
                </a:r>
                <a:r>
                  <a:rPr lang="en-US" dirty="0" smtClean="0"/>
                  <a:t> boundary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𝐾</m:t>
                        </m:r>
                        <m: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0" dirty="0" smtClean="0">
                        <a:solidFill>
                          <a:srgbClr val="00B0F0"/>
                        </a:solidFill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𝑁</m:t>
                    </m:r>
                    <m:r>
                      <a:rPr lang="en-US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dirty="0" smtClean="0"/>
                  <a:t>always. </a:t>
                </a:r>
              </a:p>
              <a:p>
                <a:pPr lvl="1"/>
                <a:r>
                  <a:rPr lang="en-US" dirty="0" smtClean="0"/>
                  <a:t>We only need to specify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B0F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𝐾</m:t>
                        </m:r>
                        <m:r>
                          <a:rPr lang="en-US" i="1" dirty="0">
                            <a:solidFill>
                              <a:srgbClr val="00B0F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8" name="Group 127"/>
          <p:cNvGrpSpPr/>
          <p:nvPr/>
        </p:nvGrpSpPr>
        <p:grpSpPr>
          <a:xfrm>
            <a:off x="759266" y="2628985"/>
            <a:ext cx="7704138" cy="2691667"/>
            <a:chOff x="723547" y="3059905"/>
            <a:chExt cx="7704138" cy="2691667"/>
          </a:xfrm>
        </p:grpSpPr>
        <p:sp>
          <p:nvSpPr>
            <p:cNvPr id="4" name="Line 188"/>
            <p:cNvSpPr>
              <a:spLocks noChangeShapeType="1"/>
            </p:cNvSpPr>
            <p:nvPr/>
          </p:nvSpPr>
          <p:spPr bwMode="auto">
            <a:xfrm>
              <a:off x="1116013" y="4344988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360"/>
            <p:cNvGrpSpPr>
              <a:grpSpLocks/>
            </p:cNvGrpSpPr>
            <p:nvPr/>
          </p:nvGrpSpPr>
          <p:grpSpPr bwMode="auto">
            <a:xfrm>
              <a:off x="723547" y="3059905"/>
              <a:ext cx="7704138" cy="2424113"/>
              <a:chOff x="476" y="2538"/>
              <a:chExt cx="4853" cy="1527"/>
            </a:xfrm>
          </p:grpSpPr>
          <p:grpSp>
            <p:nvGrpSpPr>
              <p:cNvPr id="6" name="Group 127"/>
              <p:cNvGrpSpPr>
                <a:grpSpLocks/>
              </p:cNvGrpSpPr>
              <p:nvPr/>
            </p:nvGrpSpPr>
            <p:grpSpPr bwMode="auto">
              <a:xfrm>
                <a:off x="703" y="3808"/>
                <a:ext cx="226" cy="136"/>
                <a:chOff x="431" y="1752"/>
                <a:chExt cx="226" cy="136"/>
              </a:xfrm>
            </p:grpSpPr>
            <p:sp>
              <p:nvSpPr>
                <p:cNvPr id="111" name="Line 128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Line 129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30"/>
              <p:cNvGrpSpPr>
                <a:grpSpLocks/>
              </p:cNvGrpSpPr>
              <p:nvPr/>
            </p:nvGrpSpPr>
            <p:grpSpPr bwMode="auto">
              <a:xfrm>
                <a:off x="929" y="3808"/>
                <a:ext cx="226" cy="136"/>
                <a:chOff x="431" y="1752"/>
                <a:chExt cx="226" cy="136"/>
              </a:xfrm>
            </p:grpSpPr>
            <p:sp>
              <p:nvSpPr>
                <p:cNvPr id="109" name="Line 131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Line 132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156" y="3808"/>
                <a:ext cx="226" cy="136"/>
                <a:chOff x="431" y="1752"/>
                <a:chExt cx="226" cy="136"/>
              </a:xfrm>
            </p:grpSpPr>
            <p:sp>
              <p:nvSpPr>
                <p:cNvPr id="107" name="Line 134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Line 135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136"/>
              <p:cNvGrpSpPr>
                <a:grpSpLocks/>
              </p:cNvGrpSpPr>
              <p:nvPr/>
            </p:nvGrpSpPr>
            <p:grpSpPr bwMode="auto">
              <a:xfrm>
                <a:off x="1383" y="3808"/>
                <a:ext cx="226" cy="136"/>
                <a:chOff x="431" y="1752"/>
                <a:chExt cx="226" cy="136"/>
              </a:xfrm>
            </p:grpSpPr>
            <p:sp>
              <p:nvSpPr>
                <p:cNvPr id="105" name="Line 137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Line 138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39"/>
              <p:cNvGrpSpPr>
                <a:grpSpLocks/>
              </p:cNvGrpSpPr>
              <p:nvPr/>
            </p:nvGrpSpPr>
            <p:grpSpPr bwMode="auto">
              <a:xfrm>
                <a:off x="1610" y="3808"/>
                <a:ext cx="226" cy="136"/>
                <a:chOff x="431" y="1752"/>
                <a:chExt cx="226" cy="136"/>
              </a:xfrm>
            </p:grpSpPr>
            <p:sp>
              <p:nvSpPr>
                <p:cNvPr id="103" name="Line 140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Line 141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42"/>
              <p:cNvGrpSpPr>
                <a:grpSpLocks/>
              </p:cNvGrpSpPr>
              <p:nvPr/>
            </p:nvGrpSpPr>
            <p:grpSpPr bwMode="auto">
              <a:xfrm>
                <a:off x="1837" y="3808"/>
                <a:ext cx="226" cy="136"/>
                <a:chOff x="431" y="1752"/>
                <a:chExt cx="226" cy="136"/>
              </a:xfrm>
            </p:grpSpPr>
            <p:sp>
              <p:nvSpPr>
                <p:cNvPr id="101" name="Line 143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Line 144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45"/>
              <p:cNvGrpSpPr>
                <a:grpSpLocks/>
              </p:cNvGrpSpPr>
              <p:nvPr/>
            </p:nvGrpSpPr>
            <p:grpSpPr bwMode="auto">
              <a:xfrm>
                <a:off x="2063" y="3808"/>
                <a:ext cx="226" cy="136"/>
                <a:chOff x="431" y="1752"/>
                <a:chExt cx="226" cy="136"/>
              </a:xfrm>
            </p:grpSpPr>
            <p:sp>
              <p:nvSpPr>
                <p:cNvPr id="99" name="Line 146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Line 147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48"/>
              <p:cNvGrpSpPr>
                <a:grpSpLocks/>
              </p:cNvGrpSpPr>
              <p:nvPr/>
            </p:nvGrpSpPr>
            <p:grpSpPr bwMode="auto">
              <a:xfrm>
                <a:off x="2290" y="3808"/>
                <a:ext cx="226" cy="136"/>
                <a:chOff x="431" y="1752"/>
                <a:chExt cx="226" cy="136"/>
              </a:xfrm>
            </p:grpSpPr>
            <p:sp>
              <p:nvSpPr>
                <p:cNvPr id="97" name="Line 149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Line 150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51"/>
              <p:cNvGrpSpPr>
                <a:grpSpLocks/>
              </p:cNvGrpSpPr>
              <p:nvPr/>
            </p:nvGrpSpPr>
            <p:grpSpPr bwMode="auto">
              <a:xfrm>
                <a:off x="2517" y="3808"/>
                <a:ext cx="226" cy="136"/>
                <a:chOff x="431" y="1752"/>
                <a:chExt cx="226" cy="136"/>
              </a:xfrm>
            </p:grpSpPr>
            <p:sp>
              <p:nvSpPr>
                <p:cNvPr id="95" name="Line 152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Line 153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54"/>
              <p:cNvGrpSpPr>
                <a:grpSpLocks/>
              </p:cNvGrpSpPr>
              <p:nvPr/>
            </p:nvGrpSpPr>
            <p:grpSpPr bwMode="auto">
              <a:xfrm>
                <a:off x="2744" y="3808"/>
                <a:ext cx="226" cy="136"/>
                <a:chOff x="431" y="1752"/>
                <a:chExt cx="226" cy="136"/>
              </a:xfrm>
            </p:grpSpPr>
            <p:sp>
              <p:nvSpPr>
                <p:cNvPr id="93" name="Line 155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156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57"/>
              <p:cNvGrpSpPr>
                <a:grpSpLocks/>
              </p:cNvGrpSpPr>
              <p:nvPr/>
            </p:nvGrpSpPr>
            <p:grpSpPr bwMode="auto">
              <a:xfrm>
                <a:off x="2971" y="3808"/>
                <a:ext cx="226" cy="136"/>
                <a:chOff x="431" y="1752"/>
                <a:chExt cx="226" cy="136"/>
              </a:xfrm>
            </p:grpSpPr>
            <p:sp>
              <p:nvSpPr>
                <p:cNvPr id="91" name="Line 158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Line 159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60"/>
              <p:cNvGrpSpPr>
                <a:grpSpLocks/>
              </p:cNvGrpSpPr>
              <p:nvPr/>
            </p:nvGrpSpPr>
            <p:grpSpPr bwMode="auto">
              <a:xfrm>
                <a:off x="3197" y="3808"/>
                <a:ext cx="226" cy="136"/>
                <a:chOff x="431" y="1752"/>
                <a:chExt cx="226" cy="136"/>
              </a:xfrm>
            </p:grpSpPr>
            <p:sp>
              <p:nvSpPr>
                <p:cNvPr id="89" name="Line 161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Line 162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63"/>
              <p:cNvGrpSpPr>
                <a:grpSpLocks/>
              </p:cNvGrpSpPr>
              <p:nvPr/>
            </p:nvGrpSpPr>
            <p:grpSpPr bwMode="auto">
              <a:xfrm>
                <a:off x="3424" y="3808"/>
                <a:ext cx="226" cy="136"/>
                <a:chOff x="431" y="1752"/>
                <a:chExt cx="226" cy="136"/>
              </a:xfrm>
            </p:grpSpPr>
            <p:sp>
              <p:nvSpPr>
                <p:cNvPr id="87" name="Line 164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Line 165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66"/>
              <p:cNvGrpSpPr>
                <a:grpSpLocks/>
              </p:cNvGrpSpPr>
              <p:nvPr/>
            </p:nvGrpSpPr>
            <p:grpSpPr bwMode="auto">
              <a:xfrm>
                <a:off x="3651" y="3808"/>
                <a:ext cx="226" cy="136"/>
                <a:chOff x="431" y="1752"/>
                <a:chExt cx="226" cy="136"/>
              </a:xfrm>
            </p:grpSpPr>
            <p:sp>
              <p:nvSpPr>
                <p:cNvPr id="85" name="Line 167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Line 168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169"/>
              <p:cNvGrpSpPr>
                <a:grpSpLocks/>
              </p:cNvGrpSpPr>
              <p:nvPr/>
            </p:nvGrpSpPr>
            <p:grpSpPr bwMode="auto">
              <a:xfrm>
                <a:off x="3878" y="3808"/>
                <a:ext cx="226" cy="136"/>
                <a:chOff x="431" y="1752"/>
                <a:chExt cx="226" cy="136"/>
              </a:xfrm>
            </p:grpSpPr>
            <p:sp>
              <p:nvSpPr>
                <p:cNvPr id="83" name="Line 170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Line 171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72"/>
              <p:cNvGrpSpPr>
                <a:grpSpLocks/>
              </p:cNvGrpSpPr>
              <p:nvPr/>
            </p:nvGrpSpPr>
            <p:grpSpPr bwMode="auto">
              <a:xfrm>
                <a:off x="4105" y="3808"/>
                <a:ext cx="226" cy="136"/>
                <a:chOff x="431" y="1752"/>
                <a:chExt cx="226" cy="136"/>
              </a:xfrm>
            </p:grpSpPr>
            <p:sp>
              <p:nvSpPr>
                <p:cNvPr id="81" name="Line 173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Line 174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175"/>
              <p:cNvGrpSpPr>
                <a:grpSpLocks/>
              </p:cNvGrpSpPr>
              <p:nvPr/>
            </p:nvGrpSpPr>
            <p:grpSpPr bwMode="auto">
              <a:xfrm>
                <a:off x="4331" y="3808"/>
                <a:ext cx="226" cy="136"/>
                <a:chOff x="431" y="1752"/>
                <a:chExt cx="226" cy="136"/>
              </a:xfrm>
            </p:grpSpPr>
            <p:sp>
              <p:nvSpPr>
                <p:cNvPr id="79" name="Line 176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Line 177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78"/>
              <p:cNvGrpSpPr>
                <a:grpSpLocks/>
              </p:cNvGrpSpPr>
              <p:nvPr/>
            </p:nvGrpSpPr>
            <p:grpSpPr bwMode="auto">
              <a:xfrm>
                <a:off x="4558" y="3808"/>
                <a:ext cx="226" cy="136"/>
                <a:chOff x="431" y="1752"/>
                <a:chExt cx="226" cy="136"/>
              </a:xfrm>
            </p:grpSpPr>
            <p:sp>
              <p:nvSpPr>
                <p:cNvPr id="77" name="Line 179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Line 180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81"/>
              <p:cNvGrpSpPr>
                <a:grpSpLocks/>
              </p:cNvGrpSpPr>
              <p:nvPr/>
            </p:nvGrpSpPr>
            <p:grpSpPr bwMode="auto">
              <a:xfrm>
                <a:off x="4785" y="3808"/>
                <a:ext cx="226" cy="136"/>
                <a:chOff x="431" y="1752"/>
                <a:chExt cx="226" cy="136"/>
              </a:xfrm>
            </p:grpSpPr>
            <p:sp>
              <p:nvSpPr>
                <p:cNvPr id="75" name="Line 182"/>
                <p:cNvSpPr>
                  <a:spLocks noChangeShapeType="1"/>
                </p:cNvSpPr>
                <p:nvPr/>
              </p:nvSpPr>
              <p:spPr bwMode="auto">
                <a:xfrm>
                  <a:off x="431" y="1842"/>
                  <a:ext cx="2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Line 183"/>
                <p:cNvSpPr>
                  <a:spLocks noChangeShapeType="1"/>
                </p:cNvSpPr>
                <p:nvPr/>
              </p:nvSpPr>
              <p:spPr bwMode="auto">
                <a:xfrm>
                  <a:off x="657" y="1752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" name="Line 184"/>
              <p:cNvSpPr>
                <a:spLocks noChangeShapeType="1"/>
              </p:cNvSpPr>
              <p:nvPr/>
            </p:nvSpPr>
            <p:spPr bwMode="auto">
              <a:xfrm>
                <a:off x="5012" y="3898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85"/>
              <p:cNvSpPr>
                <a:spLocks noChangeShapeType="1"/>
              </p:cNvSpPr>
              <p:nvPr/>
            </p:nvSpPr>
            <p:spPr bwMode="auto">
              <a:xfrm flipV="1">
                <a:off x="703" y="3612"/>
                <a:ext cx="0" cy="3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86"/>
              <p:cNvSpPr>
                <a:spLocks noChangeShapeType="1"/>
              </p:cNvSpPr>
              <p:nvPr/>
            </p:nvSpPr>
            <p:spPr bwMode="auto">
              <a:xfrm>
                <a:off x="703" y="3612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87"/>
              <p:cNvSpPr>
                <a:spLocks noChangeShapeType="1"/>
              </p:cNvSpPr>
              <p:nvPr/>
            </p:nvSpPr>
            <p:spPr bwMode="auto">
              <a:xfrm flipV="1">
                <a:off x="703" y="333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89"/>
              <p:cNvSpPr>
                <a:spLocks noChangeShapeType="1"/>
              </p:cNvSpPr>
              <p:nvPr/>
            </p:nvSpPr>
            <p:spPr bwMode="auto">
              <a:xfrm flipV="1">
                <a:off x="703" y="3067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90"/>
              <p:cNvSpPr>
                <a:spLocks noChangeShapeType="1"/>
              </p:cNvSpPr>
              <p:nvPr/>
            </p:nvSpPr>
            <p:spPr bwMode="auto">
              <a:xfrm>
                <a:off x="703" y="3083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1"/>
              <p:cNvSpPr>
                <a:spLocks noChangeShapeType="1"/>
              </p:cNvSpPr>
              <p:nvPr/>
            </p:nvSpPr>
            <p:spPr bwMode="auto">
              <a:xfrm flipV="1">
                <a:off x="703" y="2810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92"/>
              <p:cNvSpPr>
                <a:spLocks noChangeShapeType="1"/>
              </p:cNvSpPr>
              <p:nvPr/>
            </p:nvSpPr>
            <p:spPr bwMode="auto">
              <a:xfrm>
                <a:off x="703" y="281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3"/>
              <p:cNvSpPr>
                <a:spLocks noChangeShapeType="1"/>
              </p:cNvSpPr>
              <p:nvPr/>
            </p:nvSpPr>
            <p:spPr bwMode="auto">
              <a:xfrm flipV="1">
                <a:off x="703" y="2538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Oval 194"/>
              <p:cNvSpPr>
                <a:spLocks noChangeArrowheads="1"/>
              </p:cNvSpPr>
              <p:nvPr/>
            </p:nvSpPr>
            <p:spPr bwMode="auto">
              <a:xfrm>
                <a:off x="793" y="347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5" name="Oval 195"/>
              <p:cNvSpPr>
                <a:spLocks noChangeArrowheads="1"/>
              </p:cNvSpPr>
              <p:nvPr/>
            </p:nvSpPr>
            <p:spPr bwMode="auto">
              <a:xfrm>
                <a:off x="884" y="3203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6" name="Oval 196"/>
              <p:cNvSpPr>
                <a:spLocks noChangeArrowheads="1"/>
              </p:cNvSpPr>
              <p:nvPr/>
            </p:nvSpPr>
            <p:spPr bwMode="auto">
              <a:xfrm>
                <a:off x="974" y="347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7" name="Oval 197"/>
              <p:cNvSpPr>
                <a:spLocks noChangeArrowheads="1"/>
              </p:cNvSpPr>
              <p:nvPr/>
            </p:nvSpPr>
            <p:spPr bwMode="auto">
              <a:xfrm>
                <a:off x="1065" y="339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8" name="Oval 198"/>
              <p:cNvSpPr>
                <a:spLocks noChangeArrowheads="1"/>
              </p:cNvSpPr>
              <p:nvPr/>
            </p:nvSpPr>
            <p:spPr bwMode="auto">
              <a:xfrm>
                <a:off x="1201" y="349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9" name="Oval 199"/>
              <p:cNvSpPr>
                <a:spLocks noChangeArrowheads="1"/>
              </p:cNvSpPr>
              <p:nvPr/>
            </p:nvSpPr>
            <p:spPr bwMode="auto">
              <a:xfrm>
                <a:off x="1292" y="3128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0" name="Oval 200"/>
              <p:cNvSpPr>
                <a:spLocks noChangeArrowheads="1"/>
              </p:cNvSpPr>
              <p:nvPr/>
            </p:nvSpPr>
            <p:spPr bwMode="auto">
              <a:xfrm>
                <a:off x="1383" y="340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1" name="Oval 201"/>
              <p:cNvSpPr>
                <a:spLocks noChangeArrowheads="1"/>
              </p:cNvSpPr>
              <p:nvPr/>
            </p:nvSpPr>
            <p:spPr bwMode="auto">
              <a:xfrm>
                <a:off x="1518" y="352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2" name="Oval 202"/>
              <p:cNvSpPr>
                <a:spLocks noChangeArrowheads="1"/>
              </p:cNvSpPr>
              <p:nvPr/>
            </p:nvSpPr>
            <p:spPr bwMode="auto">
              <a:xfrm>
                <a:off x="1655" y="338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3" name="Oval 203"/>
              <p:cNvSpPr>
                <a:spLocks noChangeArrowheads="1"/>
              </p:cNvSpPr>
              <p:nvPr/>
            </p:nvSpPr>
            <p:spPr bwMode="auto">
              <a:xfrm>
                <a:off x="1745" y="352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4" name="Oval 204"/>
              <p:cNvSpPr>
                <a:spLocks noChangeArrowheads="1"/>
              </p:cNvSpPr>
              <p:nvPr/>
            </p:nvSpPr>
            <p:spPr bwMode="auto">
              <a:xfrm>
                <a:off x="1881" y="338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5" name="Oval 205"/>
              <p:cNvSpPr>
                <a:spLocks noChangeArrowheads="1"/>
              </p:cNvSpPr>
              <p:nvPr/>
            </p:nvSpPr>
            <p:spPr bwMode="auto">
              <a:xfrm>
                <a:off x="1972" y="352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6" name="Oval 206"/>
              <p:cNvSpPr>
                <a:spLocks noChangeArrowheads="1"/>
              </p:cNvSpPr>
              <p:nvPr/>
            </p:nvSpPr>
            <p:spPr bwMode="auto">
              <a:xfrm>
                <a:off x="2108" y="338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7" name="Oval 207"/>
              <p:cNvSpPr>
                <a:spLocks noChangeArrowheads="1"/>
              </p:cNvSpPr>
              <p:nvPr/>
            </p:nvSpPr>
            <p:spPr bwMode="auto">
              <a:xfrm>
                <a:off x="2199" y="352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8" name="Oval 208"/>
              <p:cNvSpPr>
                <a:spLocks noChangeArrowheads="1"/>
              </p:cNvSpPr>
              <p:nvPr/>
            </p:nvSpPr>
            <p:spPr bwMode="auto">
              <a:xfrm>
                <a:off x="2335" y="3566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9" name="Oval 209"/>
              <p:cNvSpPr>
                <a:spLocks noChangeArrowheads="1"/>
              </p:cNvSpPr>
              <p:nvPr/>
            </p:nvSpPr>
            <p:spPr bwMode="auto">
              <a:xfrm>
                <a:off x="2426" y="3702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0" name="Oval 210"/>
              <p:cNvSpPr>
                <a:spLocks noChangeArrowheads="1"/>
              </p:cNvSpPr>
              <p:nvPr/>
            </p:nvSpPr>
            <p:spPr bwMode="auto">
              <a:xfrm>
                <a:off x="2562" y="3566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1" name="Oval 211"/>
              <p:cNvSpPr>
                <a:spLocks noChangeArrowheads="1"/>
              </p:cNvSpPr>
              <p:nvPr/>
            </p:nvSpPr>
            <p:spPr bwMode="auto">
              <a:xfrm>
                <a:off x="2652" y="3702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2" name="Oval 212"/>
              <p:cNvSpPr>
                <a:spLocks noChangeArrowheads="1"/>
              </p:cNvSpPr>
              <p:nvPr/>
            </p:nvSpPr>
            <p:spPr bwMode="auto">
              <a:xfrm>
                <a:off x="2788" y="3566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3" name="Oval 213"/>
              <p:cNvSpPr>
                <a:spLocks noChangeArrowheads="1"/>
              </p:cNvSpPr>
              <p:nvPr/>
            </p:nvSpPr>
            <p:spPr bwMode="auto">
              <a:xfrm>
                <a:off x="2879" y="3702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4" name="Oval 214"/>
              <p:cNvSpPr>
                <a:spLocks noChangeArrowheads="1"/>
              </p:cNvSpPr>
              <p:nvPr/>
            </p:nvSpPr>
            <p:spPr bwMode="auto">
              <a:xfrm>
                <a:off x="3015" y="3566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5" name="Oval 215"/>
              <p:cNvSpPr>
                <a:spLocks noChangeArrowheads="1"/>
              </p:cNvSpPr>
              <p:nvPr/>
            </p:nvSpPr>
            <p:spPr bwMode="auto">
              <a:xfrm>
                <a:off x="3107" y="3702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6" name="Oval 216"/>
              <p:cNvSpPr>
                <a:spLocks noChangeArrowheads="1"/>
              </p:cNvSpPr>
              <p:nvPr/>
            </p:nvSpPr>
            <p:spPr bwMode="auto">
              <a:xfrm>
                <a:off x="3243" y="3566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7" name="Oval 217"/>
              <p:cNvSpPr>
                <a:spLocks noChangeArrowheads="1"/>
              </p:cNvSpPr>
              <p:nvPr/>
            </p:nvSpPr>
            <p:spPr bwMode="auto">
              <a:xfrm>
                <a:off x="3333" y="3702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8" name="Oval 218"/>
              <p:cNvSpPr>
                <a:spLocks noChangeArrowheads="1"/>
              </p:cNvSpPr>
              <p:nvPr/>
            </p:nvSpPr>
            <p:spPr bwMode="auto">
              <a:xfrm>
                <a:off x="3469" y="279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9" name="Oval 219"/>
              <p:cNvSpPr>
                <a:spLocks noChangeArrowheads="1"/>
              </p:cNvSpPr>
              <p:nvPr/>
            </p:nvSpPr>
            <p:spPr bwMode="auto">
              <a:xfrm>
                <a:off x="3560" y="293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0" name="Oval 220"/>
              <p:cNvSpPr>
                <a:spLocks noChangeArrowheads="1"/>
              </p:cNvSpPr>
              <p:nvPr/>
            </p:nvSpPr>
            <p:spPr bwMode="auto">
              <a:xfrm>
                <a:off x="3696" y="279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1" name="Oval 221"/>
              <p:cNvSpPr>
                <a:spLocks noChangeArrowheads="1"/>
              </p:cNvSpPr>
              <p:nvPr/>
            </p:nvSpPr>
            <p:spPr bwMode="auto">
              <a:xfrm>
                <a:off x="3787" y="293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2" name="Oval 222"/>
              <p:cNvSpPr>
                <a:spLocks noChangeArrowheads="1"/>
              </p:cNvSpPr>
              <p:nvPr/>
            </p:nvSpPr>
            <p:spPr bwMode="auto">
              <a:xfrm>
                <a:off x="3922" y="279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3" name="Oval 223"/>
              <p:cNvSpPr>
                <a:spLocks noChangeArrowheads="1"/>
              </p:cNvSpPr>
              <p:nvPr/>
            </p:nvSpPr>
            <p:spPr bwMode="auto">
              <a:xfrm>
                <a:off x="4014" y="293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4" name="Oval 224"/>
              <p:cNvSpPr>
                <a:spLocks noChangeArrowheads="1"/>
              </p:cNvSpPr>
              <p:nvPr/>
            </p:nvSpPr>
            <p:spPr bwMode="auto">
              <a:xfrm>
                <a:off x="4149" y="279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5" name="Oval 225"/>
              <p:cNvSpPr>
                <a:spLocks noChangeArrowheads="1"/>
              </p:cNvSpPr>
              <p:nvPr/>
            </p:nvSpPr>
            <p:spPr bwMode="auto">
              <a:xfrm>
                <a:off x="4241" y="293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6" name="Oval 226"/>
              <p:cNvSpPr>
                <a:spLocks noChangeArrowheads="1"/>
              </p:cNvSpPr>
              <p:nvPr/>
            </p:nvSpPr>
            <p:spPr bwMode="auto">
              <a:xfrm>
                <a:off x="4377" y="279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7" name="Oval 227"/>
              <p:cNvSpPr>
                <a:spLocks noChangeArrowheads="1"/>
              </p:cNvSpPr>
              <p:nvPr/>
            </p:nvSpPr>
            <p:spPr bwMode="auto">
              <a:xfrm>
                <a:off x="4467" y="293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8" name="Oval 228"/>
              <p:cNvSpPr>
                <a:spLocks noChangeArrowheads="1"/>
              </p:cNvSpPr>
              <p:nvPr/>
            </p:nvSpPr>
            <p:spPr bwMode="auto">
              <a:xfrm>
                <a:off x="4603" y="2795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9" name="Oval 229"/>
              <p:cNvSpPr>
                <a:spLocks noChangeArrowheads="1"/>
              </p:cNvSpPr>
              <p:nvPr/>
            </p:nvSpPr>
            <p:spPr bwMode="auto">
              <a:xfrm>
                <a:off x="4694" y="293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70" name="Text Box 230"/>
              <p:cNvSpPr txBox="1">
                <a:spLocks noChangeArrowheads="1"/>
              </p:cNvSpPr>
              <p:nvPr/>
            </p:nvSpPr>
            <p:spPr bwMode="auto">
              <a:xfrm>
                <a:off x="5012" y="3853"/>
                <a:ext cx="31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Comic Sans MS" pitchFamily="66" charset="0"/>
                  </a:rPr>
                  <a:t>t</a:t>
                </a:r>
              </a:p>
            </p:txBody>
          </p:sp>
          <p:sp>
            <p:nvSpPr>
              <p:cNvPr id="71" name="Text Box 231"/>
              <p:cNvSpPr txBox="1">
                <a:spLocks noChangeArrowheads="1"/>
              </p:cNvSpPr>
              <p:nvPr/>
            </p:nvSpPr>
            <p:spPr bwMode="auto">
              <a:xfrm>
                <a:off x="476" y="2538"/>
                <a:ext cx="31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latin typeface="Comic Sans MS" pitchFamily="66" charset="0"/>
                  </a:rPr>
                  <a:t>R</a:t>
                </a:r>
              </a:p>
            </p:txBody>
          </p:sp>
          <p:sp>
            <p:nvSpPr>
              <p:cNvPr id="72" name="Line 232"/>
              <p:cNvSpPr>
                <a:spLocks noChangeShapeType="1"/>
              </p:cNvSpPr>
              <p:nvPr/>
            </p:nvSpPr>
            <p:spPr bwMode="auto">
              <a:xfrm>
                <a:off x="1474" y="2809"/>
                <a:ext cx="0" cy="108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233"/>
              <p:cNvSpPr>
                <a:spLocks noChangeShapeType="1"/>
              </p:cNvSpPr>
              <p:nvPr/>
            </p:nvSpPr>
            <p:spPr bwMode="auto">
              <a:xfrm>
                <a:off x="2290" y="2795"/>
                <a:ext cx="0" cy="108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234"/>
              <p:cNvSpPr>
                <a:spLocks noChangeShapeType="1"/>
              </p:cNvSpPr>
              <p:nvPr/>
            </p:nvSpPr>
            <p:spPr bwMode="auto">
              <a:xfrm>
                <a:off x="3424" y="2795"/>
                <a:ext cx="0" cy="108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" name="Group 361"/>
            <p:cNvGrpSpPr>
              <a:grpSpLocks/>
            </p:cNvGrpSpPr>
            <p:nvPr/>
          </p:nvGrpSpPr>
          <p:grpSpPr bwMode="auto">
            <a:xfrm>
              <a:off x="1116013" y="3600450"/>
              <a:ext cx="6551612" cy="1223963"/>
              <a:chOff x="703" y="2886"/>
              <a:chExt cx="4127" cy="771"/>
            </a:xfrm>
          </p:grpSpPr>
          <p:sp>
            <p:nvSpPr>
              <p:cNvPr id="114" name="Line 235"/>
              <p:cNvSpPr>
                <a:spLocks noChangeShapeType="1"/>
              </p:cNvSpPr>
              <p:nvPr/>
            </p:nvSpPr>
            <p:spPr bwMode="auto">
              <a:xfrm>
                <a:off x="703" y="3385"/>
                <a:ext cx="771" cy="0"/>
              </a:xfrm>
              <a:prstGeom prst="line">
                <a:avLst/>
              </a:prstGeom>
              <a:noFill/>
              <a:ln w="25400">
                <a:solidFill>
                  <a:srgbClr val="0066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236"/>
              <p:cNvSpPr>
                <a:spLocks noChangeShapeType="1"/>
              </p:cNvSpPr>
              <p:nvPr/>
            </p:nvSpPr>
            <p:spPr bwMode="auto">
              <a:xfrm>
                <a:off x="1474" y="3475"/>
                <a:ext cx="816" cy="0"/>
              </a:xfrm>
              <a:prstGeom prst="line">
                <a:avLst/>
              </a:prstGeom>
              <a:noFill/>
              <a:ln w="25400">
                <a:solidFill>
                  <a:srgbClr val="0066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237"/>
              <p:cNvSpPr>
                <a:spLocks noChangeShapeType="1"/>
              </p:cNvSpPr>
              <p:nvPr/>
            </p:nvSpPr>
            <p:spPr bwMode="auto">
              <a:xfrm>
                <a:off x="2290" y="3657"/>
                <a:ext cx="1134" cy="0"/>
              </a:xfrm>
              <a:prstGeom prst="line">
                <a:avLst/>
              </a:prstGeom>
              <a:noFill/>
              <a:ln w="25400">
                <a:solidFill>
                  <a:srgbClr val="0066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238"/>
              <p:cNvSpPr>
                <a:spLocks noChangeShapeType="1"/>
              </p:cNvSpPr>
              <p:nvPr/>
            </p:nvSpPr>
            <p:spPr bwMode="auto">
              <a:xfrm>
                <a:off x="3424" y="2886"/>
                <a:ext cx="1406" cy="0"/>
              </a:xfrm>
              <a:prstGeom prst="line">
                <a:avLst/>
              </a:prstGeom>
              <a:noFill/>
              <a:ln w="25400">
                <a:solidFill>
                  <a:srgbClr val="0066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241"/>
              <p:cNvSpPr>
                <a:spLocks noChangeShapeType="1"/>
              </p:cNvSpPr>
              <p:nvPr/>
            </p:nvSpPr>
            <p:spPr bwMode="auto">
              <a:xfrm>
                <a:off x="1292" y="3158"/>
                <a:ext cx="0" cy="22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1" name="Line 232"/>
            <p:cNvSpPr>
              <a:spLocks noChangeShapeType="1"/>
            </p:cNvSpPr>
            <p:nvPr/>
          </p:nvSpPr>
          <p:spPr bwMode="auto">
            <a:xfrm>
              <a:off x="1066800" y="3525836"/>
              <a:ext cx="0" cy="17287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Line 234"/>
            <p:cNvSpPr>
              <a:spLocks noChangeShapeType="1"/>
            </p:cNvSpPr>
            <p:nvPr/>
          </p:nvSpPr>
          <p:spPr bwMode="auto">
            <a:xfrm>
              <a:off x="7566907" y="3492500"/>
              <a:ext cx="0" cy="17287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/>
                <p:cNvSpPr txBox="1"/>
                <p:nvPr/>
              </p:nvSpPr>
              <p:spPr>
                <a:xfrm>
                  <a:off x="863732" y="5335071"/>
                  <a:ext cx="5045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3" name="TextBox 1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732" y="5335071"/>
                  <a:ext cx="504561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TextBox 123"/>
                <p:cNvSpPr txBox="1"/>
                <p:nvPr/>
              </p:nvSpPr>
              <p:spPr>
                <a:xfrm>
                  <a:off x="2087694" y="5351462"/>
                  <a:ext cx="5045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4" name="TextBox 1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694" y="5351462"/>
                  <a:ext cx="504561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TextBox 124"/>
                <p:cNvSpPr txBox="1"/>
                <p:nvPr/>
              </p:nvSpPr>
              <p:spPr>
                <a:xfrm>
                  <a:off x="3380713" y="5334954"/>
                  <a:ext cx="5045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5" name="TextBox 1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0713" y="5334954"/>
                  <a:ext cx="504561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TextBox 125"/>
                <p:cNvSpPr txBox="1"/>
                <p:nvPr/>
              </p:nvSpPr>
              <p:spPr>
                <a:xfrm>
                  <a:off x="5180938" y="5351462"/>
                  <a:ext cx="5045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6" name="TextBox 1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0938" y="5351462"/>
                  <a:ext cx="504561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TextBox 126"/>
                <p:cNvSpPr txBox="1"/>
                <p:nvPr/>
              </p:nvSpPr>
              <p:spPr>
                <a:xfrm>
                  <a:off x="7342981" y="5351462"/>
                  <a:ext cx="5045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7" name="TextBox 1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2981" y="5351462"/>
                  <a:ext cx="504561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8529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17568</TotalTime>
  <Words>1810</Words>
  <Application>Microsoft Office PowerPoint</Application>
  <PresentationFormat>On-screen Show (4:3)</PresentationFormat>
  <Paragraphs>253</Paragraphs>
  <Slides>23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Clarity</vt:lpstr>
      <vt:lpstr>Bitmap Image</vt:lpstr>
      <vt:lpstr>DATA MINING LECTURE 8b</vt:lpstr>
      <vt:lpstr>Sequential data</vt:lpstr>
      <vt:lpstr>Time-series data</vt:lpstr>
      <vt:lpstr>Why deal with sequential data?</vt:lpstr>
      <vt:lpstr>Time series analysis</vt:lpstr>
      <vt:lpstr>Sequence Segmentation</vt:lpstr>
      <vt:lpstr>Example</vt:lpstr>
      <vt:lpstr>Basic definitions</vt:lpstr>
      <vt:lpstr>Basic Definitions</vt:lpstr>
      <vt:lpstr>The K-segmentation problem</vt:lpstr>
      <vt:lpstr>Optimal solution for the k-segmentation problem</vt:lpstr>
      <vt:lpstr>Rule of thumb</vt:lpstr>
      <vt:lpstr>Dynamic Programming Recursion</vt:lpstr>
      <vt:lpstr>Dynamic programming table</vt:lpstr>
      <vt:lpstr>Example</vt:lpstr>
      <vt:lpstr>Example</vt:lpstr>
      <vt:lpstr>Example</vt:lpstr>
      <vt:lpstr>Example</vt:lpstr>
      <vt:lpstr>Example</vt:lpstr>
      <vt:lpstr>Dynamic-programming algorithm</vt:lpstr>
      <vt:lpstr>Algorithm Complexity</vt:lpstr>
      <vt:lpstr>Heuristics</vt:lpstr>
      <vt:lpstr>Other time series analysis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485</cp:revision>
  <dcterms:created xsi:type="dcterms:W3CDTF">2011-10-17T19:46:53Z</dcterms:created>
  <dcterms:modified xsi:type="dcterms:W3CDTF">2012-11-26T17:21:31Z</dcterms:modified>
</cp:coreProperties>
</file>