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5"/>
  </p:notesMasterIdLst>
  <p:sldIdLst>
    <p:sldId id="674" r:id="rId2"/>
    <p:sldId id="928" r:id="rId3"/>
    <p:sldId id="929" r:id="rId4"/>
    <p:sldId id="930" r:id="rId5"/>
    <p:sldId id="947" r:id="rId6"/>
    <p:sldId id="932" r:id="rId7"/>
    <p:sldId id="933" r:id="rId8"/>
    <p:sldId id="948" r:id="rId9"/>
    <p:sldId id="934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37" r:id="rId19"/>
    <p:sldId id="938" r:id="rId20"/>
    <p:sldId id="939" r:id="rId21"/>
    <p:sldId id="940" r:id="rId22"/>
    <p:sldId id="941" r:id="rId23"/>
    <p:sldId id="942" r:id="rId24"/>
    <p:sldId id="957" r:id="rId25"/>
    <p:sldId id="943" r:id="rId26"/>
    <p:sldId id="958" r:id="rId27"/>
    <p:sldId id="944" r:id="rId28"/>
    <p:sldId id="887" r:id="rId29"/>
    <p:sldId id="888" r:id="rId30"/>
    <p:sldId id="889" r:id="rId31"/>
    <p:sldId id="890" r:id="rId32"/>
    <p:sldId id="891" r:id="rId33"/>
    <p:sldId id="892" r:id="rId34"/>
    <p:sldId id="893" r:id="rId35"/>
    <p:sldId id="894" r:id="rId36"/>
    <p:sldId id="895" r:id="rId37"/>
    <p:sldId id="896" r:id="rId38"/>
    <p:sldId id="897" r:id="rId39"/>
    <p:sldId id="898" r:id="rId40"/>
    <p:sldId id="902" r:id="rId41"/>
    <p:sldId id="903" r:id="rId42"/>
    <p:sldId id="904" r:id="rId43"/>
    <p:sldId id="959" r:id="rId44"/>
    <p:sldId id="905" r:id="rId45"/>
    <p:sldId id="960" r:id="rId46"/>
    <p:sldId id="961" r:id="rId47"/>
    <p:sldId id="962" r:id="rId48"/>
    <p:sldId id="963" r:id="rId49"/>
    <p:sldId id="964" r:id="rId50"/>
    <p:sldId id="965" r:id="rId51"/>
    <p:sldId id="966" r:id="rId52"/>
    <p:sldId id="913" r:id="rId53"/>
    <p:sldId id="96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676" autoAdjust="0"/>
  </p:normalViewPr>
  <p:slideViewPr>
    <p:cSldViewPr>
      <p:cViewPr>
        <p:scale>
          <a:sx n="91" d="100"/>
          <a:sy n="91" d="100"/>
        </p:scale>
        <p:origin x="-7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EBA0A-37B5-42E2-993C-D9EF6BCD5929}" type="slidenum">
              <a:rPr lang="en-US"/>
              <a:pPr/>
              <a:t>45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46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260EB-820C-406A-AEEE-BA77E9BE706A}" type="slidenum">
              <a:rPr lang="en-US"/>
              <a:pPr/>
              <a:t>47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48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8B4114-B552-4066-B3FA-783103C96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0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7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nU8DcBF-qo4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.png"/><Relationship Id="rId9" Type="http://schemas.openxmlformats.org/officeDocument/2006/relationships/image" Target="../media/image1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11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Naïve Bayes</a:t>
            </a:r>
          </a:p>
          <a:p>
            <a:r>
              <a:rPr lang="en-US" b="1" dirty="0" smtClean="0"/>
              <a:t>Supervised Learning</a:t>
            </a:r>
          </a:p>
          <a:p>
            <a:r>
              <a:rPr lang="en-US" b="1" dirty="0" smtClean="0"/>
              <a:t>Graphs And Centrality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014528"/>
              </p:ext>
            </p:extLst>
          </p:nvPr>
        </p:nvGraphicFramePr>
        <p:xfrm>
          <a:off x="-34159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34159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7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3/7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95516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1" y="3284483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511" y="36576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0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83721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3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32201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7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0" y="37338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3352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2/3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233074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-25000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lass=No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110</a:t>
                </a: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71041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2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08892"/>
              </p:ext>
            </p:extLst>
          </p:nvPr>
        </p:nvGraphicFramePr>
        <p:xfrm>
          <a:off x="5410200" y="1828800"/>
          <a:ext cx="289614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3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28800"/>
                        <a:ext cx="289614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1319"/>
              </p:ext>
            </p:extLst>
          </p:nvPr>
        </p:nvGraphicFramePr>
        <p:xfrm>
          <a:off x="1143000" y="5410200"/>
          <a:ext cx="703271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4" name="Εξίσωση" r:id="rId8" imgW="3327120" imgH="507960" progId="Equation.3">
                  <p:embed/>
                </p:oleObj>
              </mc:Choice>
              <mc:Fallback>
                <p:oleObj name="Εξίσωση" r:id="rId8" imgW="3327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703271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0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-25000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Class=Yes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90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263386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6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85859"/>
              </p:ext>
            </p:extLst>
          </p:nvPr>
        </p:nvGraphicFramePr>
        <p:xfrm>
          <a:off x="5410200" y="1828800"/>
          <a:ext cx="289614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7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28800"/>
                        <a:ext cx="289614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36206"/>
              </p:ext>
            </p:extLst>
          </p:nvPr>
        </p:nvGraphicFramePr>
        <p:xfrm>
          <a:off x="1627188" y="5410200"/>
          <a:ext cx="60642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8" name="Εξίσωση" r:id="rId8" imgW="2869920" imgH="507960" progId="Equation.3">
                  <p:embed/>
                </p:oleObj>
              </mc:Choice>
              <mc:Fallback>
                <p:oleObj name="Εξίσωση" r:id="rId8" imgW="2869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5410200"/>
                        <a:ext cx="60642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5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     = 3/10* 0 * 2/3 * 0.01 = 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= 7/10 * 3/7 * 2/7 * 0.0062 = 0.0005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033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3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848454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</a:t>
            </a:r>
            <a:r>
              <a:rPr lang="en-US" sz="1600" b="0" dirty="0" smtClean="0">
                <a:solidFill>
                  <a:srgbClr val="0070C0"/>
                </a:solidFill>
              </a:rPr>
              <a:t>P(Refund=</a:t>
            </a:r>
            <a:r>
              <a:rPr lang="en-US" sz="1600" dirty="0" err="1" smtClean="0">
                <a:solidFill>
                  <a:srgbClr val="0070C0"/>
                </a:solidFill>
              </a:rPr>
              <a:t>Yes</a:t>
            </a:r>
            <a:r>
              <a:rPr lang="en-US" sz="1600" b="0" dirty="0" err="1" smtClean="0">
                <a:solidFill>
                  <a:srgbClr val="0070C0"/>
                </a:solidFill>
              </a:rPr>
              <a:t>|Class</a:t>
            </a:r>
            <a:r>
              <a:rPr lang="en-US" sz="1600" b="0" dirty="0" smtClean="0">
                <a:solidFill>
                  <a:srgbClr val="0070C0"/>
                </a:solidFill>
              </a:rPr>
              <a:t>=No</a:t>
            </a:r>
            <a:r>
              <a:rPr lang="en-US" sz="1600" b="0" dirty="0">
                <a:solidFill>
                  <a:srgbClr val="0070C0"/>
                </a:solidFill>
              </a:rPr>
              <a:t>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3/7 * 2/7 * 0.0062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0.00075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	               = 0 * 2/3 * 0.01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</a:t>
            </a:r>
            <a:r>
              <a:rPr lang="en-US" sz="1600" b="0" dirty="0" smtClean="0">
                <a:sym typeface="Symbol" pitchFamily="18" charset="2"/>
              </a:rPr>
              <a:t>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0.3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0.7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Since </a:t>
            </a:r>
            <a:r>
              <a:rPr lang="en-US" sz="1800" b="0" dirty="0"/>
              <a:t>P(</a:t>
            </a:r>
            <a:r>
              <a:rPr lang="en-US" sz="1800" b="0" dirty="0" err="1"/>
              <a:t>X|No</a:t>
            </a:r>
            <a:r>
              <a:rPr lang="en-US" sz="1800" b="0" dirty="0"/>
              <a:t>)P(No) &gt; P(</a:t>
            </a:r>
            <a:r>
              <a:rPr lang="en-US" sz="1800" b="0" dirty="0" err="1"/>
              <a:t>X|Yes</a:t>
            </a:r>
            <a:r>
              <a:rPr lang="en-US" sz="1800" b="0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Therefore P(</a:t>
            </a:r>
            <a:r>
              <a:rPr lang="en-US" sz="1800" b="0" dirty="0" err="1"/>
              <a:t>No|X</a:t>
            </a:r>
            <a:r>
              <a:rPr lang="en-US" sz="1800" b="0" dirty="0"/>
              <a:t>) &gt; P(</a:t>
            </a:r>
            <a:r>
              <a:rPr lang="en-US" sz="1800" b="0" dirty="0" err="1"/>
              <a:t>Yes|X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800" b="0" dirty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6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</p:spPr>
            <p:txBody>
              <a:bodyPr/>
              <a:lstStyle/>
              <a:p>
                <a:r>
                  <a:rPr lang="en-US" dirty="0" smtClean="0"/>
                  <a:t>If one of the conditional probability is </a:t>
                </a:r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, then the entire expression becomes zero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Laplace Smoothing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number of attribute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6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3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661908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3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P(Refund=</a:t>
            </a:r>
            <a:r>
              <a:rPr lang="en-US" sz="1600" b="0" dirty="0" err="1">
                <a:solidFill>
                  <a:srgbClr val="0070C0"/>
                </a:solidFill>
              </a:rPr>
              <a:t>No|Class</a:t>
            </a:r>
            <a:r>
              <a:rPr lang="en-US" sz="1600" b="0" dirty="0">
                <a:solidFill>
                  <a:srgbClr val="0070C0"/>
                </a:solidFill>
              </a:rPr>
              <a:t>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/9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/10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0.0062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0.00082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	               =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/5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/6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0.01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0.001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0.7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0.3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</a:t>
            </a:r>
            <a:r>
              <a:rPr lang="en-US" sz="1800" b="0" dirty="0" err="1" smtClean="0">
                <a:solidFill>
                  <a:srgbClr val="0070C0"/>
                </a:solidFill>
              </a:rPr>
              <a:t>X|No</a:t>
            </a:r>
            <a:r>
              <a:rPr lang="en-US" sz="1800" b="0" dirty="0" smtClean="0">
                <a:solidFill>
                  <a:srgbClr val="0070C0"/>
                </a:solidFill>
              </a:rPr>
              <a:t>)P(No</a:t>
            </a:r>
            <a:r>
              <a:rPr lang="en-US" sz="1800" b="0" dirty="0">
                <a:solidFill>
                  <a:srgbClr val="0070C0"/>
                </a:solidFill>
              </a:rPr>
              <a:t>) </a:t>
            </a:r>
            <a:r>
              <a:rPr lang="en-US" sz="1800" b="0" dirty="0" smtClean="0">
                <a:solidFill>
                  <a:srgbClr val="0070C0"/>
                </a:solidFill>
              </a:rPr>
              <a:t>= 0.0005 </a:t>
            </a:r>
            <a:r>
              <a:rPr lang="en-US" sz="1800" b="0" dirty="0" smtClean="0"/>
              <a:t>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800" b="0" dirty="0" err="1" smtClean="0">
                <a:solidFill>
                  <a:schemeClr val="accent6">
                    <a:lumMod val="75000"/>
                  </a:schemeClr>
                </a:solidFill>
              </a:rPr>
              <a:t>X|Yes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)P(Yes) = 0.0003</a:t>
            </a:r>
            <a:endParaRPr lang="en-US" sz="18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8174" y="1433513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conditional probabilities involves multiplication of many very small numbers </a:t>
                </a:r>
              </a:p>
              <a:p>
                <a:pPr lvl="1"/>
                <a:r>
                  <a:rPr lang="en-US" dirty="0" smtClean="0"/>
                  <a:t>Numbers get very close to zero, and there is a danger of numeric instability</a:t>
                </a:r>
              </a:p>
              <a:p>
                <a:r>
                  <a:rPr lang="en-US" dirty="0" smtClean="0"/>
                  <a:t>We can deal with this by computing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</a:t>
                </a:r>
                <a:r>
                  <a:rPr lang="en-US" dirty="0" smtClean="0"/>
                  <a:t> of the conditional probability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7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for Text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Naïve Bayes is commonly used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text classification</a:t>
                </a:r>
              </a:p>
              <a:p>
                <a:r>
                  <a:rPr lang="en-US" dirty="0" smtClean="0"/>
                  <a:t>For a document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Fraction of terms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 documents </a:t>
                </a:r>
                <a:r>
                  <a:rPr lang="en-US" dirty="0" smtClean="0"/>
                  <a:t>in c that are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Easy to implement and works relatively well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Limitation</a:t>
                </a:r>
                <a:r>
                  <a:rPr lang="en-US" dirty="0" smtClean="0"/>
                  <a:t>: Hard to incorporate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additional features </a:t>
                </a:r>
                <a:r>
                  <a:rPr lang="en-US" dirty="0" smtClean="0"/>
                  <a:t>(beyond words).</a:t>
                </a:r>
              </a:p>
              <a:p>
                <a:pPr lvl="1"/>
                <a:r>
                  <a:rPr lang="en-US" dirty="0" smtClean="0"/>
                  <a:t>E.g., number of adjectives used.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 flipV="1">
            <a:off x="1524000" y="3672052"/>
            <a:ext cx="1828800" cy="812080"/>
          </a:xfrm>
          <a:prstGeom prst="wedgeRoundRectCallout">
            <a:avLst>
              <a:gd name="adj1" fmla="val 110034"/>
              <a:gd name="adj2" fmla="val 12541"/>
              <a:gd name="adj3" fmla="val 16667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appears in some document in c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597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1219200" y="4574628"/>
            <a:ext cx="4020207" cy="381000"/>
          </a:xfrm>
          <a:prstGeom prst="wedgeRoundRectCallout">
            <a:avLst>
              <a:gd name="adj1" fmla="val 34180"/>
              <a:gd name="adj2" fmla="val -92351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572000"/>
            <a:ext cx="4087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number of terms in all documents in c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638800" y="4267135"/>
            <a:ext cx="2419252" cy="597251"/>
          </a:xfrm>
          <a:prstGeom prst="wedgeRoundRectCallout">
            <a:avLst>
              <a:gd name="adj1" fmla="val -60802"/>
              <a:gd name="adj2" fmla="val -2197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279612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 of unique words</a:t>
            </a:r>
          </a:p>
          <a:p>
            <a:r>
              <a:rPr lang="en-US" sz="1600" dirty="0" smtClean="0"/>
              <a:t>(vocabulary size)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810000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Laplace Smoothing</a:t>
            </a:r>
            <a:endParaRPr lang="en-US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91200" y="3809999"/>
            <a:ext cx="2014551" cy="338555"/>
          </a:xfrm>
          <a:prstGeom prst="wedgeRoundRectCallout">
            <a:avLst>
              <a:gd name="adj1" fmla="val -66744"/>
              <a:gd name="adj2" fmla="val 1615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66" y="2514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documents in c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5766" y="2514600"/>
            <a:ext cx="1828800" cy="646331"/>
          </a:xfrm>
          <a:prstGeom prst="wedgeRoundRectCallout">
            <a:avLst>
              <a:gd name="adj1" fmla="val 129167"/>
              <a:gd name="adj2" fmla="val 5585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document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Probability of document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class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formula assumes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multinomial distribution </a:t>
                </a:r>
                <a:r>
                  <a:rPr lang="en-US" dirty="0" smtClean="0"/>
                  <a:t>for the document generation:</a:t>
                </a:r>
              </a:p>
              <a:p>
                <a:pPr lvl="1"/>
                <a:r>
                  <a:rPr lang="en-US" dirty="0" smtClean="0"/>
                  <a:t>If we have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for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the probability of a subset of these is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⋯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Equivalently: There is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automaton</a:t>
                </a:r>
                <a:r>
                  <a:rPr lang="en-US" dirty="0" smtClean="0"/>
                  <a:t> spitting words from the above distribution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162800" y="5295900"/>
            <a:ext cx="83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001000" y="5029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8" name="Curved Connector 7"/>
          <p:cNvCxnSpPr>
            <a:stCxn id="6" idx="6"/>
            <a:endCxn id="6" idx="0"/>
          </p:cNvCxnSpPr>
          <p:nvPr/>
        </p:nvCxnSpPr>
        <p:spPr>
          <a:xfrm flipH="1" flipV="1">
            <a:off x="8267700" y="5029200"/>
            <a:ext cx="266700" cy="266700"/>
          </a:xfrm>
          <a:prstGeom prst="curvedConnector4">
            <a:avLst>
              <a:gd name="adj1" fmla="val -176354"/>
              <a:gd name="adj2" fmla="val 25665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103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" y="457200"/>
            <a:ext cx="7496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79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1982" y="2121932"/>
            <a:ext cx="3057247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“Obama meets Merkel”</a:t>
            </a:r>
          </a:p>
          <a:p>
            <a:r>
              <a:rPr lang="en-US" dirty="0" smtClean="0"/>
              <a:t>“Obama elected again”</a:t>
            </a:r>
          </a:p>
          <a:p>
            <a:r>
              <a:rPr lang="en-US" dirty="0" smtClean="0"/>
              <a:t>“Merkel visits Greece again”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4782" y="2121932"/>
            <a:ext cx="4194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“OSFP European basketball champion”</a:t>
            </a:r>
          </a:p>
          <a:p>
            <a:r>
              <a:rPr lang="en-US" dirty="0" smtClean="0"/>
              <a:t>“Miami NBA basketball champion”</a:t>
            </a:r>
          </a:p>
          <a:p>
            <a:r>
              <a:rPr lang="en-US" dirty="0" smtClean="0"/>
              <a:t>“Greece basketball coach?”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1511" y="12192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News titles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1865" y="1752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2582" y="175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9893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documents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17593" y="304526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P(p) = 0.5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663" y="304526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P(s) = 0.5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146" y="3505200"/>
            <a:ext cx="3079054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obama:2</a:t>
            </a:r>
            <a:r>
              <a:rPr lang="en-US" dirty="0" smtClean="0"/>
              <a:t>, </a:t>
            </a:r>
            <a:r>
              <a:rPr lang="en-US" dirty="0" err="1" smtClean="0"/>
              <a:t>meets:1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erkel:2</a:t>
            </a:r>
            <a:r>
              <a:rPr lang="en-US" dirty="0" smtClean="0"/>
              <a:t>, </a:t>
            </a:r>
            <a:r>
              <a:rPr lang="en-US" dirty="0" err="1" smtClean="0"/>
              <a:t>elected:1</a:t>
            </a:r>
            <a:r>
              <a:rPr lang="en-US" dirty="0" smtClean="0"/>
              <a:t>, </a:t>
            </a:r>
            <a:r>
              <a:rPr lang="en-US" dirty="0" err="1" smtClean="0"/>
              <a:t>again:2</a:t>
            </a:r>
            <a:r>
              <a:rPr lang="en-US" dirty="0" smtClean="0"/>
              <a:t>, </a:t>
            </a:r>
            <a:r>
              <a:rPr lang="en-US" dirty="0" err="1" smtClean="0"/>
              <a:t>visits:1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505200"/>
            <a:ext cx="3813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OSFP:1, </a:t>
            </a:r>
            <a:r>
              <a:rPr lang="en-US" dirty="0" err="1" smtClean="0"/>
              <a:t>european:1</a:t>
            </a:r>
            <a:r>
              <a:rPr lang="en-US" dirty="0" smtClean="0"/>
              <a:t>, </a:t>
            </a:r>
            <a:r>
              <a:rPr lang="en-US" dirty="0" err="1" smtClean="0"/>
              <a:t>basketball:3</a:t>
            </a:r>
            <a:r>
              <a:rPr lang="en-US" dirty="0" smtClean="0"/>
              <a:t>, </a:t>
            </a:r>
            <a:r>
              <a:rPr lang="en-US" dirty="0" err="1" smtClean="0"/>
              <a:t>champion:2</a:t>
            </a:r>
            <a:r>
              <a:rPr lang="en-US" dirty="0" smtClean="0"/>
              <a:t>, </a:t>
            </a:r>
            <a:r>
              <a:rPr lang="en-US" dirty="0" err="1" smtClean="0"/>
              <a:t>miami:1</a:t>
            </a:r>
            <a:r>
              <a:rPr lang="en-US" dirty="0" smtClean="0"/>
              <a:t>, </a:t>
            </a:r>
            <a:r>
              <a:rPr lang="en-US" dirty="0" err="1" smtClean="0"/>
              <a:t>nba:1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r>
              <a:rPr lang="en-US" dirty="0" smtClean="0"/>
              <a:t>, </a:t>
            </a:r>
            <a:r>
              <a:rPr lang="en-US" dirty="0" err="1" smtClean="0"/>
              <a:t>coach:1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83" y="351455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terms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6630" y="4437883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terms: 10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0686" y="4453538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Total terms: 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498760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title: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809" y="4952999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 = “Obama likes basketball”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" y="3853108"/>
            <a:ext cx="118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Vocabulary size: 14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06" y="5414030"/>
            <a:ext cx="6133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Politics|X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 ~ P(p)*P(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obama|p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likes|p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basketball|p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= 0.5 * 3/(10+14) *1/(10+14) * 1/(10+14) = </a:t>
            </a:r>
            <a:r>
              <a:rPr lang="en-US" sz="1600" dirty="0" smtClean="0">
                <a:solidFill>
                  <a:srgbClr val="FF0000"/>
                </a:solidFill>
              </a:rPr>
              <a:t>0.000108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06" y="6096000"/>
            <a:ext cx="614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P(</a:t>
            </a:r>
            <a:r>
              <a:rPr lang="en-US" sz="1600" dirty="0" err="1" smtClean="0">
                <a:solidFill>
                  <a:srgbClr val="0070C0"/>
                </a:solidFill>
              </a:rPr>
              <a:t>Sports|X</a:t>
            </a:r>
            <a:r>
              <a:rPr lang="en-US" sz="1600" dirty="0" smtClean="0">
                <a:solidFill>
                  <a:srgbClr val="0070C0"/>
                </a:solidFill>
              </a:rPr>
              <a:t>) ~ P(s)*P(</a:t>
            </a:r>
            <a:r>
              <a:rPr lang="en-US" sz="1600" dirty="0" err="1" smtClean="0">
                <a:solidFill>
                  <a:srgbClr val="0070C0"/>
                </a:solidFill>
              </a:rPr>
              <a:t>obama|s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likes|s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basketball|s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         = 0.5 * 1/(11+14) *1/(11+14) * 4/(11+14) = </a:t>
            </a:r>
            <a:r>
              <a:rPr lang="en-US" sz="1600" dirty="0" smtClean="0">
                <a:solidFill>
                  <a:srgbClr val="FF0000"/>
                </a:solidFill>
              </a:rPr>
              <a:t>0.000128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91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(Summary)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other techniques such as Bayesian Belief Networks (BBN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Naïve Bayes can produce a probability estimate, but it is usually a very biased 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Logistic Regression is better for obtaining probabilities.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1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Supervised Learning</a:t>
            </a:r>
            <a:r>
              <a:rPr lang="en-US" dirty="0" smtClean="0"/>
              <a:t>: learn a model from the data using </a:t>
            </a:r>
            <a:r>
              <a:rPr lang="en-US" dirty="0" smtClean="0">
                <a:solidFill>
                  <a:srgbClr val="FF0000"/>
                </a:solidFill>
              </a:rPr>
              <a:t>labeled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 </a:t>
            </a:r>
            <a:r>
              <a:rPr lang="en-US" dirty="0" smtClean="0"/>
              <a:t>are the prototypical examples of supervised learning tasks. Other are possible (e.g., ranking)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Unsupervised Learning</a:t>
            </a:r>
            <a:r>
              <a:rPr lang="en-US" dirty="0" smtClean="0"/>
              <a:t>: learn a model – extract structure from </a:t>
            </a:r>
            <a:r>
              <a:rPr lang="en-US" dirty="0" smtClean="0">
                <a:solidFill>
                  <a:srgbClr val="FF0000"/>
                </a:solidFill>
              </a:rPr>
              <a:t>unlabeled data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Association Rules </a:t>
            </a:r>
            <a:r>
              <a:rPr lang="en-US" dirty="0" smtClean="0"/>
              <a:t>are prototypical examples of unsupervised learning tasks.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Semi-supervised Learning</a:t>
            </a:r>
            <a:r>
              <a:rPr lang="en-US" dirty="0" smtClean="0"/>
              <a:t>: learn a model for the data using both </a:t>
            </a:r>
            <a:r>
              <a:rPr lang="en-US" dirty="0" smtClean="0">
                <a:solidFill>
                  <a:srgbClr val="FF0000"/>
                </a:solidFill>
              </a:rPr>
              <a:t>labeled and unlabeled </a:t>
            </a:r>
            <a:r>
              <a:rPr lang="en-US" dirty="0" smtClean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180138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Classifier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probabilistic framework for solving classification problems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A, </a:t>
            </a: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random variables</a:t>
            </a:r>
          </a:p>
          <a:p>
            <a:r>
              <a:rPr lang="en-US" dirty="0">
                <a:solidFill>
                  <a:srgbClr val="0070C0"/>
                </a:solidFill>
              </a:rPr>
              <a:t>Joint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(A=</a:t>
            </a:r>
            <a:r>
              <a:rPr lang="en-US" b="1" dirty="0" err="1" smtClean="0">
                <a:solidFill>
                  <a:schemeClr val="accent2"/>
                </a:solidFill>
              </a:rPr>
              <a:t>a,C</a:t>
            </a:r>
            <a:r>
              <a:rPr lang="en-US" b="1" dirty="0" smtClean="0">
                <a:solidFill>
                  <a:schemeClr val="accent2"/>
                </a:solidFill>
              </a:rPr>
              <a:t>=c)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Conditional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(C=c 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dirty="0" smtClean="0">
                <a:solidFill>
                  <a:schemeClr val="accent2"/>
                </a:solidFill>
              </a:rPr>
              <a:t>A=a)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Relationship between joint and conditional probability distributions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Bayes </a:t>
            </a:r>
            <a:r>
              <a:rPr lang="en-US" b="1" dirty="0">
                <a:solidFill>
                  <a:srgbClr val="FF0000"/>
                </a:solidFill>
              </a:rPr>
              <a:t>Theorem</a:t>
            </a:r>
            <a:r>
              <a:rPr lang="en-US" dirty="0"/>
              <a:t>:</a:t>
            </a:r>
          </a:p>
        </p:txBody>
      </p:sp>
      <p:graphicFrame>
        <p:nvGraphicFramePr>
          <p:cNvPr id="1067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221768"/>
              </p:ext>
            </p:extLst>
          </p:nvPr>
        </p:nvGraphicFramePr>
        <p:xfrm>
          <a:off x="4038600" y="5638800"/>
          <a:ext cx="3581400" cy="9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8" name="Equation" r:id="rId3" imgW="3022560" imgH="787320" progId="Equation.3">
                  <p:embed/>
                </p:oleObj>
              </mc:Choice>
              <mc:Fallback>
                <p:oleObj name="Equation" r:id="rId3" imgW="3022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38800"/>
                        <a:ext cx="3581400" cy="93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54622"/>
              </p:ext>
            </p:extLst>
          </p:nvPr>
        </p:nvGraphicFramePr>
        <p:xfrm>
          <a:off x="1295400" y="4800600"/>
          <a:ext cx="6457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9" name="Εξίσωση" r:id="rId5" imgW="2869920" imgH="203040" progId="Equation.3">
                  <p:embed/>
                </p:oleObj>
              </mc:Choice>
              <mc:Fallback>
                <p:oleObj name="Εξίσωση" r:id="rId5" imgW="286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6457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6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the problem</a:t>
            </a:r>
          </a:p>
          <a:p>
            <a:pPr lvl="1"/>
            <a:r>
              <a:rPr lang="en-US" dirty="0" smtClean="0"/>
              <a:t>What is you are trying to predict? What kind of optimization function do you need? Do you need classes or probabilities?</a:t>
            </a:r>
          </a:p>
          <a:p>
            <a:r>
              <a:rPr lang="en-US" dirty="0" smtClean="0"/>
              <a:t>Extract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</a:p>
          <a:p>
            <a:pPr lvl="1"/>
            <a:r>
              <a:rPr lang="en-US" dirty="0" smtClean="0"/>
              <a:t>How do you find the right features that help to discriminate between the classes?</a:t>
            </a:r>
          </a:p>
          <a:p>
            <a:r>
              <a:rPr lang="en-US" dirty="0" smtClean="0"/>
              <a:t>Obtain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data</a:t>
            </a:r>
          </a:p>
          <a:p>
            <a:pPr lvl="1"/>
            <a:r>
              <a:rPr lang="en-US" dirty="0" smtClean="0"/>
              <a:t>Obtain a collection of labeled data. Make sure it is large enough, accurate and representative. Ensure that classes are well represented.</a:t>
            </a:r>
          </a:p>
          <a:p>
            <a:r>
              <a:rPr lang="en-US" dirty="0" smtClean="0"/>
              <a:t>Decide on the </a:t>
            </a:r>
            <a:r>
              <a:rPr lang="en-US" dirty="0" smtClean="0">
                <a:solidFill>
                  <a:srgbClr val="0070C0"/>
                </a:solidFill>
              </a:rPr>
              <a:t>technique</a:t>
            </a:r>
          </a:p>
          <a:p>
            <a:pPr lvl="1"/>
            <a:r>
              <a:rPr lang="en-US" dirty="0" smtClean="0"/>
              <a:t>What is the right technique for your problem?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Apply</a:t>
            </a:r>
            <a:r>
              <a:rPr lang="en-US" dirty="0" smtClean="0"/>
              <a:t> in practice</a:t>
            </a:r>
          </a:p>
          <a:p>
            <a:pPr lvl="1"/>
            <a:r>
              <a:rPr lang="en-US" dirty="0" smtClean="0"/>
              <a:t>Can the model be trained for very large data? How do you test how you do in practice? How do you improve?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11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not obvious. Consider the following three problems</a:t>
            </a:r>
          </a:p>
          <a:p>
            <a:pPr lvl="1"/>
            <a:r>
              <a:rPr lang="en-US" dirty="0" smtClean="0"/>
              <a:t>Detecting if an email is spam</a:t>
            </a:r>
          </a:p>
          <a:p>
            <a:pPr lvl="1"/>
            <a:r>
              <a:rPr lang="en-US" dirty="0" smtClean="0"/>
              <a:t>Categorizing the queries in a search engine</a:t>
            </a:r>
            <a:endParaRPr lang="en-US" dirty="0"/>
          </a:p>
          <a:p>
            <a:pPr lvl="1"/>
            <a:r>
              <a:rPr lang="en-US" dirty="0" smtClean="0"/>
              <a:t>Ranking the results of a web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38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Feature extraction,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engineering </a:t>
            </a:r>
            <a:r>
              <a:rPr lang="en-US" dirty="0" smtClean="0"/>
              <a:t>is the most tedious but also the most important step</a:t>
            </a:r>
          </a:p>
          <a:p>
            <a:pPr lvl="1"/>
            <a:r>
              <a:rPr lang="en-US" dirty="0" smtClean="0"/>
              <a:t>How do you separate the players of the Greek national team from those of the Swedish national team?</a:t>
            </a:r>
          </a:p>
          <a:p>
            <a:pPr lvl="1"/>
            <a:endParaRPr lang="en-US" dirty="0"/>
          </a:p>
          <a:p>
            <a:r>
              <a:rPr lang="en-US" dirty="0" smtClean="0"/>
              <a:t>One line of thought: throw features to the classifier and the classifier will figure out which ones are important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More features</a:t>
            </a:r>
            <a:r>
              <a:rPr lang="en-US" dirty="0" smtClean="0"/>
              <a:t>, means that you need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training data</a:t>
            </a:r>
          </a:p>
          <a:p>
            <a:r>
              <a:rPr lang="en-US" dirty="0" smtClean="0"/>
              <a:t>Another line of thought: </a:t>
            </a:r>
            <a:r>
              <a:rPr lang="en-US" dirty="0" smtClean="0">
                <a:solidFill>
                  <a:srgbClr val="0070C0"/>
                </a:solidFill>
              </a:rPr>
              <a:t>Feature Selection</a:t>
            </a:r>
            <a:r>
              <a:rPr lang="en-US" dirty="0" smtClean="0"/>
              <a:t>: Select carefully the features using various functions and techniques</a:t>
            </a:r>
          </a:p>
          <a:p>
            <a:pPr lvl="1"/>
            <a:r>
              <a:rPr lang="en-US" dirty="0" smtClean="0"/>
              <a:t>Computationally intensive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29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overlooked problem: How do you get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 data</a:t>
            </a:r>
            <a:r>
              <a:rPr lang="en-US" dirty="0" smtClean="0"/>
              <a:t> for training your model?</a:t>
            </a:r>
          </a:p>
          <a:p>
            <a:pPr lvl="1"/>
            <a:r>
              <a:rPr lang="en-US" dirty="0" smtClean="0"/>
              <a:t>E.g., how do you get training data for ranking?</a:t>
            </a:r>
          </a:p>
          <a:p>
            <a:r>
              <a:rPr lang="en-US" dirty="0" smtClean="0"/>
              <a:t>Usually requires a lot of manual effort and domain expertise and carefully planned labeling</a:t>
            </a:r>
          </a:p>
          <a:p>
            <a:pPr lvl="1"/>
            <a:r>
              <a:rPr lang="en-US" dirty="0" smtClean="0"/>
              <a:t>Results are not always of high quality (lack of expertise)</a:t>
            </a:r>
          </a:p>
          <a:p>
            <a:pPr lvl="1"/>
            <a:r>
              <a:rPr lang="en-US" dirty="0" smtClean="0"/>
              <a:t>And they are not sufficient (low coverage of the space)</a:t>
            </a:r>
          </a:p>
          <a:p>
            <a:r>
              <a:rPr lang="en-US" dirty="0" smtClean="0"/>
              <a:t>Recent trends:</a:t>
            </a:r>
          </a:p>
          <a:p>
            <a:pPr lvl="1"/>
            <a:r>
              <a:rPr lang="en-US" dirty="0" smtClean="0"/>
              <a:t>Find a </a:t>
            </a:r>
            <a:r>
              <a:rPr lang="en-US" dirty="0" smtClean="0">
                <a:solidFill>
                  <a:srgbClr val="0070C0"/>
                </a:solidFill>
              </a:rPr>
              <a:t>source</a:t>
            </a:r>
            <a:r>
              <a:rPr lang="en-US" dirty="0" smtClean="0"/>
              <a:t> that generates the labeled data for you.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Crowd-sourcing</a:t>
            </a:r>
            <a:r>
              <a:rPr lang="en-US" dirty="0" smtClean="0"/>
              <a:t>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23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small amount of labeled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  <a:r>
              <a:rPr lang="en-US" dirty="0" smtClean="0"/>
              <a:t>techniques have been developed for this purpose.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Self-training</a:t>
            </a:r>
            <a:r>
              <a:rPr lang="en-US" dirty="0" smtClean="0"/>
              <a:t>: Train a classifier on the data, and then feed back the high-confidence output of the classifier as input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Co-training</a:t>
            </a:r>
            <a:r>
              <a:rPr lang="en-US" dirty="0" smtClean="0"/>
              <a:t>: train two “independent” classifiers and feed the output of one classifier as input to the other.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Regularization</a:t>
            </a:r>
            <a:r>
              <a:rPr lang="en-US" dirty="0" smtClean="0"/>
              <a:t>: Treat learning as an optimization problem where you define relationships between the objects you want to classify, and you exploit these relationships</a:t>
            </a:r>
          </a:p>
          <a:p>
            <a:pPr lvl="1"/>
            <a:r>
              <a:rPr lang="en-US" dirty="0" smtClean="0"/>
              <a:t>Example: Image restoration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81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of technique depends on the problem requirements (do we need a probability estimate?) and the problem specifics (does independence assumption hold? do we think classes are linearly separable?)</a:t>
            </a:r>
          </a:p>
          <a:p>
            <a:r>
              <a:rPr lang="en-US" dirty="0" smtClean="0"/>
              <a:t>For many cases finding the right technique may be trial and error</a:t>
            </a:r>
          </a:p>
          <a:p>
            <a:r>
              <a:rPr lang="en-US" dirty="0" smtClean="0"/>
              <a:t>For many cases the exact technique does not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34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Trumps Better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038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web has made this possible.</a:t>
            </a:r>
          </a:p>
          <a:p>
            <a:pPr lvl="1"/>
            <a:r>
              <a:rPr lang="en-US" dirty="0" smtClean="0"/>
              <a:t>Especially for text-related tasks</a:t>
            </a:r>
          </a:p>
          <a:p>
            <a:pPr lvl="1"/>
            <a:r>
              <a:rPr lang="en-US" dirty="0" smtClean="0"/>
              <a:t>Search engine uses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collective human intelligence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Google lecture: </a:t>
            </a:r>
            <a:r>
              <a:rPr lang="en-US" dirty="0" smtClean="0">
                <a:hlinkClick r:id="rId2"/>
              </a:rPr>
              <a:t>Theorizing from the Data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62100"/>
            <a:ext cx="7848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have enough data then the algorithms are not so </a:t>
            </a:r>
            <a:r>
              <a:rPr lang="en-US" dirty="0" smtClean="0"/>
              <a:t>important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2335"/>
            <a:ext cx="4686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886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Apply-Test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r>
              <a:rPr lang="en-US" dirty="0" smtClean="0"/>
              <a:t> to very large datasets?</a:t>
            </a:r>
          </a:p>
          <a:p>
            <a:pPr lvl="1"/>
            <a:r>
              <a:rPr lang="en-US" dirty="0" smtClean="0"/>
              <a:t>Distributed computing – </a:t>
            </a:r>
            <a:r>
              <a:rPr lang="en-US" dirty="0" smtClean="0">
                <a:solidFill>
                  <a:srgbClr val="0070C0"/>
                </a:solidFill>
              </a:rPr>
              <a:t>map-reduce</a:t>
            </a:r>
            <a:r>
              <a:rPr lang="en-US" dirty="0" smtClean="0"/>
              <a:t> implementations of machine learning algorithms (</a:t>
            </a:r>
            <a:r>
              <a:rPr lang="en-US" dirty="0" err="1" smtClean="0"/>
              <a:t>Mahut</a:t>
            </a:r>
            <a:r>
              <a:rPr lang="en-US" dirty="0" smtClean="0"/>
              <a:t>, over 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How do you test something that is running online?</a:t>
            </a:r>
          </a:p>
          <a:p>
            <a:pPr lvl="1"/>
            <a:r>
              <a:rPr lang="en-US" dirty="0" smtClean="0"/>
              <a:t>You cannot get labeled data in this case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A/B testing</a:t>
            </a:r>
          </a:p>
          <a:p>
            <a:pPr lvl="1"/>
            <a:endParaRPr lang="en-US" dirty="0"/>
          </a:p>
          <a:p>
            <a:r>
              <a:rPr lang="en-US" dirty="0" smtClean="0"/>
              <a:t>How do you deal with changes in data?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3976220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LINK ANALYSIS RANKING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3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- Basics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graph is a powerful abstraction for modeling entities and their pairwise relationships.</a:t>
                </a:r>
              </a:p>
              <a:p>
                <a:r>
                  <a:rPr lang="en-US" dirty="0" smtClean="0"/>
                  <a:t>G = (V,E)</a:t>
                </a:r>
              </a:p>
              <a:p>
                <a:pPr lvl="1"/>
                <a:r>
                  <a:rPr lang="en-US" dirty="0" smtClean="0"/>
                  <a:t>Set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Set of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Examples: </a:t>
                </a:r>
              </a:p>
              <a:p>
                <a:pPr lvl="1"/>
                <a:r>
                  <a:rPr lang="en-US" dirty="0" smtClean="0"/>
                  <a:t>Social network</a:t>
                </a:r>
              </a:p>
              <a:p>
                <a:pPr lvl="1"/>
                <a:r>
                  <a:rPr lang="en-US" dirty="0" smtClean="0"/>
                  <a:t>Twitter Followers</a:t>
                </a:r>
              </a:p>
              <a:p>
                <a:pPr lvl="1"/>
                <a:r>
                  <a:rPr lang="en-US" dirty="0" smtClean="0"/>
                  <a:t>Web</a:t>
                </a:r>
              </a:p>
              <a:p>
                <a:pPr lvl="1"/>
                <a:r>
                  <a:rPr lang="en-US" dirty="0" smtClean="0"/>
                  <a:t>Collaboration graphs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5555550" y="3451829"/>
            <a:ext cx="3439729" cy="3227838"/>
            <a:chOff x="5562600" y="3267163"/>
            <a:chExt cx="3439729" cy="3227838"/>
          </a:xfrm>
        </p:grpSpPr>
        <p:grpSp>
          <p:nvGrpSpPr>
            <p:cNvPr id="37" name="Group 36"/>
            <p:cNvGrpSpPr/>
            <p:nvPr/>
          </p:nvGrpSpPr>
          <p:grpSpPr>
            <a:xfrm>
              <a:off x="5562600" y="3641750"/>
              <a:ext cx="3439729" cy="2483919"/>
              <a:chOff x="2492375" y="2841650"/>
              <a:chExt cx="3439729" cy="2483919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248102" y="3267163"/>
                  <a:ext cx="473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8102" y="3267163"/>
                  <a:ext cx="47359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516366" y="39904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366" y="39904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983666" y="61256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3666" y="61256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907763" y="6125669"/>
                  <a:ext cx="4690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7763" y="6125669"/>
                  <a:ext cx="46903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597955" y="37237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955" y="37237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34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894018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buClr>
                <a:schemeClr val="accent6"/>
              </a:buClr>
            </a:pPr>
            <a:r>
              <a:rPr lang="en-US" dirty="0" smtClean="0"/>
              <a:t>How to classify the new record </a:t>
            </a:r>
            <a:r>
              <a:rPr lang="en-US" dirty="0">
                <a:solidFill>
                  <a:srgbClr val="0070C0"/>
                </a:solidFill>
              </a:rPr>
              <a:t>X = (‘Yes’, ‘Single’, </a:t>
            </a:r>
            <a:r>
              <a:rPr lang="en-US" dirty="0" err="1" smtClean="0">
                <a:solidFill>
                  <a:srgbClr val="0070C0"/>
                </a:solidFill>
              </a:rPr>
              <a:t>80K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720709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Find the class with the highest probability given the vector values.</a:t>
            </a:r>
          </a:p>
          <a:p>
            <a:endParaRPr lang="en-US" sz="2400" dirty="0"/>
          </a:p>
          <a:p>
            <a:pPr marL="0"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Aposteriori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Probability </a:t>
            </a:r>
            <a:r>
              <a:rPr lang="en-US" sz="2000" dirty="0" smtClean="0"/>
              <a:t>estimate: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Find </a:t>
            </a:r>
            <a:r>
              <a:rPr lang="en-US" sz="2000" dirty="0"/>
              <a:t>the value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</a:t>
            </a:r>
            <a:r>
              <a:rPr lang="en-US" sz="2000" dirty="0" smtClean="0"/>
              <a:t>for class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that maximizes </a:t>
            </a:r>
            <a:r>
              <a:rPr lang="en-US" sz="2000" dirty="0">
                <a:solidFill>
                  <a:srgbClr val="0070C0"/>
                </a:solidFill>
              </a:rPr>
              <a:t>P(C=c| X)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311133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estimate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P(C|X)</a:t>
            </a:r>
            <a:r>
              <a:rPr lang="en-US" sz="2000" dirty="0" smtClean="0"/>
              <a:t> for the different values of C?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We want to estimate </a:t>
            </a:r>
            <a:r>
              <a:rPr lang="en-US" sz="2000" dirty="0" smtClean="0">
                <a:solidFill>
                  <a:srgbClr val="0070C0"/>
                </a:solidFill>
              </a:rPr>
              <a:t>P(C=Yes| </a:t>
            </a:r>
            <a:r>
              <a:rPr lang="en-US" sz="2000" dirty="0">
                <a:solidFill>
                  <a:srgbClr val="0070C0"/>
                </a:solidFill>
              </a:rPr>
              <a:t>X)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P(C=No|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21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Undirected Graphs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25780" cy="21969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Undirected Graph</a:t>
            </a:r>
            <a:r>
              <a:rPr lang="en-US" dirty="0" smtClean="0"/>
              <a:t>: The edges are undirected pairs – they can be traversed in any direction.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Degree of node</a:t>
            </a:r>
            <a:r>
              <a:rPr lang="en-US" dirty="0" smtClean="0"/>
              <a:t>: Number of edges incident on the node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Path</a:t>
            </a:r>
            <a:r>
              <a:rPr lang="en-US" dirty="0" smtClean="0"/>
              <a:t>: A sequence of edges from one node to another</a:t>
            </a:r>
          </a:p>
          <a:p>
            <a:pPr lvl="1"/>
            <a:r>
              <a:rPr lang="en-US" dirty="0" smtClean="0"/>
              <a:t>We say that the node is reachable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Connected Component</a:t>
            </a:r>
            <a:r>
              <a:rPr lang="en-US" dirty="0" smtClean="0"/>
              <a:t>: A set of nodes such that there is a path between any two nodes in the set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19589" y="3340518"/>
            <a:ext cx="3439729" cy="3227838"/>
            <a:chOff x="5562600" y="32671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5562600" y="36417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248102" y="3267163"/>
                  <a:ext cx="473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8102" y="3267163"/>
                  <a:ext cx="47359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516366" y="39904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366" y="39904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83666" y="61256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3666" y="61256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07763" y="6125669"/>
                  <a:ext cx="4690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7763" y="6125669"/>
                  <a:ext cx="46903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597955" y="37237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955" y="37237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2128838" y="6069376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2136775" y="5189901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2138363" y="4759688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2146300" y="4345351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6453"/>
              </p:ext>
            </p:extLst>
          </p:nvPr>
        </p:nvGraphicFramePr>
        <p:xfrm>
          <a:off x="1624013" y="4292600"/>
          <a:ext cx="2614612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Εξίσωση" r:id="rId8" imgW="1384200" imgH="1143000" progId="Equation.3">
                  <p:embed/>
                </p:oleObj>
              </mc:Choice>
              <mc:Fallback>
                <p:oleObj name="Εξίσωση" r:id="rId8" imgW="13842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4292600"/>
                        <a:ext cx="2614612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2146300" y="5639163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8325780" cy="24384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Directed Graph</a:t>
            </a:r>
            <a:r>
              <a:rPr lang="en-US" dirty="0" smtClean="0"/>
              <a:t>: The edges are ordered pairs – they can be traversed in the direction from first to second.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In-degree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Out-degree</a:t>
            </a:r>
            <a:r>
              <a:rPr lang="en-US" dirty="0" smtClean="0"/>
              <a:t> of a node.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Path</a:t>
            </a:r>
            <a:r>
              <a:rPr lang="en-US" dirty="0" smtClean="0"/>
              <a:t>: A sequence of directed edges from one node to another</a:t>
            </a:r>
          </a:p>
          <a:p>
            <a:pPr lvl="1"/>
            <a:r>
              <a:rPr lang="en-US" dirty="0" smtClean="0"/>
              <a:t>We say that the node is reachable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Strongly Connected Component</a:t>
            </a:r>
            <a:r>
              <a:rPr lang="en-US" dirty="0" smtClean="0"/>
              <a:t>: A set of nodes such that there is a directed path between any two nodes in the set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Weakly Connected Component</a:t>
            </a:r>
            <a:r>
              <a:rPr lang="en-US" dirty="0" smtClean="0"/>
              <a:t>: </a:t>
            </a:r>
            <a:r>
              <a:rPr lang="en-US" dirty="0"/>
              <a:t>A set of nodes such that there is </a:t>
            </a:r>
            <a:r>
              <a:rPr lang="en-US" dirty="0" smtClean="0"/>
              <a:t>an undirected path </a:t>
            </a:r>
            <a:r>
              <a:rPr lang="en-US" dirty="0"/>
              <a:t>between any two nodes in the </a:t>
            </a:r>
            <a:r>
              <a:rPr lang="en-US" dirty="0" smtClean="0"/>
              <a:t>set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619750" y="3497929"/>
            <a:ext cx="3439729" cy="3227838"/>
            <a:chOff x="2492375" y="2467063"/>
            <a:chExt cx="3439729" cy="3227838"/>
          </a:xfrm>
        </p:grpSpPr>
        <p:grpSp>
          <p:nvGrpSpPr>
            <p:cNvPr id="26" name="Group 25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50214" y="2467063"/>
                  <a:ext cx="473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359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809875" y="5325569"/>
                  <a:ext cx="4690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6903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2128838" y="6069376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>
            <a:off x="2136775" y="5189901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2138363" y="4759688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2146300" y="4345351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219561"/>
              </p:ext>
            </p:extLst>
          </p:nvPr>
        </p:nvGraphicFramePr>
        <p:xfrm>
          <a:off x="1600200" y="4292963"/>
          <a:ext cx="2662238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Equation" r:id="rId8" imgW="1409400" imgH="1143000" progId="Equation.3">
                  <p:embed/>
                </p:oleObj>
              </mc:Choice>
              <mc:Fallback>
                <p:oleObj name="Equation" r:id="rId8" imgW="1409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92963"/>
                        <a:ext cx="2662238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2146300" y="5639163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graph where the vertex set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is partitioned into two sets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 = {L,R}, </a:t>
            </a:r>
            <a:r>
              <a:rPr lang="en-US" dirty="0" smtClean="0"/>
              <a:t>of size greater than one, such that there is no edge within each set.</a:t>
            </a:r>
            <a:endParaRPr lang="en-US" dirty="0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3304542" y="3879173"/>
            <a:ext cx="1445172" cy="28729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3304542" y="5665623"/>
            <a:ext cx="1445172" cy="4274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3278266" y="4416126"/>
            <a:ext cx="1471448" cy="5668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 flipV="1">
            <a:off x="3278266" y="4063839"/>
            <a:ext cx="1552770" cy="1293884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49714" y="5310425"/>
            <a:ext cx="539750" cy="533400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49714" y="3983880"/>
            <a:ext cx="539750" cy="533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43200" y="3589815"/>
            <a:ext cx="53975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43200" y="4717641"/>
            <a:ext cx="539750" cy="5334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43200" y="5826372"/>
            <a:ext cx="539750" cy="5334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3694507"/>
                <a:ext cx="47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694507"/>
                <a:ext cx="47359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600" y="4856126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856126"/>
                <a:ext cx="47891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5876906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76906"/>
                <a:ext cx="47891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2092" y="4022822"/>
                <a:ext cx="469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92" y="4022822"/>
                <a:ext cx="46903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5262" y="5392459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262" y="5392459"/>
                <a:ext cx="47891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914400" y="456038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L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7899" y="456038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51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the graph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graph is a combinatorial object, with a certain </a:t>
            </a:r>
            <a:r>
              <a:rPr lang="en-US" dirty="0" smtClean="0">
                <a:solidFill>
                  <a:srgbClr val="00B0F0"/>
                </a:solidFill>
              </a:rPr>
              <a:t>structure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Mining the structure of the graph reveals information about the entities in the graph</a:t>
            </a:r>
          </a:p>
          <a:p>
            <a:pPr lvl="1"/>
            <a:r>
              <a:rPr lang="en-US" dirty="0" smtClean="0"/>
              <a:t>E.g., if in the Facebook graph I find that there are 100 people that are all linked to each other, then these people are likely to be a community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discovery </a:t>
            </a:r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By measuring the number of friends in the </a:t>
            </a:r>
            <a:r>
              <a:rPr lang="en-US" dirty="0" err="1" smtClean="0"/>
              <a:t>facebook</a:t>
            </a:r>
            <a:r>
              <a:rPr lang="en-US" dirty="0" smtClean="0"/>
              <a:t> graph I can find the most important nodes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node importance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We will now focus on the node importance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most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important nodes </a:t>
            </a:r>
            <a:r>
              <a:rPr lang="en-US" dirty="0" smtClean="0"/>
              <a:t>in the graph?</a:t>
            </a:r>
          </a:p>
          <a:p>
            <a:pPr lvl="1"/>
            <a:r>
              <a:rPr lang="en-US" dirty="0" smtClean="0"/>
              <a:t>What are the most authoritative pages on the web</a:t>
            </a:r>
          </a:p>
          <a:p>
            <a:pPr lvl="1"/>
            <a:r>
              <a:rPr lang="en-US" dirty="0" smtClean="0"/>
              <a:t>Who are the important users in </a:t>
            </a:r>
            <a:r>
              <a:rPr lang="en-US" dirty="0"/>
              <a:t>F</a:t>
            </a:r>
            <a:r>
              <a:rPr lang="en-US" dirty="0" smtClean="0"/>
              <a:t>acebook?</a:t>
            </a:r>
          </a:p>
          <a:p>
            <a:pPr lvl="1"/>
            <a:r>
              <a:rPr lang="en-US" dirty="0" smtClean="0"/>
              <a:t>What are the most influential Twitter accounts?</a:t>
            </a:r>
          </a:p>
        </p:txBody>
      </p:sp>
    </p:spTree>
    <p:extLst>
      <p:ext uri="{BB962C8B-B14F-4D97-AF65-F5344CB8AC3E}">
        <p14:creationId xmlns:p14="http://schemas.microsoft.com/office/powerpoint/2010/main" val="32207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First generation search engines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view documents as flat text files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not cope with size, spamming, user needs</a:t>
            </a:r>
          </a:p>
          <a:p>
            <a:pPr>
              <a:lnSpc>
                <a:spcPct val="90000"/>
              </a:lnSpc>
            </a:pPr>
            <a:r>
              <a:rPr lang="en-US" dirty="0"/>
              <a:t>Second generation search engines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Ranking becomes critical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from </a:t>
            </a:r>
            <a:r>
              <a:rPr lang="en-US" dirty="0">
                <a:solidFill>
                  <a:srgbClr val="FF6600"/>
                </a:solidFill>
              </a:rPr>
              <a:t>relevance</a:t>
            </a:r>
            <a:r>
              <a:rPr lang="en-US" dirty="0"/>
              <a:t> to </a:t>
            </a:r>
            <a:r>
              <a:rPr lang="en-US" dirty="0" smtClean="0">
                <a:solidFill>
                  <a:srgbClr val="FF6600"/>
                </a:solidFill>
              </a:rPr>
              <a:t>authoritativeness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6600"/>
                </a:solidFill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uthoritativeness: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static</a:t>
            </a:r>
            <a:r>
              <a:rPr lang="en-US" dirty="0" smtClean="0"/>
              <a:t> importance of the page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use </a:t>
            </a:r>
            <a:r>
              <a:rPr lang="en-US" dirty="0"/>
              <a:t>of Web specific data: Link </a:t>
            </a:r>
            <a:r>
              <a:rPr lang="en-US" dirty="0" smtClean="0"/>
              <a:t>Analysis of the Web graph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success story for the network </a:t>
            </a:r>
            <a:r>
              <a:rPr lang="en-US" dirty="0" smtClean="0"/>
              <a:t>analysis + a huge commercial success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all started with two graduate students at Stanford</a:t>
            </a:r>
          </a:p>
        </p:txBody>
      </p:sp>
    </p:spTree>
    <p:extLst>
      <p:ext uri="{BB962C8B-B14F-4D97-AF65-F5344CB8AC3E}">
        <p14:creationId xmlns:p14="http://schemas.microsoft.com/office/powerpoint/2010/main" val="15015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Analysis: Intuition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link from page </a:t>
            </a:r>
            <a:r>
              <a:rPr lang="en-US" dirty="0">
                <a:solidFill>
                  <a:srgbClr val="3399FF"/>
                </a:solidFill>
              </a:rPr>
              <a:t>p</a:t>
            </a:r>
            <a:r>
              <a:rPr lang="en-US" dirty="0"/>
              <a:t> to page </a:t>
            </a:r>
            <a:r>
              <a:rPr lang="en-US" dirty="0">
                <a:solidFill>
                  <a:srgbClr val="3399FF"/>
                </a:solidFill>
              </a:rPr>
              <a:t>q</a:t>
            </a:r>
            <a:r>
              <a:rPr lang="en-US" dirty="0"/>
              <a:t> denotes endorsement</a:t>
            </a:r>
          </a:p>
          <a:p>
            <a:pPr lvl="1"/>
            <a:r>
              <a:rPr lang="en-US" dirty="0"/>
              <a:t>page </a:t>
            </a:r>
            <a:r>
              <a:rPr lang="en-US" dirty="0">
                <a:solidFill>
                  <a:srgbClr val="3399FF"/>
                </a:solidFill>
              </a:rPr>
              <a:t>p</a:t>
            </a:r>
            <a:r>
              <a:rPr lang="en-US" dirty="0"/>
              <a:t> considers page </a:t>
            </a:r>
            <a:r>
              <a:rPr lang="en-US" dirty="0">
                <a:solidFill>
                  <a:srgbClr val="3399FF"/>
                </a:solidFill>
              </a:rPr>
              <a:t>q</a:t>
            </a:r>
            <a:r>
              <a:rPr lang="en-US" dirty="0"/>
              <a:t> an authority on a subject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the graph </a:t>
            </a:r>
            <a:r>
              <a:rPr lang="en-US" dirty="0"/>
              <a:t>of recommendations</a:t>
            </a:r>
          </a:p>
          <a:p>
            <a:pPr lvl="1"/>
            <a:r>
              <a:rPr lang="en-US" dirty="0"/>
              <a:t>assign an </a:t>
            </a:r>
            <a:r>
              <a:rPr lang="en-US" dirty="0">
                <a:solidFill>
                  <a:srgbClr val="FF3300"/>
                </a:solidFill>
              </a:rPr>
              <a:t>authority value</a:t>
            </a:r>
            <a:r>
              <a:rPr lang="en-US" dirty="0"/>
              <a:t> to every </a:t>
            </a:r>
            <a:r>
              <a:rPr lang="en-US" dirty="0" smtClean="0"/>
              <a:t>page</a:t>
            </a:r>
          </a:p>
          <a:p>
            <a:pPr lvl="1"/>
            <a:endParaRPr lang="en-US" dirty="0"/>
          </a:p>
          <a:p>
            <a:r>
              <a:rPr lang="en-US" dirty="0" smtClean="0"/>
              <a:t>The same idea applies to other graphs as well</a:t>
            </a:r>
          </a:p>
          <a:p>
            <a:pPr lvl="1"/>
            <a:r>
              <a:rPr lang="en-US" dirty="0" smtClean="0"/>
              <a:t>Twitter graph, where user </a:t>
            </a:r>
            <a:r>
              <a:rPr lang="en-US" dirty="0" smtClean="0">
                <a:solidFill>
                  <a:srgbClr val="00B0F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follows</a:t>
            </a:r>
            <a:r>
              <a:rPr lang="en-US" dirty="0" smtClean="0"/>
              <a:t> user </a:t>
            </a:r>
            <a:r>
              <a:rPr lang="en-US" dirty="0" smtClean="0">
                <a:solidFill>
                  <a:srgbClr val="00B0F0"/>
                </a:solidFill>
              </a:rPr>
              <a:t>q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350838"/>
            <a:ext cx="7705725" cy="1008062"/>
          </a:xfrm>
        </p:spPr>
        <p:txBody>
          <a:bodyPr/>
          <a:lstStyle/>
          <a:p>
            <a:r>
              <a:rPr lang="en-US" dirty="0" smtClean="0"/>
              <a:t>Constructing the graph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944" y="5776912"/>
            <a:ext cx="8424862" cy="8699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Goal: output an </a:t>
            </a:r>
            <a:r>
              <a:rPr lang="en-US" sz="2800" dirty="0">
                <a:solidFill>
                  <a:srgbClr val="FF0000"/>
                </a:solidFill>
              </a:rPr>
              <a:t>authority weight </a:t>
            </a:r>
            <a:r>
              <a:rPr lang="en-US" sz="2800" dirty="0"/>
              <a:t>for each </a:t>
            </a:r>
            <a:r>
              <a:rPr lang="en-US" sz="2800" dirty="0" smtClean="0"/>
              <a:t>node</a:t>
            </a:r>
          </a:p>
          <a:p>
            <a:pPr lvl="1"/>
            <a:r>
              <a:rPr lang="en-US" sz="2400" dirty="0" smtClean="0"/>
              <a:t>Also known as </a:t>
            </a:r>
            <a:r>
              <a:rPr lang="en-US" sz="2400" dirty="0" smtClean="0">
                <a:solidFill>
                  <a:srgbClr val="FF0000"/>
                </a:solidFill>
              </a:rPr>
              <a:t>centrality</a:t>
            </a:r>
            <a:r>
              <a:rPr lang="en-US" sz="2400" dirty="0" smtClean="0"/>
              <a:t>, or </a:t>
            </a:r>
            <a:r>
              <a:rPr lang="en-US" sz="2400" dirty="0" smtClean="0">
                <a:solidFill>
                  <a:srgbClr val="FF0000"/>
                </a:solidFill>
              </a:rPr>
              <a:t>importance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2389187" y="1892300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2770187" y="3797300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5284787" y="3949700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5970587" y="2197100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4446587" y="1358900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9" name="Line 9"/>
          <p:cNvSpPr>
            <a:spLocks noChangeShapeType="1"/>
          </p:cNvSpPr>
          <p:nvPr/>
        </p:nvSpPr>
        <p:spPr bwMode="auto">
          <a:xfrm>
            <a:off x="2617787" y="2730500"/>
            <a:ext cx="304800" cy="0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>
            <a:off x="2541587" y="23495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>
            <a:off x="5437187" y="4406900"/>
            <a:ext cx="304800" cy="0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5437187" y="4178300"/>
            <a:ext cx="304800" cy="0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6122987" y="25019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>
            <a:off x="5513387" y="46355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>
            <a:off x="2922587" y="4406900"/>
            <a:ext cx="304800" cy="0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>
            <a:off x="2922587" y="4102100"/>
            <a:ext cx="304800" cy="0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7" name="Line 17"/>
          <p:cNvSpPr>
            <a:spLocks noChangeShapeType="1"/>
          </p:cNvSpPr>
          <p:nvPr/>
        </p:nvSpPr>
        <p:spPr bwMode="auto">
          <a:xfrm>
            <a:off x="4675187" y="1816100"/>
            <a:ext cx="304800" cy="0"/>
          </a:xfrm>
          <a:prstGeom prst="line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8" name="Line 18"/>
          <p:cNvSpPr>
            <a:spLocks noChangeShapeType="1"/>
          </p:cNvSpPr>
          <p:nvPr/>
        </p:nvSpPr>
        <p:spPr bwMode="auto">
          <a:xfrm>
            <a:off x="3608387" y="43307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9" name="Line 19"/>
          <p:cNvSpPr>
            <a:spLocks noChangeShapeType="1"/>
          </p:cNvSpPr>
          <p:nvPr/>
        </p:nvSpPr>
        <p:spPr bwMode="auto">
          <a:xfrm flipH="1">
            <a:off x="3227387" y="2425700"/>
            <a:ext cx="1295400" cy="129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0" name="Line 20"/>
          <p:cNvSpPr>
            <a:spLocks noChangeShapeType="1"/>
          </p:cNvSpPr>
          <p:nvPr/>
        </p:nvSpPr>
        <p:spPr bwMode="auto">
          <a:xfrm flipH="1" flipV="1">
            <a:off x="2770187" y="30353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1" name="Line 21"/>
          <p:cNvSpPr>
            <a:spLocks noChangeShapeType="1"/>
          </p:cNvSpPr>
          <p:nvPr/>
        </p:nvSpPr>
        <p:spPr bwMode="auto">
          <a:xfrm flipV="1">
            <a:off x="3227387" y="2044700"/>
            <a:ext cx="114300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2" name="Line 22"/>
          <p:cNvSpPr>
            <a:spLocks noChangeShapeType="1"/>
          </p:cNvSpPr>
          <p:nvPr/>
        </p:nvSpPr>
        <p:spPr bwMode="auto">
          <a:xfrm>
            <a:off x="3151187" y="27305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3" name="Line 23"/>
          <p:cNvSpPr>
            <a:spLocks noChangeShapeType="1"/>
          </p:cNvSpPr>
          <p:nvPr/>
        </p:nvSpPr>
        <p:spPr bwMode="auto">
          <a:xfrm flipH="1" flipV="1">
            <a:off x="5208587" y="18161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 flipH="1" flipV="1">
            <a:off x="4827587" y="2425700"/>
            <a:ext cx="685800" cy="1447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5" name="Line 25"/>
          <p:cNvSpPr>
            <a:spLocks noChangeShapeType="1"/>
          </p:cNvSpPr>
          <p:nvPr/>
        </p:nvSpPr>
        <p:spPr bwMode="auto">
          <a:xfrm flipV="1">
            <a:off x="5741987" y="32639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6" name="Line 26"/>
          <p:cNvSpPr>
            <a:spLocks noChangeShapeType="1"/>
          </p:cNvSpPr>
          <p:nvPr/>
        </p:nvSpPr>
        <p:spPr bwMode="auto">
          <a:xfrm flipH="1" flipV="1">
            <a:off x="3227387" y="2959100"/>
            <a:ext cx="1981200" cy="1219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2890837" y="4857750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66CC"/>
                </a:solidFill>
                <a:latin typeface="Tahoma" pitchFamily="34" charset="0"/>
              </a:rPr>
              <a:t>w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5359400" y="5013325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9900"/>
                </a:solidFill>
                <a:latin typeface="Tahoma" pitchFamily="34" charset="0"/>
              </a:rPr>
              <a:t>w</a:t>
            </a:r>
          </a:p>
        </p:txBody>
      </p:sp>
      <p:sp>
        <p:nvSpPr>
          <p:cNvPr id="240669" name="Text Box 29"/>
          <p:cNvSpPr txBox="1">
            <a:spLocks noChangeArrowheads="1"/>
          </p:cNvSpPr>
          <p:nvPr/>
        </p:nvSpPr>
        <p:spPr bwMode="auto">
          <a:xfrm>
            <a:off x="6296025" y="328453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70C0"/>
                </a:solidFill>
                <a:latin typeface="Tahoma" pitchFamily="34" charset="0"/>
              </a:rPr>
              <a:t>w</a:t>
            </a:r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5214937" y="1412875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0000"/>
                </a:solidFill>
                <a:latin typeface="Tahoma" pitchFamily="34" charset="0"/>
              </a:rPr>
              <a:t>w</a:t>
            </a:r>
          </a:p>
        </p:txBody>
      </p:sp>
      <p:sp>
        <p:nvSpPr>
          <p:cNvPr id="240671" name="Text Box 31"/>
          <p:cNvSpPr txBox="1">
            <a:spLocks noChangeArrowheads="1"/>
          </p:cNvSpPr>
          <p:nvPr/>
        </p:nvSpPr>
        <p:spPr bwMode="auto">
          <a:xfrm>
            <a:off x="3127375" y="1771650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5B603"/>
                </a:solidFill>
                <a:latin typeface="Tahoma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5846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8" grpId="0" animBg="1"/>
      <p:bldP spid="240659" grpId="0" animBg="1"/>
      <p:bldP spid="240660" grpId="0" animBg="1"/>
      <p:bldP spid="240661" grpId="0" animBg="1"/>
      <p:bldP spid="240662" grpId="0" animBg="1"/>
      <p:bldP spid="240663" grpId="0" animBg="1"/>
      <p:bldP spid="240664" grpId="0" animBg="1"/>
      <p:bldP spid="240665" grpId="0" animBg="1"/>
      <p:bldP spid="240666" grpId="0" animBg="1"/>
      <p:bldP spid="240667" grpId="0"/>
      <p:bldP spid="240668" grpId="0"/>
      <p:bldP spid="240669" grpId="0"/>
      <p:bldP spid="240670" grpId="0"/>
      <p:bldP spid="24067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950913" y="3354388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1331913" y="5259388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3846513" y="5411788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4532313" y="3659188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3008313" y="2820988"/>
            <a:ext cx="685800" cy="9906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>
            <a:off x="1179513" y="4192588"/>
            <a:ext cx="304800" cy="0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5" name="Line 11"/>
          <p:cNvSpPr>
            <a:spLocks noChangeShapeType="1"/>
          </p:cNvSpPr>
          <p:nvPr/>
        </p:nvSpPr>
        <p:spPr bwMode="auto">
          <a:xfrm>
            <a:off x="1103313" y="3811588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6" name="Line 12"/>
          <p:cNvSpPr>
            <a:spLocks noChangeShapeType="1"/>
          </p:cNvSpPr>
          <p:nvPr/>
        </p:nvSpPr>
        <p:spPr bwMode="auto">
          <a:xfrm>
            <a:off x="3998913" y="5868988"/>
            <a:ext cx="304800" cy="0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>
            <a:off x="3998913" y="5640388"/>
            <a:ext cx="304800" cy="0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8" name="Line 14"/>
          <p:cNvSpPr>
            <a:spLocks noChangeShapeType="1"/>
          </p:cNvSpPr>
          <p:nvPr/>
        </p:nvSpPr>
        <p:spPr bwMode="auto">
          <a:xfrm>
            <a:off x="4684713" y="3963988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>
            <a:off x="4075113" y="6097588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0" name="Line 16"/>
          <p:cNvSpPr>
            <a:spLocks noChangeShapeType="1"/>
          </p:cNvSpPr>
          <p:nvPr/>
        </p:nvSpPr>
        <p:spPr bwMode="auto">
          <a:xfrm>
            <a:off x="1484313" y="5868988"/>
            <a:ext cx="304800" cy="0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1" name="Line 17"/>
          <p:cNvSpPr>
            <a:spLocks noChangeShapeType="1"/>
          </p:cNvSpPr>
          <p:nvPr/>
        </p:nvSpPr>
        <p:spPr bwMode="auto">
          <a:xfrm>
            <a:off x="1484313" y="5564188"/>
            <a:ext cx="304800" cy="0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2" name="Line 18"/>
          <p:cNvSpPr>
            <a:spLocks noChangeShapeType="1"/>
          </p:cNvSpPr>
          <p:nvPr/>
        </p:nvSpPr>
        <p:spPr bwMode="auto">
          <a:xfrm>
            <a:off x="3236913" y="3278188"/>
            <a:ext cx="304800" cy="0"/>
          </a:xfrm>
          <a:prstGeom prst="line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>
            <a:off x="2170113" y="5792788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4" name="Line 20"/>
          <p:cNvSpPr>
            <a:spLocks noChangeShapeType="1"/>
          </p:cNvSpPr>
          <p:nvPr/>
        </p:nvSpPr>
        <p:spPr bwMode="auto">
          <a:xfrm flipH="1">
            <a:off x="1789113" y="3887788"/>
            <a:ext cx="1295400" cy="129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5" name="Line 21"/>
          <p:cNvSpPr>
            <a:spLocks noChangeShapeType="1"/>
          </p:cNvSpPr>
          <p:nvPr/>
        </p:nvSpPr>
        <p:spPr bwMode="auto">
          <a:xfrm flipH="1" flipV="1">
            <a:off x="1331913" y="4497388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 flipV="1">
            <a:off x="1789113" y="3506788"/>
            <a:ext cx="114300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7" name="Line 23"/>
          <p:cNvSpPr>
            <a:spLocks noChangeShapeType="1"/>
          </p:cNvSpPr>
          <p:nvPr/>
        </p:nvSpPr>
        <p:spPr bwMode="auto">
          <a:xfrm>
            <a:off x="1712913" y="4192588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8" name="Line 24"/>
          <p:cNvSpPr>
            <a:spLocks noChangeShapeType="1"/>
          </p:cNvSpPr>
          <p:nvPr/>
        </p:nvSpPr>
        <p:spPr bwMode="auto">
          <a:xfrm flipH="1" flipV="1">
            <a:off x="3770313" y="3278188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9" name="Line 25"/>
          <p:cNvSpPr>
            <a:spLocks noChangeShapeType="1"/>
          </p:cNvSpPr>
          <p:nvPr/>
        </p:nvSpPr>
        <p:spPr bwMode="auto">
          <a:xfrm flipH="1" flipV="1">
            <a:off x="3389313" y="3887788"/>
            <a:ext cx="685800" cy="1447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V="1">
            <a:off x="4303713" y="4725988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1" name="Line 27"/>
          <p:cNvSpPr>
            <a:spLocks noChangeShapeType="1"/>
          </p:cNvSpPr>
          <p:nvPr/>
        </p:nvSpPr>
        <p:spPr bwMode="auto">
          <a:xfrm flipH="1" flipV="1">
            <a:off x="1789113" y="4421188"/>
            <a:ext cx="1981200" cy="1219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2" name="Text Box 28"/>
          <p:cNvSpPr txBox="1">
            <a:spLocks noChangeArrowheads="1"/>
          </p:cNvSpPr>
          <p:nvPr/>
        </p:nvSpPr>
        <p:spPr bwMode="auto">
          <a:xfrm>
            <a:off x="2124075" y="5980113"/>
            <a:ext cx="77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66CC"/>
                </a:solidFill>
                <a:latin typeface="Tahoma" pitchFamily="34" charset="0"/>
              </a:rPr>
              <a:t>w=1</a:t>
            </a:r>
          </a:p>
        </p:txBody>
      </p:sp>
      <p:sp>
        <p:nvSpPr>
          <p:cNvPr id="257053" name="Text Box 29"/>
          <p:cNvSpPr txBox="1">
            <a:spLocks noChangeArrowheads="1"/>
          </p:cNvSpPr>
          <p:nvPr/>
        </p:nvSpPr>
        <p:spPr bwMode="auto">
          <a:xfrm>
            <a:off x="4643438" y="5908675"/>
            <a:ext cx="77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9900"/>
                </a:solidFill>
                <a:latin typeface="Tahoma" pitchFamily="34" charset="0"/>
              </a:rPr>
              <a:t>w=1</a:t>
            </a:r>
          </a:p>
        </p:txBody>
      </p:sp>
      <p:sp>
        <p:nvSpPr>
          <p:cNvPr id="257054" name="Text Box 30"/>
          <p:cNvSpPr txBox="1">
            <a:spLocks noChangeArrowheads="1"/>
          </p:cNvSpPr>
          <p:nvPr/>
        </p:nvSpPr>
        <p:spPr bwMode="auto">
          <a:xfrm>
            <a:off x="4859338" y="4756150"/>
            <a:ext cx="77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70C0"/>
                </a:solidFill>
                <a:latin typeface="Tahoma" pitchFamily="34" charset="0"/>
              </a:rPr>
              <a:t>w=2</a:t>
            </a:r>
          </a:p>
        </p:txBody>
      </p:sp>
      <p:sp>
        <p:nvSpPr>
          <p:cNvPr id="257055" name="Text Box 31"/>
          <p:cNvSpPr txBox="1">
            <a:spLocks noChangeArrowheads="1"/>
          </p:cNvSpPr>
          <p:nvPr/>
        </p:nvSpPr>
        <p:spPr bwMode="auto">
          <a:xfrm>
            <a:off x="3779838" y="2667000"/>
            <a:ext cx="77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0000"/>
                </a:solidFill>
                <a:latin typeface="Tahoma" pitchFamily="34" charset="0"/>
              </a:rPr>
              <a:t>w=3</a:t>
            </a:r>
          </a:p>
        </p:txBody>
      </p:sp>
      <p:sp>
        <p:nvSpPr>
          <p:cNvPr id="257056" name="Text Box 32"/>
          <p:cNvSpPr txBox="1">
            <a:spLocks noChangeArrowheads="1"/>
          </p:cNvSpPr>
          <p:nvPr/>
        </p:nvSpPr>
        <p:spPr bwMode="auto">
          <a:xfrm>
            <a:off x="1403350" y="2955925"/>
            <a:ext cx="77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5B603"/>
                </a:solidFill>
                <a:latin typeface="Tahoma" pitchFamily="34" charset="0"/>
              </a:rPr>
              <a:t>w=2</a:t>
            </a:r>
          </a:p>
        </p:txBody>
      </p: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839200" cy="5105400"/>
          </a:xfrm>
        </p:spPr>
        <p:txBody>
          <a:bodyPr/>
          <a:lstStyle/>
          <a:p>
            <a:r>
              <a:rPr lang="en-US" sz="2400" dirty="0" smtClean="0"/>
              <a:t>In order for probabilities to be well defined:</a:t>
            </a:r>
          </a:p>
          <a:p>
            <a:pPr lvl="1"/>
            <a:r>
              <a:rPr lang="en-US" sz="2000" dirty="0" smtClean="0"/>
              <a:t>Consider </a:t>
            </a:r>
            <a:r>
              <a:rPr lang="en-US" sz="2000" dirty="0"/>
              <a:t>each attribute and </a:t>
            </a:r>
            <a:r>
              <a:rPr lang="en-US" sz="2000" dirty="0" smtClean="0"/>
              <a:t>the class </a:t>
            </a:r>
            <a:r>
              <a:rPr lang="en-US" sz="2000" dirty="0"/>
              <a:t>label as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sz="2000" dirty="0" smtClean="0"/>
              <a:t>Probabilities are determined from the data</a:t>
            </a:r>
            <a:endParaRPr lang="en-US" sz="2000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79877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93021" y="2823533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P(C) = (0.3, 0.7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749528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) = (0.3,0.7)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021" y="4687595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Martial Status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{Single, Married, Divorced}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= (0.4,0.4,0.2)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10925"/>
            <a:ext cx="4607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Taxable Income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) ~ Normal(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,</a:t>
            </a:r>
            <a:r>
              <a:rPr lang="el-GR" baseline="30000" dirty="0">
                <a:solidFill>
                  <a:srgbClr val="0070C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)</a:t>
            </a:r>
          </a:p>
          <a:p>
            <a:r>
              <a:rPr lang="el-GR" dirty="0" smtClean="0">
                <a:solidFill>
                  <a:srgbClr val="0070C0"/>
                </a:solidFill>
                <a:sym typeface="Symbol"/>
              </a:rPr>
              <a:t>μ = 104</a:t>
            </a:r>
            <a:r>
              <a:rPr lang="en-US" dirty="0" smtClean="0">
                <a:sym typeface="Symbol"/>
              </a:rPr>
              <a:t>:sample mean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,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</a:t>
            </a:r>
            <a:r>
              <a:rPr lang="el-GR" baseline="30000" dirty="0" smtClean="0">
                <a:solidFill>
                  <a:srgbClr val="0070C0"/>
                </a:solidFill>
                <a:sym typeface="Symbol"/>
              </a:rPr>
              <a:t>2</a:t>
            </a:r>
            <a:r>
              <a:rPr lang="el-GR" dirty="0" smtClean="0">
                <a:solidFill>
                  <a:srgbClr val="0070C0"/>
                </a:solidFill>
                <a:sym typeface="Symbol"/>
              </a:rPr>
              <a:t>=1874</a:t>
            </a:r>
            <a:r>
              <a:rPr lang="en-US" dirty="0" smtClean="0">
                <a:sym typeface="Symbol"/>
              </a:rPr>
              <a:t>:sample </a:t>
            </a:r>
            <a:r>
              <a:rPr lang="en-US" dirty="0" err="1" smtClean="0">
                <a:sym typeface="Symbol"/>
              </a:rPr>
              <a:t>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Good</a:t>
            </a:r>
            <a:r>
              <a:rPr lang="en-US" sz="2400" dirty="0"/>
              <a:t> authorities should be pointed by </a:t>
            </a:r>
            <a:r>
              <a:rPr lang="en-US" sz="2400" dirty="0">
                <a:solidFill>
                  <a:srgbClr val="009900"/>
                </a:solidFill>
              </a:rPr>
              <a:t>good</a:t>
            </a:r>
            <a:r>
              <a:rPr lang="en-US" sz="2400" dirty="0"/>
              <a:t> authorities</a:t>
            </a:r>
          </a:p>
          <a:p>
            <a:pPr lvl="1"/>
            <a:r>
              <a:rPr lang="en-US" sz="2000" dirty="0"/>
              <a:t>The value of a page is the value of the people that link to you</a:t>
            </a:r>
          </a:p>
          <a:p>
            <a:endParaRPr lang="en-US" dirty="0"/>
          </a:p>
          <a:p>
            <a:r>
              <a:rPr lang="en-US" dirty="0"/>
              <a:t>How do we implement that?</a:t>
            </a:r>
          </a:p>
          <a:p>
            <a:pPr lvl="1"/>
            <a:r>
              <a:rPr lang="en-US" dirty="0" smtClean="0"/>
              <a:t>Assume that we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unit of authority</a:t>
            </a:r>
            <a:r>
              <a:rPr lang="en-US" dirty="0" smtClean="0"/>
              <a:t> to distribute to all nodes.</a:t>
            </a:r>
          </a:p>
          <a:p>
            <a:pPr lvl="1"/>
            <a:r>
              <a:rPr lang="en-US" dirty="0" smtClean="0"/>
              <a:t>Each node </a:t>
            </a:r>
            <a:r>
              <a:rPr lang="en-US" dirty="0" smtClean="0">
                <a:solidFill>
                  <a:srgbClr val="0070C0"/>
                </a:solidFill>
              </a:rPr>
              <a:t>distributes</a:t>
            </a:r>
            <a:r>
              <a:rPr lang="en-US" dirty="0" smtClean="0"/>
              <a:t> the authority value they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their neighbors</a:t>
            </a:r>
          </a:p>
          <a:p>
            <a:pPr lvl="1"/>
            <a:r>
              <a:rPr lang="en-US" dirty="0" smtClean="0"/>
              <a:t>The authority value of each node is the sum of the </a:t>
            </a:r>
            <a:r>
              <a:rPr lang="en-US" dirty="0" smtClean="0">
                <a:solidFill>
                  <a:srgbClr val="0070C0"/>
                </a:solidFill>
              </a:rPr>
              <a:t>authority fractions </a:t>
            </a:r>
            <a:r>
              <a:rPr lang="en-US" dirty="0" smtClean="0"/>
              <a:t>it collects from its neighbors.</a:t>
            </a:r>
          </a:p>
          <a:p>
            <a:pPr lvl="1"/>
            <a:r>
              <a:rPr lang="en-US" dirty="0" smtClean="0"/>
              <a:t>Solving the system of equations we get the authority values for the nodes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,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,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61038" y="2945104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15300" y="2945104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61038" y="1143000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6403938" y="1828800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6746838" y="3288004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21837" y="36692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276099" y="36692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21837" y="7710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29720" y="445938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229720" y="4949525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229720" y="541119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229720" y="5885797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02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example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4984750" y="1890713"/>
            <a:ext cx="3556000" cy="3090862"/>
            <a:chOff x="3004" y="981"/>
            <a:chExt cx="2688" cy="2256"/>
          </a:xfrm>
        </p:grpSpPr>
        <p:sp>
          <p:nvSpPr>
            <p:cNvPr id="5135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6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7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8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9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40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5095875" y="1795463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v</a:t>
            </a:r>
            <a:r>
              <a:rPr lang="en-US" sz="2400" baseline="-25000">
                <a:latin typeface="Calibri" pitchFamily="34" charset="0"/>
              </a:rPr>
              <a:t>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5126" name="Text Box 31"/>
          <p:cNvSpPr txBox="1">
            <a:spLocks noChangeArrowheads="1"/>
          </p:cNvSpPr>
          <p:nvPr/>
        </p:nvSpPr>
        <p:spPr bwMode="auto">
          <a:xfrm>
            <a:off x="7332663" y="1631950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Calibri" pitchFamily="34" charset="0"/>
              </a:rPr>
              <a:t>v</a:t>
            </a:r>
            <a:r>
              <a:rPr lang="en-US" sz="2400" baseline="-25000" dirty="0" err="1">
                <a:latin typeface="Calibri" pitchFamily="34" charset="0"/>
              </a:rPr>
              <a:t>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127" name="Text Box 32"/>
          <p:cNvSpPr txBox="1">
            <a:spLocks noChangeArrowheads="1"/>
          </p:cNvSpPr>
          <p:nvPr/>
        </p:nvSpPr>
        <p:spPr bwMode="auto">
          <a:xfrm>
            <a:off x="8577263" y="2752725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v</a:t>
            </a:r>
            <a:r>
              <a:rPr lang="en-US" sz="2400" baseline="-25000">
                <a:latin typeface="Calibri" pitchFamily="34" charset="0"/>
              </a:rPr>
              <a:t>3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5128" name="Text Box 33"/>
          <p:cNvSpPr txBox="1">
            <a:spLocks noChangeArrowheads="1"/>
          </p:cNvSpPr>
          <p:nvPr/>
        </p:nvSpPr>
        <p:spPr bwMode="auto">
          <a:xfrm>
            <a:off x="7437438" y="5068888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v</a:t>
            </a:r>
            <a:r>
              <a:rPr lang="en-US" sz="2400" baseline="-25000">
                <a:latin typeface="Calibri" pitchFamily="34" charset="0"/>
              </a:rPr>
              <a:t>4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5129" name="Text Box 34"/>
          <p:cNvSpPr txBox="1">
            <a:spLocks noChangeArrowheads="1"/>
          </p:cNvSpPr>
          <p:nvPr/>
        </p:nvSpPr>
        <p:spPr bwMode="auto">
          <a:xfrm>
            <a:off x="5454650" y="4949825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v</a:t>
            </a:r>
            <a:r>
              <a:rPr lang="en-US" sz="2400" baseline="-25000">
                <a:latin typeface="Calibri" pitchFamily="34" charset="0"/>
              </a:rPr>
              <a:t>5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313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1/3 </a:t>
            </a:r>
            <a:r>
              <a:rPr lang="en-US" sz="20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000" baseline="-25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+ 1/2 </a:t>
            </a:r>
            <a:r>
              <a:rPr lang="en-US" sz="20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0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2836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1/2 </a:t>
            </a:r>
            <a:r>
              <a:rPr lang="en-US" sz="20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+ </a:t>
            </a:r>
            <a:r>
              <a:rPr lang="en-US" sz="20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000" baseline="-25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+ 1/3 </a:t>
            </a:r>
            <a:r>
              <a:rPr lang="en-US" sz="20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0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332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1/2 </a:t>
            </a:r>
            <a:r>
              <a:rPr lang="en-US" sz="20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+ 1/3 </a:t>
            </a:r>
            <a:r>
              <a:rPr lang="en-US" sz="20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0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393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1/2 </a:t>
            </a:r>
            <a:r>
              <a:rPr lang="en-US" sz="20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0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0150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</a:t>
            </a:r>
            <a:r>
              <a:rPr lang="en-US" sz="20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0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0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0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536532"/>
              </p:ext>
            </p:extLst>
          </p:nvPr>
        </p:nvGraphicFramePr>
        <p:xfrm>
          <a:off x="1539627" y="5526088"/>
          <a:ext cx="32099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9" name="Εξίσωση" r:id="rId4" imgW="1295280" imgH="444240" progId="Equation.3">
                  <p:embed/>
                </p:oleObj>
              </mc:Choice>
              <mc:Fallback>
                <p:oleObj name="Εξίσωση" r:id="rId4" imgW="1295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627" y="5526088"/>
                        <a:ext cx="32099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described is equivalent to a </a:t>
            </a:r>
            <a:r>
              <a:rPr lang="en-US" dirty="0" smtClean="0">
                <a:solidFill>
                  <a:srgbClr val="FF0000"/>
                </a:solidFill>
              </a:rPr>
              <a:t>random walk</a:t>
            </a:r>
            <a:r>
              <a:rPr lang="en-US" dirty="0" smtClean="0"/>
              <a:t> on the graph</a:t>
            </a:r>
          </a:p>
          <a:p>
            <a:endParaRPr lang="en-US" dirty="0"/>
          </a:p>
          <a:p>
            <a:r>
              <a:rPr lang="en-US" dirty="0" smtClean="0"/>
              <a:t>Random walk:</a:t>
            </a:r>
          </a:p>
          <a:p>
            <a:pPr lvl="1"/>
            <a:r>
              <a:rPr lang="en-US" dirty="0" smtClean="0"/>
              <a:t>Start from a node uniformly at random</a:t>
            </a:r>
          </a:p>
          <a:p>
            <a:pPr lvl="1"/>
            <a:r>
              <a:rPr lang="en-US" dirty="0" smtClean="0"/>
              <a:t>Pick one of the outgoing edges uniformly at random</a:t>
            </a:r>
          </a:p>
          <a:p>
            <a:pPr lvl="1"/>
            <a:r>
              <a:rPr lang="en-US" dirty="0" smtClean="0"/>
              <a:t>Repeat.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Question: what is the probability of being at a specific node?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probability of being at node i at this step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: probability of being at node i in the next step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After many steps the probabilities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converge</a:t>
                </a:r>
                <a:r>
                  <a:rPr lang="en-US" dirty="0" smtClean="0"/>
                  <a:t> to the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stationary distribution</a:t>
                </a:r>
                <a:r>
                  <a:rPr lang="en-US" dirty="0" smtClean="0"/>
                  <a:t> of the random walk.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444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399133" y="2743200"/>
            <a:ext cx="2742841" cy="2531876"/>
            <a:chOff x="3004" y="981"/>
            <a:chExt cx="2688" cy="2256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993500" y="3135711"/>
            <a:ext cx="469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v</a:t>
            </a:r>
            <a:r>
              <a:rPr lang="en-US" sz="2000" baseline="-25000" dirty="0" err="1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8186251" y="3540806"/>
            <a:ext cx="5005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v</a:t>
            </a:r>
            <a:r>
              <a:rPr lang="en-US" sz="2000" baseline="-25000" dirty="0" err="1">
                <a:latin typeface="Calibri" pitchFamily="34" charset="0"/>
              </a:rPr>
              <a:t>3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36535" y="4842451"/>
            <a:ext cx="44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v</a:t>
            </a:r>
            <a:r>
              <a:rPr lang="en-US" sz="2000" baseline="-25000" dirty="0" err="1">
                <a:latin typeface="Calibri" pitchFamily="34" charset="0"/>
              </a:rPr>
              <a:t>4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111631" y="4865205"/>
            <a:ext cx="485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v</a:t>
            </a:r>
            <a:r>
              <a:rPr lang="en-US" sz="2000" baseline="-25000" dirty="0" err="1">
                <a:latin typeface="Calibri" pitchFamily="34" charset="0"/>
              </a:rPr>
              <a:t>5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1905000" y="3062785"/>
            <a:ext cx="2214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0C612"/>
                </a:solidFill>
                <a:latin typeface="Calibri" pitchFamily="34" charset="0"/>
              </a:rPr>
              <a:t>p’</a:t>
            </a:r>
            <a:r>
              <a:rPr lang="en-US" sz="20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1/3 </a:t>
            </a:r>
            <a:r>
              <a:rPr lang="en-US" sz="2000" dirty="0" err="1" smtClean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000" baseline="-25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+ 1/2 </a:t>
            </a:r>
            <a:r>
              <a:rPr lang="en-US" sz="2000" dirty="0" err="1">
                <a:solidFill>
                  <a:srgbClr val="FF00FF"/>
                </a:solidFill>
                <a:latin typeface="Calibri" pitchFamily="34" charset="0"/>
              </a:rPr>
              <a:t>p</a:t>
            </a:r>
            <a:r>
              <a:rPr lang="en-US" sz="20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0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922463" y="3512048"/>
            <a:ext cx="2678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  <a:latin typeface="Calibri" pitchFamily="34" charset="0"/>
              </a:rPr>
              <a:t>p’</a:t>
            </a:r>
            <a:r>
              <a:rPr lang="en-US" sz="20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1/2 </a:t>
            </a:r>
            <a:r>
              <a:rPr lang="en-US" sz="2000" dirty="0" err="1" smtClean="0">
                <a:solidFill>
                  <a:srgbClr val="F0C612"/>
                </a:solidFill>
                <a:latin typeface="Calibri" pitchFamily="34" charset="0"/>
              </a:rPr>
              <a:t>p</a:t>
            </a:r>
            <a:r>
              <a:rPr lang="en-US" sz="20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+ </a:t>
            </a:r>
            <a:r>
              <a:rPr lang="en-US" sz="2000" dirty="0" err="1" smtClean="0">
                <a:solidFill>
                  <a:srgbClr val="0033CC"/>
                </a:solidFill>
                <a:latin typeface="Calibri" pitchFamily="34" charset="0"/>
              </a:rPr>
              <a:t>p</a:t>
            </a:r>
            <a:r>
              <a:rPr lang="en-US" sz="20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000" baseline="-25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+ 1/3 </a:t>
            </a:r>
            <a:r>
              <a:rPr lang="en-US" sz="2000" dirty="0" err="1" smtClean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0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1920875" y="4004173"/>
            <a:ext cx="23214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  <a:latin typeface="Calibri" pitchFamily="34" charset="0"/>
              </a:rPr>
              <a:t>p’</a:t>
            </a:r>
            <a:r>
              <a:rPr lang="en-US" sz="20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1/2 </a:t>
            </a:r>
            <a:r>
              <a:rPr lang="en-US" sz="2000" dirty="0" err="1" smtClean="0">
                <a:solidFill>
                  <a:srgbClr val="F0C612"/>
                </a:solidFill>
                <a:latin typeface="Calibri" pitchFamily="34" charset="0"/>
              </a:rPr>
              <a:t>p</a:t>
            </a:r>
            <a:r>
              <a:rPr lang="en-US" sz="20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+ 1/3 </a:t>
            </a:r>
            <a:r>
              <a:rPr lang="en-US" sz="2000" dirty="0" err="1" smtClean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0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1924050" y="4428035"/>
            <a:ext cx="1391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Calibri" pitchFamily="34" charset="0"/>
              </a:rPr>
              <a:t>p’</a:t>
            </a:r>
            <a:r>
              <a:rPr lang="en-US" sz="20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1/2 </a:t>
            </a:r>
            <a:r>
              <a:rPr lang="en-US" sz="2000" dirty="0" err="1" smtClean="0">
                <a:solidFill>
                  <a:srgbClr val="FF00FF"/>
                </a:solidFill>
                <a:latin typeface="Calibri" pitchFamily="34" charset="0"/>
              </a:rPr>
              <a:t>p</a:t>
            </a:r>
            <a:r>
              <a:rPr lang="en-US" sz="20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0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1919288" y="4924923"/>
            <a:ext cx="973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FF"/>
                </a:solidFill>
                <a:latin typeface="Calibri" pitchFamily="34" charset="0"/>
              </a:rPr>
              <a:t>p’</a:t>
            </a:r>
            <a:r>
              <a:rPr lang="en-US" sz="20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</a:t>
            </a:r>
            <a:r>
              <a:rPr lang="en-US" sz="2000" dirty="0" err="1" smtClean="0">
                <a:solidFill>
                  <a:srgbClr val="FF3300"/>
                </a:solidFill>
                <a:latin typeface="Calibri" pitchFamily="34" charset="0"/>
              </a:rPr>
              <a:t>p</a:t>
            </a:r>
            <a:r>
              <a:rPr lang="en-US" sz="20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0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0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298917" y="2820001"/>
            <a:ext cx="44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v</a:t>
            </a:r>
            <a:r>
              <a:rPr lang="en-US" sz="2000" baseline="-25000" dirty="0" err="1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0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Approach: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compute the posterior probability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 smtClean="0"/>
                  <a:t>using </a:t>
                </a:r>
                <a:r>
                  <a:rPr lang="en-US" sz="2400" dirty="0"/>
                  <a:t>the Bayes theorem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is equivalent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|C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) P(C)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 smtClean="0"/>
                  <a:t>The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the same for all values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.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How </a:t>
                </a:r>
                <a:r>
                  <a:rPr lang="en-US" sz="2400" dirty="0"/>
                  <a:t>to estimate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| C )?</a:t>
                </a:r>
              </a:p>
            </p:txBody>
          </p:sp>
        </mc:Choice>
        <mc:Fallback xmlns="">
          <p:sp>
            <p:nvSpPr>
              <p:cNvPr id="1070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  <a:blipFill rotWithShape="1">
                <a:blip r:embed="rId3"/>
                <a:stretch>
                  <a:fillRect l="-568" t="-1529" r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0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525766"/>
              </p:ext>
            </p:extLst>
          </p:nvPr>
        </p:nvGraphicFramePr>
        <p:xfrm>
          <a:off x="1828800" y="2860675"/>
          <a:ext cx="5791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Εξίσωση" r:id="rId4" imgW="4863960" imgH="799920" progId="Equation.3">
                  <p:embed/>
                </p:oleObj>
              </mc:Choice>
              <mc:Fallback>
                <p:oleObj name="Εξίσωση" r:id="rId4" imgW="4863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60675"/>
                        <a:ext cx="5791200" cy="7969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1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Assume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independence</a:t>
                </a:r>
                <a:r>
                  <a:rPr lang="en-US" sz="2400" dirty="0" smtClean="0"/>
                  <a:t> among attributes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when class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given: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)=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⋯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We can </a:t>
                </a:r>
                <a:r>
                  <a:rPr lang="en-US" sz="2400" dirty="0"/>
                  <a:t>estimate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 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from the data.</a:t>
                </a:r>
                <a:endParaRPr lang="en-US" sz="2400" dirty="0">
                  <a:solidFill>
                    <a:srgbClr val="00B0F0"/>
                  </a:solidFill>
                </a:endParaRPr>
              </a:p>
              <a:p>
                <a:pPr lvl="1">
                  <a:buFont typeface="Arial" charset="0"/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New </a:t>
                </a:r>
                <a:r>
                  <a:rPr lang="en-US" sz="2400" dirty="0" smtClean="0"/>
                  <a:t>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 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classified </a:t>
                </a:r>
                <a:r>
                  <a:rPr lang="en-US" sz="2400" dirty="0" smtClean="0"/>
                  <a:t>to class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if </a:t>
                </a:r>
                <a:endParaRPr lang="en-US" sz="2400" dirty="0" smtClean="0"/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B0F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 marL="274320" lvl="1" indent="0">
                  <a:buNone/>
                </a:pPr>
                <a:r>
                  <a:rPr lang="en-US" sz="2400" dirty="0" smtClean="0"/>
                  <a:t>is maximum over all possible values of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.</a:t>
                </a:r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87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0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 For the class </a:t>
            </a:r>
            <a:r>
              <a:rPr lang="en-US" dirty="0" smtClean="0">
                <a:solidFill>
                  <a:schemeClr val="accent1"/>
                </a:solidFill>
              </a:rPr>
              <a:t>C = ‘Evade’, </a:t>
            </a:r>
            <a:r>
              <a:rPr lang="en-US" dirty="0" smtClean="0"/>
              <a:t>we want to compute: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P(C = No| X)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Class Prior Probability</a:t>
                </a:r>
                <a:r>
                  <a:rPr lang="en-US" dirty="0" smtClean="0"/>
                  <a:t>: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: Number of records with class c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/>
                  <a:t>N = Number of records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P(C = No</a:t>
                </a:r>
                <a:r>
                  <a:rPr lang="en-US" dirty="0">
                    <a:solidFill>
                      <a:srgbClr val="0070C0"/>
                    </a:solidFill>
                  </a:rPr>
                  <a:t>)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7/10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P(C = Yes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3/10</a:t>
                </a:r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  <a:blipFill rotWithShape="1">
                <a:blip r:embed="rId3"/>
                <a:stretch>
                  <a:fillRect l="-2800" t="-3252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8910"/>
              </p:ext>
            </p:extLst>
          </p:nvPr>
        </p:nvGraphicFramePr>
        <p:xfrm>
          <a:off x="1524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3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1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15338</TotalTime>
  <Words>3392</Words>
  <Application>Microsoft Office PowerPoint</Application>
  <PresentationFormat>On-screen Show (4:3)</PresentationFormat>
  <Paragraphs>522</Paragraphs>
  <Slides>53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Clarity</vt:lpstr>
      <vt:lpstr>Equation</vt:lpstr>
      <vt:lpstr>Εξίσωση</vt:lpstr>
      <vt:lpstr>VISIO</vt:lpstr>
      <vt:lpstr>Visio</vt:lpstr>
      <vt:lpstr>DATA MINING LECTURE 11</vt:lpstr>
      <vt:lpstr>NAÏVE BAYES CLASSIFIER</vt:lpstr>
      <vt:lpstr>Bayes Classifier</vt:lpstr>
      <vt:lpstr>Bayesian Classifiers</vt:lpstr>
      <vt:lpstr>Bayesian Classifiers</vt:lpstr>
      <vt:lpstr>Bayesian Classifiers</vt:lpstr>
      <vt:lpstr>Naïve Bayes Classifier</vt:lpstr>
      <vt:lpstr>Example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Example</vt:lpstr>
      <vt:lpstr>Example of Naïve Bayes Classifier</vt:lpstr>
      <vt:lpstr>Example of Naïve Bayes Classifier</vt:lpstr>
      <vt:lpstr>Naïve Bayes Classifier</vt:lpstr>
      <vt:lpstr>Example of Naïve Bayes Classifier</vt:lpstr>
      <vt:lpstr>Implementation details</vt:lpstr>
      <vt:lpstr>Naïve Bayes for Text Classification</vt:lpstr>
      <vt:lpstr>Multinomial document model</vt:lpstr>
      <vt:lpstr>PowerPoint Presentation</vt:lpstr>
      <vt:lpstr>Example</vt:lpstr>
      <vt:lpstr>Naïve Bayes (Summary)</vt:lpstr>
      <vt:lpstr>Supervised Learning</vt:lpstr>
      <vt:lpstr>Learning</vt:lpstr>
      <vt:lpstr>Supervised Learning Steps</vt:lpstr>
      <vt:lpstr>Modeling the problem</vt:lpstr>
      <vt:lpstr>Feature extraction </vt:lpstr>
      <vt:lpstr>Training data</vt:lpstr>
      <vt:lpstr>Dealing with small amount of labeled data</vt:lpstr>
      <vt:lpstr>Technique</vt:lpstr>
      <vt:lpstr>Big Data Trumps Better Algorithms</vt:lpstr>
      <vt:lpstr>Apply-Test</vt:lpstr>
      <vt:lpstr>GRAPHS and LINK ANALYSIS RANKING</vt:lpstr>
      <vt:lpstr>Graphs - Basics</vt:lpstr>
      <vt:lpstr>Undirected Graphs </vt:lpstr>
      <vt:lpstr>Directed Graphs</vt:lpstr>
      <vt:lpstr>Bipartite Graph</vt:lpstr>
      <vt:lpstr>Mining the graph structure</vt:lpstr>
      <vt:lpstr>Importance problem</vt:lpstr>
      <vt:lpstr>Link Analysis</vt:lpstr>
      <vt:lpstr>Link Analysis: Intuition</vt:lpstr>
      <vt:lpstr>Constructing the graph</vt:lpstr>
      <vt:lpstr>Rank by Popularity</vt:lpstr>
      <vt:lpstr>Popularity</vt:lpstr>
      <vt:lpstr>PageRank</vt:lpstr>
      <vt:lpstr>A more complex example</vt:lpstr>
      <vt:lpstr>Random Walks on Graphs</vt:lpstr>
      <vt:lpstr>Random walks on graphs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570</cp:revision>
  <dcterms:created xsi:type="dcterms:W3CDTF">2011-10-17T19:46:53Z</dcterms:created>
  <dcterms:modified xsi:type="dcterms:W3CDTF">2012-12-17T16:04:35Z</dcterms:modified>
</cp:coreProperties>
</file>