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8" r:id="rId8"/>
    <p:sldId id="269" r:id="rId9"/>
    <p:sldId id="270" r:id="rId10"/>
    <p:sldId id="261" r:id="rId11"/>
    <p:sldId id="272" r:id="rId12"/>
    <p:sldId id="266" r:id="rId13"/>
    <p:sldId id="262" r:id="rId14"/>
    <p:sldId id="263" r:id="rId15"/>
    <p:sldId id="267" r:id="rId16"/>
    <p:sldId id="274" r:id="rId17"/>
    <p:sldId id="27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1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2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8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8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6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7ED4-B38B-4099-9049-17D8508FF251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47A4B-73E5-43F3-B2BA-59743F470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Social Networks and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Absorbing random walks </a:t>
            </a:r>
          </a:p>
          <a:p>
            <a:r>
              <a:rPr lang="en-US" dirty="0" smtClean="0"/>
              <a:t>Label Propagation</a:t>
            </a:r>
          </a:p>
          <a:p>
            <a:r>
              <a:rPr lang="en-US" dirty="0" smtClean="0"/>
              <a:t>Opinion 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</a:t>
            </a:r>
            <a:r>
              <a:rPr lang="en-US" dirty="0" err="1" smtClean="0"/>
              <a:t>absorbtion</a:t>
            </a:r>
            <a:r>
              <a:rPr lang="en-US" dirty="0" smtClean="0"/>
              <a:t> probabilities for red and blue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3592" y="2895600"/>
                <a:ext cx="54044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𝑅𝑒𝑑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" y="2895600"/>
                <a:ext cx="54044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3592" y="3580064"/>
                <a:ext cx="580697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" y="3580064"/>
                <a:ext cx="580697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4883" y="4328335"/>
                <a:ext cx="58850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83" y="4328335"/>
                <a:ext cx="5885073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716307" y="6284150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0.48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67476" y="6251884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0.42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0.58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6629" y="3860282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0.57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0.43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273685" y="4035093"/>
            <a:ext cx="2680977" cy="2153005"/>
            <a:chOff x="3302538" y="4680709"/>
            <a:chExt cx="2680977" cy="2153005"/>
          </a:xfrm>
        </p:grpSpPr>
        <p:grpSp>
          <p:nvGrpSpPr>
            <p:cNvPr id="30" name="Group 29"/>
            <p:cNvGrpSpPr/>
            <p:nvPr/>
          </p:nvGrpSpPr>
          <p:grpSpPr>
            <a:xfrm>
              <a:off x="3348265" y="4735038"/>
              <a:ext cx="2635250" cy="2098676"/>
              <a:chOff x="2888703" y="2438400"/>
              <a:chExt cx="3556000" cy="2619376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2"/>
              <p:cNvSpPr>
                <a:spLocks noChangeShapeType="1"/>
              </p:cNvSpPr>
              <p:nvPr/>
            </p:nvSpPr>
            <p:spPr bwMode="auto">
              <a:xfrm flipV="1">
                <a:off x="3618952" y="2839924"/>
                <a:ext cx="952501" cy="2635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003616" y="46807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02538" y="57412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40321" y="5110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09834" y="5593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76622" y="6243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38939" y="60335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03464" y="5609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200" y="5155284"/>
                <a:ext cx="3750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155284"/>
                <a:ext cx="375057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63592" y="5600545"/>
                <a:ext cx="39371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1− 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" y="5600545"/>
                <a:ext cx="393710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63592" y="6077960"/>
                <a:ext cx="4042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1−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" y="6077960"/>
                <a:ext cx="40420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9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Penalizing long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orange node has the same probability of reaching red and blue as the yellow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2400" dirty="0" smtClean="0"/>
              <a:t>Intuitively though it is further away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716307" y="5515367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0.48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67476" y="5483101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0.42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0.58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56629" y="3091499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0.57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0.43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273685" y="3266310"/>
            <a:ext cx="2680977" cy="2153005"/>
            <a:chOff x="3302538" y="4680709"/>
            <a:chExt cx="2680977" cy="2153005"/>
          </a:xfrm>
        </p:grpSpPr>
        <p:grpSp>
          <p:nvGrpSpPr>
            <p:cNvPr id="30" name="Group 29"/>
            <p:cNvGrpSpPr/>
            <p:nvPr/>
          </p:nvGrpSpPr>
          <p:grpSpPr>
            <a:xfrm>
              <a:off x="3348265" y="4735038"/>
              <a:ext cx="2635250" cy="2098676"/>
              <a:chOff x="2888703" y="2438400"/>
              <a:chExt cx="3556000" cy="2619376"/>
            </a:xfrm>
          </p:grpSpPr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2"/>
              <p:cNvSpPr>
                <a:spLocks noChangeShapeType="1"/>
              </p:cNvSpPr>
              <p:nvPr/>
            </p:nvSpPr>
            <p:spPr bwMode="auto">
              <a:xfrm flipV="1">
                <a:off x="3618952" y="2839924"/>
                <a:ext cx="952501" cy="2635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003616" y="46807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02538" y="57412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40321" y="5110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09834" y="5593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76622" y="6243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38939" y="60335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03464" y="5609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27259" y="4081355"/>
                <a:ext cx="3736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𝐵𝑙𝑢𝑒</m:t>
                        </m:r>
                      </m:e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𝑂𝑟𝑎𝑛𝑔𝑒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𝐵𝑙𝑢𝑒</m:t>
                        </m:r>
                      </m:e>
                      <m:e>
                        <m:r>
                          <a:rPr lang="en-US" i="1">
                            <a:solidFill>
                              <a:srgbClr val="FFC000"/>
                            </a:solidFill>
                            <a:latin typeface="Cambria Math"/>
                          </a:rPr>
                          <m:t>𝑌𝑒𝑙𝑙𝑜𝑤</m:t>
                        </m:r>
                      </m:e>
                    </m: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59" y="4081355"/>
                <a:ext cx="373672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181600" y="3541931"/>
            <a:ext cx="494109" cy="5227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54" idx="6"/>
            <a:endCxn id="42" idx="2"/>
          </p:cNvCxnSpPr>
          <p:nvPr/>
        </p:nvCxnSpPr>
        <p:spPr>
          <a:xfrm>
            <a:off x="5675709" y="3803312"/>
            <a:ext cx="643703" cy="195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91200" y="39943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62000" y="3437309"/>
                <a:ext cx="3651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𝑂𝑟𝑎𝑛𝑔𝑒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437309"/>
                <a:ext cx="365144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131938" y="2895600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0.57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0.43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Penalizing long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universal absorbing node </a:t>
            </a:r>
            <a:r>
              <a:rPr lang="en-US" dirty="0" smtClean="0"/>
              <a:t>to which each node gets absorbed with probability </a:t>
            </a:r>
            <a:r>
              <a:rPr lang="el-GR" dirty="0" smtClean="0">
                <a:solidFill>
                  <a:srgbClr val="0070C0"/>
                </a:solidFill>
              </a:rPr>
              <a:t>α</a:t>
            </a:r>
            <a:r>
              <a:rPr lang="el-GR" dirty="0" smtClean="0"/>
              <a:t>.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183083" y="3152877"/>
            <a:ext cx="2635250" cy="2098676"/>
            <a:chOff x="2888703" y="2438400"/>
            <a:chExt cx="3556000" cy="2619376"/>
          </a:xfrm>
        </p:grpSpPr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3618952" y="2839924"/>
              <a:ext cx="952501" cy="2635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5045271" y="3374169"/>
            <a:ext cx="494109" cy="5227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8" idx="6"/>
            <a:endCxn id="27" idx="2"/>
          </p:cNvCxnSpPr>
          <p:nvPr/>
        </p:nvCxnSpPr>
        <p:spPr>
          <a:xfrm>
            <a:off x="5539380" y="3635550"/>
            <a:ext cx="643703" cy="195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42131" y="3706633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l-GR" dirty="0" smtClean="0"/>
              <a:t>-α</a:t>
            </a:r>
            <a:endParaRPr lang="en-US" dirty="0"/>
          </a:p>
        </p:txBody>
      </p:sp>
      <p:cxnSp>
        <p:nvCxnSpPr>
          <p:cNvPr id="33" name="Straight Connector 32"/>
          <p:cNvCxnSpPr>
            <a:stCxn id="28" idx="4"/>
            <a:endCxn id="34" idx="0"/>
          </p:cNvCxnSpPr>
          <p:nvPr/>
        </p:nvCxnSpPr>
        <p:spPr>
          <a:xfrm>
            <a:off x="5292326" y="3896930"/>
            <a:ext cx="0" cy="33942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178026" y="4236359"/>
            <a:ext cx="228600" cy="2214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902795" y="383144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 rot="10800000">
            <a:off x="6315837" y="3015446"/>
            <a:ext cx="228600" cy="560892"/>
            <a:chOff x="3927642" y="3124832"/>
            <a:chExt cx="228600" cy="560892"/>
          </a:xfrm>
        </p:grpSpPr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>
              <a:off x="4041942" y="3124832"/>
              <a:ext cx="0" cy="339429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3927642" y="3464261"/>
              <a:ext cx="228600" cy="2214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157780" y="31954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544437" y="5273322"/>
            <a:ext cx="228600" cy="560892"/>
            <a:chOff x="3927642" y="3124832"/>
            <a:chExt cx="228600" cy="560892"/>
          </a:xfrm>
        </p:grpSpPr>
        <p:cxnSp>
          <p:nvCxnSpPr>
            <p:cNvPr id="45" name="Straight Connector 44"/>
            <p:cNvCxnSpPr>
              <a:endCxn id="46" idx="0"/>
            </p:cNvCxnSpPr>
            <p:nvPr/>
          </p:nvCxnSpPr>
          <p:spPr>
            <a:xfrm>
              <a:off x="4041942" y="3124832"/>
              <a:ext cx="0" cy="339429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927642" y="3464261"/>
              <a:ext cx="228600" cy="2214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095624" y="5251552"/>
            <a:ext cx="228600" cy="560892"/>
            <a:chOff x="3927642" y="3124832"/>
            <a:chExt cx="228600" cy="560892"/>
          </a:xfrm>
        </p:grpSpPr>
        <p:cxnSp>
          <p:nvCxnSpPr>
            <p:cNvPr id="48" name="Straight Connector 47"/>
            <p:cNvCxnSpPr>
              <a:endCxn id="49" idx="0"/>
            </p:cNvCxnSpPr>
            <p:nvPr/>
          </p:nvCxnSpPr>
          <p:spPr>
            <a:xfrm>
              <a:off x="4041942" y="3124832"/>
              <a:ext cx="0" cy="339429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3927642" y="3464261"/>
              <a:ext cx="228600" cy="2214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292206" y="522164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291014" y="519613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54" name="Arc 53"/>
          <p:cNvSpPr/>
          <p:nvPr/>
        </p:nvSpPr>
        <p:spPr>
          <a:xfrm>
            <a:off x="5406626" y="4423676"/>
            <a:ext cx="1824966" cy="16391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16200000">
            <a:off x="7505857" y="4423676"/>
            <a:ext cx="1824966" cy="16391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2903133">
            <a:off x="5270600" y="2944115"/>
            <a:ext cx="1824966" cy="163913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859182" y="442384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l-GR" dirty="0" smtClean="0"/>
              <a:t>-α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460637" y="4306130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l-GR" dirty="0" smtClean="0"/>
              <a:t>-α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077185" y="3643746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l-GR" dirty="0" smtClean="0"/>
              <a:t>-α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19335" y="5943600"/>
                <a:ext cx="684020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l-GR" b="0" i="1" smtClean="0">
                          <a:latin typeface="Cambria Math"/>
                        </a:rPr>
                        <m:t>(1−</m:t>
                      </m:r>
                      <m:r>
                        <a:rPr lang="el-GR" b="0" i="1" smtClean="0">
                          <a:latin typeface="Cambria Math"/>
                        </a:rPr>
                        <m:t>𝛼</m:t>
                      </m:r>
                      <m:r>
                        <a:rPr lang="el-GR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l-G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𝑅𝑒𝑑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/>
                                </a:rPr>
                                <m:t>𝑌𝑒𝑙𝑙𝑜𝑤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𝑅𝑒𝑑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3399"/>
                                  </a:solidFill>
                                  <a:latin typeface="Cambria Math"/>
                                </a:rPr>
                                <m:t>𝑃𝑖𝑛𝑘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5" y="5943600"/>
                <a:ext cx="684020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93784" y="3111975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With probability </a:t>
            </a:r>
            <a:r>
              <a:rPr lang="el-GR" sz="2000" dirty="0" smtClean="0">
                <a:solidFill>
                  <a:srgbClr val="0070C0"/>
                </a:solidFill>
              </a:rPr>
              <a:t>α</a:t>
            </a:r>
            <a:r>
              <a:rPr lang="el-GR" sz="2000" dirty="0" smtClean="0"/>
              <a:t> </a:t>
            </a:r>
            <a:r>
              <a:rPr lang="en-US" sz="2000" dirty="0" smtClean="0"/>
              <a:t>the random walk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dies</a:t>
            </a:r>
          </a:p>
          <a:p>
            <a:endParaRPr lang="en-US" sz="2000" dirty="0"/>
          </a:p>
          <a:p>
            <a:r>
              <a:rPr lang="en-US" sz="2000" dirty="0" smtClean="0"/>
              <a:t>With probability </a:t>
            </a:r>
            <a:r>
              <a:rPr lang="en-US" sz="2000" dirty="0" smtClean="0">
                <a:solidFill>
                  <a:srgbClr val="0070C0"/>
                </a:solidFill>
              </a:rPr>
              <a:t>(1-</a:t>
            </a:r>
            <a:r>
              <a:rPr lang="el-GR" sz="2000" dirty="0" smtClean="0">
                <a:solidFill>
                  <a:srgbClr val="0070C0"/>
                </a:solidFill>
              </a:rPr>
              <a:t>α) </a:t>
            </a:r>
            <a:r>
              <a:rPr lang="en-US" sz="2000" dirty="0" smtClean="0"/>
              <a:t>the random walk continues as before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228600" y="4612115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longer the path </a:t>
            </a:r>
            <a:r>
              <a:rPr lang="en-US" dirty="0" smtClean="0"/>
              <a:t>from a node to an  absorbing node the more likely the random walk dies along the way, </a:t>
            </a:r>
            <a:r>
              <a:rPr lang="en-US" dirty="0" smtClean="0">
                <a:solidFill>
                  <a:srgbClr val="0070C0"/>
                </a:solidFill>
              </a:rPr>
              <a:t>the lower the </a:t>
            </a:r>
            <a:r>
              <a:rPr lang="en-US" dirty="0" err="1" smtClean="0">
                <a:solidFill>
                  <a:srgbClr val="0070C0"/>
                </a:solidFill>
              </a:rPr>
              <a:t>absorbtion</a:t>
            </a:r>
            <a:r>
              <a:rPr lang="en-US" dirty="0" smtClean="0">
                <a:solidFill>
                  <a:srgbClr val="0070C0"/>
                </a:solidFill>
              </a:rPr>
              <a:t> probability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5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has a positive value and </a:t>
            </a:r>
            <a:r>
              <a:rPr lang="en-US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 a negative value</a:t>
            </a:r>
          </a:p>
          <a:p>
            <a:pPr lvl="1"/>
            <a:r>
              <a:rPr lang="en-US" dirty="0" smtClean="0"/>
              <a:t>Positive/Negative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class</a:t>
            </a:r>
            <a:r>
              <a:rPr lang="en-US" dirty="0" smtClean="0"/>
              <a:t>, Positive/Negative </a:t>
            </a:r>
            <a:r>
              <a:rPr lang="en-US" dirty="0" smtClean="0">
                <a:solidFill>
                  <a:srgbClr val="0070C0"/>
                </a:solidFill>
              </a:rPr>
              <a:t>opinion</a:t>
            </a:r>
          </a:p>
          <a:p>
            <a:r>
              <a:rPr lang="en-US" dirty="0" smtClean="0"/>
              <a:t>We can compute a value for all the other nodes in the same way</a:t>
            </a:r>
          </a:p>
          <a:p>
            <a:pPr lvl="1"/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expected </a:t>
            </a:r>
            <a:r>
              <a:rPr lang="en-US" dirty="0" smtClean="0"/>
              <a:t>value for the node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0277" y="4039613"/>
                <a:ext cx="39910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77" y="4039613"/>
                <a:ext cx="39910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0277" y="4822261"/>
                <a:ext cx="49008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77" y="4822261"/>
                <a:ext cx="490082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0277" y="5713664"/>
                <a:ext cx="498341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77" y="5713664"/>
                <a:ext cx="498341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B3B"/>
                </a:solidFill>
              </a:rPr>
              <a:t>+1</a:t>
            </a:r>
            <a:endParaRPr lang="en-US" dirty="0">
              <a:solidFill>
                <a:srgbClr val="FF3B3B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17377" y="422089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-1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91919" y="62923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43948" y="623142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-0.16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6691" y="407843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0.16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273685" y="4035093"/>
            <a:ext cx="2680977" cy="2153005"/>
            <a:chOff x="3302538" y="4680709"/>
            <a:chExt cx="2680977" cy="2153005"/>
          </a:xfrm>
        </p:grpSpPr>
        <p:grpSp>
          <p:nvGrpSpPr>
            <p:cNvPr id="47" name="Group 46"/>
            <p:cNvGrpSpPr/>
            <p:nvPr/>
          </p:nvGrpSpPr>
          <p:grpSpPr>
            <a:xfrm>
              <a:off x="3348265" y="4735038"/>
              <a:ext cx="2635250" cy="2098676"/>
              <a:chOff x="2888703" y="2438400"/>
              <a:chExt cx="3556000" cy="2619376"/>
            </a:xfrm>
          </p:grpSpPr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3618952" y="2839924"/>
                <a:ext cx="952501" cy="2635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4003616" y="46807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302538" y="57412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40321" y="5110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09834" y="5593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76622" y="6243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38939" y="60335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03464" y="5609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938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Electrical networks and random walks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Our graph corresponds to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electrical network</a:t>
            </a:r>
          </a:p>
          <a:p>
            <a:r>
              <a:rPr lang="en-US" dirty="0" smtClean="0"/>
              <a:t>There is a positive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voltage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+1</a:t>
            </a:r>
            <a:r>
              <a:rPr lang="en-US" dirty="0" smtClean="0"/>
              <a:t> at the Red node, and a negative voltage </a:t>
            </a:r>
            <a:r>
              <a:rPr lang="en-US" dirty="0" smtClean="0">
                <a:solidFill>
                  <a:srgbClr val="00B0F0"/>
                </a:solidFill>
              </a:rPr>
              <a:t>-1</a:t>
            </a:r>
            <a:r>
              <a:rPr lang="en-US" dirty="0" smtClean="0"/>
              <a:t> at the Blue node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resistances</a:t>
            </a:r>
            <a:r>
              <a:rPr lang="en-US" dirty="0" smtClean="0"/>
              <a:t> on the edges </a:t>
            </a:r>
            <a:r>
              <a:rPr lang="en-US" dirty="0" smtClean="0">
                <a:solidFill>
                  <a:srgbClr val="0070C0"/>
                </a:solidFill>
              </a:rPr>
              <a:t>inversely proportional </a:t>
            </a:r>
            <a:r>
              <a:rPr lang="en-US" dirty="0" smtClean="0"/>
              <a:t>to the weights (or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conductance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proportional</a:t>
            </a:r>
            <a:r>
              <a:rPr lang="en-US" dirty="0" smtClean="0"/>
              <a:t> to the weights)</a:t>
            </a:r>
          </a:p>
          <a:p>
            <a:r>
              <a:rPr lang="en-US" dirty="0" smtClean="0"/>
              <a:t>The computed values are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voltages</a:t>
            </a:r>
            <a:r>
              <a:rPr lang="en-US" dirty="0" smtClean="0"/>
              <a:t> at the nodes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2167" y="4179332"/>
                <a:ext cx="399109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4179332"/>
                <a:ext cx="3991093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2167" y="4934618"/>
                <a:ext cx="49008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𝑌𝑒𝑙𝑙𝑜𝑤</m:t>
                      </m:r>
                      <m:r>
                        <a:rPr lang="en-US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67" y="4934618"/>
                <a:ext cx="490082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50584" y="5713664"/>
                <a:ext cx="498341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𝑃𝑖𝑛𝑘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84" y="5713664"/>
                <a:ext cx="498341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/>
          <p:cNvGrpSpPr/>
          <p:nvPr/>
        </p:nvGrpSpPr>
        <p:grpSpPr>
          <a:xfrm>
            <a:off x="6326329" y="4093942"/>
            <a:ext cx="2635250" cy="2098676"/>
            <a:chOff x="2888703" y="2438400"/>
            <a:chExt cx="3556000" cy="2619376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55715" y="3810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517377" y="422089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81680" y="40396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280602" y="51002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218385" y="44690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387898" y="4952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354686" y="5602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617003" y="53924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081528" y="49682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91919" y="62923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43948" y="623142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-0.16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946691" y="407843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 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The value propagation can be used as a model of opinion formation.</a:t>
                </a:r>
              </a:p>
              <a:p>
                <a:r>
                  <a:rPr lang="en-US" dirty="0" smtClean="0"/>
                  <a:t>Model:</a:t>
                </a:r>
              </a:p>
              <a:p>
                <a:pPr lvl="1"/>
                <a:r>
                  <a:rPr lang="en-US" dirty="0" smtClean="0"/>
                  <a:t>Opinions are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values</a:t>
                </a:r>
                <a:r>
                  <a:rPr lang="en-US" dirty="0" smtClean="0"/>
                  <a:t> in [-1,1]</a:t>
                </a:r>
              </a:p>
              <a:p>
                <a:pPr lvl="1"/>
                <a:r>
                  <a:rPr lang="en-US" dirty="0" smtClean="0"/>
                  <a:t>Every user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has an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internal opinion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expressed opinion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The expressed opinion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minimizes</a:t>
                </a:r>
                <a:r>
                  <a:rPr lang="en-US" dirty="0" smtClean="0"/>
                  <a:t>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personal cost</a:t>
                </a:r>
                <a:r>
                  <a:rPr lang="en-US" dirty="0" smtClean="0"/>
                  <a:t> of user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is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friend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𝑢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2"/>
                <a:r>
                  <a:rPr lang="en-US" dirty="0" smtClean="0"/>
                  <a:t>Minimize deviation from your beliefs and conflicts with the society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every user tries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independently</a:t>
                </a:r>
                <a:r>
                  <a:rPr lang="en-US" dirty="0" smtClean="0"/>
                  <a:t> (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selfishly</a:t>
                </a:r>
                <a:r>
                  <a:rPr lang="en-US" dirty="0" smtClean="0"/>
                  <a:t>) to minimize their personal cost then the best thing to do is to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/>
                  <a:t>to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average</a:t>
                </a:r>
                <a:r>
                  <a:rPr lang="en-US" dirty="0" smtClean="0"/>
                  <a:t> of all opinions: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is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friend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of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is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friend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of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pPr marL="514350" indent="-457200"/>
                <a:endParaRPr lang="en-US" dirty="0" smtClean="0"/>
              </a:p>
              <a:p>
                <a:pPr marL="514350" indent="-457200"/>
                <a:r>
                  <a:rPr lang="en-US" dirty="0" smtClean="0"/>
                  <a:t>This is the same as the value propagation we described before!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593" t="-1806" r="-593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302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 with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internal opinions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54673" y="3104795"/>
            <a:ext cx="2680977" cy="2153005"/>
            <a:chOff x="3154673" y="3257195"/>
            <a:chExt cx="2680977" cy="2153005"/>
          </a:xfrm>
        </p:grpSpPr>
        <p:grpSp>
          <p:nvGrpSpPr>
            <p:cNvPr id="5" name="Group 4"/>
            <p:cNvGrpSpPr/>
            <p:nvPr/>
          </p:nvGrpSpPr>
          <p:grpSpPr>
            <a:xfrm>
              <a:off x="3200400" y="3311524"/>
              <a:ext cx="2635250" cy="2098676"/>
              <a:chOff x="2888703" y="2438400"/>
              <a:chExt cx="3556000" cy="2619376"/>
            </a:xfrm>
          </p:grpSpPr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 flipV="1">
                <a:off x="3618953" y="2827338"/>
                <a:ext cx="952500" cy="263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855751" y="325719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4673" y="431778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92456" y="36866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1969" y="41699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28757" y="481989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91074" y="46100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55599" y="41858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4315" y="25908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 = +0.5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0" y="382962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 = -0.3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9541" y="541020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 = -0.1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1338" y="5410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B1578"/>
                </a:solidFill>
              </a:rPr>
              <a:t>s = +0.2</a:t>
            </a:r>
            <a:endParaRPr lang="en-US" dirty="0">
              <a:solidFill>
                <a:srgbClr val="9B157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51862" y="363046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 = +0.8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09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661606" y="2956680"/>
            <a:ext cx="2680977" cy="2098676"/>
            <a:chOff x="3154673" y="3311524"/>
            <a:chExt cx="2680977" cy="2098676"/>
          </a:xfrm>
        </p:grpSpPr>
        <p:grpSp>
          <p:nvGrpSpPr>
            <p:cNvPr id="30" name="Group 29"/>
            <p:cNvGrpSpPr/>
            <p:nvPr/>
          </p:nvGrpSpPr>
          <p:grpSpPr>
            <a:xfrm>
              <a:off x="3200400" y="3311524"/>
              <a:ext cx="2635250" cy="2098676"/>
              <a:chOff x="2888703" y="2438400"/>
              <a:chExt cx="3556000" cy="2619376"/>
            </a:xfrm>
          </p:grpSpPr>
          <p:sp>
            <p:nvSpPr>
              <p:cNvPr id="38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2"/>
              <p:cNvSpPr>
                <a:spLocks noChangeShapeType="1"/>
              </p:cNvSpPr>
              <p:nvPr/>
            </p:nvSpPr>
            <p:spPr bwMode="auto">
              <a:xfrm flipV="1">
                <a:off x="3618953" y="2827338"/>
                <a:ext cx="952500" cy="263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820405" y="336450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54673" y="431778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34532" y="37766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53321" y="442352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28757" y="481989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91074" y="46100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55599" y="41858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cxnSp>
        <p:nvCxnSpPr>
          <p:cNvPr id="51" name="Straight Connector 50"/>
          <p:cNvCxnSpPr>
            <a:stCxn id="45" idx="0"/>
          </p:cNvCxnSpPr>
          <p:nvPr/>
        </p:nvCxnSpPr>
        <p:spPr>
          <a:xfrm flipH="1" flipV="1">
            <a:off x="6201425" y="2579559"/>
            <a:ext cx="1" cy="37712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016707" y="2198559"/>
            <a:ext cx="408245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6201425" y="25950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 rot="5400000">
            <a:off x="7517521" y="3430038"/>
            <a:ext cx="408245" cy="758121"/>
            <a:chOff x="6248401" y="3109682"/>
            <a:chExt cx="408245" cy="758121"/>
          </a:xfrm>
        </p:grpSpPr>
        <p:cxnSp>
          <p:nvCxnSpPr>
            <p:cNvPr id="59" name="Straight Connector 58"/>
            <p:cNvCxnSpPr/>
            <p:nvPr/>
          </p:nvCxnSpPr>
          <p:spPr>
            <a:xfrm flipH="1" flipV="1">
              <a:off x="6433118" y="3490682"/>
              <a:ext cx="1" cy="37712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248401" y="3109682"/>
              <a:ext cx="408245" cy="38100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 rot="10800000">
            <a:off x="6514940" y="5044115"/>
            <a:ext cx="408245" cy="758121"/>
            <a:chOff x="6248400" y="3109682"/>
            <a:chExt cx="408245" cy="758121"/>
          </a:xfrm>
        </p:grpSpPr>
        <p:cxnSp>
          <p:nvCxnSpPr>
            <p:cNvPr id="65" name="Straight Connector 64"/>
            <p:cNvCxnSpPr/>
            <p:nvPr/>
          </p:nvCxnSpPr>
          <p:spPr>
            <a:xfrm flipH="1" flipV="1">
              <a:off x="6433118" y="3490682"/>
              <a:ext cx="1" cy="37712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6248400" y="3109682"/>
              <a:ext cx="408245" cy="381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 rot="10800000">
            <a:off x="4985554" y="5055356"/>
            <a:ext cx="408245" cy="758121"/>
            <a:chOff x="6248400" y="3109682"/>
            <a:chExt cx="408245" cy="758121"/>
          </a:xfrm>
        </p:grpSpPr>
        <p:cxnSp>
          <p:nvCxnSpPr>
            <p:cNvPr id="68" name="Straight Connector 67"/>
            <p:cNvCxnSpPr/>
            <p:nvPr/>
          </p:nvCxnSpPr>
          <p:spPr>
            <a:xfrm flipH="1" flipV="1">
              <a:off x="6433118" y="3490682"/>
              <a:ext cx="1" cy="377121"/>
            </a:xfrm>
            <a:prstGeom prst="line">
              <a:avLst/>
            </a:prstGeom>
            <a:solidFill>
              <a:srgbClr val="FF3399"/>
            </a:solidFill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6248400" y="3109682"/>
              <a:ext cx="408245" cy="381000"/>
            </a:xfrm>
            <a:prstGeom prst="rect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 rot="16200000">
            <a:off x="4117619" y="3256880"/>
            <a:ext cx="408245" cy="758121"/>
            <a:chOff x="6248400" y="3109682"/>
            <a:chExt cx="408245" cy="758121"/>
          </a:xfrm>
        </p:grpSpPr>
        <p:cxnSp>
          <p:nvCxnSpPr>
            <p:cNvPr id="71" name="Straight Connector 70"/>
            <p:cNvCxnSpPr/>
            <p:nvPr/>
          </p:nvCxnSpPr>
          <p:spPr>
            <a:xfrm flipH="1" flipV="1">
              <a:off x="6433118" y="3490682"/>
              <a:ext cx="1" cy="377121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6248400" y="3109682"/>
              <a:ext cx="408245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4387896" y="32180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786170" y="50519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850096" y="503717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342583" y="33582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777298" y="184882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 = +0.5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14741" y="3612690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 = -0.3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6533" y="5813861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 = -0.1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07333" y="5820855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B1578"/>
                </a:solidFill>
              </a:rPr>
              <a:t>s = </a:t>
            </a:r>
            <a:r>
              <a:rPr lang="en-US" dirty="0" smtClean="0">
                <a:solidFill>
                  <a:srgbClr val="9B1578"/>
                </a:solidFill>
              </a:rPr>
              <a:t>-0.5</a:t>
            </a:r>
            <a:endParaRPr lang="en-US" dirty="0">
              <a:solidFill>
                <a:srgbClr val="9B1578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023840" y="343976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s = +0.8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5449" y="4111587"/>
            <a:ext cx="4132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external opinion </a:t>
            </a:r>
            <a:r>
              <a:rPr lang="en-US" dirty="0" smtClean="0"/>
              <a:t>for each node is computed using the value propagation we described before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Repeated averaging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85575" y="5611736"/>
            <a:ext cx="4052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Intuitive model: my opinion is a combination of what I believe and what my social network believes.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14816" y="1833066"/>
            <a:ext cx="3895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absorbing node per user with value </a:t>
            </a:r>
            <a:r>
              <a:rPr lang="en-US" dirty="0"/>
              <a:t>the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internal opinion </a:t>
            </a:r>
            <a:r>
              <a:rPr lang="en-US" dirty="0" smtClean="0"/>
              <a:t>of the user</a:t>
            </a:r>
          </a:p>
          <a:p>
            <a:endParaRPr lang="en-US" dirty="0"/>
          </a:p>
          <a:p>
            <a:r>
              <a:rPr lang="en-US" dirty="0" smtClean="0"/>
              <a:t>One non-absorbing node per user that links to the corresponding absorbing node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74962" y="284872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+</a:t>
            </a:r>
            <a:r>
              <a:rPr lang="en-US" dirty="0" smtClean="0">
                <a:solidFill>
                  <a:srgbClr val="FF0000"/>
                </a:solidFill>
              </a:rPr>
              <a:t>0.22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02981" y="2779748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z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= </a:t>
            </a:r>
            <a:r>
              <a:rPr lang="en-US" dirty="0" smtClean="0">
                <a:solidFill>
                  <a:srgbClr val="FFC000"/>
                </a:solidFill>
              </a:rPr>
              <a:t>+0.17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09004" y="4846637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B1578"/>
                </a:solidFill>
              </a:rPr>
              <a:t>z</a:t>
            </a:r>
            <a:r>
              <a:rPr lang="en-US" dirty="0" smtClean="0">
                <a:solidFill>
                  <a:srgbClr val="9B1578"/>
                </a:solidFill>
              </a:rPr>
              <a:t> </a:t>
            </a:r>
            <a:r>
              <a:rPr lang="en-US" dirty="0" smtClean="0">
                <a:solidFill>
                  <a:srgbClr val="9B1578"/>
                </a:solidFill>
              </a:rPr>
              <a:t>= </a:t>
            </a:r>
            <a:r>
              <a:rPr lang="en-US" dirty="0" smtClean="0">
                <a:solidFill>
                  <a:srgbClr val="9B1578"/>
                </a:solidFill>
              </a:rPr>
              <a:t>-0.03</a:t>
            </a:r>
            <a:endParaRPr lang="en-US" dirty="0">
              <a:solidFill>
                <a:srgbClr val="9B1578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5528" y="4711751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z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= </a:t>
            </a:r>
            <a:r>
              <a:rPr lang="en-US" dirty="0" smtClean="0">
                <a:solidFill>
                  <a:srgbClr val="00B050"/>
                </a:solidFill>
              </a:rPr>
              <a:t>0.04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31143" y="412266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z 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dirty="0" smtClean="0">
                <a:solidFill>
                  <a:srgbClr val="0070C0"/>
                </a:solidFill>
              </a:rPr>
              <a:t>-0.01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6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Transductive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we have a graph of relationships and some </a:t>
            </a:r>
            <a:r>
              <a:rPr lang="en-US" dirty="0" smtClean="0">
                <a:solidFill>
                  <a:srgbClr val="00B0F0"/>
                </a:solidFill>
              </a:rPr>
              <a:t>labels</a:t>
            </a:r>
            <a:r>
              <a:rPr lang="en-US" dirty="0" smtClean="0"/>
              <a:t> on some nodes we can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propagate</a:t>
            </a:r>
            <a:r>
              <a:rPr lang="en-US" dirty="0" smtClean="0"/>
              <a:t> them to the remaining nodes </a:t>
            </a:r>
          </a:p>
          <a:p>
            <a:pPr lvl="1"/>
            <a:r>
              <a:rPr lang="en-US" dirty="0" smtClean="0"/>
              <a:t>Make the labeled nodes to be absorbing and compute the probability for the rest of the graph</a:t>
            </a:r>
          </a:p>
          <a:p>
            <a:pPr lvl="1"/>
            <a:r>
              <a:rPr lang="en-US" dirty="0" smtClean="0"/>
              <a:t>E.g., a social network where some people are tagged as spammers</a:t>
            </a:r>
          </a:p>
          <a:p>
            <a:pPr lvl="1"/>
            <a:r>
              <a:rPr lang="en-US" dirty="0" smtClean="0"/>
              <a:t>E.g., the movie-actor graph where some movies are tagged as action or comedy. </a:t>
            </a:r>
          </a:p>
          <a:p>
            <a:pPr lvl="1"/>
            <a:endParaRPr lang="en-US" dirty="0"/>
          </a:p>
          <a:p>
            <a:r>
              <a:rPr lang="en-US" dirty="0" smtClean="0"/>
              <a:t>This is a form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semi-supervised learning </a:t>
            </a:r>
          </a:p>
          <a:p>
            <a:pPr lvl="1"/>
            <a:r>
              <a:rPr lang="en-US" dirty="0" smtClean="0"/>
              <a:t>We make use of the unlabeled data, and the relationships</a:t>
            </a:r>
          </a:p>
          <a:p>
            <a:endParaRPr lang="en-US" dirty="0" smtClean="0"/>
          </a:p>
          <a:p>
            <a:r>
              <a:rPr lang="en-US" dirty="0" smtClean="0"/>
              <a:t>It is also called </a:t>
            </a:r>
            <a:r>
              <a:rPr lang="en-US" dirty="0" err="1" smtClean="0">
                <a:solidFill>
                  <a:srgbClr val="FF0000"/>
                </a:solidFill>
              </a:rPr>
              <a:t>transductive</a:t>
            </a:r>
            <a:r>
              <a:rPr lang="en-US" dirty="0" smtClean="0">
                <a:solidFill>
                  <a:srgbClr val="FF0000"/>
                </a:solidFill>
              </a:rPr>
              <a:t> learning </a:t>
            </a:r>
            <a:r>
              <a:rPr lang="en-US" dirty="0" smtClean="0"/>
              <a:t>because it does not produce a model, but just labels the unlabeled data that is at hand.</a:t>
            </a:r>
          </a:p>
          <a:p>
            <a:pPr lvl="1"/>
            <a:r>
              <a:rPr lang="en-US" dirty="0" smtClean="0"/>
              <a:t>Contrast to </a:t>
            </a:r>
            <a:r>
              <a:rPr lang="en-US" dirty="0" smtClean="0">
                <a:solidFill>
                  <a:srgbClr val="FF0000"/>
                </a:solidFill>
              </a:rPr>
              <a:t>inductive learning </a:t>
            </a:r>
            <a:r>
              <a:rPr lang="en-US" dirty="0" smtClean="0"/>
              <a:t>that learns a model and can label any new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Implementation is in many ways similar to the PageRank implementation</a:t>
                </a:r>
              </a:p>
              <a:p>
                <a:pPr lvl="1"/>
                <a:r>
                  <a:rPr lang="en-US" dirty="0" smtClean="0"/>
                  <a:t>For an edge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𝑢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𝑣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instead of updating the value of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v</a:t>
                </a:r>
                <a:r>
                  <a:rPr lang="en-US" dirty="0" smtClean="0"/>
                  <a:t> we update the value of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u</a:t>
                </a:r>
                <a:r>
                  <a:rPr lang="en-US" dirty="0" smtClean="0"/>
                  <a:t>. </a:t>
                </a:r>
              </a:p>
              <a:p>
                <a:pPr lvl="2"/>
                <a:r>
                  <a:rPr lang="en-US" dirty="0" smtClean="0"/>
                  <a:t>The value of a node is the average of its neighbors</a:t>
                </a:r>
              </a:p>
              <a:p>
                <a:pPr lvl="1"/>
                <a:r>
                  <a:rPr lang="en-US" dirty="0" smtClean="0"/>
                  <a:t>We need to check for the case that a node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u</a:t>
                </a:r>
                <a:r>
                  <a:rPr lang="en-US" dirty="0" smtClean="0"/>
                  <a:t> is absorbing, in which case the value of the node is not updated.</a:t>
                </a:r>
              </a:p>
              <a:p>
                <a:pPr lvl="1"/>
                <a:r>
                  <a:rPr lang="en-US" dirty="0" smtClean="0"/>
                  <a:t>Repeat the updates until the change in values is very small.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6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walk with absorbing nodes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happens if we do a random walk on this graph? What is the stationary distribution?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the probability mass on the red </a:t>
            </a:r>
            <a:r>
              <a:rPr lang="en-US" dirty="0" smtClean="0">
                <a:solidFill>
                  <a:srgbClr val="0070C0"/>
                </a:solidFill>
              </a:rPr>
              <a:t>sink</a:t>
            </a:r>
            <a:r>
              <a:rPr lang="en-US" dirty="0" smtClean="0"/>
              <a:t> node:</a:t>
            </a:r>
          </a:p>
          <a:p>
            <a:pPr lvl="1"/>
            <a:r>
              <a:rPr lang="en-US" dirty="0" smtClean="0"/>
              <a:t>The red node is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 node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936453" y="48006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3237953" y="36814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3618953" y="28273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3555453" y="34194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5269953" y="2925761"/>
            <a:ext cx="508000" cy="2952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 flipV="1">
            <a:off x="4952453" y="31559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5714453" y="38798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 flipV="1">
            <a:off x="3618953" y="36163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1453" y="2438400"/>
            <a:ext cx="666750" cy="65246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77953" y="3161424"/>
            <a:ext cx="666750" cy="65246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269953" y="4405313"/>
            <a:ext cx="666750" cy="652463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06203" y="4405312"/>
            <a:ext cx="666750" cy="652463"/>
          </a:xfrm>
          <a:prstGeom prst="ellipse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888703" y="2959100"/>
            <a:ext cx="666750" cy="6524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walk with absorbing nodes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happens if we do a random walk on this graph? What is the stationary distribution?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two absorbing nodes: the red and the blue.</a:t>
            </a:r>
          </a:p>
          <a:p>
            <a:r>
              <a:rPr lang="en-US" dirty="0"/>
              <a:t>T</a:t>
            </a:r>
            <a:r>
              <a:rPr lang="en-US" dirty="0" smtClean="0"/>
              <a:t>he probability mass will be divided between the two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88703" y="2438400"/>
            <a:ext cx="3556000" cy="2619376"/>
            <a:chOff x="2888703" y="2438400"/>
            <a:chExt cx="3556000" cy="2619376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7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are more than one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 nodes </a:t>
            </a:r>
            <a:r>
              <a:rPr lang="en-US" dirty="0" smtClean="0"/>
              <a:t>in the graph a random walk that starts from a </a:t>
            </a:r>
            <a:r>
              <a:rPr lang="en-US" dirty="0" smtClean="0">
                <a:solidFill>
                  <a:srgbClr val="00B0F0"/>
                </a:solidFill>
              </a:rPr>
              <a:t>non-absorbing</a:t>
            </a:r>
            <a:r>
              <a:rPr lang="en-US" dirty="0" smtClean="0"/>
              <a:t> node will be absorbed in one of them with some probability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probability of absorption </a:t>
            </a:r>
            <a:r>
              <a:rPr lang="en-US" dirty="0" smtClean="0"/>
              <a:t>gives an estimate of how </a:t>
            </a:r>
            <a:r>
              <a:rPr lang="en-US" dirty="0" smtClean="0">
                <a:solidFill>
                  <a:srgbClr val="FF3B3B"/>
                </a:solidFill>
              </a:rPr>
              <a:t>close </a:t>
            </a:r>
            <a:r>
              <a:rPr lang="en-US" dirty="0" smtClean="0"/>
              <a:t>the node is to red or blue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85161" y="4460506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22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Computing the probability of being absorbed: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 nodes </a:t>
            </a:r>
            <a:r>
              <a:rPr lang="en-US" dirty="0" smtClean="0"/>
              <a:t>have probability 1 of being absorbed in themselves and zero of being absorbed in another node.</a:t>
            </a:r>
          </a:p>
          <a:p>
            <a:pPr lvl="1"/>
            <a:r>
              <a:rPr lang="en-US" dirty="0" smtClean="0"/>
              <a:t>For the </a:t>
            </a:r>
            <a:r>
              <a:rPr lang="en-US" dirty="0" smtClean="0">
                <a:solidFill>
                  <a:srgbClr val="0070C0"/>
                </a:solidFill>
              </a:rPr>
              <a:t>non-absorbing nodes</a:t>
            </a:r>
            <a:r>
              <a:rPr lang="en-US" dirty="0" smtClean="0"/>
              <a:t>, take the (weighted) average of the absorption probabilities of your neighbors </a:t>
            </a:r>
          </a:p>
          <a:p>
            <a:pPr lvl="2"/>
            <a:r>
              <a:rPr lang="en-US" dirty="0" smtClean="0"/>
              <a:t>if one of the neighbors is the absorbing node, it has probability 1</a:t>
            </a:r>
          </a:p>
          <a:p>
            <a:pPr lvl="1"/>
            <a:r>
              <a:rPr lang="en-US" dirty="0" smtClean="0"/>
              <a:t>Repeat until convergence (= very small change in </a:t>
            </a:r>
            <a:r>
              <a:rPr lang="en-US" dirty="0" err="1" smtClean="0"/>
              <a:t>probs</a:t>
            </a:r>
            <a:r>
              <a:rPr lang="en-US" dirty="0" smtClean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82138" y="4400616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565" y="4419600"/>
                <a:ext cx="5487848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𝑅𝑒𝑑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5" y="4419600"/>
                <a:ext cx="5487848" cy="6347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0565" y="5120000"/>
                <a:ext cx="415049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5" y="5120000"/>
                <a:ext cx="4150495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3703" y="5781259"/>
                <a:ext cx="2273956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𝑅𝑒𝑑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3" y="5781259"/>
                <a:ext cx="2273956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05600" y="44170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04522" y="5477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2305" y="484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1818" y="53297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8606" y="59797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40923" y="5769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05448" y="5345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Computing the probability of being absorbed: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 nodes </a:t>
            </a:r>
            <a:r>
              <a:rPr lang="en-US" dirty="0" smtClean="0"/>
              <a:t>have probability 1 of being absorbed in themselves and zero of being absorbed in another node.</a:t>
            </a:r>
          </a:p>
          <a:p>
            <a:pPr lvl="1"/>
            <a:r>
              <a:rPr lang="en-US" dirty="0" smtClean="0"/>
              <a:t>For the </a:t>
            </a:r>
            <a:r>
              <a:rPr lang="en-US" dirty="0" smtClean="0">
                <a:solidFill>
                  <a:srgbClr val="0070C0"/>
                </a:solidFill>
              </a:rPr>
              <a:t>non-absorbing nodes</a:t>
            </a:r>
            <a:r>
              <a:rPr lang="en-US" dirty="0" smtClean="0"/>
              <a:t>, take the (weighted) average of the absorption probabilities of your neighbors </a:t>
            </a:r>
          </a:p>
          <a:p>
            <a:pPr lvl="2"/>
            <a:r>
              <a:rPr lang="en-US" dirty="0" smtClean="0"/>
              <a:t>if one of the neighbors is the absorbing node, it has probability 1</a:t>
            </a:r>
          </a:p>
          <a:p>
            <a:pPr lvl="1"/>
            <a:r>
              <a:rPr lang="en-US" dirty="0" smtClean="0"/>
              <a:t>Repeat until convergence (= very small change in </a:t>
            </a:r>
            <a:r>
              <a:rPr lang="en-US" dirty="0" err="1" smtClean="0"/>
              <a:t>probs</a:t>
            </a:r>
            <a:r>
              <a:rPr lang="en-US" dirty="0" smtClean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82138" y="4400616"/>
            <a:ext cx="2635250" cy="2098676"/>
            <a:chOff x="2888703" y="2438400"/>
            <a:chExt cx="3556000" cy="2619376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3618953" y="2827338"/>
              <a:ext cx="952500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565" y="4419600"/>
                <a:ext cx="561737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𝑃𝑖𝑛𝑘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𝐵𝑙𝑢𝑒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/>
                        </a:rPr>
                        <m:t>𝐺𝑟𝑒𝑒𝑛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5" y="4419600"/>
                <a:ext cx="5617372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0565" y="5120000"/>
                <a:ext cx="420531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𝐺𝑟𝑒𝑒𝑛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5" y="5120000"/>
                <a:ext cx="4205318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3703" y="5781259"/>
                <a:ext cx="225407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𝐵𝑙𝑢𝑒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𝑌𝑒𝑙𝑙𝑜𝑤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3" y="5781259"/>
                <a:ext cx="2254079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05600" y="44170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04522" y="5477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2305" y="484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11818" y="53297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8606" y="59797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40923" y="57699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05448" y="5345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 we care to compute the </a:t>
            </a:r>
            <a:r>
              <a:rPr lang="en-US" dirty="0" err="1" smtClean="0"/>
              <a:t>absorbtion</a:t>
            </a:r>
            <a:r>
              <a:rPr lang="en-US" dirty="0" smtClean="0"/>
              <a:t> probability to sink nodes?</a:t>
            </a:r>
          </a:p>
          <a:p>
            <a:r>
              <a:rPr lang="en-US" dirty="0" smtClean="0"/>
              <a:t>Given a graph (</a:t>
            </a:r>
            <a:r>
              <a:rPr lang="en-US" dirty="0" smtClean="0">
                <a:solidFill>
                  <a:srgbClr val="0070C0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undirected</a:t>
            </a:r>
            <a:r>
              <a:rPr lang="en-US" dirty="0" smtClean="0"/>
              <a:t>) we can choose to </a:t>
            </a:r>
            <a:r>
              <a:rPr lang="en-US" dirty="0" smtClean="0">
                <a:solidFill>
                  <a:srgbClr val="0070C0"/>
                </a:solidFill>
              </a:rPr>
              <a:t>make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some </a:t>
            </a:r>
            <a:r>
              <a:rPr lang="en-US" dirty="0" smtClean="0"/>
              <a:t>nodes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absorbing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Simply </a:t>
            </a:r>
            <a:r>
              <a:rPr lang="en-US" dirty="0" smtClean="0">
                <a:solidFill>
                  <a:srgbClr val="0070C0"/>
                </a:solidFill>
              </a:rPr>
              <a:t>direct</a:t>
            </a:r>
            <a:r>
              <a:rPr lang="en-US" dirty="0" smtClean="0"/>
              <a:t> all edges incident on the chosen nodes towards them.</a:t>
            </a:r>
          </a:p>
          <a:p>
            <a:r>
              <a:rPr lang="en-US" dirty="0" smtClean="0"/>
              <a:t>The absorbing random walk provides a measure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proximity</a:t>
            </a:r>
            <a:r>
              <a:rPr lang="en-US" dirty="0" smtClean="0"/>
              <a:t> of non-absorbing nodes to the chosen nodes.</a:t>
            </a:r>
          </a:p>
          <a:p>
            <a:pPr lvl="1"/>
            <a:r>
              <a:rPr lang="en-US" dirty="0" smtClean="0"/>
              <a:t>Useful for </a:t>
            </a:r>
            <a:r>
              <a:rPr lang="en-US" dirty="0" smtClean="0">
                <a:solidFill>
                  <a:srgbClr val="0070C0"/>
                </a:solidFill>
              </a:rPr>
              <a:t>understanding</a:t>
            </a:r>
            <a:r>
              <a:rPr lang="en-US" dirty="0" smtClean="0"/>
              <a:t> proximity in graphs</a:t>
            </a:r>
          </a:p>
          <a:p>
            <a:pPr lvl="1"/>
            <a:r>
              <a:rPr lang="en-US" dirty="0" smtClean="0"/>
              <a:t>Useful for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propagation</a:t>
            </a:r>
            <a:r>
              <a:rPr lang="en-US" dirty="0" smtClean="0"/>
              <a:t> in the graph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, some nodes have </a:t>
            </a:r>
            <a:r>
              <a:rPr lang="en-US" dirty="0" smtClean="0">
                <a:solidFill>
                  <a:srgbClr val="0070C0"/>
                </a:solidFill>
              </a:rPr>
              <a:t>positive</a:t>
            </a:r>
            <a:r>
              <a:rPr lang="en-US" dirty="0" smtClean="0"/>
              <a:t> opinions for an issue, some have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negative</a:t>
            </a:r>
            <a:r>
              <a:rPr lang="en-US" dirty="0" smtClean="0"/>
              <a:t>, to which opinion is a non-absorbing node closer?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2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undirected</a:t>
            </a:r>
            <a:r>
              <a:rPr lang="en-US" dirty="0" smtClean="0"/>
              <a:t> graph we want to learn the proximity of nodes to the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nodes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154673" y="3257195"/>
            <a:ext cx="2680977" cy="2153005"/>
            <a:chOff x="3154673" y="3257195"/>
            <a:chExt cx="2680977" cy="2153005"/>
          </a:xfrm>
        </p:grpSpPr>
        <p:grpSp>
          <p:nvGrpSpPr>
            <p:cNvPr id="17" name="Group 16"/>
            <p:cNvGrpSpPr/>
            <p:nvPr/>
          </p:nvGrpSpPr>
          <p:grpSpPr>
            <a:xfrm>
              <a:off x="3200400" y="3311524"/>
              <a:ext cx="2635250" cy="2098676"/>
              <a:chOff x="2888703" y="2438400"/>
              <a:chExt cx="3556000" cy="2619376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3936453" y="4800600"/>
                <a:ext cx="1270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flipH="1" flipV="1">
                <a:off x="3237953" y="3681413"/>
                <a:ext cx="190500" cy="592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flipV="1">
                <a:off x="3618953" y="2827338"/>
                <a:ext cx="952500" cy="263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>
                <a:off x="3555453" y="3419475"/>
                <a:ext cx="2222500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5"/>
              <p:cNvSpPr>
                <a:spLocks noChangeShapeType="1"/>
              </p:cNvSpPr>
              <p:nvPr/>
            </p:nvSpPr>
            <p:spPr bwMode="auto">
              <a:xfrm flipH="1" flipV="1">
                <a:off x="4952453" y="3155950"/>
                <a:ext cx="571500" cy="12493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6"/>
              <p:cNvSpPr>
                <a:spLocks noChangeShapeType="1"/>
              </p:cNvSpPr>
              <p:nvPr/>
            </p:nvSpPr>
            <p:spPr bwMode="auto">
              <a:xfrm flipV="1">
                <a:off x="5714453" y="3879850"/>
                <a:ext cx="381000" cy="52546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 flipH="1" flipV="1">
                <a:off x="3618953" y="3616325"/>
                <a:ext cx="1651000" cy="10525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571453" y="2438400"/>
                <a:ext cx="666750" cy="652463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77953" y="3161424"/>
                <a:ext cx="666750" cy="652463"/>
              </a:xfrm>
              <a:prstGeom prst="ellipse">
                <a:avLst/>
              </a:prstGeom>
              <a:solidFill>
                <a:srgbClr val="0070C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269953" y="4405313"/>
                <a:ext cx="666750" cy="6524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206203" y="4405312"/>
                <a:ext cx="666750" cy="652463"/>
              </a:xfrm>
              <a:prstGeom prst="ellipse">
                <a:avLst/>
              </a:prstGeom>
              <a:solidFill>
                <a:srgbClr val="FF33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888703" y="2959100"/>
                <a:ext cx="666750" cy="652463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855751" y="325719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54673" y="431778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92456" y="36866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61969" y="41699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28757" y="481989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91074" y="46100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55599" y="41858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875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nodes absorbing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00400" y="3159124"/>
            <a:ext cx="2635250" cy="2098676"/>
            <a:chOff x="2888703" y="2438400"/>
            <a:chExt cx="3556000" cy="2619376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936453" y="4800600"/>
              <a:ext cx="1270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 flipV="1">
              <a:off x="3237953" y="3681413"/>
              <a:ext cx="190500" cy="592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3618952" y="2839924"/>
              <a:ext cx="952501" cy="2635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3555453" y="3419475"/>
              <a:ext cx="222250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 flipH="1" flipV="1">
              <a:off x="4952453" y="3155950"/>
              <a:ext cx="571500" cy="1249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V="1">
              <a:off x="5714453" y="3879850"/>
              <a:ext cx="381000" cy="525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H="1" flipV="1">
              <a:off x="3618953" y="3616325"/>
              <a:ext cx="1651000" cy="1052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571453" y="2438400"/>
              <a:ext cx="666750" cy="652463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777953" y="3161424"/>
              <a:ext cx="666750" cy="652463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269953" y="4405313"/>
              <a:ext cx="666750" cy="6524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206203" y="4405312"/>
              <a:ext cx="666750" cy="652463"/>
            </a:xfrm>
            <a:prstGeom prst="ellipse">
              <a:avLst/>
            </a:prstGeom>
            <a:solidFill>
              <a:srgbClr val="FF33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88703" y="2959100"/>
              <a:ext cx="666750" cy="652463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55751" y="31047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54673" y="41653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92456" y="35342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61969" y="40175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28757" y="46674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491074" y="44576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55599" y="40334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1728</Words>
  <Application>Microsoft Office PowerPoint</Application>
  <PresentationFormat>On-screen Show (4:3)</PresentationFormat>
  <Paragraphs>265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Online Social Networks and Media</vt:lpstr>
      <vt:lpstr>Random walk with absorbing nodes</vt:lpstr>
      <vt:lpstr>Random walk with absorbing nodes</vt:lpstr>
      <vt:lpstr>Absorption probability</vt:lpstr>
      <vt:lpstr>Absorption probability</vt:lpstr>
      <vt:lpstr>Absorption probability</vt:lpstr>
      <vt:lpstr>Why do we care?</vt:lpstr>
      <vt:lpstr>Example</vt:lpstr>
      <vt:lpstr>Example</vt:lpstr>
      <vt:lpstr>Absorption probability</vt:lpstr>
      <vt:lpstr>Penalizing long paths</vt:lpstr>
      <vt:lpstr>Penalizing long paths</vt:lpstr>
      <vt:lpstr>Propagating values</vt:lpstr>
      <vt:lpstr>Electrical networks and random walks</vt:lpstr>
      <vt:lpstr>Opinion formation</vt:lpstr>
      <vt:lpstr>Example</vt:lpstr>
      <vt:lpstr>Example</vt:lpstr>
      <vt:lpstr>Transductive learning</vt:lpstr>
      <vt:lpstr>Implementation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Social Networks and Media</dc:title>
  <dc:creator>tsap</dc:creator>
  <cp:lastModifiedBy>tsap</cp:lastModifiedBy>
  <cp:revision>18</cp:revision>
  <dcterms:created xsi:type="dcterms:W3CDTF">2012-12-04T18:21:59Z</dcterms:created>
  <dcterms:modified xsi:type="dcterms:W3CDTF">2012-12-05T14:04:44Z</dcterms:modified>
</cp:coreProperties>
</file>