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72542-F472-49CB-8460-ED819922C441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BC9D9-1F9B-4587-BA2F-0A87EE52E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55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8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7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6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3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7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4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6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10581-12ED-4BCE-A991-6726177D9464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Social Networks and Media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Influence Maximization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45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</a:t>
            </a:r>
            <a:r>
              <a:rPr lang="en-US" dirty="0" err="1" smtClean="0"/>
              <a:t>submodular</a:t>
            </a:r>
            <a:r>
              <a:rPr lang="en-US" dirty="0" smtClean="0"/>
              <a:t>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Theorem</a:t>
                </a:r>
                <a:r>
                  <a:rPr lang="en-US" dirty="0" smtClean="0"/>
                  <a:t>: A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greedy</a:t>
                </a:r>
                <a:r>
                  <a:rPr lang="en-US" dirty="0" smtClean="0"/>
                  <a:t> algorithm that optimizes a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monotone </a:t>
                </a:r>
                <a:r>
                  <a:rPr lang="en-US" dirty="0" smtClean="0"/>
                  <a:t>and </a:t>
                </a:r>
                <a:r>
                  <a:rPr lang="en-US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submodular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/>
                  <a:t>function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dirty="0" smtClean="0"/>
                  <a:t>, each time adding to the solution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US" dirty="0" smtClean="0"/>
                  <a:t>, the node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dirty="0" smtClean="0"/>
                  <a:t> that maximizes the gain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∪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has approximation ratio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𝛼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𝑒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 spread of the Greedy solution is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at least 63% </a:t>
                </a:r>
                <a:r>
                  <a:rPr lang="en-US" dirty="0" smtClean="0"/>
                  <a:t>that of the optimal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481" b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73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Submodularity of influence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Why is </a:t>
            </a:r>
            <a:r>
              <a:rPr lang="en-US" dirty="0" smtClean="0">
                <a:solidFill>
                  <a:srgbClr val="0070C0"/>
                </a:solidFill>
              </a:rPr>
              <a:t>s(A)</a:t>
            </a:r>
            <a:r>
              <a:rPr lang="en-US" dirty="0" smtClean="0"/>
              <a:t> </a:t>
            </a:r>
            <a:r>
              <a:rPr lang="en-US" dirty="0" err="1" smtClean="0"/>
              <a:t>submodular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 we deal with the fact that influence is defined as 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expectation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smtClean="0"/>
              <a:t>We will use the fact that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probabilistic propagation </a:t>
            </a:r>
            <a:r>
              <a:rPr lang="en-US" dirty="0" smtClean="0"/>
              <a:t>on a </a:t>
            </a:r>
            <a:r>
              <a:rPr lang="en-US" dirty="0" smtClean="0">
                <a:solidFill>
                  <a:srgbClr val="0070C0"/>
                </a:solidFill>
              </a:rPr>
              <a:t>fixed graph </a:t>
            </a:r>
            <a:r>
              <a:rPr lang="en-US" dirty="0" smtClean="0"/>
              <a:t>can be viewed as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deterministic propagation</a:t>
            </a:r>
            <a:r>
              <a:rPr lang="en-US" dirty="0" smtClean="0"/>
              <a:t> over a </a:t>
            </a:r>
            <a:r>
              <a:rPr lang="en-US" dirty="0" smtClean="0">
                <a:solidFill>
                  <a:srgbClr val="0070C0"/>
                </a:solidFill>
              </a:rPr>
              <a:t>randomized graph</a:t>
            </a:r>
          </a:p>
          <a:p>
            <a:pPr lvl="1"/>
            <a:r>
              <a:rPr lang="en-US" dirty="0" smtClean="0"/>
              <a:t>Express </a:t>
            </a:r>
            <a:r>
              <a:rPr lang="en-US" dirty="0">
                <a:solidFill>
                  <a:schemeClr val="hlink"/>
                </a:solidFill>
              </a:rPr>
              <a:t>s(A)</a:t>
            </a:r>
            <a:r>
              <a:rPr lang="en-US" dirty="0"/>
              <a:t> as an expectation over the </a:t>
            </a:r>
            <a:r>
              <a:rPr lang="en-US" dirty="0" smtClean="0">
                <a:solidFill>
                  <a:srgbClr val="FF0000"/>
                </a:solidFill>
              </a:rPr>
              <a:t>input graph</a:t>
            </a:r>
            <a:r>
              <a:rPr lang="en-US" dirty="0" smtClean="0"/>
              <a:t> </a:t>
            </a:r>
            <a:r>
              <a:rPr lang="en-US" dirty="0"/>
              <a:t>rather than the choices of the algorithm</a:t>
            </a:r>
          </a:p>
        </p:txBody>
      </p:sp>
    </p:spTree>
    <p:extLst>
      <p:ext uri="{BB962C8B-B14F-4D97-AF65-F5344CB8AC3E}">
        <p14:creationId xmlns:p14="http://schemas.microsoft.com/office/powerpoint/2010/main" val="3190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Independent cascade model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37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Each edge </a:t>
            </a:r>
            <a:r>
              <a:rPr lang="en-US" sz="2800" dirty="0">
                <a:solidFill>
                  <a:schemeClr val="hlink"/>
                </a:solidFill>
              </a:rPr>
              <a:t>(</a:t>
            </a:r>
            <a:r>
              <a:rPr lang="en-US" sz="2800" dirty="0" err="1">
                <a:solidFill>
                  <a:schemeClr val="hlink"/>
                </a:solidFill>
              </a:rPr>
              <a:t>u,v</a:t>
            </a:r>
            <a:r>
              <a:rPr lang="en-US" sz="2800" dirty="0">
                <a:solidFill>
                  <a:schemeClr val="hlink"/>
                </a:solidFill>
              </a:rPr>
              <a:t>)</a:t>
            </a:r>
            <a:r>
              <a:rPr lang="en-US" sz="2800" dirty="0"/>
              <a:t> is considered only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once</a:t>
            </a:r>
            <a:r>
              <a:rPr lang="en-US" sz="2800" dirty="0"/>
              <a:t>, and it is “activated” with probability </a:t>
            </a:r>
            <a:r>
              <a:rPr lang="en-US" sz="2800" dirty="0" err="1">
                <a:solidFill>
                  <a:schemeClr val="hlink"/>
                </a:solidFill>
              </a:rPr>
              <a:t>p</a:t>
            </a:r>
            <a:r>
              <a:rPr lang="en-US" sz="2800" baseline="-25000" dirty="0" err="1">
                <a:solidFill>
                  <a:schemeClr val="hlink"/>
                </a:solidFill>
              </a:rPr>
              <a:t>uv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We can assume that all random choices have been made in </a:t>
            </a:r>
            <a:r>
              <a:rPr lang="en-US" sz="2800" dirty="0" smtClean="0"/>
              <a:t>advance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generate </a:t>
            </a:r>
            <a:r>
              <a:rPr lang="en-US" sz="2400" dirty="0"/>
              <a:t>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sample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subgraph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of the input graph where edge </a:t>
            </a:r>
            <a:r>
              <a:rPr lang="en-US" sz="2400" dirty="0">
                <a:solidFill>
                  <a:schemeClr val="hlink"/>
                </a:solidFill>
              </a:rPr>
              <a:t>(</a:t>
            </a:r>
            <a:r>
              <a:rPr lang="en-US" sz="2400" dirty="0" err="1">
                <a:solidFill>
                  <a:schemeClr val="hlink"/>
                </a:solidFill>
              </a:rPr>
              <a:t>u,v</a:t>
            </a:r>
            <a:r>
              <a:rPr lang="en-US" sz="2400" dirty="0">
                <a:solidFill>
                  <a:schemeClr val="hlink"/>
                </a:solidFill>
              </a:rPr>
              <a:t>)</a:t>
            </a:r>
            <a:r>
              <a:rPr lang="en-US" sz="2400" dirty="0"/>
              <a:t> is included with probability </a:t>
            </a:r>
            <a:r>
              <a:rPr lang="en-US" sz="2400" dirty="0" err="1">
                <a:solidFill>
                  <a:schemeClr val="hlink"/>
                </a:solidFill>
              </a:rPr>
              <a:t>p</a:t>
            </a:r>
            <a:r>
              <a:rPr lang="en-US" sz="2400" baseline="-25000" dirty="0" err="1">
                <a:solidFill>
                  <a:schemeClr val="hlink"/>
                </a:solidFill>
              </a:rPr>
              <a:t>uv</a:t>
            </a:r>
            <a:endParaRPr lang="en-US" sz="240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propagate the </a:t>
            </a:r>
            <a:r>
              <a:rPr lang="en-US" sz="2400" dirty="0" smtClean="0"/>
              <a:t>item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deterministically</a:t>
            </a:r>
            <a:r>
              <a:rPr lang="en-US" sz="2400" dirty="0" smtClean="0"/>
              <a:t> </a:t>
            </a:r>
            <a:r>
              <a:rPr lang="en-US" sz="2400" dirty="0"/>
              <a:t>on the </a:t>
            </a:r>
            <a:r>
              <a:rPr lang="en-US" sz="2400" dirty="0" smtClean="0"/>
              <a:t>input </a:t>
            </a:r>
            <a:r>
              <a:rPr lang="en-US" sz="2400" dirty="0"/>
              <a:t>graph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active nodes at the end of the process are the nodes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reachable</a:t>
            </a:r>
            <a:r>
              <a:rPr lang="en-US" sz="2400" dirty="0"/>
              <a:t> from the target set </a:t>
            </a:r>
            <a:r>
              <a:rPr lang="en-US" sz="2400" dirty="0">
                <a:solidFill>
                  <a:schemeClr val="hlink"/>
                </a:solidFill>
              </a:rPr>
              <a:t>A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influence function is </a:t>
            </a:r>
            <a:r>
              <a:rPr lang="en-US" sz="2800" dirty="0" smtClean="0"/>
              <a:t>obviously(?) </a:t>
            </a:r>
            <a:r>
              <a:rPr lang="en-US" sz="2800" dirty="0" err="1"/>
              <a:t>submodular</a:t>
            </a:r>
            <a:r>
              <a:rPr lang="en-US" sz="2800" dirty="0"/>
              <a:t> when propagation is deterministic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weighted combination </a:t>
            </a:r>
            <a:r>
              <a:rPr lang="en-US" sz="2800" dirty="0"/>
              <a:t>of </a:t>
            </a:r>
            <a:r>
              <a:rPr lang="en-US" sz="2800" dirty="0" err="1"/>
              <a:t>submodular</a:t>
            </a:r>
            <a:r>
              <a:rPr lang="en-US" sz="2800" dirty="0"/>
              <a:t> functions is also a </a:t>
            </a:r>
            <a:r>
              <a:rPr lang="en-US" sz="2800" dirty="0" err="1"/>
              <a:t>submodular</a:t>
            </a:r>
            <a:r>
              <a:rPr lang="en-US" sz="2800" dirty="0"/>
              <a:t> function</a:t>
            </a:r>
          </a:p>
        </p:txBody>
      </p:sp>
    </p:spTree>
    <p:extLst>
      <p:ext uri="{BB962C8B-B14F-4D97-AF65-F5344CB8AC3E}">
        <p14:creationId xmlns:p14="http://schemas.microsoft.com/office/powerpoint/2010/main" val="428828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threshold model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760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343900" cy="4651375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dirty="0" smtClean="0"/>
                  <a:t>Again, each </a:t>
                </a:r>
                <a:r>
                  <a:rPr lang="en-US" sz="2400" dirty="0" smtClean="0"/>
                  <a:t>node may be </a:t>
                </a:r>
                <a:r>
                  <a:rPr lang="en-US" sz="2400" dirty="0">
                    <a:solidFill>
                      <a:srgbClr val="FF9900"/>
                    </a:solidFill>
                  </a:rPr>
                  <a:t>active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or </a:t>
                </a:r>
                <a:r>
                  <a:rPr lang="en-US" sz="2400" dirty="0">
                    <a:solidFill>
                      <a:srgbClr val="0070C0"/>
                    </a:solidFill>
                  </a:rPr>
                  <a:t>inactive 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2400" dirty="0"/>
                  <a:t>Every </a:t>
                </a:r>
                <a:r>
                  <a:rPr lang="en-US" sz="2400" dirty="0">
                    <a:solidFill>
                      <a:srgbClr val="FF0000"/>
                    </a:solidFill>
                  </a:rPr>
                  <a:t>directed</a:t>
                </a:r>
                <a:r>
                  <a:rPr lang="en-US" sz="2400" dirty="0"/>
                  <a:t> edge </a:t>
                </a:r>
                <a:r>
                  <a:rPr lang="en-US" sz="2400" dirty="0" smtClean="0">
                    <a:solidFill>
                      <a:schemeClr val="hlink"/>
                    </a:solidFill>
                  </a:rPr>
                  <a:t>(</a:t>
                </a:r>
                <a:r>
                  <a:rPr lang="en-US" sz="2400" dirty="0" err="1" smtClean="0">
                    <a:solidFill>
                      <a:schemeClr val="hlink"/>
                    </a:solidFill>
                  </a:rPr>
                  <a:t>v,u</a:t>
                </a:r>
                <a:r>
                  <a:rPr lang="en-US" sz="2400" dirty="0" smtClean="0">
                    <a:solidFill>
                      <a:schemeClr val="hlink"/>
                    </a:solidFill>
                  </a:rPr>
                  <a:t>)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in the graph has a weight </a:t>
                </a:r>
                <a:r>
                  <a:rPr lang="en-US" sz="2400" dirty="0" err="1" smtClean="0">
                    <a:solidFill>
                      <a:schemeClr val="hlink"/>
                    </a:solidFill>
                  </a:rPr>
                  <a:t>b</a:t>
                </a:r>
                <a:r>
                  <a:rPr lang="en-US" sz="2400" baseline="-25000" dirty="0" err="1" smtClean="0">
                    <a:solidFill>
                      <a:schemeClr val="hlink"/>
                    </a:solidFill>
                  </a:rPr>
                  <a:t>vu</a:t>
                </a:r>
                <a:r>
                  <a:rPr lang="en-US" sz="2400" dirty="0" smtClean="0"/>
                  <a:t>, </a:t>
                </a:r>
                <a:r>
                  <a:rPr lang="en-US" sz="2400" dirty="0"/>
                  <a:t>such that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  <m:brk m:alnAt="7"/>
                            </m:rPr>
                            <a:rPr lang="en-US" sz="2400" b="0" i="0" smtClean="0">
                              <a:latin typeface="Cambria Math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s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a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neighbor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</a:rPr>
                            <m:t>𝑢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𝑣𝑢</m:t>
                              </m:r>
                            </m:sub>
                          </m:sSub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sz="2400" dirty="0"/>
              </a:p>
              <a:p>
                <a:pPr>
                  <a:lnSpc>
                    <a:spcPct val="90000"/>
                  </a:lnSpc>
                </a:pPr>
                <a:endParaRPr lang="en-US" sz="2400" dirty="0"/>
              </a:p>
              <a:p>
                <a:pPr>
                  <a:lnSpc>
                    <a:spcPct val="90000"/>
                  </a:lnSpc>
                </a:pPr>
                <a:r>
                  <a:rPr lang="en-US" sz="2400" dirty="0"/>
                  <a:t>Each node </a:t>
                </a:r>
                <a:r>
                  <a:rPr lang="en-US" sz="2400" dirty="0">
                    <a:solidFill>
                      <a:schemeClr val="hlink"/>
                    </a:solidFill>
                  </a:rPr>
                  <a:t>u</a:t>
                </a:r>
                <a:r>
                  <a:rPr lang="en-US" sz="2400" dirty="0"/>
                  <a:t> has a </a:t>
                </a:r>
                <a:r>
                  <a:rPr lang="en-US" sz="2400" dirty="0" smtClean="0"/>
                  <a:t>(</a:t>
                </a:r>
                <a:r>
                  <a:rPr lang="en-US" sz="24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randomly generated</a:t>
                </a:r>
                <a:r>
                  <a:rPr lang="en-US" sz="2400" dirty="0" smtClean="0"/>
                  <a:t>) threshold </a:t>
                </a:r>
                <a:r>
                  <a:rPr lang="en-US" sz="2400" dirty="0"/>
                  <a:t>value </a:t>
                </a:r>
                <a:r>
                  <a:rPr lang="en-US" sz="2400" dirty="0" err="1">
                    <a:solidFill>
                      <a:schemeClr val="hlink"/>
                    </a:solidFill>
                  </a:rPr>
                  <a:t>T</a:t>
                </a:r>
                <a:r>
                  <a:rPr lang="en-US" sz="2400" baseline="-25000" dirty="0" err="1">
                    <a:solidFill>
                      <a:schemeClr val="hlink"/>
                    </a:solidFill>
                  </a:rPr>
                  <a:t>u</a:t>
                </a:r>
                <a:r>
                  <a:rPr lang="en-US" sz="2400" baseline="-25000" dirty="0">
                    <a:solidFill>
                      <a:schemeClr val="hlink"/>
                    </a:solidFill>
                  </a:rPr>
                  <a:t> </a:t>
                </a:r>
                <a:endParaRPr lang="en-US" sz="2400" baseline="-25000" dirty="0" smtClean="0">
                  <a:solidFill>
                    <a:schemeClr val="hlink"/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2400" dirty="0" smtClean="0"/>
                  <a:t>Time </a:t>
                </a:r>
                <a:r>
                  <a:rPr lang="en-US" sz="2400" dirty="0"/>
                  <a:t>proceeds in discrete time-steps. At time </a:t>
                </a:r>
                <a:r>
                  <a:rPr lang="en-US" sz="2400" dirty="0">
                    <a:solidFill>
                      <a:schemeClr val="hlink"/>
                    </a:solidFill>
                  </a:rPr>
                  <a:t>t</a:t>
                </a:r>
                <a:r>
                  <a:rPr lang="en-US" sz="2400" dirty="0"/>
                  <a:t>  an </a:t>
                </a:r>
                <a:r>
                  <a:rPr lang="en-US" sz="2400" dirty="0">
                    <a:solidFill>
                      <a:srgbClr val="0070C0"/>
                    </a:solidFill>
                  </a:rPr>
                  <a:t>inactive</a:t>
                </a:r>
                <a:r>
                  <a:rPr lang="en-US" sz="2400" dirty="0"/>
                  <a:t> node u </a:t>
                </a:r>
                <a:r>
                  <a:rPr lang="en-US" sz="2400" dirty="0" smtClean="0"/>
                  <a:t>becomes 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active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if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  <m:brk m:alnAt="7"/>
                            </m:rPr>
                            <a:rPr lang="en-US" sz="2400" b="0" i="0" smtClean="0">
                              <a:latin typeface="Cambria Math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s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an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active</m:t>
                          </m:r>
                          <m: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neighbor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</a:rPr>
                            <m:t>𝑢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𝑣𝑢</m:t>
                              </m:r>
                            </m:sub>
                          </m:sSub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pPr>
                  <a:lnSpc>
                    <a:spcPct val="90000"/>
                  </a:lnSpc>
                </a:pPr>
                <a:r>
                  <a:rPr lang="en-US" sz="2400" dirty="0" smtClean="0"/>
                  <a:t>Related to the game-theoretic model of adoption.</a:t>
                </a:r>
                <a:endParaRPr lang="en-US" sz="2400" dirty="0"/>
              </a:p>
            </p:txBody>
          </p:sp>
        </mc:Choice>
        <mc:Fallback>
          <p:sp>
            <p:nvSpPr>
              <p:cNvPr id="53760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343900" cy="4651375"/>
              </a:xfrm>
              <a:blipFill rotWithShape="1">
                <a:blip r:embed="rId2"/>
                <a:stretch>
                  <a:fillRect l="-950" t="-2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413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 Maximization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KKT03 showed that in this case the influence </a:t>
            </a:r>
            <a:r>
              <a:rPr lang="en-US" dirty="0" smtClean="0">
                <a:solidFill>
                  <a:srgbClr val="0070C0"/>
                </a:solidFill>
              </a:rPr>
              <a:t>s(A)</a:t>
            </a:r>
            <a:r>
              <a:rPr lang="en-US" dirty="0" smtClean="0"/>
              <a:t> is still a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submodular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function, using a similar technique</a:t>
            </a:r>
          </a:p>
          <a:p>
            <a:pPr lvl="1"/>
            <a:r>
              <a:rPr lang="en-US" dirty="0" smtClean="0"/>
              <a:t>Assumes </a:t>
            </a:r>
            <a:r>
              <a:rPr lang="en-US" dirty="0" smtClean="0">
                <a:solidFill>
                  <a:srgbClr val="0070C0"/>
                </a:solidFill>
              </a:rPr>
              <a:t>uniform random </a:t>
            </a:r>
            <a:r>
              <a:rPr lang="en-US" dirty="0" smtClean="0"/>
              <a:t>thresholds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Greedy</a:t>
            </a:r>
            <a:r>
              <a:rPr lang="en-US" dirty="0" smtClean="0"/>
              <a:t> algorithm achieves a </a:t>
            </a:r>
            <a:r>
              <a:rPr lang="en-US" dirty="0" smtClean="0">
                <a:solidFill>
                  <a:srgbClr val="0070C0"/>
                </a:solidFill>
              </a:rPr>
              <a:t>(1-1/e) </a:t>
            </a:r>
            <a:r>
              <a:rPr lang="en-US" dirty="0" smtClean="0"/>
              <a:t>approximation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7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Suppose that instead of a virus we have an </a:t>
            </a:r>
            <a:r>
              <a:rPr lang="en-US" dirty="0" smtClean="0">
                <a:solidFill>
                  <a:srgbClr val="00B0F0"/>
                </a:solidFill>
              </a:rPr>
              <a:t>item</a:t>
            </a:r>
            <a:r>
              <a:rPr lang="en-US" dirty="0" smtClean="0"/>
              <a:t> (product, idea, video) that propagates through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contact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Word of mouth propagation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An advertiser is interested in </a:t>
            </a:r>
            <a:r>
              <a:rPr lang="en-US" dirty="0" smtClean="0">
                <a:solidFill>
                  <a:srgbClr val="0070C0"/>
                </a:solidFill>
              </a:rPr>
              <a:t>maximizing the spread </a:t>
            </a:r>
            <a:r>
              <a:rPr lang="en-US" dirty="0" smtClean="0"/>
              <a:t>of the item in the network</a:t>
            </a:r>
          </a:p>
          <a:p>
            <a:pPr lvl="1"/>
            <a:r>
              <a:rPr lang="en-US" dirty="0" smtClean="0"/>
              <a:t>The holy grail of “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viral marketing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Question: which nodes should we “</a:t>
            </a:r>
            <a:r>
              <a:rPr lang="en-US" dirty="0" smtClean="0">
                <a:solidFill>
                  <a:srgbClr val="0070C0"/>
                </a:solidFill>
              </a:rPr>
              <a:t>infect</a:t>
            </a:r>
            <a:r>
              <a:rPr lang="en-US" dirty="0" smtClean="0"/>
              <a:t>” so that we maximize the spread? [KKT2003]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Independent cascade model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node may be </a:t>
            </a:r>
            <a:r>
              <a:rPr lang="en-US" dirty="0">
                <a:solidFill>
                  <a:srgbClr val="FF9900"/>
                </a:solidFill>
              </a:rPr>
              <a:t>active</a:t>
            </a:r>
            <a:r>
              <a:rPr lang="en-US" dirty="0"/>
              <a:t> (has the </a:t>
            </a:r>
            <a:r>
              <a:rPr lang="en-US" dirty="0" smtClean="0"/>
              <a:t>item) </a:t>
            </a:r>
            <a:r>
              <a:rPr lang="en-US" dirty="0"/>
              <a:t>or </a:t>
            </a:r>
            <a:r>
              <a:rPr lang="en-US" dirty="0">
                <a:solidFill>
                  <a:srgbClr val="00B0F0"/>
                </a:solidFill>
              </a:rPr>
              <a:t>inactive </a:t>
            </a:r>
            <a:r>
              <a:rPr lang="en-US" dirty="0"/>
              <a:t>(does not have the </a:t>
            </a:r>
            <a:r>
              <a:rPr lang="en-US" dirty="0" smtClean="0"/>
              <a:t>item)</a:t>
            </a:r>
            <a:endParaRPr lang="en-US" dirty="0"/>
          </a:p>
          <a:p>
            <a:r>
              <a:rPr lang="en-US" dirty="0"/>
              <a:t>Time proceeds at discrete time-steps. At time </a:t>
            </a:r>
            <a:r>
              <a:rPr lang="en-US" dirty="0">
                <a:solidFill>
                  <a:schemeClr val="hlink"/>
                </a:solidFill>
              </a:rPr>
              <a:t>t</a:t>
            </a:r>
            <a:r>
              <a:rPr lang="en-US" dirty="0"/>
              <a:t>, every node </a:t>
            </a:r>
            <a:r>
              <a:rPr lang="en-US" dirty="0">
                <a:solidFill>
                  <a:schemeClr val="hlink"/>
                </a:solidFill>
              </a:rPr>
              <a:t>v</a:t>
            </a:r>
            <a:r>
              <a:rPr lang="en-US" dirty="0"/>
              <a:t> that became active in time </a:t>
            </a:r>
            <a:r>
              <a:rPr lang="en-US" dirty="0">
                <a:solidFill>
                  <a:schemeClr val="hlink"/>
                </a:solidFill>
              </a:rPr>
              <a:t>t-1</a:t>
            </a:r>
            <a:r>
              <a:rPr lang="en-US" dirty="0"/>
              <a:t> actives a non-active neighbor </a:t>
            </a:r>
            <a:r>
              <a:rPr lang="en-US" dirty="0">
                <a:solidFill>
                  <a:srgbClr val="0070C0"/>
                </a:solidFill>
              </a:rPr>
              <a:t>w</a:t>
            </a:r>
            <a:r>
              <a:rPr lang="en-US" dirty="0"/>
              <a:t> with probability </a:t>
            </a:r>
            <a:r>
              <a:rPr lang="en-US" dirty="0" err="1">
                <a:solidFill>
                  <a:schemeClr val="accent2"/>
                </a:solidFill>
              </a:rPr>
              <a:t>p</a:t>
            </a:r>
            <a:r>
              <a:rPr lang="en-US" baseline="-25000" dirty="0" err="1">
                <a:solidFill>
                  <a:schemeClr val="accent2"/>
                </a:solidFill>
              </a:rPr>
              <a:t>uw</a:t>
            </a:r>
            <a:r>
              <a:rPr lang="en-US" dirty="0"/>
              <a:t>. If it fails, it does not try again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same as the simple </a:t>
            </a:r>
            <a:r>
              <a:rPr lang="en-US" dirty="0">
                <a:solidFill>
                  <a:srgbClr val="FF0000"/>
                </a:solidFill>
              </a:rPr>
              <a:t>SIR model</a:t>
            </a:r>
          </a:p>
        </p:txBody>
      </p:sp>
    </p:spTree>
    <p:extLst>
      <p:ext uri="{BB962C8B-B14F-4D97-AF65-F5344CB8AC3E}">
        <p14:creationId xmlns:p14="http://schemas.microsoft.com/office/powerpoint/2010/main" val="6537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Influence maximization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Influence function</a:t>
            </a:r>
            <a:r>
              <a:rPr lang="en-US" sz="2800" dirty="0">
                <a:solidFill>
                  <a:srgbClr val="FF9900"/>
                </a:solidFill>
              </a:rPr>
              <a:t>: </a:t>
            </a:r>
            <a:r>
              <a:rPr lang="en-US" sz="2800" dirty="0"/>
              <a:t>for a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set of nodes </a:t>
            </a:r>
            <a:r>
              <a:rPr lang="en-US" sz="2800" dirty="0">
                <a:solidFill>
                  <a:schemeClr val="hlink"/>
                </a:solidFill>
              </a:rPr>
              <a:t>A</a:t>
            </a:r>
            <a:r>
              <a:rPr lang="en-US" sz="2800" dirty="0"/>
              <a:t> (target set) the influence </a:t>
            </a:r>
            <a:r>
              <a:rPr lang="en-US" sz="2800" dirty="0">
                <a:solidFill>
                  <a:schemeClr val="hlink"/>
                </a:solidFill>
              </a:rPr>
              <a:t>s(A)</a:t>
            </a:r>
            <a:r>
              <a:rPr lang="en-US" sz="2800" dirty="0"/>
              <a:t> is 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expected</a:t>
            </a:r>
            <a:r>
              <a:rPr lang="en-US" sz="2800" dirty="0"/>
              <a:t> number of active nodes at the end of the diffusion process if the </a:t>
            </a:r>
            <a:r>
              <a:rPr lang="en-US" sz="2800" dirty="0" smtClean="0"/>
              <a:t>item is </a:t>
            </a:r>
            <a:r>
              <a:rPr lang="en-US" sz="2800" dirty="0"/>
              <a:t>originally placed in the nodes in </a:t>
            </a:r>
            <a:r>
              <a:rPr lang="en-US" sz="2800" dirty="0">
                <a:solidFill>
                  <a:schemeClr val="hlink"/>
                </a:solidFill>
              </a:rPr>
              <a:t>A</a:t>
            </a:r>
            <a:r>
              <a:rPr lang="en-US" sz="2800" dirty="0"/>
              <a:t>. </a:t>
            </a:r>
          </a:p>
          <a:p>
            <a:pPr>
              <a:lnSpc>
                <a:spcPct val="80000"/>
              </a:lnSpc>
            </a:pPr>
            <a:endParaRPr lang="en-US" sz="2800" dirty="0">
              <a:solidFill>
                <a:srgbClr val="FF99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Influence maximization problem </a:t>
            </a:r>
            <a:r>
              <a:rPr lang="en-US" sz="2800" dirty="0"/>
              <a:t>[KKT03]: Given an network, a diffusion model, and a value </a:t>
            </a:r>
            <a:r>
              <a:rPr lang="en-US" sz="2800" dirty="0">
                <a:solidFill>
                  <a:schemeClr val="hlink"/>
                </a:solidFill>
              </a:rPr>
              <a:t>k</a:t>
            </a:r>
            <a:r>
              <a:rPr lang="en-US" sz="2800" dirty="0"/>
              <a:t>, identify a set </a:t>
            </a:r>
            <a:r>
              <a:rPr lang="en-US" sz="2800" dirty="0">
                <a:solidFill>
                  <a:schemeClr val="hlink"/>
                </a:solidFill>
              </a:rPr>
              <a:t>A</a:t>
            </a:r>
            <a:r>
              <a:rPr lang="en-US" sz="2800" dirty="0"/>
              <a:t> of </a:t>
            </a:r>
            <a:r>
              <a:rPr lang="en-US" sz="2800" dirty="0">
                <a:solidFill>
                  <a:schemeClr val="hlink"/>
                </a:solidFill>
              </a:rPr>
              <a:t>k</a:t>
            </a:r>
            <a:r>
              <a:rPr lang="en-US" sz="2800" dirty="0"/>
              <a:t> nodes in the network that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maximizes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s(A).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problem is </a:t>
            </a:r>
            <a:r>
              <a:rPr lang="en-US" sz="2800" dirty="0" smtClean="0"/>
              <a:t>NP-hard</a:t>
            </a:r>
          </a:p>
        </p:txBody>
      </p:sp>
    </p:spTree>
    <p:extLst>
      <p:ext uri="{BB962C8B-B14F-4D97-AF65-F5344CB8AC3E}">
        <p14:creationId xmlns:p14="http://schemas.microsoft.com/office/powerpoint/2010/main" val="25693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What is a simple algorithm for selecting the set </a:t>
            </a:r>
            <a:r>
              <a:rPr lang="en-US" dirty="0" smtClean="0">
                <a:solidFill>
                  <a:srgbClr val="00B0F0"/>
                </a:solidFill>
              </a:rPr>
              <a:t>A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Computing </a:t>
            </a:r>
            <a:r>
              <a:rPr lang="en-US" dirty="0" smtClean="0">
                <a:solidFill>
                  <a:srgbClr val="00B0F0"/>
                </a:solidFill>
              </a:rPr>
              <a:t>s(A)</a:t>
            </a:r>
            <a:r>
              <a:rPr lang="en-US" dirty="0" smtClean="0"/>
              <a:t>: perform multiple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simulations</a:t>
            </a:r>
            <a:r>
              <a:rPr lang="en-US" dirty="0" smtClean="0"/>
              <a:t> of the process and take the average.</a:t>
            </a:r>
          </a:p>
          <a:p>
            <a:r>
              <a:rPr lang="en-US" dirty="0" smtClean="0"/>
              <a:t>How good is the solution of this algorithm compared to the optimal solution?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Greedy algorithm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09800"/>
            <a:ext cx="8610600" cy="224676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Greedy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algorithm</a:t>
            </a:r>
            <a:endParaRPr lang="en-US" sz="2400" dirty="0" smtClean="0"/>
          </a:p>
          <a:p>
            <a:pPr lvl="1"/>
            <a:r>
              <a:rPr lang="en-US" sz="2400" dirty="0" smtClean="0"/>
              <a:t>Start with an empty set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</a:p>
          <a:p>
            <a:pPr lvl="1"/>
            <a:r>
              <a:rPr lang="en-US" sz="2400" dirty="0" smtClean="0"/>
              <a:t>Proceed in </a:t>
            </a:r>
            <a:r>
              <a:rPr lang="en-US" sz="2400" dirty="0" smtClean="0">
                <a:solidFill>
                  <a:srgbClr val="0070C0"/>
                </a:solidFill>
              </a:rPr>
              <a:t>k</a:t>
            </a:r>
            <a:r>
              <a:rPr lang="en-US" sz="2400" dirty="0" smtClean="0"/>
              <a:t> steps</a:t>
            </a:r>
          </a:p>
          <a:p>
            <a:pPr lvl="2"/>
            <a:r>
              <a:rPr lang="en-US" sz="2400" dirty="0" smtClean="0"/>
              <a:t>At each step add the node u to the set A the </a:t>
            </a:r>
            <a:r>
              <a:rPr lang="en-US" sz="2400" dirty="0" smtClean="0">
                <a:solidFill>
                  <a:srgbClr val="FF0000"/>
                </a:solidFill>
              </a:rPr>
              <a:t>maximizes</a:t>
            </a:r>
            <a:r>
              <a:rPr lang="en-US" sz="2400" dirty="0" smtClean="0"/>
              <a:t>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increase </a:t>
            </a:r>
            <a:r>
              <a:rPr lang="en-US" sz="2400" dirty="0" smtClean="0"/>
              <a:t>in function </a:t>
            </a:r>
            <a:r>
              <a:rPr lang="en-US" sz="2400" dirty="0" smtClean="0">
                <a:solidFill>
                  <a:srgbClr val="0070C0"/>
                </a:solidFill>
              </a:rPr>
              <a:t>s(A)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en-US" sz="2000" dirty="0" smtClean="0"/>
              <a:t>The node that activates the most additional nodes</a:t>
            </a:r>
          </a:p>
        </p:txBody>
      </p:sp>
    </p:spTree>
    <p:extLst>
      <p:ext uri="{BB962C8B-B14F-4D97-AF65-F5344CB8AC3E}">
        <p14:creationId xmlns:p14="http://schemas.microsoft.com/office/powerpoint/2010/main" val="29381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Suppose we have a (combinatorial) optimization problem, and </a:t>
            </a:r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n-US" dirty="0" smtClean="0"/>
              <a:t> is an instance of the problem,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OPT(X)</a:t>
            </a:r>
            <a:r>
              <a:rPr lang="en-US" dirty="0" smtClean="0"/>
              <a:t> is the value of the optimal solution for X, and </a:t>
            </a:r>
            <a:r>
              <a:rPr lang="en-US" dirty="0" smtClean="0">
                <a:solidFill>
                  <a:srgbClr val="00B0F0"/>
                </a:solidFill>
              </a:rPr>
              <a:t>ALG(X)</a:t>
            </a:r>
            <a:r>
              <a:rPr lang="en-US" dirty="0" smtClean="0"/>
              <a:t> is the value of the solution of an algorithm </a:t>
            </a:r>
            <a:r>
              <a:rPr lang="en-US" dirty="0" smtClean="0">
                <a:solidFill>
                  <a:srgbClr val="00B0F0"/>
                </a:solidFill>
              </a:rPr>
              <a:t>ALG</a:t>
            </a:r>
            <a:r>
              <a:rPr lang="en-US" dirty="0"/>
              <a:t> </a:t>
            </a:r>
            <a:r>
              <a:rPr lang="en-US" dirty="0" smtClean="0"/>
              <a:t>for X</a:t>
            </a:r>
          </a:p>
          <a:p>
            <a:pPr lvl="1"/>
            <a:r>
              <a:rPr lang="en-US" dirty="0" smtClean="0"/>
              <a:t>In our case: </a:t>
            </a:r>
            <a:r>
              <a:rPr lang="en-US" dirty="0" smtClean="0">
                <a:solidFill>
                  <a:srgbClr val="00B0F0"/>
                </a:solidFill>
              </a:rPr>
              <a:t>X = (</a:t>
            </a:r>
            <a:r>
              <a:rPr lang="en-US" dirty="0" err="1" smtClean="0">
                <a:solidFill>
                  <a:srgbClr val="00B0F0"/>
                </a:solidFill>
              </a:rPr>
              <a:t>G,k</a:t>
            </a:r>
            <a:r>
              <a:rPr lang="en-US" dirty="0" smtClean="0">
                <a:solidFill>
                  <a:srgbClr val="00B0F0"/>
                </a:solidFill>
              </a:rPr>
              <a:t>) </a:t>
            </a:r>
            <a:r>
              <a:rPr lang="en-US" dirty="0" smtClean="0"/>
              <a:t>is the input instance,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OPT(X)</a:t>
            </a:r>
            <a:r>
              <a:rPr lang="en-US" dirty="0" smtClean="0"/>
              <a:t> is the spread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S(A*) </a:t>
            </a:r>
            <a:r>
              <a:rPr lang="en-US" dirty="0" smtClean="0"/>
              <a:t>of the optimal solution, </a:t>
            </a:r>
            <a:r>
              <a:rPr lang="en-US" dirty="0" smtClean="0">
                <a:solidFill>
                  <a:srgbClr val="0070C0"/>
                </a:solidFill>
              </a:rPr>
              <a:t>GREEDY(X) </a:t>
            </a:r>
            <a:r>
              <a:rPr lang="en-US" dirty="0" smtClean="0"/>
              <a:t>is the spread </a:t>
            </a:r>
            <a:r>
              <a:rPr lang="en-US" dirty="0" smtClean="0">
                <a:solidFill>
                  <a:srgbClr val="0070C0"/>
                </a:solidFill>
              </a:rPr>
              <a:t>S(A) </a:t>
            </a:r>
            <a:r>
              <a:rPr lang="en-US" dirty="0" smtClean="0"/>
              <a:t>of the solution of the Greedy algorithm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ALG</a:t>
            </a:r>
            <a:r>
              <a:rPr lang="en-US" dirty="0" smtClean="0"/>
              <a:t> is a good approximation algorithm if the ratio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F0"/>
                </a:solidFill>
              </a:rPr>
              <a:t>ALG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bounded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7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Ratio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For </a:t>
                </a:r>
                <a:r>
                  <a:rPr lang="en-US" dirty="0"/>
                  <a:t>a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maximization</a:t>
                </a:r>
                <a:r>
                  <a:rPr lang="en-US" dirty="0" smtClean="0"/>
                  <a:t> problem</a:t>
                </a:r>
                <a:r>
                  <a:rPr lang="en-US" dirty="0"/>
                  <a:t>, the algorithm </a:t>
                </a:r>
                <a:r>
                  <a:rPr lang="en-US" dirty="0">
                    <a:solidFill>
                      <a:srgbClr val="00B0F0"/>
                    </a:solidFill>
                  </a:rPr>
                  <a:t>ALG</a:t>
                </a:r>
                <a:r>
                  <a:rPr lang="en-US" dirty="0"/>
                  <a:t> is an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B0F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-approximation algorithm</a:t>
                </a:r>
                <a:r>
                  <a:rPr lang="en-US" dirty="0"/>
                  <a:t>, for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B0F0"/>
                        </a:solidFill>
                        <a:latin typeface="Cambria Math"/>
                      </a:rPr>
                      <m:t>𝛼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&lt;</m:t>
                    </m:r>
                    <m:r>
                      <a:rPr lang="en-US" i="1" smtClean="0">
                        <a:solidFill>
                          <a:srgbClr val="00B0F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dirty="0" smtClean="0"/>
                  <a:t>, if </a:t>
                </a:r>
                <a:r>
                  <a:rPr lang="en-US" dirty="0"/>
                  <a:t>for all input instances </a:t>
                </a:r>
                <a:r>
                  <a:rPr lang="en-US" dirty="0">
                    <a:solidFill>
                      <a:srgbClr val="00B0F0"/>
                    </a:solidFill>
                  </a:rPr>
                  <a:t>X</a:t>
                </a:r>
                <a:r>
                  <a:rPr lang="en-US" dirty="0"/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𝐴𝐿𝐺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≥</m:t>
                      </m:r>
                      <m:r>
                        <a:rPr lang="en-US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𝛼</m:t>
                      </m:r>
                      <m:r>
                        <a:rPr lang="en-US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𝑂𝑃𝑇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𝑋</m:t>
                          </m:r>
                        </m:e>
                      </m:d>
                    </m:oMath>
                  </m:oMathPara>
                </a14:m>
                <a:endParaRPr lang="en-US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The solution of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ALG(X)</a:t>
                </a:r>
                <a:r>
                  <a:rPr lang="en-US" dirty="0" smtClean="0"/>
                  <a:t> has value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at least </a:t>
                </a:r>
                <a:r>
                  <a:rPr lang="el-GR" dirty="0" smtClean="0">
                    <a:solidFill>
                      <a:srgbClr val="0070C0"/>
                    </a:solidFill>
                  </a:rPr>
                  <a:t>α%</a:t>
                </a:r>
                <a:r>
                  <a:rPr lang="el-GR" dirty="0" smtClean="0"/>
                  <a:t> </a:t>
                </a:r>
                <a:r>
                  <a:rPr lang="en-US" dirty="0" smtClean="0"/>
                  <a:t>that of the optimal</a:t>
                </a:r>
                <a:endParaRPr lang="en-US" dirty="0"/>
              </a:p>
              <a:p>
                <a:r>
                  <a:rPr lang="el-GR" dirty="0" smtClean="0">
                    <a:solidFill>
                      <a:srgbClr val="00B0F0"/>
                    </a:solidFill>
                  </a:rPr>
                  <a:t>α</a:t>
                </a:r>
                <a:r>
                  <a:rPr lang="el-GR" dirty="0" smtClean="0"/>
                  <a:t> </a:t>
                </a:r>
                <a:r>
                  <a:rPr lang="en-US" dirty="0" smtClean="0"/>
                  <a:t>is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approximation ratio </a:t>
                </a:r>
                <a:r>
                  <a:rPr lang="en-US" dirty="0" smtClean="0"/>
                  <a:t>of the algorithm</a:t>
                </a:r>
              </a:p>
              <a:p>
                <a:pPr lvl="1"/>
                <a:r>
                  <a:rPr lang="en-US" dirty="0" smtClean="0"/>
                  <a:t>Ideally we would like </a:t>
                </a:r>
                <a:r>
                  <a:rPr lang="el-GR" dirty="0" smtClean="0">
                    <a:solidFill>
                      <a:srgbClr val="00B0F0"/>
                    </a:solidFill>
                  </a:rPr>
                  <a:t>α</a:t>
                </a:r>
                <a:r>
                  <a:rPr lang="el-GR" dirty="0" smtClean="0"/>
                  <a:t> </a:t>
                </a:r>
                <a:r>
                  <a:rPr lang="en-US" dirty="0" smtClean="0"/>
                  <a:t>to be a small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constant</a:t>
                </a:r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3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Approximation Ratio for Influence </a:t>
            </a:r>
            <a:r>
              <a:rPr lang="en-US" dirty="0" err="1" smtClean="0"/>
              <a:t>Maximzation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GREEDY</a:t>
                </a:r>
                <a:r>
                  <a:rPr lang="en-US" dirty="0" smtClean="0"/>
                  <a:t> algorithm has approximation ratio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𝛼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=1−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endParaRPr lang="en-US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70C0"/>
                        </a:solidFill>
                        <a:latin typeface="Cambria Math"/>
                      </a:rPr>
                      <m:t>𝐺𝑅𝐸𝐸𝐷𝑌</m:t>
                    </m:r>
                    <m:d>
                      <m:d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𝑒</m:t>
                            </m:r>
                          </m:den>
                        </m:f>
                      </m:e>
                    </m:d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𝑂𝑃𝑇</m:t>
                    </m:r>
                    <m:d>
                      <m:d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, </a:t>
                </a:r>
                <a:r>
                  <a:rPr lang="en-US" dirty="0"/>
                  <a:t>for all X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08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approximation ratio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The spread function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dirty="0" smtClean="0"/>
                  <a:t> has two properties:</a:t>
                </a:r>
              </a:p>
              <a:p>
                <a:endParaRPr lang="en-US" dirty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dirty="0" smtClean="0"/>
                  <a:t> is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monotone</a:t>
                </a:r>
                <a:r>
                  <a:rPr lang="en-US" dirty="0" smtClean="0"/>
                  <a:t>:</a:t>
                </a:r>
                <a:endParaRPr lang="en-US" b="0" i="0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)≤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if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⊆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s </a:t>
                </a:r>
                <a:r>
                  <a:rPr lang="en-US" dirty="0" smtClean="0"/>
                  <a:t>is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submodular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∪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∪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𝑖𝑓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⊆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endParaRPr lang="en-US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r>
                  <a:rPr lang="en-US" dirty="0" smtClean="0"/>
                  <a:t>The addition of node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dirty="0" smtClean="0"/>
                  <a:t> to a set of nodes has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greater</a:t>
                </a:r>
                <a:r>
                  <a:rPr lang="en-US" dirty="0" smtClean="0"/>
                  <a:t> effect (more </a:t>
                </a:r>
                <a:r>
                  <a:rPr lang="en-US" dirty="0" smtClean="0"/>
                  <a:t>activations) </a:t>
                </a:r>
                <a:r>
                  <a:rPr lang="en-US" dirty="0" smtClean="0"/>
                  <a:t>for a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smaller</a:t>
                </a:r>
                <a:r>
                  <a:rPr lang="en-US" dirty="0" smtClean="0"/>
                  <a:t> set.</a:t>
                </a:r>
              </a:p>
              <a:p>
                <a:pPr lvl="1"/>
                <a:r>
                  <a:rPr lang="en-US" dirty="0" smtClean="0"/>
                  <a:t>The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diminishing returns </a:t>
                </a:r>
                <a:r>
                  <a:rPr lang="en-US" dirty="0" smtClean="0"/>
                  <a:t>property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b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45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976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Online Social Networks and Media </vt:lpstr>
      <vt:lpstr>Maximizing spread</vt:lpstr>
      <vt:lpstr>Independent cascade model</vt:lpstr>
      <vt:lpstr>Influence maximization</vt:lpstr>
      <vt:lpstr>A Greedy algorithm</vt:lpstr>
      <vt:lpstr>Approximation Algorithms</vt:lpstr>
      <vt:lpstr>Approximation Ratio</vt:lpstr>
      <vt:lpstr>Approximation Ratio for Influence Maximzation</vt:lpstr>
      <vt:lpstr>Proof of approximation ratio</vt:lpstr>
      <vt:lpstr>Optimizing submodular functions</vt:lpstr>
      <vt:lpstr>Submodularity of influence</vt:lpstr>
      <vt:lpstr>Independent cascade model</vt:lpstr>
      <vt:lpstr>Linear threshold model </vt:lpstr>
      <vt:lpstr>Influence Maximization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Social Networks and Media</dc:title>
  <dc:creator>tsap</dc:creator>
  <cp:lastModifiedBy>tsap</cp:lastModifiedBy>
  <cp:revision>27</cp:revision>
  <dcterms:created xsi:type="dcterms:W3CDTF">2012-11-28T00:34:18Z</dcterms:created>
  <dcterms:modified xsi:type="dcterms:W3CDTF">2012-12-04T18:21:48Z</dcterms:modified>
</cp:coreProperties>
</file>