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71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6" r:id="rId12"/>
    <p:sldId id="355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4" r:id="rId31"/>
    <p:sldId id="377" r:id="rId32"/>
    <p:sldId id="375" r:id="rId33"/>
    <p:sldId id="376" r:id="rId34"/>
    <p:sldId id="378" r:id="rId35"/>
    <p:sldId id="379" r:id="rId36"/>
    <p:sldId id="380" r:id="rId37"/>
    <p:sldId id="381" r:id="rId38"/>
    <p:sldId id="382" r:id="rId39"/>
    <p:sldId id="383" r:id="rId40"/>
    <p:sldId id="384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8" autoAdjust="0"/>
    <p:restoredTop sz="94660"/>
  </p:normalViewPr>
  <p:slideViewPr>
    <p:cSldViewPr>
      <p:cViewPr varScale="1">
        <p:scale>
          <a:sx n="109" d="100"/>
          <a:sy n="109" d="100"/>
        </p:scale>
        <p:origin x="-1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Λ14 Διαδικτυακά Κοινωνικά Δίκτυα και Μέσα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Cascading Behavior in Networks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558924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19, from D. Easley and J. Kleinberg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5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Cascading Behavior and “Viral Marketing”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2132856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Tightly-knit communities in the network can work to hinder the spread of an innovation</a:t>
            </a:r>
          </a:p>
          <a:p>
            <a:pPr algn="just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(examples, age groups and life-styles in social networking sites, Mac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users, political opinions)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Strategies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Improve the quality of A (increase the payoff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Convince a small number of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key people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to switch to A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Cascades and Clusters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772816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cluster of density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is a set of nodes such that each node in the set has at least a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p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fraction of its neighbors in the set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996952"/>
            <a:ext cx="5905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5576" y="5157192"/>
            <a:ext cx="777686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Ok, but it does not imply that any two nodes in the same cluster necessarily have much in common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594928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union of any two cluster of density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is also a cluster of density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endParaRPr lang="el-GR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332412" y="2834640"/>
            <a:ext cx="2198914" cy="1962331"/>
          </a:xfrm>
          <a:custGeom>
            <a:avLst/>
            <a:gdLst>
              <a:gd name="connsiteX0" fmla="*/ 1454331 w 2198914"/>
              <a:gd name="connsiteY0" fmla="*/ 187234 h 1962331"/>
              <a:gd name="connsiteX1" fmla="*/ 461554 w 2198914"/>
              <a:gd name="connsiteY1" fmla="*/ 169817 h 1962331"/>
              <a:gd name="connsiteX2" fmla="*/ 78377 w 2198914"/>
              <a:gd name="connsiteY2" fmla="*/ 1206137 h 1962331"/>
              <a:gd name="connsiteX3" fmla="*/ 931817 w 2198914"/>
              <a:gd name="connsiteY3" fmla="*/ 1850571 h 1962331"/>
              <a:gd name="connsiteX4" fmla="*/ 1854925 w 2198914"/>
              <a:gd name="connsiteY4" fmla="*/ 1876697 h 1962331"/>
              <a:gd name="connsiteX5" fmla="*/ 1933302 w 2198914"/>
              <a:gd name="connsiteY5" fmla="*/ 1484811 h 1962331"/>
              <a:gd name="connsiteX6" fmla="*/ 2168434 w 2198914"/>
              <a:gd name="connsiteY6" fmla="*/ 857794 h 1962331"/>
              <a:gd name="connsiteX7" fmla="*/ 2116182 w 2198914"/>
              <a:gd name="connsiteY7" fmla="*/ 518160 h 1962331"/>
              <a:gd name="connsiteX8" fmla="*/ 1698171 w 2198914"/>
              <a:gd name="connsiteY8" fmla="*/ 265611 h 1962331"/>
              <a:gd name="connsiteX9" fmla="*/ 1454331 w 2198914"/>
              <a:gd name="connsiteY9" fmla="*/ 187234 h 196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8914" h="1962331">
                <a:moveTo>
                  <a:pt x="1454331" y="187234"/>
                </a:moveTo>
                <a:cubicBezTo>
                  <a:pt x="1248228" y="171268"/>
                  <a:pt x="690880" y="0"/>
                  <a:pt x="461554" y="169817"/>
                </a:cubicBezTo>
                <a:cubicBezTo>
                  <a:pt x="232228" y="339634"/>
                  <a:pt x="0" y="926011"/>
                  <a:pt x="78377" y="1206137"/>
                </a:cubicBezTo>
                <a:cubicBezTo>
                  <a:pt x="156754" y="1486263"/>
                  <a:pt x="635726" y="1738811"/>
                  <a:pt x="931817" y="1850571"/>
                </a:cubicBezTo>
                <a:cubicBezTo>
                  <a:pt x="1227908" y="1962331"/>
                  <a:pt x="1688011" y="1937657"/>
                  <a:pt x="1854925" y="1876697"/>
                </a:cubicBezTo>
                <a:cubicBezTo>
                  <a:pt x="2021839" y="1815737"/>
                  <a:pt x="1881051" y="1654628"/>
                  <a:pt x="1933302" y="1484811"/>
                </a:cubicBezTo>
                <a:cubicBezTo>
                  <a:pt x="1985554" y="1314994"/>
                  <a:pt x="2137954" y="1018902"/>
                  <a:pt x="2168434" y="857794"/>
                </a:cubicBezTo>
                <a:cubicBezTo>
                  <a:pt x="2198914" y="696686"/>
                  <a:pt x="2194559" y="616857"/>
                  <a:pt x="2116182" y="518160"/>
                </a:cubicBezTo>
                <a:cubicBezTo>
                  <a:pt x="2037805" y="419463"/>
                  <a:pt x="1814285" y="319314"/>
                  <a:pt x="1698171" y="265611"/>
                </a:cubicBezTo>
                <a:cubicBezTo>
                  <a:pt x="1582057" y="211908"/>
                  <a:pt x="1660434" y="203200"/>
                  <a:pt x="1454331" y="18723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reeform 11"/>
          <p:cNvSpPr/>
          <p:nvPr/>
        </p:nvSpPr>
        <p:spPr>
          <a:xfrm>
            <a:off x="837474" y="2598057"/>
            <a:ext cx="4891314" cy="2467429"/>
          </a:xfrm>
          <a:custGeom>
            <a:avLst/>
            <a:gdLst>
              <a:gd name="connsiteX0" fmla="*/ 4108995 w 4891314"/>
              <a:gd name="connsiteY0" fmla="*/ 110309 h 2467429"/>
              <a:gd name="connsiteX1" fmla="*/ 3238137 w 4891314"/>
              <a:gd name="connsiteY1" fmla="*/ 5806 h 2467429"/>
              <a:gd name="connsiteX2" fmla="*/ 1452880 w 4891314"/>
              <a:gd name="connsiteY2" fmla="*/ 75474 h 2467429"/>
              <a:gd name="connsiteX3" fmla="*/ 791029 w 4891314"/>
              <a:gd name="connsiteY3" fmla="*/ 240937 h 2467429"/>
              <a:gd name="connsiteX4" fmla="*/ 242389 w 4891314"/>
              <a:gd name="connsiteY4" fmla="*/ 606697 h 2467429"/>
              <a:gd name="connsiteX5" fmla="*/ 68217 w 4891314"/>
              <a:gd name="connsiteY5" fmla="*/ 1172754 h 2467429"/>
              <a:gd name="connsiteX6" fmla="*/ 76926 w 4891314"/>
              <a:gd name="connsiteY6" fmla="*/ 1686560 h 2467429"/>
              <a:gd name="connsiteX7" fmla="*/ 529772 w 4891314"/>
              <a:gd name="connsiteY7" fmla="*/ 2087154 h 2467429"/>
              <a:gd name="connsiteX8" fmla="*/ 3107509 w 4891314"/>
              <a:gd name="connsiteY8" fmla="*/ 2435497 h 2467429"/>
              <a:gd name="connsiteX9" fmla="*/ 4222206 w 4891314"/>
              <a:gd name="connsiteY9" fmla="*/ 2278743 h 2467429"/>
              <a:gd name="connsiteX10" fmla="*/ 4605383 w 4891314"/>
              <a:gd name="connsiteY10" fmla="*/ 1886857 h 2467429"/>
              <a:gd name="connsiteX11" fmla="*/ 4683760 w 4891314"/>
              <a:gd name="connsiteY11" fmla="*/ 1564640 h 2467429"/>
              <a:gd name="connsiteX12" fmla="*/ 4866640 w 4891314"/>
              <a:gd name="connsiteY12" fmla="*/ 1146629 h 2467429"/>
              <a:gd name="connsiteX13" fmla="*/ 4831806 w 4891314"/>
              <a:gd name="connsiteY13" fmla="*/ 798286 h 2467429"/>
              <a:gd name="connsiteX14" fmla="*/ 4640217 w 4891314"/>
              <a:gd name="connsiteY14" fmla="*/ 432526 h 2467429"/>
              <a:gd name="connsiteX15" fmla="*/ 4326709 w 4891314"/>
              <a:gd name="connsiteY15" fmla="*/ 206103 h 2467429"/>
              <a:gd name="connsiteX16" fmla="*/ 4108995 w 4891314"/>
              <a:gd name="connsiteY16" fmla="*/ 110309 h 2467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891314" h="2467429">
                <a:moveTo>
                  <a:pt x="4108995" y="110309"/>
                </a:moveTo>
                <a:cubicBezTo>
                  <a:pt x="3927566" y="76926"/>
                  <a:pt x="3680823" y="11612"/>
                  <a:pt x="3238137" y="5806"/>
                </a:cubicBezTo>
                <a:cubicBezTo>
                  <a:pt x="2795451" y="0"/>
                  <a:pt x="1860731" y="36286"/>
                  <a:pt x="1452880" y="75474"/>
                </a:cubicBezTo>
                <a:cubicBezTo>
                  <a:pt x="1045029" y="114662"/>
                  <a:pt x="992777" y="152400"/>
                  <a:pt x="791029" y="240937"/>
                </a:cubicBezTo>
                <a:cubicBezTo>
                  <a:pt x="589281" y="329474"/>
                  <a:pt x="362858" y="451394"/>
                  <a:pt x="242389" y="606697"/>
                </a:cubicBezTo>
                <a:cubicBezTo>
                  <a:pt x="121920" y="762000"/>
                  <a:pt x="95794" y="992777"/>
                  <a:pt x="68217" y="1172754"/>
                </a:cubicBezTo>
                <a:cubicBezTo>
                  <a:pt x="40640" y="1352731"/>
                  <a:pt x="0" y="1534160"/>
                  <a:pt x="76926" y="1686560"/>
                </a:cubicBezTo>
                <a:cubicBezTo>
                  <a:pt x="153852" y="1838960"/>
                  <a:pt x="24675" y="1962331"/>
                  <a:pt x="529772" y="2087154"/>
                </a:cubicBezTo>
                <a:cubicBezTo>
                  <a:pt x="1034869" y="2211977"/>
                  <a:pt x="2492103" y="2403565"/>
                  <a:pt x="3107509" y="2435497"/>
                </a:cubicBezTo>
                <a:cubicBezTo>
                  <a:pt x="3722915" y="2467429"/>
                  <a:pt x="3972560" y="2370183"/>
                  <a:pt x="4222206" y="2278743"/>
                </a:cubicBezTo>
                <a:cubicBezTo>
                  <a:pt x="4471852" y="2187303"/>
                  <a:pt x="4528457" y="2005874"/>
                  <a:pt x="4605383" y="1886857"/>
                </a:cubicBezTo>
                <a:cubicBezTo>
                  <a:pt x="4682309" y="1767840"/>
                  <a:pt x="4640217" y="1688011"/>
                  <a:pt x="4683760" y="1564640"/>
                </a:cubicBezTo>
                <a:cubicBezTo>
                  <a:pt x="4727303" y="1441269"/>
                  <a:pt x="4841966" y="1274355"/>
                  <a:pt x="4866640" y="1146629"/>
                </a:cubicBezTo>
                <a:cubicBezTo>
                  <a:pt x="4891314" y="1018903"/>
                  <a:pt x="4869543" y="917303"/>
                  <a:pt x="4831806" y="798286"/>
                </a:cubicBezTo>
                <a:cubicBezTo>
                  <a:pt x="4794069" y="679269"/>
                  <a:pt x="4724400" y="531223"/>
                  <a:pt x="4640217" y="432526"/>
                </a:cubicBezTo>
                <a:cubicBezTo>
                  <a:pt x="4556034" y="333829"/>
                  <a:pt x="4418149" y="261257"/>
                  <a:pt x="4326709" y="206103"/>
                </a:cubicBezTo>
                <a:cubicBezTo>
                  <a:pt x="4235269" y="150949"/>
                  <a:pt x="4290424" y="143692"/>
                  <a:pt x="4108995" y="110309"/>
                </a:cubicBezTo>
                <a:close/>
              </a:path>
            </a:pathLst>
          </a:cu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Cascades and Clusters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412776"/>
            <a:ext cx="5498856" cy="349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reeform 10"/>
          <p:cNvSpPr/>
          <p:nvPr/>
        </p:nvSpPr>
        <p:spPr>
          <a:xfrm>
            <a:off x="1157056" y="1327212"/>
            <a:ext cx="1634971" cy="2337786"/>
          </a:xfrm>
          <a:custGeom>
            <a:avLst/>
            <a:gdLst>
              <a:gd name="connsiteX0" fmla="*/ 778276 w 1634971"/>
              <a:gd name="connsiteY0" fmla="*/ 208625 h 2337786"/>
              <a:gd name="connsiteX1" fmla="*/ 156839 w 1634971"/>
              <a:gd name="connsiteY1" fmla="*/ 137604 h 2337786"/>
              <a:gd name="connsiteX2" fmla="*/ 14796 w 1634971"/>
              <a:gd name="connsiteY2" fmla="*/ 1034248 h 2337786"/>
              <a:gd name="connsiteX3" fmla="*/ 245616 w 1634971"/>
              <a:gd name="connsiteY3" fmla="*/ 2170590 h 2337786"/>
              <a:gd name="connsiteX4" fmla="*/ 1302059 w 1634971"/>
              <a:gd name="connsiteY4" fmla="*/ 2037425 h 2337786"/>
              <a:gd name="connsiteX5" fmla="*/ 1550633 w 1634971"/>
              <a:gd name="connsiteY5" fmla="*/ 830062 h 2337786"/>
              <a:gd name="connsiteX6" fmla="*/ 778276 w 1634971"/>
              <a:gd name="connsiteY6" fmla="*/ 208625 h 233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4971" h="2337786">
                <a:moveTo>
                  <a:pt x="778276" y="208625"/>
                </a:moveTo>
                <a:cubicBezTo>
                  <a:pt x="545977" y="93215"/>
                  <a:pt x="284086" y="0"/>
                  <a:pt x="156839" y="137604"/>
                </a:cubicBezTo>
                <a:cubicBezTo>
                  <a:pt x="29592" y="275208"/>
                  <a:pt x="0" y="695417"/>
                  <a:pt x="14796" y="1034248"/>
                </a:cubicBezTo>
                <a:cubicBezTo>
                  <a:pt x="29592" y="1373079"/>
                  <a:pt x="31072" y="2003394"/>
                  <a:pt x="245616" y="2170590"/>
                </a:cubicBezTo>
                <a:cubicBezTo>
                  <a:pt x="460160" y="2337786"/>
                  <a:pt x="1084556" y="2260846"/>
                  <a:pt x="1302059" y="2037425"/>
                </a:cubicBezTo>
                <a:cubicBezTo>
                  <a:pt x="1519562" y="1814004"/>
                  <a:pt x="1634971" y="1137821"/>
                  <a:pt x="1550633" y="830062"/>
                </a:cubicBezTo>
                <a:cubicBezTo>
                  <a:pt x="1466295" y="522303"/>
                  <a:pt x="1010575" y="324035"/>
                  <a:pt x="778276" y="20862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reeform 11"/>
          <p:cNvSpPr/>
          <p:nvPr/>
        </p:nvSpPr>
        <p:spPr>
          <a:xfrm>
            <a:off x="3514078" y="2380695"/>
            <a:ext cx="4221332" cy="3410505"/>
          </a:xfrm>
          <a:custGeom>
            <a:avLst/>
            <a:gdLst>
              <a:gd name="connsiteX0" fmla="*/ 2877844 w 4221332"/>
              <a:gd name="connsiteY0" fmla="*/ 42909 h 3410505"/>
              <a:gd name="connsiteX1" fmla="*/ 1111188 w 4221332"/>
              <a:gd name="connsiteY1" fmla="*/ 1063841 h 3410505"/>
              <a:gd name="connsiteX2" fmla="*/ 36990 w 4221332"/>
              <a:gd name="connsiteY2" fmla="*/ 1321293 h 3410505"/>
              <a:gd name="connsiteX3" fmla="*/ 1333130 w 4221332"/>
              <a:gd name="connsiteY3" fmla="*/ 3301014 h 3410505"/>
              <a:gd name="connsiteX4" fmla="*/ 2993254 w 4221332"/>
              <a:gd name="connsiteY4" fmla="*/ 1978241 h 3410505"/>
              <a:gd name="connsiteX5" fmla="*/ 4200617 w 4221332"/>
              <a:gd name="connsiteY5" fmla="*/ 806388 h 3410505"/>
              <a:gd name="connsiteX6" fmla="*/ 2877844 w 4221332"/>
              <a:gd name="connsiteY6" fmla="*/ 42909 h 341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1332" h="3410505">
                <a:moveTo>
                  <a:pt x="2877844" y="42909"/>
                </a:moveTo>
                <a:cubicBezTo>
                  <a:pt x="2362939" y="85818"/>
                  <a:pt x="1584664" y="850777"/>
                  <a:pt x="1111188" y="1063841"/>
                </a:cubicBezTo>
                <a:cubicBezTo>
                  <a:pt x="637712" y="1276905"/>
                  <a:pt x="0" y="948431"/>
                  <a:pt x="36990" y="1321293"/>
                </a:cubicBezTo>
                <a:cubicBezTo>
                  <a:pt x="73980" y="1694155"/>
                  <a:pt x="840419" y="3191523"/>
                  <a:pt x="1333130" y="3301014"/>
                </a:cubicBezTo>
                <a:cubicBezTo>
                  <a:pt x="1825841" y="3410505"/>
                  <a:pt x="2515340" y="2394012"/>
                  <a:pt x="2993254" y="1978241"/>
                </a:cubicBezTo>
                <a:cubicBezTo>
                  <a:pt x="3471168" y="1562470"/>
                  <a:pt x="4221332" y="1131903"/>
                  <a:pt x="4200617" y="806388"/>
                </a:cubicBezTo>
                <a:cubicBezTo>
                  <a:pt x="4179903" y="480874"/>
                  <a:pt x="3392749" y="0"/>
                  <a:pt x="2877844" y="4290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Cascades and Clusters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628800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Claim: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Consider a set of initial adopters of behavior A, with a threshold of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for nodes in the remaining network to adopt behavior A.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just">
              <a:buAutoNum type="romanLcParenBoth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(clusters as obstacles to cascades) </a:t>
            </a:r>
          </a:p>
          <a:p>
            <a:pPr marL="514350" indent="-514350"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If the remaining network contains a cluster of density greater than 1 −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then the set of initial adopters will not cause a complete cascade.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(ii) (clusters are the only obstacles to cascades) </a:t>
            </a:r>
          </a:p>
          <a:p>
            <a:pPr marL="514350" indent="-514350"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Whenever a set of initial adopters does not cause a complete cascade with threshold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the remaining network must contain a cluster of density greater than 1 −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Cascades and Clusters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26876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Proof of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(clusters as obstacles to cascades) 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75" y="2028825"/>
            <a:ext cx="46672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5229200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Proof by contradiction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Let v be the first node in the cluster that adopts A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Cascades and Clusters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26876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Proof of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(ii)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(clusters are the only obstacles to cascades) </a:t>
            </a:r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4975" y="2081213"/>
            <a:ext cx="57340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43608" y="508518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Let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be the set of nodes using B at the end of the process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Show that S is a cluster of density &gt; 1 -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q</a:t>
            </a:r>
            <a:endParaRPr lang="el-GR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Diffusion, Thresholds and the Role of Weak Ties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0080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 crucial difference between learning a new idea and actually deciding to accept it 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348880"/>
            <a:ext cx="701992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Diffusion, Thresholds and the Role of Weak Ties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0080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Relation to weak ties and local bridges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3816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499992" y="3861048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3635896" y="4221088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683568" y="34290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1/2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86916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Bridges convey awareness but weak at transmitting costly to adopt behaviors</a:t>
            </a:r>
            <a:endParaRPr lang="el-GR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Extensions of the Basic Cascade Model: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Heterogeneous Thresholds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708920"/>
            <a:ext cx="30243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67544" y="1988841"/>
            <a:ext cx="5328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Each person values behaviors A and B differently: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both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adapt A,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gets a payoff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&gt; 0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 payoff  a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w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both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adapt B, u gets a payoff 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&gt; 0 and w a payoff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opposite behaviors, than each gets a payoff 0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486916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Each node u has its own personal threshold </a:t>
            </a:r>
            <a:r>
              <a:rPr lang="en-US" sz="2000" i="1" dirty="0" err="1" smtClean="0">
                <a:solidFill>
                  <a:schemeClr val="tx2">
                    <a:lumMod val="50000"/>
                  </a:schemeClr>
                </a:solidFill>
              </a:rPr>
              <a:t>q</a:t>
            </a:r>
            <a:r>
              <a:rPr lang="en-US" sz="20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≥</a:t>
            </a:r>
            <a:r>
              <a:rPr lang="en-US" sz="2000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20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000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/(a</a:t>
            </a:r>
            <a:r>
              <a:rPr lang="en-US" sz="2000" i="1" baseline="-25000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en-US" sz="2000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20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Extensions of the Basic Cascade Model: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Heterogeneous Thresholds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34861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772816"/>
            <a:ext cx="36099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83568" y="4509120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Not just the power of influential people, but also the extent to which they have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access to easily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influenceable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people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What about the role of clusters?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blocking cluster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the network is a set of nodes for which each node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has more that 1 – 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</a:rPr>
              <a:t>q</a:t>
            </a:r>
            <a:r>
              <a:rPr lang="en-US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fraction of its friends also in the set.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Diffusion in Networks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How new behaviors,  practices, opinions and technologies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spread from person to person through a social network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as people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influence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their friends to adopt new ideas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924944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Information effect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: choices made by others can provide indirect information about what they know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Old studies: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Adoption of hybrid seed corn among farmers in Iowa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Adoption of tetracycline by physicians in US</a:t>
            </a:r>
          </a:p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Basic observations: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Characteristics of early adopters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Decisions made in the context of social structure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28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Knowledge, Thresholds and Collective Action: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Collective Action and Pluralistic Ignorance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204865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collective action problem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: an activity produces benefits only if enough people participate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Pluralistic ignorance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: a situation in which people have wildly erroneous estimates about the prevalence of certain opinions in the population at large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Knowledge, Thresholds and Collective Action: </a:t>
            </a:r>
          </a:p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 model for the effect of knowledge on collective actions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Each person has a personal threshold which encodes her willingness to participate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 threshold of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means that she will participate if at least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people in total (including herself) will participate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Each person in the network knows the thresholds of her neighbors in the network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573016"/>
            <a:ext cx="14668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645024"/>
            <a:ext cx="1419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573016"/>
            <a:ext cx="1381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3568" y="5013176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w will never join, since there are only 3 people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v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u</a:t>
            </a:r>
            <a:endParaRPr lang="el-GR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872" y="537321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Is it safe for u to join? </a:t>
            </a:r>
            <a:endParaRPr lang="el-GR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544522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Is it safe for u to join? (common knowledge) </a:t>
            </a:r>
            <a:endParaRPr lang="el-GR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Knowledge, Thresholds and Collective Action: </a:t>
            </a:r>
          </a:p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Common Knowledge and Social Institutions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276872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Not just transmit a message, but also make the listeners or readers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aware that many others have gotten the message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as well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Social networks do not simply allow or interaction and flow of information, but these processes in turn allow individuals to base decisions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on what other knows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on how they expect others to behave as a result</a:t>
            </a:r>
            <a:endParaRPr lang="el-G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628800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Given a network, what is the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largest threshold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at which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any “small” set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of initial adopters can cause a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complete cascade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Cascade capacity of the network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71703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Infinite network in which each node has a finite number of neighbors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Small means finite set of nodes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844824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Initially,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 finite set 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of nodes has behavior A and all others adopt B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Time runs forwards in steps,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1, 2, 3, …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In each step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each node other than those in S uses the decision rule with threshold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to decide whether to adopt behavior A or B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The set S causes a complete cascade if, starting from S as the early adopters of A, every node in the network eventually switched permanently to A. 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494116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cascade capacity of the network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is the largest value of the threshold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for which some finite set of early adopters can cause a complete cascade.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484784"/>
            <a:ext cx="538447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3568" y="15567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infinite path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492896"/>
            <a:ext cx="22955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33569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infinite grid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530120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intrinsic property of the network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Even if A better, for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strictly between 3/8 and ½, A cannot win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06084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Spreads if ≤ 1/2</a:t>
            </a:r>
            <a:endParaRPr lang="el-GR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38610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Spreads if ≤ 3/8</a:t>
            </a:r>
            <a:endParaRPr lang="el-G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20486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How large can a cascade capacity be?</a:t>
            </a: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314096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At least 1/2, but is there any network with a higher cascade capacity?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Will mean that an inferior technology can displace a superior one, even when the inferior technology starts at only a small set of initial adopters.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13285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Claim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: There is no network in which the cascade capacity exceeds 1/2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1328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Interface: the set of A-B edges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996952"/>
            <a:ext cx="25146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5157192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Prove that in each step the size of the interface strictly decreases</a:t>
            </a:r>
          </a:p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Why is this enough?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Cascade Capacity: Cascades on Infinite Networks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420888"/>
            <a:ext cx="25146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492896"/>
            <a:ext cx="24955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472514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At some step, a number of nodes decide to switch from B to A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733257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General Remark: In this simple model, a worse technology cannot displace a better and wide-spread one </a:t>
            </a:r>
            <a:endParaRPr lang="el-GR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Diffusion in Networks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484784"/>
            <a:ext cx="77048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Direct-benefit Effect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: there are direct payoffs from copying the decisions of others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Spread of technologies such as the phone, email, etc</a:t>
            </a:r>
          </a:p>
          <a:p>
            <a:pPr algn="just"/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Common principles:</a:t>
            </a:r>
          </a:p>
          <a:p>
            <a:pPr algn="just">
              <a:buFont typeface="Wingdings" pitchFamily="2" charset="2"/>
              <a:buChar char="ü"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Complexity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of people to understand and implement</a:t>
            </a:r>
          </a:p>
          <a:p>
            <a:pPr algn="just">
              <a:buFont typeface="Wingdings" pitchFamily="2" charset="2"/>
              <a:buChar char="ü"/>
            </a:pP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Observability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so that people can become aware that others are using it</a:t>
            </a:r>
          </a:p>
          <a:p>
            <a:pPr algn="just">
              <a:buFont typeface="Wingdings" pitchFamily="2" charset="2"/>
              <a:buChar char="ü"/>
            </a:pP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Trialability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so that people can mitigate its risks by adopting it gradually and incrementally</a:t>
            </a:r>
          </a:p>
          <a:p>
            <a:pPr algn="just">
              <a:buFont typeface="Wingdings" pitchFamily="2" charset="2"/>
              <a:buChar char="ü"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Compatibility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with the social system that is entering (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homophily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?)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196752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extension where a single individual can sometimes choose a combination of two available behaviors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636912"/>
            <a:ext cx="35528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7504" y="1916832"/>
            <a:ext cx="518457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Coordination game with a bilingual option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Two bilingual nodes can interact using the better of the two behaviors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 bilingual and a monolingual node can only interact using the behavior of the monolingual node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465313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Is there a dominant strategy?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08518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Cost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associated with the AB strategy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Example (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2,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b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=3,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=1)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68009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980728"/>
            <a:ext cx="35528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3851920" y="1988840"/>
            <a:ext cx="504056" cy="50405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4644008" y="1988840"/>
            <a:ext cx="504056" cy="50405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636912"/>
            <a:ext cx="67514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 flipV="1">
            <a:off x="6660232" y="4941168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11760" y="350100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3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AB: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4 √</a:t>
            </a:r>
          </a:p>
        </p:txBody>
      </p:sp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563507"/>
            <a:ext cx="6768752" cy="35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flipV="1">
            <a:off x="5724128" y="2924944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75856" y="2996952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627784" y="4869160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51720" y="544522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B: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6 √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3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AB: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Example (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b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=3,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=1)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68009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980728"/>
            <a:ext cx="35528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3851920" y="1988840"/>
            <a:ext cx="504056" cy="50405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4644008" y="1988840"/>
            <a:ext cx="504056" cy="50405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636912"/>
            <a:ext cx="67514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 flipV="1">
            <a:off x="6660232" y="4941168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11760" y="350100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B: 0+</a:t>
            </a:r>
            <a:r>
              <a:rPr lang="en-US" i="1" dirty="0" smtClean="0"/>
              <a:t>b</a:t>
            </a:r>
            <a:r>
              <a:rPr lang="en-US" dirty="0" smtClean="0"/>
              <a:t> = 3</a:t>
            </a:r>
          </a:p>
          <a:p>
            <a:r>
              <a:rPr lang="en-US" dirty="0" smtClean="0"/>
              <a:t>A: 0+</a:t>
            </a:r>
            <a:r>
              <a:rPr lang="en-US" i="1" dirty="0" smtClean="0"/>
              <a:t>a</a:t>
            </a:r>
            <a:r>
              <a:rPr lang="en-US" dirty="0" smtClean="0"/>
              <a:t> = 5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AB: </a:t>
            </a:r>
            <a:r>
              <a:rPr lang="en-US" i="1" dirty="0" err="1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= 7 √</a:t>
            </a:r>
          </a:p>
        </p:txBody>
      </p:sp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563507"/>
            <a:ext cx="6768752" cy="35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flipV="1">
            <a:off x="5724128" y="2924944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75856" y="2996952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627784" y="4869160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07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5572891"/>
            <a:ext cx="6984776" cy="39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Arrow Connector 23"/>
          <p:cNvCxnSpPr/>
          <p:nvPr/>
        </p:nvCxnSpPr>
        <p:spPr>
          <a:xfrm flipV="1">
            <a:off x="1835696" y="5949280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491880" y="6021288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868144" y="5949280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524328" y="5949280"/>
            <a:ext cx="0" cy="57606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Example (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2,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b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=3,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=1)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980728"/>
            <a:ext cx="35528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708920"/>
            <a:ext cx="60293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204864"/>
            <a:ext cx="5629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67544" y="522920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First, strategy AB spreads, then behind it, node switch permanently from AB to A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Strategy B becomes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vestigial </a:t>
            </a:r>
            <a:endParaRPr lang="el-G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5536" y="148478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Given an infinite graph, for which payoff values of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a, b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c,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is it possible for a finite set of nodes to cause a complete cascade of adoptions of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A?</a:t>
            </a:r>
            <a:endParaRPr lang="el-GR" sz="2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270892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Fixing 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= 1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284984"/>
            <a:ext cx="8064896" cy="1569660"/>
          </a:xfrm>
          <a:prstGeom prst="rect">
            <a:avLst/>
          </a:prstGeom>
          <a:noFill/>
          <a:ln w="19050">
            <a:solidFill>
              <a:schemeClr val="tx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Given an infinite graph, for which payoff values of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(how much better the new behavior A)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 c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(how compatible should it be with B)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is it possible for a finite set of nodes to cause a complete cascade of adoptions of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A?</a:t>
            </a:r>
            <a:endParaRPr lang="el-GR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5157192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A does better when it has a higher payoff, but in general it has a particularly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hard time cascading when the level of compatibility is “intermediate”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– when the value of </a:t>
            </a:r>
            <a:r>
              <a:rPr lang="en-US" sz="2000" i="1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is neither too high nor too low</a:t>
            </a:r>
            <a:endParaRPr lang="el-G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55679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Spreads when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≤ 1/2,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≥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(a  better technology always spreads)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05273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Example: Infinite path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20608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Assume that the set of initial adopters forms a contiguous interval of nodes on the path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Because of the symmetry, how strategy changes occur to the right of the initial adopters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84984"/>
            <a:ext cx="2009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67544" y="443711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1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AB: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+1-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7408" y="3212976"/>
            <a:ext cx="4794812" cy="322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/>
          <p:nvPr/>
        </p:nvCxnSpPr>
        <p:spPr>
          <a:xfrm flipH="1">
            <a:off x="5364088" y="4365104"/>
            <a:ext cx="504056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8144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Break-even: </a:t>
            </a:r>
          </a:p>
          <a:p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+ 1 –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= 1 =&gt;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endParaRPr lang="el-GR" sz="1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4788024" y="3068960"/>
            <a:ext cx="86409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3707904" y="5301208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427984" y="3212976"/>
            <a:ext cx="100811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779912" y="4941168"/>
            <a:ext cx="5040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283968" y="3356992"/>
            <a:ext cx="100811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779912" y="4149080"/>
            <a:ext cx="86409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5004048" y="2996952"/>
            <a:ext cx="79208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3851920" y="3861048"/>
            <a:ext cx="93610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4139952" y="3501008"/>
            <a:ext cx="100811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4067944" y="3717032"/>
            <a:ext cx="93610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572000" y="3140968"/>
            <a:ext cx="93610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508104" y="3140968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80112" y="278092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 better than AB</a:t>
            </a:r>
            <a:endParaRPr lang="el-GR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 flipV="1">
            <a:off x="3779912" y="4509120"/>
            <a:ext cx="72008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5536" y="28529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Initially,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2009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563888" y="198884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B: 0+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1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AB: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+1-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933056"/>
            <a:ext cx="37242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/>
          <p:nvPr/>
        </p:nvCxnSpPr>
        <p:spPr>
          <a:xfrm flipH="1">
            <a:off x="2483768" y="4725144"/>
            <a:ext cx="504056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3808" y="443711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Break-even: </a:t>
            </a:r>
          </a:p>
          <a:p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+ 1 –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= 1 =&gt;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14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endParaRPr lang="el-GR" sz="1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645024"/>
            <a:ext cx="33623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27584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Initially,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040" y="1124744"/>
            <a:ext cx="1224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1600" u="sng" dirty="0" smtClean="0">
                <a:solidFill>
                  <a:schemeClr val="accent6">
                    <a:lumMod val="75000"/>
                  </a:schemeClr>
                </a:solidFill>
              </a:rPr>
              <a:t> ≥ 1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A: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B: 2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AB: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+1-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3296060" cy="221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268760"/>
            <a:ext cx="25431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059832" y="1124744"/>
            <a:ext cx="1728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1600" u="sng" dirty="0" smtClean="0">
                <a:solidFill>
                  <a:schemeClr val="accent6">
                    <a:lumMod val="75000"/>
                  </a:schemeClr>
                </a:solidFill>
              </a:rPr>
              <a:t> &lt; 1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A: 0+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</a:p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B: </a:t>
            </a:r>
            <a:r>
              <a:rPr lang="en-US" sz="1600" i="1" dirty="0" err="1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</a:rPr>
              <a:t>+</a:t>
            </a:r>
            <a:r>
              <a:rPr lang="en-US" sz="1600" i="1" dirty="0" err="1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= 2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√</a:t>
            </a:r>
            <a:endParaRPr lang="en-US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AB: </a:t>
            </a:r>
            <a:r>
              <a:rPr lang="en-US" sz="1600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n-US" sz="1600" i="1" dirty="0" err="1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9" y="2276872"/>
            <a:ext cx="3312367" cy="223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4248150"/>
            <a:ext cx="35147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23528" y="8367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Then,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124744"/>
            <a:ext cx="35147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124744"/>
            <a:ext cx="3339798" cy="2430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5" y="3861048"/>
            <a:ext cx="3821461" cy="24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Compatibility and its Role in Cascades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3821461" cy="24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212976"/>
            <a:ext cx="4075931" cy="284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1560" y="472514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does the triangular cut-out means?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individual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level model of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direct-benefit effects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 networks due to S. Morris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91683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benefits of adopting a new behavior increase as more and more of the social network neighbors adopt it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284984"/>
            <a:ext cx="640871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 Coordination Game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Two players (nodes),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linked by an edge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Two possible behaviors (strategies): A and 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both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adapt A, get payoff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&gt;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both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adapt B, get payoff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&gt;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opposite behaviors, than each get a payoff 0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573016"/>
            <a:ext cx="305596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End of Chapter 19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628800"/>
            <a:ext cx="66967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Diffusion as a network coordination game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Payoff for adopting a behavior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Cascades and the role of clusters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The cascade capacity of a network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“Bilingual”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484784"/>
            <a:ext cx="842493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plays a copy of the game with each of its neighbors, its payoff is the sum of the payoffs in the games played on each edge  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234888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Say some of its neighbors adopt A and some B, what should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u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do to maximize its payoff?</a:t>
            </a: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429000"/>
            <a:ext cx="3625229" cy="23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355976" y="3933056"/>
            <a:ext cx="4248472" cy="677108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Threshold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q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=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/(</a:t>
            </a:r>
            <a:r>
              <a:rPr lang="en-US" sz="2000" i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en-US" sz="2000" i="1" dirty="0" err="1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 for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preferring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(at least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of the neighbors follow A)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5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Cascading Behavior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48478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Two obvious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equlibria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which ones?</a:t>
            </a:r>
            <a:endParaRPr lang="el-GR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348880"/>
            <a:ext cx="7128792" cy="70788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Suppose that initially everyone is using B as a default behavior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 small set of “initial adopters” decide to use A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501008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When will this result in everyone eventually switching to A?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If this does not happen, what causes the spread of A to stop?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508518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Observation: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strictly progressive sequence of switches from  A to B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5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Cascading Behavior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2592288" cy="2127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132856"/>
            <a:ext cx="2436017" cy="195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276872"/>
            <a:ext cx="2434209" cy="1881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4365104"/>
            <a:ext cx="2839194" cy="19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23528" y="148478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 3,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2/5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8224" y="429309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Step 1</a:t>
            </a:r>
            <a:endParaRPr lang="el-G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638132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Step 2</a:t>
            </a:r>
            <a:endParaRPr lang="el-G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184" y="508518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Chain reaction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5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Cascading Behavior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 3,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2,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2/5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56176" y="609329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Step 3</a:t>
            </a:r>
            <a:endParaRPr lang="el-G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3506706" cy="221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844824"/>
            <a:ext cx="3410625" cy="216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4149080"/>
            <a:ext cx="3577758" cy="236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5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Modeling Diffusion through a Network: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Cascading Behavior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198884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Chain reaction of switches to A -&gt; a cascade of  adoptions of A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852936"/>
            <a:ext cx="7272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Consider a set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initial adopters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who start with a new behavior A, while every other node starts with behavior B.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Nodes then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repeatedly evaluate the decision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 switch from B to A using a threshold of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 resulting cascade of adoptions of A eventually causes every node to switch from B to A, then we say that the set of initial adopters causes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complete cascade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at threshold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2314</Words>
  <Application>Microsoft Office PowerPoint</Application>
  <PresentationFormat>On-screen Show (4:3)</PresentationFormat>
  <Paragraphs>270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Λ14 Διαδικτυακά Κοινωνικά Δίκτυα και Μέσα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pitoura</cp:lastModifiedBy>
  <cp:revision>188</cp:revision>
  <dcterms:created xsi:type="dcterms:W3CDTF">2012-10-10T06:53:19Z</dcterms:created>
  <dcterms:modified xsi:type="dcterms:W3CDTF">2012-11-28T09:27:53Z</dcterms:modified>
</cp:coreProperties>
</file>