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1" r:id="rId2"/>
    <p:sldId id="333" r:id="rId3"/>
    <p:sldId id="402" r:id="rId4"/>
    <p:sldId id="403" r:id="rId5"/>
    <p:sldId id="404" r:id="rId6"/>
    <p:sldId id="401" r:id="rId7"/>
    <p:sldId id="405" r:id="rId8"/>
    <p:sldId id="406" r:id="rId9"/>
    <p:sldId id="431" r:id="rId10"/>
    <p:sldId id="407" r:id="rId11"/>
    <p:sldId id="408" r:id="rId12"/>
    <p:sldId id="409" r:id="rId13"/>
    <p:sldId id="410" r:id="rId14"/>
    <p:sldId id="429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32" r:id="rId23"/>
    <p:sldId id="418" r:id="rId24"/>
    <p:sldId id="419" r:id="rId25"/>
    <p:sldId id="420" r:id="rId26"/>
    <p:sldId id="421" r:id="rId27"/>
    <p:sldId id="422" r:id="rId28"/>
    <p:sldId id="423" r:id="rId29"/>
    <p:sldId id="424" r:id="rId30"/>
    <p:sldId id="425" r:id="rId31"/>
    <p:sldId id="426" r:id="rId32"/>
    <p:sldId id="427" r:id="rId33"/>
    <p:sldId id="433" r:id="rId34"/>
    <p:sldId id="428" r:id="rId35"/>
    <p:sldId id="430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EDB"/>
    <a:srgbClr val="EA2504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56" autoAdjust="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21/11/2012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Λ14 Διαδικτυακά Κοινωνικά Δίκτυα και Μέσα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Positive and Negative Relationships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57864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5, from D. Easley and J. Kleinberg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Applications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05273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International relationships (II)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1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628800"/>
            <a:ext cx="6680795" cy="486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Applications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05273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Trust, Distrust and Online Rating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844824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Evaluation of products and trust/distrust of other users</a:t>
            </a:r>
          </a:p>
          <a:p>
            <a:endParaRPr lang="en-US" dirty="0" smtClean="0"/>
          </a:p>
          <a:p>
            <a:r>
              <a:rPr lang="en-US" dirty="0" smtClean="0"/>
              <a:t>Directed Graphs</a:t>
            </a:r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1907704" y="2996952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l-GR" dirty="0"/>
          </a:p>
        </p:txBody>
      </p:sp>
      <p:sp>
        <p:nvSpPr>
          <p:cNvPr id="8" name="Oval 7"/>
          <p:cNvSpPr/>
          <p:nvPr/>
        </p:nvSpPr>
        <p:spPr>
          <a:xfrm>
            <a:off x="3059832" y="328498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9" name="Oval 8"/>
          <p:cNvSpPr/>
          <p:nvPr/>
        </p:nvSpPr>
        <p:spPr>
          <a:xfrm>
            <a:off x="2339752" y="400506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l-GR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95736" y="3356992"/>
            <a:ext cx="279296" cy="700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  <a:endCxn id="8" idx="4"/>
          </p:cNvCxnSpPr>
          <p:nvPr/>
        </p:nvCxnSpPr>
        <p:spPr>
          <a:xfrm flipV="1">
            <a:off x="2708528" y="3645024"/>
            <a:ext cx="567328" cy="412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99592" y="472514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trusts B, B trusts C, A ? C</a:t>
            </a:r>
            <a:endParaRPr lang="el-GR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11760" y="3212976"/>
            <a:ext cx="648072" cy="144016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63688" y="35730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499992" y="2996952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l-GR" dirty="0"/>
          </a:p>
        </p:txBody>
      </p:sp>
      <p:sp>
        <p:nvSpPr>
          <p:cNvPr id="20" name="Oval 19"/>
          <p:cNvSpPr/>
          <p:nvPr/>
        </p:nvSpPr>
        <p:spPr>
          <a:xfrm>
            <a:off x="5652120" y="328498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21" name="Oval 20"/>
          <p:cNvSpPr/>
          <p:nvPr/>
        </p:nvSpPr>
        <p:spPr>
          <a:xfrm>
            <a:off x="4932040" y="400506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l-GR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788024" y="3356992"/>
            <a:ext cx="279296" cy="700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1" idx="7"/>
            <a:endCxn id="20" idx="4"/>
          </p:cNvCxnSpPr>
          <p:nvPr/>
        </p:nvCxnSpPr>
        <p:spPr>
          <a:xfrm flipV="1">
            <a:off x="5300816" y="3645024"/>
            <a:ext cx="567328" cy="412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004048" y="3212976"/>
            <a:ext cx="648072" cy="144016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9992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120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55976" y="4653137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distrusts B, B distrusts C, A ? C</a:t>
            </a:r>
          </a:p>
          <a:p>
            <a:r>
              <a:rPr lang="en-US" dirty="0" smtClean="0"/>
              <a:t>If distrust enemy relation, +</a:t>
            </a:r>
          </a:p>
          <a:p>
            <a:r>
              <a:rPr lang="en-US" dirty="0" smtClean="0"/>
              <a:t>A distrusts means A is better than B, -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2915816" y="566124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Depends on the application</a:t>
            </a:r>
          </a:p>
          <a:p>
            <a:r>
              <a:rPr lang="en-US" dirty="0" smtClean="0"/>
              <a:t>Rating political books or</a:t>
            </a:r>
          </a:p>
          <a:p>
            <a:r>
              <a:rPr lang="en-US" dirty="0" smtClean="0"/>
              <a:t>Consumer electronics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 Weaker Form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28860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700808"/>
            <a:ext cx="26955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059832" y="35010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Allow this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3707904" y="263691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07904" y="2636912"/>
            <a:ext cx="792088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1560" y="4725144"/>
            <a:ext cx="7776864" cy="646331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Weak Structural Balance Property: </a:t>
            </a:r>
            <a:r>
              <a:rPr lang="en-US" dirty="0" smtClean="0"/>
              <a:t>There is no set of three nodes such that the edges among them consist of exactly two positive edges and one negative edge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4869160"/>
            <a:ext cx="7920880" cy="1323439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Weakly Balance Theorem: </a:t>
            </a:r>
            <a:r>
              <a:rPr lang="en-US" sz="2000" dirty="0" smtClean="0"/>
              <a:t>If a labeled complete graph is weakly balanced, its nodes can be divided into groups in such a way that every two </a:t>
            </a:r>
            <a:r>
              <a:rPr lang="en-US" sz="2000" dirty="0" smtClean="0"/>
              <a:t>nodes </a:t>
            </a:r>
            <a:r>
              <a:rPr lang="en-US" sz="2000" dirty="0" smtClean="0"/>
              <a:t>belonging to the same group are friends, and every two nodes belonging to different groups are enemies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 Weaker Form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908719"/>
            <a:ext cx="4680520" cy="37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067944" y="63813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Proof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 Weaker Form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420888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Two enemies of A can be either friends or enemies of each other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Generalizing 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84482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Non-complete graphs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Instead of all triangles, “most” triangles, approximately divide the graph</a:t>
            </a:r>
            <a:endParaRPr lang="el-G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149081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We shall use the original (“non-weak” definition of structural balance)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Structural Balance in Arbitrary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844824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Positive edge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Negative edge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Absence of an edge</a:t>
            </a:r>
            <a:endParaRPr lang="el-GR" sz="2000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060848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Definition for General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276872"/>
            <a:ext cx="7920880" cy="707886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 (non-complete) graph is balanced if it can be completed by adding edges to form a signed complete graph that is balanced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196752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Based on triangles (local view)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Division of the network (global view)</a:t>
            </a: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33949"/>
            <a:ext cx="3744416" cy="284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347864" y="4077072"/>
            <a:ext cx="43204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771800" y="4077072"/>
            <a:ext cx="504056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378904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88224" y="35730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el-GR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43808" y="4653136"/>
            <a:ext cx="115212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3768" y="458112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411760" y="4725144"/>
            <a:ext cx="122413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92080" y="4149080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88224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Definition for General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196752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2771800" y="2132856"/>
            <a:ext cx="0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915816" y="2708920"/>
            <a:ext cx="504056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15816" y="3140968"/>
            <a:ext cx="432048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635896" y="2132856"/>
            <a:ext cx="216024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635896" y="2708920"/>
            <a:ext cx="864096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43808" y="2132856"/>
            <a:ext cx="648072" cy="12241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051720" y="3140968"/>
            <a:ext cx="504056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979712" y="2132856"/>
            <a:ext cx="720080" cy="12241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64088" y="1412776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00192" y="1196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Definition for General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060848"/>
            <a:ext cx="8280920" cy="1015663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 (non-complete) graph is balanced if it possible to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divide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nodes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into two sets X and Y, such that any edge with both ends inside X or both ends inside Y is positive and any edge with one end in X and one end in Y is negative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196752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Based on triangles (local view)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Division of the network (global view)</a:t>
            </a: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356992"/>
            <a:ext cx="3744416" cy="284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eform 15"/>
          <p:cNvSpPr/>
          <p:nvPr/>
        </p:nvSpPr>
        <p:spPr>
          <a:xfrm>
            <a:off x="2252460" y="3328496"/>
            <a:ext cx="2179469" cy="1772575"/>
          </a:xfrm>
          <a:custGeom>
            <a:avLst/>
            <a:gdLst>
              <a:gd name="connsiteX0" fmla="*/ 830063 w 2179469"/>
              <a:gd name="connsiteY0" fmla="*/ 41429 h 1772575"/>
              <a:gd name="connsiteX1" fmla="*/ 93216 w 2179469"/>
              <a:gd name="connsiteY1" fmla="*/ 387658 h 1772575"/>
              <a:gd name="connsiteX2" fmla="*/ 270769 w 2179469"/>
              <a:gd name="connsiteY2" fmla="*/ 1062361 h 1772575"/>
              <a:gd name="connsiteX3" fmla="*/ 741286 w 2179469"/>
              <a:gd name="connsiteY3" fmla="*/ 1435223 h 1772575"/>
              <a:gd name="connsiteX4" fmla="*/ 1291701 w 2179469"/>
              <a:gd name="connsiteY4" fmla="*/ 1763697 h 1772575"/>
              <a:gd name="connsiteX5" fmla="*/ 2064059 w 2179469"/>
              <a:gd name="connsiteY5" fmla="*/ 1488489 h 1772575"/>
              <a:gd name="connsiteX6" fmla="*/ 1984160 w 2179469"/>
              <a:gd name="connsiteY6" fmla="*/ 982462 h 1772575"/>
              <a:gd name="connsiteX7" fmla="*/ 1850995 w 2179469"/>
              <a:gd name="connsiteY7" fmla="*/ 627355 h 1772575"/>
              <a:gd name="connsiteX8" fmla="*/ 1513643 w 2179469"/>
              <a:gd name="connsiteY8" fmla="*/ 245615 h 1772575"/>
              <a:gd name="connsiteX9" fmla="*/ 1309457 w 2179469"/>
              <a:gd name="connsiteY9" fmla="*/ 139083 h 1772575"/>
              <a:gd name="connsiteX10" fmla="*/ 830063 w 2179469"/>
              <a:gd name="connsiteY10" fmla="*/ 41429 h 177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79469" h="1772575">
                <a:moveTo>
                  <a:pt x="830063" y="41429"/>
                </a:moveTo>
                <a:cubicBezTo>
                  <a:pt x="627356" y="82858"/>
                  <a:pt x="186432" y="217503"/>
                  <a:pt x="93216" y="387658"/>
                </a:cubicBezTo>
                <a:cubicBezTo>
                  <a:pt x="0" y="557813"/>
                  <a:pt x="162757" y="887767"/>
                  <a:pt x="270769" y="1062361"/>
                </a:cubicBezTo>
                <a:cubicBezTo>
                  <a:pt x="378781" y="1236955"/>
                  <a:pt x="571131" y="1318334"/>
                  <a:pt x="741286" y="1435223"/>
                </a:cubicBezTo>
                <a:cubicBezTo>
                  <a:pt x="911441" y="1552112"/>
                  <a:pt x="1071239" y="1754819"/>
                  <a:pt x="1291701" y="1763697"/>
                </a:cubicBezTo>
                <a:cubicBezTo>
                  <a:pt x="1512163" y="1772575"/>
                  <a:pt x="1948649" y="1618695"/>
                  <a:pt x="2064059" y="1488489"/>
                </a:cubicBezTo>
                <a:cubicBezTo>
                  <a:pt x="2179469" y="1358283"/>
                  <a:pt x="2019671" y="1125984"/>
                  <a:pt x="1984160" y="982462"/>
                </a:cubicBezTo>
                <a:cubicBezTo>
                  <a:pt x="1948649" y="838940"/>
                  <a:pt x="1929414" y="750163"/>
                  <a:pt x="1850995" y="627355"/>
                </a:cubicBezTo>
                <a:cubicBezTo>
                  <a:pt x="1772576" y="504547"/>
                  <a:pt x="1603899" y="326994"/>
                  <a:pt x="1513643" y="245615"/>
                </a:cubicBezTo>
                <a:cubicBezTo>
                  <a:pt x="1423387" y="164236"/>
                  <a:pt x="1426346" y="171635"/>
                  <a:pt x="1309457" y="139083"/>
                </a:cubicBezTo>
                <a:cubicBezTo>
                  <a:pt x="1192568" y="106532"/>
                  <a:pt x="1032770" y="0"/>
                  <a:pt x="830063" y="414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Freeform 17"/>
          <p:cNvSpPr/>
          <p:nvPr/>
        </p:nvSpPr>
        <p:spPr>
          <a:xfrm>
            <a:off x="1197497" y="4077179"/>
            <a:ext cx="2797947" cy="2325950"/>
          </a:xfrm>
          <a:custGeom>
            <a:avLst/>
            <a:gdLst>
              <a:gd name="connsiteX0" fmla="*/ 757562 w 2797947"/>
              <a:gd name="connsiteY0" fmla="*/ 322555 h 2325950"/>
              <a:gd name="connsiteX1" fmla="*/ 251534 w 2797947"/>
              <a:gd name="connsiteY1" fmla="*/ 56225 h 2325950"/>
              <a:gd name="connsiteX2" fmla="*/ 65103 w 2797947"/>
              <a:gd name="connsiteY2" fmla="*/ 659907 h 2325950"/>
              <a:gd name="connsiteX3" fmla="*/ 642152 w 2797947"/>
              <a:gd name="connsiteY3" fmla="*/ 2062579 h 2325950"/>
              <a:gd name="connsiteX4" fmla="*/ 1450020 w 2797947"/>
              <a:gd name="connsiteY4" fmla="*/ 2240132 h 2325950"/>
              <a:gd name="connsiteX5" fmla="*/ 2533096 w 2797947"/>
              <a:gd name="connsiteY5" fmla="*/ 2098089 h 2325950"/>
              <a:gd name="connsiteX6" fmla="*/ 2772793 w 2797947"/>
              <a:gd name="connsiteY6" fmla="*/ 1458897 h 2325950"/>
              <a:gd name="connsiteX7" fmla="*/ 2382175 w 2797947"/>
              <a:gd name="connsiteY7" fmla="*/ 1343487 h 2325950"/>
              <a:gd name="connsiteX8" fmla="*/ 1787371 w 2797947"/>
              <a:gd name="connsiteY8" fmla="*/ 1316854 h 2325950"/>
              <a:gd name="connsiteX9" fmla="*/ 1183690 w 2797947"/>
              <a:gd name="connsiteY9" fmla="*/ 1201445 h 2325950"/>
              <a:gd name="connsiteX10" fmla="*/ 1094913 w 2797947"/>
              <a:gd name="connsiteY10" fmla="*/ 704295 h 2325950"/>
              <a:gd name="connsiteX11" fmla="*/ 757562 w 2797947"/>
              <a:gd name="connsiteY11" fmla="*/ 322555 h 232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97947" h="2325950">
                <a:moveTo>
                  <a:pt x="757562" y="322555"/>
                </a:moveTo>
                <a:cubicBezTo>
                  <a:pt x="616999" y="214543"/>
                  <a:pt x="366944" y="0"/>
                  <a:pt x="251534" y="56225"/>
                </a:cubicBezTo>
                <a:cubicBezTo>
                  <a:pt x="136124" y="112450"/>
                  <a:pt x="0" y="325515"/>
                  <a:pt x="65103" y="659907"/>
                </a:cubicBezTo>
                <a:cubicBezTo>
                  <a:pt x="130206" y="994299"/>
                  <a:pt x="411333" y="1799208"/>
                  <a:pt x="642152" y="2062579"/>
                </a:cubicBezTo>
                <a:cubicBezTo>
                  <a:pt x="872971" y="2325950"/>
                  <a:pt x="1134863" y="2234214"/>
                  <a:pt x="1450020" y="2240132"/>
                </a:cubicBezTo>
                <a:cubicBezTo>
                  <a:pt x="1765177" y="2246050"/>
                  <a:pt x="2312634" y="2228295"/>
                  <a:pt x="2533096" y="2098089"/>
                </a:cubicBezTo>
                <a:cubicBezTo>
                  <a:pt x="2753558" y="1967883"/>
                  <a:pt x="2797947" y="1584664"/>
                  <a:pt x="2772793" y="1458897"/>
                </a:cubicBezTo>
                <a:cubicBezTo>
                  <a:pt x="2747640" y="1333130"/>
                  <a:pt x="2546412" y="1367161"/>
                  <a:pt x="2382175" y="1343487"/>
                </a:cubicBezTo>
                <a:cubicBezTo>
                  <a:pt x="2217938" y="1319813"/>
                  <a:pt x="1987118" y="1340528"/>
                  <a:pt x="1787371" y="1316854"/>
                </a:cubicBezTo>
                <a:cubicBezTo>
                  <a:pt x="1587624" y="1293180"/>
                  <a:pt x="1299100" y="1303538"/>
                  <a:pt x="1183690" y="1201445"/>
                </a:cubicBezTo>
                <a:cubicBezTo>
                  <a:pt x="1068280" y="1099352"/>
                  <a:pt x="1164455" y="850777"/>
                  <a:pt x="1094913" y="704295"/>
                </a:cubicBezTo>
                <a:cubicBezTo>
                  <a:pt x="1025371" y="557813"/>
                  <a:pt x="898125" y="430567"/>
                  <a:pt x="757562" y="3225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4788024" y="4077072"/>
            <a:ext cx="4104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two definition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equivalent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 arbitrary signed graph is balanced under the first definition, if and only if, it is balanced under the second definitions</a:t>
            </a:r>
            <a:endParaRPr lang="el-G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14290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2500306"/>
            <a:ext cx="807249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Initially, a complete graph (or </a:t>
            </a:r>
            <a:r>
              <a:rPr lang="en-US" sz="2400" dirty="0" smtClean="0"/>
              <a:t>clique): </a:t>
            </a:r>
            <a:r>
              <a:rPr lang="en-US" sz="2400" dirty="0" smtClean="0"/>
              <a:t>every edge either + or -</a:t>
            </a:r>
            <a:endParaRPr lang="el-GR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214414" y="3786190"/>
            <a:ext cx="63367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 smtClean="0"/>
              <a:t>Let us first look at individual triangles</a:t>
            </a:r>
          </a:p>
          <a:p>
            <a:pPr lvl="1"/>
            <a:endParaRPr lang="en-US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 Lets look at 3 people  =&gt; 4 Cases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 See if all are equally possible (local property)</a:t>
            </a:r>
            <a:endParaRPr lang="el-G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about negative edges?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916832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Definition for General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860033" y="2996952"/>
            <a:ext cx="1656184" cy="1080120"/>
          </a:xfrm>
          <a:custGeom>
            <a:avLst/>
            <a:gdLst>
              <a:gd name="connsiteX0" fmla="*/ 759041 w 1748901"/>
              <a:gd name="connsiteY0" fmla="*/ 137604 h 1151138"/>
              <a:gd name="connsiteX1" fmla="*/ 181992 w 1748901"/>
              <a:gd name="connsiteY1" fmla="*/ 57705 h 1151138"/>
              <a:gd name="connsiteX2" fmla="*/ 13316 w 1748901"/>
              <a:gd name="connsiteY2" fmla="*/ 395056 h 1151138"/>
              <a:gd name="connsiteX3" fmla="*/ 261891 w 1748901"/>
              <a:gd name="connsiteY3" fmla="*/ 892206 h 1151138"/>
              <a:gd name="connsiteX4" fmla="*/ 1185169 w 1748901"/>
              <a:gd name="connsiteY4" fmla="*/ 1149658 h 1151138"/>
              <a:gd name="connsiteX5" fmla="*/ 1682318 w 1748901"/>
              <a:gd name="connsiteY5" fmla="*/ 883328 h 1151138"/>
              <a:gd name="connsiteX6" fmla="*/ 759041 w 1748901"/>
              <a:gd name="connsiteY6" fmla="*/ 137604 h 115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8901" h="1151138">
                <a:moveTo>
                  <a:pt x="759041" y="137604"/>
                </a:moveTo>
                <a:cubicBezTo>
                  <a:pt x="508987" y="0"/>
                  <a:pt x="306279" y="14796"/>
                  <a:pt x="181992" y="57705"/>
                </a:cubicBezTo>
                <a:cubicBezTo>
                  <a:pt x="57705" y="100614"/>
                  <a:pt x="0" y="255973"/>
                  <a:pt x="13316" y="395056"/>
                </a:cubicBezTo>
                <a:cubicBezTo>
                  <a:pt x="26632" y="534139"/>
                  <a:pt x="66582" y="766439"/>
                  <a:pt x="261891" y="892206"/>
                </a:cubicBezTo>
                <a:cubicBezTo>
                  <a:pt x="457200" y="1017973"/>
                  <a:pt x="948431" y="1151138"/>
                  <a:pt x="1185169" y="1149658"/>
                </a:cubicBezTo>
                <a:cubicBezTo>
                  <a:pt x="1421907" y="1148178"/>
                  <a:pt x="1748901" y="1052004"/>
                  <a:pt x="1682318" y="883328"/>
                </a:cubicBezTo>
                <a:cubicBezTo>
                  <a:pt x="1615735" y="714652"/>
                  <a:pt x="1009095" y="275208"/>
                  <a:pt x="759041" y="13760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Freeform 13"/>
          <p:cNvSpPr/>
          <p:nvPr/>
        </p:nvSpPr>
        <p:spPr>
          <a:xfrm>
            <a:off x="1982680" y="1674920"/>
            <a:ext cx="2926672" cy="3786326"/>
          </a:xfrm>
          <a:custGeom>
            <a:avLst/>
            <a:gdLst>
              <a:gd name="connsiteX0" fmla="*/ 2056660 w 2926672"/>
              <a:gd name="connsiteY0" fmla="*/ 73981 h 3786326"/>
              <a:gd name="connsiteX1" fmla="*/ 2864528 w 2926672"/>
              <a:gd name="connsiteY1" fmla="*/ 1015014 h 3786326"/>
              <a:gd name="connsiteX2" fmla="*/ 2429522 w 2926672"/>
              <a:gd name="connsiteY2" fmla="*/ 1734105 h 3786326"/>
              <a:gd name="connsiteX3" fmla="*/ 2447277 w 2926672"/>
              <a:gd name="connsiteY3" fmla="*/ 2328909 h 3786326"/>
              <a:gd name="connsiteX4" fmla="*/ 2349623 w 2926672"/>
              <a:gd name="connsiteY4" fmla="*/ 2826059 h 3786326"/>
              <a:gd name="connsiteX5" fmla="*/ 2749118 w 2926672"/>
              <a:gd name="connsiteY5" fmla="*/ 3065756 h 3786326"/>
              <a:gd name="connsiteX6" fmla="*/ 2829017 w 2926672"/>
              <a:gd name="connsiteY6" fmla="*/ 3438618 h 3786326"/>
              <a:gd name="connsiteX7" fmla="*/ 2429522 w 2926672"/>
              <a:gd name="connsiteY7" fmla="*/ 3669437 h 3786326"/>
              <a:gd name="connsiteX8" fmla="*/ 1479611 w 2926672"/>
              <a:gd name="connsiteY8" fmla="*/ 3758214 h 3786326"/>
              <a:gd name="connsiteX9" fmla="*/ 858174 w 2926672"/>
              <a:gd name="connsiteY9" fmla="*/ 3500762 h 3786326"/>
              <a:gd name="connsiteX10" fmla="*/ 369903 w 2926672"/>
              <a:gd name="connsiteY10" fmla="*/ 3012490 h 3786326"/>
              <a:gd name="connsiteX11" fmla="*/ 130205 w 2926672"/>
              <a:gd name="connsiteY11" fmla="*/ 2684016 h 3786326"/>
              <a:gd name="connsiteX12" fmla="*/ 94695 w 2926672"/>
              <a:gd name="connsiteY12" fmla="*/ 2453197 h 3786326"/>
              <a:gd name="connsiteX13" fmla="*/ 698376 w 2926672"/>
              <a:gd name="connsiteY13" fmla="*/ 2231255 h 3786326"/>
              <a:gd name="connsiteX14" fmla="*/ 1115627 w 2926672"/>
              <a:gd name="connsiteY14" fmla="*/ 1911659 h 3786326"/>
              <a:gd name="connsiteX15" fmla="*/ 1160015 w 2926672"/>
              <a:gd name="connsiteY15" fmla="*/ 1299099 h 3786326"/>
              <a:gd name="connsiteX16" fmla="*/ 893685 w 2926672"/>
              <a:gd name="connsiteY16" fmla="*/ 846338 h 3786326"/>
              <a:gd name="connsiteX17" fmla="*/ 1213281 w 2926672"/>
              <a:gd name="connsiteY17" fmla="*/ 375822 h 3786326"/>
              <a:gd name="connsiteX18" fmla="*/ 1905739 w 2926672"/>
              <a:gd name="connsiteY18" fmla="*/ 38470 h 3786326"/>
              <a:gd name="connsiteX19" fmla="*/ 2101048 w 2926672"/>
              <a:gd name="connsiteY19" fmla="*/ 145002 h 3786326"/>
              <a:gd name="connsiteX20" fmla="*/ 2101048 w 2926672"/>
              <a:gd name="connsiteY20" fmla="*/ 145002 h 378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26672" h="3786326">
                <a:moveTo>
                  <a:pt x="2056660" y="73981"/>
                </a:moveTo>
                <a:cubicBezTo>
                  <a:pt x="2429522" y="406154"/>
                  <a:pt x="2802384" y="738327"/>
                  <a:pt x="2864528" y="1015014"/>
                </a:cubicBezTo>
                <a:cubicBezTo>
                  <a:pt x="2926672" y="1291701"/>
                  <a:pt x="2499064" y="1515123"/>
                  <a:pt x="2429522" y="1734105"/>
                </a:cubicBezTo>
                <a:cubicBezTo>
                  <a:pt x="2359980" y="1953087"/>
                  <a:pt x="2460593" y="2146917"/>
                  <a:pt x="2447277" y="2328909"/>
                </a:cubicBezTo>
                <a:cubicBezTo>
                  <a:pt x="2433961" y="2510901"/>
                  <a:pt x="2299316" y="2703251"/>
                  <a:pt x="2349623" y="2826059"/>
                </a:cubicBezTo>
                <a:cubicBezTo>
                  <a:pt x="2399930" y="2948867"/>
                  <a:pt x="2669219" y="2963663"/>
                  <a:pt x="2749118" y="3065756"/>
                </a:cubicBezTo>
                <a:cubicBezTo>
                  <a:pt x="2829017" y="3167849"/>
                  <a:pt x="2882283" y="3338005"/>
                  <a:pt x="2829017" y="3438618"/>
                </a:cubicBezTo>
                <a:cubicBezTo>
                  <a:pt x="2775751" y="3539231"/>
                  <a:pt x="2654423" y="3616171"/>
                  <a:pt x="2429522" y="3669437"/>
                </a:cubicBezTo>
                <a:cubicBezTo>
                  <a:pt x="2204621" y="3722703"/>
                  <a:pt x="1741502" y="3786326"/>
                  <a:pt x="1479611" y="3758214"/>
                </a:cubicBezTo>
                <a:cubicBezTo>
                  <a:pt x="1217720" y="3730102"/>
                  <a:pt x="1043125" y="3625049"/>
                  <a:pt x="858174" y="3500762"/>
                </a:cubicBezTo>
                <a:cubicBezTo>
                  <a:pt x="673223" y="3376475"/>
                  <a:pt x="491231" y="3148614"/>
                  <a:pt x="369903" y="3012490"/>
                </a:cubicBezTo>
                <a:cubicBezTo>
                  <a:pt x="248575" y="2876366"/>
                  <a:pt x="176073" y="2777232"/>
                  <a:pt x="130205" y="2684016"/>
                </a:cubicBezTo>
                <a:cubicBezTo>
                  <a:pt x="84337" y="2590801"/>
                  <a:pt x="0" y="2528657"/>
                  <a:pt x="94695" y="2453197"/>
                </a:cubicBezTo>
                <a:cubicBezTo>
                  <a:pt x="189390" y="2377737"/>
                  <a:pt x="528221" y="2321511"/>
                  <a:pt x="698376" y="2231255"/>
                </a:cubicBezTo>
                <a:cubicBezTo>
                  <a:pt x="868531" y="2140999"/>
                  <a:pt x="1038687" y="2067018"/>
                  <a:pt x="1115627" y="1911659"/>
                </a:cubicBezTo>
                <a:cubicBezTo>
                  <a:pt x="1192567" y="1756300"/>
                  <a:pt x="1197005" y="1476652"/>
                  <a:pt x="1160015" y="1299099"/>
                </a:cubicBezTo>
                <a:cubicBezTo>
                  <a:pt x="1123025" y="1121546"/>
                  <a:pt x="884807" y="1000218"/>
                  <a:pt x="893685" y="846338"/>
                </a:cubicBezTo>
                <a:cubicBezTo>
                  <a:pt x="902563" y="692459"/>
                  <a:pt x="1044605" y="510467"/>
                  <a:pt x="1213281" y="375822"/>
                </a:cubicBezTo>
                <a:cubicBezTo>
                  <a:pt x="1381957" y="241177"/>
                  <a:pt x="1757778" y="76940"/>
                  <a:pt x="1905739" y="38470"/>
                </a:cubicBezTo>
                <a:cubicBezTo>
                  <a:pt x="2053700" y="0"/>
                  <a:pt x="2101048" y="145002"/>
                  <a:pt x="2101048" y="145002"/>
                </a:cubicBezTo>
                <a:lnTo>
                  <a:pt x="2101048" y="14500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53955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Algorithm?</a:t>
            </a:r>
            <a:endParaRPr lang="el-G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44824"/>
            <a:ext cx="396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5576" y="98072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Start from a node (1) and place nodes in X or 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Every time we cross a negative edge, change the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544522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Cycle with odd number of negative edges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916832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Definition for General Graphs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Is there such a cycle?</a:t>
            </a:r>
            <a:endParaRPr lang="el-G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412776"/>
            <a:ext cx="7920880" cy="707886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Claim: A signed graph is balanced, if and only if, it contains no cycles with an odd number of negative edges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314096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Find </a:t>
            </a:r>
            <a:r>
              <a:rPr lang="en-US" i="1" dirty="0" smtClean="0"/>
              <a:t>a balanced division: </a:t>
            </a:r>
            <a:r>
              <a:rPr lang="en-US" dirty="0" smtClean="0"/>
              <a:t>partition into sets X and Y, all edges in X and Y positive, crossing edges negative </a:t>
            </a:r>
          </a:p>
          <a:p>
            <a:pPr algn="just"/>
            <a:r>
              <a:rPr lang="en-US" i="1" dirty="0" smtClean="0"/>
              <a:t>	Either succeeds or Stops with a cycle containing an odd number of -</a:t>
            </a:r>
            <a:endParaRPr lang="el-GR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4365104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steps:</a:t>
            </a:r>
          </a:p>
          <a:p>
            <a:pPr marL="342900" indent="-342900">
              <a:buAutoNum type="arabicPeriod"/>
            </a:pPr>
            <a:r>
              <a:rPr lang="en-US" dirty="0" smtClean="0"/>
              <a:t>Convert the graph into a reduced one with only negative edges</a:t>
            </a:r>
          </a:p>
          <a:p>
            <a:pPr marL="342900" indent="-342900">
              <a:buAutoNum type="arabicPeriod"/>
            </a:pPr>
            <a:r>
              <a:rPr lang="en-US" dirty="0" smtClean="0"/>
              <a:t>Solve the problem in the reduced graph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49289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(proof by construction)</a:t>
            </a:r>
            <a:endParaRPr lang="el-GR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764704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</a:t>
            </a:r>
          </a:p>
          <a:p>
            <a:r>
              <a:rPr lang="en-US" dirty="0" smtClean="0"/>
              <a:t>1. Find </a:t>
            </a:r>
            <a:r>
              <a:rPr lang="en-US" b="1" dirty="0" smtClean="0"/>
              <a:t>connected components </a:t>
            </a:r>
            <a:r>
              <a:rPr lang="en-US" dirty="0" smtClean="0"/>
              <a:t>by considering </a:t>
            </a:r>
            <a:r>
              <a:rPr lang="en-US" b="1" dirty="0" smtClean="0"/>
              <a:t>only positive </a:t>
            </a:r>
            <a:r>
              <a:rPr lang="en-US" dirty="0" smtClean="0"/>
              <a:t>edges, called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supernodes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2.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Supernodes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contain a negative edge between any pair:</a:t>
            </a:r>
          </a:p>
          <a:p>
            <a:pPr lvl="5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yes, odd cycle (1 negative)</a:t>
            </a:r>
          </a:p>
          <a:p>
            <a:pPr lvl="5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no, each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supernode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either X or Y</a:t>
            </a:r>
          </a:p>
          <a:p>
            <a:r>
              <a:rPr lang="en-US" dirty="0" smtClean="0"/>
              <a:t>3. Reduced problem: a node for each </a:t>
            </a:r>
            <a:r>
              <a:rPr lang="en-US" dirty="0" err="1" smtClean="0"/>
              <a:t>supernode</a:t>
            </a:r>
            <a:r>
              <a:rPr lang="en-US" dirty="0" smtClean="0"/>
              <a:t>, an edge between two </a:t>
            </a:r>
            <a:r>
              <a:rPr lang="en-US" dirty="0" err="1" smtClean="0"/>
              <a:t>supernodes</a:t>
            </a:r>
            <a:r>
              <a:rPr lang="en-US" dirty="0" smtClean="0"/>
              <a:t> if an edge in the original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0292" y="2769827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4427984" y="2564904"/>
            <a:ext cx="1774055" cy="1864311"/>
          </a:xfrm>
          <a:custGeom>
            <a:avLst/>
            <a:gdLst>
              <a:gd name="connsiteX0" fmla="*/ 705775 w 1774055"/>
              <a:gd name="connsiteY0" fmla="*/ 75460 h 1864311"/>
              <a:gd name="connsiteX1" fmla="*/ 173115 w 1774055"/>
              <a:gd name="connsiteY1" fmla="*/ 608121 h 1864311"/>
              <a:gd name="connsiteX2" fmla="*/ 31072 w 1774055"/>
              <a:gd name="connsiteY2" fmla="*/ 1007616 h 1864311"/>
              <a:gd name="connsiteX3" fmla="*/ 359546 w 1774055"/>
              <a:gd name="connsiteY3" fmla="*/ 1460377 h 1864311"/>
              <a:gd name="connsiteX4" fmla="*/ 909961 w 1774055"/>
              <a:gd name="connsiteY4" fmla="*/ 1806606 h 1864311"/>
              <a:gd name="connsiteX5" fmla="*/ 1380478 w 1774055"/>
              <a:gd name="connsiteY5" fmla="*/ 1788851 h 1864311"/>
              <a:gd name="connsiteX6" fmla="*/ 1495888 w 1774055"/>
              <a:gd name="connsiteY6" fmla="*/ 1353845 h 1864311"/>
              <a:gd name="connsiteX7" fmla="*/ 1762218 w 1774055"/>
              <a:gd name="connsiteY7" fmla="*/ 892206 h 1864311"/>
              <a:gd name="connsiteX8" fmla="*/ 1566909 w 1774055"/>
              <a:gd name="connsiteY8" fmla="*/ 696897 h 1864311"/>
              <a:gd name="connsiteX9" fmla="*/ 1344967 w 1774055"/>
              <a:gd name="connsiteY9" fmla="*/ 501589 h 1864311"/>
              <a:gd name="connsiteX10" fmla="*/ 1238435 w 1774055"/>
              <a:gd name="connsiteY10" fmla="*/ 155360 h 1864311"/>
              <a:gd name="connsiteX11" fmla="*/ 705775 w 1774055"/>
              <a:gd name="connsiteY11" fmla="*/ 75460 h 1864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4055" h="1864311">
                <a:moveTo>
                  <a:pt x="705775" y="75460"/>
                </a:moveTo>
                <a:cubicBezTo>
                  <a:pt x="528222" y="150920"/>
                  <a:pt x="285565" y="452762"/>
                  <a:pt x="173115" y="608121"/>
                </a:cubicBezTo>
                <a:cubicBezTo>
                  <a:pt x="60665" y="763480"/>
                  <a:pt x="0" y="865574"/>
                  <a:pt x="31072" y="1007616"/>
                </a:cubicBezTo>
                <a:cubicBezTo>
                  <a:pt x="62144" y="1149658"/>
                  <a:pt x="213065" y="1327212"/>
                  <a:pt x="359546" y="1460377"/>
                </a:cubicBezTo>
                <a:cubicBezTo>
                  <a:pt x="506027" y="1593542"/>
                  <a:pt x="739806" y="1751860"/>
                  <a:pt x="909961" y="1806606"/>
                </a:cubicBezTo>
                <a:cubicBezTo>
                  <a:pt x="1080116" y="1861352"/>
                  <a:pt x="1282823" y="1864311"/>
                  <a:pt x="1380478" y="1788851"/>
                </a:cubicBezTo>
                <a:cubicBezTo>
                  <a:pt x="1478133" y="1713391"/>
                  <a:pt x="1432265" y="1503286"/>
                  <a:pt x="1495888" y="1353845"/>
                </a:cubicBezTo>
                <a:cubicBezTo>
                  <a:pt x="1559511" y="1204404"/>
                  <a:pt x="1750381" y="1001697"/>
                  <a:pt x="1762218" y="892206"/>
                </a:cubicBezTo>
                <a:cubicBezTo>
                  <a:pt x="1774055" y="782715"/>
                  <a:pt x="1636451" y="762000"/>
                  <a:pt x="1566909" y="696897"/>
                </a:cubicBezTo>
                <a:cubicBezTo>
                  <a:pt x="1497367" y="631794"/>
                  <a:pt x="1399713" y="591845"/>
                  <a:pt x="1344967" y="501589"/>
                </a:cubicBezTo>
                <a:cubicBezTo>
                  <a:pt x="1290221" y="411333"/>
                  <a:pt x="1340528" y="224902"/>
                  <a:pt x="1238435" y="155360"/>
                </a:cubicBezTo>
                <a:cubicBezTo>
                  <a:pt x="1136342" y="85818"/>
                  <a:pt x="883328" y="0"/>
                  <a:pt x="705775" y="7546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Freeform 10"/>
          <p:cNvSpPr/>
          <p:nvPr/>
        </p:nvSpPr>
        <p:spPr>
          <a:xfrm>
            <a:off x="6295255" y="3932066"/>
            <a:ext cx="1513642" cy="955828"/>
          </a:xfrm>
          <a:custGeom>
            <a:avLst/>
            <a:gdLst>
              <a:gd name="connsiteX0" fmla="*/ 862613 w 1513642"/>
              <a:gd name="connsiteY0" fmla="*/ 324034 h 955828"/>
              <a:gd name="connsiteX1" fmla="*/ 507506 w 1513642"/>
              <a:gd name="connsiteY1" fmla="*/ 93215 h 955828"/>
              <a:gd name="connsiteX2" fmla="*/ 205665 w 1513642"/>
              <a:gd name="connsiteY2" fmla="*/ 22194 h 955828"/>
              <a:gd name="connsiteX3" fmla="*/ 1479 w 1513642"/>
              <a:gd name="connsiteY3" fmla="*/ 226380 h 955828"/>
              <a:gd name="connsiteX4" fmla="*/ 196788 w 1513642"/>
              <a:gd name="connsiteY4" fmla="*/ 510465 h 955828"/>
              <a:gd name="connsiteX5" fmla="*/ 614038 w 1513642"/>
              <a:gd name="connsiteY5" fmla="*/ 759040 h 955828"/>
              <a:gd name="connsiteX6" fmla="*/ 951389 w 1513642"/>
              <a:gd name="connsiteY6" fmla="*/ 892205 h 955828"/>
              <a:gd name="connsiteX7" fmla="*/ 1279863 w 1513642"/>
              <a:gd name="connsiteY7" fmla="*/ 927716 h 955828"/>
              <a:gd name="connsiteX8" fmla="*/ 1484050 w 1513642"/>
              <a:gd name="connsiteY8" fmla="*/ 723530 h 955828"/>
              <a:gd name="connsiteX9" fmla="*/ 1457417 w 1513642"/>
              <a:gd name="connsiteY9" fmla="*/ 474955 h 955828"/>
              <a:gd name="connsiteX10" fmla="*/ 1217720 w 1513642"/>
              <a:gd name="connsiteY10" fmla="*/ 439444 h 955828"/>
              <a:gd name="connsiteX11" fmla="*/ 862613 w 1513642"/>
              <a:gd name="connsiteY11" fmla="*/ 324034 h 95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3642" h="955828">
                <a:moveTo>
                  <a:pt x="862613" y="324034"/>
                </a:moveTo>
                <a:cubicBezTo>
                  <a:pt x="744244" y="266329"/>
                  <a:pt x="616997" y="143522"/>
                  <a:pt x="507506" y="93215"/>
                </a:cubicBezTo>
                <a:cubicBezTo>
                  <a:pt x="398015" y="42908"/>
                  <a:pt x="290003" y="0"/>
                  <a:pt x="205665" y="22194"/>
                </a:cubicBezTo>
                <a:cubicBezTo>
                  <a:pt x="121327" y="44388"/>
                  <a:pt x="2958" y="145002"/>
                  <a:pt x="1479" y="226380"/>
                </a:cubicBezTo>
                <a:cubicBezTo>
                  <a:pt x="0" y="307758"/>
                  <a:pt x="94695" y="421688"/>
                  <a:pt x="196788" y="510465"/>
                </a:cubicBezTo>
                <a:cubicBezTo>
                  <a:pt x="298881" y="599242"/>
                  <a:pt x="488271" y="695417"/>
                  <a:pt x="614038" y="759040"/>
                </a:cubicBezTo>
                <a:cubicBezTo>
                  <a:pt x="739805" y="822663"/>
                  <a:pt x="840418" y="864092"/>
                  <a:pt x="951389" y="892205"/>
                </a:cubicBezTo>
                <a:cubicBezTo>
                  <a:pt x="1062360" y="920318"/>
                  <a:pt x="1191086" y="955828"/>
                  <a:pt x="1279863" y="927716"/>
                </a:cubicBezTo>
                <a:cubicBezTo>
                  <a:pt x="1368640" y="899604"/>
                  <a:pt x="1454458" y="798990"/>
                  <a:pt x="1484050" y="723530"/>
                </a:cubicBezTo>
                <a:cubicBezTo>
                  <a:pt x="1513642" y="648070"/>
                  <a:pt x="1501805" y="522303"/>
                  <a:pt x="1457417" y="474955"/>
                </a:cubicBezTo>
                <a:cubicBezTo>
                  <a:pt x="1413029" y="427607"/>
                  <a:pt x="1315375" y="463118"/>
                  <a:pt x="1217720" y="439444"/>
                </a:cubicBezTo>
                <a:cubicBezTo>
                  <a:pt x="1120066" y="415770"/>
                  <a:pt x="980982" y="381739"/>
                  <a:pt x="862613" y="32403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reeform 11"/>
          <p:cNvSpPr/>
          <p:nvPr/>
        </p:nvSpPr>
        <p:spPr>
          <a:xfrm>
            <a:off x="7137153" y="5311063"/>
            <a:ext cx="591845" cy="673224"/>
          </a:xfrm>
          <a:custGeom>
            <a:avLst/>
            <a:gdLst>
              <a:gd name="connsiteX0" fmla="*/ 517864 w 591845"/>
              <a:gd name="connsiteY0" fmla="*/ 90257 h 673224"/>
              <a:gd name="connsiteX1" fmla="*/ 127247 w 591845"/>
              <a:gd name="connsiteY1" fmla="*/ 19235 h 673224"/>
              <a:gd name="connsiteX2" fmla="*/ 2959 w 591845"/>
              <a:gd name="connsiteY2" fmla="*/ 205667 h 673224"/>
              <a:gd name="connsiteX3" fmla="*/ 109491 w 591845"/>
              <a:gd name="connsiteY3" fmla="*/ 596284 h 673224"/>
              <a:gd name="connsiteX4" fmla="*/ 358066 w 591845"/>
              <a:gd name="connsiteY4" fmla="*/ 667305 h 673224"/>
              <a:gd name="connsiteX5" fmla="*/ 553375 w 591845"/>
              <a:gd name="connsiteY5" fmla="*/ 569651 h 673224"/>
              <a:gd name="connsiteX6" fmla="*/ 571130 w 591845"/>
              <a:gd name="connsiteY6" fmla="*/ 356587 h 673224"/>
              <a:gd name="connsiteX7" fmla="*/ 517864 w 591845"/>
              <a:gd name="connsiteY7" fmla="*/ 90257 h 67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1845" h="673224">
                <a:moveTo>
                  <a:pt x="517864" y="90257"/>
                </a:moveTo>
                <a:cubicBezTo>
                  <a:pt x="443883" y="34032"/>
                  <a:pt x="213064" y="0"/>
                  <a:pt x="127247" y="19235"/>
                </a:cubicBezTo>
                <a:cubicBezTo>
                  <a:pt x="41430" y="38470"/>
                  <a:pt x="5918" y="109492"/>
                  <a:pt x="2959" y="205667"/>
                </a:cubicBezTo>
                <a:cubicBezTo>
                  <a:pt x="0" y="301842"/>
                  <a:pt x="50307" y="519344"/>
                  <a:pt x="109491" y="596284"/>
                </a:cubicBezTo>
                <a:cubicBezTo>
                  <a:pt x="168675" y="673224"/>
                  <a:pt x="284085" y="671744"/>
                  <a:pt x="358066" y="667305"/>
                </a:cubicBezTo>
                <a:cubicBezTo>
                  <a:pt x="432047" y="662866"/>
                  <a:pt x="517864" y="621437"/>
                  <a:pt x="553375" y="569651"/>
                </a:cubicBezTo>
                <a:cubicBezTo>
                  <a:pt x="588886" y="517865"/>
                  <a:pt x="575569" y="436486"/>
                  <a:pt x="571130" y="356587"/>
                </a:cubicBezTo>
                <a:cubicBezTo>
                  <a:pt x="566691" y="276688"/>
                  <a:pt x="591845" y="146482"/>
                  <a:pt x="517864" y="9025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Freeform 12"/>
          <p:cNvSpPr/>
          <p:nvPr/>
        </p:nvSpPr>
        <p:spPr>
          <a:xfrm>
            <a:off x="6191681" y="4843506"/>
            <a:ext cx="759041" cy="625876"/>
          </a:xfrm>
          <a:custGeom>
            <a:avLst/>
            <a:gdLst>
              <a:gd name="connsiteX0" fmla="*/ 406894 w 759041"/>
              <a:gd name="connsiteY0" fmla="*/ 16276 h 625876"/>
              <a:gd name="connsiteX1" fmla="*/ 96175 w 759041"/>
              <a:gd name="connsiteY1" fmla="*/ 158319 h 625876"/>
              <a:gd name="connsiteX2" fmla="*/ 16276 w 759041"/>
              <a:gd name="connsiteY2" fmla="*/ 389138 h 625876"/>
              <a:gd name="connsiteX3" fmla="*/ 193829 w 759041"/>
              <a:gd name="connsiteY3" fmla="*/ 602202 h 625876"/>
              <a:gd name="connsiteX4" fmla="*/ 611080 w 759041"/>
              <a:gd name="connsiteY4" fmla="*/ 531181 h 625876"/>
              <a:gd name="connsiteX5" fmla="*/ 744245 w 759041"/>
              <a:gd name="connsiteY5" fmla="*/ 344750 h 625876"/>
              <a:gd name="connsiteX6" fmla="*/ 699857 w 759041"/>
              <a:gd name="connsiteY6" fmla="*/ 167196 h 625876"/>
              <a:gd name="connsiteX7" fmla="*/ 664346 w 759041"/>
              <a:gd name="connsiteY7" fmla="*/ 69542 h 625876"/>
              <a:gd name="connsiteX8" fmla="*/ 575569 w 759041"/>
              <a:gd name="connsiteY8" fmla="*/ 60664 h 625876"/>
              <a:gd name="connsiteX9" fmla="*/ 406894 w 759041"/>
              <a:gd name="connsiteY9" fmla="*/ 16276 h 62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9041" h="625876">
                <a:moveTo>
                  <a:pt x="406894" y="16276"/>
                </a:moveTo>
                <a:cubicBezTo>
                  <a:pt x="326995" y="32552"/>
                  <a:pt x="161278" y="96175"/>
                  <a:pt x="96175" y="158319"/>
                </a:cubicBezTo>
                <a:cubicBezTo>
                  <a:pt x="31072" y="220463"/>
                  <a:pt x="0" y="315158"/>
                  <a:pt x="16276" y="389138"/>
                </a:cubicBezTo>
                <a:cubicBezTo>
                  <a:pt x="32552" y="463119"/>
                  <a:pt x="94695" y="578528"/>
                  <a:pt x="193829" y="602202"/>
                </a:cubicBezTo>
                <a:cubicBezTo>
                  <a:pt x="292963" y="625876"/>
                  <a:pt x="519344" y="574090"/>
                  <a:pt x="611080" y="531181"/>
                </a:cubicBezTo>
                <a:cubicBezTo>
                  <a:pt x="702816" y="488272"/>
                  <a:pt x="729449" y="405414"/>
                  <a:pt x="744245" y="344750"/>
                </a:cubicBezTo>
                <a:cubicBezTo>
                  <a:pt x="759041" y="284086"/>
                  <a:pt x="713173" y="213064"/>
                  <a:pt x="699857" y="167196"/>
                </a:cubicBezTo>
                <a:cubicBezTo>
                  <a:pt x="686541" y="121328"/>
                  <a:pt x="685061" y="87297"/>
                  <a:pt x="664346" y="69542"/>
                </a:cubicBezTo>
                <a:cubicBezTo>
                  <a:pt x="643631" y="51787"/>
                  <a:pt x="612559" y="69542"/>
                  <a:pt x="575569" y="60664"/>
                </a:cubicBezTo>
                <a:cubicBezTo>
                  <a:pt x="538579" y="51786"/>
                  <a:pt x="486793" y="0"/>
                  <a:pt x="406894" y="1627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Freeform 13"/>
          <p:cNvSpPr/>
          <p:nvPr/>
        </p:nvSpPr>
        <p:spPr>
          <a:xfrm>
            <a:off x="6305612" y="5966532"/>
            <a:ext cx="766439" cy="745724"/>
          </a:xfrm>
          <a:custGeom>
            <a:avLst/>
            <a:gdLst>
              <a:gd name="connsiteX0" fmla="*/ 594803 w 766439"/>
              <a:gd name="connsiteY0" fmla="*/ 162757 h 745724"/>
              <a:gd name="connsiteX1" fmla="*/ 97654 w 766439"/>
              <a:gd name="connsiteY1" fmla="*/ 20714 h 745724"/>
              <a:gd name="connsiteX2" fmla="*/ 8877 w 766439"/>
              <a:gd name="connsiteY2" fmla="*/ 287044 h 745724"/>
              <a:gd name="connsiteX3" fmla="*/ 62143 w 766439"/>
              <a:gd name="connsiteY3" fmla="*/ 535619 h 745724"/>
              <a:gd name="connsiteX4" fmla="*/ 319596 w 766439"/>
              <a:gd name="connsiteY4" fmla="*/ 730928 h 745724"/>
              <a:gd name="connsiteX5" fmla="*/ 665825 w 766439"/>
              <a:gd name="connsiteY5" fmla="*/ 624396 h 745724"/>
              <a:gd name="connsiteX6" fmla="*/ 745724 w 766439"/>
              <a:gd name="connsiteY6" fmla="*/ 437965 h 745724"/>
              <a:gd name="connsiteX7" fmla="*/ 745724 w 766439"/>
              <a:gd name="connsiteY7" fmla="*/ 251533 h 745724"/>
              <a:gd name="connsiteX8" fmla="*/ 594803 w 766439"/>
              <a:gd name="connsiteY8" fmla="*/ 162757 h 74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6439" h="745724">
                <a:moveTo>
                  <a:pt x="594803" y="162757"/>
                </a:moveTo>
                <a:cubicBezTo>
                  <a:pt x="486791" y="124287"/>
                  <a:pt x="195308" y="0"/>
                  <a:pt x="97654" y="20714"/>
                </a:cubicBezTo>
                <a:cubicBezTo>
                  <a:pt x="0" y="41429"/>
                  <a:pt x="14795" y="201227"/>
                  <a:pt x="8877" y="287044"/>
                </a:cubicBezTo>
                <a:cubicBezTo>
                  <a:pt x="2959" y="372861"/>
                  <a:pt x="10356" y="461638"/>
                  <a:pt x="62143" y="535619"/>
                </a:cubicBezTo>
                <a:cubicBezTo>
                  <a:pt x="113930" y="609600"/>
                  <a:pt x="218982" y="716132"/>
                  <a:pt x="319596" y="730928"/>
                </a:cubicBezTo>
                <a:cubicBezTo>
                  <a:pt x="420210" y="745724"/>
                  <a:pt x="594804" y="673223"/>
                  <a:pt x="665825" y="624396"/>
                </a:cubicBezTo>
                <a:cubicBezTo>
                  <a:pt x="736846" y="575569"/>
                  <a:pt x="732408" y="500109"/>
                  <a:pt x="745724" y="437965"/>
                </a:cubicBezTo>
                <a:cubicBezTo>
                  <a:pt x="759041" y="375821"/>
                  <a:pt x="766439" y="297401"/>
                  <a:pt x="745724" y="251533"/>
                </a:cubicBezTo>
                <a:cubicBezTo>
                  <a:pt x="725009" y="205665"/>
                  <a:pt x="702815" y="201227"/>
                  <a:pt x="594803" y="16275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Freeform 14"/>
          <p:cNvSpPr/>
          <p:nvPr/>
        </p:nvSpPr>
        <p:spPr>
          <a:xfrm>
            <a:off x="3516543" y="4241305"/>
            <a:ext cx="2817181" cy="1889463"/>
          </a:xfrm>
          <a:custGeom>
            <a:avLst/>
            <a:gdLst>
              <a:gd name="connsiteX0" fmla="*/ 1839158 w 2817181"/>
              <a:gd name="connsiteY0" fmla="*/ 574089 h 1889463"/>
              <a:gd name="connsiteX1" fmla="*/ 1226599 w 2817181"/>
              <a:gd name="connsiteY1" fmla="*/ 59184 h 1889463"/>
              <a:gd name="connsiteX2" fmla="*/ 835981 w 2817181"/>
              <a:gd name="connsiteY2" fmla="*/ 218982 h 1889463"/>
              <a:gd name="connsiteX3" fmla="*/ 383220 w 2817181"/>
              <a:gd name="connsiteY3" fmla="*/ 458679 h 1889463"/>
              <a:gd name="connsiteX4" fmla="*/ 161278 w 2817181"/>
              <a:gd name="connsiteY4" fmla="*/ 689498 h 1889463"/>
              <a:gd name="connsiteX5" fmla="*/ 45868 w 2817181"/>
              <a:gd name="connsiteY5" fmla="*/ 1213281 h 1889463"/>
              <a:gd name="connsiteX6" fmla="*/ 436486 w 2817181"/>
              <a:gd name="connsiteY6" fmla="*/ 1577265 h 1889463"/>
              <a:gd name="connsiteX7" fmla="*/ 853736 w 2817181"/>
              <a:gd name="connsiteY7" fmla="*/ 1852473 h 1889463"/>
              <a:gd name="connsiteX8" fmla="*/ 1333131 w 2817181"/>
              <a:gd name="connsiteY8" fmla="*/ 1799207 h 1889463"/>
              <a:gd name="connsiteX9" fmla="*/ 1821402 w 2817181"/>
              <a:gd name="connsiteY9" fmla="*/ 1790329 h 1889463"/>
              <a:gd name="connsiteX10" fmla="*/ 2682536 w 2817181"/>
              <a:gd name="connsiteY10" fmla="*/ 1603898 h 1889463"/>
              <a:gd name="connsiteX11" fmla="*/ 2629270 w 2817181"/>
              <a:gd name="connsiteY11" fmla="*/ 1310935 h 1889463"/>
              <a:gd name="connsiteX12" fmla="*/ 2522738 w 2817181"/>
              <a:gd name="connsiteY12" fmla="*/ 1186648 h 1889463"/>
              <a:gd name="connsiteX13" fmla="*/ 2469472 w 2817181"/>
              <a:gd name="connsiteY13" fmla="*/ 707254 h 1889463"/>
              <a:gd name="connsiteX14" fmla="*/ 2203142 w 2817181"/>
              <a:gd name="connsiteY14" fmla="*/ 511945 h 1889463"/>
              <a:gd name="connsiteX15" fmla="*/ 1892424 w 2817181"/>
              <a:gd name="connsiteY15" fmla="*/ 582966 h 1889463"/>
              <a:gd name="connsiteX16" fmla="*/ 1839158 w 2817181"/>
              <a:gd name="connsiteY16" fmla="*/ 574089 h 18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7181" h="1889463">
                <a:moveTo>
                  <a:pt x="1839158" y="574089"/>
                </a:moveTo>
                <a:cubicBezTo>
                  <a:pt x="1728187" y="486792"/>
                  <a:pt x="1393795" y="118368"/>
                  <a:pt x="1226599" y="59184"/>
                </a:cubicBezTo>
                <a:cubicBezTo>
                  <a:pt x="1059403" y="0"/>
                  <a:pt x="976544" y="152400"/>
                  <a:pt x="835981" y="218982"/>
                </a:cubicBezTo>
                <a:cubicBezTo>
                  <a:pt x="695418" y="285564"/>
                  <a:pt x="495670" y="380260"/>
                  <a:pt x="383220" y="458679"/>
                </a:cubicBezTo>
                <a:cubicBezTo>
                  <a:pt x="270770" y="537098"/>
                  <a:pt x="217503" y="563731"/>
                  <a:pt x="161278" y="689498"/>
                </a:cubicBezTo>
                <a:cubicBezTo>
                  <a:pt x="105053" y="815265"/>
                  <a:pt x="0" y="1065320"/>
                  <a:pt x="45868" y="1213281"/>
                </a:cubicBezTo>
                <a:cubicBezTo>
                  <a:pt x="91736" y="1361242"/>
                  <a:pt x="301841" y="1470733"/>
                  <a:pt x="436486" y="1577265"/>
                </a:cubicBezTo>
                <a:cubicBezTo>
                  <a:pt x="571131" y="1683797"/>
                  <a:pt x="704295" y="1815483"/>
                  <a:pt x="853736" y="1852473"/>
                </a:cubicBezTo>
                <a:cubicBezTo>
                  <a:pt x="1003177" y="1889463"/>
                  <a:pt x="1171853" y="1809564"/>
                  <a:pt x="1333131" y="1799207"/>
                </a:cubicBezTo>
                <a:cubicBezTo>
                  <a:pt x="1494409" y="1788850"/>
                  <a:pt x="1596501" y="1822880"/>
                  <a:pt x="1821402" y="1790329"/>
                </a:cubicBezTo>
                <a:cubicBezTo>
                  <a:pt x="2046303" y="1757778"/>
                  <a:pt x="2547891" y="1683797"/>
                  <a:pt x="2682536" y="1603898"/>
                </a:cubicBezTo>
                <a:cubicBezTo>
                  <a:pt x="2817181" y="1523999"/>
                  <a:pt x="2655903" y="1380477"/>
                  <a:pt x="2629270" y="1310935"/>
                </a:cubicBezTo>
                <a:cubicBezTo>
                  <a:pt x="2602637" y="1241393"/>
                  <a:pt x="2549371" y="1287262"/>
                  <a:pt x="2522738" y="1186648"/>
                </a:cubicBezTo>
                <a:cubicBezTo>
                  <a:pt x="2496105" y="1086035"/>
                  <a:pt x="2522738" y="819704"/>
                  <a:pt x="2469472" y="707254"/>
                </a:cubicBezTo>
                <a:cubicBezTo>
                  <a:pt x="2416206" y="594804"/>
                  <a:pt x="2299317" y="532660"/>
                  <a:pt x="2203142" y="511945"/>
                </a:cubicBezTo>
                <a:cubicBezTo>
                  <a:pt x="2106967" y="491230"/>
                  <a:pt x="1945690" y="572609"/>
                  <a:pt x="1892424" y="582966"/>
                </a:cubicBezTo>
                <a:cubicBezTo>
                  <a:pt x="1839158" y="593323"/>
                  <a:pt x="1950129" y="661386"/>
                  <a:pt x="1839158" y="57408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Freeform 15"/>
          <p:cNvSpPr/>
          <p:nvPr/>
        </p:nvSpPr>
        <p:spPr>
          <a:xfrm>
            <a:off x="3506186" y="3865483"/>
            <a:ext cx="720571" cy="653988"/>
          </a:xfrm>
          <a:custGeom>
            <a:avLst/>
            <a:gdLst>
              <a:gd name="connsiteX0" fmla="*/ 340311 w 720571"/>
              <a:gd name="connsiteY0" fmla="*/ 26633 h 653988"/>
              <a:gd name="connsiteX1" fmla="*/ 38470 w 720571"/>
              <a:gd name="connsiteY1" fmla="*/ 221942 h 653988"/>
              <a:gd name="connsiteX2" fmla="*/ 109491 w 720571"/>
              <a:gd name="connsiteY2" fmla="*/ 514905 h 653988"/>
              <a:gd name="connsiteX3" fmla="*/ 420210 w 720571"/>
              <a:gd name="connsiteY3" fmla="*/ 639192 h 653988"/>
              <a:gd name="connsiteX4" fmla="*/ 677662 w 720571"/>
              <a:gd name="connsiteY4" fmla="*/ 426128 h 653988"/>
              <a:gd name="connsiteX5" fmla="*/ 677662 w 720571"/>
              <a:gd name="connsiteY5" fmla="*/ 213064 h 653988"/>
              <a:gd name="connsiteX6" fmla="*/ 588886 w 720571"/>
              <a:gd name="connsiteY6" fmla="*/ 97654 h 653988"/>
              <a:gd name="connsiteX7" fmla="*/ 482354 w 720571"/>
              <a:gd name="connsiteY7" fmla="*/ 62144 h 653988"/>
              <a:gd name="connsiteX8" fmla="*/ 340311 w 720571"/>
              <a:gd name="connsiteY8" fmla="*/ 26633 h 6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0571" h="653988">
                <a:moveTo>
                  <a:pt x="340311" y="26633"/>
                </a:moveTo>
                <a:cubicBezTo>
                  <a:pt x="266330" y="53266"/>
                  <a:pt x="76940" y="140563"/>
                  <a:pt x="38470" y="221942"/>
                </a:cubicBezTo>
                <a:cubicBezTo>
                  <a:pt x="0" y="303321"/>
                  <a:pt x="45868" y="445363"/>
                  <a:pt x="109491" y="514905"/>
                </a:cubicBezTo>
                <a:cubicBezTo>
                  <a:pt x="173114" y="584447"/>
                  <a:pt x="325515" y="653988"/>
                  <a:pt x="420210" y="639192"/>
                </a:cubicBezTo>
                <a:cubicBezTo>
                  <a:pt x="514905" y="624396"/>
                  <a:pt x="634753" y="497149"/>
                  <a:pt x="677662" y="426128"/>
                </a:cubicBezTo>
                <a:cubicBezTo>
                  <a:pt x="720571" y="355107"/>
                  <a:pt x="692458" y="267810"/>
                  <a:pt x="677662" y="213064"/>
                </a:cubicBezTo>
                <a:cubicBezTo>
                  <a:pt x="662866" y="158318"/>
                  <a:pt x="621437" y="122807"/>
                  <a:pt x="588886" y="97654"/>
                </a:cubicBezTo>
                <a:cubicBezTo>
                  <a:pt x="556335" y="72501"/>
                  <a:pt x="517865" y="76940"/>
                  <a:pt x="482354" y="62144"/>
                </a:cubicBezTo>
                <a:cubicBezTo>
                  <a:pt x="446843" y="47348"/>
                  <a:pt x="414292" y="0"/>
                  <a:pt x="340311" y="266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964" y="1545691"/>
            <a:ext cx="4191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1475656" y="1340768"/>
            <a:ext cx="1774055" cy="1864311"/>
          </a:xfrm>
          <a:custGeom>
            <a:avLst/>
            <a:gdLst>
              <a:gd name="connsiteX0" fmla="*/ 705775 w 1774055"/>
              <a:gd name="connsiteY0" fmla="*/ 75460 h 1864311"/>
              <a:gd name="connsiteX1" fmla="*/ 173115 w 1774055"/>
              <a:gd name="connsiteY1" fmla="*/ 608121 h 1864311"/>
              <a:gd name="connsiteX2" fmla="*/ 31072 w 1774055"/>
              <a:gd name="connsiteY2" fmla="*/ 1007616 h 1864311"/>
              <a:gd name="connsiteX3" fmla="*/ 359546 w 1774055"/>
              <a:gd name="connsiteY3" fmla="*/ 1460377 h 1864311"/>
              <a:gd name="connsiteX4" fmla="*/ 909961 w 1774055"/>
              <a:gd name="connsiteY4" fmla="*/ 1806606 h 1864311"/>
              <a:gd name="connsiteX5" fmla="*/ 1380478 w 1774055"/>
              <a:gd name="connsiteY5" fmla="*/ 1788851 h 1864311"/>
              <a:gd name="connsiteX6" fmla="*/ 1495888 w 1774055"/>
              <a:gd name="connsiteY6" fmla="*/ 1353845 h 1864311"/>
              <a:gd name="connsiteX7" fmla="*/ 1762218 w 1774055"/>
              <a:gd name="connsiteY7" fmla="*/ 892206 h 1864311"/>
              <a:gd name="connsiteX8" fmla="*/ 1566909 w 1774055"/>
              <a:gd name="connsiteY8" fmla="*/ 696897 h 1864311"/>
              <a:gd name="connsiteX9" fmla="*/ 1344967 w 1774055"/>
              <a:gd name="connsiteY9" fmla="*/ 501589 h 1864311"/>
              <a:gd name="connsiteX10" fmla="*/ 1238435 w 1774055"/>
              <a:gd name="connsiteY10" fmla="*/ 155360 h 1864311"/>
              <a:gd name="connsiteX11" fmla="*/ 705775 w 1774055"/>
              <a:gd name="connsiteY11" fmla="*/ 75460 h 1864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4055" h="1864311">
                <a:moveTo>
                  <a:pt x="705775" y="75460"/>
                </a:moveTo>
                <a:cubicBezTo>
                  <a:pt x="528222" y="150920"/>
                  <a:pt x="285565" y="452762"/>
                  <a:pt x="173115" y="608121"/>
                </a:cubicBezTo>
                <a:cubicBezTo>
                  <a:pt x="60665" y="763480"/>
                  <a:pt x="0" y="865574"/>
                  <a:pt x="31072" y="1007616"/>
                </a:cubicBezTo>
                <a:cubicBezTo>
                  <a:pt x="62144" y="1149658"/>
                  <a:pt x="213065" y="1327212"/>
                  <a:pt x="359546" y="1460377"/>
                </a:cubicBezTo>
                <a:cubicBezTo>
                  <a:pt x="506027" y="1593542"/>
                  <a:pt x="739806" y="1751860"/>
                  <a:pt x="909961" y="1806606"/>
                </a:cubicBezTo>
                <a:cubicBezTo>
                  <a:pt x="1080116" y="1861352"/>
                  <a:pt x="1282823" y="1864311"/>
                  <a:pt x="1380478" y="1788851"/>
                </a:cubicBezTo>
                <a:cubicBezTo>
                  <a:pt x="1478133" y="1713391"/>
                  <a:pt x="1432265" y="1503286"/>
                  <a:pt x="1495888" y="1353845"/>
                </a:cubicBezTo>
                <a:cubicBezTo>
                  <a:pt x="1559511" y="1204404"/>
                  <a:pt x="1750381" y="1001697"/>
                  <a:pt x="1762218" y="892206"/>
                </a:cubicBezTo>
                <a:cubicBezTo>
                  <a:pt x="1774055" y="782715"/>
                  <a:pt x="1636451" y="762000"/>
                  <a:pt x="1566909" y="696897"/>
                </a:cubicBezTo>
                <a:cubicBezTo>
                  <a:pt x="1497367" y="631794"/>
                  <a:pt x="1399713" y="591845"/>
                  <a:pt x="1344967" y="501589"/>
                </a:cubicBezTo>
                <a:cubicBezTo>
                  <a:pt x="1290221" y="411333"/>
                  <a:pt x="1340528" y="224902"/>
                  <a:pt x="1238435" y="155360"/>
                </a:cubicBezTo>
                <a:cubicBezTo>
                  <a:pt x="1136342" y="85818"/>
                  <a:pt x="883328" y="0"/>
                  <a:pt x="705775" y="7546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Freeform 10"/>
          <p:cNvSpPr/>
          <p:nvPr/>
        </p:nvSpPr>
        <p:spPr>
          <a:xfrm>
            <a:off x="3342927" y="2707930"/>
            <a:ext cx="1513642" cy="955828"/>
          </a:xfrm>
          <a:custGeom>
            <a:avLst/>
            <a:gdLst>
              <a:gd name="connsiteX0" fmla="*/ 862613 w 1513642"/>
              <a:gd name="connsiteY0" fmla="*/ 324034 h 955828"/>
              <a:gd name="connsiteX1" fmla="*/ 507506 w 1513642"/>
              <a:gd name="connsiteY1" fmla="*/ 93215 h 955828"/>
              <a:gd name="connsiteX2" fmla="*/ 205665 w 1513642"/>
              <a:gd name="connsiteY2" fmla="*/ 22194 h 955828"/>
              <a:gd name="connsiteX3" fmla="*/ 1479 w 1513642"/>
              <a:gd name="connsiteY3" fmla="*/ 226380 h 955828"/>
              <a:gd name="connsiteX4" fmla="*/ 196788 w 1513642"/>
              <a:gd name="connsiteY4" fmla="*/ 510465 h 955828"/>
              <a:gd name="connsiteX5" fmla="*/ 614038 w 1513642"/>
              <a:gd name="connsiteY5" fmla="*/ 759040 h 955828"/>
              <a:gd name="connsiteX6" fmla="*/ 951389 w 1513642"/>
              <a:gd name="connsiteY6" fmla="*/ 892205 h 955828"/>
              <a:gd name="connsiteX7" fmla="*/ 1279863 w 1513642"/>
              <a:gd name="connsiteY7" fmla="*/ 927716 h 955828"/>
              <a:gd name="connsiteX8" fmla="*/ 1484050 w 1513642"/>
              <a:gd name="connsiteY8" fmla="*/ 723530 h 955828"/>
              <a:gd name="connsiteX9" fmla="*/ 1457417 w 1513642"/>
              <a:gd name="connsiteY9" fmla="*/ 474955 h 955828"/>
              <a:gd name="connsiteX10" fmla="*/ 1217720 w 1513642"/>
              <a:gd name="connsiteY10" fmla="*/ 439444 h 955828"/>
              <a:gd name="connsiteX11" fmla="*/ 862613 w 1513642"/>
              <a:gd name="connsiteY11" fmla="*/ 324034 h 95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3642" h="955828">
                <a:moveTo>
                  <a:pt x="862613" y="324034"/>
                </a:moveTo>
                <a:cubicBezTo>
                  <a:pt x="744244" y="266329"/>
                  <a:pt x="616997" y="143522"/>
                  <a:pt x="507506" y="93215"/>
                </a:cubicBezTo>
                <a:cubicBezTo>
                  <a:pt x="398015" y="42908"/>
                  <a:pt x="290003" y="0"/>
                  <a:pt x="205665" y="22194"/>
                </a:cubicBezTo>
                <a:cubicBezTo>
                  <a:pt x="121327" y="44388"/>
                  <a:pt x="2958" y="145002"/>
                  <a:pt x="1479" y="226380"/>
                </a:cubicBezTo>
                <a:cubicBezTo>
                  <a:pt x="0" y="307758"/>
                  <a:pt x="94695" y="421688"/>
                  <a:pt x="196788" y="510465"/>
                </a:cubicBezTo>
                <a:cubicBezTo>
                  <a:pt x="298881" y="599242"/>
                  <a:pt x="488271" y="695417"/>
                  <a:pt x="614038" y="759040"/>
                </a:cubicBezTo>
                <a:cubicBezTo>
                  <a:pt x="739805" y="822663"/>
                  <a:pt x="840418" y="864092"/>
                  <a:pt x="951389" y="892205"/>
                </a:cubicBezTo>
                <a:cubicBezTo>
                  <a:pt x="1062360" y="920318"/>
                  <a:pt x="1191086" y="955828"/>
                  <a:pt x="1279863" y="927716"/>
                </a:cubicBezTo>
                <a:cubicBezTo>
                  <a:pt x="1368640" y="899604"/>
                  <a:pt x="1454458" y="798990"/>
                  <a:pt x="1484050" y="723530"/>
                </a:cubicBezTo>
                <a:cubicBezTo>
                  <a:pt x="1513642" y="648070"/>
                  <a:pt x="1501805" y="522303"/>
                  <a:pt x="1457417" y="474955"/>
                </a:cubicBezTo>
                <a:cubicBezTo>
                  <a:pt x="1413029" y="427607"/>
                  <a:pt x="1315375" y="463118"/>
                  <a:pt x="1217720" y="439444"/>
                </a:cubicBezTo>
                <a:cubicBezTo>
                  <a:pt x="1120066" y="415770"/>
                  <a:pt x="980982" y="381739"/>
                  <a:pt x="862613" y="32403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reeform 11"/>
          <p:cNvSpPr/>
          <p:nvPr/>
        </p:nvSpPr>
        <p:spPr>
          <a:xfrm>
            <a:off x="4184825" y="4086927"/>
            <a:ext cx="591845" cy="673224"/>
          </a:xfrm>
          <a:custGeom>
            <a:avLst/>
            <a:gdLst>
              <a:gd name="connsiteX0" fmla="*/ 517864 w 591845"/>
              <a:gd name="connsiteY0" fmla="*/ 90257 h 673224"/>
              <a:gd name="connsiteX1" fmla="*/ 127247 w 591845"/>
              <a:gd name="connsiteY1" fmla="*/ 19235 h 673224"/>
              <a:gd name="connsiteX2" fmla="*/ 2959 w 591845"/>
              <a:gd name="connsiteY2" fmla="*/ 205667 h 673224"/>
              <a:gd name="connsiteX3" fmla="*/ 109491 w 591845"/>
              <a:gd name="connsiteY3" fmla="*/ 596284 h 673224"/>
              <a:gd name="connsiteX4" fmla="*/ 358066 w 591845"/>
              <a:gd name="connsiteY4" fmla="*/ 667305 h 673224"/>
              <a:gd name="connsiteX5" fmla="*/ 553375 w 591845"/>
              <a:gd name="connsiteY5" fmla="*/ 569651 h 673224"/>
              <a:gd name="connsiteX6" fmla="*/ 571130 w 591845"/>
              <a:gd name="connsiteY6" fmla="*/ 356587 h 673224"/>
              <a:gd name="connsiteX7" fmla="*/ 517864 w 591845"/>
              <a:gd name="connsiteY7" fmla="*/ 90257 h 67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1845" h="673224">
                <a:moveTo>
                  <a:pt x="517864" y="90257"/>
                </a:moveTo>
                <a:cubicBezTo>
                  <a:pt x="443883" y="34032"/>
                  <a:pt x="213064" y="0"/>
                  <a:pt x="127247" y="19235"/>
                </a:cubicBezTo>
                <a:cubicBezTo>
                  <a:pt x="41430" y="38470"/>
                  <a:pt x="5918" y="109492"/>
                  <a:pt x="2959" y="205667"/>
                </a:cubicBezTo>
                <a:cubicBezTo>
                  <a:pt x="0" y="301842"/>
                  <a:pt x="50307" y="519344"/>
                  <a:pt x="109491" y="596284"/>
                </a:cubicBezTo>
                <a:cubicBezTo>
                  <a:pt x="168675" y="673224"/>
                  <a:pt x="284085" y="671744"/>
                  <a:pt x="358066" y="667305"/>
                </a:cubicBezTo>
                <a:cubicBezTo>
                  <a:pt x="432047" y="662866"/>
                  <a:pt x="517864" y="621437"/>
                  <a:pt x="553375" y="569651"/>
                </a:cubicBezTo>
                <a:cubicBezTo>
                  <a:pt x="588886" y="517865"/>
                  <a:pt x="575569" y="436486"/>
                  <a:pt x="571130" y="356587"/>
                </a:cubicBezTo>
                <a:cubicBezTo>
                  <a:pt x="566691" y="276688"/>
                  <a:pt x="591845" y="146482"/>
                  <a:pt x="517864" y="9025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Freeform 12"/>
          <p:cNvSpPr/>
          <p:nvPr/>
        </p:nvSpPr>
        <p:spPr>
          <a:xfrm>
            <a:off x="3239353" y="3619370"/>
            <a:ext cx="759041" cy="625876"/>
          </a:xfrm>
          <a:custGeom>
            <a:avLst/>
            <a:gdLst>
              <a:gd name="connsiteX0" fmla="*/ 406894 w 759041"/>
              <a:gd name="connsiteY0" fmla="*/ 16276 h 625876"/>
              <a:gd name="connsiteX1" fmla="*/ 96175 w 759041"/>
              <a:gd name="connsiteY1" fmla="*/ 158319 h 625876"/>
              <a:gd name="connsiteX2" fmla="*/ 16276 w 759041"/>
              <a:gd name="connsiteY2" fmla="*/ 389138 h 625876"/>
              <a:gd name="connsiteX3" fmla="*/ 193829 w 759041"/>
              <a:gd name="connsiteY3" fmla="*/ 602202 h 625876"/>
              <a:gd name="connsiteX4" fmla="*/ 611080 w 759041"/>
              <a:gd name="connsiteY4" fmla="*/ 531181 h 625876"/>
              <a:gd name="connsiteX5" fmla="*/ 744245 w 759041"/>
              <a:gd name="connsiteY5" fmla="*/ 344750 h 625876"/>
              <a:gd name="connsiteX6" fmla="*/ 699857 w 759041"/>
              <a:gd name="connsiteY6" fmla="*/ 167196 h 625876"/>
              <a:gd name="connsiteX7" fmla="*/ 664346 w 759041"/>
              <a:gd name="connsiteY7" fmla="*/ 69542 h 625876"/>
              <a:gd name="connsiteX8" fmla="*/ 575569 w 759041"/>
              <a:gd name="connsiteY8" fmla="*/ 60664 h 625876"/>
              <a:gd name="connsiteX9" fmla="*/ 406894 w 759041"/>
              <a:gd name="connsiteY9" fmla="*/ 16276 h 62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9041" h="625876">
                <a:moveTo>
                  <a:pt x="406894" y="16276"/>
                </a:moveTo>
                <a:cubicBezTo>
                  <a:pt x="326995" y="32552"/>
                  <a:pt x="161278" y="96175"/>
                  <a:pt x="96175" y="158319"/>
                </a:cubicBezTo>
                <a:cubicBezTo>
                  <a:pt x="31072" y="220463"/>
                  <a:pt x="0" y="315158"/>
                  <a:pt x="16276" y="389138"/>
                </a:cubicBezTo>
                <a:cubicBezTo>
                  <a:pt x="32552" y="463119"/>
                  <a:pt x="94695" y="578528"/>
                  <a:pt x="193829" y="602202"/>
                </a:cubicBezTo>
                <a:cubicBezTo>
                  <a:pt x="292963" y="625876"/>
                  <a:pt x="519344" y="574090"/>
                  <a:pt x="611080" y="531181"/>
                </a:cubicBezTo>
                <a:cubicBezTo>
                  <a:pt x="702816" y="488272"/>
                  <a:pt x="729449" y="405414"/>
                  <a:pt x="744245" y="344750"/>
                </a:cubicBezTo>
                <a:cubicBezTo>
                  <a:pt x="759041" y="284086"/>
                  <a:pt x="713173" y="213064"/>
                  <a:pt x="699857" y="167196"/>
                </a:cubicBezTo>
                <a:cubicBezTo>
                  <a:pt x="686541" y="121328"/>
                  <a:pt x="685061" y="87297"/>
                  <a:pt x="664346" y="69542"/>
                </a:cubicBezTo>
                <a:cubicBezTo>
                  <a:pt x="643631" y="51787"/>
                  <a:pt x="612559" y="69542"/>
                  <a:pt x="575569" y="60664"/>
                </a:cubicBezTo>
                <a:cubicBezTo>
                  <a:pt x="538579" y="51786"/>
                  <a:pt x="486793" y="0"/>
                  <a:pt x="406894" y="1627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Freeform 13"/>
          <p:cNvSpPr/>
          <p:nvPr/>
        </p:nvSpPr>
        <p:spPr>
          <a:xfrm>
            <a:off x="3353284" y="4742396"/>
            <a:ext cx="766439" cy="745724"/>
          </a:xfrm>
          <a:custGeom>
            <a:avLst/>
            <a:gdLst>
              <a:gd name="connsiteX0" fmla="*/ 594803 w 766439"/>
              <a:gd name="connsiteY0" fmla="*/ 162757 h 745724"/>
              <a:gd name="connsiteX1" fmla="*/ 97654 w 766439"/>
              <a:gd name="connsiteY1" fmla="*/ 20714 h 745724"/>
              <a:gd name="connsiteX2" fmla="*/ 8877 w 766439"/>
              <a:gd name="connsiteY2" fmla="*/ 287044 h 745724"/>
              <a:gd name="connsiteX3" fmla="*/ 62143 w 766439"/>
              <a:gd name="connsiteY3" fmla="*/ 535619 h 745724"/>
              <a:gd name="connsiteX4" fmla="*/ 319596 w 766439"/>
              <a:gd name="connsiteY4" fmla="*/ 730928 h 745724"/>
              <a:gd name="connsiteX5" fmla="*/ 665825 w 766439"/>
              <a:gd name="connsiteY5" fmla="*/ 624396 h 745724"/>
              <a:gd name="connsiteX6" fmla="*/ 745724 w 766439"/>
              <a:gd name="connsiteY6" fmla="*/ 437965 h 745724"/>
              <a:gd name="connsiteX7" fmla="*/ 745724 w 766439"/>
              <a:gd name="connsiteY7" fmla="*/ 251533 h 745724"/>
              <a:gd name="connsiteX8" fmla="*/ 594803 w 766439"/>
              <a:gd name="connsiteY8" fmla="*/ 162757 h 74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6439" h="745724">
                <a:moveTo>
                  <a:pt x="594803" y="162757"/>
                </a:moveTo>
                <a:cubicBezTo>
                  <a:pt x="486791" y="124287"/>
                  <a:pt x="195308" y="0"/>
                  <a:pt x="97654" y="20714"/>
                </a:cubicBezTo>
                <a:cubicBezTo>
                  <a:pt x="0" y="41429"/>
                  <a:pt x="14795" y="201227"/>
                  <a:pt x="8877" y="287044"/>
                </a:cubicBezTo>
                <a:cubicBezTo>
                  <a:pt x="2959" y="372861"/>
                  <a:pt x="10356" y="461638"/>
                  <a:pt x="62143" y="535619"/>
                </a:cubicBezTo>
                <a:cubicBezTo>
                  <a:pt x="113930" y="609600"/>
                  <a:pt x="218982" y="716132"/>
                  <a:pt x="319596" y="730928"/>
                </a:cubicBezTo>
                <a:cubicBezTo>
                  <a:pt x="420210" y="745724"/>
                  <a:pt x="594804" y="673223"/>
                  <a:pt x="665825" y="624396"/>
                </a:cubicBezTo>
                <a:cubicBezTo>
                  <a:pt x="736846" y="575569"/>
                  <a:pt x="732408" y="500109"/>
                  <a:pt x="745724" y="437965"/>
                </a:cubicBezTo>
                <a:cubicBezTo>
                  <a:pt x="759041" y="375821"/>
                  <a:pt x="766439" y="297401"/>
                  <a:pt x="745724" y="251533"/>
                </a:cubicBezTo>
                <a:cubicBezTo>
                  <a:pt x="725009" y="205665"/>
                  <a:pt x="702815" y="201227"/>
                  <a:pt x="594803" y="16275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Freeform 14"/>
          <p:cNvSpPr/>
          <p:nvPr/>
        </p:nvSpPr>
        <p:spPr>
          <a:xfrm>
            <a:off x="564215" y="3017169"/>
            <a:ext cx="2817181" cy="1889463"/>
          </a:xfrm>
          <a:custGeom>
            <a:avLst/>
            <a:gdLst>
              <a:gd name="connsiteX0" fmla="*/ 1839158 w 2817181"/>
              <a:gd name="connsiteY0" fmla="*/ 574089 h 1889463"/>
              <a:gd name="connsiteX1" fmla="*/ 1226599 w 2817181"/>
              <a:gd name="connsiteY1" fmla="*/ 59184 h 1889463"/>
              <a:gd name="connsiteX2" fmla="*/ 835981 w 2817181"/>
              <a:gd name="connsiteY2" fmla="*/ 218982 h 1889463"/>
              <a:gd name="connsiteX3" fmla="*/ 383220 w 2817181"/>
              <a:gd name="connsiteY3" fmla="*/ 458679 h 1889463"/>
              <a:gd name="connsiteX4" fmla="*/ 161278 w 2817181"/>
              <a:gd name="connsiteY4" fmla="*/ 689498 h 1889463"/>
              <a:gd name="connsiteX5" fmla="*/ 45868 w 2817181"/>
              <a:gd name="connsiteY5" fmla="*/ 1213281 h 1889463"/>
              <a:gd name="connsiteX6" fmla="*/ 436486 w 2817181"/>
              <a:gd name="connsiteY6" fmla="*/ 1577265 h 1889463"/>
              <a:gd name="connsiteX7" fmla="*/ 853736 w 2817181"/>
              <a:gd name="connsiteY7" fmla="*/ 1852473 h 1889463"/>
              <a:gd name="connsiteX8" fmla="*/ 1333131 w 2817181"/>
              <a:gd name="connsiteY8" fmla="*/ 1799207 h 1889463"/>
              <a:gd name="connsiteX9" fmla="*/ 1821402 w 2817181"/>
              <a:gd name="connsiteY9" fmla="*/ 1790329 h 1889463"/>
              <a:gd name="connsiteX10" fmla="*/ 2682536 w 2817181"/>
              <a:gd name="connsiteY10" fmla="*/ 1603898 h 1889463"/>
              <a:gd name="connsiteX11" fmla="*/ 2629270 w 2817181"/>
              <a:gd name="connsiteY11" fmla="*/ 1310935 h 1889463"/>
              <a:gd name="connsiteX12" fmla="*/ 2522738 w 2817181"/>
              <a:gd name="connsiteY12" fmla="*/ 1186648 h 1889463"/>
              <a:gd name="connsiteX13" fmla="*/ 2469472 w 2817181"/>
              <a:gd name="connsiteY13" fmla="*/ 707254 h 1889463"/>
              <a:gd name="connsiteX14" fmla="*/ 2203142 w 2817181"/>
              <a:gd name="connsiteY14" fmla="*/ 511945 h 1889463"/>
              <a:gd name="connsiteX15" fmla="*/ 1892424 w 2817181"/>
              <a:gd name="connsiteY15" fmla="*/ 582966 h 1889463"/>
              <a:gd name="connsiteX16" fmla="*/ 1839158 w 2817181"/>
              <a:gd name="connsiteY16" fmla="*/ 574089 h 1889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7181" h="1889463">
                <a:moveTo>
                  <a:pt x="1839158" y="574089"/>
                </a:moveTo>
                <a:cubicBezTo>
                  <a:pt x="1728187" y="486792"/>
                  <a:pt x="1393795" y="118368"/>
                  <a:pt x="1226599" y="59184"/>
                </a:cubicBezTo>
                <a:cubicBezTo>
                  <a:pt x="1059403" y="0"/>
                  <a:pt x="976544" y="152400"/>
                  <a:pt x="835981" y="218982"/>
                </a:cubicBezTo>
                <a:cubicBezTo>
                  <a:pt x="695418" y="285564"/>
                  <a:pt x="495670" y="380260"/>
                  <a:pt x="383220" y="458679"/>
                </a:cubicBezTo>
                <a:cubicBezTo>
                  <a:pt x="270770" y="537098"/>
                  <a:pt x="217503" y="563731"/>
                  <a:pt x="161278" y="689498"/>
                </a:cubicBezTo>
                <a:cubicBezTo>
                  <a:pt x="105053" y="815265"/>
                  <a:pt x="0" y="1065320"/>
                  <a:pt x="45868" y="1213281"/>
                </a:cubicBezTo>
                <a:cubicBezTo>
                  <a:pt x="91736" y="1361242"/>
                  <a:pt x="301841" y="1470733"/>
                  <a:pt x="436486" y="1577265"/>
                </a:cubicBezTo>
                <a:cubicBezTo>
                  <a:pt x="571131" y="1683797"/>
                  <a:pt x="704295" y="1815483"/>
                  <a:pt x="853736" y="1852473"/>
                </a:cubicBezTo>
                <a:cubicBezTo>
                  <a:pt x="1003177" y="1889463"/>
                  <a:pt x="1171853" y="1809564"/>
                  <a:pt x="1333131" y="1799207"/>
                </a:cubicBezTo>
                <a:cubicBezTo>
                  <a:pt x="1494409" y="1788850"/>
                  <a:pt x="1596501" y="1822880"/>
                  <a:pt x="1821402" y="1790329"/>
                </a:cubicBezTo>
                <a:cubicBezTo>
                  <a:pt x="2046303" y="1757778"/>
                  <a:pt x="2547891" y="1683797"/>
                  <a:pt x="2682536" y="1603898"/>
                </a:cubicBezTo>
                <a:cubicBezTo>
                  <a:pt x="2817181" y="1523999"/>
                  <a:pt x="2655903" y="1380477"/>
                  <a:pt x="2629270" y="1310935"/>
                </a:cubicBezTo>
                <a:cubicBezTo>
                  <a:pt x="2602637" y="1241393"/>
                  <a:pt x="2549371" y="1287262"/>
                  <a:pt x="2522738" y="1186648"/>
                </a:cubicBezTo>
                <a:cubicBezTo>
                  <a:pt x="2496105" y="1086035"/>
                  <a:pt x="2522738" y="819704"/>
                  <a:pt x="2469472" y="707254"/>
                </a:cubicBezTo>
                <a:cubicBezTo>
                  <a:pt x="2416206" y="594804"/>
                  <a:pt x="2299317" y="532660"/>
                  <a:pt x="2203142" y="511945"/>
                </a:cubicBezTo>
                <a:cubicBezTo>
                  <a:pt x="2106967" y="491230"/>
                  <a:pt x="1945690" y="572609"/>
                  <a:pt x="1892424" y="582966"/>
                </a:cubicBezTo>
                <a:cubicBezTo>
                  <a:pt x="1839158" y="593323"/>
                  <a:pt x="1950129" y="661386"/>
                  <a:pt x="1839158" y="57408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Freeform 15"/>
          <p:cNvSpPr/>
          <p:nvPr/>
        </p:nvSpPr>
        <p:spPr>
          <a:xfrm>
            <a:off x="553858" y="2641347"/>
            <a:ext cx="720571" cy="653988"/>
          </a:xfrm>
          <a:custGeom>
            <a:avLst/>
            <a:gdLst>
              <a:gd name="connsiteX0" fmla="*/ 340311 w 720571"/>
              <a:gd name="connsiteY0" fmla="*/ 26633 h 653988"/>
              <a:gd name="connsiteX1" fmla="*/ 38470 w 720571"/>
              <a:gd name="connsiteY1" fmla="*/ 221942 h 653988"/>
              <a:gd name="connsiteX2" fmla="*/ 109491 w 720571"/>
              <a:gd name="connsiteY2" fmla="*/ 514905 h 653988"/>
              <a:gd name="connsiteX3" fmla="*/ 420210 w 720571"/>
              <a:gd name="connsiteY3" fmla="*/ 639192 h 653988"/>
              <a:gd name="connsiteX4" fmla="*/ 677662 w 720571"/>
              <a:gd name="connsiteY4" fmla="*/ 426128 h 653988"/>
              <a:gd name="connsiteX5" fmla="*/ 677662 w 720571"/>
              <a:gd name="connsiteY5" fmla="*/ 213064 h 653988"/>
              <a:gd name="connsiteX6" fmla="*/ 588886 w 720571"/>
              <a:gd name="connsiteY6" fmla="*/ 97654 h 653988"/>
              <a:gd name="connsiteX7" fmla="*/ 482354 w 720571"/>
              <a:gd name="connsiteY7" fmla="*/ 62144 h 653988"/>
              <a:gd name="connsiteX8" fmla="*/ 340311 w 720571"/>
              <a:gd name="connsiteY8" fmla="*/ 26633 h 6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0571" h="653988">
                <a:moveTo>
                  <a:pt x="340311" y="26633"/>
                </a:moveTo>
                <a:cubicBezTo>
                  <a:pt x="266330" y="53266"/>
                  <a:pt x="76940" y="140563"/>
                  <a:pt x="38470" y="221942"/>
                </a:cubicBezTo>
                <a:cubicBezTo>
                  <a:pt x="0" y="303321"/>
                  <a:pt x="45868" y="445363"/>
                  <a:pt x="109491" y="514905"/>
                </a:cubicBezTo>
                <a:cubicBezTo>
                  <a:pt x="173114" y="584447"/>
                  <a:pt x="325515" y="653988"/>
                  <a:pt x="420210" y="639192"/>
                </a:cubicBezTo>
                <a:cubicBezTo>
                  <a:pt x="514905" y="624396"/>
                  <a:pt x="634753" y="497149"/>
                  <a:pt x="677662" y="426128"/>
                </a:cubicBezTo>
                <a:cubicBezTo>
                  <a:pt x="720571" y="355107"/>
                  <a:pt x="692458" y="267810"/>
                  <a:pt x="677662" y="213064"/>
                </a:cubicBezTo>
                <a:cubicBezTo>
                  <a:pt x="662866" y="158318"/>
                  <a:pt x="621437" y="122807"/>
                  <a:pt x="588886" y="97654"/>
                </a:cubicBezTo>
                <a:cubicBezTo>
                  <a:pt x="556335" y="72501"/>
                  <a:pt x="517865" y="76940"/>
                  <a:pt x="482354" y="62144"/>
                </a:cubicBezTo>
                <a:cubicBezTo>
                  <a:pt x="446843" y="47348"/>
                  <a:pt x="414292" y="0"/>
                  <a:pt x="340311" y="266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908720"/>
            <a:ext cx="3541063" cy="26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3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933056"/>
            <a:ext cx="3182618" cy="247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/>
          <p:nvPr/>
        </p:nvCxnSpPr>
        <p:spPr>
          <a:xfrm flipV="1">
            <a:off x="3923928" y="1700808"/>
            <a:ext cx="1584176" cy="36004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84168" y="3140968"/>
            <a:ext cx="72008" cy="1008112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76470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2:</a:t>
            </a:r>
          </a:p>
          <a:p>
            <a:endParaRPr lang="en-US" dirty="0" smtClean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3182618" cy="247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95536" y="1052737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Note: Only negative edges among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supernodes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Start labeling by either X and Y</a:t>
            </a:r>
          </a:p>
          <a:p>
            <a:r>
              <a:rPr lang="en-US" dirty="0" smtClean="0"/>
              <a:t>If successful, then label the nodes of the </a:t>
            </a:r>
            <a:r>
              <a:rPr lang="en-US" dirty="0" err="1" smtClean="0"/>
              <a:t>supernode</a:t>
            </a:r>
            <a:r>
              <a:rPr lang="en-US" dirty="0" smtClean="0"/>
              <a:t> correspondingly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 cycle </a:t>
            </a:r>
            <a:r>
              <a:rPr lang="en-US" dirty="0" smtClean="0"/>
              <a:t>with an odd number, corresponds to a (possibly larger) odd cycle in the original</a:t>
            </a:r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068960"/>
            <a:ext cx="39052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83671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2:</a:t>
            </a:r>
          </a:p>
          <a:p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67544" y="119675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Determining whether the graph is bipartite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916832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Use Breadth-First-Search (BFS)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Start the search at any node and give alternating labels to the vertices visited during the search.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That is, give label X to the starting node, Y to all its neighbors, X to those neighbors' neighbors, and so on. 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If at any step a node has (visited) neighbors with the same label as itself, then the graph is not bipartite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(cross-level edge)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If the search ends without such a situation occurring, then the graph is bipartite.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515719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Why is this an “odd” cycle?</a:t>
            </a:r>
            <a:endParaRPr lang="el-GR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Balance Characterization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3182618" cy="247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068960"/>
            <a:ext cx="39052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836712"/>
            <a:ext cx="4547669" cy="285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Generalizing 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84482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Non-complete graphs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Instead of all triangles, “most” triangles, approximately divide the graph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0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52736"/>
            <a:ext cx="28860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124744"/>
            <a:ext cx="29051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1560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(a):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 +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314096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Mutual friends</a:t>
            </a:r>
            <a:endParaRPr lang="el-GR" sz="1400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293096"/>
            <a:ext cx="26479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004048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(b):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 +,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3068960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A is friend with B and C, but B and C do not get well together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1600" y="38610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(c): 1 +,  2 -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0032" y="6237312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Mutual enemies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2040" y="38610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(d): 3 -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4221088"/>
            <a:ext cx="26955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91952" y="638971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 and B are friends with a mutual enemy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Approximately Balance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980728"/>
            <a:ext cx="612068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complete graph (or </a:t>
            </a:r>
            <a:r>
              <a:rPr lang="en-US" sz="2000" dirty="0" smtClean="0"/>
              <a:t>clique)</a:t>
            </a:r>
            <a:r>
              <a:rPr lang="en-US" sz="2000" dirty="0" smtClean="0"/>
              <a:t>: </a:t>
            </a:r>
            <a:r>
              <a:rPr lang="en-US" sz="2000" dirty="0" smtClean="0"/>
              <a:t>every </a:t>
            </a:r>
            <a:r>
              <a:rPr lang="en-US" sz="2000" dirty="0" smtClean="0"/>
              <a:t>edge either + or -</a:t>
            </a:r>
            <a:endParaRPr lang="el-G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628800"/>
            <a:ext cx="7920880" cy="1938992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Claim: </a:t>
            </a:r>
            <a:r>
              <a:rPr lang="en-US" sz="2000" dirty="0" smtClean="0"/>
              <a:t>If </a:t>
            </a:r>
            <a:r>
              <a:rPr lang="en-US" sz="2000" u="sng" dirty="0" smtClean="0"/>
              <a:t>all</a:t>
            </a:r>
            <a:r>
              <a:rPr lang="en-US" sz="2000" dirty="0" smtClean="0"/>
              <a:t> triangles in a labeled complete graph are balanced</a:t>
            </a:r>
            <a:r>
              <a:rPr lang="en-US" sz="2000" dirty="0" smtClean="0"/>
              <a:t>, than either </a:t>
            </a:r>
            <a:endParaRPr lang="en-US" sz="2000" dirty="0" smtClean="0"/>
          </a:p>
          <a:p>
            <a:pPr marL="457200" indent="-457200" algn="just">
              <a:buAutoNum type="alphaLcParenBoth"/>
            </a:pPr>
            <a:r>
              <a:rPr lang="en-US" sz="2000" dirty="0" smtClean="0"/>
              <a:t>all pairs of nodes are friends or,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 nodes can be divided into two groups X and Y, such that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every pair of nodes in X like each other,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every pair of nodes in Y like each other, and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every one in X is the enemy of every one in Y.</a:t>
            </a:r>
            <a:endParaRPr lang="el-GR" sz="2000" dirty="0"/>
          </a:p>
        </p:txBody>
      </p:sp>
      <p:sp>
        <p:nvSpPr>
          <p:cNvPr id="12" name="Rectangle 11"/>
          <p:cNvSpPr/>
          <p:nvPr/>
        </p:nvSpPr>
        <p:spPr>
          <a:xfrm>
            <a:off x="1500166" y="1714488"/>
            <a:ext cx="2880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608" y="1988840"/>
            <a:ext cx="36004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547664" y="2636912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547664" y="2924944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547664" y="3284984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TextBox 17"/>
          <p:cNvSpPr txBox="1"/>
          <p:nvPr/>
        </p:nvSpPr>
        <p:spPr>
          <a:xfrm>
            <a:off x="285720" y="3929066"/>
            <a:ext cx="8280920" cy="2554545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Claim: </a:t>
            </a:r>
            <a:r>
              <a:rPr lang="en-US" sz="2000" dirty="0" smtClean="0"/>
              <a:t>If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at least 99.9% </a:t>
            </a:r>
            <a:r>
              <a:rPr lang="en-US" sz="2000" dirty="0" smtClean="0"/>
              <a:t>of all </a:t>
            </a:r>
            <a:r>
              <a:rPr lang="en-US" sz="2000" dirty="0" smtClean="0"/>
              <a:t>triangles in a labeled compete graph </a:t>
            </a:r>
            <a:r>
              <a:rPr lang="en-US" sz="2000" dirty="0" smtClean="0"/>
              <a:t>are balanced,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then either,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There is a set consisting of </a:t>
            </a:r>
            <a:r>
              <a:rPr lang="en-US" sz="2000" i="1" dirty="0" smtClean="0">
                <a:solidFill>
                  <a:srgbClr val="FF0000"/>
                </a:solidFill>
              </a:rPr>
              <a:t>at least 90%</a:t>
            </a:r>
            <a:r>
              <a:rPr lang="el-GR" sz="2000" i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 the nodes in which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all pairs are friends, or,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 nodes can be divided into two groups X and Y, such that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pairs in X like each other,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pairs in Y like each other, and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pairs with one end in X and one in Y are enemies</a:t>
            </a:r>
            <a:endParaRPr lang="el-G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372200" y="314096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Not all, but most, triangles are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balanced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6228184" y="2924944"/>
            <a:ext cx="2592288" cy="108012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3203848" y="3573016"/>
            <a:ext cx="295232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483768" y="3717032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Approximately Balance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3933056"/>
            <a:ext cx="8280920" cy="2554545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Claim: </a:t>
            </a:r>
            <a:r>
              <a:rPr lang="en-US" sz="2000" dirty="0" smtClean="0"/>
              <a:t>Let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 </a:t>
            </a:r>
            <a:r>
              <a:rPr lang="en-US" sz="2000" dirty="0" smtClean="0"/>
              <a:t>be any number, such that 0 ≤ </a:t>
            </a:r>
            <a:r>
              <a:rPr lang="el-GR" sz="2000" dirty="0" smtClean="0"/>
              <a:t>ε &lt; 1/8, </a:t>
            </a:r>
            <a:r>
              <a:rPr lang="en-US" sz="2000" dirty="0" smtClean="0"/>
              <a:t>If at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least 1 – </a:t>
            </a:r>
            <a:r>
              <a:rPr lang="el-GR" sz="2000" i="1" dirty="0" smtClean="0">
                <a:solidFill>
                  <a:schemeClr val="tx2">
                    <a:lumMod val="75000"/>
                  </a:schemeClr>
                </a:solidFill>
              </a:rPr>
              <a:t>ε </a:t>
            </a:r>
            <a:r>
              <a:rPr lang="en-US" sz="2000" dirty="0" smtClean="0"/>
              <a:t>in a labeled complete graph are balanced,  then either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There is a set consisting of </a:t>
            </a:r>
            <a:r>
              <a:rPr lang="en-US" sz="2000" i="1" dirty="0" smtClean="0">
                <a:solidFill>
                  <a:srgbClr val="FF0000"/>
                </a:solidFill>
              </a:rPr>
              <a:t>at least 1-</a:t>
            </a:r>
            <a:r>
              <a:rPr lang="el-GR" sz="2000" i="1" dirty="0" smtClean="0">
                <a:solidFill>
                  <a:srgbClr val="FF0000"/>
                </a:solidFill>
              </a:rPr>
              <a:t>δ </a:t>
            </a:r>
            <a:r>
              <a:rPr lang="en-US" sz="2000" dirty="0" smtClean="0"/>
              <a:t>of the nodes in which </a:t>
            </a:r>
            <a:r>
              <a:rPr lang="en-US" sz="2000" i="1" dirty="0" smtClean="0">
                <a:solidFill>
                  <a:srgbClr val="FF0000"/>
                </a:solidFill>
              </a:rPr>
              <a:t>at least 1-</a:t>
            </a:r>
            <a:r>
              <a:rPr lang="el-GR" sz="2000" i="1" dirty="0" smtClean="0">
                <a:solidFill>
                  <a:srgbClr val="FF0000"/>
                </a:solidFill>
              </a:rPr>
              <a:t>δ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 all pairs are friends, or,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 nodes can be divided into two groups X and Y, such that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1-</a:t>
            </a:r>
            <a:r>
              <a:rPr lang="el-GR" sz="2000" i="1" dirty="0" smtClean="0">
                <a:solidFill>
                  <a:srgbClr val="FF0000"/>
                </a:solidFill>
              </a:rPr>
              <a:t>δ </a:t>
            </a:r>
            <a:r>
              <a:rPr lang="en-US" sz="2000" dirty="0" smtClean="0"/>
              <a:t>of the pairs in X like each other,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1-</a:t>
            </a:r>
            <a:r>
              <a:rPr lang="el-GR" sz="2000" i="1" dirty="0" smtClean="0">
                <a:solidFill>
                  <a:srgbClr val="FF0000"/>
                </a:solidFill>
              </a:rPr>
              <a:t>δ </a:t>
            </a:r>
            <a:r>
              <a:rPr lang="en-US" sz="2000" dirty="0" smtClean="0"/>
              <a:t>of the pairs in Y like each other, and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1-</a:t>
            </a:r>
            <a:r>
              <a:rPr lang="el-GR" sz="2000" i="1" dirty="0" smtClean="0">
                <a:solidFill>
                  <a:srgbClr val="FF0000"/>
                </a:solidFill>
              </a:rPr>
              <a:t>δ </a:t>
            </a:r>
            <a:r>
              <a:rPr lang="en-US" sz="2000" dirty="0" smtClean="0"/>
              <a:t>of the pairs with one end in X and one in Y are enemies</a:t>
            </a:r>
            <a:endParaRPr lang="el-GR" sz="2000" dirty="0"/>
          </a:p>
        </p:txBody>
      </p:sp>
      <p:graphicFrame>
        <p:nvGraphicFramePr>
          <p:cNvPr id="217090" name="Object 2"/>
          <p:cNvGraphicFramePr>
            <a:graphicFrameLocks noChangeAspect="1"/>
          </p:cNvGraphicFramePr>
          <p:nvPr/>
        </p:nvGraphicFramePr>
        <p:xfrm>
          <a:off x="7500958" y="5357826"/>
          <a:ext cx="830262" cy="415925"/>
        </p:xfrm>
        <a:graphic>
          <a:graphicData uri="http://schemas.openxmlformats.org/presentationml/2006/ole">
            <p:oleObj spid="_x0000_s217090" name="Equation" r:id="rId4" imgW="457200" imgH="2286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1052736"/>
            <a:ext cx="8280920" cy="2554545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Claim: </a:t>
            </a:r>
            <a:r>
              <a:rPr lang="en-US" sz="2000" dirty="0" smtClean="0"/>
              <a:t>If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at least 99.9% </a:t>
            </a:r>
            <a:r>
              <a:rPr lang="en-US" sz="2000" dirty="0" smtClean="0"/>
              <a:t>of all triangles </a:t>
            </a:r>
            <a:r>
              <a:rPr lang="en-US" sz="2000" dirty="0" smtClean="0"/>
              <a:t>in a labeled complete graph are </a:t>
            </a:r>
            <a:r>
              <a:rPr lang="en-US" sz="2000" dirty="0" smtClean="0"/>
              <a:t>balanced,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then either,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There is a set consisting of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nodes in which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all pairs are friends, or,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 nodes can be divided into two groups X and Y, such that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pairs in X like each other,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 </a:t>
            </a:r>
            <a:r>
              <a:rPr lang="en-US" sz="2000" dirty="0" smtClean="0"/>
              <a:t>of the pairs in Y like each other, and </a:t>
            </a:r>
          </a:p>
          <a:p>
            <a:pPr marL="971550" lvl="1" indent="-514350" algn="just">
              <a:buAutoNum type="romanLcParenBoth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at least 90%</a:t>
            </a:r>
            <a:r>
              <a:rPr lang="el-GR" sz="2000" i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 the pairs with one end in X and one in Y are enemies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Approximately Balance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340768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Basic idea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find a “good” node A (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s.t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.,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it does not belong to too many unbalanced triangles) </a:t>
            </a:r>
            <a:r>
              <a:rPr lang="en-US" sz="2000" dirty="0" smtClean="0"/>
              <a:t>to partition into X and 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810384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Counting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argument based on pigeonhole: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compute the average value of a set of objects and then argue that there must be at least one node that is equal to the average or below (or equal and above)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2852936"/>
            <a:ext cx="525658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Pigeonhole principle: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items are put into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m pigeonholes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with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&gt;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then at least one pigeonhole must contain more than one item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" name="Picture 9" descr="220px-TooManyPigeo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2492896"/>
            <a:ext cx="2011680" cy="1627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Approximately Balance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700808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a graph with N nodes</a:t>
            </a:r>
          </a:p>
          <a:p>
            <a:endParaRPr lang="en-US" dirty="0" smtClean="0"/>
          </a:p>
          <a:p>
            <a:r>
              <a:rPr lang="en-US" dirty="0" smtClean="0"/>
              <a:t>Number of edges?  Number of triangles?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212976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 of a node -&gt; how many unbalanced triangles it is part of</a:t>
            </a:r>
          </a:p>
          <a:p>
            <a:endParaRPr lang="en-US" dirty="0" smtClean="0"/>
          </a:p>
          <a:p>
            <a:r>
              <a:rPr lang="en-US" dirty="0" smtClean="0"/>
              <a:t>Total weight? Average weight per node?</a:t>
            </a:r>
          </a:p>
          <a:p>
            <a:endParaRPr lang="en-US" dirty="0" smtClean="0"/>
          </a:p>
          <a:p>
            <a:r>
              <a:rPr lang="en-US" dirty="0" smtClean="0"/>
              <a:t>Choose a node whose weight is &lt;= average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Approximately Balance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77281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Cases based on the relative size of X and Y</a:t>
            </a:r>
          </a:p>
          <a:p>
            <a:endParaRPr lang="en-US" dirty="0" smtClean="0"/>
          </a:p>
          <a:p>
            <a:r>
              <a:rPr lang="en-US" dirty="0" smtClean="0"/>
              <a:t>If X and Y too large -&gt; case (a) else case (</a:t>
            </a:r>
            <a:r>
              <a:rPr lang="en-US" smtClean="0"/>
              <a:t>b)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2474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End of Chapter 5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996952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Balanced networks in the case of both positive and negative edges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0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52736"/>
            <a:ext cx="28860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124744"/>
            <a:ext cx="29051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1560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(a): 3 +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314096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Mutual friends</a:t>
            </a:r>
            <a:endParaRPr lang="el-GR" sz="1400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293096"/>
            <a:ext cx="26479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004048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(b): 2 +, 1 -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3068960"/>
            <a:ext cx="4680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A is friend with B and C, but B and C do not get well together</a:t>
            </a:r>
          </a:p>
          <a:p>
            <a:pPr algn="just"/>
            <a:r>
              <a:rPr lang="en-US" sz="1400" i="1" dirty="0" smtClean="0">
                <a:solidFill>
                  <a:schemeClr val="accent1">
                    <a:lumMod val="75000"/>
                  </a:schemeClr>
                </a:solidFill>
              </a:rPr>
              <a:t>Implicit force to make B and C friends (- =&gt; +) or turn one of the + to -</a:t>
            </a:r>
            <a:endParaRPr lang="el-GR" sz="1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1600" y="38610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(c): 1 +,  2 -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0032" y="62373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Mutual enemies</a:t>
            </a:r>
          </a:p>
          <a:p>
            <a:pPr algn="just"/>
            <a:r>
              <a:rPr lang="en-US" sz="1400" i="1" dirty="0" smtClean="0">
                <a:solidFill>
                  <a:schemeClr val="accent1">
                    <a:lumMod val="75000"/>
                  </a:schemeClr>
                </a:solidFill>
              </a:rPr>
              <a:t>Forces to team up against the third (turn 1 – to +)</a:t>
            </a:r>
            <a:endParaRPr lang="el-GR" sz="1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38610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(d): 3 -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4221088"/>
            <a:ext cx="26955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91952" y="638971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 and B are friends with a mutual enemy</a:t>
            </a:r>
            <a:endParaRPr lang="el-GR" sz="1400" dirty="0"/>
          </a:p>
        </p:txBody>
      </p:sp>
      <p:sp>
        <p:nvSpPr>
          <p:cNvPr id="23" name="Freeform 22"/>
          <p:cNvSpPr/>
          <p:nvPr/>
        </p:nvSpPr>
        <p:spPr>
          <a:xfrm>
            <a:off x="309239" y="1142260"/>
            <a:ext cx="3525914" cy="2479829"/>
          </a:xfrm>
          <a:custGeom>
            <a:avLst/>
            <a:gdLst>
              <a:gd name="connsiteX0" fmla="*/ 1608338 w 3525914"/>
              <a:gd name="connsiteY0" fmla="*/ 11837 h 2479829"/>
              <a:gd name="connsiteX1" fmla="*/ 809347 w 3525914"/>
              <a:gd name="connsiteY1" fmla="*/ 437965 h 2479829"/>
              <a:gd name="connsiteX2" fmla="*/ 179033 w 3525914"/>
              <a:gd name="connsiteY2" fmla="*/ 1956047 h 2479829"/>
              <a:gd name="connsiteX3" fmla="*/ 1883545 w 3525914"/>
              <a:gd name="connsiteY3" fmla="*/ 2462074 h 2479829"/>
              <a:gd name="connsiteX4" fmla="*/ 3339483 w 3525914"/>
              <a:gd name="connsiteY4" fmla="*/ 1849515 h 2479829"/>
              <a:gd name="connsiteX5" fmla="*/ 3002132 w 3525914"/>
              <a:gd name="connsiteY5" fmla="*/ 668785 h 2479829"/>
              <a:gd name="connsiteX6" fmla="*/ 2407328 w 3525914"/>
              <a:gd name="connsiteY6" fmla="*/ 109491 h 2479829"/>
              <a:gd name="connsiteX7" fmla="*/ 1723747 w 3525914"/>
              <a:gd name="connsiteY7" fmla="*/ 11837 h 2479829"/>
              <a:gd name="connsiteX8" fmla="*/ 1723747 w 3525914"/>
              <a:gd name="connsiteY8" fmla="*/ 11837 h 2479829"/>
              <a:gd name="connsiteX9" fmla="*/ 1723747 w 3525914"/>
              <a:gd name="connsiteY9" fmla="*/ 11837 h 2479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5914" h="2479829">
                <a:moveTo>
                  <a:pt x="1608338" y="11837"/>
                </a:moveTo>
                <a:cubicBezTo>
                  <a:pt x="1327951" y="62883"/>
                  <a:pt x="1047565" y="113930"/>
                  <a:pt x="809347" y="437965"/>
                </a:cubicBezTo>
                <a:cubicBezTo>
                  <a:pt x="571130" y="762000"/>
                  <a:pt x="0" y="1618696"/>
                  <a:pt x="179033" y="1956047"/>
                </a:cubicBezTo>
                <a:cubicBezTo>
                  <a:pt x="358066" y="2293398"/>
                  <a:pt x="1356803" y="2479829"/>
                  <a:pt x="1883545" y="2462074"/>
                </a:cubicBezTo>
                <a:cubicBezTo>
                  <a:pt x="2410287" y="2444319"/>
                  <a:pt x="3153052" y="2148396"/>
                  <a:pt x="3339483" y="1849515"/>
                </a:cubicBezTo>
                <a:cubicBezTo>
                  <a:pt x="3525914" y="1550634"/>
                  <a:pt x="3157491" y="958789"/>
                  <a:pt x="3002132" y="668785"/>
                </a:cubicBezTo>
                <a:cubicBezTo>
                  <a:pt x="2846773" y="378781"/>
                  <a:pt x="2620392" y="218982"/>
                  <a:pt x="2407328" y="109491"/>
                </a:cubicBezTo>
                <a:cubicBezTo>
                  <a:pt x="2194264" y="0"/>
                  <a:pt x="1723747" y="11837"/>
                  <a:pt x="1723747" y="11837"/>
                </a:cubicBezTo>
                <a:lnTo>
                  <a:pt x="1723747" y="11837"/>
                </a:lnTo>
                <a:lnTo>
                  <a:pt x="1723747" y="11837"/>
                </a:lnTo>
              </a:path>
            </a:pathLst>
          </a:cu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Freeform 23"/>
          <p:cNvSpPr/>
          <p:nvPr/>
        </p:nvSpPr>
        <p:spPr>
          <a:xfrm>
            <a:off x="429088" y="4131076"/>
            <a:ext cx="3343922" cy="2263806"/>
          </a:xfrm>
          <a:custGeom>
            <a:avLst/>
            <a:gdLst>
              <a:gd name="connsiteX0" fmla="*/ 1763696 w 3343922"/>
              <a:gd name="connsiteY0" fmla="*/ 76940 h 2263806"/>
              <a:gd name="connsiteX1" fmla="*/ 378780 w 3343922"/>
              <a:gd name="connsiteY1" fmla="*/ 591844 h 2263806"/>
              <a:gd name="connsiteX2" fmla="*/ 414291 w 3343922"/>
              <a:gd name="connsiteY2" fmla="*/ 2012272 h 2263806"/>
              <a:gd name="connsiteX3" fmla="*/ 2864528 w 3343922"/>
              <a:gd name="connsiteY3" fmla="*/ 2101048 h 2263806"/>
              <a:gd name="connsiteX4" fmla="*/ 3290656 w 3343922"/>
              <a:gd name="connsiteY4" fmla="*/ 1106749 h 2263806"/>
              <a:gd name="connsiteX5" fmla="*/ 2882283 w 3343922"/>
              <a:gd name="connsiteY5" fmla="*/ 582967 h 2263806"/>
              <a:gd name="connsiteX6" fmla="*/ 2109926 w 3343922"/>
              <a:gd name="connsiteY6" fmla="*/ 130206 h 2263806"/>
              <a:gd name="connsiteX7" fmla="*/ 1763696 w 3343922"/>
              <a:gd name="connsiteY7" fmla="*/ 76940 h 226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3922" h="2263806">
                <a:moveTo>
                  <a:pt x="1763696" y="76940"/>
                </a:moveTo>
                <a:cubicBezTo>
                  <a:pt x="1475172" y="153880"/>
                  <a:pt x="603681" y="269289"/>
                  <a:pt x="378780" y="591844"/>
                </a:cubicBezTo>
                <a:cubicBezTo>
                  <a:pt x="153879" y="914399"/>
                  <a:pt x="0" y="1760738"/>
                  <a:pt x="414291" y="2012272"/>
                </a:cubicBezTo>
                <a:cubicBezTo>
                  <a:pt x="828582" y="2263806"/>
                  <a:pt x="2385134" y="2251969"/>
                  <a:pt x="2864528" y="2101048"/>
                </a:cubicBezTo>
                <a:cubicBezTo>
                  <a:pt x="3343922" y="1950128"/>
                  <a:pt x="3287697" y="1359763"/>
                  <a:pt x="3290656" y="1106749"/>
                </a:cubicBezTo>
                <a:cubicBezTo>
                  <a:pt x="3293615" y="853736"/>
                  <a:pt x="3079071" y="745724"/>
                  <a:pt x="2882283" y="582967"/>
                </a:cubicBezTo>
                <a:cubicBezTo>
                  <a:pt x="2685495" y="420210"/>
                  <a:pt x="2303755" y="211585"/>
                  <a:pt x="2109926" y="130206"/>
                </a:cubicBezTo>
                <a:cubicBezTo>
                  <a:pt x="1916097" y="48827"/>
                  <a:pt x="2052220" y="0"/>
                  <a:pt x="1763696" y="76940"/>
                </a:cubicBezTo>
                <a:close/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TextBox 24"/>
          <p:cNvSpPr txBox="1"/>
          <p:nvPr/>
        </p:nvSpPr>
        <p:spPr>
          <a:xfrm>
            <a:off x="2771800" y="10527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Stable or balanced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87824" y="429309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Stable or balanced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55768" y="1268760"/>
            <a:ext cx="162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Unstable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92280" y="4365104"/>
            <a:ext cx="162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Unstable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14290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1124744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 smtClean="0"/>
              <a:t>Let us now define structural balance for the network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98884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A labeled complete graph is balanced if every one of its triangles is balanced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2780928"/>
            <a:ext cx="7488832" cy="923330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Structural Balance Property: </a:t>
            </a:r>
            <a:r>
              <a:rPr lang="en-US" dirty="0" smtClean="0"/>
              <a:t>For every set of three nodes, if we consider the three edges connecting them, either all three of these are labeled +, or else exactly one of them is labeled -</a:t>
            </a:r>
            <a:endParaRPr lang="el-GR" dirty="0"/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05064"/>
            <a:ext cx="22574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933056"/>
            <a:ext cx="20478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Structure of Balanced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2474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What does a balanced network look like?</a:t>
            </a:r>
            <a:endParaRPr lang="el-GR" sz="2400" i="1" dirty="0"/>
          </a:p>
        </p:txBody>
      </p: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492896"/>
            <a:ext cx="58769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184482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this balanced?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Structure of Balanced Networks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573016"/>
            <a:ext cx="4392488" cy="21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1628800"/>
            <a:ext cx="7920880" cy="1631216"/>
          </a:xfrm>
          <a:prstGeom prst="rect">
            <a:avLst/>
          </a:prstGeom>
          <a:solidFill>
            <a:srgbClr val="F1EE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</a:rPr>
              <a:t>Balance Theorem: </a:t>
            </a:r>
            <a:r>
              <a:rPr lang="en-US" sz="2000" dirty="0" smtClean="0"/>
              <a:t>If a labeled complete graph is balanced,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all pairs of nodes are friends or, </a:t>
            </a:r>
          </a:p>
          <a:p>
            <a:pPr marL="457200" indent="-457200" algn="just">
              <a:buAutoNum type="alphaLcParenBoth"/>
            </a:pPr>
            <a:r>
              <a:rPr lang="en-US" sz="2000" dirty="0" smtClean="0"/>
              <a:t>the nodes can be divided into two groups X and Y, such that every pair of nodes in X like each other, every pair of nodes in Y like each other, and every one in X is the enemy of every one in Y.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043608" y="573325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Proof ...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Applications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International relationships (I)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916832"/>
            <a:ext cx="7488832" cy="3693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conflict of Bangladesh’s separation from Pakistan in 1972 (1)</a:t>
            </a:r>
            <a:endParaRPr lang="el-GR" dirty="0"/>
          </a:p>
        </p:txBody>
      </p:sp>
      <p:sp>
        <p:nvSpPr>
          <p:cNvPr id="10" name="Oval 9"/>
          <p:cNvSpPr/>
          <p:nvPr/>
        </p:nvSpPr>
        <p:spPr>
          <a:xfrm>
            <a:off x="1403648" y="3212976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USA</a:t>
            </a:r>
            <a:endParaRPr lang="el-GR" dirty="0"/>
          </a:p>
        </p:txBody>
      </p:sp>
      <p:sp>
        <p:nvSpPr>
          <p:cNvPr id="12" name="Oval 11"/>
          <p:cNvSpPr/>
          <p:nvPr/>
        </p:nvSpPr>
        <p:spPr>
          <a:xfrm>
            <a:off x="3347864" y="2708920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USSR</a:t>
            </a:r>
            <a:endParaRPr lang="el-GR" dirty="0"/>
          </a:p>
        </p:txBody>
      </p:sp>
      <p:sp>
        <p:nvSpPr>
          <p:cNvPr id="13" name="Oval 12"/>
          <p:cNvSpPr/>
          <p:nvPr/>
        </p:nvSpPr>
        <p:spPr>
          <a:xfrm>
            <a:off x="2915816" y="4653136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China</a:t>
            </a:r>
            <a:endParaRPr lang="el-GR" dirty="0"/>
          </a:p>
        </p:txBody>
      </p:sp>
      <p:sp>
        <p:nvSpPr>
          <p:cNvPr id="14" name="Oval 13"/>
          <p:cNvSpPr/>
          <p:nvPr/>
        </p:nvSpPr>
        <p:spPr>
          <a:xfrm>
            <a:off x="4860032" y="4797152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</a:t>
            </a:r>
            <a:endParaRPr lang="el-GR" dirty="0"/>
          </a:p>
        </p:txBody>
      </p:sp>
      <p:sp>
        <p:nvSpPr>
          <p:cNvPr id="15" name="Oval 14"/>
          <p:cNvSpPr/>
          <p:nvPr/>
        </p:nvSpPr>
        <p:spPr>
          <a:xfrm>
            <a:off x="6372200" y="314096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Pakistan</a:t>
            </a:r>
            <a:endParaRPr lang="el-GR" sz="1200" dirty="0"/>
          </a:p>
        </p:txBody>
      </p:sp>
      <p:sp>
        <p:nvSpPr>
          <p:cNvPr id="16" name="Oval 15"/>
          <p:cNvSpPr/>
          <p:nvPr/>
        </p:nvSpPr>
        <p:spPr>
          <a:xfrm>
            <a:off x="7020272" y="4365104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Bangladesh</a:t>
            </a:r>
            <a:endParaRPr lang="el-GR" sz="800" b="1" dirty="0"/>
          </a:p>
        </p:txBody>
      </p:sp>
      <p:sp>
        <p:nvSpPr>
          <p:cNvPr id="17" name="Oval 16"/>
          <p:cNvSpPr/>
          <p:nvPr/>
        </p:nvSpPr>
        <p:spPr>
          <a:xfrm>
            <a:off x="5148064" y="2708920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N. Vietnam</a:t>
            </a:r>
            <a:endParaRPr lang="el-GR" sz="900" dirty="0"/>
          </a:p>
        </p:txBody>
      </p:sp>
      <p:cxnSp>
        <p:nvCxnSpPr>
          <p:cNvPr id="19" name="Straight Connector 18"/>
          <p:cNvCxnSpPr>
            <a:stCxn id="12" idx="4"/>
            <a:endCxn id="13" idx="0"/>
          </p:cNvCxnSpPr>
          <p:nvPr/>
        </p:nvCxnSpPr>
        <p:spPr>
          <a:xfrm flipH="1">
            <a:off x="3419872" y="3573016"/>
            <a:ext cx="432048" cy="10801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>
            <a:stCxn id="13" idx="6"/>
            <a:endCxn id="14" idx="2"/>
          </p:cNvCxnSpPr>
          <p:nvPr/>
        </p:nvCxnSpPr>
        <p:spPr>
          <a:xfrm>
            <a:off x="3923928" y="5085184"/>
            <a:ext cx="936104" cy="1440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83968" y="479715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Straight Connector 24"/>
          <p:cNvCxnSpPr>
            <a:stCxn id="10" idx="5"/>
            <a:endCxn id="13" idx="1"/>
          </p:cNvCxnSpPr>
          <p:nvPr/>
        </p:nvCxnSpPr>
        <p:spPr>
          <a:xfrm>
            <a:off x="2264125" y="3950528"/>
            <a:ext cx="799326" cy="8291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55776" y="4077072"/>
            <a:ext cx="432048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-25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el-GR" sz="20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8" name="Straight Connector 27"/>
          <p:cNvCxnSpPr>
            <a:endCxn id="14" idx="7"/>
          </p:cNvCxnSpPr>
          <p:nvPr/>
        </p:nvCxnSpPr>
        <p:spPr>
          <a:xfrm flipH="1">
            <a:off x="5720509" y="4005064"/>
            <a:ext cx="939723" cy="9186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84168" y="39330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9552" y="580526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USA support to Pakistan?</a:t>
            </a:r>
          </a:p>
          <a:p>
            <a:r>
              <a:rPr lang="en-US" dirty="0" smtClean="0"/>
              <a:t>China?</a:t>
            </a:r>
            <a:endParaRPr lang="el-GR" dirty="0"/>
          </a:p>
        </p:txBody>
      </p:sp>
      <p:cxnSp>
        <p:nvCxnSpPr>
          <p:cNvPr id="33" name="Straight Connector 32"/>
          <p:cNvCxnSpPr>
            <a:endCxn id="14" idx="1"/>
          </p:cNvCxnSpPr>
          <p:nvPr/>
        </p:nvCxnSpPr>
        <p:spPr>
          <a:xfrm>
            <a:off x="2411760" y="3789040"/>
            <a:ext cx="2595907" cy="1134656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0" idx="6"/>
            <a:endCxn id="15" idx="3"/>
          </p:cNvCxnSpPr>
          <p:nvPr/>
        </p:nvCxnSpPr>
        <p:spPr>
          <a:xfrm>
            <a:off x="2411760" y="3645024"/>
            <a:ext cx="4108075" cy="233496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7"/>
            <a:endCxn id="12" idx="2"/>
          </p:cNvCxnSpPr>
          <p:nvPr/>
        </p:nvCxnSpPr>
        <p:spPr>
          <a:xfrm flipV="1">
            <a:off x="2264125" y="3140968"/>
            <a:ext cx="1083739" cy="19855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915816" y="2780928"/>
            <a:ext cx="43204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baseline="-25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32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4" name="Straight Connector 43"/>
          <p:cNvCxnSpPr>
            <a:stCxn id="15" idx="5"/>
            <a:endCxn id="16" idx="0"/>
          </p:cNvCxnSpPr>
          <p:nvPr/>
        </p:nvCxnSpPr>
        <p:spPr>
          <a:xfrm>
            <a:off x="7232677" y="3878520"/>
            <a:ext cx="291651" cy="48658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52320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Applications of Structural Balance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International relationships (I)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916832"/>
            <a:ext cx="7488832" cy="3693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conflict of Bangladesh’s separation from Pakistan in 1972 (II)</a:t>
            </a:r>
            <a:endParaRPr lang="el-GR" dirty="0"/>
          </a:p>
        </p:txBody>
      </p:sp>
      <p:sp>
        <p:nvSpPr>
          <p:cNvPr id="10" name="Oval 9"/>
          <p:cNvSpPr/>
          <p:nvPr/>
        </p:nvSpPr>
        <p:spPr>
          <a:xfrm>
            <a:off x="1403648" y="3212976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USA</a:t>
            </a:r>
            <a:endParaRPr lang="el-GR" dirty="0"/>
          </a:p>
        </p:txBody>
      </p:sp>
      <p:sp>
        <p:nvSpPr>
          <p:cNvPr id="12" name="Oval 11"/>
          <p:cNvSpPr/>
          <p:nvPr/>
        </p:nvSpPr>
        <p:spPr>
          <a:xfrm>
            <a:off x="3347864" y="2708920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USSR</a:t>
            </a:r>
            <a:endParaRPr lang="el-GR" dirty="0"/>
          </a:p>
        </p:txBody>
      </p:sp>
      <p:sp>
        <p:nvSpPr>
          <p:cNvPr id="13" name="Oval 12"/>
          <p:cNvSpPr/>
          <p:nvPr/>
        </p:nvSpPr>
        <p:spPr>
          <a:xfrm>
            <a:off x="2915816" y="4653136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China</a:t>
            </a:r>
            <a:endParaRPr lang="el-GR" dirty="0"/>
          </a:p>
        </p:txBody>
      </p:sp>
      <p:sp>
        <p:nvSpPr>
          <p:cNvPr id="14" name="Oval 13"/>
          <p:cNvSpPr/>
          <p:nvPr/>
        </p:nvSpPr>
        <p:spPr>
          <a:xfrm>
            <a:off x="4860032" y="4797152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</a:t>
            </a:r>
            <a:endParaRPr lang="el-GR" dirty="0"/>
          </a:p>
        </p:txBody>
      </p:sp>
      <p:sp>
        <p:nvSpPr>
          <p:cNvPr id="15" name="Oval 14"/>
          <p:cNvSpPr/>
          <p:nvPr/>
        </p:nvSpPr>
        <p:spPr>
          <a:xfrm>
            <a:off x="6372200" y="314096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Pakistan</a:t>
            </a:r>
            <a:endParaRPr lang="el-GR" sz="1200" dirty="0"/>
          </a:p>
        </p:txBody>
      </p:sp>
      <p:sp>
        <p:nvSpPr>
          <p:cNvPr id="16" name="Oval 15"/>
          <p:cNvSpPr/>
          <p:nvPr/>
        </p:nvSpPr>
        <p:spPr>
          <a:xfrm>
            <a:off x="7020272" y="4365104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Bangladesh</a:t>
            </a:r>
            <a:endParaRPr lang="el-GR" sz="800" b="1" dirty="0"/>
          </a:p>
        </p:txBody>
      </p:sp>
      <p:sp>
        <p:nvSpPr>
          <p:cNvPr id="17" name="Oval 16"/>
          <p:cNvSpPr/>
          <p:nvPr/>
        </p:nvSpPr>
        <p:spPr>
          <a:xfrm>
            <a:off x="5148064" y="2708920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N. Vietnam</a:t>
            </a:r>
            <a:endParaRPr lang="el-GR" sz="900" dirty="0"/>
          </a:p>
        </p:txBody>
      </p:sp>
      <p:cxnSp>
        <p:nvCxnSpPr>
          <p:cNvPr id="19" name="Straight Connector 18"/>
          <p:cNvCxnSpPr>
            <a:stCxn id="12" idx="4"/>
            <a:endCxn id="13" idx="0"/>
          </p:cNvCxnSpPr>
          <p:nvPr/>
        </p:nvCxnSpPr>
        <p:spPr>
          <a:xfrm flipH="1">
            <a:off x="3419872" y="3573016"/>
            <a:ext cx="432048" cy="10801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>
            <a:stCxn id="13" idx="6"/>
            <a:endCxn id="14" idx="2"/>
          </p:cNvCxnSpPr>
          <p:nvPr/>
        </p:nvCxnSpPr>
        <p:spPr>
          <a:xfrm>
            <a:off x="3923928" y="5085184"/>
            <a:ext cx="936104" cy="1440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83968" y="479715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Straight Connector 24"/>
          <p:cNvCxnSpPr>
            <a:stCxn id="10" idx="5"/>
            <a:endCxn id="13" idx="1"/>
          </p:cNvCxnSpPr>
          <p:nvPr/>
        </p:nvCxnSpPr>
        <p:spPr>
          <a:xfrm>
            <a:off x="2264125" y="3950528"/>
            <a:ext cx="799326" cy="8291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55776" y="4077072"/>
            <a:ext cx="432048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-250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el-GR" sz="20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8" name="Straight Connector 27"/>
          <p:cNvCxnSpPr>
            <a:endCxn id="14" idx="7"/>
          </p:cNvCxnSpPr>
          <p:nvPr/>
        </p:nvCxnSpPr>
        <p:spPr>
          <a:xfrm flipH="1">
            <a:off x="5720509" y="4005064"/>
            <a:ext cx="939723" cy="9186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8144" y="42210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9552" y="580526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USA support to Pakistan?</a:t>
            </a:r>
          </a:p>
          <a:p>
            <a:r>
              <a:rPr lang="en-US" dirty="0" smtClean="0"/>
              <a:t>China?</a:t>
            </a:r>
            <a:endParaRPr lang="el-GR" dirty="0"/>
          </a:p>
        </p:txBody>
      </p:sp>
      <p:cxnSp>
        <p:nvCxnSpPr>
          <p:cNvPr id="33" name="Straight Connector 32"/>
          <p:cNvCxnSpPr>
            <a:endCxn id="14" idx="1"/>
          </p:cNvCxnSpPr>
          <p:nvPr/>
        </p:nvCxnSpPr>
        <p:spPr>
          <a:xfrm>
            <a:off x="2411760" y="3789040"/>
            <a:ext cx="2595907" cy="1134656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0" idx="6"/>
            <a:endCxn id="15" idx="3"/>
          </p:cNvCxnSpPr>
          <p:nvPr/>
        </p:nvCxnSpPr>
        <p:spPr>
          <a:xfrm>
            <a:off x="2411760" y="3645024"/>
            <a:ext cx="4108075" cy="233496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7"/>
            <a:endCxn id="12" idx="2"/>
          </p:cNvCxnSpPr>
          <p:nvPr/>
        </p:nvCxnSpPr>
        <p:spPr>
          <a:xfrm flipV="1">
            <a:off x="2264125" y="3140968"/>
            <a:ext cx="1083739" cy="19855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355976" y="2996952"/>
            <a:ext cx="864096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915816" y="2780928"/>
            <a:ext cx="43204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baseline="-25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32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0" y="2564904"/>
            <a:ext cx="43204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baseline="-25000" dirty="0" smtClean="0">
                <a:solidFill>
                  <a:schemeClr val="accent3">
                    <a:lumMod val="75000"/>
                  </a:schemeClr>
                </a:solidFill>
              </a:rPr>
              <a:t>+</a:t>
            </a:r>
            <a:endParaRPr lang="el-GR" sz="3200" b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4" name="Straight Connector 43"/>
          <p:cNvCxnSpPr>
            <a:stCxn id="15" idx="5"/>
            <a:endCxn id="16" idx="0"/>
          </p:cNvCxnSpPr>
          <p:nvPr/>
        </p:nvCxnSpPr>
        <p:spPr>
          <a:xfrm>
            <a:off x="7232677" y="3878520"/>
            <a:ext cx="291651" cy="486584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52320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2" name="Straight Connector 31"/>
          <p:cNvCxnSpPr>
            <a:endCxn id="14" idx="0"/>
          </p:cNvCxnSpPr>
          <p:nvPr/>
        </p:nvCxnSpPr>
        <p:spPr>
          <a:xfrm>
            <a:off x="4139952" y="3501008"/>
            <a:ext cx="1224136" cy="1296144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4"/>
          </p:cNvCxnSpPr>
          <p:nvPr/>
        </p:nvCxnSpPr>
        <p:spPr>
          <a:xfrm flipH="1">
            <a:off x="5580112" y="3573016"/>
            <a:ext cx="72008" cy="1224136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156176" y="3284984"/>
            <a:ext cx="216024" cy="7200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940152" y="3573016"/>
            <a:ext cx="1152128" cy="100811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15" idx="3"/>
          </p:cNvCxnSpPr>
          <p:nvPr/>
        </p:nvCxnSpPr>
        <p:spPr>
          <a:xfrm>
            <a:off x="4355976" y="3356992"/>
            <a:ext cx="2163859" cy="52152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16" idx="1"/>
          </p:cNvCxnSpPr>
          <p:nvPr/>
        </p:nvCxnSpPr>
        <p:spPr>
          <a:xfrm flipV="1">
            <a:off x="3923928" y="4491648"/>
            <a:ext cx="3243979" cy="44952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1916</Words>
  <Application>Microsoft Office PowerPoint</Application>
  <PresentationFormat>On-screen Show (4:3)</PresentationFormat>
  <Paragraphs>268</Paragraphs>
  <Slides>35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Λ14 Διαδικτυακά Κοινωνικά Δίκτυα και Μέσα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pitoura</cp:lastModifiedBy>
  <cp:revision>194</cp:revision>
  <dcterms:created xsi:type="dcterms:W3CDTF">2012-10-10T06:53:19Z</dcterms:created>
  <dcterms:modified xsi:type="dcterms:W3CDTF">2012-11-21T11:45:50Z</dcterms:modified>
</cp:coreProperties>
</file>