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73" r:id="rId6"/>
    <p:sldId id="275" r:id="rId7"/>
    <p:sldId id="274" r:id="rId8"/>
    <p:sldId id="276" r:id="rId9"/>
    <p:sldId id="277" r:id="rId10"/>
    <p:sldId id="279" r:id="rId11"/>
    <p:sldId id="281" r:id="rId12"/>
    <p:sldId id="282" r:id="rId13"/>
    <p:sldId id="283" r:id="rId14"/>
    <p:sldId id="284" r:id="rId15"/>
    <p:sldId id="294" r:id="rId16"/>
    <p:sldId id="285" r:id="rId17"/>
    <p:sldId id="286" r:id="rId18"/>
    <p:sldId id="287" r:id="rId19"/>
    <p:sldId id="295" r:id="rId20"/>
    <p:sldId id="296" r:id="rId21"/>
    <p:sldId id="297" r:id="rId22"/>
    <p:sldId id="298" r:id="rId23"/>
    <p:sldId id="299" r:id="rId24"/>
    <p:sldId id="304" r:id="rId25"/>
    <p:sldId id="301" r:id="rId26"/>
    <p:sldId id="302" r:id="rId27"/>
    <p:sldId id="303" r:id="rId28"/>
    <p:sldId id="290" r:id="rId29"/>
    <p:sldId id="291" r:id="rId30"/>
    <p:sldId id="292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91A79-7359-46D4-B48F-44192C348149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49505-39C0-4CF6-8C6C-26AF0A2B2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1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090BA-199C-4D3A-813B-B760FBF4873B}" type="slidenum">
              <a:rPr lang="en-US"/>
              <a:pPr/>
              <a:t>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BFAF6-351E-4F39-88C4-B5FE44E7478E}" type="slidenum">
              <a:rPr lang="en-US"/>
              <a:pPr/>
              <a:t>2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5DA0A-D309-493E-BAB3-80A0F1741864}" type="slidenum">
              <a:rPr lang="en-US"/>
              <a:pPr/>
              <a:t>3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2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05725" cy="1008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700213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700213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403860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D10C75-94C6-47F8-A8AB-97A820252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6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5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5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3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3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54A7-1068-4A83-9B3E-DEFC3EA5601B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B54A7-1068-4A83-9B3E-DEFC3EA5601B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AD8A-38EE-4CE2-8009-544513DC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4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Social Networks and Media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Navigation in a small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472"/>
            <a:ext cx="8839200" cy="500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15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Long-range contacts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If long-range contacts are created uniformly at random they do not help in navigation/search.</a:t>
                </a:r>
              </a:p>
              <a:p>
                <a:pPr lvl="1"/>
                <a:r>
                  <a:rPr lang="en-US" dirty="0" smtClean="0"/>
                  <a:t>Proven theoretically</a:t>
                </a:r>
              </a:p>
              <a:p>
                <a:r>
                  <a:rPr lang="en-US" dirty="0" smtClean="0"/>
                  <a:t>We create contacts with probability that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decreases</a:t>
                </a:r>
                <a:r>
                  <a:rPr lang="en-US" dirty="0" smtClean="0"/>
                  <a:t>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distance</a:t>
                </a:r>
                <a:r>
                  <a:rPr lang="en-US" dirty="0" smtClean="0"/>
                  <a:t> to the endpoint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</a:rPr>
                  <a:t>q: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clustering exponent</a:t>
                </a:r>
              </a:p>
              <a:p>
                <a:pPr lvl="1"/>
                <a:r>
                  <a:rPr lang="en-US" dirty="0" smtClean="0"/>
                  <a:t>Nodes more likely to connect closer to them (follows also intuitively)</a:t>
                </a:r>
              </a:p>
              <a:p>
                <a:r>
                  <a:rPr lang="en-US" dirty="0" smtClean="0"/>
                  <a:t>The (clustering) exponent q depends on the geography:</a:t>
                </a:r>
              </a:p>
              <a:p>
                <a:pPr lvl="1"/>
                <a:r>
                  <a:rPr lang="en-US" dirty="0" smtClean="0"/>
                  <a:t>If the underlying topology 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1-dimensional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ring,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q = 1</a:t>
                </a:r>
              </a:p>
              <a:p>
                <a:pPr lvl="1"/>
                <a:r>
                  <a:rPr lang="en-US" dirty="0" smtClean="0"/>
                  <a:t>If the underlying topology 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2-dimensional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grid,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q = 2</a:t>
                </a:r>
              </a:p>
              <a:p>
                <a:pPr lvl="1"/>
                <a:r>
                  <a:rPr lang="en-US" dirty="0" smtClean="0"/>
                  <a:t>If a 3-dimensional cube… </a:t>
                </a:r>
                <a:r>
                  <a:rPr lang="en-US" dirty="0" err="1" smtClean="0"/>
                  <a:t>etc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926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362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exponent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exponent is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the only one </a:t>
            </a:r>
            <a:r>
              <a:rPr lang="en-US" sz="2800" dirty="0" smtClean="0"/>
              <a:t>for which we can obtain “short” (</a:t>
            </a:r>
            <a:r>
              <a:rPr lang="en-US" sz="2800" dirty="0" err="1" smtClean="0">
                <a:solidFill>
                  <a:srgbClr val="0070C0"/>
                </a:solidFill>
              </a:rPr>
              <a:t>polylogarithmic</a:t>
            </a:r>
            <a:r>
              <a:rPr lang="en-US" sz="2800" dirty="0" smtClean="0">
                <a:solidFill>
                  <a:srgbClr val="0070C0"/>
                </a:solidFill>
              </a:rPr>
              <a:t> length</a:t>
            </a:r>
            <a:r>
              <a:rPr lang="en-US" sz="2800" dirty="0" smtClean="0"/>
              <a:t>) paths</a:t>
            </a:r>
            <a:endParaRPr lang="en-U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7696200" cy="399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82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Proven for an underlying grid:</a:t>
                </a:r>
              </a:p>
              <a:p>
                <a:pPr lvl="1"/>
                <a:r>
                  <a:rPr lang="en-US" dirty="0" smtClean="0"/>
                  <a:t>If the underlying topology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2-dimensional grid</a:t>
                </a:r>
                <a:r>
                  <a:rPr lang="en-US" dirty="0" smtClean="0"/>
                  <a:t>, and the clustering exponent is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=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dirty="0" smtClean="0"/>
                  <a:t>, then the search time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≠2</m:t>
                    </m:r>
                  </m:oMath>
                </a14:m>
                <a:r>
                  <a:rPr lang="en-US" dirty="0" smtClean="0"/>
                  <a:t>, then the search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for some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 &gt; 0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Exact same theorem for q = 1 for the ring.</a:t>
                </a:r>
              </a:p>
              <a:p>
                <a:pPr lvl="1"/>
                <a:r>
                  <a:rPr lang="en-US" dirty="0"/>
                  <a:t>If the underlying topology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1-dimensional ring</a:t>
                </a:r>
                <a:r>
                  <a:rPr lang="en-US" dirty="0" smtClean="0"/>
                  <a:t>, </a:t>
                </a:r>
                <a:r>
                  <a:rPr lang="en-US" dirty="0"/>
                  <a:t>and the clustering exponent is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 =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then the search time 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≠1</m:t>
                    </m:r>
                  </m:oMath>
                </a14:m>
                <a:r>
                  <a:rPr lang="en-US" dirty="0"/>
                  <a:t>, then the search time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for some </a:t>
                </a:r>
                <a:r>
                  <a:rPr lang="en-US" dirty="0">
                    <a:solidFill>
                      <a:srgbClr val="C00000"/>
                    </a:solidFill>
                  </a:rPr>
                  <a:t>c &gt; 0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Extends to any dimension d</a:t>
                </a:r>
              </a:p>
              <a:p>
                <a:pPr lvl="1"/>
                <a:r>
                  <a:rPr lang="en-US" dirty="0" smtClean="0"/>
                  <a:t>We obtain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search time when q=d, the exponent is equal to the dimension of the underlying graph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02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90600"/>
          </a:xfrm>
        </p:spPr>
        <p:txBody>
          <a:bodyPr/>
          <a:lstStyle/>
          <a:p>
            <a:r>
              <a:rPr lang="en-US" dirty="0" smtClean="0"/>
              <a:t>Proof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1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algorithm has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same probability </a:t>
            </a:r>
            <a:r>
              <a:rPr lang="en-US" dirty="0" smtClean="0"/>
              <a:t>to link to any </a:t>
            </a:r>
            <a:r>
              <a:rPr lang="en-US" dirty="0" smtClean="0">
                <a:solidFill>
                  <a:srgbClr val="0070C0"/>
                </a:solidFill>
              </a:rPr>
              <a:t>scale of resolution 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logn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scales, </a:t>
            </a:r>
            <a:r>
              <a:rPr lang="en-US" dirty="0" err="1" smtClean="0">
                <a:solidFill>
                  <a:srgbClr val="C00000"/>
                </a:solidFill>
              </a:rPr>
              <a:t>logn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steps in expectation to change scale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39705"/>
            <a:ext cx="6019800" cy="419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44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algorithm is able to replicate what happens in the </a:t>
            </a:r>
            <a:r>
              <a:rPr lang="en-US" dirty="0" err="1" smtClean="0"/>
              <a:t>Milgram</a:t>
            </a:r>
            <a:r>
              <a:rPr lang="en-US" dirty="0" smtClean="0"/>
              <a:t> experiment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7772400" cy="255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262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range links in the real world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819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Is it the case that people link to each other with probability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𝑑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Live Journal data</a:t>
                </a:r>
              </a:p>
              <a:p>
                <a:pPr lvl="1"/>
                <a:r>
                  <a:rPr lang="en-US" dirty="0" smtClean="0"/>
                  <a:t>Connections between friends</a:t>
                </a:r>
              </a:p>
              <a:p>
                <a:pPr lvl="1"/>
                <a:r>
                  <a:rPr lang="en-US" dirty="0" smtClean="0"/>
                  <a:t>Postal codes for locations</a:t>
                </a:r>
              </a:p>
              <a:p>
                <a:r>
                  <a:rPr lang="en-US" dirty="0" smtClean="0"/>
                  <a:t>Problem: non-uniform density of points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819400"/>
              </a:xfrm>
              <a:blipFill rotWithShape="1">
                <a:blip r:embed="rId2"/>
                <a:stretch>
                  <a:fillRect l="-1481" t="-4329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94083"/>
            <a:ext cx="5016245" cy="252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438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by 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382000" cy="143998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Link to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r-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th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closest neighbor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the case of uniform distribution,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382000" cy="1439981"/>
              </a:xfrm>
              <a:blipFill rotWithShape="1">
                <a:blip r:embed="rId2"/>
                <a:stretch>
                  <a:fillRect l="-1600" t="-8898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8" y="3040182"/>
            <a:ext cx="8877372" cy="371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016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Journal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Replicated for other networks as well (FB)</a:t>
            </a:r>
          </a:p>
          <a:p>
            <a:r>
              <a:rPr lang="en-US" dirty="0" smtClean="0"/>
              <a:t>Is there a mechanism that drives this behavior?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" y="1219200"/>
            <a:ext cx="9067799" cy="397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114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models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Lattice captures geographic distance. How do we capture social distance (e.g. occupation)?</a:t>
            </a:r>
          </a:p>
          <a:p>
            <a:r>
              <a:rPr lang="en-US" sz="2800"/>
              <a:t>Hierarchical organization of groups</a:t>
            </a:r>
          </a:p>
          <a:p>
            <a:pPr lvl="1"/>
            <a:r>
              <a:rPr lang="en-US" sz="2400"/>
              <a:t>distance </a:t>
            </a:r>
            <a:r>
              <a:rPr lang="en-US" sz="2400">
                <a:solidFill>
                  <a:srgbClr val="0000FF"/>
                </a:solidFill>
              </a:rPr>
              <a:t>h(i,j)</a:t>
            </a:r>
            <a:r>
              <a:rPr lang="en-US" sz="2400"/>
              <a:t> = height of Least Common Ancestor</a:t>
            </a:r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29088"/>
            <a:ext cx="5848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29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world phenomena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Small worlds: networks with short paths</a:t>
            </a:r>
          </a:p>
        </p:txBody>
      </p:sp>
      <p:pic>
        <p:nvPicPr>
          <p:cNvPr id="248836" name="Picture 4" descr="mill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36838"/>
            <a:ext cx="2263775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3924300" y="4149725"/>
            <a:ext cx="421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Obedience to authority (1963)</a:t>
            </a: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3924300" y="5084763"/>
            <a:ext cx="4322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Small world experiment (1967)</a:t>
            </a:r>
          </a:p>
        </p:txBody>
      </p:sp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3924300" y="2781300"/>
            <a:ext cx="4895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Stanley Milgram (1933-1984): “The man who shocked the world”</a:t>
            </a:r>
          </a:p>
        </p:txBody>
      </p:sp>
    </p:spTree>
    <p:extLst>
      <p:ext uri="{BB962C8B-B14F-4D97-AF65-F5344CB8AC3E}">
        <p14:creationId xmlns:p14="http://schemas.microsoft.com/office/powerpoint/2010/main" val="859598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26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Generate links between leaves with probability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2400" dirty="0" smtClean="0">
                    <a:solidFill>
                      <a:srgbClr val="0000FF"/>
                    </a:solidFill>
                  </a:rPr>
                  <a:t>b=2</a:t>
                </a:r>
                <a:r>
                  <a:rPr lang="en-US" sz="2400" dirty="0" smtClean="0"/>
                  <a:t> the branching factor</a:t>
                </a:r>
                <a:endParaRPr lang="en-US" sz="2400" dirty="0"/>
              </a:p>
            </p:txBody>
          </p:sp>
        </mc:Choice>
        <mc:Fallback xmlns="">
          <p:sp>
            <p:nvSpPr>
              <p:cNvPr id="242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29088"/>
            <a:ext cx="5848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693" name="Freeform 5"/>
          <p:cNvSpPr>
            <a:spLocks/>
          </p:cNvSpPr>
          <p:nvPr/>
        </p:nvSpPr>
        <p:spPr bwMode="auto">
          <a:xfrm>
            <a:off x="2576513" y="5618163"/>
            <a:ext cx="519112" cy="300037"/>
          </a:xfrm>
          <a:custGeom>
            <a:avLst/>
            <a:gdLst>
              <a:gd name="T0" fmla="*/ 0 w 327"/>
              <a:gd name="T1" fmla="*/ 6 h 189"/>
              <a:gd name="T2" fmla="*/ 166 w 327"/>
              <a:gd name="T3" fmla="*/ 188 h 189"/>
              <a:gd name="T4" fmla="*/ 327 w 327"/>
              <a:gd name="T5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" h="189">
                <a:moveTo>
                  <a:pt x="0" y="6"/>
                </a:moveTo>
                <a:cubicBezTo>
                  <a:pt x="56" y="97"/>
                  <a:pt x="112" y="189"/>
                  <a:pt x="166" y="188"/>
                </a:cubicBezTo>
                <a:cubicBezTo>
                  <a:pt x="220" y="187"/>
                  <a:pt x="273" y="93"/>
                  <a:pt x="327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694" name="Freeform 6"/>
          <p:cNvSpPr>
            <a:spLocks/>
          </p:cNvSpPr>
          <p:nvPr/>
        </p:nvSpPr>
        <p:spPr bwMode="auto">
          <a:xfrm>
            <a:off x="6408738" y="5618163"/>
            <a:ext cx="258762" cy="398462"/>
          </a:xfrm>
          <a:custGeom>
            <a:avLst/>
            <a:gdLst>
              <a:gd name="T0" fmla="*/ 122 w 163"/>
              <a:gd name="T1" fmla="*/ 0 h 251"/>
              <a:gd name="T2" fmla="*/ 145 w 163"/>
              <a:gd name="T3" fmla="*/ 177 h 251"/>
              <a:gd name="T4" fmla="*/ 17 w 163"/>
              <a:gd name="T5" fmla="*/ 222 h 251"/>
              <a:gd name="T6" fmla="*/ 45 w 163"/>
              <a:gd name="T7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251">
                <a:moveTo>
                  <a:pt x="122" y="0"/>
                </a:moveTo>
                <a:cubicBezTo>
                  <a:pt x="142" y="70"/>
                  <a:pt x="163" y="140"/>
                  <a:pt x="145" y="177"/>
                </a:cubicBezTo>
                <a:cubicBezTo>
                  <a:pt x="127" y="214"/>
                  <a:pt x="34" y="251"/>
                  <a:pt x="17" y="222"/>
                </a:cubicBezTo>
                <a:cubicBezTo>
                  <a:pt x="0" y="193"/>
                  <a:pt x="22" y="96"/>
                  <a:pt x="45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695" name="Freeform 7"/>
          <p:cNvSpPr>
            <a:spLocks/>
          </p:cNvSpPr>
          <p:nvPr/>
        </p:nvSpPr>
        <p:spPr bwMode="auto">
          <a:xfrm>
            <a:off x="4827588" y="5618163"/>
            <a:ext cx="1660525" cy="436562"/>
          </a:xfrm>
          <a:custGeom>
            <a:avLst/>
            <a:gdLst>
              <a:gd name="T0" fmla="*/ 1046 w 1046"/>
              <a:gd name="T1" fmla="*/ 0 h 275"/>
              <a:gd name="T2" fmla="*/ 792 w 1046"/>
              <a:gd name="T3" fmla="*/ 238 h 275"/>
              <a:gd name="T4" fmla="*/ 166 w 1046"/>
              <a:gd name="T5" fmla="*/ 222 h 275"/>
              <a:gd name="T6" fmla="*/ 0 w 1046"/>
              <a:gd name="T7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6" h="275">
                <a:moveTo>
                  <a:pt x="1046" y="0"/>
                </a:moveTo>
                <a:cubicBezTo>
                  <a:pt x="992" y="100"/>
                  <a:pt x="939" y="201"/>
                  <a:pt x="792" y="238"/>
                </a:cubicBezTo>
                <a:cubicBezTo>
                  <a:pt x="645" y="275"/>
                  <a:pt x="298" y="262"/>
                  <a:pt x="166" y="222"/>
                </a:cubicBezTo>
                <a:cubicBezTo>
                  <a:pt x="34" y="182"/>
                  <a:pt x="17" y="91"/>
                  <a:pt x="0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696" name="Freeform 8"/>
          <p:cNvSpPr>
            <a:spLocks/>
          </p:cNvSpPr>
          <p:nvPr/>
        </p:nvSpPr>
        <p:spPr bwMode="auto">
          <a:xfrm>
            <a:off x="3709988" y="5610225"/>
            <a:ext cx="2233612" cy="484188"/>
          </a:xfrm>
          <a:custGeom>
            <a:avLst/>
            <a:gdLst>
              <a:gd name="T0" fmla="*/ 1407 w 1407"/>
              <a:gd name="T1" fmla="*/ 0 h 305"/>
              <a:gd name="T2" fmla="*/ 593 w 1407"/>
              <a:gd name="T3" fmla="*/ 304 h 305"/>
              <a:gd name="T4" fmla="*/ 0 w 1407"/>
              <a:gd name="T5" fmla="*/ 5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7" h="305">
                <a:moveTo>
                  <a:pt x="1407" y="0"/>
                </a:moveTo>
                <a:cubicBezTo>
                  <a:pt x="1117" y="151"/>
                  <a:pt x="827" y="303"/>
                  <a:pt x="593" y="304"/>
                </a:cubicBezTo>
                <a:cubicBezTo>
                  <a:pt x="359" y="305"/>
                  <a:pt x="179" y="155"/>
                  <a:pt x="0" y="5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models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Theorem: For </a:t>
            </a:r>
            <a:r>
              <a:rPr lang="el-GR" sz="2800">
                <a:solidFill>
                  <a:schemeClr val="hlink"/>
                </a:solidFill>
                <a:latin typeface="Arial" charset="0"/>
              </a:rPr>
              <a:t>α</a:t>
            </a:r>
            <a:r>
              <a:rPr lang="en-US" sz="2800">
                <a:solidFill>
                  <a:schemeClr val="hlink"/>
                </a:solidFill>
              </a:rPr>
              <a:t>=1</a:t>
            </a:r>
            <a:r>
              <a:rPr lang="en-US" sz="2800"/>
              <a:t> there is a polylogarithimic search algorithm. For </a:t>
            </a:r>
            <a:r>
              <a:rPr lang="el-GR" sz="2800">
                <a:solidFill>
                  <a:schemeClr val="hlink"/>
                </a:solidFill>
                <a:latin typeface="Arial" charset="0"/>
              </a:rPr>
              <a:t>α</a:t>
            </a:r>
            <a:r>
              <a:rPr lang="it-IT" sz="2800">
                <a:solidFill>
                  <a:schemeClr val="hlink"/>
                </a:solidFill>
              </a:rPr>
              <a:t>≠1</a:t>
            </a:r>
            <a:r>
              <a:rPr lang="en-US" sz="2800"/>
              <a:t> there is no decentralized algorithm with poly-log time</a:t>
            </a:r>
          </a:p>
          <a:p>
            <a:pPr lvl="1"/>
            <a:r>
              <a:rPr lang="en-US" sz="2400"/>
              <a:t>note that </a:t>
            </a:r>
            <a:r>
              <a:rPr lang="el-GR" sz="2400">
                <a:solidFill>
                  <a:schemeClr val="hlink"/>
                </a:solidFill>
                <a:latin typeface="Arial" charset="0"/>
              </a:rPr>
              <a:t>α</a:t>
            </a:r>
            <a:r>
              <a:rPr lang="en-US" sz="2400">
                <a:solidFill>
                  <a:schemeClr val="hlink"/>
                </a:solidFill>
              </a:rPr>
              <a:t>=1</a:t>
            </a:r>
            <a:r>
              <a:rPr lang="en-US" sz="2400"/>
              <a:t> and the exponential dependency results in uniform probability of linking to the subtrees</a:t>
            </a:r>
          </a:p>
          <a:p>
            <a:endParaRPr lang="en-US" sz="2800"/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29088"/>
            <a:ext cx="5848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3717" name="Freeform 5"/>
          <p:cNvSpPr>
            <a:spLocks/>
          </p:cNvSpPr>
          <p:nvPr/>
        </p:nvSpPr>
        <p:spPr bwMode="auto">
          <a:xfrm>
            <a:off x="6491288" y="5600700"/>
            <a:ext cx="211137" cy="471488"/>
          </a:xfrm>
          <a:custGeom>
            <a:avLst/>
            <a:gdLst>
              <a:gd name="T0" fmla="*/ 93 w 133"/>
              <a:gd name="T1" fmla="*/ 0 h 297"/>
              <a:gd name="T2" fmla="*/ 120 w 133"/>
              <a:gd name="T3" fmla="*/ 199 h 297"/>
              <a:gd name="T4" fmla="*/ 15 w 133"/>
              <a:gd name="T5" fmla="*/ 266 h 297"/>
              <a:gd name="T6" fmla="*/ 32 w 133"/>
              <a:gd name="T7" fmla="*/ 11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" h="297">
                <a:moveTo>
                  <a:pt x="93" y="0"/>
                </a:moveTo>
                <a:cubicBezTo>
                  <a:pt x="113" y="77"/>
                  <a:pt x="133" y="155"/>
                  <a:pt x="120" y="199"/>
                </a:cubicBezTo>
                <a:cubicBezTo>
                  <a:pt x="107" y="243"/>
                  <a:pt x="30" y="297"/>
                  <a:pt x="15" y="266"/>
                </a:cubicBezTo>
                <a:cubicBezTo>
                  <a:pt x="0" y="235"/>
                  <a:pt x="16" y="123"/>
                  <a:pt x="32" y="11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18" name="Freeform 6"/>
          <p:cNvSpPr>
            <a:spLocks/>
          </p:cNvSpPr>
          <p:nvPr/>
        </p:nvSpPr>
        <p:spPr bwMode="auto">
          <a:xfrm>
            <a:off x="6030913" y="5610225"/>
            <a:ext cx="439737" cy="222250"/>
          </a:xfrm>
          <a:custGeom>
            <a:avLst/>
            <a:gdLst>
              <a:gd name="T0" fmla="*/ 277 w 277"/>
              <a:gd name="T1" fmla="*/ 11 h 140"/>
              <a:gd name="T2" fmla="*/ 122 w 277"/>
              <a:gd name="T3" fmla="*/ 138 h 140"/>
              <a:gd name="T4" fmla="*/ 0 w 277"/>
              <a:gd name="T5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7" h="140">
                <a:moveTo>
                  <a:pt x="277" y="11"/>
                </a:moveTo>
                <a:cubicBezTo>
                  <a:pt x="222" y="75"/>
                  <a:pt x="168" y="140"/>
                  <a:pt x="122" y="138"/>
                </a:cubicBezTo>
                <a:cubicBezTo>
                  <a:pt x="76" y="136"/>
                  <a:pt x="38" y="68"/>
                  <a:pt x="0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19" name="Freeform 7"/>
          <p:cNvSpPr>
            <a:spLocks/>
          </p:cNvSpPr>
          <p:nvPr/>
        </p:nvSpPr>
        <p:spPr bwMode="auto">
          <a:xfrm>
            <a:off x="4870450" y="5618163"/>
            <a:ext cx="1600200" cy="404812"/>
          </a:xfrm>
          <a:custGeom>
            <a:avLst/>
            <a:gdLst>
              <a:gd name="T0" fmla="*/ 1008 w 1008"/>
              <a:gd name="T1" fmla="*/ 0 h 255"/>
              <a:gd name="T2" fmla="*/ 366 w 1008"/>
              <a:gd name="T3" fmla="*/ 255 h 255"/>
              <a:gd name="T4" fmla="*/ 0 w 1008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255">
                <a:moveTo>
                  <a:pt x="1008" y="0"/>
                </a:moveTo>
                <a:cubicBezTo>
                  <a:pt x="771" y="127"/>
                  <a:pt x="534" y="255"/>
                  <a:pt x="366" y="255"/>
                </a:cubicBezTo>
                <a:cubicBezTo>
                  <a:pt x="198" y="255"/>
                  <a:pt x="99" y="127"/>
                  <a:pt x="0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20" name="Freeform 8"/>
          <p:cNvSpPr>
            <a:spLocks/>
          </p:cNvSpPr>
          <p:nvPr/>
        </p:nvSpPr>
        <p:spPr bwMode="auto">
          <a:xfrm>
            <a:off x="2663825" y="5600700"/>
            <a:ext cx="3816350" cy="652463"/>
          </a:xfrm>
          <a:custGeom>
            <a:avLst/>
            <a:gdLst>
              <a:gd name="T0" fmla="*/ 2404 w 2404"/>
              <a:gd name="T1" fmla="*/ 6 h 411"/>
              <a:gd name="T2" fmla="*/ 848 w 2404"/>
              <a:gd name="T3" fmla="*/ 410 h 411"/>
              <a:gd name="T4" fmla="*/ 0 w 2404"/>
              <a:gd name="T5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4" h="411">
                <a:moveTo>
                  <a:pt x="2404" y="6"/>
                </a:moveTo>
                <a:cubicBezTo>
                  <a:pt x="1826" y="208"/>
                  <a:pt x="1249" y="411"/>
                  <a:pt x="848" y="410"/>
                </a:cubicBezTo>
                <a:cubicBezTo>
                  <a:pt x="447" y="409"/>
                  <a:pt x="223" y="204"/>
                  <a:pt x="0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01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656799" cy="448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362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Doubling dimension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point set X has doubling dimension λ </a:t>
                </a:r>
                <a:r>
                  <a:rPr lang="en-US" dirty="0"/>
                  <a:t>if any set of points in X that are </a:t>
                </a:r>
                <a:r>
                  <a:rPr lang="en-US" i="1" dirty="0"/>
                  <a:t>covered </a:t>
                </a:r>
                <a:r>
                  <a:rPr lang="en-US" dirty="0"/>
                  <a:t>by a ball of radius r </a:t>
                </a:r>
                <a:r>
                  <a:rPr lang="en-US" dirty="0" smtClean="0"/>
                  <a:t>can be </a:t>
                </a:r>
                <a:r>
                  <a:rPr lang="en-US" dirty="0"/>
                  <a:t>covered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 balls of radius </a:t>
                </a:r>
                <a:r>
                  <a:rPr lang="en-US" dirty="0" smtClean="0"/>
                  <a:t>r/2 .</a:t>
                </a:r>
              </a:p>
              <a:p>
                <a:r>
                  <a:rPr lang="en-US" dirty="0" smtClean="0"/>
                  <a:t>Practically, for any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𝑟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number of points within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𝑥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,2</m:t>
                        </m:r>
                        <m:r>
                          <a:rPr lang="en-US" i="1" dirty="0" err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𝜆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𝑟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617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worlds with nodes of different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92554"/>
            <a:ext cx="6146900" cy="536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170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188913"/>
            <a:ext cx="8288338" cy="1008062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Application: P2P </a:t>
            </a:r>
            <a:r>
              <a:rPr lang="en-US" dirty="0" smtClean="0"/>
              <a:t>search -- Symphony</a:t>
            </a:r>
            <a:endParaRPr lang="en-US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881562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Map the nodes and keys to the ring</a:t>
            </a:r>
          </a:p>
          <a:p>
            <a:pPr>
              <a:lnSpc>
                <a:spcPct val="80000"/>
              </a:lnSpc>
            </a:pPr>
            <a:r>
              <a:rPr lang="en-US" sz="2400"/>
              <a:t>Link every node with its successor and predecessor</a:t>
            </a:r>
          </a:p>
          <a:p>
            <a:pPr>
              <a:lnSpc>
                <a:spcPct val="80000"/>
              </a:lnSpc>
            </a:pPr>
            <a:r>
              <a:rPr lang="en-US" sz="2400"/>
              <a:t>Add </a:t>
            </a:r>
            <a:r>
              <a:rPr lang="en-US" sz="2400">
                <a:solidFill>
                  <a:schemeClr val="hlink"/>
                </a:solidFill>
              </a:rPr>
              <a:t>k</a:t>
            </a:r>
            <a:r>
              <a:rPr lang="en-US" sz="2400"/>
              <a:t> random links with probability proportional to </a:t>
            </a:r>
            <a:r>
              <a:rPr lang="en-US" sz="2400">
                <a:solidFill>
                  <a:schemeClr val="hlink"/>
                </a:solidFill>
              </a:rPr>
              <a:t>1/(dlogn)</a:t>
            </a:r>
            <a:r>
              <a:rPr lang="en-US" sz="2400"/>
              <a:t>, where </a:t>
            </a:r>
            <a:r>
              <a:rPr lang="en-US" sz="2400">
                <a:solidFill>
                  <a:srgbClr val="FF0000"/>
                </a:solidFill>
              </a:rPr>
              <a:t>d</a:t>
            </a:r>
            <a:r>
              <a:rPr lang="en-US" sz="2400"/>
              <a:t> is the distance on the ring</a:t>
            </a:r>
          </a:p>
          <a:p>
            <a:pPr>
              <a:lnSpc>
                <a:spcPct val="80000"/>
              </a:lnSpc>
            </a:pPr>
            <a:r>
              <a:rPr lang="en-US" sz="2400"/>
              <a:t>Lookup time </a:t>
            </a:r>
            <a:r>
              <a:rPr lang="en-US" sz="2400">
                <a:solidFill>
                  <a:schemeClr val="hlink"/>
                </a:solidFill>
              </a:rPr>
              <a:t>O(log</a:t>
            </a:r>
            <a:r>
              <a:rPr lang="en-US" sz="2400" baseline="30000">
                <a:solidFill>
                  <a:schemeClr val="hlink"/>
                </a:solidFill>
              </a:rPr>
              <a:t>2</a:t>
            </a:r>
            <a:r>
              <a:rPr lang="en-US" sz="2400">
                <a:solidFill>
                  <a:schemeClr val="hlink"/>
                </a:solidFill>
              </a:rPr>
              <a:t>n)</a:t>
            </a:r>
          </a:p>
          <a:p>
            <a:pPr>
              <a:lnSpc>
                <a:spcPct val="80000"/>
              </a:lnSpc>
            </a:pPr>
            <a:r>
              <a:rPr lang="en-US" sz="2400"/>
              <a:t>If</a:t>
            </a:r>
            <a:r>
              <a:rPr lang="en-US" sz="2400">
                <a:solidFill>
                  <a:schemeClr val="hlink"/>
                </a:solidFill>
              </a:rPr>
              <a:t> k = logn </a:t>
            </a:r>
            <a:r>
              <a:rPr lang="en-US" sz="2400"/>
              <a:t>lookup time</a:t>
            </a:r>
            <a:r>
              <a:rPr lang="en-US" sz="2400">
                <a:solidFill>
                  <a:schemeClr val="hlink"/>
                </a:solidFill>
              </a:rPr>
              <a:t> O(logn)</a:t>
            </a:r>
          </a:p>
          <a:p>
            <a:pPr>
              <a:lnSpc>
                <a:spcPct val="80000"/>
              </a:lnSpc>
            </a:pPr>
            <a:r>
              <a:rPr lang="en-US" sz="2400"/>
              <a:t>Easy to insert and remove nodes (perform periodical refreshes for the links)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  <p:sp>
        <p:nvSpPr>
          <p:cNvPr id="319492" name="Oval 4"/>
          <p:cNvSpPr>
            <a:spLocks noChangeArrowheads="1"/>
          </p:cNvSpPr>
          <p:nvPr/>
        </p:nvSpPr>
        <p:spPr bwMode="auto">
          <a:xfrm>
            <a:off x="5940425" y="2565400"/>
            <a:ext cx="2952750" cy="29511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3" name="Oval 5"/>
          <p:cNvSpPr>
            <a:spLocks noChangeArrowheads="1"/>
          </p:cNvSpPr>
          <p:nvPr/>
        </p:nvSpPr>
        <p:spPr bwMode="auto">
          <a:xfrm>
            <a:off x="6156325" y="4797425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4" name="Oval 6"/>
          <p:cNvSpPr>
            <a:spLocks noChangeArrowheads="1"/>
          </p:cNvSpPr>
          <p:nvPr/>
        </p:nvSpPr>
        <p:spPr bwMode="auto">
          <a:xfrm>
            <a:off x="6011863" y="3284538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5" name="Oval 7"/>
          <p:cNvSpPr>
            <a:spLocks noChangeArrowheads="1"/>
          </p:cNvSpPr>
          <p:nvPr/>
        </p:nvSpPr>
        <p:spPr bwMode="auto">
          <a:xfrm>
            <a:off x="6732588" y="2565400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6" name="Oval 8"/>
          <p:cNvSpPr>
            <a:spLocks noChangeArrowheads="1"/>
          </p:cNvSpPr>
          <p:nvPr/>
        </p:nvSpPr>
        <p:spPr bwMode="auto">
          <a:xfrm>
            <a:off x="7164388" y="2492375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7" name="Oval 9"/>
          <p:cNvSpPr>
            <a:spLocks noChangeArrowheads="1"/>
          </p:cNvSpPr>
          <p:nvPr/>
        </p:nvSpPr>
        <p:spPr bwMode="auto">
          <a:xfrm>
            <a:off x="7885113" y="2636838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8" name="Oval 10"/>
          <p:cNvSpPr>
            <a:spLocks noChangeArrowheads="1"/>
          </p:cNvSpPr>
          <p:nvPr/>
        </p:nvSpPr>
        <p:spPr bwMode="auto">
          <a:xfrm>
            <a:off x="7524750" y="5373688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9" name="Oval 11"/>
          <p:cNvSpPr>
            <a:spLocks noChangeArrowheads="1"/>
          </p:cNvSpPr>
          <p:nvPr/>
        </p:nvSpPr>
        <p:spPr bwMode="auto">
          <a:xfrm>
            <a:off x="8532813" y="3141663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0" name="Oval 12"/>
          <p:cNvSpPr>
            <a:spLocks noChangeArrowheads="1"/>
          </p:cNvSpPr>
          <p:nvPr/>
        </p:nvSpPr>
        <p:spPr bwMode="auto">
          <a:xfrm>
            <a:off x="8675688" y="4437063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01" name="Freeform 13"/>
          <p:cNvSpPr>
            <a:spLocks/>
          </p:cNvSpPr>
          <p:nvPr/>
        </p:nvSpPr>
        <p:spPr bwMode="auto">
          <a:xfrm>
            <a:off x="6156325" y="3500438"/>
            <a:ext cx="311150" cy="1368425"/>
          </a:xfrm>
          <a:custGeom>
            <a:avLst/>
            <a:gdLst>
              <a:gd name="T0" fmla="*/ 0 w 196"/>
              <a:gd name="T1" fmla="*/ 0 h 862"/>
              <a:gd name="T2" fmla="*/ 181 w 196"/>
              <a:gd name="T3" fmla="*/ 363 h 862"/>
              <a:gd name="T4" fmla="*/ 91 w 196"/>
              <a:gd name="T5" fmla="*/ 86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" h="862">
                <a:moveTo>
                  <a:pt x="0" y="0"/>
                </a:moveTo>
                <a:cubicBezTo>
                  <a:pt x="83" y="109"/>
                  <a:pt x="166" y="219"/>
                  <a:pt x="181" y="363"/>
                </a:cubicBezTo>
                <a:cubicBezTo>
                  <a:pt x="196" y="507"/>
                  <a:pt x="143" y="684"/>
                  <a:pt x="91" y="86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2" name="Freeform 14"/>
          <p:cNvSpPr>
            <a:spLocks/>
          </p:cNvSpPr>
          <p:nvPr/>
        </p:nvSpPr>
        <p:spPr bwMode="auto">
          <a:xfrm>
            <a:off x="6227763" y="2781300"/>
            <a:ext cx="649287" cy="647700"/>
          </a:xfrm>
          <a:custGeom>
            <a:avLst/>
            <a:gdLst>
              <a:gd name="T0" fmla="*/ 0 w 409"/>
              <a:gd name="T1" fmla="*/ 408 h 408"/>
              <a:gd name="T2" fmla="*/ 318 w 409"/>
              <a:gd name="T3" fmla="*/ 272 h 408"/>
              <a:gd name="T4" fmla="*/ 409 w 409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" h="408">
                <a:moveTo>
                  <a:pt x="0" y="408"/>
                </a:moveTo>
                <a:cubicBezTo>
                  <a:pt x="125" y="374"/>
                  <a:pt x="250" y="340"/>
                  <a:pt x="318" y="272"/>
                </a:cubicBezTo>
                <a:cubicBezTo>
                  <a:pt x="386" y="204"/>
                  <a:pt x="397" y="102"/>
                  <a:pt x="40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3" name="Freeform 15"/>
          <p:cNvSpPr>
            <a:spLocks/>
          </p:cNvSpPr>
          <p:nvPr/>
        </p:nvSpPr>
        <p:spPr bwMode="auto">
          <a:xfrm>
            <a:off x="6877050" y="2708275"/>
            <a:ext cx="358775" cy="157163"/>
          </a:xfrm>
          <a:custGeom>
            <a:avLst/>
            <a:gdLst>
              <a:gd name="T0" fmla="*/ 0 w 226"/>
              <a:gd name="T1" fmla="*/ 46 h 99"/>
              <a:gd name="T2" fmla="*/ 136 w 226"/>
              <a:gd name="T3" fmla="*/ 91 h 99"/>
              <a:gd name="T4" fmla="*/ 226 w 226"/>
              <a:gd name="T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99">
                <a:moveTo>
                  <a:pt x="0" y="46"/>
                </a:moveTo>
                <a:cubicBezTo>
                  <a:pt x="49" y="72"/>
                  <a:pt x="98" y="99"/>
                  <a:pt x="136" y="91"/>
                </a:cubicBezTo>
                <a:cubicBezTo>
                  <a:pt x="174" y="83"/>
                  <a:pt x="200" y="41"/>
                  <a:pt x="22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4" name="Freeform 16"/>
          <p:cNvSpPr>
            <a:spLocks/>
          </p:cNvSpPr>
          <p:nvPr/>
        </p:nvSpPr>
        <p:spPr bwMode="auto">
          <a:xfrm>
            <a:off x="7308850" y="2708275"/>
            <a:ext cx="647700" cy="157163"/>
          </a:xfrm>
          <a:custGeom>
            <a:avLst/>
            <a:gdLst>
              <a:gd name="T0" fmla="*/ 0 w 408"/>
              <a:gd name="T1" fmla="*/ 0 h 99"/>
              <a:gd name="T2" fmla="*/ 136 w 408"/>
              <a:gd name="T3" fmla="*/ 91 h 99"/>
              <a:gd name="T4" fmla="*/ 408 w 408"/>
              <a:gd name="T5" fmla="*/ 4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" h="99">
                <a:moveTo>
                  <a:pt x="0" y="0"/>
                </a:moveTo>
                <a:cubicBezTo>
                  <a:pt x="34" y="41"/>
                  <a:pt x="68" y="83"/>
                  <a:pt x="136" y="91"/>
                </a:cubicBezTo>
                <a:cubicBezTo>
                  <a:pt x="204" y="99"/>
                  <a:pt x="306" y="72"/>
                  <a:pt x="408" y="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5" name="Freeform 17"/>
          <p:cNvSpPr>
            <a:spLocks/>
          </p:cNvSpPr>
          <p:nvPr/>
        </p:nvSpPr>
        <p:spPr bwMode="auto">
          <a:xfrm>
            <a:off x="8027988" y="2852738"/>
            <a:ext cx="504825" cy="431800"/>
          </a:xfrm>
          <a:custGeom>
            <a:avLst/>
            <a:gdLst>
              <a:gd name="T0" fmla="*/ 0 w 318"/>
              <a:gd name="T1" fmla="*/ 0 h 272"/>
              <a:gd name="T2" fmla="*/ 136 w 318"/>
              <a:gd name="T3" fmla="*/ 227 h 272"/>
              <a:gd name="T4" fmla="*/ 318 w 318"/>
              <a:gd name="T5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8" h="272">
                <a:moveTo>
                  <a:pt x="0" y="0"/>
                </a:moveTo>
                <a:cubicBezTo>
                  <a:pt x="41" y="91"/>
                  <a:pt x="83" y="182"/>
                  <a:pt x="136" y="227"/>
                </a:cubicBezTo>
                <a:cubicBezTo>
                  <a:pt x="189" y="272"/>
                  <a:pt x="253" y="272"/>
                  <a:pt x="318" y="2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6" name="Freeform 18"/>
          <p:cNvSpPr>
            <a:spLocks/>
          </p:cNvSpPr>
          <p:nvPr/>
        </p:nvSpPr>
        <p:spPr bwMode="auto">
          <a:xfrm>
            <a:off x="8521700" y="3357563"/>
            <a:ext cx="153988" cy="1079500"/>
          </a:xfrm>
          <a:custGeom>
            <a:avLst/>
            <a:gdLst>
              <a:gd name="T0" fmla="*/ 52 w 97"/>
              <a:gd name="T1" fmla="*/ 0 h 680"/>
              <a:gd name="T2" fmla="*/ 7 w 97"/>
              <a:gd name="T3" fmla="*/ 363 h 680"/>
              <a:gd name="T4" fmla="*/ 97 w 97"/>
              <a:gd name="T5" fmla="*/ 68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" h="680">
                <a:moveTo>
                  <a:pt x="52" y="0"/>
                </a:moveTo>
                <a:cubicBezTo>
                  <a:pt x="26" y="125"/>
                  <a:pt x="0" y="250"/>
                  <a:pt x="7" y="363"/>
                </a:cubicBezTo>
                <a:cubicBezTo>
                  <a:pt x="14" y="476"/>
                  <a:pt x="55" y="578"/>
                  <a:pt x="97" y="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7" name="Freeform 19"/>
          <p:cNvSpPr>
            <a:spLocks/>
          </p:cNvSpPr>
          <p:nvPr/>
        </p:nvSpPr>
        <p:spPr bwMode="auto">
          <a:xfrm>
            <a:off x="7667625" y="4508500"/>
            <a:ext cx="1008063" cy="865188"/>
          </a:xfrm>
          <a:custGeom>
            <a:avLst/>
            <a:gdLst>
              <a:gd name="T0" fmla="*/ 635 w 635"/>
              <a:gd name="T1" fmla="*/ 0 h 545"/>
              <a:gd name="T2" fmla="*/ 273 w 635"/>
              <a:gd name="T3" fmla="*/ 136 h 545"/>
              <a:gd name="T4" fmla="*/ 0 w 635"/>
              <a:gd name="T5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545">
                <a:moveTo>
                  <a:pt x="635" y="0"/>
                </a:moveTo>
                <a:cubicBezTo>
                  <a:pt x="507" y="22"/>
                  <a:pt x="379" y="45"/>
                  <a:pt x="273" y="136"/>
                </a:cubicBezTo>
                <a:cubicBezTo>
                  <a:pt x="167" y="227"/>
                  <a:pt x="83" y="386"/>
                  <a:pt x="0" y="5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8" name="Freeform 20"/>
          <p:cNvSpPr>
            <a:spLocks/>
          </p:cNvSpPr>
          <p:nvPr/>
        </p:nvSpPr>
        <p:spPr bwMode="auto">
          <a:xfrm>
            <a:off x="6372225" y="4857750"/>
            <a:ext cx="1223963" cy="515938"/>
          </a:xfrm>
          <a:custGeom>
            <a:avLst/>
            <a:gdLst>
              <a:gd name="T0" fmla="*/ 0 w 771"/>
              <a:gd name="T1" fmla="*/ 7 h 325"/>
              <a:gd name="T2" fmla="*/ 454 w 771"/>
              <a:gd name="T3" fmla="*/ 53 h 325"/>
              <a:gd name="T4" fmla="*/ 771 w 771"/>
              <a:gd name="T5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1" h="325">
                <a:moveTo>
                  <a:pt x="0" y="7"/>
                </a:moveTo>
                <a:cubicBezTo>
                  <a:pt x="163" y="3"/>
                  <a:pt x="326" y="0"/>
                  <a:pt x="454" y="53"/>
                </a:cubicBezTo>
                <a:cubicBezTo>
                  <a:pt x="582" y="106"/>
                  <a:pt x="676" y="215"/>
                  <a:pt x="771" y="32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9" name="Freeform 21"/>
          <p:cNvSpPr>
            <a:spLocks/>
          </p:cNvSpPr>
          <p:nvPr/>
        </p:nvSpPr>
        <p:spPr bwMode="auto">
          <a:xfrm>
            <a:off x="6372225" y="2852738"/>
            <a:ext cx="889000" cy="1944687"/>
          </a:xfrm>
          <a:custGeom>
            <a:avLst/>
            <a:gdLst>
              <a:gd name="T0" fmla="*/ 0 w 560"/>
              <a:gd name="T1" fmla="*/ 1225 h 1225"/>
              <a:gd name="T2" fmla="*/ 499 w 560"/>
              <a:gd name="T3" fmla="*/ 590 h 1225"/>
              <a:gd name="T4" fmla="*/ 363 w 560"/>
              <a:gd name="T5" fmla="*/ 0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0" h="1225">
                <a:moveTo>
                  <a:pt x="0" y="1225"/>
                </a:moveTo>
                <a:cubicBezTo>
                  <a:pt x="219" y="1009"/>
                  <a:pt x="438" y="794"/>
                  <a:pt x="499" y="590"/>
                </a:cubicBezTo>
                <a:cubicBezTo>
                  <a:pt x="560" y="386"/>
                  <a:pt x="461" y="193"/>
                  <a:pt x="363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10" name="Freeform 22"/>
          <p:cNvSpPr>
            <a:spLocks/>
          </p:cNvSpPr>
          <p:nvPr/>
        </p:nvSpPr>
        <p:spPr bwMode="auto">
          <a:xfrm>
            <a:off x="6227763" y="3429000"/>
            <a:ext cx="2376487" cy="1008063"/>
          </a:xfrm>
          <a:custGeom>
            <a:avLst/>
            <a:gdLst>
              <a:gd name="T0" fmla="*/ 0 w 1497"/>
              <a:gd name="T1" fmla="*/ 0 h 635"/>
              <a:gd name="T2" fmla="*/ 635 w 1497"/>
              <a:gd name="T3" fmla="*/ 499 h 635"/>
              <a:gd name="T4" fmla="*/ 1497 w 1497"/>
              <a:gd name="T5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97" h="635">
                <a:moveTo>
                  <a:pt x="0" y="0"/>
                </a:moveTo>
                <a:cubicBezTo>
                  <a:pt x="193" y="196"/>
                  <a:pt x="386" y="393"/>
                  <a:pt x="635" y="499"/>
                </a:cubicBezTo>
                <a:cubicBezTo>
                  <a:pt x="884" y="605"/>
                  <a:pt x="1190" y="620"/>
                  <a:pt x="1497" y="63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11" name="Freeform 23"/>
          <p:cNvSpPr>
            <a:spLocks/>
          </p:cNvSpPr>
          <p:nvPr/>
        </p:nvSpPr>
        <p:spPr bwMode="auto">
          <a:xfrm>
            <a:off x="7308850" y="2708275"/>
            <a:ext cx="1223963" cy="649288"/>
          </a:xfrm>
          <a:custGeom>
            <a:avLst/>
            <a:gdLst>
              <a:gd name="T0" fmla="*/ 0 w 771"/>
              <a:gd name="T1" fmla="*/ 0 h 409"/>
              <a:gd name="T2" fmla="*/ 181 w 771"/>
              <a:gd name="T3" fmla="*/ 318 h 409"/>
              <a:gd name="T4" fmla="*/ 771 w 771"/>
              <a:gd name="T5" fmla="*/ 409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1" h="409">
                <a:moveTo>
                  <a:pt x="0" y="0"/>
                </a:moveTo>
                <a:cubicBezTo>
                  <a:pt x="26" y="125"/>
                  <a:pt x="53" y="250"/>
                  <a:pt x="181" y="318"/>
                </a:cubicBezTo>
                <a:cubicBezTo>
                  <a:pt x="309" y="386"/>
                  <a:pt x="540" y="397"/>
                  <a:pt x="771" y="40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12" name="Freeform 24"/>
          <p:cNvSpPr>
            <a:spLocks/>
          </p:cNvSpPr>
          <p:nvPr/>
        </p:nvSpPr>
        <p:spPr bwMode="auto">
          <a:xfrm>
            <a:off x="7391400" y="2852738"/>
            <a:ext cx="565150" cy="2520950"/>
          </a:xfrm>
          <a:custGeom>
            <a:avLst/>
            <a:gdLst>
              <a:gd name="T0" fmla="*/ 356 w 356"/>
              <a:gd name="T1" fmla="*/ 0 h 1588"/>
              <a:gd name="T2" fmla="*/ 38 w 356"/>
              <a:gd name="T3" fmla="*/ 681 h 1588"/>
              <a:gd name="T4" fmla="*/ 129 w 356"/>
              <a:gd name="T5" fmla="*/ 1588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6" h="1588">
                <a:moveTo>
                  <a:pt x="356" y="0"/>
                </a:moveTo>
                <a:cubicBezTo>
                  <a:pt x="216" y="208"/>
                  <a:pt x="76" y="416"/>
                  <a:pt x="38" y="681"/>
                </a:cubicBezTo>
                <a:cubicBezTo>
                  <a:pt x="0" y="946"/>
                  <a:pt x="64" y="1267"/>
                  <a:pt x="129" y="158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Kleinberg’s theorem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581552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3063" y="1524000"/>
                <a:ext cx="41910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Game plan:</a:t>
                </a:r>
              </a:p>
              <a:p>
                <a:pPr lvl="1"/>
                <a:r>
                  <a:rPr lang="en-US" dirty="0" smtClean="0"/>
                  <a:t>Break the path from s to t into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phases</a:t>
                </a:r>
                <a:r>
                  <a:rPr lang="en-US" dirty="0" smtClean="0"/>
                  <a:t>: </a:t>
                </a:r>
              </a:p>
              <a:p>
                <a:pPr lvl="2"/>
                <a:r>
                  <a:rPr lang="en-US" dirty="0" smtClean="0"/>
                  <a:t>In phase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we are at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] </m:t>
                    </m:r>
                  </m:oMath>
                </a14:m>
                <a:r>
                  <a:rPr lang="en-US" dirty="0" smtClean="0"/>
                  <a:t>from t</a:t>
                </a:r>
              </a:p>
              <a:p>
                <a:pPr lvl="1"/>
                <a:r>
                  <a:rPr lang="en-US" dirty="0" smtClean="0"/>
                  <a:t>When transitioning between phases we cut the remaining distance from s to t in half</a:t>
                </a:r>
              </a:p>
              <a:p>
                <a:pPr lvl="2"/>
                <a:r>
                  <a:rPr lang="en-US" dirty="0" smtClean="0"/>
                  <a:t>There are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phases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Show that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expected time </a:t>
                </a:r>
                <a:r>
                  <a:rPr lang="en-US" dirty="0" smtClean="0"/>
                  <a:t>spent in each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phase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Total time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n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63" y="1524000"/>
                <a:ext cx="4191000" cy="4525963"/>
              </a:xfrm>
              <a:blipFill rotWithShape="1">
                <a:blip r:embed="rId3"/>
                <a:stretch>
                  <a:fillRect l="-2326" t="-2695" r="-1599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90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constant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70037"/>
                <a:ext cx="7848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=2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+⋯+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/2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≤2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≤2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/>
                            </a:rPr>
                            <m:t>(1+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/2)=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0" i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70037"/>
                <a:ext cx="7848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109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0"/>
            <a:ext cx="8467725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85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9" y="76200"/>
            <a:ext cx="8080601" cy="667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9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world experiment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2859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Letters were handed out to people in Nebraska to be sent to a target in Boston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People were instructed to pass on the letters to someone they knew on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first-name basis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letters that reached the destination followed paths of length around 6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hlink"/>
                </a:solidFill>
              </a:rPr>
              <a:t>Six degrees of separation:</a:t>
            </a:r>
            <a:r>
              <a:rPr lang="en-US" sz="2800" dirty="0">
                <a:solidFill>
                  <a:srgbClr val="FF9900"/>
                </a:solidFill>
              </a:rPr>
              <a:t> </a:t>
            </a:r>
            <a:r>
              <a:rPr lang="en-US" sz="2800" dirty="0"/>
              <a:t>(play of John </a:t>
            </a:r>
            <a:r>
              <a:rPr lang="en-US" sz="2800" dirty="0" err="1"/>
              <a:t>Guare</a:t>
            </a:r>
            <a:r>
              <a:rPr lang="en-US" sz="2800" dirty="0"/>
              <a:t>)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7772400" cy="255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4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4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683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763"/>
            <a:ext cx="907732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51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Milgram’s experiment revisited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did </a:t>
            </a:r>
            <a:r>
              <a:rPr lang="en-US" dirty="0" err="1"/>
              <a:t>Milgram’s</a:t>
            </a:r>
            <a:r>
              <a:rPr lang="en-US" dirty="0"/>
              <a:t> experiment show?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(a)</a:t>
            </a:r>
            <a:r>
              <a:rPr lang="en-US" dirty="0"/>
              <a:t> There are short paths in large networks that connect individuals</a:t>
            </a:r>
          </a:p>
          <a:p>
            <a:pPr lvl="1"/>
            <a:r>
              <a:rPr lang="en-US" dirty="0">
                <a:solidFill>
                  <a:srgbClr val="FF3300"/>
                </a:solidFill>
              </a:rPr>
              <a:t>(b)</a:t>
            </a:r>
            <a:r>
              <a:rPr lang="en-US" dirty="0"/>
              <a:t> People are able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find </a:t>
            </a:r>
            <a:r>
              <a:rPr lang="en-US" dirty="0"/>
              <a:t>these short paths using a simple, </a:t>
            </a:r>
            <a:r>
              <a:rPr lang="en-US" dirty="0">
                <a:solidFill>
                  <a:srgbClr val="0070C0"/>
                </a:solidFill>
              </a:rPr>
              <a:t>greedy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decentralized</a:t>
            </a:r>
            <a:r>
              <a:rPr lang="en-US" dirty="0"/>
              <a:t> </a:t>
            </a:r>
            <a:r>
              <a:rPr lang="en-US" dirty="0" smtClean="0"/>
              <a:t>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worlds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construct graphs with short paths </a:t>
            </a:r>
          </a:p>
          <a:p>
            <a:pPr lvl="1"/>
            <a:r>
              <a:rPr lang="en-US" dirty="0" smtClean="0"/>
              <a:t>E.g., the Watts-</a:t>
            </a:r>
            <a:r>
              <a:rPr lang="en-US" dirty="0" err="1" smtClean="0"/>
              <a:t>Strogatz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2743200"/>
            <a:ext cx="8839200" cy="393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62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worlds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idea to different graphs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1" y="2133600"/>
            <a:ext cx="48101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573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in a small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Kleinberg: Many random graphs contain short paths, but how can we find them in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decentralized</a:t>
            </a:r>
            <a:r>
              <a:rPr lang="en-US" dirty="0" smtClean="0"/>
              <a:t> way?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Milgram’s</a:t>
            </a:r>
            <a:r>
              <a:rPr lang="en-US" dirty="0" smtClean="0"/>
              <a:t> experiment every recipient acted without knowledge of the global structure of the social graph, using only </a:t>
            </a:r>
          </a:p>
          <a:p>
            <a:pPr lvl="1"/>
            <a:r>
              <a:rPr lang="en-US" dirty="0" smtClean="0"/>
              <a:t>information about geography</a:t>
            </a:r>
          </a:p>
          <a:p>
            <a:pPr lvl="1"/>
            <a:r>
              <a:rPr lang="en-US" dirty="0" smtClean="0"/>
              <a:t>their own social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1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Kleinberg’s navigation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a graph </a:t>
            </a:r>
            <a:r>
              <a:rPr lang="en-US" dirty="0" smtClean="0">
                <a:solidFill>
                  <a:srgbClr val="0070C0"/>
                </a:solidFill>
              </a:rPr>
              <a:t>similar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but not the same</a:t>
            </a:r>
            <a:r>
              <a:rPr lang="en-US" dirty="0" smtClean="0"/>
              <a:t>!) to that of Watts-</a:t>
            </a:r>
            <a:r>
              <a:rPr lang="en-US" dirty="0" err="1" smtClean="0"/>
              <a:t>Strogatz</a:t>
            </a:r>
            <a:endParaRPr lang="en-US" dirty="0" smtClean="0"/>
          </a:p>
          <a:p>
            <a:pPr lvl="1"/>
            <a:r>
              <a:rPr lang="en-US" dirty="0" smtClean="0"/>
              <a:t>There is some underlying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geography</a:t>
            </a:r>
            <a:r>
              <a:rPr lang="en-US" dirty="0" smtClean="0"/>
              <a:t>”: ring, grid, hierarchy</a:t>
            </a:r>
          </a:p>
          <a:p>
            <a:pPr lvl="2"/>
            <a:r>
              <a:rPr lang="en-US" dirty="0" smtClean="0"/>
              <a:t>Defines the </a:t>
            </a:r>
            <a:r>
              <a:rPr lang="en-US" dirty="0">
                <a:solidFill>
                  <a:srgbClr val="0070C0"/>
                </a:solidFill>
              </a:rPr>
              <a:t>local contacts </a:t>
            </a:r>
            <a:r>
              <a:rPr lang="en-US" dirty="0"/>
              <a:t>of a </a:t>
            </a:r>
            <a:r>
              <a:rPr lang="en-US" dirty="0" smtClean="0"/>
              <a:t>node</a:t>
            </a:r>
          </a:p>
          <a:p>
            <a:pPr lvl="2"/>
            <a:r>
              <a:rPr lang="en-US" dirty="0" smtClean="0"/>
              <a:t>Enables to navigate towards a node</a:t>
            </a:r>
          </a:p>
          <a:p>
            <a:pPr lvl="1"/>
            <a:r>
              <a:rPr lang="en-US" dirty="0" smtClean="0"/>
              <a:t>There are also shortcuts added between nodes</a:t>
            </a:r>
          </a:p>
          <a:p>
            <a:pPr lvl="2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long-range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contacts </a:t>
            </a:r>
            <a:r>
              <a:rPr lang="en-US" dirty="0" smtClean="0"/>
              <a:t>of </a:t>
            </a:r>
            <a:r>
              <a:rPr lang="en-US" dirty="0"/>
              <a:t>a node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Similar</a:t>
            </a:r>
            <a:r>
              <a:rPr lang="en-US" dirty="0" smtClean="0"/>
              <a:t> to WS model – creates short paths</a:t>
            </a:r>
          </a:p>
        </p:txBody>
      </p:sp>
    </p:spTree>
    <p:extLst>
      <p:ext uri="{BB962C8B-B14F-4D97-AF65-F5344CB8AC3E}">
        <p14:creationId xmlns:p14="http://schemas.microsoft.com/office/powerpoint/2010/main" val="24137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Kleinberg’s navigational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Given a source node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/>
              <a:t>, and a navigation target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  <a:r>
              <a:rPr lang="en-US" dirty="0" smtClean="0"/>
              <a:t> we want to reach, we assume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 centralized </a:t>
            </a:r>
            <a:r>
              <a:rPr lang="en-US" dirty="0" smtClean="0"/>
              <a:t>coordination</a:t>
            </a:r>
          </a:p>
          <a:p>
            <a:pPr lvl="2"/>
            <a:r>
              <a:rPr lang="en-US" dirty="0" smtClean="0"/>
              <a:t>Each node makes decisions on their own</a:t>
            </a:r>
          </a:p>
          <a:p>
            <a:pPr lvl="1"/>
            <a:r>
              <a:rPr lang="en-US" dirty="0" smtClean="0"/>
              <a:t>Each node knows the “</a:t>
            </a:r>
            <a:r>
              <a:rPr lang="en-US" dirty="0" smtClean="0">
                <a:solidFill>
                  <a:srgbClr val="0070C0"/>
                </a:solidFill>
              </a:rPr>
              <a:t>geography</a:t>
            </a:r>
            <a:r>
              <a:rPr lang="en-US" dirty="0" smtClean="0"/>
              <a:t>” of the graph</a:t>
            </a:r>
          </a:p>
          <a:p>
            <a:pPr lvl="2"/>
            <a:r>
              <a:rPr lang="en-US" dirty="0" smtClean="0"/>
              <a:t>They can always move closer to the target node</a:t>
            </a:r>
          </a:p>
          <a:p>
            <a:pPr lvl="1"/>
            <a:r>
              <a:rPr lang="en-US" dirty="0" smtClean="0"/>
              <a:t>Nodes make decisions based only 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their own contacts </a:t>
            </a:r>
            <a:r>
              <a:rPr lang="en-US" dirty="0" smtClean="0"/>
              <a:t>(local and long-range)</a:t>
            </a:r>
          </a:p>
          <a:p>
            <a:pPr lvl="2"/>
            <a:r>
              <a:rPr lang="en-US" dirty="0" smtClean="0"/>
              <a:t>They do not have access to other nodes’ contacts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Greedy (myopic)</a:t>
            </a:r>
            <a:r>
              <a:rPr lang="en-US" dirty="0" smtClean="0"/>
              <a:t> decisions </a:t>
            </a:r>
          </a:p>
          <a:p>
            <a:pPr lvl="2"/>
            <a:r>
              <a:rPr lang="en-US" dirty="0" smtClean="0"/>
              <a:t>Always move to the node that is closest to the target.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46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1219</Words>
  <Application>Microsoft Office PowerPoint</Application>
  <PresentationFormat>On-screen Show (4:3)</PresentationFormat>
  <Paragraphs>131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Online Social Networks and Media</vt:lpstr>
      <vt:lpstr>Small world phenomena</vt:lpstr>
      <vt:lpstr>Small world experiment</vt:lpstr>
      <vt:lpstr>Milgram’s experiment revisited</vt:lpstr>
      <vt:lpstr>Small worlds</vt:lpstr>
      <vt:lpstr>Small worlds</vt:lpstr>
      <vt:lpstr>Navigation in a small world</vt:lpstr>
      <vt:lpstr>Kleinberg’s navigation model</vt:lpstr>
      <vt:lpstr>Kleinberg’s navigational model</vt:lpstr>
      <vt:lpstr>Example</vt:lpstr>
      <vt:lpstr>Long-range contacts</vt:lpstr>
      <vt:lpstr>Clustering exponent</vt:lpstr>
      <vt:lpstr>Theoretical results</vt:lpstr>
      <vt:lpstr>Proof Intuition</vt:lpstr>
      <vt:lpstr>Proof intuition</vt:lpstr>
      <vt:lpstr>Long range links in the real world</vt:lpstr>
      <vt:lpstr>Linking by rank</vt:lpstr>
      <vt:lpstr>Live Journal measurements</vt:lpstr>
      <vt:lpstr>Other models</vt:lpstr>
      <vt:lpstr>Other models</vt:lpstr>
      <vt:lpstr>Other models</vt:lpstr>
      <vt:lpstr>Generalization</vt:lpstr>
      <vt:lpstr>Doubling dimension</vt:lpstr>
      <vt:lpstr>Small worlds with nodes of different status</vt:lpstr>
      <vt:lpstr>Application: P2P search -- Symphony</vt:lpstr>
      <vt:lpstr>Proof of Kleinberg’s theorem</vt:lpstr>
      <vt:lpstr>Normalization constant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Social Networks and Media</dc:title>
  <dc:creator>tsap</dc:creator>
  <cp:lastModifiedBy>tsap</cp:lastModifiedBy>
  <cp:revision>48</cp:revision>
  <dcterms:created xsi:type="dcterms:W3CDTF">2012-10-31T07:02:15Z</dcterms:created>
  <dcterms:modified xsi:type="dcterms:W3CDTF">2012-11-21T11:18:30Z</dcterms:modified>
</cp:coreProperties>
</file>