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71" r:id="rId2"/>
    <p:sldId id="333" r:id="rId3"/>
    <p:sldId id="334" r:id="rId4"/>
    <p:sldId id="335" r:id="rId5"/>
    <p:sldId id="337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80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81" r:id="rId35"/>
    <p:sldId id="364" r:id="rId36"/>
    <p:sldId id="365" r:id="rId37"/>
    <p:sldId id="366" r:id="rId38"/>
    <p:sldId id="376" r:id="rId39"/>
    <p:sldId id="367" r:id="rId40"/>
    <p:sldId id="368" r:id="rId41"/>
    <p:sldId id="369" r:id="rId42"/>
    <p:sldId id="370" r:id="rId43"/>
    <p:sldId id="372" r:id="rId44"/>
    <p:sldId id="373" r:id="rId45"/>
    <p:sldId id="379" r:id="rId46"/>
    <p:sldId id="375" r:id="rId47"/>
    <p:sldId id="374" r:id="rId48"/>
    <p:sldId id="378" r:id="rId49"/>
    <p:sldId id="377" r:id="rId50"/>
    <p:sldId id="382" r:id="rId51"/>
    <p:sldId id="383" r:id="rId52"/>
    <p:sldId id="384" r:id="rId53"/>
    <p:sldId id="371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26/10/2012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Strong and Weak Ties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578645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3, from D. Easley and J. Kleinberg book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Bridges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5271029" cy="33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3286910" y="3571082"/>
            <a:ext cx="114221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1736" y="421481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Local Bridge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485776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An edge between A and B is a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local bridge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if deleting that edge would increase the distance between A and B to a value strictly more than 2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71501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Span of a local bridge: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distance of the its endpoints if the edge is deleted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Bridges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5271029" cy="33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492919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An edge is a local bridge, if an only if, it does not form a side of any triangle in the graph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785926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Back to job seeking: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If you are going to get truly new information, it may come from a friend connected by a local bridge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But why distant acquaintances?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Strong Triadic Closure Property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214422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Levels of strength of a link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Strong and weak ties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Vary across different time and situations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87942"/>
            <a:ext cx="5143536" cy="32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300037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Annotated graph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85918" y="3643314"/>
            <a:ext cx="1214446" cy="71438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Strong Triadic Closure Property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21442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If a node A has edges to nodes B and C, then the B-C edge is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especially likely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form if both A-B and A-C are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strong 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 node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violates the Strong Triadic Closure Property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if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it has strong ties to two other nodes B and C, and there is no edge (strong or weak tie) between B and C.</a:t>
            </a:r>
          </a:p>
          <a:p>
            <a:pPr algn="just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 node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satisfies the Strong Triadic Property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if it does not violate 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51920" y="4509120"/>
            <a:ext cx="1935832" cy="1944216"/>
            <a:chOff x="3237293" y="2073203"/>
            <a:chExt cx="1935832" cy="1944216"/>
          </a:xfrm>
        </p:grpSpPr>
        <p:sp>
          <p:nvSpPr>
            <p:cNvPr id="6" name="Oval 5"/>
            <p:cNvSpPr/>
            <p:nvPr/>
          </p:nvSpPr>
          <p:spPr>
            <a:xfrm>
              <a:off x="4453045" y="2073203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237293" y="2729659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53045" y="3441355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l-GR" dirty="0"/>
            </a:p>
          </p:txBody>
        </p:sp>
        <p:cxnSp>
          <p:nvCxnSpPr>
            <p:cNvPr id="11" name="Straight Connector 10"/>
            <p:cNvCxnSpPr>
              <a:stCxn id="8" idx="7"/>
              <a:endCxn id="6" idx="3"/>
            </p:cNvCxnSpPr>
            <p:nvPr/>
          </p:nvCxnSpPr>
          <p:spPr>
            <a:xfrm flipV="1">
              <a:off x="3851920" y="2564904"/>
              <a:ext cx="706578" cy="249118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5"/>
            </p:cNvCxnSpPr>
            <p:nvPr/>
          </p:nvCxnSpPr>
          <p:spPr>
            <a:xfrm>
              <a:off x="3851920" y="3221360"/>
              <a:ext cx="673133" cy="364011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0" y="47971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</a:t>
            </a:r>
            <a:endParaRPr lang="el-G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9492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</a:t>
            </a:r>
            <a:endParaRPr lang="el-GR" sz="1400" b="1" dirty="0"/>
          </a:p>
        </p:txBody>
      </p:sp>
      <p:cxnSp>
        <p:nvCxnSpPr>
          <p:cNvPr id="16" name="Straight Connector 15"/>
          <p:cNvCxnSpPr>
            <a:stCxn id="6" idx="4"/>
            <a:endCxn id="10" idx="0"/>
          </p:cNvCxnSpPr>
          <p:nvPr/>
        </p:nvCxnSpPr>
        <p:spPr>
          <a:xfrm>
            <a:off x="5427712" y="5085184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92080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Strong Triadic Closure Property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404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Local Bridges and Weak Ties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Local distinction: weak and strong ties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Global structural distinction: local bridges or not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071810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Claim:</a:t>
            </a:r>
          </a:p>
          <a:p>
            <a:pPr algn="just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If a node A in a network satisfies the Strong Triadic Closure and is involved in at least two strong ties, then any local bridge it is involved in must be a weak tie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643578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Relation to job seeking?</a:t>
            </a:r>
            <a:endParaRPr lang="en-US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Proof: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by contradiction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785926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The role of simplifying assumptions: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Useful when they lead to statements robust in practice, making sense as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qualitative conclusions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that hold in approximate forms even when the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assumptions are relaxed  </a:t>
            </a: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Stated precisely, so possible to test them in real-world data</a:t>
            </a: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A framework to explain surprising facts</a:t>
            </a:r>
          </a:p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and Network Structure in Large-Scale Data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42886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test these prediction on large social networks?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and Network Structure in Large-Scale Data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Communication network: “who-talks-to-whom”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Strength of the tie: time spent talking during an observation period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Cell-phone study 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Omnela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et. al., 2007]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“who-talks-to-whom network”, covering 20% of the national population</a:t>
            </a:r>
          </a:p>
          <a:p>
            <a:pPr algn="just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Nodes: cell phone users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Edge: if they make phone calls to each other in both directions over 18-week observation periods</a:t>
            </a:r>
          </a:p>
          <a:p>
            <a:pPr algn="just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Is it a “social network”?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Cells generally used for personal communication + no central directory, thus cell-phone mummers exchanged among people who already know each other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Broad structural features of large social networks (giant component, 84% of nodes)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Issues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How simple processes at the level of individual nodes and links can have complex effects at the whole population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How information flows within the network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How different nodes play structurally distinct roles</a:t>
            </a:r>
          </a:p>
          <a:p>
            <a:pPr algn="just">
              <a:buFont typeface="Wingdings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146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9900"/>
                </a:solidFill>
              </a:rPr>
              <a:t>Tie Strength</a:t>
            </a:r>
          </a:p>
          <a:p>
            <a:pPr algn="just"/>
            <a:endParaRPr lang="en-US" sz="2000" dirty="0" smtClean="0">
              <a:solidFill>
                <a:srgbClr val="FF9900"/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From weak and strong -&gt; Numerical quantity (= number of min spent on the phone)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428625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9900"/>
                </a:solidFill>
              </a:rPr>
              <a:t>Quantify</a:t>
            </a:r>
            <a:r>
              <a:rPr lang="en-US" dirty="0" smtClean="0">
                <a:solidFill>
                  <a:srgbClr val="FF9900"/>
                </a:solidFill>
              </a:rPr>
              <a:t> “local bridges”, how?</a:t>
            </a:r>
            <a:endParaRPr lang="el-GR" dirty="0" smtClean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Either weak or strong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Local bridge or not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Bridges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“almost” local bridges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Neighborhood overlap of an edge </a:t>
            </a:r>
            <a:r>
              <a:rPr lang="en-US" sz="2400" dirty="0" err="1" smtClean="0">
                <a:solidFill>
                  <a:srgbClr val="FF99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9900"/>
                </a:solidFill>
              </a:rPr>
              <a:t>ij</a:t>
            </a:r>
            <a:endParaRPr lang="el-GR" sz="2400" baseline="-25000" dirty="0">
              <a:solidFill>
                <a:srgbClr val="FF9900"/>
              </a:solidFill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000760" y="2143116"/>
          <a:ext cx="2446338" cy="1714500"/>
        </p:xfrm>
        <a:graphic>
          <a:graphicData uri="http://schemas.openxmlformats.org/presentationml/2006/ole">
            <p:oleObj spid="_x0000_s52227" name="Equation" r:id="rId4" imgW="59688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0232" y="300037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(*) In the denominator we do not count A or B themselves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4071966" cy="263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000232" y="4786322"/>
            <a:ext cx="2928958" cy="28575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7752" y="4071942"/>
            <a:ext cx="19288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B, E, D, C</a:t>
            </a:r>
          </a:p>
          <a:p>
            <a:r>
              <a:rPr lang="en-US" dirty="0" smtClean="0"/>
              <a:t>F: C, J, G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1/6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471488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4">
                    <a:lumMod val="75000"/>
                  </a:schemeClr>
                </a:solidFill>
              </a:rPr>
              <a:t>When is this value 0?</a:t>
            </a:r>
            <a:endParaRPr lang="en-US" sz="36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5857916" cy="37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150017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= 0: edge is a local bridge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Small value: “almost” local bridges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28794" y="3929066"/>
            <a:ext cx="1857388" cy="28575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7290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1/6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4143372" y="5286388"/>
            <a:ext cx="1143008" cy="85725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6314" y="542926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6633"/>
            <a:ext cx="7929618" cy="102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Empirical Results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the neighborhood overlap of an edge depends on its strength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(Hypothesis: the strength of weak ties predicts that neighborhood overlap should grow as tie strength grows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4857784" cy="390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3851920" y="5661248"/>
            <a:ext cx="1357322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5896" y="5733256"/>
            <a:ext cx="45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Strength of connection (function of the percentile in the sorted order)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307181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</a:rPr>
              <a:t>(*) Some deviation at the right-hand edge of the plot</a:t>
            </a:r>
            <a:endParaRPr lang="en-US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600076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Local level -?-&gt; global level: weak ties serve to link different tightly-knit communities that each contain a large number of stronger ties – How would you test this?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501317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sort the edges -&gt; for each edge at which percentile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Empirical Results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171448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Hypothesis: weak ties serve to link different tightly-knit communities that each contain a large number of stronger ties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786058"/>
            <a:ext cx="80724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Delete edges from the network one at a time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Starting with the strongest ties and working downwards in order of tie strength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giant component shrank steadily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Starting with the weakest ties and upwards in order of tie strength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giant component shrank more rapidly, broke apart abruptly as a critical number of weak ties were removed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Social Media and Passive Engagement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50017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People maintain large explicit lists of friends</a:t>
            </a: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Test: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How online activity is distributed across links of different strengths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238" y="127731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Cameron Marlow, et al, 2009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At what extent each link was used for social interactions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Reciprocal (mutual) communication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both send and received messages to friends at the other end of the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One-way communication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the user send one or more message to the friend at the other end of the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Maintained relationship: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user followed information about the friend at the other end of the link (click on content via News feed or visit the friend profile more than once)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smith-conn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5112568" cy="5806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198884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Two distinct regions</a:t>
            </a:r>
            <a:endParaRPr lang="el-G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active-network-siz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4791698" cy="4648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602128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Total number of friends</a:t>
            </a:r>
            <a:endParaRPr lang="el-G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772816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Even for users with very large number of friends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actually communicate : 10-20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number of friends follow even passively &lt;50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Passive engagement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(keep up with friends by reading about them even in the absence of communication)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Passive as a network middle ground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Twitter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Huberman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Romero and Wu, 2009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48478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Two kinds of links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Follow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Strong ties (friends): users to whom the user has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directed at least two messages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over the course if the observation period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876"/>
            <a:ext cx="5743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0010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Strength of Weak Ties Hypothesis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Mark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Granovetter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in the late 1960s</a:t>
            </a:r>
          </a:p>
          <a:p>
            <a:pPr algn="just"/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Many people learned information leading to their current job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through personal contacts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often described as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acquaintances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rather than closed friends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071942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Two aspects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Structural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Local (interpersonal)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Social Media and Passive Engagement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72816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Strong ties require continuous investment of time and effort to maintain (as opposed to weak ties)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Network of strong ties still remain sparse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How different links are used to convey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Closure, Structural Holes and Social Capital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Different roles that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nodes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play in this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2048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Access to edges that span different groups is not equally distributed across all nodes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5133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059832" y="3861048"/>
            <a:ext cx="288032" cy="10081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23928" y="4653136"/>
            <a:ext cx="12961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Embeddedness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5133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571480"/>
            <a:ext cx="853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Large clustering coefficient</a:t>
            </a:r>
          </a:p>
          <a:p>
            <a:pPr algn="just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Embeddedness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of an edge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number of common neighbors of its endpoints (neighborhood overlap, local bridge if 0) 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 all its edges have significant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embeddedness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07072" y="2214554"/>
            <a:ext cx="2160240" cy="2655543"/>
            <a:chOff x="2007072" y="2500306"/>
            <a:chExt cx="2160240" cy="2655543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2644314" y="3015192"/>
              <a:ext cx="1442440" cy="4126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447232" y="3942746"/>
              <a:ext cx="360040" cy="42653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07272" y="430278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  <a:endPara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295104" y="3654714"/>
              <a:ext cx="576064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07072" y="351069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endParaRPr lang="el-G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943176" y="4374794"/>
              <a:ext cx="28803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799160" y="487885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endParaRPr lang="el-G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8596" y="535782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(sociology) if two individuals are connected by an embedded edge =&gt; trust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“Put the interactions between two people on display”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1429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Structural Holes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5133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714356"/>
            <a:ext cx="8462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(sociology) B-C, B-D much riskier, also, possible contradictory constraints </a:t>
            </a:r>
          </a:p>
          <a:p>
            <a:pPr algn="just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Success in a large cooperation correlated to access to local bridges</a:t>
            </a:r>
          </a:p>
          <a:p>
            <a:pPr algn="just"/>
            <a:endParaRPr 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 “spans a structural hole”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B has access to information originating in multiple, non interacting parts of the network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An amplifier for creativity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Source of power as a social “gate-keeping”</a:t>
            </a:r>
          </a:p>
          <a:p>
            <a:pPr algn="just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Will a triangle be formed?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07904" y="3140968"/>
            <a:ext cx="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1429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Closure and Bridging as Forms of Social Capital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07167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Social capital: benefits from membership in social networks and other social structures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and 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Graph partitioning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Given a network dataset, how to identity densely connected groups of nodes within it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716834" cy="31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21088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Co-authorship network of physicists and applied mathematicians</a:t>
            </a:r>
            <a:endParaRPr lang="el-G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37321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Karate club</a:t>
            </a:r>
            <a:endParaRPr lang="el-G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and 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9675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Divisive methods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try to identify and remove the “spanning links” between densely-connected regions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Agglomerative methods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Find nodes that are likely to belong to the same region and merge them together (bottom-up)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391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Divisive method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385762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Finding bridges and local bridges?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Which one to choose?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8064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44008" y="1484784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27984" y="184482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52120" y="184482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36096" y="14127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35716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65319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28662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local bridge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Newman: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980728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vertices that have a high probability to occur on a randomly chosen shortest path between two randomly chosen nodes have a high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Traffic (unit of flow)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Betweenness</a:t>
            </a:r>
            <a:r>
              <a:rPr lang="en-US" dirty="0" smtClean="0">
                <a:solidFill>
                  <a:srgbClr val="C00000"/>
                </a:solidFill>
              </a:rPr>
              <a:t> of an edge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(a, b): number of pairs of nodes x and y such that the edge (a, b) lies on the shortest path between x and y.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Since there can be several shortest paths between x and y, edge (a, b) is credited with the fraction of those shortest paths that include the edge (a, b).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16" descr="240px-Graph_betweennes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2952328" cy="29523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75656" y="407707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Similar notion exists for nodes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(max)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(0)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85818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 two people in a social network have a friend in common, then there is an increased likelihood that they will become friends themselves at some point in the future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00306"/>
            <a:ext cx="4572032" cy="32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857620" y="3000372"/>
            <a:ext cx="164307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00760" y="292893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Triangle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Newman: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995936" y="414908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9752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91880" y="2996952"/>
            <a:ext cx="792088" cy="7920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11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59832" y="3429000"/>
            <a:ext cx="216024" cy="2160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314096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Carries the flow from 1 to every other node but 2</a:t>
            </a:r>
            <a:endParaRPr lang="el-GR" sz="800" b="1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987824" y="3861048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15616" y="3645024"/>
            <a:ext cx="1584176" cy="21602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54868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13285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1. Find the highest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betweenness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or multiple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betweenness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if there is a tie – remove these from the graph. If this separates the  graph -&gt; partition.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2. The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betweenness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of all edges affected by the removal is recalculated.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Steps 2 and 3 are repeated until no edges remain.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1"/>
            <a:ext cx="3024336" cy="138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2964196" cy="139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34683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429000"/>
            <a:ext cx="30543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3688" y="112474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Need to </a:t>
            </a:r>
            <a:r>
              <a:rPr lang="en-US" sz="1400" dirty="0" err="1" smtClean="0">
                <a:solidFill>
                  <a:srgbClr val="FF0000"/>
                </a:solidFill>
              </a:rPr>
              <a:t>recompute</a:t>
            </a:r>
            <a:endParaRPr lang="el-GR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83768" y="1628800"/>
            <a:ext cx="28803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7704" y="1556792"/>
            <a:ext cx="7200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9712" y="2276872"/>
            <a:ext cx="57606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 a BFS starting from A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Determine the shortest path from A to each other node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Based on these numbers, determine the amount of flow from A to all other nodes that uses each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2876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Initial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BFS on 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how many shortest paths from A to a specific node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1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50100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3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99695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2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4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40352" y="1772816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68344" y="429309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Top-down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2276872"/>
            <a:ext cx="3240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e: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the sum over all nodes Y of the fraction of shortest paths from the root A to Y that go through e.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participates in the shortest-paths from the root to nodes (at levels) below it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Each node other than the root is given a credit of 1, representing the shortest path to that node. 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This credit may be divided among nodes and edges above, since there could be several different shortest paths to the node.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62617" y="3294816"/>
            <a:ext cx="2321927" cy="2271483"/>
          </a:xfrm>
          <a:custGeom>
            <a:avLst/>
            <a:gdLst>
              <a:gd name="connsiteX0" fmla="*/ 692459 w 2321927"/>
              <a:gd name="connsiteY0" fmla="*/ 123087 h 2271483"/>
              <a:gd name="connsiteX1" fmla="*/ 692459 w 2321927"/>
              <a:gd name="connsiteY1" fmla="*/ 123087 h 2271483"/>
              <a:gd name="connsiteX2" fmla="*/ 550416 w 2321927"/>
              <a:gd name="connsiteY2" fmla="*/ 34310 h 2271483"/>
              <a:gd name="connsiteX3" fmla="*/ 523783 w 2321927"/>
              <a:gd name="connsiteY3" fmla="*/ 25433 h 2271483"/>
              <a:gd name="connsiteX4" fmla="*/ 443884 w 2321927"/>
              <a:gd name="connsiteY4" fmla="*/ 16555 h 2271483"/>
              <a:gd name="connsiteX5" fmla="*/ 328474 w 2321927"/>
              <a:gd name="connsiteY5" fmla="*/ 16555 h 2271483"/>
              <a:gd name="connsiteX6" fmla="*/ 275208 w 2321927"/>
              <a:gd name="connsiteY6" fmla="*/ 34310 h 2271483"/>
              <a:gd name="connsiteX7" fmla="*/ 204187 w 2321927"/>
              <a:gd name="connsiteY7" fmla="*/ 96454 h 2271483"/>
              <a:gd name="connsiteX8" fmla="*/ 159799 w 2321927"/>
              <a:gd name="connsiteY8" fmla="*/ 194108 h 2271483"/>
              <a:gd name="connsiteX9" fmla="*/ 168676 w 2321927"/>
              <a:gd name="connsiteY9" fmla="*/ 318396 h 2271483"/>
              <a:gd name="connsiteX10" fmla="*/ 221942 w 2321927"/>
              <a:gd name="connsiteY10" fmla="*/ 424928 h 2271483"/>
              <a:gd name="connsiteX11" fmla="*/ 257453 w 2321927"/>
              <a:gd name="connsiteY11" fmla="*/ 469316 h 2271483"/>
              <a:gd name="connsiteX12" fmla="*/ 221942 w 2321927"/>
              <a:gd name="connsiteY12" fmla="*/ 531460 h 2271483"/>
              <a:gd name="connsiteX13" fmla="*/ 177554 w 2321927"/>
              <a:gd name="connsiteY13" fmla="*/ 584726 h 2271483"/>
              <a:gd name="connsiteX14" fmla="*/ 106533 w 2321927"/>
              <a:gd name="connsiteY14" fmla="*/ 637992 h 2271483"/>
              <a:gd name="connsiteX15" fmla="*/ 79900 w 2321927"/>
              <a:gd name="connsiteY15" fmla="*/ 682380 h 2271483"/>
              <a:gd name="connsiteX16" fmla="*/ 62144 w 2321927"/>
              <a:gd name="connsiteY16" fmla="*/ 709013 h 2271483"/>
              <a:gd name="connsiteX17" fmla="*/ 26633 w 2321927"/>
              <a:gd name="connsiteY17" fmla="*/ 780034 h 2271483"/>
              <a:gd name="connsiteX18" fmla="*/ 17756 w 2321927"/>
              <a:gd name="connsiteY18" fmla="*/ 815545 h 2271483"/>
              <a:gd name="connsiteX19" fmla="*/ 0 w 2321927"/>
              <a:gd name="connsiteY19" fmla="*/ 966466 h 2271483"/>
              <a:gd name="connsiteX20" fmla="*/ 35511 w 2321927"/>
              <a:gd name="connsiteY20" fmla="*/ 1019732 h 2271483"/>
              <a:gd name="connsiteX21" fmla="*/ 97655 w 2321927"/>
              <a:gd name="connsiteY21" fmla="*/ 1117386 h 2271483"/>
              <a:gd name="connsiteX22" fmla="*/ 186432 w 2321927"/>
              <a:gd name="connsiteY22" fmla="*/ 1188407 h 2271483"/>
              <a:gd name="connsiteX23" fmla="*/ 257453 w 2321927"/>
              <a:gd name="connsiteY23" fmla="*/ 1223918 h 2271483"/>
              <a:gd name="connsiteX24" fmla="*/ 284086 w 2321927"/>
              <a:gd name="connsiteY24" fmla="*/ 1241673 h 2271483"/>
              <a:gd name="connsiteX25" fmla="*/ 435006 w 2321927"/>
              <a:gd name="connsiteY25" fmla="*/ 1268306 h 2271483"/>
              <a:gd name="connsiteX26" fmla="*/ 532661 w 2321927"/>
              <a:gd name="connsiteY26" fmla="*/ 1277184 h 2271483"/>
              <a:gd name="connsiteX27" fmla="*/ 612560 w 2321927"/>
              <a:gd name="connsiteY27" fmla="*/ 1294939 h 2271483"/>
              <a:gd name="connsiteX28" fmla="*/ 674703 w 2321927"/>
              <a:gd name="connsiteY28" fmla="*/ 1303817 h 2271483"/>
              <a:gd name="connsiteX29" fmla="*/ 692459 w 2321927"/>
              <a:gd name="connsiteY29" fmla="*/ 1321572 h 2271483"/>
              <a:gd name="connsiteX30" fmla="*/ 701336 w 2321927"/>
              <a:gd name="connsiteY30" fmla="*/ 1499126 h 2271483"/>
              <a:gd name="connsiteX31" fmla="*/ 710214 w 2321927"/>
              <a:gd name="connsiteY31" fmla="*/ 1534636 h 2271483"/>
              <a:gd name="connsiteX32" fmla="*/ 736847 w 2321927"/>
              <a:gd name="connsiteY32" fmla="*/ 1561269 h 2271483"/>
              <a:gd name="connsiteX33" fmla="*/ 781235 w 2321927"/>
              <a:gd name="connsiteY33" fmla="*/ 1667801 h 2271483"/>
              <a:gd name="connsiteX34" fmla="*/ 807868 w 2321927"/>
              <a:gd name="connsiteY34" fmla="*/ 1703312 h 2271483"/>
              <a:gd name="connsiteX35" fmla="*/ 878890 w 2321927"/>
              <a:gd name="connsiteY35" fmla="*/ 1809844 h 2271483"/>
              <a:gd name="connsiteX36" fmla="*/ 914400 w 2321927"/>
              <a:gd name="connsiteY36" fmla="*/ 1845355 h 2271483"/>
              <a:gd name="connsiteX37" fmla="*/ 932156 w 2321927"/>
              <a:gd name="connsiteY37" fmla="*/ 1880866 h 2271483"/>
              <a:gd name="connsiteX38" fmla="*/ 1020933 w 2321927"/>
              <a:gd name="connsiteY38" fmla="*/ 1987398 h 2271483"/>
              <a:gd name="connsiteX39" fmla="*/ 1171853 w 2321927"/>
              <a:gd name="connsiteY39" fmla="*/ 2120563 h 2271483"/>
              <a:gd name="connsiteX40" fmla="*/ 1225119 w 2321927"/>
              <a:gd name="connsiteY40" fmla="*/ 2147196 h 2271483"/>
              <a:gd name="connsiteX41" fmla="*/ 1251752 w 2321927"/>
              <a:gd name="connsiteY41" fmla="*/ 2156073 h 2271483"/>
              <a:gd name="connsiteX42" fmla="*/ 1305018 w 2321927"/>
              <a:gd name="connsiteY42" fmla="*/ 2182706 h 2271483"/>
              <a:gd name="connsiteX43" fmla="*/ 1464816 w 2321927"/>
              <a:gd name="connsiteY43" fmla="*/ 2244850 h 2271483"/>
              <a:gd name="connsiteX44" fmla="*/ 1544715 w 2321927"/>
              <a:gd name="connsiteY44" fmla="*/ 2253728 h 2271483"/>
              <a:gd name="connsiteX45" fmla="*/ 1651247 w 2321927"/>
              <a:gd name="connsiteY45" fmla="*/ 2271483 h 2271483"/>
              <a:gd name="connsiteX46" fmla="*/ 1819923 w 2321927"/>
              <a:gd name="connsiteY46" fmla="*/ 2262605 h 2271483"/>
              <a:gd name="connsiteX47" fmla="*/ 2130641 w 2321927"/>
              <a:gd name="connsiteY47" fmla="*/ 2253728 h 2271483"/>
              <a:gd name="connsiteX48" fmla="*/ 2192785 w 2321927"/>
              <a:gd name="connsiteY48" fmla="*/ 2235972 h 2271483"/>
              <a:gd name="connsiteX49" fmla="*/ 2237173 w 2321927"/>
              <a:gd name="connsiteY49" fmla="*/ 2227095 h 2271483"/>
              <a:gd name="connsiteX50" fmla="*/ 2281562 w 2321927"/>
              <a:gd name="connsiteY50" fmla="*/ 2182706 h 2271483"/>
              <a:gd name="connsiteX51" fmla="*/ 2290439 w 2321927"/>
              <a:gd name="connsiteY51" fmla="*/ 2111685 h 2271483"/>
              <a:gd name="connsiteX52" fmla="*/ 2299317 w 2321927"/>
              <a:gd name="connsiteY52" fmla="*/ 2085052 h 2271483"/>
              <a:gd name="connsiteX53" fmla="*/ 2317072 w 2321927"/>
              <a:gd name="connsiteY53" fmla="*/ 1943009 h 2271483"/>
              <a:gd name="connsiteX54" fmla="*/ 2201663 w 2321927"/>
              <a:gd name="connsiteY54" fmla="*/ 1809844 h 2271483"/>
              <a:gd name="connsiteX55" fmla="*/ 2130641 w 2321927"/>
              <a:gd name="connsiteY55" fmla="*/ 1738823 h 2271483"/>
              <a:gd name="connsiteX56" fmla="*/ 1997476 w 2321927"/>
              <a:gd name="connsiteY56" fmla="*/ 1614535 h 2271483"/>
              <a:gd name="connsiteX57" fmla="*/ 1944210 w 2321927"/>
              <a:gd name="connsiteY57" fmla="*/ 1570147 h 2271483"/>
              <a:gd name="connsiteX58" fmla="*/ 1899822 w 2321927"/>
              <a:gd name="connsiteY58" fmla="*/ 1534636 h 2271483"/>
              <a:gd name="connsiteX59" fmla="*/ 1873189 w 2321927"/>
              <a:gd name="connsiteY59" fmla="*/ 1508003 h 2271483"/>
              <a:gd name="connsiteX60" fmla="*/ 1837678 w 2321927"/>
              <a:gd name="connsiteY60" fmla="*/ 1490248 h 2271483"/>
              <a:gd name="connsiteX61" fmla="*/ 1811045 w 2321927"/>
              <a:gd name="connsiteY61" fmla="*/ 1472493 h 2271483"/>
              <a:gd name="connsiteX62" fmla="*/ 1882066 w 2321927"/>
              <a:gd name="connsiteY62" fmla="*/ 1348205 h 2271483"/>
              <a:gd name="connsiteX63" fmla="*/ 1908700 w 2321927"/>
              <a:gd name="connsiteY63" fmla="*/ 1312695 h 2271483"/>
              <a:gd name="connsiteX64" fmla="*/ 1917577 w 2321927"/>
              <a:gd name="connsiteY64" fmla="*/ 1286062 h 2271483"/>
              <a:gd name="connsiteX65" fmla="*/ 1899822 w 2321927"/>
              <a:gd name="connsiteY65" fmla="*/ 1188407 h 2271483"/>
              <a:gd name="connsiteX66" fmla="*/ 1873189 w 2321927"/>
              <a:gd name="connsiteY66" fmla="*/ 1152897 h 2271483"/>
              <a:gd name="connsiteX67" fmla="*/ 1784412 w 2321927"/>
              <a:gd name="connsiteY67" fmla="*/ 1081875 h 2271483"/>
              <a:gd name="connsiteX68" fmla="*/ 1597981 w 2321927"/>
              <a:gd name="connsiteY68" fmla="*/ 984221 h 2271483"/>
              <a:gd name="connsiteX69" fmla="*/ 1518082 w 2321927"/>
              <a:gd name="connsiteY69" fmla="*/ 939833 h 2271483"/>
              <a:gd name="connsiteX70" fmla="*/ 1447061 w 2321927"/>
              <a:gd name="connsiteY70" fmla="*/ 913200 h 2271483"/>
              <a:gd name="connsiteX71" fmla="*/ 1420428 w 2321927"/>
              <a:gd name="connsiteY71" fmla="*/ 895444 h 2271483"/>
              <a:gd name="connsiteX72" fmla="*/ 1367162 w 2321927"/>
              <a:gd name="connsiteY72" fmla="*/ 868811 h 2271483"/>
              <a:gd name="connsiteX73" fmla="*/ 1251752 w 2321927"/>
              <a:gd name="connsiteY73" fmla="*/ 815545 h 2271483"/>
              <a:gd name="connsiteX74" fmla="*/ 1225119 w 2321927"/>
              <a:gd name="connsiteY74" fmla="*/ 762279 h 2271483"/>
              <a:gd name="connsiteX75" fmla="*/ 1242874 w 2321927"/>
              <a:gd name="connsiteY75" fmla="*/ 700135 h 2271483"/>
              <a:gd name="connsiteX76" fmla="*/ 1260630 w 2321927"/>
              <a:gd name="connsiteY76" fmla="*/ 682380 h 2271483"/>
              <a:gd name="connsiteX77" fmla="*/ 1269507 w 2321927"/>
              <a:gd name="connsiteY77" fmla="*/ 646869 h 2271483"/>
              <a:gd name="connsiteX78" fmla="*/ 1287263 w 2321927"/>
              <a:gd name="connsiteY78" fmla="*/ 593603 h 2271483"/>
              <a:gd name="connsiteX79" fmla="*/ 1278385 w 2321927"/>
              <a:gd name="connsiteY79" fmla="*/ 531460 h 2271483"/>
              <a:gd name="connsiteX80" fmla="*/ 1260630 w 2321927"/>
              <a:gd name="connsiteY80" fmla="*/ 504827 h 2271483"/>
              <a:gd name="connsiteX81" fmla="*/ 1189608 w 2321927"/>
              <a:gd name="connsiteY81" fmla="*/ 442683 h 2271483"/>
              <a:gd name="connsiteX82" fmla="*/ 1162975 w 2321927"/>
              <a:gd name="connsiteY82" fmla="*/ 433805 h 2271483"/>
              <a:gd name="connsiteX83" fmla="*/ 1091954 w 2321927"/>
              <a:gd name="connsiteY83" fmla="*/ 371662 h 2271483"/>
              <a:gd name="connsiteX84" fmla="*/ 1020933 w 2321927"/>
              <a:gd name="connsiteY84" fmla="*/ 327273 h 2271483"/>
              <a:gd name="connsiteX85" fmla="*/ 976544 w 2321927"/>
              <a:gd name="connsiteY85" fmla="*/ 282885 h 2271483"/>
              <a:gd name="connsiteX86" fmla="*/ 949911 w 2321927"/>
              <a:gd name="connsiteY86" fmla="*/ 256252 h 2271483"/>
              <a:gd name="connsiteX87" fmla="*/ 932156 w 2321927"/>
              <a:gd name="connsiteY87" fmla="*/ 220741 h 2271483"/>
              <a:gd name="connsiteX88" fmla="*/ 878890 w 2321927"/>
              <a:gd name="connsiteY88" fmla="*/ 194108 h 2271483"/>
              <a:gd name="connsiteX89" fmla="*/ 834501 w 2321927"/>
              <a:gd name="connsiteY89" fmla="*/ 158598 h 2271483"/>
              <a:gd name="connsiteX90" fmla="*/ 772358 w 2321927"/>
              <a:gd name="connsiteY90" fmla="*/ 149720 h 2271483"/>
              <a:gd name="connsiteX91" fmla="*/ 736847 w 2321927"/>
              <a:gd name="connsiteY91" fmla="*/ 131965 h 2271483"/>
              <a:gd name="connsiteX92" fmla="*/ 710214 w 2321927"/>
              <a:gd name="connsiteY92" fmla="*/ 114209 h 2271483"/>
              <a:gd name="connsiteX93" fmla="*/ 692459 w 2321927"/>
              <a:gd name="connsiteY93" fmla="*/ 123087 h 22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321927" h="2271483">
                <a:moveTo>
                  <a:pt x="692459" y="123087"/>
                </a:moveTo>
                <a:lnTo>
                  <a:pt x="692459" y="123087"/>
                </a:lnTo>
                <a:cubicBezTo>
                  <a:pt x="554186" y="19382"/>
                  <a:pt x="635032" y="58485"/>
                  <a:pt x="550416" y="34310"/>
                </a:cubicBezTo>
                <a:cubicBezTo>
                  <a:pt x="541418" y="31739"/>
                  <a:pt x="533013" y="26971"/>
                  <a:pt x="523783" y="25433"/>
                </a:cubicBezTo>
                <a:cubicBezTo>
                  <a:pt x="497351" y="21028"/>
                  <a:pt x="470517" y="19514"/>
                  <a:pt x="443884" y="16555"/>
                </a:cubicBezTo>
                <a:cubicBezTo>
                  <a:pt x="394222" y="0"/>
                  <a:pt x="410085" y="1253"/>
                  <a:pt x="328474" y="16555"/>
                </a:cubicBezTo>
                <a:cubicBezTo>
                  <a:pt x="310079" y="20004"/>
                  <a:pt x="275208" y="34310"/>
                  <a:pt x="275208" y="34310"/>
                </a:cubicBezTo>
                <a:cubicBezTo>
                  <a:pt x="223276" y="86244"/>
                  <a:pt x="248231" y="67092"/>
                  <a:pt x="204187" y="96454"/>
                </a:cubicBezTo>
                <a:cubicBezTo>
                  <a:pt x="164491" y="175845"/>
                  <a:pt x="177045" y="142365"/>
                  <a:pt x="159799" y="194108"/>
                </a:cubicBezTo>
                <a:cubicBezTo>
                  <a:pt x="162758" y="235537"/>
                  <a:pt x="162515" y="277321"/>
                  <a:pt x="168676" y="318396"/>
                </a:cubicBezTo>
                <a:cubicBezTo>
                  <a:pt x="173772" y="352371"/>
                  <a:pt x="198179" y="401166"/>
                  <a:pt x="221942" y="424928"/>
                </a:cubicBezTo>
                <a:cubicBezTo>
                  <a:pt x="247243" y="450227"/>
                  <a:pt x="235055" y="435719"/>
                  <a:pt x="257453" y="469316"/>
                </a:cubicBezTo>
                <a:cubicBezTo>
                  <a:pt x="240258" y="538095"/>
                  <a:pt x="262628" y="474500"/>
                  <a:pt x="221942" y="531460"/>
                </a:cubicBezTo>
                <a:cubicBezTo>
                  <a:pt x="175118" y="597013"/>
                  <a:pt x="234788" y="543101"/>
                  <a:pt x="177554" y="584726"/>
                </a:cubicBezTo>
                <a:cubicBezTo>
                  <a:pt x="153622" y="602131"/>
                  <a:pt x="106533" y="637992"/>
                  <a:pt x="106533" y="637992"/>
                </a:cubicBezTo>
                <a:cubicBezTo>
                  <a:pt x="97655" y="652788"/>
                  <a:pt x="89045" y="667748"/>
                  <a:pt x="79900" y="682380"/>
                </a:cubicBezTo>
                <a:cubicBezTo>
                  <a:pt x="74245" y="691428"/>
                  <a:pt x="67253" y="699646"/>
                  <a:pt x="62144" y="709013"/>
                </a:cubicBezTo>
                <a:cubicBezTo>
                  <a:pt x="49470" y="732249"/>
                  <a:pt x="26633" y="780034"/>
                  <a:pt x="26633" y="780034"/>
                </a:cubicBezTo>
                <a:cubicBezTo>
                  <a:pt x="23674" y="791871"/>
                  <a:pt x="19103" y="803418"/>
                  <a:pt x="17756" y="815545"/>
                </a:cubicBezTo>
                <a:cubicBezTo>
                  <a:pt x="259" y="973024"/>
                  <a:pt x="23805" y="895055"/>
                  <a:pt x="0" y="966466"/>
                </a:cubicBezTo>
                <a:cubicBezTo>
                  <a:pt x="11837" y="984221"/>
                  <a:pt x="24054" y="1001729"/>
                  <a:pt x="35511" y="1019732"/>
                </a:cubicBezTo>
                <a:cubicBezTo>
                  <a:pt x="55915" y="1051795"/>
                  <a:pt x="73854" y="1087635"/>
                  <a:pt x="97655" y="1117386"/>
                </a:cubicBezTo>
                <a:cubicBezTo>
                  <a:pt x="122216" y="1148087"/>
                  <a:pt x="152430" y="1168978"/>
                  <a:pt x="186432" y="1188407"/>
                </a:cubicBezTo>
                <a:cubicBezTo>
                  <a:pt x="209413" y="1201539"/>
                  <a:pt x="234217" y="1211244"/>
                  <a:pt x="257453" y="1223918"/>
                </a:cubicBezTo>
                <a:cubicBezTo>
                  <a:pt x="266820" y="1229027"/>
                  <a:pt x="274059" y="1238027"/>
                  <a:pt x="284086" y="1241673"/>
                </a:cubicBezTo>
                <a:cubicBezTo>
                  <a:pt x="335294" y="1260294"/>
                  <a:pt x="381159" y="1262921"/>
                  <a:pt x="435006" y="1268306"/>
                </a:cubicBezTo>
                <a:lnTo>
                  <a:pt x="532661" y="1277184"/>
                </a:lnTo>
                <a:cubicBezTo>
                  <a:pt x="564595" y="1285168"/>
                  <a:pt x="578733" y="1289301"/>
                  <a:pt x="612560" y="1294939"/>
                </a:cubicBezTo>
                <a:cubicBezTo>
                  <a:pt x="633200" y="1298379"/>
                  <a:pt x="653989" y="1300858"/>
                  <a:pt x="674703" y="1303817"/>
                </a:cubicBezTo>
                <a:cubicBezTo>
                  <a:pt x="680622" y="1309735"/>
                  <a:pt x="691328" y="1313279"/>
                  <a:pt x="692459" y="1321572"/>
                </a:cubicBezTo>
                <a:cubicBezTo>
                  <a:pt x="700466" y="1380287"/>
                  <a:pt x="696415" y="1440072"/>
                  <a:pt x="701336" y="1499126"/>
                </a:cubicBezTo>
                <a:cubicBezTo>
                  <a:pt x="702349" y="1511285"/>
                  <a:pt x="704161" y="1524043"/>
                  <a:pt x="710214" y="1534636"/>
                </a:cubicBezTo>
                <a:cubicBezTo>
                  <a:pt x="716443" y="1545537"/>
                  <a:pt x="727969" y="1552391"/>
                  <a:pt x="736847" y="1561269"/>
                </a:cubicBezTo>
                <a:cubicBezTo>
                  <a:pt x="752630" y="1608618"/>
                  <a:pt x="754982" y="1624046"/>
                  <a:pt x="781235" y="1667801"/>
                </a:cubicBezTo>
                <a:cubicBezTo>
                  <a:pt x="788848" y="1680489"/>
                  <a:pt x="799661" y="1691001"/>
                  <a:pt x="807868" y="1703312"/>
                </a:cubicBezTo>
                <a:cubicBezTo>
                  <a:pt x="847833" y="1763260"/>
                  <a:pt x="824124" y="1742909"/>
                  <a:pt x="878890" y="1809844"/>
                </a:cubicBezTo>
                <a:cubicBezTo>
                  <a:pt x="889490" y="1822800"/>
                  <a:pt x="904356" y="1831963"/>
                  <a:pt x="914400" y="1845355"/>
                </a:cubicBezTo>
                <a:cubicBezTo>
                  <a:pt x="922340" y="1855942"/>
                  <a:pt x="924215" y="1870279"/>
                  <a:pt x="932156" y="1880866"/>
                </a:cubicBezTo>
                <a:cubicBezTo>
                  <a:pt x="959891" y="1917846"/>
                  <a:pt x="988247" y="1954712"/>
                  <a:pt x="1020933" y="1987398"/>
                </a:cubicBezTo>
                <a:cubicBezTo>
                  <a:pt x="1059454" y="2025919"/>
                  <a:pt x="1129276" y="2099275"/>
                  <a:pt x="1171853" y="2120563"/>
                </a:cubicBezTo>
                <a:cubicBezTo>
                  <a:pt x="1189608" y="2129441"/>
                  <a:pt x="1206979" y="2139134"/>
                  <a:pt x="1225119" y="2147196"/>
                </a:cubicBezTo>
                <a:cubicBezTo>
                  <a:pt x="1233670" y="2150997"/>
                  <a:pt x="1243201" y="2152272"/>
                  <a:pt x="1251752" y="2156073"/>
                </a:cubicBezTo>
                <a:cubicBezTo>
                  <a:pt x="1269892" y="2164135"/>
                  <a:pt x="1287029" y="2174311"/>
                  <a:pt x="1305018" y="2182706"/>
                </a:cubicBezTo>
                <a:cubicBezTo>
                  <a:pt x="1350226" y="2203803"/>
                  <a:pt x="1415395" y="2233867"/>
                  <a:pt x="1464816" y="2244850"/>
                </a:cubicBezTo>
                <a:cubicBezTo>
                  <a:pt x="1490975" y="2250663"/>
                  <a:pt x="1518082" y="2250769"/>
                  <a:pt x="1544715" y="2253728"/>
                </a:cubicBezTo>
                <a:cubicBezTo>
                  <a:pt x="1582113" y="2263077"/>
                  <a:pt x="1609688" y="2271483"/>
                  <a:pt x="1651247" y="2271483"/>
                </a:cubicBezTo>
                <a:cubicBezTo>
                  <a:pt x="1707550" y="2271483"/>
                  <a:pt x="1763658" y="2264689"/>
                  <a:pt x="1819923" y="2262605"/>
                </a:cubicBezTo>
                <a:lnTo>
                  <a:pt x="2130641" y="2253728"/>
                </a:lnTo>
                <a:cubicBezTo>
                  <a:pt x="2151356" y="2247809"/>
                  <a:pt x="2171885" y="2241197"/>
                  <a:pt x="2192785" y="2235972"/>
                </a:cubicBezTo>
                <a:cubicBezTo>
                  <a:pt x="2207423" y="2232312"/>
                  <a:pt x="2224234" y="2234858"/>
                  <a:pt x="2237173" y="2227095"/>
                </a:cubicBezTo>
                <a:cubicBezTo>
                  <a:pt x="2255116" y="2216329"/>
                  <a:pt x="2281562" y="2182706"/>
                  <a:pt x="2281562" y="2182706"/>
                </a:cubicBezTo>
                <a:cubicBezTo>
                  <a:pt x="2284521" y="2159032"/>
                  <a:pt x="2286171" y="2135158"/>
                  <a:pt x="2290439" y="2111685"/>
                </a:cubicBezTo>
                <a:cubicBezTo>
                  <a:pt x="2292113" y="2102478"/>
                  <a:pt x="2298080" y="2094328"/>
                  <a:pt x="2299317" y="2085052"/>
                </a:cubicBezTo>
                <a:cubicBezTo>
                  <a:pt x="2321927" y="1915480"/>
                  <a:pt x="2295198" y="2030512"/>
                  <a:pt x="2317072" y="1943009"/>
                </a:cubicBezTo>
                <a:cubicBezTo>
                  <a:pt x="2260670" y="1858405"/>
                  <a:pt x="2296650" y="1904830"/>
                  <a:pt x="2201663" y="1809844"/>
                </a:cubicBezTo>
                <a:cubicBezTo>
                  <a:pt x="2177989" y="1786170"/>
                  <a:pt x="2149212" y="1766680"/>
                  <a:pt x="2130641" y="1738823"/>
                </a:cubicBezTo>
                <a:cubicBezTo>
                  <a:pt x="2085094" y="1670501"/>
                  <a:pt x="2120270" y="1717941"/>
                  <a:pt x="1997476" y="1614535"/>
                </a:cubicBezTo>
                <a:lnTo>
                  <a:pt x="1944210" y="1570147"/>
                </a:lnTo>
                <a:cubicBezTo>
                  <a:pt x="1929545" y="1558148"/>
                  <a:pt x="1913220" y="1548034"/>
                  <a:pt x="1899822" y="1534636"/>
                </a:cubicBezTo>
                <a:cubicBezTo>
                  <a:pt x="1890944" y="1525758"/>
                  <a:pt x="1883405" y="1515300"/>
                  <a:pt x="1873189" y="1508003"/>
                </a:cubicBezTo>
                <a:cubicBezTo>
                  <a:pt x="1862420" y="1500311"/>
                  <a:pt x="1849168" y="1496814"/>
                  <a:pt x="1837678" y="1490248"/>
                </a:cubicBezTo>
                <a:cubicBezTo>
                  <a:pt x="1828414" y="1484955"/>
                  <a:pt x="1819923" y="1478411"/>
                  <a:pt x="1811045" y="1472493"/>
                </a:cubicBezTo>
                <a:cubicBezTo>
                  <a:pt x="1826663" y="1394404"/>
                  <a:pt x="1810384" y="1441391"/>
                  <a:pt x="1882066" y="1348205"/>
                </a:cubicBezTo>
                <a:cubicBezTo>
                  <a:pt x="1891087" y="1336477"/>
                  <a:pt x="1908700" y="1312695"/>
                  <a:pt x="1908700" y="1312695"/>
                </a:cubicBezTo>
                <a:cubicBezTo>
                  <a:pt x="1911659" y="1303817"/>
                  <a:pt x="1918244" y="1295396"/>
                  <a:pt x="1917577" y="1286062"/>
                </a:cubicBezTo>
                <a:cubicBezTo>
                  <a:pt x="1915220" y="1253061"/>
                  <a:pt x="1910284" y="1219795"/>
                  <a:pt x="1899822" y="1188407"/>
                </a:cubicBezTo>
                <a:cubicBezTo>
                  <a:pt x="1895143" y="1174370"/>
                  <a:pt x="1882932" y="1164032"/>
                  <a:pt x="1873189" y="1152897"/>
                </a:cubicBezTo>
                <a:cubicBezTo>
                  <a:pt x="1841690" y="1116899"/>
                  <a:pt x="1827257" y="1108058"/>
                  <a:pt x="1784412" y="1081875"/>
                </a:cubicBezTo>
                <a:cubicBezTo>
                  <a:pt x="1602795" y="970888"/>
                  <a:pt x="1750830" y="1060646"/>
                  <a:pt x="1597981" y="984221"/>
                </a:cubicBezTo>
                <a:cubicBezTo>
                  <a:pt x="1487912" y="929186"/>
                  <a:pt x="1705396" y="1020111"/>
                  <a:pt x="1518082" y="939833"/>
                </a:cubicBezTo>
                <a:cubicBezTo>
                  <a:pt x="1494843" y="929873"/>
                  <a:pt x="1470078" y="923663"/>
                  <a:pt x="1447061" y="913200"/>
                </a:cubicBezTo>
                <a:cubicBezTo>
                  <a:pt x="1437348" y="908785"/>
                  <a:pt x="1429755" y="900626"/>
                  <a:pt x="1420428" y="895444"/>
                </a:cubicBezTo>
                <a:cubicBezTo>
                  <a:pt x="1403075" y="885803"/>
                  <a:pt x="1385186" y="877130"/>
                  <a:pt x="1367162" y="868811"/>
                </a:cubicBezTo>
                <a:cubicBezTo>
                  <a:pt x="1217867" y="799906"/>
                  <a:pt x="1385869" y="882604"/>
                  <a:pt x="1251752" y="815545"/>
                </a:cubicBezTo>
                <a:cubicBezTo>
                  <a:pt x="1242776" y="802080"/>
                  <a:pt x="1225119" y="780655"/>
                  <a:pt x="1225119" y="762279"/>
                </a:cubicBezTo>
                <a:cubicBezTo>
                  <a:pt x="1225119" y="758413"/>
                  <a:pt x="1238689" y="707111"/>
                  <a:pt x="1242874" y="700135"/>
                </a:cubicBezTo>
                <a:cubicBezTo>
                  <a:pt x="1247180" y="692958"/>
                  <a:pt x="1254711" y="688298"/>
                  <a:pt x="1260630" y="682380"/>
                </a:cubicBezTo>
                <a:cubicBezTo>
                  <a:pt x="1263589" y="670543"/>
                  <a:pt x="1266001" y="658556"/>
                  <a:pt x="1269507" y="646869"/>
                </a:cubicBezTo>
                <a:cubicBezTo>
                  <a:pt x="1274885" y="628942"/>
                  <a:pt x="1287263" y="593603"/>
                  <a:pt x="1287263" y="593603"/>
                </a:cubicBezTo>
                <a:cubicBezTo>
                  <a:pt x="1284304" y="572889"/>
                  <a:pt x="1284398" y="551502"/>
                  <a:pt x="1278385" y="531460"/>
                </a:cubicBezTo>
                <a:cubicBezTo>
                  <a:pt x="1275319" y="521240"/>
                  <a:pt x="1267460" y="513024"/>
                  <a:pt x="1260630" y="504827"/>
                </a:cubicBezTo>
                <a:cubicBezTo>
                  <a:pt x="1245451" y="486612"/>
                  <a:pt x="1206293" y="453111"/>
                  <a:pt x="1189608" y="442683"/>
                </a:cubicBezTo>
                <a:cubicBezTo>
                  <a:pt x="1181673" y="437723"/>
                  <a:pt x="1171853" y="436764"/>
                  <a:pt x="1162975" y="433805"/>
                </a:cubicBezTo>
                <a:cubicBezTo>
                  <a:pt x="1134912" y="405742"/>
                  <a:pt x="1128083" y="396952"/>
                  <a:pt x="1091954" y="371662"/>
                </a:cubicBezTo>
                <a:cubicBezTo>
                  <a:pt x="1086730" y="368005"/>
                  <a:pt x="1032048" y="336998"/>
                  <a:pt x="1020933" y="327273"/>
                </a:cubicBezTo>
                <a:cubicBezTo>
                  <a:pt x="1005185" y="313494"/>
                  <a:pt x="991340" y="297681"/>
                  <a:pt x="976544" y="282885"/>
                </a:cubicBezTo>
                <a:lnTo>
                  <a:pt x="949911" y="256252"/>
                </a:lnTo>
                <a:cubicBezTo>
                  <a:pt x="943993" y="244415"/>
                  <a:pt x="940628" y="230908"/>
                  <a:pt x="932156" y="220741"/>
                </a:cubicBezTo>
                <a:cubicBezTo>
                  <a:pt x="918919" y="204856"/>
                  <a:pt x="897067" y="200167"/>
                  <a:pt x="878890" y="194108"/>
                </a:cubicBezTo>
                <a:cubicBezTo>
                  <a:pt x="867396" y="182614"/>
                  <a:pt x="850499" y="163397"/>
                  <a:pt x="834501" y="158598"/>
                </a:cubicBezTo>
                <a:cubicBezTo>
                  <a:pt x="814459" y="152585"/>
                  <a:pt x="793072" y="152679"/>
                  <a:pt x="772358" y="149720"/>
                </a:cubicBezTo>
                <a:cubicBezTo>
                  <a:pt x="760521" y="143802"/>
                  <a:pt x="748337" y="138531"/>
                  <a:pt x="736847" y="131965"/>
                </a:cubicBezTo>
                <a:cubicBezTo>
                  <a:pt x="727583" y="126671"/>
                  <a:pt x="719757" y="118981"/>
                  <a:pt x="710214" y="114209"/>
                </a:cubicBezTo>
                <a:lnTo>
                  <a:pt x="692459" y="12308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44008" y="3501008"/>
            <a:ext cx="7200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98072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Compute the flow</a:t>
            </a:r>
          </a:p>
          <a:p>
            <a:r>
              <a:rPr lang="en-US" dirty="0" smtClean="0"/>
              <a:t>calculate for each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edge e the sum over all nodes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 of the fraction of shortest </a:t>
            </a:r>
            <a:r>
              <a:rPr lang="en-US" dirty="0" smtClean="0"/>
              <a:t>paths from the root X to Y that go through e.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the flow through each link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72000" y="1000108"/>
          <a:ext cx="4121150" cy="630237"/>
        </p:xfrm>
        <a:graphic>
          <a:graphicData uri="http://schemas.openxmlformats.org/presentationml/2006/ole">
            <p:oleObj spid="_x0000_s81922" name="Equation" r:id="rId5" imgW="2819160" imgH="431640" progId="Equation.3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851920" y="4149080"/>
            <a:ext cx="216024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8691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(I, K) = 3/6 = 1/2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1800" y="3429000"/>
            <a:ext cx="72008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285293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 I that go through (F, I) = 2/3 + 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(F, I)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(1/2)(2/3) = 1/3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</a:t>
            </a:r>
          </a:p>
          <a:p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95936" y="3356992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1409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1/3+(1/3)1/2 = 1/2</a:t>
            </a:r>
            <a:endParaRPr lang="el-GR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(X, Y)</a:t>
            </a:r>
          </a:p>
          <a:p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6516216" y="23488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6516216" y="321297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6732240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l-G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l-GR" baseline="-25000" dirty="0" smtClean="0"/>
          </a:p>
        </p:txBody>
      </p:sp>
      <p:graphicFrame>
        <p:nvGraphicFramePr>
          <p:cNvPr id="136194" name="Object 3"/>
          <p:cNvGraphicFramePr>
            <a:graphicFrameLocks noChangeAspect="1"/>
          </p:cNvGraphicFramePr>
          <p:nvPr/>
        </p:nvGraphicFramePr>
        <p:xfrm>
          <a:off x="4572000" y="4941168"/>
          <a:ext cx="3954463" cy="557212"/>
        </p:xfrm>
        <a:graphic>
          <a:graphicData uri="http://schemas.openxmlformats.org/presentationml/2006/ole">
            <p:oleObj spid="_x0000_s136194" name="Εξίσωση" r:id="rId5" imgW="2705040" imgH="380880" progId="Equation.3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5868144" y="364502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4248" y="3645024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.. 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l-GR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24025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 for A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 over all BFSs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Snapshots over time: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7676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37676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4464843" y="2964653"/>
            <a:ext cx="71438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2198" y="2714620"/>
            <a:ext cx="1357322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9256" y="4714884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714876" y="2714620"/>
            <a:ext cx="2000264" cy="171451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3438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2505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05064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76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Issues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Test for connectivity?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Re-compute all paths, or only those affected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Parallel computation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 “Sampling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Girvan and Newman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4365104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president </a:t>
            </a:r>
          </a:p>
          <a:p>
            <a:r>
              <a:rPr lang="en-US" dirty="0" smtClean="0"/>
              <a:t>1 instructor</a:t>
            </a:r>
          </a:p>
          <a:p>
            <a:r>
              <a:rPr lang="en-US" dirty="0" smtClean="0"/>
              <a:t>Correct but node 9 (attached it to 34</a:t>
            </a:r>
            <a:r>
              <a:rPr lang="en-US" dirty="0" smtClean="0"/>
              <a:t>) </a:t>
            </a:r>
            <a:r>
              <a:rPr lang="en-US" sz="1600" dirty="0" smtClean="0"/>
              <a:t>– why? 3 weeks away from getting a black belt</a:t>
            </a:r>
            <a:endParaRPr lang="el-G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7332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cut approach – the same outcome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Clustering Coefficient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(Local) clustering coefficient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a node is the probability that two randomly selected friends of a node are friends with each other</a:t>
            </a:r>
          </a:p>
        </p:txBody>
      </p:sp>
      <p:graphicFrame>
        <p:nvGraphicFramePr>
          <p:cNvPr id="27649" name="Object 3"/>
          <p:cNvGraphicFramePr>
            <a:graphicFrameLocks noChangeAspect="1"/>
          </p:cNvGraphicFramePr>
          <p:nvPr/>
        </p:nvGraphicFramePr>
        <p:xfrm>
          <a:off x="357158" y="2643182"/>
          <a:ext cx="3433762" cy="1714500"/>
        </p:xfrm>
        <a:graphic>
          <a:graphicData uri="http://schemas.openxmlformats.org/presentationml/2006/ole">
            <p:oleObj spid="_x0000_s27649" name="Equation" r:id="rId4" imgW="838080" imgH="419040" progId="Equation.3">
              <p:embed/>
            </p:oleObj>
          </a:graphicData>
        </a:graphic>
      </p:graphicFrame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3929058" y="3357562"/>
          <a:ext cx="4643470" cy="302360"/>
        </p:xfrm>
        <a:graphic>
          <a:graphicData uri="http://schemas.openxmlformats.org/presentationml/2006/ole">
            <p:oleObj spid="_x0000_s27650" name="Equation" r:id="rId5" imgW="312408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457200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Fraction of the friends of a node that are friends with each other (i.e., connected)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Clustering Coefficient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7814033" cy="2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1/6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928794" y="4000504"/>
            <a:ext cx="114300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0694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429256" y="4000504"/>
            <a:ext cx="114300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100" y="5643578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Ranges from 0 to 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If A knows B and C, B and C are likely to become friend, but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509120"/>
            <a:ext cx="7786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Opportunity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Incentive of 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(latent stress for A, if B and C are not friends, dating back to social psychology)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7293" y="2073203"/>
            <a:ext cx="1935832" cy="1944216"/>
            <a:chOff x="3237293" y="2073203"/>
            <a:chExt cx="1935832" cy="1944216"/>
          </a:xfrm>
        </p:grpSpPr>
        <p:sp>
          <p:nvSpPr>
            <p:cNvPr id="5" name="Oval 4"/>
            <p:cNvSpPr/>
            <p:nvPr/>
          </p:nvSpPr>
          <p:spPr>
            <a:xfrm>
              <a:off x="4453045" y="2073203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37293" y="2729659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53045" y="3441355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l-GR" dirty="0"/>
            </a:p>
          </p:txBody>
        </p:sp>
        <p:cxnSp>
          <p:nvCxnSpPr>
            <p:cNvPr id="10" name="Straight Connector 9"/>
            <p:cNvCxnSpPr>
              <a:stCxn id="6" idx="7"/>
              <a:endCxn id="5" idx="3"/>
            </p:cNvCxnSpPr>
            <p:nvPr/>
          </p:nvCxnSpPr>
          <p:spPr>
            <a:xfrm flipV="1">
              <a:off x="3851920" y="2564904"/>
              <a:ext cx="706578" cy="249118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</p:cNvCxnSpPr>
            <p:nvPr/>
          </p:nvCxnSpPr>
          <p:spPr>
            <a:xfrm>
              <a:off x="3851920" y="3221360"/>
              <a:ext cx="673133" cy="364011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Bridges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4785767" cy="18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3572662" y="2570950"/>
            <a:ext cx="114221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8926" y="321468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Bridge 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(aka cut-edge)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50057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An edge between A and B is a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bridge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if deleting that edge would cause A and B to lie in two different components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AB the only “route” between A and B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607220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extremely rare in social networks</a:t>
            </a:r>
            <a:endParaRPr lang="en-US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2236</Words>
  <Application>Microsoft Office PowerPoint</Application>
  <PresentationFormat>On-screen Show (4:3)</PresentationFormat>
  <Paragraphs>355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Equation</vt:lpstr>
      <vt:lpstr>Microsoft Equation 3.0</vt:lpstr>
      <vt:lpstr>Λ14 Διαδικτυακά Κοινωνικά Δίκτυα και Μέσα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130</cp:revision>
  <dcterms:created xsi:type="dcterms:W3CDTF">2012-10-10T06:53:19Z</dcterms:created>
  <dcterms:modified xsi:type="dcterms:W3CDTF">2012-10-26T06:30:14Z</dcterms:modified>
</cp:coreProperties>
</file>