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7" r:id="rId2"/>
    <p:sldId id="258" r:id="rId3"/>
    <p:sldId id="259" r:id="rId4"/>
    <p:sldId id="33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5" r:id="rId13"/>
    <p:sldId id="336" r:id="rId14"/>
    <p:sldId id="337" r:id="rId15"/>
    <p:sldId id="338" r:id="rId16"/>
    <p:sldId id="33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33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32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33" r:id="rId57"/>
    <p:sldId id="334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40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1A79-7359-46D4-B48F-44192C348149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9505-39C0-4CF6-8C6C-26AF0A2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90BA-199C-4D3A-813B-B760FBF4873B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D0C18-9324-4CE4-8F91-4B8352182975}" type="slidenum">
              <a:rPr lang="en-US"/>
              <a:pPr/>
              <a:t>14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BB057-6228-4B61-AAA9-34486F0B9177}" type="slidenum">
              <a:rPr lang="en-US"/>
              <a:pPr/>
              <a:t>15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17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19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E0101-51BC-4D4A-8640-5B0AAAEEBD12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25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27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28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54F17-4150-439E-B370-9CAB1DD6786A}" type="slidenum">
              <a:rPr lang="en-US"/>
              <a:pPr/>
              <a:t>29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186C5-93D8-482A-BF5B-2126CC804676}" type="slidenum">
              <a:rPr lang="en-US"/>
              <a:pPr/>
              <a:t>30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7D50D-EF12-4E2B-9FF4-11EE448C3394}" type="slidenum">
              <a:rPr lang="en-US"/>
              <a:pPr/>
              <a:t>31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962D6-1BB1-49FB-A663-6AE8206FB585}" type="slidenum">
              <a:rPr lang="en-US"/>
              <a:pPr/>
              <a:t>32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3F517-3F28-4976-8308-DBB2C429FD01}" type="slidenum">
              <a:rPr lang="en-US"/>
              <a:pPr/>
              <a:t>33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35C3A-1423-4765-BAE0-EA01FD28586E}" type="slidenum">
              <a:rPr lang="en-US"/>
              <a:pPr/>
              <a:t>34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51567-A4DE-4BC1-9F65-FEC1253DFF8A}" type="slidenum">
              <a:rPr lang="en-US"/>
              <a:pPr/>
              <a:t>35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4D992-8262-4CEF-B60C-61BABDF2E967}" type="slidenum">
              <a:rPr lang="en-US"/>
              <a:pPr/>
              <a:t>36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AD46-417E-40F4-AEA2-82C080D1EB49}" type="slidenum">
              <a:rPr lang="en-US"/>
              <a:pPr/>
              <a:t>37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38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39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42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43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44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67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68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communities: f(1), f(2), … f(h)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69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72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75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76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77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C2553-54ED-4A15-A2A5-A4FD9B5AB6CB}" type="slidenum">
              <a:rPr lang="en-US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54A7-1068-4A83-9B3E-DEFC3EA5601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Network models</a:t>
            </a:r>
          </a:p>
        </p:txBody>
      </p:sp>
    </p:spTree>
    <p:extLst>
      <p:ext uri="{BB962C8B-B14F-4D97-AF65-F5344CB8AC3E}">
        <p14:creationId xmlns:p14="http://schemas.microsoft.com/office/powerpoint/2010/main" val="2579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rgbClr val="0070C0"/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2095200" imgH="457200" progId="Equation.3">
                  <p:embed/>
                </p:oleObj>
              </mc:Choice>
              <mc:Fallback>
                <p:oleObj name="Equation" r:id="rId4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1384200" imgH="419040" progId="Equation.3">
                  <p:embed/>
                </p:oleObj>
              </mc:Choice>
              <mc:Fallback>
                <p:oleObj name="Equation" r:id="rId6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Clustering coefficient</a:t>
            </a:r>
          </a:p>
          <a:p>
            <a:pPr lvl="1"/>
            <a:r>
              <a:rPr lang="en-US">
                <a:solidFill>
                  <a:srgbClr val="00CC00"/>
                </a:solidFill>
              </a:rPr>
              <a:t>C = z/n</a:t>
            </a:r>
          </a:p>
          <a:p>
            <a:endParaRPr lang="en-US"/>
          </a:p>
          <a:p>
            <a:r>
              <a:rPr lang="en-US"/>
              <a:t>Diameter (maximum path)</a:t>
            </a:r>
          </a:p>
          <a:p>
            <a:pPr lvl="1"/>
            <a:r>
              <a:rPr lang="en-US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24605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Phase transitions </a:t>
            </a:r>
            <a:r>
              <a:rPr lang="en-US" dirty="0" smtClean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 smtClean="0"/>
              <a:t>Also, in popular science: “The tipping point”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Water becoming ice</a:t>
            </a:r>
          </a:p>
          <a:p>
            <a:pPr lvl="1"/>
            <a:r>
              <a:rPr lang="en-US" dirty="0" smtClean="0"/>
              <a:t>Percolation</a:t>
            </a:r>
          </a:p>
          <a:p>
            <a:pPr lvl="1"/>
            <a:r>
              <a:rPr lang="en-US" dirty="0" smtClean="0"/>
              <a:t>Giant components in graphs</a:t>
            </a:r>
          </a:p>
          <a:p>
            <a:r>
              <a:rPr lang="en-US" dirty="0" smtClean="0"/>
              <a:t>In all of these examples, the transition from one state to another (e.g., from water to ice) happens almost instantaneously when a parameter crosses a </a:t>
            </a:r>
            <a:r>
              <a:rPr lang="en-US" dirty="0" smtClean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 smtClean="0"/>
              <a:t>At the threshold value we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 smtClean="0"/>
              <a:t>, and the appearance of </a:t>
            </a:r>
            <a:r>
              <a:rPr lang="en-US" dirty="0" smtClean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 smtClean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Percolation on a square lattice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cell is occupied with probability p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is the mean cluster size?</a:t>
            </a: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6"/>
          <a:stretch>
            <a:fillRect/>
          </a:stretch>
        </p:blipFill>
        <p:spPr bwMode="auto">
          <a:xfrm>
            <a:off x="1835150" y="2205038"/>
            <a:ext cx="54102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9" name="Freeform 5"/>
          <p:cNvSpPr>
            <a:spLocks/>
          </p:cNvSpPr>
          <p:nvPr/>
        </p:nvSpPr>
        <p:spPr bwMode="auto">
          <a:xfrm>
            <a:off x="4211638" y="4797425"/>
            <a:ext cx="865187" cy="576263"/>
          </a:xfrm>
          <a:custGeom>
            <a:avLst/>
            <a:gdLst>
              <a:gd name="T0" fmla="*/ 0 w 545"/>
              <a:gd name="T1" fmla="*/ 363 h 363"/>
              <a:gd name="T2" fmla="*/ 0 w 545"/>
              <a:gd name="T3" fmla="*/ 182 h 363"/>
              <a:gd name="T4" fmla="*/ 363 w 545"/>
              <a:gd name="T5" fmla="*/ 182 h 363"/>
              <a:gd name="T6" fmla="*/ 363 w 545"/>
              <a:gd name="T7" fmla="*/ 0 h 363"/>
              <a:gd name="T8" fmla="*/ 545 w 545"/>
              <a:gd name="T9" fmla="*/ 0 h 363"/>
              <a:gd name="T10" fmla="*/ 545 w 545"/>
              <a:gd name="T11" fmla="*/ 363 h 363"/>
              <a:gd name="T12" fmla="*/ 0 w 545"/>
              <a:gd name="T13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363">
                <a:moveTo>
                  <a:pt x="0" y="363"/>
                </a:moveTo>
                <a:lnTo>
                  <a:pt x="0" y="182"/>
                </a:lnTo>
                <a:lnTo>
                  <a:pt x="363" y="182"/>
                </a:lnTo>
                <a:lnTo>
                  <a:pt x="363" y="0"/>
                </a:lnTo>
                <a:lnTo>
                  <a:pt x="545" y="0"/>
                </a:lnTo>
                <a:lnTo>
                  <a:pt x="545" y="363"/>
                </a:lnTo>
                <a:lnTo>
                  <a:pt x="0" y="363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3635375" y="3286125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3059113" y="3860800"/>
            <a:ext cx="576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3059113" y="3860800"/>
            <a:ext cx="0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3059113" y="47974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3348038" y="4510088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3348038" y="451008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V="1">
            <a:off x="3635375" y="422116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3635375" y="422116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 flipV="1">
            <a:off x="3924300" y="386080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924300" y="3860800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V="1">
            <a:off x="4500563" y="3286125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3635375" y="32861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3924300" y="3286125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>
            <a:off x="3924300" y="36449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 flipV="1">
            <a:off x="4211638" y="3286125"/>
            <a:ext cx="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>
            <a:off x="4211638" y="328612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4608513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Critical phenomena and power laws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8229600" cy="1760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For p &lt; p</a:t>
            </a:r>
            <a:r>
              <a:rPr lang="en-US" sz="2400" baseline="-25000"/>
              <a:t>c</a:t>
            </a:r>
            <a:r>
              <a:rPr lang="en-US" sz="2400"/>
              <a:t> mean size is independent of the lattice size</a:t>
            </a:r>
          </a:p>
          <a:p>
            <a:pPr>
              <a:lnSpc>
                <a:spcPct val="80000"/>
              </a:lnSpc>
            </a:pPr>
            <a:r>
              <a:rPr lang="en-US" sz="2400"/>
              <a:t>For p &gt; p</a:t>
            </a:r>
            <a:r>
              <a:rPr lang="en-US" sz="2400" baseline="-25000"/>
              <a:t>c</a:t>
            </a:r>
            <a:r>
              <a:rPr lang="en-US" sz="2400"/>
              <a:t> mean size diverges (proportional to the lattice size - percolation)</a:t>
            </a:r>
          </a:p>
          <a:p>
            <a:pPr>
              <a:lnSpc>
                <a:spcPct val="80000"/>
              </a:lnSpc>
            </a:pPr>
            <a:r>
              <a:rPr lang="en-US" sz="2400"/>
              <a:t>For p = p</a:t>
            </a:r>
            <a:r>
              <a:rPr lang="en-US" sz="2400" baseline="-25000"/>
              <a:t>c</a:t>
            </a:r>
            <a:r>
              <a:rPr lang="en-US" sz="2400"/>
              <a:t> we obtain a power law distribution on the cluster sizes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6927850" y="2655888"/>
            <a:ext cx="195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c</a:t>
            </a:r>
            <a:r>
              <a:rPr lang="en-US"/>
              <a:t> = 0.5927462…</a:t>
            </a:r>
          </a:p>
        </p:txBody>
      </p:sp>
    </p:spTree>
    <p:extLst>
      <p:ext uri="{BB962C8B-B14F-4D97-AF65-F5344CB8AC3E}">
        <p14:creationId xmlns:p14="http://schemas.microsoft.com/office/powerpoint/2010/main" val="41797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Organized Criticality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Consider a dynamical system where trees appear in randomly at a constant rate, and fires strike cells randomly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The system eventually stabilizes at the critical point, resulting in power-law distribution of cluster (and fire) sizes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6483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/>
              <a:t>The idea behind self-organized criticality (more or less)</a:t>
            </a:r>
            <a:endParaRPr lang="en-US" sz="360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/>
              <a:t>There are two contradicting processes</a:t>
            </a:r>
          </a:p>
          <a:p>
            <a:pPr lvl="1"/>
            <a:r>
              <a:rPr lang="fi-FI" sz="2400" dirty="0"/>
              <a:t>e.g., planting process and fire process</a:t>
            </a:r>
          </a:p>
          <a:p>
            <a:r>
              <a:rPr lang="fi-FI" sz="2800" dirty="0"/>
              <a:t>For some choice of parameters the system stabilizes to a state that no process is a clear winner</a:t>
            </a:r>
          </a:p>
          <a:p>
            <a:pPr lvl="1"/>
            <a:r>
              <a:rPr lang="fi-FI" sz="2400" dirty="0"/>
              <a:t>results in power-law distributions</a:t>
            </a:r>
          </a:p>
          <a:p>
            <a:r>
              <a:rPr lang="fi-FI" sz="2800" dirty="0"/>
              <a:t>The parameters may be tunable so as to improve the chances of the process to survive</a:t>
            </a:r>
          </a:p>
          <a:p>
            <a:pPr lvl="1"/>
            <a:r>
              <a:rPr lang="fi-FI" sz="2400" dirty="0"/>
              <a:t>e.g., customer’s buying propensity, and product quality</a:t>
            </a:r>
            <a:r>
              <a:rPr lang="fi-FI" sz="2400" dirty="0" smtClean="0"/>
              <a:t>.</a:t>
            </a:r>
          </a:p>
          <a:p>
            <a:pPr lvl="1"/>
            <a:endParaRPr lang="fi-FI" sz="2400" dirty="0"/>
          </a:p>
          <a:p>
            <a:r>
              <a:rPr lang="fi-FI" dirty="0" smtClean="0"/>
              <a:t>Could we apply this idea to graphs?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1123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29920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1987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Informally, a network model is a </a:t>
            </a:r>
            <a:r>
              <a:rPr lang="en-US" sz="2800">
                <a:solidFill>
                  <a:srgbClr val="FF0000"/>
                </a:solidFill>
              </a:rPr>
              <a:t>process</a:t>
            </a:r>
            <a:r>
              <a:rPr lang="en-US" sz="2800"/>
              <a:t> (radomized or deterministic) for generating a graph</a:t>
            </a:r>
          </a:p>
          <a:p>
            <a:r>
              <a:rPr lang="en-US" sz="2800"/>
              <a:t>Models of </a:t>
            </a:r>
            <a:r>
              <a:rPr lang="en-US" sz="2800">
                <a:solidFill>
                  <a:srgbClr val="0066FF"/>
                </a:solidFill>
              </a:rPr>
              <a:t>static</a:t>
            </a:r>
            <a:r>
              <a:rPr lang="en-US" sz="2800"/>
              <a:t> graphs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a set of parameters 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/>
              <a:t>, and the size of the graph </a:t>
            </a:r>
            <a:r>
              <a:rPr lang="en-US" sz="240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output</a:t>
            </a:r>
            <a:r>
              <a:rPr lang="en-US" sz="2400"/>
              <a:t>: a graph </a:t>
            </a:r>
            <a:r>
              <a:rPr lang="en-US" sz="2400">
                <a:solidFill>
                  <a:srgbClr val="009900"/>
                </a:solidFill>
              </a:rPr>
              <a:t>G(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>
                <a:solidFill>
                  <a:srgbClr val="009900"/>
                </a:solidFill>
              </a:rPr>
              <a:t>,n)</a:t>
            </a:r>
            <a:r>
              <a:rPr lang="en-US" sz="2400"/>
              <a:t> </a:t>
            </a:r>
          </a:p>
          <a:p>
            <a:r>
              <a:rPr lang="en-US" sz="2800"/>
              <a:t>Models of </a:t>
            </a:r>
            <a:r>
              <a:rPr lang="en-US" sz="2800">
                <a:solidFill>
                  <a:srgbClr val="0066FF"/>
                </a:solidFill>
              </a:rPr>
              <a:t>evolving</a:t>
            </a:r>
            <a:r>
              <a:rPr lang="en-US" sz="2800"/>
              <a:t> graphs</a:t>
            </a:r>
          </a:p>
          <a:p>
            <a:pPr lvl="1"/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a set of parameters </a:t>
            </a:r>
            <a:r>
              <a:rPr lang="el-GR" sz="2400">
                <a:solidFill>
                  <a:srgbClr val="009900"/>
                </a:solidFill>
              </a:rPr>
              <a:t>Π</a:t>
            </a:r>
            <a:r>
              <a:rPr lang="en-US" sz="2400"/>
              <a:t>, and an initial graph </a:t>
            </a:r>
            <a:r>
              <a:rPr lang="en-US" sz="2400">
                <a:solidFill>
                  <a:srgbClr val="009900"/>
                </a:solidFill>
              </a:rPr>
              <a:t>G</a:t>
            </a:r>
            <a:r>
              <a:rPr lang="en-US" sz="2400" baseline="-25000">
                <a:solidFill>
                  <a:srgbClr val="009900"/>
                </a:solidFill>
              </a:rPr>
              <a:t>0</a:t>
            </a:r>
            <a:endParaRPr lang="en-US" sz="2400">
              <a:solidFill>
                <a:srgbClr val="009900"/>
              </a:solidFill>
            </a:endParaRPr>
          </a:p>
          <a:p>
            <a:pPr lvl="1"/>
            <a:r>
              <a:rPr lang="en-US" sz="2400">
                <a:solidFill>
                  <a:srgbClr val="CC0000"/>
                </a:solidFill>
              </a:rPr>
              <a:t>output</a:t>
            </a:r>
            <a:r>
              <a:rPr lang="en-US" sz="2400"/>
              <a:t>: a graph </a:t>
            </a:r>
            <a:r>
              <a:rPr lang="en-US" sz="2400">
                <a:solidFill>
                  <a:srgbClr val="009900"/>
                </a:solidFill>
              </a:rPr>
              <a:t>G</a:t>
            </a:r>
            <a:r>
              <a:rPr lang="en-US" sz="2400" baseline="-25000">
                <a:solidFill>
                  <a:srgbClr val="009900"/>
                </a:solidFill>
              </a:rPr>
              <a:t>t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en-US" sz="2400"/>
              <a:t>for each time </a:t>
            </a:r>
            <a:r>
              <a:rPr lang="en-US" sz="240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466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2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giant component phase transition for this model happens when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clustering coefficient is given by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diameter is logarithmic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3322638" y="2316163"/>
          <a:ext cx="21129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104840" imgH="431640" progId="Equation.3">
                  <p:embed/>
                </p:oleObj>
              </mc:Choice>
              <mc:Fallback>
                <p:oleObj name="Equation" r:id="rId4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2316163"/>
                        <a:ext cx="211296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3276600" y="4197350"/>
          <a:ext cx="22320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206360" imgH="596880" progId="Equation.3">
                  <p:embed/>
                </p:oleObj>
              </mc:Choice>
              <mc:Fallback>
                <p:oleObj name="Equation" r:id="rId6" imgW="12063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7350"/>
                        <a:ext cx="223202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268538" y="3141663"/>
            <a:ext cx="477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</a:rPr>
              <a:t>p</a:t>
            </a:r>
            <a:r>
              <a:rPr lang="en-US" sz="2400" baseline="-25000">
                <a:solidFill>
                  <a:srgbClr val="00CC00"/>
                </a:solidFill>
              </a:rPr>
              <a:t>k</a:t>
            </a:r>
            <a:r>
              <a:rPr lang="en-US" sz="2400"/>
              <a:t>: fraction of nodes with degree </a:t>
            </a:r>
            <a:r>
              <a:rPr lang="en-US" sz="2400">
                <a:solidFill>
                  <a:srgbClr val="00CC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13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863280" imgH="177480" progId="Equation.3">
                  <p:embed/>
                </p:oleObj>
              </mc:Choice>
              <mc:Fallback>
                <p:oleObj name="Equation" r:id="rId4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495000" imgH="203040" progId="Equation.3">
                  <p:embed/>
                </p:oleObj>
              </mc:Choice>
              <mc:Fallback>
                <p:oleObj name="Equation" r:id="rId6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</a:t>
            </a:r>
            <a:r>
              <a:rPr lang="en-US" sz="3600" dirty="0" err="1"/>
              <a:t>seqences</a:t>
            </a:r>
            <a:endParaRPr lang="en-US" sz="36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17566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is that these models are too contrived</a:t>
            </a:r>
          </a:p>
          <a:p>
            <a:endParaRPr lang="en-US"/>
          </a:p>
          <a:p>
            <a:r>
              <a:rPr lang="en-US"/>
              <a:t>It would be more interesting if the network structure emerged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16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</a:t>
            </a:r>
            <a:r>
              <a:rPr lang="en-US" sz="2800" dirty="0" smtClean="0"/>
              <a:t>networks (directed)</a:t>
            </a:r>
            <a:endParaRPr lang="en-US" sz="2800" dirty="0"/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</a:t>
            </a:r>
            <a:r>
              <a:rPr lang="en-US" sz="2400" dirty="0" err="1"/>
              <a:t>indegree</a:t>
            </a:r>
            <a:r>
              <a:rPr lang="en-US" sz="2400" dirty="0"/>
              <a:t>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</a:t>
            </a:r>
            <a:r>
              <a:rPr lang="en-US" sz="2000" dirty="0" smtClean="0"/>
              <a:t>a </a:t>
            </a:r>
            <a:r>
              <a:rPr lang="en-US" sz="2000" dirty="0"/>
              <a:t>“default” </a:t>
            </a:r>
            <a:r>
              <a:rPr lang="en-US" sz="2000" dirty="0" smtClean="0">
                <a:solidFill>
                  <a:srgbClr val="00CC00"/>
                </a:solidFill>
              </a:rPr>
              <a:t>a </a:t>
            </a:r>
            <a:r>
              <a:rPr lang="en-US" sz="2000" dirty="0" smtClean="0"/>
              <a:t>citations</a:t>
            </a:r>
            <a:endParaRPr lang="en-US" sz="2000" dirty="0"/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 smtClean="0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 smtClean="0">
                <a:solidFill>
                  <a:srgbClr val="00CC00"/>
                </a:solidFill>
              </a:rPr>
              <a:t>2+a/m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model is equivalent to the following: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with probability proportional to the degree.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 smtClean="0"/>
              <a:t>link to a node selected uniformly at random.</a:t>
            </a:r>
          </a:p>
          <a:p>
            <a:r>
              <a:rPr lang="en-US" dirty="0" smtClean="0"/>
              <a:t>How do we select a node with probability proportional to the degree?</a:t>
            </a:r>
          </a:p>
          <a:p>
            <a:pPr lvl="1"/>
            <a:r>
              <a:rPr lang="en-US" dirty="0" smtClean="0"/>
              <a:t>Select a node and pick on of the nodes it points to.</a:t>
            </a:r>
          </a:p>
          <a:p>
            <a:pPr lvl="1"/>
            <a:r>
              <a:rPr lang="en-US" dirty="0" smtClean="0"/>
              <a:t>In practice:</a:t>
            </a:r>
          </a:p>
          <a:p>
            <a:pPr lvl="2"/>
            <a:r>
              <a:rPr lang="en-US" dirty="0" smtClean="0"/>
              <a:t>Maintain a list with the endpoints of all the edges seen so far, and select a node from this list uniformly at random</a:t>
            </a:r>
          </a:p>
          <a:p>
            <a:pPr lvl="2"/>
            <a:r>
              <a:rPr lang="en-US" dirty="0" smtClean="0"/>
              <a:t>Append the list each time new edges are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76195"/>
              </p:ext>
            </p:extLst>
          </p:nvPr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812520" imgH="457200" progId="Equation.3">
                  <p:embed/>
                </p:oleObj>
              </mc:Choice>
              <mc:Fallback>
                <p:oleObj name="Equation" r:id="rId4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 smtClean="0"/>
              <a:t>For the single edge problem:</a:t>
            </a:r>
          </a:p>
          <a:p>
            <a:pPr lvl="1"/>
            <a:r>
              <a:rPr lang="en-US" sz="2400" dirty="0" smtClean="0"/>
              <a:t>At time t, a new vertex </a:t>
            </a:r>
            <a:r>
              <a:rPr lang="en-US" sz="2400" dirty="0" smtClean="0">
                <a:solidFill>
                  <a:srgbClr val="00CC00"/>
                </a:solidFill>
              </a:rPr>
              <a:t>v</a:t>
            </a:r>
            <a:r>
              <a:rPr lang="en-US" sz="2400" dirty="0" smtClean="0"/>
              <a:t>, connects to an existing vertex </a:t>
            </a:r>
            <a:r>
              <a:rPr lang="en-US" sz="2400" dirty="0" smtClean="0">
                <a:solidFill>
                  <a:srgbClr val="00CC00"/>
                </a:solidFill>
              </a:rPr>
              <a:t>u</a:t>
            </a:r>
            <a:r>
              <a:rPr lang="en-US" sz="2400" dirty="0" smtClean="0"/>
              <a:t> with probability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it creates a self-loop with probability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</a:t>
            </a:r>
            <a:r>
              <a:rPr lang="en-US" sz="2800" dirty="0" smtClean="0"/>
              <a:t>edges, then they </a:t>
            </a:r>
            <a:r>
              <a:rPr lang="en-US" sz="2800" dirty="0"/>
              <a:t>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</a:t>
            </a:r>
            <a:r>
              <a:rPr lang="en-US" sz="2800" dirty="0" smtClean="0"/>
              <a:t>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 smtClean="0"/>
              <a:t> nodes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problem reduces to studying the single edge problem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79043"/>
              </p:ext>
            </p:extLst>
          </p:nvPr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Εξίσωση" r:id="rId4" imgW="368280" imgH="393480" progId="Equation.3">
                  <p:embed/>
                </p:oleObj>
              </mc:Choice>
              <mc:Fallback>
                <p:oleObj name="Εξίσωση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27695"/>
              </p:ext>
            </p:extLst>
          </p:nvPr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368280" imgH="393480" progId="Equation.3">
                  <p:embed/>
                </p:oleObj>
              </mc:Choice>
              <mc:Fallback>
                <p:oleObj name="Equation" r:id="rId6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Linearized Chord Diagram (LCD) model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</a:t>
            </a:r>
            <a:r>
              <a:rPr lang="en-US">
                <a:solidFill>
                  <a:srgbClr val="00CC00"/>
                </a:solidFill>
              </a:rPr>
              <a:t>2n</a:t>
            </a:r>
            <a:r>
              <a:rPr lang="en-US"/>
              <a:t> nodes labeled </a:t>
            </a:r>
            <a:r>
              <a:rPr lang="en-US">
                <a:solidFill>
                  <a:srgbClr val="00CC00"/>
                </a:solidFill>
              </a:rPr>
              <a:t>{1,2,…,2n}</a:t>
            </a:r>
            <a:r>
              <a:rPr lang="en-US"/>
              <a:t> placed on a line in order. 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862013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15700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22812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019425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4" name="Oval 8"/>
          <p:cNvSpPr>
            <a:spLocks noChangeArrowheads="1"/>
          </p:cNvSpPr>
          <p:nvPr/>
        </p:nvSpPr>
        <p:spPr bwMode="auto">
          <a:xfrm>
            <a:off x="3729038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Oval 9"/>
          <p:cNvSpPr>
            <a:spLocks noChangeArrowheads="1"/>
          </p:cNvSpPr>
          <p:nvPr/>
        </p:nvSpPr>
        <p:spPr bwMode="auto">
          <a:xfrm>
            <a:off x="4475163" y="41624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6" name="Oval 10"/>
          <p:cNvSpPr>
            <a:spLocks noChangeArrowheads="1"/>
          </p:cNvSpPr>
          <p:nvPr/>
        </p:nvSpPr>
        <p:spPr bwMode="auto">
          <a:xfrm>
            <a:off x="5151438" y="41640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7" name="Oval 11"/>
          <p:cNvSpPr>
            <a:spLocks noChangeArrowheads="1"/>
          </p:cNvSpPr>
          <p:nvPr/>
        </p:nvSpPr>
        <p:spPr bwMode="auto">
          <a:xfrm>
            <a:off x="5905500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8" name="Oval 12"/>
          <p:cNvSpPr>
            <a:spLocks noChangeArrowheads="1"/>
          </p:cNvSpPr>
          <p:nvPr/>
        </p:nvSpPr>
        <p:spPr bwMode="auto">
          <a:xfrm>
            <a:off x="6615113" y="41719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9" name="Oval 13"/>
          <p:cNvSpPr>
            <a:spLocks noChangeArrowheads="1"/>
          </p:cNvSpPr>
          <p:nvPr/>
        </p:nvSpPr>
        <p:spPr bwMode="auto">
          <a:xfrm>
            <a:off x="7353300" y="41814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340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of the nodes. </a:t>
            </a:r>
          </a:p>
        </p:txBody>
      </p:sp>
      <p:sp>
        <p:nvSpPr>
          <p:cNvPr id="272388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5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6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7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8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0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1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2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Starting from left to right identify all endpoints until the first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right endpoint</a:t>
            </a:r>
            <a:r>
              <a:rPr lang="en-US" sz="2400" dirty="0"/>
              <a:t>. This is node </a:t>
            </a:r>
            <a:r>
              <a:rPr lang="en-US" sz="2400" dirty="0">
                <a:solidFill>
                  <a:srgbClr val="00CC00"/>
                </a:solidFill>
              </a:rPr>
              <a:t>1</a:t>
            </a:r>
            <a:r>
              <a:rPr lang="en-US" sz="2400" dirty="0"/>
              <a:t>. Then identify all endpoints until the second right endpoint to obtain node </a:t>
            </a:r>
            <a:r>
              <a:rPr lang="en-US" sz="2400" dirty="0">
                <a:solidFill>
                  <a:srgbClr val="00CC00"/>
                </a:solidFill>
              </a:rPr>
              <a:t>2</a:t>
            </a:r>
            <a:r>
              <a:rPr lang="en-US" sz="2400" dirty="0"/>
              <a:t>, and so on.</a:t>
            </a:r>
          </a:p>
        </p:txBody>
      </p:sp>
      <p:sp>
        <p:nvSpPr>
          <p:cNvPr id="274436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3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4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5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6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8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9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0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1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2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3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4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6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7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8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9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0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1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2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3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4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5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Uniform distribution over matchings gives uniform distribution over all graphs in the preferential attachment model</a:t>
            </a:r>
          </a:p>
          <a:p>
            <a:endParaRPr lang="en-US" sz="2400"/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8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9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5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6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7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8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9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0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1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2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3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4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5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6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7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8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9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0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1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2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3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Create a random matching with </a:t>
            </a:r>
            <a:r>
              <a:rPr lang="en-US" sz="2000">
                <a:solidFill>
                  <a:srgbClr val="00CC00"/>
                </a:solidFill>
              </a:rPr>
              <a:t>2(n+1)</a:t>
            </a:r>
            <a:r>
              <a:rPr lang="en-US" sz="2000"/>
              <a:t> nodes by adding to a matching with </a:t>
            </a:r>
            <a:r>
              <a:rPr lang="en-US" sz="2000">
                <a:solidFill>
                  <a:srgbClr val="00CC00"/>
                </a:solidFill>
              </a:rPr>
              <a:t>2n</a:t>
            </a:r>
            <a:r>
              <a:rPr lang="en-US" sz="2000"/>
              <a:t> nodes a new cord with the right endpoint being in the rightmost position and the left being placed uniformly</a:t>
            </a:r>
          </a:p>
          <a:p>
            <a:endParaRPr lang="en-US" sz="2000"/>
          </a:p>
          <a:p>
            <a:endParaRPr lang="en-US" sz="2400"/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6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7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8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9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0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1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2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3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4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5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6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7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8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9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0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1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2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3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4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5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6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7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9" name="Oval 35"/>
          <p:cNvSpPr>
            <a:spLocks noChangeArrowheads="1"/>
          </p:cNvSpPr>
          <p:nvPr/>
        </p:nvSpPr>
        <p:spPr bwMode="auto">
          <a:xfrm>
            <a:off x="802798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80" name="Oval 36"/>
          <p:cNvSpPr>
            <a:spLocks noChangeArrowheads="1"/>
          </p:cNvSpPr>
          <p:nvPr/>
        </p:nvSpPr>
        <p:spPr bwMode="auto">
          <a:xfrm>
            <a:off x="716438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3382" name="AutoShape 38"/>
          <p:cNvCxnSpPr>
            <a:cxnSpLocks noChangeShapeType="1"/>
            <a:stCxn id="313380" idx="0"/>
            <a:endCxn id="313379" idx="0"/>
          </p:cNvCxnSpPr>
          <p:nvPr/>
        </p:nvCxnSpPr>
        <p:spPr bwMode="auto">
          <a:xfrm rot="5400000" flipV="1">
            <a:off x="7703344" y="2926557"/>
            <a:ext cx="1587" cy="8636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17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9" grpId="0" animBg="1"/>
      <p:bldP spid="3133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new right endpoint creates a new graph node</a:t>
            </a:r>
          </a:p>
          <a:p>
            <a:endParaRPr lang="en-US" sz="2400"/>
          </a:p>
        </p:txBody>
      </p:sp>
      <p:sp>
        <p:nvSpPr>
          <p:cNvPr id="315396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1" name="Oval 19"/>
          <p:cNvSpPr>
            <a:spLocks noChangeArrowheads="1"/>
          </p:cNvSpPr>
          <p:nvPr/>
        </p:nvSpPr>
        <p:spPr bwMode="auto">
          <a:xfrm>
            <a:off x="685800" y="3833813"/>
            <a:ext cx="2813050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3579813" y="3935413"/>
            <a:ext cx="13001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Oval 21"/>
          <p:cNvSpPr>
            <a:spLocks noChangeArrowheads="1"/>
          </p:cNvSpPr>
          <p:nvPr/>
        </p:nvSpPr>
        <p:spPr bwMode="auto">
          <a:xfrm>
            <a:off x="5026025" y="3921125"/>
            <a:ext cx="13001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/>
          <p:cNvSpPr>
            <a:spLocks noChangeArrowheads="1"/>
          </p:cNvSpPr>
          <p:nvPr/>
        </p:nvSpPr>
        <p:spPr bwMode="auto">
          <a:xfrm>
            <a:off x="6472238" y="3984625"/>
            <a:ext cx="517525" cy="490538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Oval 23"/>
          <p:cNvSpPr>
            <a:spLocks noChangeArrowheads="1"/>
          </p:cNvSpPr>
          <p:nvPr/>
        </p:nvSpPr>
        <p:spPr bwMode="auto">
          <a:xfrm>
            <a:off x="7223125" y="4014788"/>
            <a:ext cx="500063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7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8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9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1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2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3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4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5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26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9" name="Oval 37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left endpoint may be placed within any of the existing “supernodes”</a:t>
            </a:r>
          </a:p>
          <a:p>
            <a:endParaRPr lang="en-US" sz="2400"/>
          </a:p>
        </p:txBody>
      </p:sp>
      <p:sp>
        <p:nvSpPr>
          <p:cNvPr id="317444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5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6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7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8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9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2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3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6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7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8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9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0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1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2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3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4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5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6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7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8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9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0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1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2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3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4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5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6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number of free positions within a supernode is equal to the number of pairing nodes it contains</a:t>
            </a:r>
          </a:p>
          <a:p>
            <a:r>
              <a:rPr lang="en-US" sz="2400"/>
              <a:t>This is also equal to the degree</a:t>
            </a:r>
          </a:p>
          <a:p>
            <a:endParaRPr lang="en-US" sz="2000"/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2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4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5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8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9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0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1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2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3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4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5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6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7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8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9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0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1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2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3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4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5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6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7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8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9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0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1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2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3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34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Chord Diagram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For example, the probability that the black graph node links to the blue node is 4/11</a:t>
            </a:r>
          </a:p>
          <a:p>
            <a:pPr lvl="1"/>
            <a:r>
              <a:rPr lang="en-US" sz="2400">
                <a:solidFill>
                  <a:srgbClr val="0000FF"/>
                </a:solidFill>
              </a:rPr>
              <a:t>d</a:t>
            </a:r>
            <a:r>
              <a:rPr lang="en-US" sz="2400" baseline="-25000">
                <a:solidFill>
                  <a:srgbClr val="0000FF"/>
                </a:solidFill>
              </a:rPr>
              <a:t>i</a:t>
            </a:r>
            <a:r>
              <a:rPr lang="en-US" sz="2400"/>
              <a:t> = 4,      t = 6,       d</a:t>
            </a:r>
            <a:r>
              <a:rPr lang="en-US" sz="2400" baseline="-25000"/>
              <a:t>i</a:t>
            </a:r>
            <a:r>
              <a:rPr lang="en-US" sz="2400"/>
              <a:t>/(2t-1) = 4/11</a:t>
            </a:r>
          </a:p>
          <a:p>
            <a:endParaRPr lang="en-US" sz="2400"/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8699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Oval 5"/>
          <p:cNvSpPr>
            <a:spLocks noChangeArrowheads="1"/>
          </p:cNvSpPr>
          <p:nvPr/>
        </p:nvSpPr>
        <p:spPr bwMode="auto">
          <a:xfrm>
            <a:off x="1577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22891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Oval 7"/>
          <p:cNvSpPr>
            <a:spLocks noChangeArrowheads="1"/>
          </p:cNvSpPr>
          <p:nvPr/>
        </p:nvSpPr>
        <p:spPr bwMode="auto">
          <a:xfrm>
            <a:off x="3027363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3736975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4483100" y="414972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5159375" y="4151313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/>
          <p:cNvSpPr>
            <a:spLocks noChangeArrowheads="1"/>
          </p:cNvSpPr>
          <p:nvPr/>
        </p:nvSpPr>
        <p:spPr bwMode="auto">
          <a:xfrm>
            <a:off x="5913438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6623050" y="415925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Oval 13"/>
          <p:cNvSpPr>
            <a:spLocks noChangeArrowheads="1"/>
          </p:cNvSpPr>
          <p:nvPr/>
        </p:nvSpPr>
        <p:spPr bwMode="auto">
          <a:xfrm>
            <a:off x="7361238" y="4168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0" name="Freeform 14"/>
          <p:cNvSpPr>
            <a:spLocks/>
          </p:cNvSpPr>
          <p:nvPr/>
        </p:nvSpPr>
        <p:spPr bwMode="auto">
          <a:xfrm>
            <a:off x="966788" y="3684588"/>
            <a:ext cx="3560762" cy="465137"/>
          </a:xfrm>
          <a:custGeom>
            <a:avLst/>
            <a:gdLst>
              <a:gd name="T0" fmla="*/ 0 w 1811"/>
              <a:gd name="T1" fmla="*/ 293 h 293"/>
              <a:gd name="T2" fmla="*/ 903 w 1811"/>
              <a:gd name="T3" fmla="*/ 0 h 293"/>
              <a:gd name="T4" fmla="*/ 1811 w 1811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1" h="293">
                <a:moveTo>
                  <a:pt x="0" y="293"/>
                </a:moveTo>
                <a:cubicBezTo>
                  <a:pt x="300" y="146"/>
                  <a:pt x="601" y="0"/>
                  <a:pt x="903" y="0"/>
                </a:cubicBezTo>
                <a:cubicBezTo>
                  <a:pt x="1205" y="0"/>
                  <a:pt x="1508" y="146"/>
                  <a:pt x="1811" y="2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Freeform 15"/>
          <p:cNvSpPr>
            <a:spLocks/>
          </p:cNvSpPr>
          <p:nvPr/>
        </p:nvSpPr>
        <p:spPr bwMode="auto">
          <a:xfrm>
            <a:off x="2390775" y="3938588"/>
            <a:ext cx="739775" cy="211137"/>
          </a:xfrm>
          <a:custGeom>
            <a:avLst/>
            <a:gdLst>
              <a:gd name="T0" fmla="*/ 0 w 466"/>
              <a:gd name="T1" fmla="*/ 133 h 133"/>
              <a:gd name="T2" fmla="*/ 222 w 466"/>
              <a:gd name="T3" fmla="*/ 0 h 133"/>
              <a:gd name="T4" fmla="*/ 466 w 466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133">
                <a:moveTo>
                  <a:pt x="0" y="133"/>
                </a:moveTo>
                <a:cubicBezTo>
                  <a:pt x="72" y="66"/>
                  <a:pt x="144" y="0"/>
                  <a:pt x="222" y="0"/>
                </a:cubicBezTo>
                <a:cubicBezTo>
                  <a:pt x="300" y="0"/>
                  <a:pt x="425" y="111"/>
                  <a:pt x="466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2" name="Freeform 16"/>
          <p:cNvSpPr>
            <a:spLocks/>
          </p:cNvSpPr>
          <p:nvPr/>
        </p:nvSpPr>
        <p:spPr bwMode="auto">
          <a:xfrm>
            <a:off x="1670050" y="3560763"/>
            <a:ext cx="4343400" cy="588962"/>
          </a:xfrm>
          <a:custGeom>
            <a:avLst/>
            <a:gdLst>
              <a:gd name="T0" fmla="*/ 0 w 2736"/>
              <a:gd name="T1" fmla="*/ 371 h 371"/>
              <a:gd name="T2" fmla="*/ 1512 w 2736"/>
              <a:gd name="T3" fmla="*/ 0 h 371"/>
              <a:gd name="T4" fmla="*/ 2736 w 2736"/>
              <a:gd name="T5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6" h="371">
                <a:moveTo>
                  <a:pt x="0" y="371"/>
                </a:moveTo>
                <a:cubicBezTo>
                  <a:pt x="528" y="185"/>
                  <a:pt x="1056" y="0"/>
                  <a:pt x="1512" y="0"/>
                </a:cubicBezTo>
                <a:cubicBezTo>
                  <a:pt x="1968" y="0"/>
                  <a:pt x="2352" y="185"/>
                  <a:pt x="2736" y="3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3" name="Freeform 17"/>
          <p:cNvSpPr>
            <a:spLocks/>
          </p:cNvSpPr>
          <p:nvPr/>
        </p:nvSpPr>
        <p:spPr bwMode="auto">
          <a:xfrm>
            <a:off x="3841750" y="3733800"/>
            <a:ext cx="3614738" cy="417513"/>
          </a:xfrm>
          <a:custGeom>
            <a:avLst/>
            <a:gdLst>
              <a:gd name="T0" fmla="*/ 0 w 1817"/>
              <a:gd name="T1" fmla="*/ 257 h 268"/>
              <a:gd name="T2" fmla="*/ 781 w 1817"/>
              <a:gd name="T3" fmla="*/ 2 h 268"/>
              <a:gd name="T4" fmla="*/ 1817 w 1817"/>
              <a:gd name="T5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7" h="268">
                <a:moveTo>
                  <a:pt x="0" y="257"/>
                </a:moveTo>
                <a:cubicBezTo>
                  <a:pt x="239" y="128"/>
                  <a:pt x="478" y="0"/>
                  <a:pt x="781" y="2"/>
                </a:cubicBezTo>
                <a:cubicBezTo>
                  <a:pt x="1084" y="4"/>
                  <a:pt x="1450" y="136"/>
                  <a:pt x="1817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4" name="Freeform 18"/>
          <p:cNvSpPr>
            <a:spLocks/>
          </p:cNvSpPr>
          <p:nvPr/>
        </p:nvSpPr>
        <p:spPr bwMode="auto">
          <a:xfrm>
            <a:off x="5267325" y="3857625"/>
            <a:ext cx="1466850" cy="301625"/>
          </a:xfrm>
          <a:custGeom>
            <a:avLst/>
            <a:gdLst>
              <a:gd name="T0" fmla="*/ 0 w 924"/>
              <a:gd name="T1" fmla="*/ 184 h 190"/>
              <a:gd name="T2" fmla="*/ 492 w 924"/>
              <a:gd name="T3" fmla="*/ 1 h 190"/>
              <a:gd name="T4" fmla="*/ 924 w 924"/>
              <a:gd name="T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190">
                <a:moveTo>
                  <a:pt x="0" y="184"/>
                </a:moveTo>
                <a:cubicBezTo>
                  <a:pt x="169" y="92"/>
                  <a:pt x="338" y="0"/>
                  <a:pt x="492" y="1"/>
                </a:cubicBezTo>
                <a:cubicBezTo>
                  <a:pt x="646" y="2"/>
                  <a:pt x="785" y="96"/>
                  <a:pt x="924" y="1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5" name="Oval 19"/>
          <p:cNvSpPr>
            <a:spLocks noChangeArrowheads="1"/>
          </p:cNvSpPr>
          <p:nvPr/>
        </p:nvSpPr>
        <p:spPr bwMode="auto">
          <a:xfrm>
            <a:off x="468313" y="3833813"/>
            <a:ext cx="2879725" cy="850900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6" name="Oval 20"/>
          <p:cNvSpPr>
            <a:spLocks noChangeArrowheads="1"/>
          </p:cNvSpPr>
          <p:nvPr/>
        </p:nvSpPr>
        <p:spPr bwMode="auto">
          <a:xfrm>
            <a:off x="3348038" y="3933825"/>
            <a:ext cx="1439862" cy="657225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7" name="Oval 21"/>
          <p:cNvSpPr>
            <a:spLocks noChangeArrowheads="1"/>
          </p:cNvSpPr>
          <p:nvPr/>
        </p:nvSpPr>
        <p:spPr bwMode="auto">
          <a:xfrm>
            <a:off x="4787900" y="3921125"/>
            <a:ext cx="1439863" cy="657225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6227763" y="4017963"/>
            <a:ext cx="688975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9" name="Oval 23"/>
          <p:cNvSpPr>
            <a:spLocks noChangeArrowheads="1"/>
          </p:cNvSpPr>
          <p:nvPr/>
        </p:nvSpPr>
        <p:spPr bwMode="auto">
          <a:xfrm>
            <a:off x="6948488" y="4014788"/>
            <a:ext cx="774700" cy="490537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0" name="Oval 24"/>
          <p:cNvSpPr>
            <a:spLocks noChangeArrowheads="1"/>
          </p:cNvSpPr>
          <p:nvPr/>
        </p:nvSpPr>
        <p:spPr bwMode="auto">
          <a:xfrm>
            <a:off x="1862138" y="5811838"/>
            <a:ext cx="500062" cy="490537"/>
          </a:xfrm>
          <a:prstGeom prst="ellipse">
            <a:avLst/>
          </a:prstGeom>
          <a:solidFill>
            <a:srgbClr val="0000FF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1" name="Oval 25"/>
          <p:cNvSpPr>
            <a:spLocks noChangeArrowheads="1"/>
          </p:cNvSpPr>
          <p:nvPr/>
        </p:nvSpPr>
        <p:spPr bwMode="auto">
          <a:xfrm>
            <a:off x="5400675" y="5789613"/>
            <a:ext cx="500063" cy="490537"/>
          </a:xfrm>
          <a:prstGeom prst="ellipse">
            <a:avLst/>
          </a:prstGeom>
          <a:solidFill>
            <a:srgbClr val="00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2" name="Oval 26"/>
          <p:cNvSpPr>
            <a:spLocks noChangeArrowheads="1"/>
          </p:cNvSpPr>
          <p:nvPr/>
        </p:nvSpPr>
        <p:spPr bwMode="auto">
          <a:xfrm>
            <a:off x="3821113" y="5810250"/>
            <a:ext cx="500062" cy="490538"/>
          </a:xfrm>
          <a:prstGeom prst="ellipse">
            <a:avLst/>
          </a:prstGeom>
          <a:solidFill>
            <a:srgbClr val="FF00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3" name="Oval 27"/>
          <p:cNvSpPr>
            <a:spLocks noChangeArrowheads="1"/>
          </p:cNvSpPr>
          <p:nvPr/>
        </p:nvSpPr>
        <p:spPr bwMode="auto">
          <a:xfrm>
            <a:off x="7378700" y="5832475"/>
            <a:ext cx="500063" cy="490538"/>
          </a:xfrm>
          <a:prstGeom prst="ellipse">
            <a:avLst/>
          </a:prstGeom>
          <a:solidFill>
            <a:schemeClr val="bg2">
              <a:alpha val="57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4" name="Oval 28"/>
          <p:cNvSpPr>
            <a:spLocks noChangeArrowheads="1"/>
          </p:cNvSpPr>
          <p:nvPr/>
        </p:nvSpPr>
        <p:spPr bwMode="auto">
          <a:xfrm>
            <a:off x="6511925" y="5818188"/>
            <a:ext cx="500063" cy="490537"/>
          </a:xfrm>
          <a:prstGeom prst="ellipse">
            <a:avLst/>
          </a:prstGeom>
          <a:solidFill>
            <a:srgbClr val="FFCC00">
              <a:alpha val="57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5" name="Freeform 29"/>
          <p:cNvSpPr>
            <a:spLocks/>
          </p:cNvSpPr>
          <p:nvPr/>
        </p:nvSpPr>
        <p:spPr bwMode="auto">
          <a:xfrm>
            <a:off x="1144588" y="5707063"/>
            <a:ext cx="763587" cy="669925"/>
          </a:xfrm>
          <a:custGeom>
            <a:avLst/>
            <a:gdLst>
              <a:gd name="T0" fmla="*/ 481 w 481"/>
              <a:gd name="T1" fmla="*/ 132 h 422"/>
              <a:gd name="T2" fmla="*/ 420 w 481"/>
              <a:gd name="T3" fmla="*/ 105 h 422"/>
              <a:gd name="T4" fmla="*/ 137 w 481"/>
              <a:gd name="T5" fmla="*/ 16 h 422"/>
              <a:gd name="T6" fmla="*/ 5 w 481"/>
              <a:gd name="T7" fmla="*/ 199 h 422"/>
              <a:gd name="T8" fmla="*/ 165 w 481"/>
              <a:gd name="T9" fmla="*/ 404 h 422"/>
              <a:gd name="T10" fmla="*/ 470 w 481"/>
              <a:gd name="T11" fmla="*/ 31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22">
                <a:moveTo>
                  <a:pt x="481" y="132"/>
                </a:moveTo>
                <a:cubicBezTo>
                  <a:pt x="479" y="128"/>
                  <a:pt x="477" y="124"/>
                  <a:pt x="420" y="105"/>
                </a:cubicBezTo>
                <a:cubicBezTo>
                  <a:pt x="363" y="86"/>
                  <a:pt x="206" y="0"/>
                  <a:pt x="137" y="16"/>
                </a:cubicBezTo>
                <a:cubicBezTo>
                  <a:pt x="68" y="32"/>
                  <a:pt x="0" y="134"/>
                  <a:pt x="5" y="199"/>
                </a:cubicBezTo>
                <a:cubicBezTo>
                  <a:pt x="10" y="264"/>
                  <a:pt x="88" y="386"/>
                  <a:pt x="165" y="404"/>
                </a:cubicBezTo>
                <a:cubicBezTo>
                  <a:pt x="242" y="422"/>
                  <a:pt x="356" y="366"/>
                  <a:pt x="470" y="31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6" name="Freeform 30"/>
          <p:cNvSpPr>
            <a:spLocks/>
          </p:cNvSpPr>
          <p:nvPr/>
        </p:nvSpPr>
        <p:spPr bwMode="auto">
          <a:xfrm>
            <a:off x="2181225" y="5222875"/>
            <a:ext cx="1854200" cy="579438"/>
          </a:xfrm>
          <a:custGeom>
            <a:avLst/>
            <a:gdLst>
              <a:gd name="T0" fmla="*/ 0 w 1218"/>
              <a:gd name="T1" fmla="*/ 343 h 343"/>
              <a:gd name="T2" fmla="*/ 653 w 1218"/>
              <a:gd name="T3" fmla="*/ 0 h 343"/>
              <a:gd name="T4" fmla="*/ 1218 w 1218"/>
              <a:gd name="T5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8" h="343">
                <a:moveTo>
                  <a:pt x="0" y="343"/>
                </a:moveTo>
                <a:cubicBezTo>
                  <a:pt x="225" y="171"/>
                  <a:pt x="450" y="0"/>
                  <a:pt x="653" y="0"/>
                </a:cubicBezTo>
                <a:cubicBezTo>
                  <a:pt x="856" y="0"/>
                  <a:pt x="1037" y="171"/>
                  <a:pt x="1218" y="3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7" name="Freeform 31"/>
          <p:cNvSpPr>
            <a:spLocks/>
          </p:cNvSpPr>
          <p:nvPr/>
        </p:nvSpPr>
        <p:spPr bwMode="auto">
          <a:xfrm>
            <a:off x="2154238" y="5160963"/>
            <a:ext cx="3349625" cy="658812"/>
          </a:xfrm>
          <a:custGeom>
            <a:avLst/>
            <a:gdLst>
              <a:gd name="T0" fmla="*/ 0 w 2110"/>
              <a:gd name="T1" fmla="*/ 415 h 415"/>
              <a:gd name="T2" fmla="*/ 1119 w 2110"/>
              <a:gd name="T3" fmla="*/ 0 h 415"/>
              <a:gd name="T4" fmla="*/ 2110 w 2110"/>
              <a:gd name="T5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0" h="415">
                <a:moveTo>
                  <a:pt x="0" y="415"/>
                </a:moveTo>
                <a:cubicBezTo>
                  <a:pt x="383" y="207"/>
                  <a:pt x="767" y="0"/>
                  <a:pt x="1119" y="0"/>
                </a:cubicBezTo>
                <a:cubicBezTo>
                  <a:pt x="1471" y="0"/>
                  <a:pt x="1790" y="207"/>
                  <a:pt x="2110" y="4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8" name="Freeform 32"/>
          <p:cNvSpPr>
            <a:spLocks/>
          </p:cNvSpPr>
          <p:nvPr/>
        </p:nvSpPr>
        <p:spPr bwMode="auto">
          <a:xfrm>
            <a:off x="4079875" y="5197475"/>
            <a:ext cx="3429000" cy="649288"/>
          </a:xfrm>
          <a:custGeom>
            <a:avLst/>
            <a:gdLst>
              <a:gd name="T0" fmla="*/ 0 w 2160"/>
              <a:gd name="T1" fmla="*/ 381 h 409"/>
              <a:gd name="T2" fmla="*/ 1008 w 2160"/>
              <a:gd name="T3" fmla="*/ 5 h 409"/>
              <a:gd name="T4" fmla="*/ 2160 w 2160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409">
                <a:moveTo>
                  <a:pt x="0" y="381"/>
                </a:moveTo>
                <a:cubicBezTo>
                  <a:pt x="324" y="190"/>
                  <a:pt x="648" y="0"/>
                  <a:pt x="1008" y="5"/>
                </a:cubicBezTo>
                <a:cubicBezTo>
                  <a:pt x="1368" y="10"/>
                  <a:pt x="1764" y="209"/>
                  <a:pt x="2160" y="40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9" name="Freeform 33"/>
          <p:cNvSpPr>
            <a:spLocks/>
          </p:cNvSpPr>
          <p:nvPr/>
        </p:nvSpPr>
        <p:spPr bwMode="auto">
          <a:xfrm>
            <a:off x="5802313" y="5580063"/>
            <a:ext cx="809625" cy="266700"/>
          </a:xfrm>
          <a:custGeom>
            <a:avLst/>
            <a:gdLst>
              <a:gd name="T0" fmla="*/ 0 w 532"/>
              <a:gd name="T1" fmla="*/ 168 h 168"/>
              <a:gd name="T2" fmla="*/ 205 w 532"/>
              <a:gd name="T3" fmla="*/ 2 h 168"/>
              <a:gd name="T4" fmla="*/ 532 w 532"/>
              <a:gd name="T5" fmla="*/ 15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168">
                <a:moveTo>
                  <a:pt x="0" y="168"/>
                </a:moveTo>
                <a:cubicBezTo>
                  <a:pt x="58" y="86"/>
                  <a:pt x="116" y="4"/>
                  <a:pt x="205" y="2"/>
                </a:cubicBezTo>
                <a:cubicBezTo>
                  <a:pt x="294" y="0"/>
                  <a:pt x="413" y="78"/>
                  <a:pt x="532" y="15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70" name="Oval 34"/>
          <p:cNvSpPr>
            <a:spLocks noChangeArrowheads="1"/>
          </p:cNvSpPr>
          <p:nvPr/>
        </p:nvSpPr>
        <p:spPr bwMode="auto">
          <a:xfrm>
            <a:off x="81724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1" name="Oval 35"/>
          <p:cNvSpPr>
            <a:spLocks noChangeArrowheads="1"/>
          </p:cNvSpPr>
          <p:nvPr/>
        </p:nvSpPr>
        <p:spPr bwMode="auto">
          <a:xfrm>
            <a:off x="8243888" y="5805488"/>
            <a:ext cx="500062" cy="490537"/>
          </a:xfrm>
          <a:prstGeom prst="ellipse">
            <a:avLst/>
          </a:prstGeom>
          <a:solidFill>
            <a:schemeClr val="tx1">
              <a:alpha val="9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2" name="Oval 36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3" name="Oval 37"/>
          <p:cNvSpPr>
            <a:spLocks noChangeArrowheads="1"/>
          </p:cNvSpPr>
          <p:nvPr/>
        </p:nvSpPr>
        <p:spPr bwMode="auto">
          <a:xfrm>
            <a:off x="414020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4" name="Oval 38"/>
          <p:cNvSpPr>
            <a:spLocks noChangeArrowheads="1"/>
          </p:cNvSpPr>
          <p:nvPr/>
        </p:nvSpPr>
        <p:spPr bwMode="auto">
          <a:xfrm>
            <a:off x="4859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5" name="Oval 39"/>
          <p:cNvSpPr>
            <a:spLocks noChangeArrowheads="1"/>
          </p:cNvSpPr>
          <p:nvPr/>
        </p:nvSpPr>
        <p:spPr bwMode="auto">
          <a:xfrm>
            <a:off x="55086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6" name="Oval 40"/>
          <p:cNvSpPr>
            <a:spLocks noChangeArrowheads="1"/>
          </p:cNvSpPr>
          <p:nvPr/>
        </p:nvSpPr>
        <p:spPr bwMode="auto">
          <a:xfrm>
            <a:off x="63722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7" name="Oval 41"/>
          <p:cNvSpPr>
            <a:spLocks noChangeArrowheads="1"/>
          </p:cNvSpPr>
          <p:nvPr/>
        </p:nvSpPr>
        <p:spPr bwMode="auto">
          <a:xfrm>
            <a:off x="7092950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8" name="Oval 42"/>
          <p:cNvSpPr>
            <a:spLocks noChangeArrowheads="1"/>
          </p:cNvSpPr>
          <p:nvPr/>
        </p:nvSpPr>
        <p:spPr bwMode="auto">
          <a:xfrm>
            <a:off x="34194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79" name="Oval 43"/>
          <p:cNvSpPr>
            <a:spLocks noChangeArrowheads="1"/>
          </p:cNvSpPr>
          <p:nvPr/>
        </p:nvSpPr>
        <p:spPr bwMode="auto">
          <a:xfrm>
            <a:off x="270033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0" name="Oval 44"/>
          <p:cNvSpPr>
            <a:spLocks noChangeArrowheads="1"/>
          </p:cNvSpPr>
          <p:nvPr/>
        </p:nvSpPr>
        <p:spPr bwMode="auto">
          <a:xfrm>
            <a:off x="190817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1" name="Oval 45"/>
          <p:cNvSpPr>
            <a:spLocks noChangeArrowheads="1"/>
          </p:cNvSpPr>
          <p:nvPr/>
        </p:nvSpPr>
        <p:spPr bwMode="auto">
          <a:xfrm>
            <a:off x="1258888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82" name="Oval 46"/>
          <p:cNvSpPr>
            <a:spLocks noChangeArrowheads="1"/>
          </p:cNvSpPr>
          <p:nvPr/>
        </p:nvSpPr>
        <p:spPr bwMode="auto">
          <a:xfrm>
            <a:off x="7885113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Expected diameter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CC00"/>
                </a:solidFill>
              </a:rPr>
              <a:t>m = 1</a:t>
            </a:r>
            <a:r>
              <a:rPr lang="en-US"/>
              <a:t>, the diameter is </a:t>
            </a:r>
            <a:r>
              <a:rPr lang="en-US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CC00"/>
                </a:solidFill>
              </a:rPr>
              <a:t>m &gt; 1</a:t>
            </a:r>
            <a:r>
              <a:rPr lang="en-US"/>
              <a:t>, the diameter is </a:t>
            </a:r>
            <a:r>
              <a:rPr lang="en-US">
                <a:solidFill>
                  <a:srgbClr val="00CC00"/>
                </a:solidFill>
              </a:rPr>
              <a:t>Θ(log n/loglog n)</a:t>
            </a:r>
          </a:p>
          <a:p>
            <a:pPr lvl="1"/>
            <a:endParaRPr lang="en-US">
              <a:solidFill>
                <a:srgbClr val="00CC00"/>
              </a:solidFill>
            </a:endParaRPr>
          </a:p>
          <a:p>
            <a:r>
              <a:rPr lang="en-US"/>
              <a:t>Expected clustering coefficient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7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Yet, it was a breakthrough in the network research, that popularized the area</a:t>
            </a:r>
          </a:p>
        </p:txBody>
      </p:sp>
    </p:spTree>
    <p:extLst>
      <p:ext uri="{BB962C8B-B14F-4D97-AF65-F5344CB8AC3E}">
        <p14:creationId xmlns:p14="http://schemas.microsoft.com/office/powerpoint/2010/main" val="3199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models for real-life graphs is important for several reasons</a:t>
            </a:r>
          </a:p>
          <a:p>
            <a:pPr lvl="1"/>
            <a:r>
              <a:rPr lang="en-US" dirty="0" smtClean="0"/>
              <a:t>Create data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processes on networks</a:t>
            </a:r>
          </a:p>
          <a:p>
            <a:pPr lvl="1"/>
            <a:r>
              <a:rPr lang="en-US" dirty="0" smtClean="0"/>
              <a:t>Identify the </a:t>
            </a:r>
            <a:r>
              <a:rPr lang="en-US" dirty="0" smtClean="0">
                <a:solidFill>
                  <a:srgbClr val="0070C0"/>
                </a:solidFill>
              </a:rPr>
              <a:t>underlying mechanisms </a:t>
            </a:r>
            <a:r>
              <a:rPr lang="en-US" dirty="0" smtClean="0"/>
              <a:t>that govern the network generation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 smtClean="0"/>
              <a:t> the evolution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Such subgraphs are highly unlikely in random graphs</a:t>
            </a:r>
          </a:p>
          <a:p>
            <a:r>
              <a:rPr lang="en-US" sz="2400"/>
              <a:t>They are also unlikely in the BA model</a:t>
            </a:r>
          </a:p>
          <a:p>
            <a:r>
              <a:rPr lang="en-US" sz="240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761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   small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bipartite cliques</a:t>
            </a:r>
            <a:r>
              <a:rPr lang="en-US" sz="2400">
                <a:latin typeface="Tahoma" pitchFamily="34" charset="0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the </a:t>
            </a:r>
            <a:r>
              <a:rPr lang="en-US" sz="2400">
                <a:solidFill>
                  <a:srgbClr val="0066FF"/>
                </a:solidFill>
                <a:latin typeface="Tahoma" pitchFamily="34" charset="0"/>
              </a:rPr>
              <a:t>topical</a:t>
            </a:r>
            <a:r>
              <a:rPr lang="en-US" sz="2400">
                <a:latin typeface="Tahoma" pitchFamily="34" charset="0"/>
              </a:rPr>
              <a:t> structure of the Web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32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= 3</a:t>
            </a:r>
            <a:endParaRPr lang="en-US" dirty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graph models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Cooper Frieze model</a:t>
            </a:r>
          </a:p>
          <a:p>
            <a:pPr lvl="1">
              <a:lnSpc>
                <a:spcPct val="90000"/>
              </a:lnSpc>
            </a:pPr>
            <a:r>
              <a:rPr lang="en-US"/>
              <a:t>multiple parameters that allow for adding vertices, edges, preferential attachment, uniform linking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Directed graphs [Bollobas et al]</a:t>
            </a:r>
          </a:p>
          <a:p>
            <a:pPr lvl="1">
              <a:lnSpc>
                <a:spcPct val="90000"/>
              </a:lnSpc>
            </a:pPr>
            <a:r>
              <a:rPr lang="en-US"/>
              <a:t>allow for preferential selection of both the source and the destination</a:t>
            </a:r>
          </a:p>
          <a:p>
            <a:pPr lvl="1">
              <a:lnSpc>
                <a:spcPct val="90000"/>
              </a:lnSpc>
            </a:pPr>
            <a:r>
              <a:rPr lang="en-US"/>
              <a:t>allow for edges from both new and old vertices</a:t>
            </a:r>
          </a:p>
        </p:txBody>
      </p:sp>
    </p:spTree>
    <p:extLst>
      <p:ext uri="{BB962C8B-B14F-4D97-AF65-F5344CB8AC3E}">
        <p14:creationId xmlns:p14="http://schemas.microsoft.com/office/powerpoint/2010/main" val="10749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focused on obtaining graphs with power-law distributions on the degrees. What about other properties?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Clustering coefficient</a:t>
            </a:r>
            <a:r>
              <a:rPr lang="en-US"/>
              <a:t>: real-life networks tend to have high clustering coefficient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Short paths</a:t>
            </a:r>
            <a:r>
              <a:rPr lang="en-US"/>
              <a:t>: real-life networks are “</a:t>
            </a:r>
            <a:r>
              <a:rPr lang="en-US">
                <a:solidFill>
                  <a:srgbClr val="FF3300"/>
                </a:solidFill>
              </a:rPr>
              <a:t>small worlds</a:t>
            </a:r>
            <a:r>
              <a:rPr lang="en-US"/>
              <a:t>”</a:t>
            </a:r>
          </a:p>
          <a:p>
            <a:pPr lvl="2"/>
            <a:r>
              <a:rPr lang="en-US"/>
              <a:t>this property is easy to generate</a:t>
            </a:r>
          </a:p>
          <a:p>
            <a:pPr lvl="1"/>
            <a:r>
              <a:rPr lang="en-US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40621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you create a graph with high clustering coefficient?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clustering coefficient but long paths</a:t>
            </a:r>
            <a:endParaRPr lang="en-US" dirty="0"/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8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2475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2233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proportional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determined by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</m:t>
                    </m:r>
                    <m:r>
                      <a:rPr lang="en-US" sz="2000" b="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, edges </a:t>
                </a:r>
                <a:r>
                  <a:rPr lang="en-US" sz="2000" dirty="0"/>
                  <a:t>are independent of common neighbors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11641"/>
              </p:ext>
            </p:extLst>
          </p:nvPr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2336760" imgH="939600" progId="Equation.3">
                  <p:embed/>
                </p:oleObj>
              </mc:Choice>
              <mc:Fallback>
                <p:oleObj name="Equation" r:id="rId4" imgW="2336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843207" y="3657600"/>
            <a:ext cx="270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probability</a:t>
            </a:r>
          </a:p>
        </p:txBody>
      </p:sp>
    </p:spTree>
    <p:extLst>
      <p:ext uri="{BB962C8B-B14F-4D97-AF65-F5344CB8AC3E}">
        <p14:creationId xmlns:p14="http://schemas.microsoft.com/office/powerpoint/2010/main" val="2897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567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6293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0070C0"/>
                </a:solidFill>
              </a:rPr>
              <a:t>add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14552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2007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 theorist failed to be impressed. Most of these results were known.</a:t>
            </a:r>
          </a:p>
        </p:txBody>
      </p:sp>
    </p:spTree>
    <p:extLst>
      <p:ext uri="{BB962C8B-B14F-4D97-AF65-F5344CB8AC3E}">
        <p14:creationId xmlns:p14="http://schemas.microsoft.com/office/powerpoint/2010/main" val="17533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building an airline network, how would you set up the routes?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</a:t>
            </a:r>
            <a:r>
              <a:rPr lang="en-US" dirty="0" smtClean="0"/>
              <a:t> criteria</a:t>
            </a:r>
          </a:p>
          <a:p>
            <a:pPr lvl="1"/>
            <a:r>
              <a:rPr lang="en-US" dirty="0" smtClean="0"/>
              <a:t>Minimize the </a:t>
            </a:r>
            <a:r>
              <a:rPr lang="en-US" dirty="0" smtClean="0">
                <a:solidFill>
                  <a:srgbClr val="0070C0"/>
                </a:solidFill>
              </a:rPr>
              <a:t>cost of routes</a:t>
            </a:r>
          </a:p>
          <a:p>
            <a:pPr lvl="1"/>
            <a:r>
              <a:rPr lang="en-US" dirty="0" smtClean="0"/>
              <a:t>Minimize the </a:t>
            </a:r>
            <a:r>
              <a:rPr lang="en-US" dirty="0" smtClean="0">
                <a:solidFill>
                  <a:srgbClr val="0070C0"/>
                </a:solidFill>
              </a:rPr>
              <a:t>travel time </a:t>
            </a:r>
            <a:r>
              <a:rPr lang="en-US" dirty="0" smtClean="0"/>
              <a:t>of passengers</a:t>
            </a:r>
          </a:p>
          <a:p>
            <a:pPr lvl="2"/>
            <a:r>
              <a:rPr lang="en-US" dirty="0" smtClean="0"/>
              <a:t>Distance travelled</a:t>
            </a:r>
          </a:p>
          <a:p>
            <a:pPr lvl="2"/>
            <a:r>
              <a:rPr lang="en-US" dirty="0" smtClean="0"/>
              <a:t>Number of hops</a:t>
            </a:r>
          </a:p>
          <a:p>
            <a:pPr lvl="1"/>
            <a:r>
              <a:rPr lang="en-US" dirty="0" smtClean="0"/>
              <a:t>Take city populations into account.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98708" y="4648200"/>
                <a:ext cx="4533100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control the tradeoff between the two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08" y="4648200"/>
                <a:ext cx="45331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75" t="-8333" r="-4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US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8770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graphs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far we looked at the properties of graph snapshots. What if we have the history of a graph?</a:t>
            </a:r>
          </a:p>
          <a:p>
            <a:pPr lvl="1"/>
            <a:r>
              <a:rPr lang="en-US"/>
              <a:t>e.g., citation networks, internet graphs</a:t>
            </a:r>
          </a:p>
        </p:txBody>
      </p:sp>
    </p:spTree>
    <p:extLst>
      <p:ext uri="{BB962C8B-B14F-4D97-AF65-F5344CB8AC3E}">
        <p14:creationId xmlns:p14="http://schemas.microsoft.com/office/powerpoint/2010/main" val="41771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Measuring preferential attachment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Is it the case that the rich get richer?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Look at the network for an interval </a:t>
            </a:r>
            <a:r>
              <a:rPr lang="en-US" sz="2400" dirty="0">
                <a:solidFill>
                  <a:srgbClr val="009900"/>
                </a:solidFill>
              </a:rPr>
              <a:t>[</a:t>
            </a:r>
            <a:r>
              <a:rPr lang="en-US" sz="2400" dirty="0" err="1">
                <a:solidFill>
                  <a:srgbClr val="009900"/>
                </a:solidFill>
              </a:rPr>
              <a:t>t,t+dt</a:t>
            </a:r>
            <a:r>
              <a:rPr lang="en-US" sz="2400" dirty="0">
                <a:solidFill>
                  <a:srgbClr val="009900"/>
                </a:solidFill>
              </a:rPr>
              <a:t>]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 node </a:t>
            </a:r>
            <a:r>
              <a:rPr lang="en-US" sz="2400" dirty="0" err="1">
                <a:solidFill>
                  <a:srgbClr val="009900"/>
                </a:solidFill>
              </a:rPr>
              <a:t>i</a:t>
            </a:r>
            <a:r>
              <a:rPr lang="en-US" sz="2400" dirty="0"/>
              <a:t>, present at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  <a:r>
              <a:rPr lang="en-US" sz="2400" dirty="0"/>
              <a:t>, we compute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9900"/>
                </a:solidFill>
              </a:rPr>
              <a:t>dk</a:t>
            </a:r>
            <a:r>
              <a:rPr lang="en-US" sz="2000" baseline="-25000" dirty="0" err="1">
                <a:solidFill>
                  <a:srgbClr val="009900"/>
                </a:solidFill>
              </a:rPr>
              <a:t>i</a:t>
            </a:r>
            <a:r>
              <a:rPr lang="en-US" sz="2000" dirty="0"/>
              <a:t> = increase in the degree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9900"/>
                </a:solidFill>
              </a:rPr>
              <a:t>dk</a:t>
            </a:r>
            <a:r>
              <a:rPr lang="en-US" sz="2000" dirty="0"/>
              <a:t> = number of edges added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Fraction of edges added to nodes of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Cumulative: fraction of edges added to nodes of degree at most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952257"/>
              </p:ext>
            </p:extLst>
          </p:nvPr>
        </p:nvGraphicFramePr>
        <p:xfrm>
          <a:off x="3276600" y="3048000"/>
          <a:ext cx="936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936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35792"/>
              </p:ext>
            </p:extLst>
          </p:nvPr>
        </p:nvGraphicFramePr>
        <p:xfrm>
          <a:off x="3200400" y="4724400"/>
          <a:ext cx="12493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787320" imgH="368280" progId="Equation.3">
                  <p:embed/>
                </p:oleObj>
              </mc:Choice>
              <mc:Fallback>
                <p:oleObj name="Equation" r:id="rId5" imgW="787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12493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3203575" y="5949950"/>
          <a:ext cx="13509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7" imgW="850680" imgH="444240" progId="Equation.3">
                  <p:embed/>
                </p:oleObj>
              </mc:Choice>
              <mc:Fallback>
                <p:oleObj name="Equation" r:id="rId7" imgW="850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949950"/>
                        <a:ext cx="13509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4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30896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Measuring preferential attachment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We plot </a:t>
            </a:r>
            <a:r>
              <a:rPr lang="en-US" sz="2400">
                <a:solidFill>
                  <a:srgbClr val="009900"/>
                </a:solidFill>
              </a:rPr>
              <a:t>F(k)</a:t>
            </a:r>
            <a:r>
              <a:rPr lang="en-US" sz="2400"/>
              <a:t> as a function of </a:t>
            </a:r>
            <a:r>
              <a:rPr lang="en-US" sz="2400">
                <a:solidFill>
                  <a:srgbClr val="009900"/>
                </a:solidFill>
              </a:rPr>
              <a:t>k</a:t>
            </a:r>
            <a:r>
              <a:rPr lang="en-US" sz="2400"/>
              <a:t>. If preferential attachment exists we expect that </a:t>
            </a:r>
            <a:r>
              <a:rPr lang="en-US" sz="2400">
                <a:solidFill>
                  <a:srgbClr val="009900"/>
                </a:solidFill>
              </a:rPr>
              <a:t>F(k) ~ k</a:t>
            </a:r>
            <a:r>
              <a:rPr lang="en-US" sz="2400" baseline="30000">
                <a:solidFill>
                  <a:srgbClr val="009900"/>
                </a:solidFill>
              </a:rPr>
              <a:t>b</a:t>
            </a:r>
          </a:p>
          <a:p>
            <a:pPr lvl="1"/>
            <a:r>
              <a:rPr lang="en-US" sz="2000"/>
              <a:t>actually, it has to be </a:t>
            </a:r>
            <a:r>
              <a:rPr lang="en-US" sz="2000">
                <a:solidFill>
                  <a:srgbClr val="009900"/>
                </a:solidFill>
              </a:rPr>
              <a:t>b ~ 1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3465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519113" y="4697413"/>
            <a:ext cx="3279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/>
              <a:t>citation network</a:t>
            </a:r>
          </a:p>
          <a:p>
            <a:pPr>
              <a:buFontTx/>
              <a:buAutoNum type="alphaLcParenBoth"/>
            </a:pPr>
            <a:r>
              <a:rPr lang="en-US"/>
              <a:t>Internet</a:t>
            </a:r>
          </a:p>
          <a:p>
            <a:pPr>
              <a:buFontTx/>
              <a:buAutoNum type="alphaLcParenBoth"/>
            </a:pPr>
            <a:r>
              <a:rPr lang="en-US"/>
              <a:t>scientific collaboration network</a:t>
            </a:r>
          </a:p>
          <a:p>
            <a:pPr>
              <a:buFontTx/>
              <a:buAutoNum type="alphaLcParenBoth"/>
            </a:pPr>
            <a:r>
              <a:rPr lang="en-US"/>
              <a:t>actor collaboration network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43600" y="1557338"/>
            <a:ext cx="0" cy="957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57800" y="1188006"/>
            <a:ext cx="305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preferential attachment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929340"/>
            <a:ext cx="27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preferential attachment</a:t>
            </a:r>
            <a:endParaRPr lang="en-US" dirty="0"/>
          </a:p>
        </p:txBody>
      </p:sp>
      <p:cxnSp>
        <p:nvCxnSpPr>
          <p:cNvPr id="6" name="Straight Arrow Connector 5"/>
          <p:cNvCxnSpPr>
            <a:stCxn id="325636" idx="1"/>
          </p:cNvCxnSpPr>
          <p:nvPr/>
        </p:nvCxnSpPr>
        <p:spPr>
          <a:xfrm flipV="1">
            <a:off x="4427538" y="3657600"/>
            <a:ext cx="982662" cy="456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3861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4136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319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Effective diameter: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400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3859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/>
          <a:lstStyle/>
          <a:p>
            <a:r>
              <a:rPr lang="en-US" sz="3600"/>
              <a:t>Densification – Possible Explanation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8927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If 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is 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2987675" y="35052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8225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4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property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 holds </a:t>
            </a:r>
            <a:r>
              <a:rPr lang="en-US" sz="2400" dirty="0">
                <a:solidFill>
                  <a:srgbClr val="0066FF"/>
                </a:solidFill>
              </a:rPr>
              <a:t>almost </a:t>
            </a:r>
            <a:r>
              <a:rPr lang="en-US" sz="2400" dirty="0" smtClean="0">
                <a:solidFill>
                  <a:srgbClr val="0066FF"/>
                </a:solidFill>
              </a:rPr>
              <a:t>surely (</a:t>
            </a:r>
            <a:r>
              <a:rPr lang="en-US" sz="2400" dirty="0" err="1" smtClean="0">
                <a:solidFill>
                  <a:srgbClr val="0066FF"/>
                </a:solidFill>
              </a:rPr>
              <a:t>a.s</a:t>
            </a:r>
            <a:r>
              <a:rPr lang="en-US" sz="2400" dirty="0" smtClean="0">
                <a:solidFill>
                  <a:srgbClr val="0066FF"/>
                </a:solidFill>
              </a:rPr>
              <a:t>.)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/>
              <a:t>(or for </a:t>
            </a:r>
            <a:r>
              <a:rPr lang="en-US" sz="2400" dirty="0">
                <a:solidFill>
                  <a:srgbClr val="0066FF"/>
                </a:solidFill>
              </a:rPr>
              <a:t>almost every</a:t>
            </a:r>
            <a:r>
              <a:rPr lang="en-US" sz="2400" dirty="0"/>
              <a:t> graph), if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Evolution of the graph: which properties hold as the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 increases?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different from the evolving graphs </a:t>
            </a:r>
            <a:r>
              <a:rPr lang="en-US" sz="2000" dirty="0" smtClean="0">
                <a:solidFill>
                  <a:srgbClr val="FF0000"/>
                </a:solidFill>
              </a:rPr>
              <a:t>over time that we </a:t>
            </a:r>
            <a:r>
              <a:rPr lang="en-US" sz="2000" dirty="0">
                <a:solidFill>
                  <a:srgbClr val="FF0000"/>
                </a:solidFill>
              </a:rPr>
              <a:t>saw before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Threshold phenomena</a:t>
            </a:r>
            <a:r>
              <a:rPr lang="en-US" sz="2400" dirty="0"/>
              <a:t>: Many properties appear suddenly. That is, there exist a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/>
              <a:t> such that for </a:t>
            </a:r>
            <a:r>
              <a:rPr lang="en-US" sz="2400" dirty="0">
                <a:solidFill>
                  <a:srgbClr val="00CC00"/>
                </a:solidFill>
              </a:rPr>
              <a:t>p&lt;p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/>
              <a:t> the property does not hold </a:t>
            </a:r>
            <a:r>
              <a:rPr lang="en-US" sz="2400" dirty="0" err="1"/>
              <a:t>a.s</a:t>
            </a:r>
            <a:r>
              <a:rPr lang="en-US" sz="2400" dirty="0"/>
              <a:t>. and for </a:t>
            </a:r>
            <a:r>
              <a:rPr lang="en-US" sz="2400" dirty="0">
                <a:solidFill>
                  <a:srgbClr val="00CC00"/>
                </a:solidFill>
              </a:rPr>
              <a:t>p&gt;p</a:t>
            </a:r>
            <a:r>
              <a:rPr lang="en-US" sz="2400" baseline="-25000" dirty="0">
                <a:solidFill>
                  <a:srgbClr val="00CC00"/>
                </a:solidFill>
              </a:rPr>
              <a:t>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the property holds </a:t>
            </a:r>
            <a:r>
              <a:rPr lang="en-US" sz="2400" dirty="0" err="1"/>
              <a:t>a.s</a:t>
            </a:r>
            <a:r>
              <a:rPr lang="en-US" sz="2400" dirty="0"/>
              <a:t>.</a:t>
            </a:r>
            <a:endParaRPr lang="en-US" sz="2400" baseline="-25000" dirty="0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75636"/>
              </p:ext>
            </p:extLst>
          </p:nvPr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143000" imgH="279360" progId="Equation.3">
                  <p:embed/>
                </p:oleObj>
              </mc:Choice>
              <mc:Fallback>
                <p:oleObj name="Equation" r:id="rId4" imgW="1143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5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62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/>
              <a:t>From time to time use bibliographic tools (e.g. CiteSeer)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From time to time get introduced to his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/>
            <a:endParaRPr lang="en-US" sz="2400"/>
          </a:p>
          <a:p>
            <a:pPr marL="533400" indent="-533400"/>
            <a:r>
              <a:rPr lang="en-US" sz="280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22017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1275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9195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14747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Many thanks to Jure Leskovec for his slides from the KDD 2005 paper.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Michael T. </a:t>
            </a:r>
            <a:r>
              <a:rPr lang="en-US" sz="2000" dirty="0" err="1" smtClean="0"/>
              <a:t>Gastner</a:t>
            </a:r>
            <a:r>
              <a:rPr lang="en-US" sz="2000" dirty="0" smtClean="0"/>
              <a:t> and M. E. J. Newman, </a:t>
            </a:r>
            <a:r>
              <a:rPr lang="en-US" sz="2000" dirty="0" smtClean="0">
                <a:hlinkClick r:id="rId5"/>
              </a:rPr>
              <a:t>Optimal </a:t>
            </a:r>
            <a:r>
              <a:rPr lang="en-US" sz="2000" dirty="0">
                <a:hlinkClick r:id="rId5"/>
              </a:rPr>
              <a:t>design of spatial distribution networks</a:t>
            </a:r>
            <a:r>
              <a:rPr lang="en-US" sz="2000" dirty="0"/>
              <a:t>, </a:t>
            </a:r>
            <a:r>
              <a:rPr lang="en-US" sz="2000" i="1" dirty="0" smtClean="0"/>
              <a:t>Phys</a:t>
            </a:r>
            <a:r>
              <a:rPr lang="en-US" sz="2000" i="1" dirty="0"/>
              <a:t>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</a:t>
            </a:r>
            <a:r>
              <a:rPr lang="en-US" sz="2000" dirty="0" smtClean="0"/>
              <a:t>J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6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teams of 2</a:t>
            </a:r>
          </a:p>
          <a:p>
            <a:r>
              <a:rPr lang="en-US" dirty="0" smtClean="0"/>
              <a:t>Pick a scale free or a small world model</a:t>
            </a:r>
          </a:p>
          <a:p>
            <a:pPr lvl="1"/>
            <a:r>
              <a:rPr lang="en-US" dirty="0" smtClean="0"/>
              <a:t>Scale free: Preferential Attachment, Copying model</a:t>
            </a:r>
          </a:p>
          <a:p>
            <a:pPr lvl="1"/>
            <a:r>
              <a:rPr lang="en-US" dirty="0" smtClean="0"/>
              <a:t>Small world: Caveman model, ring rewiring</a:t>
            </a:r>
          </a:p>
          <a:p>
            <a:r>
              <a:rPr lang="en-US" dirty="0" smtClean="0"/>
              <a:t>Create different networks for different parameters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Gephi</a:t>
            </a:r>
            <a:r>
              <a:rPr lang="en-US" dirty="0" smtClean="0"/>
              <a:t> to visualize the graphs, plot degree distributions, and compute clustering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power-law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5129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3673</Words>
  <Application>Microsoft Office PowerPoint</Application>
  <PresentationFormat>On-screen Show (4:3)</PresentationFormat>
  <Paragraphs>617</Paragraphs>
  <Slides>82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Equation</vt:lpstr>
      <vt:lpstr>Microsoft Equation 3.0</vt:lpstr>
      <vt:lpstr>Online Social Networks and Media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The giant component</vt:lpstr>
      <vt:lpstr>The phase transition</vt:lpstr>
      <vt:lpstr>Random graphs degree distributions</vt:lpstr>
      <vt:lpstr>Other properties</vt:lpstr>
      <vt:lpstr>Phase transitions</vt:lpstr>
      <vt:lpstr>Percolation on a square lattice</vt:lpstr>
      <vt:lpstr>Critical phenomena and power laws</vt:lpstr>
      <vt:lpstr>Self Organized Criticality</vt:lpstr>
      <vt:lpstr>The idea behind self-organized criticality (more or less)</vt:lpstr>
      <vt:lpstr>Random graphs and real life</vt:lpstr>
      <vt:lpstr>Departing from the ER model</vt:lpstr>
      <vt:lpstr>Graphs with given degree sequences</vt:lpstr>
      <vt:lpstr>Example</vt:lpstr>
      <vt:lpstr>Other properties</vt:lpstr>
      <vt:lpstr>Power-law graphs</vt:lpstr>
      <vt:lpstr>Graphs with given expected degree seqences</vt:lpstr>
      <vt:lpstr>However…</vt:lpstr>
      <vt:lpstr>Preferential Attachment in Networks</vt:lpstr>
      <vt:lpstr>Practical Issues</vt:lpstr>
      <vt:lpstr>Barabasi-Albert model</vt:lpstr>
      <vt:lpstr>The mathematicians point of view [Bollobas-Riordan]</vt:lpstr>
      <vt:lpstr>The Linearized Chord Diagram (LCD) model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Linearized Chord Diagram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Other graph models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Optimized graphs</vt:lpstr>
      <vt:lpstr>Experiment with US flights</vt:lpstr>
      <vt:lpstr>Evolution of graphs</vt:lpstr>
      <vt:lpstr>Measuring preferential attachment</vt:lpstr>
      <vt:lpstr>Measuring preferential attachment</vt:lpstr>
      <vt:lpstr>Network models and temporal evolution</vt:lpstr>
      <vt:lpstr>Densification laws </vt:lpstr>
      <vt:lpstr>More examples</vt:lpstr>
      <vt:lpstr>What about diameter?</vt:lpstr>
      <vt:lpstr>Diameter shrinks</vt:lpstr>
      <vt:lpstr>Densification – Possible Explanation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Acknowledgements</vt:lpstr>
      <vt:lpstr>References</vt:lpstr>
      <vt:lpstr>Assignment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Networks and Media</dc:title>
  <dc:creator>tsap</dc:creator>
  <cp:lastModifiedBy>tsap</cp:lastModifiedBy>
  <cp:revision>19</cp:revision>
  <dcterms:created xsi:type="dcterms:W3CDTF">2012-10-31T07:02:15Z</dcterms:created>
  <dcterms:modified xsi:type="dcterms:W3CDTF">2012-10-31T11:48:51Z</dcterms:modified>
</cp:coreProperties>
</file>