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71" r:id="rId2"/>
    <p:sldId id="333" r:id="rId3"/>
    <p:sldId id="334" r:id="rId4"/>
    <p:sldId id="335" r:id="rId5"/>
    <p:sldId id="337" r:id="rId6"/>
    <p:sldId id="336" r:id="rId7"/>
    <p:sldId id="338" r:id="rId8"/>
    <p:sldId id="339" r:id="rId9"/>
    <p:sldId id="340" r:id="rId10"/>
    <p:sldId id="341" r:id="rId11"/>
    <p:sldId id="342" r:id="rId12"/>
    <p:sldId id="343" r:id="rId13"/>
    <p:sldId id="344" r:id="rId14"/>
    <p:sldId id="345" r:id="rId15"/>
    <p:sldId id="346" r:id="rId16"/>
    <p:sldId id="347" r:id="rId17"/>
    <p:sldId id="348" r:id="rId18"/>
    <p:sldId id="349" r:id="rId19"/>
    <p:sldId id="350" r:id="rId20"/>
    <p:sldId id="351" r:id="rId21"/>
    <p:sldId id="352" r:id="rId22"/>
    <p:sldId id="353" r:id="rId23"/>
    <p:sldId id="354" r:id="rId24"/>
    <p:sldId id="355" r:id="rId25"/>
    <p:sldId id="356" r:id="rId26"/>
    <p:sldId id="319" r:id="rId2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B57C5-3770-495C-8B92-F5FDF1A84E46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04180-1105-47D3-A5E8-12D0BE6D81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5888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6CC3C5-CBBF-408B-BDA1-19EDB514339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8989D0-812D-423C-AE78-27C301A75E3A}" type="slidenum">
              <a:rPr lang="en-US"/>
              <a:pPr/>
              <a:t>26</a:t>
            </a:fld>
            <a:endParaRPr lang="en-US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9568" y="686474"/>
            <a:ext cx="4938864" cy="3428114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17/10/2012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17/10/2012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17/10/2012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17/10/2012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17/10/2012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17/10/2012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17/10/2012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17/10/2012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17/10/2012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17/10/2012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17/10/2012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E3DD3-7DAA-4B2F-B53B-80398DB5F16E}" type="datetimeFigureOut">
              <a:rPr lang="el-GR" smtClean="0"/>
              <a:pPr/>
              <a:t>17/10/2012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png"/><Relationship Id="rId4" Type="http://schemas.openxmlformats.org/officeDocument/2006/relationships/oleObject" Target="../embeddings/oleObject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Λ14 Διαδικτυακά Κοινωνικά Δίκτυα και Μέσα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15110" cy="1257312"/>
          </a:xfrm>
        </p:spPr>
        <p:txBody>
          <a:bodyPr/>
          <a:lstStyle/>
          <a:p>
            <a:r>
              <a:rPr lang="en-US" dirty="0" smtClean="0"/>
              <a:t>Strong and Weak Ties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1428728" y="5786454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Chapter 3, from D. Easley and J. Kleinberg book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0246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42852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Bridges and Local Bridges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928670"/>
            <a:ext cx="5271029" cy="3390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Straight Arrow Connector 8"/>
          <p:cNvCxnSpPr/>
          <p:nvPr/>
        </p:nvCxnSpPr>
        <p:spPr>
          <a:xfrm rot="16200000" flipV="1">
            <a:off x="3286910" y="3571082"/>
            <a:ext cx="1142214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71736" y="4214818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Local Bridge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5720" y="4857760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An edge between A and B is a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local bridge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if deleting that edge would increase the distance between A and B to a value strictly more than 2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4282" y="5715016"/>
            <a:ext cx="8001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Span of a local bridge: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distance of the its endpoints if the edge is deleted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42852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Bridges and Local Bridges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1214422"/>
            <a:ext cx="5271029" cy="3390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714348" y="4929198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An edge is a local bridge, if an only if, it does not form a side of any triangle in the graph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472" y="1785926"/>
            <a:ext cx="77867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</a:rPr>
              <a:t>Back to job seeking:</a:t>
            </a:r>
          </a:p>
          <a:p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If you are going to get truly new information, it may come from a friend connected by a local bridge</a:t>
            </a:r>
          </a:p>
          <a:p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i="1" dirty="0" smtClean="0">
                <a:solidFill>
                  <a:schemeClr val="accent1">
                    <a:lumMod val="50000"/>
                  </a:schemeClr>
                </a:solidFill>
              </a:rPr>
              <a:t>But why distant acquaintances?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The Strong Triadic Closure Property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1214422"/>
            <a:ext cx="77867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Levels of strength of a link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Strong and weak ties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Vary across different time and situations</a:t>
            </a:r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2887942"/>
            <a:ext cx="5143536" cy="32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285720" y="3000372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Annotated graph</a:t>
            </a:r>
            <a:endParaRPr lang="en-US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785918" y="3643314"/>
            <a:ext cx="1214446" cy="714380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The Strong Triadic Closure Property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1214422"/>
            <a:ext cx="7786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If a node A has edge to nodes B and C, then the B-C edge is </a:t>
            </a:r>
            <a:r>
              <a:rPr lang="en-US" sz="2400" u="sng" dirty="0" smtClean="0">
                <a:solidFill>
                  <a:schemeClr val="tx2">
                    <a:lumMod val="75000"/>
                  </a:schemeClr>
                </a:solidFill>
              </a:rPr>
              <a:t>especially likely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to form if both A-B and A-C are </a:t>
            </a:r>
            <a:r>
              <a:rPr lang="en-US" sz="2400" u="sng" dirty="0" smtClean="0">
                <a:solidFill>
                  <a:schemeClr val="tx2">
                    <a:lumMod val="75000"/>
                  </a:schemeClr>
                </a:solidFill>
              </a:rPr>
              <a:t>strong ties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596" y="2571744"/>
            <a:ext cx="79296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A node A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violates the Strong Triadic Closure Property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, if</a:t>
            </a: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It has strong ties to two other nodes B and C, and there is no edge (strong or weak tie) between B and C.</a:t>
            </a:r>
          </a:p>
          <a:p>
            <a:pPr algn="just"/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A node A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satisfies the Strong Triadic Property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if it does not violate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The Strong Triadic Closure Property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1643050"/>
            <a:ext cx="640460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Local Bridges and Weak Ties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1357298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Local distinction: weak and strong ties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Global structural distinction: local bridges or not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3071810"/>
            <a:ext cx="75724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Claim:</a:t>
            </a:r>
          </a:p>
          <a:p>
            <a:pPr algn="just"/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If a node A in a network satisfies the Strong Triadic Closure and is involved in at least two strong ties, then any local bridge it is involved in must be a weak tie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48" y="5643578"/>
            <a:ext cx="57864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accent4">
                    <a:lumMod val="75000"/>
                  </a:schemeClr>
                </a:solidFill>
              </a:rPr>
              <a:t>Relation to job seeking?</a:t>
            </a:r>
            <a:endParaRPr lang="en-US" sz="2000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4869160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Proof: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by contradiction</a:t>
            </a:r>
            <a:endParaRPr lang="el-G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472" y="1785926"/>
            <a:ext cx="8215370" cy="3143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</a:rPr>
              <a:t>The role of simplifying assumptions:</a:t>
            </a:r>
          </a:p>
          <a:p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i="1" dirty="0" smtClean="0">
                <a:solidFill>
                  <a:schemeClr val="accent1">
                    <a:lumMod val="50000"/>
                  </a:schemeClr>
                </a:solidFill>
              </a:rPr>
              <a:t> Useful when they lead to statements robust in practice, making sense as qualitative conclusions that hold in approximate forms even when the assumptions are relaxed  </a:t>
            </a:r>
          </a:p>
          <a:p>
            <a:pPr>
              <a:buFont typeface="Wingdings" pitchFamily="2" charset="2"/>
              <a:buChar char="§"/>
            </a:pPr>
            <a:r>
              <a:rPr lang="en-US" sz="2400" i="1" dirty="0" smtClean="0">
                <a:solidFill>
                  <a:schemeClr val="accent1">
                    <a:lumMod val="50000"/>
                  </a:schemeClr>
                </a:solidFill>
              </a:rPr>
              <a:t> Possible to test them in real-world data</a:t>
            </a:r>
          </a:p>
          <a:p>
            <a:pPr>
              <a:buFont typeface="Wingdings" pitchFamily="2" charset="2"/>
              <a:buChar char="§"/>
            </a:pPr>
            <a:r>
              <a:rPr lang="en-US" sz="2400" i="1" dirty="0" smtClean="0">
                <a:solidFill>
                  <a:schemeClr val="accent1">
                    <a:lumMod val="50000"/>
                  </a:schemeClr>
                </a:solidFill>
              </a:rPr>
              <a:t> A framework to explain surprising facts</a:t>
            </a:r>
          </a:p>
          <a:p>
            <a:r>
              <a:rPr lang="en-US" sz="24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Tie Strength and Network Structure in Large-Scale Data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340768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How to test these prediction on large social networks?</a:t>
            </a:r>
            <a:endParaRPr lang="el-GR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916832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Communication network: “who-talks-to-whom”</a:t>
            </a:r>
          </a:p>
          <a:p>
            <a:pPr algn="just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Strength of the tie: time spent talking during an observation period</a:t>
            </a:r>
            <a:endParaRPr lang="el-G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2708920"/>
            <a:ext cx="7488832" cy="3501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Cell-phone study [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Omnela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et. al., 2007]</a:t>
            </a:r>
          </a:p>
          <a:p>
            <a:pPr algn="just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“who-talks-to-whom network”, covering 20% of the national population</a:t>
            </a:r>
          </a:p>
          <a:p>
            <a:pPr algn="just"/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Nodes: cell phones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Edge: if they make phone calls to each other in both directions over 18-week observation periods</a:t>
            </a:r>
          </a:p>
          <a:p>
            <a:pPr algn="just"/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</a:rPr>
              <a:t>Is it a “social network”?</a:t>
            </a:r>
          </a:p>
          <a:p>
            <a:pPr algn="just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Cells generally used for personal communication, no central directory, thus cell-phone mummers exchanged among people who already know each other</a:t>
            </a:r>
          </a:p>
          <a:p>
            <a:pPr algn="just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Broad structural features of large social networks (giant component, 84% of nodes)</a:t>
            </a:r>
            <a:endParaRPr lang="el-G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Generalizing Weak Ties and Local Bridges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772816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9900"/>
                </a:solidFill>
              </a:rPr>
              <a:t>Tie Strength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From weak and strong -&gt; Numerical quantity (= number of min spent on the phone)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Also sort the edges -&gt; for each edge at which percentile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188640"/>
            <a:ext cx="650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Issues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1928802"/>
            <a:ext cx="68580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How simple processes at the level of individual nodes and links can have complex effects at the whole population</a:t>
            </a:r>
          </a:p>
          <a:p>
            <a:pPr algn="just">
              <a:buFont typeface="Wingdings" pitchFamily="2" charset="2"/>
              <a:buChar char="§"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How information flows within the network</a:t>
            </a:r>
          </a:p>
          <a:p>
            <a:pPr algn="just">
              <a:buFont typeface="Wingdings" pitchFamily="2" charset="2"/>
              <a:buChar char="§"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How different nodes play structurally distinct roles</a:t>
            </a:r>
          </a:p>
          <a:p>
            <a:pPr algn="just">
              <a:buFont typeface="Wingdings" pitchFamily="2" charset="2"/>
              <a:buChar char="§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Generalizing Weak Ties and Local Bridges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1500174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9900"/>
                </a:solidFill>
              </a:rPr>
              <a:t>Bridges</a:t>
            </a: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“almost” local bridges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58" y="2500306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9900"/>
                </a:solidFill>
              </a:rPr>
              <a:t>Neighborhood overlap of an edge </a:t>
            </a:r>
            <a:r>
              <a:rPr lang="en-US" sz="2400" dirty="0" err="1" smtClean="0">
                <a:solidFill>
                  <a:srgbClr val="FF9900"/>
                </a:solidFill>
              </a:rPr>
              <a:t>e</a:t>
            </a:r>
            <a:r>
              <a:rPr lang="en-US" sz="2400" baseline="-25000" dirty="0" err="1" smtClean="0">
                <a:solidFill>
                  <a:srgbClr val="FF9900"/>
                </a:solidFill>
              </a:rPr>
              <a:t>ij</a:t>
            </a:r>
            <a:endParaRPr lang="el-GR" sz="2400" baseline="-25000" dirty="0">
              <a:solidFill>
                <a:srgbClr val="FF9900"/>
              </a:solidFill>
            </a:endParaRPr>
          </a:p>
        </p:txBody>
      </p:sp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6000760" y="2143116"/>
          <a:ext cx="2446338" cy="1714500"/>
        </p:xfrm>
        <a:graphic>
          <a:graphicData uri="http://schemas.openxmlformats.org/presentationml/2006/ole">
            <p:oleObj spid="_x0000_s52227" name="Equation" r:id="rId4" imgW="596880" imgH="4190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00232" y="3000372"/>
            <a:ext cx="4000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chemeClr val="tx2">
                    <a:lumMod val="75000"/>
                  </a:schemeClr>
                </a:solidFill>
              </a:rPr>
              <a:t>(*) In the denominator we do not count A or B themselves</a:t>
            </a:r>
            <a:endParaRPr lang="en-US" sz="1600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3929066"/>
            <a:ext cx="4071966" cy="263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Straight Arrow Connector 8"/>
          <p:cNvCxnSpPr/>
          <p:nvPr/>
        </p:nvCxnSpPr>
        <p:spPr>
          <a:xfrm rot="10800000" flipV="1">
            <a:off x="2000232" y="4786322"/>
            <a:ext cx="2928958" cy="285752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57752" y="4071942"/>
            <a:ext cx="192882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A: B, E, D, C</a:t>
            </a:r>
          </a:p>
          <a:p>
            <a:r>
              <a:rPr lang="en-US" dirty="0" smtClean="0"/>
              <a:t>F: C, J, G</a:t>
            </a:r>
          </a:p>
          <a:p>
            <a:endParaRPr lang="en-US" dirty="0" smtClean="0"/>
          </a:p>
          <a:p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1/6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15074" y="4714884"/>
            <a:ext cx="25003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chemeClr val="accent4">
                    <a:lumMod val="75000"/>
                  </a:schemeClr>
                </a:solidFill>
              </a:rPr>
              <a:t>When is this value 0?</a:t>
            </a:r>
            <a:endParaRPr lang="en-US" sz="3600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Generalizing Weak Ties and Local Bridges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2428868"/>
            <a:ext cx="5857916" cy="37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285720" y="1500174"/>
            <a:ext cx="52864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= 0 : edge is a local bridge</a:t>
            </a:r>
          </a:p>
          <a:p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Small value: “almost” local bridges</a:t>
            </a:r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928794" y="3929066"/>
            <a:ext cx="1857388" cy="285752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57290" y="3714752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1/6</a:t>
            </a:r>
            <a:endParaRPr lang="en-US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rot="16200000" flipV="1">
            <a:off x="4143372" y="5286388"/>
            <a:ext cx="1143008" cy="857256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786314" y="5429264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?</a:t>
            </a:r>
            <a:endParaRPr lang="en-US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14290"/>
            <a:ext cx="6500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Generalizing Weak Ties and Local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Bridges: Empirical Results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1214422"/>
            <a:ext cx="86439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How the neighborhood overlap of an edge depends on its strength</a:t>
            </a:r>
          </a:p>
          <a:p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(the strength of weak ties predicts that neighborhood overlap should grow as tie strength grows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857364"/>
            <a:ext cx="4857784" cy="390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6" name="Straight Arrow Connector 15"/>
          <p:cNvCxnSpPr/>
          <p:nvPr/>
        </p:nvCxnSpPr>
        <p:spPr>
          <a:xfrm>
            <a:off x="3786182" y="5357826"/>
            <a:ext cx="1357322" cy="158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428992" y="5429264"/>
            <a:ext cx="4572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</a:rPr>
              <a:t>Strength of connection (function of the percentile in the sorted order)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57818" y="3071810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accent3">
                    <a:lumMod val="50000"/>
                  </a:schemeClr>
                </a:solidFill>
              </a:rPr>
              <a:t>(*) Some deviation at the right-hand edge of the plot</a:t>
            </a:r>
            <a:endParaRPr lang="en-US" sz="14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2844" y="6000768"/>
            <a:ext cx="821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Local level -?-&gt; global level: weak ties serve to link different tightly-knit communities that each contain a large number of stronger ties – How would you test this?</a:t>
            </a:r>
            <a:endParaRPr lang="en-US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14290"/>
            <a:ext cx="6500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Generalizing Weak Ties and Local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Bridges: Empirical Results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7158" y="1714488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Hypothesis: weak ties serve to link different tightly-knit communities that each contain a large number of stronger ties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786058"/>
            <a:ext cx="807249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Delete edges from the network one at a time</a:t>
            </a:r>
          </a:p>
          <a:p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Starting with the strongest ties and working downwards in order of tie strength</a:t>
            </a:r>
          </a:p>
          <a:p>
            <a:pPr lvl="1">
              <a:buFontTx/>
              <a:buChar char="-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giant component shrank steadily</a:t>
            </a:r>
          </a:p>
          <a:p>
            <a:pPr>
              <a:buFontTx/>
              <a:buChar char="-"/>
            </a:pP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Starting with the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weakest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ties and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upwards in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order of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tie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strength</a:t>
            </a:r>
          </a:p>
          <a:p>
            <a:pPr lvl="1">
              <a:buFontTx/>
              <a:buChar char="-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giant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component shrank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more rapidly, broke apart abruptly as a critical number of weak ties were removed</a:t>
            </a:r>
            <a:endParaRPr lang="en-US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Social Media and Passive Engagement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720" y="1500174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People maintain large explicit lists of friends</a:t>
            </a:r>
          </a:p>
          <a:p>
            <a:endParaRPr lang="en-US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How online activity is distributed across links of different strengths</a:t>
            </a:r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Tie Strength on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</a:rPr>
              <a:t>Facebook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720" y="1500174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Cameron Marlow, et al, 2009</a:t>
            </a:r>
          </a:p>
          <a:p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At what extent each link was used for social interactions</a:t>
            </a:r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2571744"/>
            <a:ext cx="77867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Reciprocal (mutual) communication: both send and received messages to friends at the other end of the link</a:t>
            </a:r>
          </a:p>
          <a:p>
            <a:r>
              <a:rPr lang="en-US" dirty="0" smtClean="0"/>
              <a:t>One-way communication: the user send one or more message to the friend at the other end of the link</a:t>
            </a:r>
          </a:p>
          <a:p>
            <a:r>
              <a:rPr lang="en-US" smtClean="0"/>
              <a:t>Maintained relationship: the user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M. E. J. Newman, </a:t>
            </a:r>
            <a:r>
              <a:rPr lang="en-US">
                <a:solidFill>
                  <a:schemeClr val="folHlink"/>
                </a:solidFill>
              </a:rPr>
              <a:t>The structure and function of complex networks</a:t>
            </a:r>
            <a:r>
              <a:rPr lang="en-US"/>
              <a:t>, SIAM Reviews, 45(2): 167-256, 2003 </a:t>
            </a:r>
          </a:p>
        </p:txBody>
      </p:sp>
    </p:spTree>
    <p:extLst>
      <p:ext uri="{BB962C8B-B14F-4D97-AF65-F5344CB8AC3E}">
        <p14:creationId xmlns="" xmlns:p14="http://schemas.microsoft.com/office/powerpoint/2010/main" val="99742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1000108"/>
            <a:ext cx="650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The Strength of Weak Ties Hypothesis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1928802"/>
            <a:ext cx="68580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Mark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</a:rPr>
              <a:t>Granovetter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, in the late 1960s</a:t>
            </a:r>
          </a:p>
          <a:p>
            <a:pPr algn="just"/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Many people learned information leading to their current job </a:t>
            </a:r>
            <a:r>
              <a:rPr lang="en-US" sz="2000" b="1" i="1" dirty="0" smtClean="0">
                <a:solidFill>
                  <a:schemeClr val="tx2">
                    <a:lumMod val="50000"/>
                  </a:schemeClr>
                </a:solidFill>
              </a:rPr>
              <a:t>through personal contacts</a:t>
            </a:r>
            <a:r>
              <a:rPr lang="en-US" sz="20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, often described as </a:t>
            </a:r>
            <a:r>
              <a:rPr lang="en-US" sz="2000" b="1" i="1" dirty="0" smtClean="0">
                <a:solidFill>
                  <a:schemeClr val="tx2">
                    <a:lumMod val="50000"/>
                  </a:schemeClr>
                </a:solidFill>
              </a:rPr>
              <a:t>acquaintances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rather than closed friends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4071942"/>
            <a:ext cx="68580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Two aspects</a:t>
            </a:r>
          </a:p>
          <a:p>
            <a:pPr algn="just"/>
            <a:endParaRPr lang="en-US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Structural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Local (interpersonal)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Triadic Closure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142984"/>
            <a:ext cx="7858180" cy="928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If two people in a social network have a friend in common, then there is an increased likelihood that they will become friends themselves at some point in the future</a:t>
            </a:r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2500306"/>
            <a:ext cx="4572032" cy="3210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3857620" y="3000372"/>
            <a:ext cx="1643074" cy="8572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00760" y="2928934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Triangle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Triadic Closure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142984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Snapshots over time:</a:t>
            </a:r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357430"/>
            <a:ext cx="3767693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2214554"/>
            <a:ext cx="3767693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Connector 10"/>
          <p:cNvCxnSpPr/>
          <p:nvPr/>
        </p:nvCxnSpPr>
        <p:spPr>
          <a:xfrm rot="5400000">
            <a:off x="4464843" y="2964653"/>
            <a:ext cx="714380" cy="714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072198" y="2714620"/>
            <a:ext cx="1357322" cy="7143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429256" y="4714884"/>
            <a:ext cx="107157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4714876" y="2714620"/>
            <a:ext cx="2000264" cy="1714512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Clustering Coefficient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214422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(Local) clustering coefficient for a node is the probability that two randomly selected friends of a node are friends with each other</a:t>
            </a:r>
          </a:p>
        </p:txBody>
      </p:sp>
      <p:graphicFrame>
        <p:nvGraphicFramePr>
          <p:cNvPr id="27649" name="Object 3"/>
          <p:cNvGraphicFramePr>
            <a:graphicFrameLocks noChangeAspect="1"/>
          </p:cNvGraphicFramePr>
          <p:nvPr/>
        </p:nvGraphicFramePr>
        <p:xfrm>
          <a:off x="357158" y="2643182"/>
          <a:ext cx="3433762" cy="1714500"/>
        </p:xfrm>
        <a:graphic>
          <a:graphicData uri="http://schemas.openxmlformats.org/presentationml/2006/ole">
            <p:oleObj spid="_x0000_s27649" name="Equation" r:id="rId4" imgW="838080" imgH="419040" progId="Equation.3">
              <p:embed/>
            </p:oleObj>
          </a:graphicData>
        </a:graphic>
      </p:graphicFrame>
      <p:graphicFrame>
        <p:nvGraphicFramePr>
          <p:cNvPr id="27650" name="Object 3"/>
          <p:cNvGraphicFramePr>
            <a:graphicFrameLocks noChangeAspect="1"/>
          </p:cNvGraphicFramePr>
          <p:nvPr/>
        </p:nvGraphicFramePr>
        <p:xfrm>
          <a:off x="3929058" y="3357562"/>
          <a:ext cx="4643470" cy="302360"/>
        </p:xfrm>
        <a:graphic>
          <a:graphicData uri="http://schemas.openxmlformats.org/presentationml/2006/ole">
            <p:oleObj spid="_x0000_s27650" name="Equation" r:id="rId5" imgW="3124080" imgH="2030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1472" y="4572008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Fraction of the friends of a node that are friends with each other (i.e., connected)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Clustering Coefficient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928802"/>
            <a:ext cx="7814033" cy="2552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000232" y="4929198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1/6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1928794" y="4000504"/>
            <a:ext cx="1143008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500694" y="4929198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1/2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5429256" y="4000504"/>
            <a:ext cx="1143008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00100" y="5643578"/>
            <a:ext cx="728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Ranges from 0 to 1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Triadic Closure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500174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If A knows B and C, B and C are likely to become friend, but WHY?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034" y="2928934"/>
            <a:ext cx="77867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Opportunity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Trust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Incentive of A (dating back to social psychology)</a:t>
            </a:r>
          </a:p>
          <a:p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Bridges and Local Bridges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1500174"/>
            <a:ext cx="4785767" cy="1876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Straight Arrow Connector 7"/>
          <p:cNvCxnSpPr/>
          <p:nvPr/>
        </p:nvCxnSpPr>
        <p:spPr>
          <a:xfrm rot="16200000" flipV="1">
            <a:off x="3572662" y="2570950"/>
            <a:ext cx="1142214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28926" y="3214686"/>
            <a:ext cx="27146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Bridge </a:t>
            </a:r>
          </a:p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(aka cut-edge)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00100" y="4500570"/>
            <a:ext cx="7000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An edge between A and B is a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bridge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if deleting that edge would cause A and B to lie in two different components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7224" y="5572140"/>
            <a:ext cx="6643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accent4">
                    <a:lumMod val="75000"/>
                  </a:schemeClr>
                </a:solidFill>
              </a:rPr>
              <a:t>extremely rare in social networks</a:t>
            </a:r>
            <a:endParaRPr lang="en-US" sz="2000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1161</Words>
  <Application>Microsoft Office PowerPoint</Application>
  <PresentationFormat>On-screen Show (4:3)</PresentationFormat>
  <Paragraphs>160</Paragraphs>
  <Slides>26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Office Theme</vt:lpstr>
      <vt:lpstr>Equation</vt:lpstr>
      <vt:lpstr>Microsoft Equation 3.0</vt:lpstr>
      <vt:lpstr>Λ14 Διαδικτυακά Κοινωνικά Δίκτυα και Μέσα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pitoura</dc:creator>
  <cp:lastModifiedBy>Windows User</cp:lastModifiedBy>
  <cp:revision>80</cp:revision>
  <dcterms:created xsi:type="dcterms:W3CDTF">2012-10-10T06:53:19Z</dcterms:created>
  <dcterms:modified xsi:type="dcterms:W3CDTF">2012-10-17T08:46:36Z</dcterms:modified>
</cp:coreProperties>
</file>