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71" r:id="rId2"/>
    <p:sldId id="333" r:id="rId3"/>
    <p:sldId id="334" r:id="rId4"/>
    <p:sldId id="335" r:id="rId5"/>
    <p:sldId id="337" r:id="rId6"/>
    <p:sldId id="336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76" r:id="rId37"/>
    <p:sldId id="367" r:id="rId38"/>
    <p:sldId id="368" r:id="rId39"/>
    <p:sldId id="369" r:id="rId40"/>
    <p:sldId id="370" r:id="rId41"/>
    <p:sldId id="371" r:id="rId42"/>
    <p:sldId id="372" r:id="rId43"/>
    <p:sldId id="373" r:id="rId44"/>
    <p:sldId id="374" r:id="rId45"/>
    <p:sldId id="375" r:id="rId4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57C5-3770-495C-8B92-F5FDF1A84E4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04180-1105-47D3-A5E8-12D0BE6D81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588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6CC3C5-CBBF-408B-BDA1-19EDB514339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04180-1105-47D3-A5E8-12D0BE6D816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E3DD3-7DAA-4B2F-B53B-80398DB5F16E}" type="datetimeFigureOut">
              <a:rPr lang="el-GR" smtClean="0"/>
              <a:pPr/>
              <a:t>17/10/2012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E0B35-C73E-49DE-9EA0-4D9F6C87E10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Λ14 Διαδικτυακά Κοινωνικά Δίκτυα και Μέσα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15110" cy="1257312"/>
          </a:xfrm>
        </p:spPr>
        <p:txBody>
          <a:bodyPr/>
          <a:lstStyle/>
          <a:p>
            <a:r>
              <a:rPr lang="en-US" dirty="0" smtClean="0"/>
              <a:t>Strong and Weak Ties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57864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Chapter 3, from D. Easley and J. Kleinberg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4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928670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6200000" flipV="1">
            <a:off x="3286910" y="3571082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71736" y="421481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Local Bridge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5720" y="4857760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local bridge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if deleting that edge would increase the distance between A and B to a value strictly more than 2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282" y="5715016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Span of a local bridge: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distance of the its endpoints if the edge is deleted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214422"/>
            <a:ext cx="5271029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714348" y="4929198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An edge is a local bridge, if an only if, it does not form a side of any triangle in the graph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Back to job seeking: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you are going to get truly new information, it may come from a friend connected by a local bridge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But why distant acquaintances?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Levels of strength of a link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Strong and weak ties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Vary across different time and situations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887942"/>
            <a:ext cx="5143536" cy="32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85720" y="300037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Annotated graph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785918" y="3643314"/>
            <a:ext cx="1214446" cy="714380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121442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a node A has edge to nodes B and C, then the B-C edge is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especially likely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to form if both A-B and A-C are 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</a:rPr>
              <a:t>strong 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2571744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violates the Strong Triadic Closure Property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if</a:t>
            </a: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It has strong ties to two other nodes B and C, and there is no edge (strong or weak tie) between B and C.</a:t>
            </a:r>
          </a:p>
          <a:p>
            <a:pPr algn="just"/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node A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satisfies the Strong Triadic Property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if it does not violate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Strong Triadic Closure Property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43050"/>
            <a:ext cx="6404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Local Bridges and Weak Ties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35729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Local distinction: weak and strong ties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Global structural distinction: local bridges or not</a:t>
            </a:r>
            <a:endParaRPr lang="en-US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3071810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Claim:</a:t>
            </a:r>
          </a:p>
          <a:p>
            <a:pPr algn="just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If a node A in a network satisfies the Strong Triadic Closure and is involved in at least two strong ties, then any local bridge it is involved in must be a weak tie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5643578"/>
            <a:ext cx="57864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Relation to job seeking?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486916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Proof: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by contradiction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1785926"/>
            <a:ext cx="8215370" cy="3143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50000"/>
                  </a:schemeClr>
                </a:solidFill>
              </a:rPr>
              <a:t>The role of simplifying assumptions: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Useful when they lead to statements robust in practice, making sense as qualitative conclusions that hold in approximate forms even when the assumptions are relaxed  </a:t>
            </a: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Possible to test them in real-world data</a:t>
            </a:r>
          </a:p>
          <a:p>
            <a:pPr>
              <a:buFont typeface="Wingdings" pitchFamily="2" charset="2"/>
              <a:buChar char="§"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A framework to explain surprising facts</a:t>
            </a:r>
          </a:p>
          <a:p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and Network Structure in Large-Scale Data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How to test these prediction on large social networks?</a:t>
            </a:r>
            <a:endParaRPr lang="el-G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Communication network: “who-talks-to-whom”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Strength of the tie: time spent talking during an observation period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7488832" cy="350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Cell-phone study [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Omnela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et. al., 2007]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“who-talks-to-whom network”, covering 20% of the national population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Nodes: cell phones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Edge: if they make phone calls to each other in both directions over 18-week observation periods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Is it a “social network”?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Cells generally used for personal communication, no central directory, thus cell-phone mummers exchanged among people who already know each other</a:t>
            </a: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Broad structural features of large social networks (giant component, 84% of nodes)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77281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9900"/>
                </a:solidFill>
              </a:rPr>
              <a:t>Tie Strength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weak and strong -&gt; Numerical quantity (= number of min spent on the phone)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Also sort the edges -&gt; for each edge at which percentile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857232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Issues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simple processes at the level of individual nodes and links can have complex effects at the whole population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information flows within the network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How different nodes play structurally distinct roles</a:t>
            </a:r>
          </a:p>
          <a:p>
            <a:pPr algn="just">
              <a:buFont typeface="Wingdings" pitchFamily="2" charset="2"/>
              <a:buChar char="§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50017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9900"/>
                </a:solidFill>
              </a:rPr>
              <a:t>Bridges</a:t>
            </a:r>
          </a:p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“almost” local bridges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58" y="2500306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9900"/>
                </a:solidFill>
              </a:rPr>
              <a:t>Neighborhood overlap of an edge </a:t>
            </a:r>
            <a:r>
              <a:rPr lang="en-US" sz="2400" dirty="0" err="1" smtClean="0">
                <a:solidFill>
                  <a:srgbClr val="FF9900"/>
                </a:solidFill>
              </a:rPr>
              <a:t>e</a:t>
            </a:r>
            <a:r>
              <a:rPr lang="en-US" sz="2400" baseline="-25000" dirty="0" err="1" smtClean="0">
                <a:solidFill>
                  <a:srgbClr val="FF9900"/>
                </a:solidFill>
              </a:rPr>
              <a:t>ij</a:t>
            </a:r>
            <a:endParaRPr lang="el-GR" sz="2400" baseline="-25000" dirty="0">
              <a:solidFill>
                <a:srgbClr val="FF9900"/>
              </a:solidFill>
            </a:endParaRPr>
          </a:p>
        </p:txBody>
      </p:sp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6000760" y="2143116"/>
          <a:ext cx="2446338" cy="1714500"/>
        </p:xfrm>
        <a:graphic>
          <a:graphicData uri="http://schemas.openxmlformats.org/presentationml/2006/ole">
            <p:oleObj spid="_x0000_s52227" name="Equation" r:id="rId4" imgW="596880" imgH="419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00232" y="3000372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(*) In the denominator we do not count A or B themselves</a:t>
            </a:r>
            <a:endParaRPr lang="en-US"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929066"/>
            <a:ext cx="4071966" cy="263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2000232" y="4786322"/>
            <a:ext cx="2928958" cy="28575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4071942"/>
            <a:ext cx="19288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A: B, E, D, C</a:t>
            </a:r>
          </a:p>
          <a:p>
            <a:r>
              <a:rPr lang="en-US" dirty="0" smtClean="0"/>
              <a:t>F: C, J, G</a:t>
            </a:r>
          </a:p>
          <a:p>
            <a:endParaRPr lang="en-US" dirty="0" smtClean="0"/>
          </a:p>
          <a:p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5074" y="4714884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accent4">
                    <a:lumMod val="75000"/>
                  </a:schemeClr>
                </a:solidFill>
              </a:rPr>
              <a:t>When is this value 0?</a:t>
            </a:r>
            <a:endParaRPr lang="en-US" sz="36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428868"/>
            <a:ext cx="5857916" cy="37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285720" y="1500174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= 0 : edge is a local bridge</a:t>
            </a: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Small value: “almost” local bridges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28794" y="3929066"/>
            <a:ext cx="1857388" cy="285752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57290" y="371475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1/6</a:t>
            </a: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4143372" y="5286388"/>
            <a:ext cx="1143008" cy="857256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6314" y="542926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Bridges: Empirical Results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1214422"/>
            <a:ext cx="86439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How the neighborhood overlap of an edge depends on its strength</a:t>
            </a:r>
          </a:p>
          <a:p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>(the strength of weak ties predicts that neighborhood overlap should grow as tie strength grows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857364"/>
            <a:ext cx="4857784" cy="390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Straight Arrow Connector 15"/>
          <p:cNvCxnSpPr/>
          <p:nvPr/>
        </p:nvCxnSpPr>
        <p:spPr>
          <a:xfrm>
            <a:off x="3786182" y="5357826"/>
            <a:ext cx="1357322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28992" y="5429264"/>
            <a:ext cx="4572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Strength of connection (function of the percentile in the sorted order)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57818" y="3071810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3">
                    <a:lumMod val="50000"/>
                  </a:schemeClr>
                </a:solidFill>
              </a:rPr>
              <a:t>(*) Some deviation at the right-hand edge of the plot</a:t>
            </a:r>
            <a:endParaRPr lang="en-US" sz="1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2844" y="6000768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Local level -?-&gt; global level: weak ties serve to link different tightly-knit communities that each contain a large number of stronger ties – How would you test this?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Generalizing Weak Ties and Local Bridges: Empirical Results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7158" y="1714488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Hypothesis: weak ties serve to link different tightly-knit communities that each contain a large number of stronger ties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786058"/>
            <a:ext cx="807249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Delete edges from the network one at a time</a:t>
            </a:r>
          </a:p>
          <a:p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Starting with the strongest ties and working downwards in order of tie 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component shrank steadily</a:t>
            </a:r>
          </a:p>
          <a:p>
            <a:pPr>
              <a:buFontTx/>
              <a:buChar char="-"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Starting with the weakest ties and upwards in order of tie strength</a:t>
            </a:r>
          </a:p>
          <a:p>
            <a:pPr lvl="1">
              <a:buFontTx/>
              <a:buChar char="-"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giant component shrank more rapidly, broke apart abruptly as a critical number of weak ties were removed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Social Media and Passive Engagement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1500174"/>
            <a:ext cx="86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People maintain large explicit lists of friends</a:t>
            </a:r>
          </a:p>
          <a:p>
            <a:endParaRPr lang="en-US" sz="24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</a:rPr>
              <a:t>How online activity is distributed across links of different strengths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5238" y="127731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Cameron Marlow, et al, 2009</a:t>
            </a: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At what extent each link was used for social interactions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780928"/>
            <a:ext cx="7786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Reciprocal (mutual) communication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both send and received messages to friends at the other end of the link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One-way communication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the user send one or more message to the friend at the other end of the link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Maintained relationship: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the user followed information about the friend at the other end of the link (click on content vi News feed or visit the friend profile more than once)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asmith-connection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908720"/>
            <a:ext cx="5112568" cy="58068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16216" y="1988840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Two distinct regions</a:t>
            </a:r>
            <a:endParaRPr lang="el-GR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Facebook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 descr="active-network-siz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412776"/>
            <a:ext cx="4791698" cy="46486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07704" y="6021288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Total number of friends</a:t>
            </a:r>
            <a:endParaRPr lang="el-GR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84168" y="1772816"/>
            <a:ext cx="2880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Even for users with very large number of friends, actually communicate 10-20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number of friends follow even passively &lt;50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Passive engagement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(keep up with friends by reading about them even in the absence of communication)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Tie Strength on Twitter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980728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Huberman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Romero and Wu, 2009</a:t>
            </a:r>
            <a:endParaRPr lang="el-G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48478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Strong ties (friends): users to whom the user has directed at least two messages over the course if the observation period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420888"/>
            <a:ext cx="574357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Social Media and Passive Engagement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1628800"/>
            <a:ext cx="65527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Strong ties require continuous investment of time and effort to maintain (as opposed to weak ties)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Network of strong ties still remain sparse</a:t>
            </a:r>
          </a:p>
          <a:p>
            <a:pPr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How different links are used to convey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00108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Strength of Weak Ties Hypothesis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928802"/>
            <a:ext cx="6858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Mark </a:t>
            </a:r>
            <a:r>
              <a:rPr lang="en-US" sz="2000" dirty="0" err="1" smtClean="0">
                <a:solidFill>
                  <a:schemeClr val="tx2">
                    <a:lumMod val="50000"/>
                  </a:schemeClr>
                </a:solidFill>
              </a:rPr>
              <a:t>Granovetter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, in the late 1960s</a:t>
            </a:r>
          </a:p>
          <a:p>
            <a:pPr algn="just"/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Many people learned information leading to their current job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through personal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contacts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often described as </a:t>
            </a:r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</a:rPr>
              <a:t>acquaintances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rather than closed friends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071942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Two aspects</a:t>
            </a:r>
          </a:p>
          <a:p>
            <a:pPr algn="just"/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Structural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</a:rPr>
              <a:t> Local (interpersonal)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Closure, Structural Holes and Social Capital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1628800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Different roles that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nodes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play in this structure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220486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Access to edges that span different groups is not equally distributed across all nodes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3059832" y="3861048"/>
            <a:ext cx="288032" cy="100811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923928" y="4653136"/>
            <a:ext cx="129614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Embeddedness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140968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3059832" y="3068960"/>
            <a:ext cx="504056" cy="1800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1268760"/>
            <a:ext cx="8136904" cy="15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High clustering coefficient</a:t>
            </a:r>
          </a:p>
          <a:p>
            <a:pPr algn="just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Embeddedness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of an edge: number of common neighbors of its endpoints (neighborhood overlap, local bridge) – all its edges have significant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embeddedness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(sociology) if two individuals are connected by an embedded edge =&gt; trust</a:t>
            </a:r>
          </a:p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“Put the interactions between two people on display”</a:t>
            </a:r>
            <a:endParaRPr lang="el-GR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347864" y="4869160"/>
            <a:ext cx="360040" cy="426532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07904" y="522920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el-GR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195736" y="4581128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07704" y="443711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l-G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843808" y="5301208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99792" y="5805264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endParaRPr lang="el-G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Structural Holes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6952"/>
            <a:ext cx="513397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11560" y="980728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(sociology) B-C, B-D much riskier, also, possible contradictory constraints </a:t>
            </a:r>
          </a:p>
          <a:p>
            <a:pPr algn="just"/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Success in a large cooperation correlated to access to local bridges</a:t>
            </a:r>
          </a:p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 “spans a structural hole”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B has access to information originating in multiple, non interacting parts of the network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An amplifier for creativity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Source of power as a social “gate-keeping”</a:t>
            </a:r>
          </a:p>
          <a:p>
            <a:pPr algn="just"/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Will a triangle be formed?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707904" y="3140968"/>
            <a:ext cx="0" cy="129614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and Graph Partitioning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544" y="112474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Given a network dataset, how to identity densely connected groups of nodes within it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Graph partitioning</a:t>
            </a: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4716834" cy="317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4221088"/>
            <a:ext cx="44958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499992" y="198884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Co-authorship network of physicists and applied mathematicians</a:t>
            </a:r>
            <a:endParaRPr lang="el-G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664" y="5373216"/>
            <a:ext cx="3456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</a:rPr>
              <a:t>Karate club</a:t>
            </a:r>
            <a:endParaRPr lang="el-G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and Graph Partitioning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1967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Divisive methods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 try to identify and remove the “spanning links” between densely-connected regions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Agglomerative methods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 Find nodes that are likely to belong to the same region and merge them together (bottom-up)</a:t>
            </a: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84984"/>
            <a:ext cx="40481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284984"/>
            <a:ext cx="39147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19675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Divisive method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124744"/>
            <a:ext cx="40481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3284984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Finding bridges and local bridges?</a:t>
            </a: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Which one to choose?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48064" y="148478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644008" y="1484784"/>
            <a:ext cx="7200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427984" y="1844824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652120" y="1844824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36096" y="1412776"/>
            <a:ext cx="7200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357166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357430"/>
            <a:ext cx="6531974" cy="23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928662" y="1142984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no local bridge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Newman: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98072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vertices that have a high probability to occur on a randomly chosen shortest path between two randomly chosen nodes have a high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betweenness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Traffic (unit of flow)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7" name="Picture 16" descr="240px-Graph_betweenness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2564904"/>
            <a:ext cx="2952328" cy="295232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115616" y="249289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Blue (max)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 (0)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Newman: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84984"/>
            <a:ext cx="40481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flipV="1">
            <a:off x="3995936" y="4149080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39752" y="53732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53732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79912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endParaRPr lang="el-G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491880" y="2996952"/>
            <a:ext cx="792088" cy="792088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0032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11</a:t>
            </a:r>
            <a:endParaRPr lang="el-G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1760" y="26369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l-G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x</a:t>
            </a:r>
            <a:endParaRPr lang="el-G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059832" y="3429000"/>
            <a:ext cx="216024" cy="21602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79712" y="3140968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C00000"/>
                </a:solidFill>
              </a:rPr>
              <a:t>Carries the flow from 1 to every other node but 2</a:t>
            </a:r>
            <a:endParaRPr lang="el-GR" sz="800" b="1" dirty="0">
              <a:solidFill>
                <a:srgbClr val="C0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987824" y="3861048"/>
            <a:ext cx="0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15616" y="3645024"/>
            <a:ext cx="1584176" cy="216024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7544" y="1196752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1. The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betweenness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of all existing edges in the network is calculated first.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2. The edge with the highest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betweenness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is removed.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3. The 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betweenness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of all edges affected by the removal is recalculated.</a:t>
            </a:r>
          </a:p>
          <a:p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Steps 2 and 3 are repeated until no edges remain.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If two people in a social network have a friend in common, then there is an increased likelihood that they will become friends themselves at some point in the future</a:t>
            </a: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500306"/>
            <a:ext cx="4572032" cy="321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3857620" y="3000372"/>
            <a:ext cx="1643074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00760" y="2928934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Triangle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56791"/>
            <a:ext cx="3024336" cy="138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484784"/>
            <a:ext cx="2964196" cy="139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573016"/>
            <a:ext cx="346838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305438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763688" y="1124744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Need to </a:t>
            </a:r>
            <a:r>
              <a:rPr lang="en-US" sz="1400" dirty="0" err="1" smtClean="0">
                <a:solidFill>
                  <a:srgbClr val="FF0000"/>
                </a:solidFill>
              </a:rPr>
              <a:t>recompute</a:t>
            </a:r>
            <a:endParaRPr lang="el-GR" sz="1400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483768" y="1628800"/>
            <a:ext cx="288032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07704" y="1556792"/>
            <a:ext cx="7200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79712" y="2276872"/>
            <a:ext cx="576064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Girvan and Newman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12776"/>
            <a:ext cx="44958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51720" y="4365105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34 president </a:t>
            </a:r>
          </a:p>
          <a:p>
            <a:r>
              <a:rPr lang="en-US" dirty="0" smtClean="0"/>
              <a:t>1 instructor</a:t>
            </a:r>
          </a:p>
          <a:p>
            <a:r>
              <a:rPr lang="en-US" dirty="0" smtClean="0"/>
              <a:t>Correct but node 9 (attached it to 34)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573325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Minimum cut approach – the same outcome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Computing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6192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Perform a BFS starting from A</a:t>
            </a:r>
          </a:p>
          <a:p>
            <a:pPr marL="342900" indent="-342900">
              <a:buAutoNum type="arabicPeriod"/>
            </a:pPr>
            <a:r>
              <a:rPr lang="en-US" dirty="0" smtClean="0"/>
              <a:t>Determine the shortest path from A to each other node</a:t>
            </a:r>
          </a:p>
          <a:p>
            <a:pPr marL="342900" indent="-342900">
              <a:buAutoNum type="arabicPeriod"/>
            </a:pPr>
            <a:r>
              <a:rPr lang="en-US" dirty="0" smtClean="0"/>
              <a:t>Based on these numbers, determine the amount of flow from A to all other nodes that uses each 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Computing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04864"/>
            <a:ext cx="28765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348880"/>
            <a:ext cx="27813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Computing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338" y="1647825"/>
            <a:ext cx="6029325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Computing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Betweenness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1724025"/>
            <a:ext cx="48958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Snapshots over time: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357430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2214554"/>
            <a:ext cx="376769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Connector 10"/>
          <p:cNvCxnSpPr/>
          <p:nvPr/>
        </p:nvCxnSpPr>
        <p:spPr>
          <a:xfrm rot="5400000">
            <a:off x="4464843" y="2964653"/>
            <a:ext cx="714380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72198" y="2714620"/>
            <a:ext cx="1357322" cy="7143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29256" y="4714884"/>
            <a:ext cx="107157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4714876" y="2714620"/>
            <a:ext cx="2000264" cy="1714512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(Local) clustering coefficient for a node is the probability that two randomly selected friends of a node are friends with each other</a:t>
            </a:r>
          </a:p>
        </p:txBody>
      </p:sp>
      <p:graphicFrame>
        <p:nvGraphicFramePr>
          <p:cNvPr id="27649" name="Object 3"/>
          <p:cNvGraphicFramePr>
            <a:graphicFrameLocks noChangeAspect="1"/>
          </p:cNvGraphicFramePr>
          <p:nvPr/>
        </p:nvGraphicFramePr>
        <p:xfrm>
          <a:off x="357158" y="2643182"/>
          <a:ext cx="3433762" cy="1714500"/>
        </p:xfrm>
        <a:graphic>
          <a:graphicData uri="http://schemas.openxmlformats.org/presentationml/2006/ole">
            <p:oleObj spid="_x0000_s27649" name="Equation" r:id="rId4" imgW="838080" imgH="419040" progId="Equation.3">
              <p:embed/>
            </p:oleObj>
          </a:graphicData>
        </a:graphic>
      </p:graphicFrame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3929058" y="3357562"/>
          <a:ext cx="4643470" cy="302360"/>
        </p:xfrm>
        <a:graphic>
          <a:graphicData uri="http://schemas.openxmlformats.org/presentationml/2006/ole">
            <p:oleObj spid="_x0000_s27650" name="Equation" r:id="rId5" imgW="312408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472" y="457200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Fraction of the friends of a node that are friends with each other (i.e., connected)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Clustering Coefficient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928802"/>
            <a:ext cx="7814033" cy="2552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000232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1/6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1928794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00694" y="4929198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1/2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5429256" y="4000504"/>
            <a:ext cx="1143008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00100" y="5643578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Ranges from 0 to 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Triadic Closure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500174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If A knows B and C, B and C are likely to become friend, but WHY?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2928934"/>
            <a:ext cx="77867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Opportunity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Trust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Incentive of A (dating back to social psychology)</a:t>
            </a:r>
          </a:p>
          <a:p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85728"/>
            <a:ext cx="650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Bridges and Local Bridges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00174"/>
            <a:ext cx="4785767" cy="187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Straight Arrow Connector 7"/>
          <p:cNvCxnSpPr/>
          <p:nvPr/>
        </p:nvCxnSpPr>
        <p:spPr>
          <a:xfrm rot="16200000" flipV="1">
            <a:off x="3572662" y="2570950"/>
            <a:ext cx="114221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28926" y="3214686"/>
            <a:ext cx="27146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Bridge </a:t>
            </a:r>
          </a:p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(aka cut-edge)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4500570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An edge between A and B is a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bridge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if deleting that edge would cause A and B to lie in two different components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24" y="5572140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4">
                    <a:lumMod val="75000"/>
                  </a:schemeClr>
                </a:solidFill>
              </a:rPr>
              <a:t>extremely rare in social networks</a:t>
            </a:r>
            <a:endParaRPr lang="en-US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1757</Words>
  <Application>Microsoft Office PowerPoint</Application>
  <PresentationFormat>On-screen Show (4:3)</PresentationFormat>
  <Paragraphs>261</Paragraphs>
  <Slides>45</Slides>
  <Notes>45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Office Theme</vt:lpstr>
      <vt:lpstr>Equation</vt:lpstr>
      <vt:lpstr>Λ14 Διαδικτυακά Κοινωνικά Δίκτυα και Μέσα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pitoura</dc:creator>
  <cp:lastModifiedBy>Windows User</cp:lastModifiedBy>
  <cp:revision>102</cp:revision>
  <dcterms:created xsi:type="dcterms:W3CDTF">2012-10-10T06:53:19Z</dcterms:created>
  <dcterms:modified xsi:type="dcterms:W3CDTF">2012-10-17T12:53:23Z</dcterms:modified>
</cp:coreProperties>
</file>