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44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6"/>
  </p:notesMasterIdLst>
  <p:sldIdLst>
    <p:sldId id="271" r:id="rId2"/>
    <p:sldId id="404" r:id="rId3"/>
    <p:sldId id="401" r:id="rId4"/>
    <p:sldId id="446" r:id="rId5"/>
    <p:sldId id="445" r:id="rId6"/>
    <p:sldId id="410" r:id="rId7"/>
    <p:sldId id="411" r:id="rId8"/>
    <p:sldId id="415" r:id="rId9"/>
    <p:sldId id="417" r:id="rId10"/>
    <p:sldId id="418" r:id="rId11"/>
    <p:sldId id="436" r:id="rId12"/>
    <p:sldId id="423" r:id="rId13"/>
    <p:sldId id="425" r:id="rId14"/>
    <p:sldId id="680" r:id="rId15"/>
    <p:sldId id="450" r:id="rId16"/>
    <p:sldId id="452" r:id="rId17"/>
    <p:sldId id="453" r:id="rId18"/>
    <p:sldId id="454" r:id="rId19"/>
    <p:sldId id="681" r:id="rId20"/>
    <p:sldId id="455" r:id="rId21"/>
    <p:sldId id="456" r:id="rId22"/>
    <p:sldId id="461" r:id="rId23"/>
    <p:sldId id="457" r:id="rId24"/>
    <p:sldId id="459" r:id="rId25"/>
    <p:sldId id="462" r:id="rId26"/>
    <p:sldId id="463" r:id="rId27"/>
    <p:sldId id="466" r:id="rId28"/>
    <p:sldId id="468" r:id="rId29"/>
    <p:sldId id="478" r:id="rId30"/>
    <p:sldId id="479" r:id="rId31"/>
    <p:sldId id="492" r:id="rId32"/>
    <p:sldId id="494" r:id="rId33"/>
    <p:sldId id="496" r:id="rId34"/>
    <p:sldId id="497" r:id="rId35"/>
    <p:sldId id="682" r:id="rId36"/>
    <p:sldId id="498" r:id="rId37"/>
    <p:sldId id="499" r:id="rId38"/>
    <p:sldId id="646" r:id="rId39"/>
    <p:sldId id="647" r:id="rId40"/>
    <p:sldId id="505" r:id="rId41"/>
    <p:sldId id="506" r:id="rId42"/>
    <p:sldId id="507" r:id="rId43"/>
    <p:sldId id="508" r:id="rId44"/>
    <p:sldId id="509" r:id="rId45"/>
    <p:sldId id="510" r:id="rId46"/>
    <p:sldId id="511" r:id="rId47"/>
    <p:sldId id="512" r:id="rId48"/>
    <p:sldId id="649" r:id="rId49"/>
    <p:sldId id="650" r:id="rId50"/>
    <p:sldId id="651" r:id="rId51"/>
    <p:sldId id="652" r:id="rId52"/>
    <p:sldId id="653" r:id="rId53"/>
    <p:sldId id="654" r:id="rId54"/>
    <p:sldId id="655" r:id="rId55"/>
    <p:sldId id="656" r:id="rId56"/>
    <p:sldId id="657" r:id="rId57"/>
    <p:sldId id="658" r:id="rId58"/>
    <p:sldId id="572" r:id="rId59"/>
    <p:sldId id="573" r:id="rId60"/>
    <p:sldId id="574" r:id="rId61"/>
    <p:sldId id="575" r:id="rId62"/>
    <p:sldId id="576" r:id="rId63"/>
    <p:sldId id="577" r:id="rId64"/>
    <p:sldId id="578" r:id="rId65"/>
    <p:sldId id="579" r:id="rId66"/>
    <p:sldId id="580" r:id="rId67"/>
    <p:sldId id="581" r:id="rId68"/>
    <p:sldId id="683" r:id="rId69"/>
    <p:sldId id="583" r:id="rId70"/>
    <p:sldId id="584" r:id="rId71"/>
    <p:sldId id="586" r:id="rId72"/>
    <p:sldId id="587" r:id="rId73"/>
    <p:sldId id="588" r:id="rId74"/>
    <p:sldId id="589" r:id="rId75"/>
    <p:sldId id="591" r:id="rId76"/>
    <p:sldId id="592" r:id="rId77"/>
    <p:sldId id="594" r:id="rId78"/>
    <p:sldId id="595" r:id="rId79"/>
    <p:sldId id="596" r:id="rId80"/>
    <p:sldId id="597" r:id="rId81"/>
    <p:sldId id="601" r:id="rId82"/>
    <p:sldId id="603" r:id="rId83"/>
    <p:sldId id="604" r:id="rId84"/>
    <p:sldId id="605" r:id="rId85"/>
    <p:sldId id="606" r:id="rId86"/>
    <p:sldId id="607" r:id="rId87"/>
    <p:sldId id="608" r:id="rId88"/>
    <p:sldId id="609" r:id="rId89"/>
    <p:sldId id="610" r:id="rId90"/>
    <p:sldId id="611" r:id="rId91"/>
    <p:sldId id="612" r:id="rId92"/>
    <p:sldId id="614" r:id="rId93"/>
    <p:sldId id="616" r:id="rId94"/>
    <p:sldId id="618" r:id="rId95"/>
    <p:sldId id="620" r:id="rId96"/>
    <p:sldId id="621" r:id="rId97"/>
    <p:sldId id="623" r:id="rId98"/>
    <p:sldId id="624" r:id="rId99"/>
    <p:sldId id="625" r:id="rId100"/>
    <p:sldId id="627" r:id="rId101"/>
    <p:sldId id="634" r:id="rId102"/>
    <p:sldId id="640" r:id="rId103"/>
    <p:sldId id="685" r:id="rId104"/>
    <p:sldId id="686" r:id="rId105"/>
    <p:sldId id="687" r:id="rId106"/>
    <p:sldId id="688" r:id="rId107"/>
    <p:sldId id="689" r:id="rId108"/>
    <p:sldId id="690" r:id="rId109"/>
    <p:sldId id="691" r:id="rId110"/>
    <p:sldId id="692" r:id="rId111"/>
    <p:sldId id="693" r:id="rId112"/>
    <p:sldId id="694" r:id="rId113"/>
    <p:sldId id="695" r:id="rId114"/>
    <p:sldId id="696" r:id="rId115"/>
    <p:sldId id="697" r:id="rId116"/>
    <p:sldId id="698" r:id="rId117"/>
    <p:sldId id="699" r:id="rId118"/>
    <p:sldId id="700" r:id="rId119"/>
    <p:sldId id="701" r:id="rId120"/>
    <p:sldId id="702" r:id="rId121"/>
    <p:sldId id="703" r:id="rId122"/>
    <p:sldId id="704" r:id="rId123"/>
    <p:sldId id="705" r:id="rId124"/>
    <p:sldId id="706" r:id="rId125"/>
    <p:sldId id="707" r:id="rId126"/>
    <p:sldId id="708" r:id="rId127"/>
    <p:sldId id="709" r:id="rId128"/>
    <p:sldId id="710" r:id="rId129"/>
    <p:sldId id="711" r:id="rId130"/>
    <p:sldId id="712" r:id="rId131"/>
    <p:sldId id="713" r:id="rId132"/>
    <p:sldId id="714" r:id="rId133"/>
    <p:sldId id="715" r:id="rId134"/>
    <p:sldId id="716" r:id="rId135"/>
    <p:sldId id="717" r:id="rId136"/>
    <p:sldId id="718" r:id="rId137"/>
    <p:sldId id="719" r:id="rId138"/>
    <p:sldId id="720" r:id="rId139"/>
    <p:sldId id="721" r:id="rId140"/>
    <p:sldId id="722" r:id="rId141"/>
    <p:sldId id="723" r:id="rId142"/>
    <p:sldId id="724" r:id="rId143"/>
    <p:sldId id="725" r:id="rId144"/>
    <p:sldId id="726" r:id="rId1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2504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0FFB5-45EA-471F-96BA-6D05A2E2206A}" type="slidenum">
              <a:rPr lang="en-US"/>
              <a:pPr/>
              <a:t>10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C09EC-3D41-4240-A82B-79BB9C4DF0F9}" type="slidenum">
              <a:rPr lang="en-US"/>
              <a:pPr/>
              <a:t>100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A2529-140F-4D4A-AE90-2BB5E602AF07}" type="slidenum">
              <a:rPr lang="en-US"/>
              <a:pPr/>
              <a:t>101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2A196-D929-4064-9E96-569A8CF08303}" type="slidenum">
              <a:rPr lang="en-US"/>
              <a:pPr/>
              <a:t>102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C653F-E869-4B01-8F24-16F9A1DCB8BC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BA970-B8DD-4A20-8D0D-CC6E2704BF7D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FE7C3-8636-47B8-8DF0-D897D7DCB159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F0AD0-F2F7-4426-9960-FAB54ABDD4E5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DD5060-FE73-453E-85E6-85EF1DF8E310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75F39-B203-4F9A-A142-00CE344973A9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91715-A68B-462D-A0A2-3F298D72B5C7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54703-B84F-480B-A939-2199CE5816C6}" type="slidenum">
              <a:rPr lang="en-US"/>
              <a:pPr/>
              <a:t>11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AECC74-7B07-4546-9474-935C08E987F2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40072-F1F1-448A-B118-851D1DD7FB1F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7C6F40-999B-486B-A160-FB105DB48E1B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8E70C2-8531-4EC1-93AE-FCA1CE1E87EA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E3610-3E4A-445A-8F48-AAEF78931113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8B7E1-9B43-45E1-BFB1-6ED82F25D1A5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0DCC4-CAAA-4A31-939C-3700DB7FD536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75E55-8B05-4205-B17F-6FFC7B6EC1A5}" type="slidenum">
              <a:rPr lang="en-US" smtClean="0"/>
              <a:pPr/>
              <a:t>117</a:t>
            </a:fld>
            <a:endParaRPr lang="en-US" smtClean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05825-A4FF-49DF-8846-92D4FFD51FB2}" type="slidenum">
              <a:rPr lang="en-US" smtClean="0"/>
              <a:pPr/>
              <a:t>118</a:t>
            </a:fld>
            <a:endParaRPr lang="en-US" smtClean="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80699-DB12-4DE7-BECB-FBABE4F57709}" type="slidenum">
              <a:rPr lang="en-US" smtClean="0"/>
              <a:pPr/>
              <a:t>119</a:t>
            </a:fld>
            <a:endParaRPr 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29BE4-F232-4451-943F-5B00E3AA592C}" type="slidenum">
              <a:rPr lang="en-US"/>
              <a:pPr/>
              <a:t>12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5B2B5-C5F1-4D88-891B-06D4676E26E7}" type="slidenum">
              <a:rPr lang="en-US" smtClean="0"/>
              <a:pPr/>
              <a:t>120</a:t>
            </a:fld>
            <a:endParaRPr lang="en-US" smtClean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D3743-161B-40B4-A90D-0DEB44F518C9}" type="slidenum">
              <a:rPr lang="en-US" smtClean="0"/>
              <a:pPr/>
              <a:t>121</a:t>
            </a:fld>
            <a:endParaRPr lang="en-US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B89C8-893A-40E3-8DF6-F423D511D971}" type="slidenum">
              <a:rPr lang="en-US" smtClean="0"/>
              <a:pPr/>
              <a:t>122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212DB-FBAE-4A7E-BF8E-D9EE275A1BEB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BE0AC-3C3E-4918-A53F-B3166C60EF4D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8D1A5-ADD1-4245-97CC-2347024958C6}" type="slidenum">
              <a:rPr lang="en-US" smtClean="0"/>
              <a:pPr/>
              <a:t>125</a:t>
            </a:fld>
            <a:endParaRPr lang="en-US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2CCA2-CEE0-4ADF-A805-37C4413F0560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2CCA2-CEE0-4ADF-A805-37C4413F0560}" type="slidenum">
              <a:rPr lang="en-US" smtClean="0"/>
              <a:pPr/>
              <a:t>127</a:t>
            </a:fld>
            <a:endParaRPr lang="en-US" smtClean="0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070CA6-81B6-4F63-B810-24DE8F5DB26D}" type="slidenum">
              <a:rPr lang="en-US" sz="1200"/>
              <a:pPr eaLnBrk="1" hangingPunct="1"/>
              <a:t>128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441C5B-D62A-4068-AA69-F49FB0AD826A}" type="slidenum">
              <a:rPr lang="en-US" sz="1200"/>
              <a:pPr eaLnBrk="1" hangingPunct="1"/>
              <a:t>129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5C9C1-F9C8-4938-BEE5-0B0C08578B39}" type="slidenum">
              <a:rPr lang="en-US"/>
              <a:pPr/>
              <a:t>13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E5AF32-1338-4C0E-B98D-A8DBDCA70C89}" type="slidenum">
              <a:rPr lang="en-US" sz="1200"/>
              <a:pPr eaLnBrk="1" hangingPunct="1"/>
              <a:t>130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9F5330-4653-4779-A55F-E4C57C778DF5}" type="slidenum">
              <a:rPr lang="en-US" sz="1200"/>
              <a:pPr eaLnBrk="1" hangingPunct="1"/>
              <a:t>131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5EE815-06CA-4D2A-928F-729C74301331}" type="slidenum">
              <a:rPr lang="en-US" sz="1200"/>
              <a:pPr eaLnBrk="1" hangingPunct="1"/>
              <a:t>132</a:t>
            </a:fld>
            <a:endParaRPr 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D9659A-2614-421B-BCA6-EF2C8365793D}" type="slidenum">
              <a:rPr lang="en-US" sz="1200"/>
              <a:pPr eaLnBrk="1" hangingPunct="1"/>
              <a:t>133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938623-E8AE-4A4E-9043-4DD7B2C3B8D9}" type="slidenum">
              <a:rPr lang="en-US" sz="1200"/>
              <a:pPr eaLnBrk="1" hangingPunct="1"/>
              <a:t>134</a:t>
            </a:fld>
            <a:endParaRPr 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5665D7-9147-454B-8F7D-5B9331A9E486}" type="slidenum">
              <a:rPr lang="en-US" sz="1200"/>
              <a:pPr eaLnBrk="1" hangingPunct="1"/>
              <a:t>135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3BEAD9-1FAD-491F-B0A7-3FC8B996871B}" type="slidenum">
              <a:rPr lang="en-US" sz="1200"/>
              <a:pPr eaLnBrk="1" hangingPunct="1"/>
              <a:t>136</a:t>
            </a:fld>
            <a:endParaRPr 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861831-72E6-458D-9BD3-CBF49DA74E65}" type="slidenum">
              <a:rPr lang="en-US" sz="1200"/>
              <a:pPr eaLnBrk="1" hangingPunct="1"/>
              <a:t>137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3D19A4E-E892-4557-A71B-14B842711A86}" type="slidenum">
              <a:rPr lang="en-US" sz="1200"/>
              <a:pPr eaLnBrk="1" hangingPunct="1"/>
              <a:t>138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FACFAE-82B2-480F-8E49-C9C261F171C3}" type="slidenum">
              <a:rPr lang="en-US" sz="1200"/>
              <a:pPr eaLnBrk="1" hangingPunct="1"/>
              <a:t>139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5C9C1-F9C8-4938-BEE5-0B0C08578B39}" type="slidenum">
              <a:rPr lang="en-US"/>
              <a:pPr/>
              <a:t>14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FACFAE-82B2-480F-8E49-C9C261F171C3}" type="slidenum">
              <a:rPr lang="en-US" sz="1200"/>
              <a:pPr eaLnBrk="1" hangingPunct="1"/>
              <a:t>140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1C7071-E8D0-4AEA-9E5F-08B92D2EA692}" type="slidenum">
              <a:rPr lang="en-US" sz="1200"/>
              <a:pPr eaLnBrk="1" hangingPunct="1"/>
              <a:t>141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96BA55-5CBA-45CD-B973-485D95A1DB49}" type="slidenum">
              <a:rPr lang="en-US" sz="1200"/>
              <a:pPr eaLnBrk="1" hangingPunct="1"/>
              <a:t>142</a:t>
            </a:fld>
            <a:endParaRPr 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6E58B1-F142-4FBB-9F1B-CF521067FB96}" type="slidenum">
              <a:rPr lang="en-US" sz="1200"/>
              <a:pPr eaLnBrk="1" hangingPunct="1"/>
              <a:t>143</a:t>
            </a:fld>
            <a:endParaRPr 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6E58B1-F142-4FBB-9F1B-CF521067FB96}" type="slidenum">
              <a:rPr lang="en-US" sz="1200"/>
              <a:pPr eaLnBrk="1" hangingPunct="1"/>
              <a:t>144</a:t>
            </a:fld>
            <a:endParaRPr 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C4B0F-13C0-413A-937B-7D12CB09959E}" type="slidenum">
              <a:rPr lang="en-US"/>
              <a:pPr/>
              <a:t>15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DF54C-F564-4091-A928-D55E1E02D928}" type="slidenum">
              <a:rPr lang="en-US"/>
              <a:pPr/>
              <a:t>16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C3ECF-E29E-43BF-86E4-28F2E4DB29D8}" type="slidenum">
              <a:rPr lang="en-US"/>
              <a:pPr/>
              <a:t>17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C3ECF-E29E-43BF-86E4-28F2E4DB29D8}" type="slidenum">
              <a:rPr lang="en-US"/>
              <a:pPr/>
              <a:t>18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C3ECF-E29E-43BF-86E4-28F2E4DB29D8}" type="slidenum">
              <a:rPr lang="en-US"/>
              <a:pPr/>
              <a:t>19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442B1-872C-4E0F-8C75-D588FE31EF7E}" type="slidenum">
              <a:rPr lang="en-US"/>
              <a:pPr/>
              <a:t>2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71C8C-4D52-4395-97D6-AF3275949E95}" type="slidenum">
              <a:rPr lang="en-US"/>
              <a:pPr/>
              <a:t>20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2D0FD-3AB1-441A-BEE9-566AD846DD92}" type="slidenum">
              <a:rPr lang="en-US"/>
              <a:pPr/>
              <a:t>21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70CD3-4B41-4846-B759-E06B57B7BC02}" type="slidenum">
              <a:rPr lang="en-US"/>
              <a:pPr/>
              <a:t>22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Standard results in random graph theory (see e.g. [9]) imply that with high probability, the graph H has </a:t>
            </a:r>
            <a:r>
              <a:rPr lang="en-US" b="1" u="sng"/>
              <a:t>no non-trivial automorphisms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E89BC-1B10-4C23-89BE-E3B06FAADD31}" type="slidenum">
              <a:rPr lang="en-US"/>
              <a:pPr/>
              <a:t>23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13D25-8434-4BDA-A651-150997486C1D}" type="slidenum">
              <a:rPr lang="en-US"/>
              <a:pPr/>
              <a:t>24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/>
              <a:t>Harder to detect, more efficient recovery</a:t>
            </a:r>
          </a:p>
          <a:p>
            <a:endParaRPr lang="en-US" b="1" u="sng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A1BA14-DED9-4B9C-8C67-D3D39E2945E8}" type="slidenum">
              <a:rPr lang="en-US"/>
              <a:pPr/>
              <a:t>25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Unique – wi is the only node in G-H attached to Ni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E8FAD-783E-4FD6-B36C-DDD3A558ADB8}" type="slidenum">
              <a:rPr lang="en-US"/>
              <a:pPr/>
              <a:t>26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1021" indent="-211021"/>
            <a:r>
              <a:rPr lang="en-US" dirty="0"/>
              <a:t>Choose k = (2 + </a:t>
            </a:r>
            <a:r>
              <a:rPr lang="el-GR" dirty="0"/>
              <a:t>δ</a:t>
            </a:r>
            <a:r>
              <a:rPr lang="en-US" dirty="0"/>
              <a:t>)</a:t>
            </a:r>
            <a:r>
              <a:rPr lang="en-US" dirty="0" err="1"/>
              <a:t>logn</a:t>
            </a:r>
            <a:r>
              <a:rPr lang="en-US" dirty="0"/>
              <a:t>, </a:t>
            </a:r>
          </a:p>
          <a:p>
            <a:pPr marL="211021" indent="-211021"/>
            <a:r>
              <a:rPr lang="en-US" dirty="0"/>
              <a:t>Choose b = O(</a:t>
            </a:r>
            <a:r>
              <a:rPr lang="en-US" dirty="0" err="1"/>
              <a:t>logn</a:t>
            </a:r>
            <a:r>
              <a:rPr lang="en-US" dirty="0"/>
              <a:t>), connect </a:t>
            </a:r>
            <a:r>
              <a:rPr lang="en-US" dirty="0" err="1"/>
              <a:t>wj</a:t>
            </a:r>
            <a:r>
              <a:rPr lang="en-US" dirty="0"/>
              <a:t> to distinct subgroups </a:t>
            </a:r>
            <a:r>
              <a:rPr lang="en-US" dirty="0" err="1"/>
              <a:t>Nj</a:t>
            </a:r>
            <a:r>
              <a:rPr lang="en-US" dirty="0"/>
              <a:t> of size &lt;= c without violating </a:t>
            </a:r>
            <a:r>
              <a:rPr lang="el-GR" dirty="0"/>
              <a:t>Δ</a:t>
            </a:r>
            <a:r>
              <a:rPr lang="en-US" dirty="0" err="1"/>
              <a:t>i</a:t>
            </a:r>
            <a:endParaRPr lang="en-US" dirty="0"/>
          </a:p>
          <a:p>
            <a:pPr marL="211021" indent="-211021"/>
            <a:r>
              <a:rPr lang="en-US" dirty="0"/>
              <a:t>Add </a:t>
            </a:r>
            <a:r>
              <a:rPr lang="en-US" b="1" u="sng" dirty="0"/>
              <a:t>arbitrary</a:t>
            </a:r>
            <a:r>
              <a:rPr lang="en-US" dirty="0"/>
              <a:t> edges from H to G – H to meet </a:t>
            </a:r>
            <a:r>
              <a:rPr lang="el-GR" dirty="0"/>
              <a:t>Δ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u="sng" dirty="0"/>
              <a:t>without violating </a:t>
            </a:r>
            <a:r>
              <a:rPr lang="en-US" b="1" u="sng" dirty="0" err="1"/>
              <a:t>wj</a:t>
            </a:r>
            <a:r>
              <a:rPr lang="en-US" b="1" u="sng" dirty="0"/>
              <a:t> </a:t>
            </a:r>
            <a:r>
              <a:rPr lang="en-US" b="1" u="sng" dirty="0" err="1"/>
              <a:t>Nj</a:t>
            </a:r>
            <a:r>
              <a:rPr lang="en-US" b="1" u="sng" dirty="0"/>
              <a:t> </a:t>
            </a:r>
          </a:p>
          <a:p>
            <a:pPr marL="211021" indent="-211021"/>
            <a:r>
              <a:rPr lang="en-US" dirty="0"/>
              <a:t>Edges in H </a:t>
            </a:r>
            <a:r>
              <a:rPr lang="el-GR" dirty="0"/>
              <a:t>Δ</a:t>
            </a:r>
            <a:r>
              <a:rPr lang="en-US" dirty="0"/>
              <a:t>’</a:t>
            </a:r>
            <a:r>
              <a:rPr lang="en-US" dirty="0" err="1"/>
              <a:t>i</a:t>
            </a:r>
            <a:endParaRPr lang="el-GR" dirty="0"/>
          </a:p>
          <a:p>
            <a:pPr marL="211021" indent="-211021"/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4E44C-B620-40DB-97D3-3170251DFF10}" type="slidenum">
              <a:rPr lang="en-US"/>
              <a:pPr/>
              <a:t>27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rooted tree T represents the progress of the search</a:t>
            </a:r>
          </a:p>
          <a:p>
            <a:pPr lvl="1"/>
            <a:r>
              <a:rPr lang="en-US"/>
              <a:t>Node a in T is f(a) in G</a:t>
            </a:r>
          </a:p>
          <a:p>
            <a:pPr lvl="1"/>
            <a:r>
              <a:rPr lang="en-US"/>
              <a:t>Path a,….al &lt;-&gt; path f(a1,) in G same degs and internal struct</a:t>
            </a:r>
          </a:p>
          <a:p>
            <a:pPr lvl="1"/>
            <a:r>
              <a:rPr lang="en-US" b="1" u="sng"/>
              <a:t>At each step add new leaves</a:t>
            </a:r>
          </a:p>
          <a:p>
            <a:pPr lvl="1"/>
            <a:r>
              <a:rPr lang="en-US" b="1" u="sng"/>
              <a:t>If unique rooted length-k path -&gt; H</a:t>
            </a:r>
          </a:p>
          <a:p>
            <a:endParaRPr lang="en-US" b="1" u="sng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54EA2-2C8D-4D02-8C2E-1B5159FC4247}" type="slidenum">
              <a:rPr lang="en-US"/>
              <a:pPr/>
              <a:t>28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E8214-25A3-4E37-A98B-30F305709DDF}" type="slidenum">
              <a:rPr lang="en-US"/>
              <a:pPr/>
              <a:t>29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6E30C-4371-417E-9381-FD2CFBD90F55}" type="slidenum">
              <a:rPr lang="en-US"/>
              <a:pPr/>
              <a:t>30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99EBB-8DA6-4DA8-ACD2-CF86DB0A6F73}" type="slidenum">
              <a:rPr lang="en-US"/>
              <a:pPr/>
              <a:t>31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99EBB-8DA6-4DA8-ACD2-CF86DB0A6F73}" type="slidenum">
              <a:rPr lang="en-US"/>
              <a:pPr/>
              <a:t>32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25966-38C7-4A92-AFF9-E996757771C5}" type="slidenum">
              <a:rPr lang="en-US"/>
              <a:pPr/>
              <a:t>33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61966-AE72-40CE-A358-D07CF3EDE8F7}" type="slidenum">
              <a:rPr lang="en-US"/>
              <a:pPr/>
              <a:t>34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61966-AE72-40CE-A358-D07CF3EDE8F7}" type="slidenum">
              <a:rPr lang="en-US"/>
              <a:pPr/>
              <a:t>35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ED0943-C5B9-470B-8930-F11CA8206545}" type="slidenum">
              <a:rPr lang="en-US"/>
              <a:pPr/>
              <a:t>36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63AE6-B8B8-4702-BD26-8402A08EF582}" type="slidenum">
              <a:rPr lang="en-US"/>
              <a:pPr/>
              <a:t>37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59CA7-CF47-4D4D-A59B-68FE7FDA6514}" type="slidenum">
              <a:rPr lang="en-US"/>
              <a:pPr/>
              <a:t>38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1E358-4626-4067-85DA-9BF5E2888122}" type="slidenum">
              <a:rPr lang="en-US"/>
              <a:pPr/>
              <a:t>39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CCF09-6567-49C1-AAB6-0A3E01B58542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DC0D8-1B9C-4953-B715-205BA9AE2E6D}" type="slidenum">
              <a:rPr lang="en-US"/>
              <a:pPr/>
              <a:t>40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BDB6C-A232-45CF-B685-7711A4B98D3A}" type="slidenum">
              <a:rPr lang="en-US"/>
              <a:pPr/>
              <a:t>41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ECDD7B-EE4B-4963-98EB-E5F9777350BB}" type="slidenum">
              <a:rPr lang="en-US"/>
              <a:pPr/>
              <a:t>42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9F066-81DE-4343-859B-E35B228B38D2}" type="slidenum">
              <a:rPr lang="en-US"/>
              <a:pPr/>
              <a:t>43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DD645-28B3-4739-B88C-E150087F534A}" type="slidenum">
              <a:rPr lang="en-US"/>
              <a:pPr/>
              <a:t>44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1772-A64C-4BB9-9601-37582AA373F6}" type="slidenum">
              <a:rPr lang="en-US"/>
              <a:pPr/>
              <a:t>45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DAEEF1-2137-40B5-88F1-C2071B23925A}" type="slidenum">
              <a:rPr lang="en-US"/>
              <a:pPr/>
              <a:t>46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FD23C1-B1B9-4ABB-99E9-6CBAAEC87E2E}" type="slidenum">
              <a:rPr lang="en-US"/>
              <a:pPr/>
              <a:t>47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19348-4B75-44BB-B0C4-8F2DF872701F}" type="slidenum">
              <a:rPr lang="en-US"/>
              <a:pPr/>
              <a:t>48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D0FC2D-DC80-4AF1-AF3B-9A2FD725CABB}" type="slidenum">
              <a:rPr lang="en-US"/>
              <a:pPr/>
              <a:t>49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358C2-4852-4288-81A0-E927B7BB8247}" type="slidenum">
              <a:rPr lang="en-US"/>
              <a:pPr/>
              <a:t>50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F413C-0D45-47D3-B7B9-ACBB83F4460A}" type="slidenum">
              <a:rPr lang="en-US"/>
              <a:pPr/>
              <a:t>51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65760-849E-4C1C-B44E-8A1A80FB7E1A}" type="slidenum">
              <a:rPr lang="en-US"/>
              <a:pPr/>
              <a:t>52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AE63E-243A-44EF-8314-1670DA636253}" type="slidenum">
              <a:rPr lang="en-US"/>
              <a:pPr/>
              <a:t>53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CA5FA-09DE-4F70-AEBB-4F7B3B278194}" type="slidenum">
              <a:rPr lang="en-US"/>
              <a:pPr/>
              <a:t>54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D0CF7-E947-404C-BD66-067112EFB933}" type="slidenum">
              <a:rPr lang="en-US"/>
              <a:pPr/>
              <a:t>55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9DD0D-90C3-4DB4-B868-86DB6C5FDDB9}" type="slidenum">
              <a:rPr lang="en-US"/>
              <a:pPr/>
              <a:t>56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23583-C37B-43FB-B9DF-9C43E7CF62CB}" type="slidenum">
              <a:rPr lang="en-US"/>
              <a:pPr/>
              <a:t>57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C3E11E-965C-426C-AE4D-7960F1EC2897}" type="slidenum">
              <a:rPr lang="en-US"/>
              <a:pPr/>
              <a:t>58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1CC80-D3E0-466A-A0EF-509CC25CA41F}" type="slidenum">
              <a:rPr lang="en-US"/>
              <a:pPr/>
              <a:t>59</a:t>
            </a:fld>
            <a:endParaRPr lang="en-US"/>
          </a:p>
        </p:txBody>
      </p:sp>
      <p:sp>
        <p:nvSpPr>
          <p:cNvPr id="2283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8AC460-0229-43BB-A276-E9667F34A7FF}" type="slidenum">
              <a:rPr lang="en-US" sz="1200">
                <a:latin typeface="Calibri" pitchFamily="34" charset="0"/>
              </a:rPr>
              <a:pPr algn="r"/>
              <a:t>59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CCF09-6567-49C1-AAB6-0A3E01B58542}" type="slidenum">
              <a:rPr lang="en-US"/>
              <a:pPr/>
              <a:t>6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B4DE38-B81B-43D0-A7AC-529DE39F7479}" type="slidenum">
              <a:rPr lang="en-US"/>
              <a:pPr/>
              <a:t>60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2F600-9A63-4952-89A3-57A83799F1A3}" type="slidenum">
              <a:rPr lang="en-US"/>
              <a:pPr/>
              <a:t>61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340C5-D12D-4209-A25D-5479C5727B55}" type="slidenum">
              <a:rPr lang="en-US"/>
              <a:pPr/>
              <a:t>62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B4DE38-B81B-43D0-A7AC-529DE39F7479}" type="slidenum">
              <a:rPr lang="en-US"/>
              <a:pPr/>
              <a:t>63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8136C-5862-4E8D-A0CE-E3DE8C7AD97F}" type="slidenum">
              <a:rPr lang="en-US"/>
              <a:pPr/>
              <a:t>64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97055-A1D7-4C6B-9EEC-CAAA186316C5}" type="slidenum">
              <a:rPr lang="en-US"/>
              <a:pPr/>
              <a:t>65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DA773-374D-4603-A66F-BB244D61BB31}" type="slidenum">
              <a:rPr lang="en-US"/>
              <a:pPr/>
              <a:t>66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516B0-8D7E-4388-9E75-E02D629A056A}" type="slidenum">
              <a:rPr lang="en-US"/>
              <a:pPr/>
              <a:t>67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00BFF-B580-4281-95DE-01B76361519F}" type="slidenum">
              <a:rPr lang="en-US"/>
              <a:pPr/>
              <a:t>68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21053-71B2-4154-8CF6-6A52C0395509}" type="slidenum">
              <a:rPr lang="en-US"/>
              <a:pPr/>
              <a:t>69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AAF5F-55BD-48A3-80D6-B655060425D1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00BFF-B580-4281-95DE-01B76361519F}" type="slidenum">
              <a:rPr lang="en-US"/>
              <a:pPr/>
              <a:t>70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11C0E-DD54-4FA2-B909-65F70D562D9F}" type="slidenum">
              <a:rPr lang="en-US"/>
              <a:pPr/>
              <a:t>71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9101D-030C-4209-85CD-26101285DD62}" type="slidenum">
              <a:rPr lang="en-US"/>
              <a:pPr/>
              <a:t>72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1B8EB-48E2-4464-A942-E1679CACDAF2}" type="slidenum">
              <a:rPr lang="en-US"/>
              <a:pPr/>
              <a:t>73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1DEAD-389F-4DB2-A83B-1E5226DFC2C3}" type="slidenum">
              <a:rPr lang="en-US"/>
              <a:pPr/>
              <a:t>74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779DE-5A57-4011-A959-3247B1D68E50}" type="slidenum">
              <a:rPr lang="en-US"/>
              <a:pPr/>
              <a:t>75</a:t>
            </a:fld>
            <a:endParaRPr lang="en-US"/>
          </a:p>
        </p:txBody>
      </p:sp>
      <p:sp>
        <p:nvSpPr>
          <p:cNvPr id="183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EE211A-60CB-4186-939B-5165B3A1E250}" type="slidenum">
              <a:rPr lang="en-US" sz="1200">
                <a:latin typeface="Calibri" pitchFamily="34" charset="0"/>
              </a:rPr>
              <a:pPr algn="r"/>
              <a:t>75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Overall process dp-erdosgallai-transform the graph into something close to the original graph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EFB1C-CF77-420A-8D6C-3A3E91B1FB5F}" type="slidenum">
              <a:rPr lang="en-US"/>
              <a:pPr/>
              <a:t>76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641F1-F30B-4539-BC93-2844F1123C88}" type="slidenum">
              <a:rPr lang="en-US"/>
              <a:pPr/>
              <a:t>77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1E751-B83D-458C-BEC8-AA9060C1BCCD}" type="slidenum">
              <a:rPr lang="en-US"/>
              <a:pPr/>
              <a:t>78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734C6-9451-4281-BCF2-651DC6E96A4C}" type="slidenum">
              <a:rPr lang="en-US"/>
              <a:pPr/>
              <a:t>79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00597-639A-47CB-9564-21860968C163}" type="slidenum">
              <a:rPr lang="en-US"/>
              <a:pPr/>
              <a:t>8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C769E-9DC4-42E1-ABE9-E2CF7D8AA725}" type="slidenum">
              <a:rPr lang="en-US"/>
              <a:pPr/>
              <a:t>80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105DD-F594-489F-A1A1-B82509E4D67E}" type="slidenum">
              <a:rPr lang="en-US"/>
              <a:pPr/>
              <a:t>81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BABF9-0E0B-4443-842A-669DD24207F3}" type="slidenum">
              <a:rPr lang="en-US"/>
              <a:pPr/>
              <a:t>82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08090-6A42-4EBB-9B4E-3D787535523A}" type="slidenum">
              <a:rPr lang="en-US"/>
              <a:pPr/>
              <a:t>83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1D2F4-0CCA-43D2-A3F6-D69A6362D328}" type="slidenum">
              <a:rPr lang="en-US"/>
              <a:pPr/>
              <a:t>84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CF0FA-4560-4C29-BE0A-47E6767A41BE}" type="slidenum">
              <a:rPr lang="en-US"/>
              <a:pPr/>
              <a:t>85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219B9-ABB0-462E-BA1A-F51AB0A15548}" type="slidenum">
              <a:rPr lang="en-US"/>
              <a:pPr/>
              <a:t>86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83CE6-92F1-4B67-8E9B-835D28A10017}" type="slidenum">
              <a:rPr lang="en-US"/>
              <a:pPr/>
              <a:t>87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25921-7DFA-490C-BB78-A66D3696FC86}" type="slidenum">
              <a:rPr lang="en-US"/>
              <a:pPr/>
              <a:t>88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2CD31-9DC4-406B-864E-189D6AC2C0B2}" type="slidenum">
              <a:rPr lang="en-US"/>
              <a:pPr/>
              <a:t>89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B87BD-4347-472A-B6C4-58F804337A1B}" type="slidenum">
              <a:rPr lang="en-US"/>
              <a:pPr/>
              <a:t>9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B7216-BFFF-4215-846C-7CD88E229E6F}" type="slidenum">
              <a:rPr lang="en-US"/>
              <a:pPr/>
              <a:t>90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0E52E-312E-4AB0-9450-EA54CAAA5C77}" type="slidenum">
              <a:rPr lang="en-US"/>
              <a:pPr/>
              <a:t>91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A67CE-4607-4F8F-948D-C7C2A1180146}" type="slidenum">
              <a:rPr lang="en-US"/>
              <a:pPr/>
              <a:t>92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78018-6E3A-41DF-BF31-CC5A6716AAA3}" type="slidenum">
              <a:rPr lang="en-US"/>
              <a:pPr/>
              <a:t>93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2355C-8A0F-4A62-A2CF-A18DF41051A3}" type="slidenum">
              <a:rPr lang="en-US"/>
              <a:pPr/>
              <a:t>94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EE8DA-72FB-40B2-8CF3-6DB49CAE7CFF}" type="slidenum">
              <a:rPr lang="en-US"/>
              <a:pPr/>
              <a:t>95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41A2D-EBC8-4686-AA37-F3667586069A}" type="slidenum">
              <a:rPr lang="en-US"/>
              <a:pPr/>
              <a:t>96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BE8DE-1FD2-4B4B-8A99-E4627C38F427}" type="slidenum">
              <a:rPr lang="en-US"/>
              <a:pPr/>
              <a:t>97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6B06A-A56D-4B14-B2D8-AD8E5BBECE8D}" type="slidenum">
              <a:rPr lang="en-US"/>
              <a:pPr/>
              <a:t>98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E3D4B-11EB-427E-A0A5-455E3D2CBF46}" type="slidenum">
              <a:rPr lang="en-US"/>
              <a:pPr/>
              <a:t>99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19/12/2012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19/12/2012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19/12/2012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19/12/2012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19/12/2012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19/12/2012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19/12/2012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19/12/2012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19/12/2012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19/12/2012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19/12/2012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19/12/2012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Λ14 Διαδικτυακά Κοινωνικά Δίκτυα και Μέσα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15110" cy="1257312"/>
          </a:xfrm>
        </p:spPr>
        <p:txBody>
          <a:bodyPr/>
          <a:lstStyle/>
          <a:p>
            <a:r>
              <a:rPr lang="en-US" dirty="0" smtClean="0"/>
              <a:t>Privacy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A1F-B35F-430C-9134-76D67D5800BB}" type="slidenum">
              <a:rPr lang="en-US"/>
              <a:pPr/>
              <a:t>10</a:t>
            </a:fld>
            <a:endParaRPr lang="en-US"/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1643042" y="1785926"/>
            <a:ext cx="6048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Initial Graph G -&gt;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Anonymized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Graph G*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85728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Introduction: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anonymization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methods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57224" y="2786058"/>
            <a:ext cx="74295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Clustering-based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approaches: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clusters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nodes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and edges into groups and replaces a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sub-graph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with  a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super-node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(Generalization)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Graph modification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approaches: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modifies (inserts or deletes) edges and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nodes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in the graph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(Add noise or “perturb” the graph)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927F-AA19-4825-8050-47C5C9422A32}" type="slidenum">
              <a:rPr lang="en-US"/>
              <a:pPr/>
              <a:t>100</a:t>
            </a:fld>
            <a:endParaRPr lang="en-US"/>
          </a:p>
        </p:txBody>
      </p:sp>
      <p:sp>
        <p:nvSpPr>
          <p:cNvPr id="418818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K-Match (KM) Algorithm</a:t>
            </a:r>
          </a:p>
        </p:txBody>
      </p:sp>
      <p:pic>
        <p:nvPicPr>
          <p:cNvPr id="418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412875"/>
            <a:ext cx="65532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684213" y="4149725"/>
            <a:ext cx="727233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Step 1: Partition the original network into blocks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Step 2: Align the blocks to attain isomorphic blocks (add edge (2,4))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Step 3: Apply the "edge-copy" technique to handle matches that cross the two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1154-B8F3-4554-9D17-5155C203BEBB}" type="slidenum">
              <a:rPr lang="en-US"/>
              <a:pPr/>
              <a:t>101</a:t>
            </a:fld>
            <a:endParaRPr lang="en-US"/>
          </a:p>
        </p:txBody>
      </p:sp>
      <p:sp>
        <p:nvSpPr>
          <p:cNvPr id="429058" name="Text Box 2"/>
          <p:cNvSpPr txBox="1">
            <a:spLocks noChangeArrowheads="1"/>
          </p:cNvSpPr>
          <p:nvPr/>
        </p:nvSpPr>
        <p:spPr bwMode="auto">
          <a:xfrm>
            <a:off x="539750" y="765175"/>
            <a:ext cx="75612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Example: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Individually satisfy 2-automorphism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Assume that an adversary knows that sub-graph Q4 exists around target Bob at both time T1 and T2.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At time T1, an adversary knows that there are two candidates vertices (2, 7)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Similarly, at time T2, there are still two candidates  (4, 7)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Since Bob exists at both T1 and T2, vertex 7 corresponds to Bob</a:t>
            </a:r>
          </a:p>
        </p:txBody>
      </p:sp>
      <p:pic>
        <p:nvPicPr>
          <p:cNvPr id="429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708275"/>
            <a:ext cx="446563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9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152775"/>
            <a:ext cx="1512888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9061" name="Text Box 5"/>
          <p:cNvSpPr txBox="1">
            <a:spLocks noChangeArrowheads="1"/>
          </p:cNvSpPr>
          <p:nvPr/>
        </p:nvSpPr>
        <p:spPr bwMode="auto">
          <a:xfrm>
            <a:off x="468313" y="188913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Dynamic Releases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E1C5-1D03-4B2A-9D91-F4B20AE673C5}" type="slidenum">
              <a:rPr lang="en-US"/>
              <a:pPr/>
              <a:t>102</a:t>
            </a:fld>
            <a:endParaRPr lang="en-US"/>
          </a:p>
        </p:txBody>
      </p:sp>
      <p:sp>
        <p:nvSpPr>
          <p:cNvPr id="447490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Evaluation </a:t>
            </a:r>
          </a:p>
        </p:txBody>
      </p:sp>
      <p:sp>
        <p:nvSpPr>
          <p:cNvPr id="447491" name="Text Box 3"/>
          <p:cNvSpPr txBox="1">
            <a:spLocks noChangeArrowheads="1"/>
          </p:cNvSpPr>
          <p:nvPr/>
        </p:nvSpPr>
        <p:spPr bwMode="auto">
          <a:xfrm>
            <a:off x="755650" y="2060575"/>
            <a:ext cx="73453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>
                <a:latin typeface="Calibri" pitchFamily="34" charset="0"/>
              </a:rPr>
              <a:t>Prefuse</a:t>
            </a:r>
            <a:r>
              <a:rPr lang="en-US" dirty="0">
                <a:latin typeface="Calibri" pitchFamily="34" charset="0"/>
              </a:rPr>
              <a:t> (129 nodes, 161 edges)</a:t>
            </a:r>
          </a:p>
          <a:p>
            <a:r>
              <a:rPr lang="en-US" dirty="0">
                <a:latin typeface="Calibri" pitchFamily="34" charset="0"/>
              </a:rPr>
              <a:t>Co-author graph (7995 authors in database and theory, 10055 edges)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Synthetic</a:t>
            </a:r>
          </a:p>
          <a:p>
            <a:r>
              <a:rPr lang="en-US" dirty="0" err="1">
                <a:latin typeface="Calibri" pitchFamily="34" charset="0"/>
              </a:rPr>
              <a:t>Erdos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Renyi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1000 nodes</a:t>
            </a:r>
          </a:p>
          <a:p>
            <a:r>
              <a:rPr lang="en-US" dirty="0">
                <a:latin typeface="Calibri" pitchFamily="34" charset="0"/>
              </a:rPr>
              <a:t>Scale free, </a:t>
            </a:r>
            <a:r>
              <a:rPr lang="el-GR" dirty="0">
                <a:latin typeface="Calibri" pitchFamily="34" charset="0"/>
              </a:rPr>
              <a:t>2 &lt; γ &lt; 3</a:t>
            </a:r>
          </a:p>
          <a:p>
            <a:endParaRPr lang="el-GR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All </a:t>
            </a:r>
            <a:r>
              <a:rPr lang="en-US" i="1" dirty="0">
                <a:latin typeface="Calibri" pitchFamily="34" charset="0"/>
              </a:rPr>
              <a:t>k</a:t>
            </a:r>
            <a:r>
              <a:rPr lang="en-US" dirty="0">
                <a:latin typeface="Calibri" pitchFamily="34" charset="0"/>
              </a:rPr>
              <a:t> = 10 degree anonymous, but no sub-graph anonymous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94E2C-291C-4451-81B6-09F1CCD2A393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539750" y="2636838"/>
            <a:ext cx="727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4400">
                <a:solidFill>
                  <a:schemeClr val="accent2"/>
                </a:solidFill>
                <a:ea typeface="Batang" pitchFamily="18" charset="-127"/>
              </a:rPr>
              <a:t>Privacy of Private Profiles</a:t>
            </a: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1116013" y="4941888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E. Zheleva and L. Getoor, </a:t>
            </a:r>
            <a:r>
              <a:rPr lang="el-GR"/>
              <a:t> </a:t>
            </a:r>
            <a:r>
              <a:rPr lang="en-US" i="1">
                <a:solidFill>
                  <a:srgbClr val="CC0000"/>
                </a:solidFill>
              </a:rPr>
              <a:t>To Join or not to Join: The illusion of privacy in social networks with mixed private and public profiles. </a:t>
            </a:r>
            <a:r>
              <a:rPr lang="en-US"/>
              <a:t>WWW 2009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FE668-FE80-4F7F-8840-8056037086D8}" type="slidenum">
              <a:rPr lang="en-US"/>
              <a:pPr>
                <a:defRPr/>
              </a:pPr>
              <a:t>104</a:t>
            </a:fld>
            <a:endParaRPr lang="en-US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08050"/>
            <a:ext cx="7488237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Motivation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BA61B-C3BC-4ABC-9FE6-314BD0C23840}" type="slidenum">
              <a:rPr lang="en-US"/>
              <a:pPr>
                <a:defRPr/>
              </a:pPr>
              <a:t>105</a:t>
            </a:fld>
            <a:endParaRPr lang="en-US"/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513" y="1052513"/>
            <a:ext cx="6276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Motivation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BCC94-F9C6-49F4-ABDF-7CF8B107BC49}" type="slidenum">
              <a:rPr lang="en-US"/>
              <a:pPr>
                <a:defRPr/>
              </a:pPr>
              <a:t>106</a:t>
            </a:fld>
            <a:endParaRPr lang="en-US"/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714348" y="3214686"/>
            <a:ext cx="7561263" cy="13731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Inferring the private information of users given a social network in which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some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proﬁles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all links and group memberships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are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public</a:t>
            </a:r>
          </a:p>
        </p:txBody>
      </p:sp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714348" y="1928802"/>
            <a:ext cx="72739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sensitive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attribute inference in social networks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Problem Definition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5000636"/>
            <a:ext cx="79200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Different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Problem than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Anonymized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Publishing:</a:t>
            </a:r>
          </a:p>
          <a:p>
            <a:pPr algn="just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Goal is not to release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anonymized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data but to illustrate how social network data can be exploited to predict hidden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3DA39-082F-4B88-BCE1-FB0A25EBC539}" type="slidenum">
              <a:rPr lang="en-US"/>
              <a:pPr>
                <a:defRPr/>
              </a:pPr>
              <a:t>107</a:t>
            </a:fld>
            <a:endParaRPr lang="en-US"/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684213" y="1268413"/>
            <a:ext cx="73437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/>
              <a:t> Identity disclosure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/>
              <a:t> E.g., Elise Labbort refers to the CNN reporter Elise Labbort --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/>
              <a:t> </a:t>
            </a:r>
            <a:r>
              <a:rPr lang="en-US" sz="2000">
                <a:solidFill>
                  <a:srgbClr val="FF3300"/>
                </a:solidFill>
              </a:rPr>
              <a:t>Attribute disclosure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/>
              <a:t> E.g., Elise Labbort is 30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/>
              <a:t> Link/relationship disclosure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/>
              <a:t> E.g., Elise Labbort is friends with Emily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/>
              <a:t> Group membership disclosure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/>
              <a:t> E.g., Elise Labbort is a member of the group "Sarah Palin is NOT Hillary Clinton"</a:t>
            </a: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611188" y="2205038"/>
            <a:ext cx="3887787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Problem Definition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95BDE-03B8-4B4B-BE40-C7CA53B12B77}" type="slidenum">
              <a:rPr lang="en-US"/>
              <a:pPr>
                <a:defRPr/>
              </a:pPr>
              <a:t>108</a:t>
            </a:fld>
            <a:endParaRPr lang="en-US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068638"/>
            <a:ext cx="76676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341438"/>
            <a:ext cx="8667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Problem Definition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309B7-A009-494D-BCEE-5CCD2CABD88F}" type="slidenum">
              <a:rPr lang="en-US"/>
              <a:pPr>
                <a:defRPr/>
              </a:pPr>
              <a:t>109</a:t>
            </a:fld>
            <a:endParaRPr lang="en-US"/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428596" y="1428736"/>
            <a:ext cx="842486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A social network as a graph G = (V, E, H), 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is a set of n nodes of the same type, 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is a set of (directed) edges (the friendship links), and 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H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is a set of groups</a:t>
            </a:r>
          </a:p>
          <a:p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A group as a hyper-edge h ∈ H among all the nodes who belong to that group </a:t>
            </a:r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h.U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set of users who are connected through hyper-edge h and 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v.H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 the groups that node v belongs to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v.F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is the set of nodes that v has connected to (friends)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 group can have a set of properties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h.T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0E6F-B51A-4470-8133-A8F4AABF0D1C}" type="slidenum">
              <a:rPr lang="en-US"/>
              <a:pPr/>
              <a:t>11</a:t>
            </a:fld>
            <a:endParaRPr lang="en-US"/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395536" y="980728"/>
            <a:ext cx="83534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Mappings that preserve the graph structure</a:t>
            </a:r>
          </a:p>
          <a:p>
            <a:pPr algn="ctr"/>
            <a:endParaRPr lang="en-US" sz="2400" dirty="0"/>
          </a:p>
          <a:p>
            <a:pPr algn="just"/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l-GR" sz="2000" dirty="0" err="1">
                <a:solidFill>
                  <a:schemeClr val="accent6">
                    <a:lumMod val="75000"/>
                  </a:schemeClr>
                </a:solidFill>
              </a:rPr>
              <a:t>graph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accent6">
                    <a:lumMod val="75000"/>
                  </a:schemeClr>
                </a:solidFill>
              </a:rPr>
              <a:t>homomorphism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000" i="1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from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graph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i="1" dirty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= (</a:t>
            </a:r>
            <a:r>
              <a:rPr lang="el-GR" sz="2000" i="1" dirty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i="1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to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graph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i="1" dirty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' = (</a:t>
            </a:r>
            <a:r>
              <a:rPr lang="el-GR" sz="2000" i="1" dirty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',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i="1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'),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is a mapping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f: G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 G’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from the vertex set of G to the vertex set of G’ such that 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		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u, u’)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 G 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(f(u), f(u’))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 G’ </a:t>
            </a:r>
          </a:p>
          <a:p>
            <a:pPr algn="just"/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If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homomorphism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is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bijection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whose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inverse function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is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also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graph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homomorphism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then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i="1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is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graph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isomorphism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[(u, u’)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 G 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(f(u), f(u’))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 G’]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85728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Introduction: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definitions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21088"/>
            <a:ext cx="7307262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BF029-0EDC-4868-A3BD-D3579102377D}" type="slidenum">
              <a:rPr lang="en-US"/>
              <a:pPr>
                <a:defRPr/>
              </a:pPr>
              <a:t>110</a:t>
            </a:fld>
            <a:endParaRPr lang="en-US"/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844675"/>
            <a:ext cx="57610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46A81-97EE-48F0-82C4-398A0ED3DC2F}" type="slidenum">
              <a:rPr lang="en-US"/>
              <a:pPr>
                <a:defRPr/>
              </a:pPr>
              <a:t>111</a:t>
            </a:fld>
            <a:endParaRPr lang="en-US"/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714348" y="1857364"/>
            <a:ext cx="7602068" cy="351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sensitive attribute value of an individual is modeled as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a random variable. </a:t>
            </a:r>
          </a:p>
          <a:p>
            <a:pPr algn="just"/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The distribution of this random variable can depend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on the overall network’s attribute distribution,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the friendship network’s attribute distribution and/or 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[LINK]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the attribute distribution of each group the user joins.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[GROUP]</a:t>
            </a:r>
          </a:p>
          <a:p>
            <a:pPr algn="just"/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2000" i="1" dirty="0">
                <a:solidFill>
                  <a:schemeClr val="tx2">
                    <a:lumMod val="50000"/>
                  </a:schemeClr>
                </a:solidFill>
              </a:rPr>
              <a:t>The problem of sensitive attribute inference is to infer the hidden sensitive values, </a:t>
            </a:r>
            <a:r>
              <a:rPr lang="en-US" sz="2000" i="1" dirty="0" err="1">
                <a:solidFill>
                  <a:schemeClr val="tx2">
                    <a:lumMod val="50000"/>
                  </a:schemeClr>
                </a:solidFill>
              </a:rPr>
              <a:t>Vs.A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</a:rPr>
              <a:t>, conditioned on the observed sensitive values, links and group membership in graph 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Approach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8478C-C04B-4FD3-87BA-827DD39828B7}" type="slidenum">
              <a:rPr lang="en-US"/>
              <a:pPr>
                <a:defRPr/>
              </a:pPr>
              <a:t>112</a:t>
            </a:fld>
            <a:endParaRPr lang="en-US"/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341438"/>
            <a:ext cx="10763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Text Box 3"/>
          <p:cNvSpPr txBox="1">
            <a:spLocks noChangeArrowheads="1"/>
          </p:cNvSpPr>
          <p:nvPr/>
        </p:nvSpPr>
        <p:spPr bwMode="auto">
          <a:xfrm>
            <a:off x="2700338" y="1341438"/>
            <a:ext cx="48244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Based on overall network distribution </a:t>
            </a:r>
          </a:p>
          <a:p>
            <a:pPr>
              <a:spcBef>
                <a:spcPct val="50000"/>
              </a:spcBef>
            </a:pPr>
            <a:r>
              <a:rPr lang="en-US"/>
              <a:t>BASIC</a:t>
            </a:r>
          </a:p>
        </p:txBody>
      </p:sp>
      <p:pic>
        <p:nvPicPr>
          <p:cNvPr id="7578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2636838"/>
            <a:ext cx="800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 Box 5"/>
          <p:cNvSpPr txBox="1">
            <a:spLocks noChangeArrowheads="1"/>
          </p:cNvSpPr>
          <p:nvPr/>
        </p:nvSpPr>
        <p:spPr bwMode="auto">
          <a:xfrm>
            <a:off x="2843213" y="2420938"/>
            <a:ext cx="48244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Based on friendship links </a:t>
            </a:r>
          </a:p>
          <a:p>
            <a:pPr>
              <a:spcBef>
                <a:spcPct val="50000"/>
              </a:spcBef>
            </a:pPr>
            <a:r>
              <a:rPr lang="en-US"/>
              <a:t>AGG, CC, BLOCK, LINK</a:t>
            </a:r>
          </a:p>
        </p:txBody>
      </p:sp>
      <p:pic>
        <p:nvPicPr>
          <p:cNvPr id="7578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3860800"/>
            <a:ext cx="7715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Text Box 7"/>
          <p:cNvSpPr txBox="1">
            <a:spLocks noChangeArrowheads="1"/>
          </p:cNvSpPr>
          <p:nvPr/>
        </p:nvSpPr>
        <p:spPr bwMode="auto">
          <a:xfrm>
            <a:off x="2916238" y="3789363"/>
            <a:ext cx="33115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Based on social groups</a:t>
            </a:r>
          </a:p>
          <a:p>
            <a:pPr>
              <a:spcBef>
                <a:spcPct val="50000"/>
              </a:spcBef>
            </a:pPr>
            <a:r>
              <a:rPr lang="en-US"/>
              <a:t>CLIQUE, GROUP, GROUP*</a:t>
            </a:r>
          </a:p>
        </p:txBody>
      </p:sp>
      <p:pic>
        <p:nvPicPr>
          <p:cNvPr id="7578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5445125"/>
            <a:ext cx="1333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6" name="Text Box 9"/>
          <p:cNvSpPr txBox="1">
            <a:spLocks noChangeArrowheads="1"/>
          </p:cNvSpPr>
          <p:nvPr/>
        </p:nvSpPr>
        <p:spPr bwMode="auto">
          <a:xfrm>
            <a:off x="3203575" y="5157788"/>
            <a:ext cx="3600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Based on both links and groups</a:t>
            </a:r>
          </a:p>
          <a:p>
            <a:pPr>
              <a:spcBef>
                <a:spcPct val="50000"/>
              </a:spcBef>
            </a:pPr>
            <a:r>
              <a:rPr lang="en-US"/>
              <a:t>LINK-GROUP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Approach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E901B-6459-408A-A4E4-AF57DDBC5197}" type="slidenum">
              <a:rPr lang="en-US"/>
              <a:pPr>
                <a:defRPr/>
              </a:pPr>
              <a:t>113</a:t>
            </a:fld>
            <a:endParaRPr lang="en-US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420938"/>
            <a:ext cx="7756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3789363"/>
            <a:ext cx="26479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539750" y="549275"/>
            <a:ext cx="691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>
              <a:latin typeface="Arial" charset="0"/>
            </a:endParaRPr>
          </a:p>
        </p:txBody>
      </p:sp>
      <p:sp>
        <p:nvSpPr>
          <p:cNvPr id="76806" name="Text Box 5"/>
          <p:cNvSpPr txBox="1">
            <a:spLocks noChangeArrowheads="1"/>
          </p:cNvSpPr>
          <p:nvPr/>
        </p:nvSpPr>
        <p:spPr bwMode="auto">
          <a:xfrm>
            <a:off x="684213" y="1052513"/>
            <a:ext cx="78486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Model based on overall network distribution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 the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absense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of links and groups, BASIC assigns majority label</a:t>
            </a:r>
          </a:p>
        </p:txBody>
      </p:sp>
      <p:sp>
        <p:nvSpPr>
          <p:cNvPr id="76808" name="Text Box 7"/>
          <p:cNvSpPr txBox="1">
            <a:spLocks noChangeArrowheads="1"/>
          </p:cNvSpPr>
          <p:nvPr/>
        </p:nvSpPr>
        <p:spPr bwMode="auto">
          <a:xfrm>
            <a:off x="323850" y="602138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/>
              <a:t> at least as good as a random guess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Approach: Baseline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4572000" y="3212976"/>
            <a:ext cx="2519363" cy="2373437"/>
            <a:chOff x="4572000" y="3212976"/>
            <a:chExt cx="2519363" cy="2373437"/>
          </a:xfrm>
        </p:grpSpPr>
        <p:grpSp>
          <p:nvGrpSpPr>
            <p:cNvPr id="3" name="Group 11"/>
            <p:cNvGrpSpPr/>
            <p:nvPr/>
          </p:nvGrpSpPr>
          <p:grpSpPr>
            <a:xfrm>
              <a:off x="4572000" y="3212976"/>
              <a:ext cx="2519363" cy="2373437"/>
              <a:chOff x="4572000" y="3212976"/>
              <a:chExt cx="2519363" cy="2373437"/>
            </a:xfrm>
          </p:grpSpPr>
          <p:pic>
            <p:nvPicPr>
              <p:cNvPr id="76807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72000" y="3860800"/>
                <a:ext cx="2519363" cy="1725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580112" y="3212976"/>
                <a:ext cx="720080" cy="864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860032" y="3789040"/>
              <a:ext cx="28803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055F5-823F-477D-AF5D-D3CE9FE331A4}" type="slidenum">
              <a:rPr lang="en-US"/>
              <a:pPr>
                <a:defRPr/>
              </a:pPr>
              <a:t>114</a:t>
            </a:fld>
            <a:endParaRPr lang="en-US"/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691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>
              <a:latin typeface="Arial" charset="0"/>
            </a:endParaRPr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467544" y="1268760"/>
            <a:ext cx="77057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Take advantage of autocorrelation, the property that the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attribute values of linked objects are correlated</a:t>
            </a:r>
          </a:p>
          <a:p>
            <a:pPr algn="just"/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There is a random variable associated with each sensitive attribute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v.a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and the sensitive attributes of linked nodes are correlated.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Approach: Friends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95536" y="3068960"/>
            <a:ext cx="7345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Friends-Aggregate Model (AGG):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looks at the attribute's distribution among the friends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5536" y="5373216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adversary picks the most probable attribute value (i.e., the mode of the friends’ attribute distribution).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1043608" y="4077072"/>
            <a:ext cx="6983412" cy="1008112"/>
            <a:chOff x="1043608" y="4077072"/>
            <a:chExt cx="6983412" cy="10081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4077072"/>
              <a:ext cx="6983412" cy="763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259632" y="4725144"/>
              <a:ext cx="3312368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15175-3C00-4CDE-8488-38BB4402A830}" type="slidenum">
              <a:rPr lang="en-US"/>
              <a:pPr>
                <a:defRPr/>
              </a:pPr>
              <a:t>115</a:t>
            </a:fld>
            <a:endParaRPr lang="en-US"/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844675"/>
            <a:ext cx="57610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468313" y="5876925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Bob, same as Emma and Chris, Ana?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Gia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Approach: Friends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835F5-83C8-4791-8F57-52BFD91AF43F}" type="slidenum">
              <a:rPr lang="en-US"/>
              <a:pPr>
                <a:defRPr/>
              </a:pPr>
              <a:t>116</a:t>
            </a:fld>
            <a:endParaRPr lang="en-US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691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>
              <a:latin typeface="Arial" charset="0"/>
            </a:endParaRPr>
          </a:p>
        </p:txBody>
      </p:sp>
      <p:sp>
        <p:nvSpPr>
          <p:cNvPr id="80900" name="Text Box 3"/>
          <p:cNvSpPr txBox="1">
            <a:spLocks noChangeArrowheads="1"/>
          </p:cNvSpPr>
          <p:nvPr/>
        </p:nvSpPr>
        <p:spPr bwMode="auto">
          <a:xfrm>
            <a:off x="467544" y="1196752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Collective Classification Model (CC):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learning and inferring class labels of linked objects together</a:t>
            </a:r>
          </a:p>
        </p:txBody>
      </p:sp>
      <p:sp>
        <p:nvSpPr>
          <p:cNvPr id="80901" name="Text Box 4"/>
          <p:cNvSpPr txBox="1">
            <a:spLocks noChangeArrowheads="1"/>
          </p:cNvSpPr>
          <p:nvPr/>
        </p:nvSpPr>
        <p:spPr bwMode="auto">
          <a:xfrm>
            <a:off x="251520" y="3429000"/>
            <a:ext cx="83518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Various Implementations -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ICA (Iterative Classification) </a:t>
            </a:r>
          </a:p>
          <a:p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ﬁrst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assigns a label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to each private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proﬁle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based on the labels of the friends with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public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proﬁles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then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it iteratively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re-assign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 labels considering the labels of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both public and private-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proﬁle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friends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0902" name="Text Box 5"/>
          <p:cNvSpPr txBox="1">
            <a:spLocks noChangeArrowheads="1"/>
          </p:cNvSpPr>
          <p:nvPr/>
        </p:nvSpPr>
        <p:spPr bwMode="auto">
          <a:xfrm>
            <a:off x="611560" y="2204864"/>
            <a:ext cx="7777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</a:rPr>
              <a:t>Instead of each instance being classified independently, use also the inferred attributes for connected private profiles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Approach: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C6A70-7475-423C-95D2-C4C3F4040C6B}" type="slidenum">
              <a:rPr lang="en-US"/>
              <a:pPr>
                <a:defRPr/>
              </a:pPr>
              <a:t>117</a:t>
            </a:fld>
            <a:endParaRPr lang="en-US"/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691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>
              <a:latin typeface="Arial" charset="0"/>
            </a:endParaRPr>
          </a:p>
        </p:txBody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7848600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Flat-link model (LINK):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”Flatten” the data by considering the adjacency matrix of the graph.</a:t>
            </a:r>
          </a:p>
          <a:p>
            <a:pPr marL="342900" indent="-342900" algn="just"/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/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Each row (user) a list of binary features of the size of the network: value  1 if the user is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 friend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with the person who corresponds to this feature, and 0 otherwise. </a:t>
            </a:r>
          </a:p>
          <a:p>
            <a:pPr marL="342900" indent="-342900" algn="just">
              <a:buFontTx/>
              <a:buAutoNum type="arabicPeriod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user instance also has a class label known if the user’s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proﬁle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is public</a:t>
            </a:r>
          </a:p>
          <a:p>
            <a:pPr marL="342900" indent="-342900" algn="just">
              <a:buFontTx/>
              <a:buAutoNum type="arabicPeriod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instances with public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proﬁles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are the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training data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which can be fed to any traditional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classiﬁer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such as Naive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Bayes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logistic regression or SVM. </a:t>
            </a:r>
          </a:p>
          <a:p>
            <a:pPr marL="342900" indent="-342900" algn="just">
              <a:buFontTx/>
              <a:buAutoNum type="arabicPeriod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learned model can then be applied to predict the private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proﬁle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labels.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Approach: Friends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6CAE-2A83-4CF1-8B19-0CFB3EF9609B}" type="slidenum">
              <a:rPr lang="en-US"/>
              <a:pPr>
                <a:defRPr/>
              </a:pPr>
              <a:t>118</a:t>
            </a:fld>
            <a:endParaRPr lang="en-US"/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691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>
              <a:latin typeface="Arial" charset="0"/>
            </a:endParaRPr>
          </a:p>
        </p:txBody>
      </p:sp>
      <p:sp>
        <p:nvSpPr>
          <p:cNvPr id="82948" name="Text Box 3"/>
          <p:cNvSpPr txBox="1">
            <a:spLocks noChangeArrowheads="1"/>
          </p:cNvSpPr>
          <p:nvPr/>
        </p:nvSpPr>
        <p:spPr bwMode="auto">
          <a:xfrm>
            <a:off x="467544" y="1340768"/>
            <a:ext cx="842486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Blockmodeling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attack (BLOCK)</a:t>
            </a:r>
          </a:p>
          <a:p>
            <a:pPr algn="just"/>
            <a:endParaRPr lang="en-US" sz="2000" u="sng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Basic idea: users form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natural clusters or blocks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and their interactions can be explained by the blocks they belong to.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Approach: Friends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7544" y="2564904"/>
            <a:ext cx="853281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Block Bi the set of public profiles with value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</a:rPr>
              <a:t>ai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λi,j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the probability that a link exists between users in block Bi and users in block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Bj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λi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is the vector of all link probabilities between block Bi and each block B1, ...,Bm. 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For user v, λ(v)j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the probability of a link between a single user v and a block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Bj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λ(v)  the vector of link probabilities between v and each block</a:t>
            </a:r>
            <a:r>
              <a:rPr lang="en-US" sz="1600" dirty="0"/>
              <a:t>.</a:t>
            </a:r>
            <a:r>
              <a:rPr lang="en-US" dirty="0"/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437112"/>
            <a:ext cx="59039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8313" y="5229225"/>
            <a:ext cx="64087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>
                <a:solidFill>
                  <a:schemeClr val="tx2">
                    <a:lumMod val="50000"/>
                  </a:schemeClr>
                </a:solidFill>
              </a:rPr>
              <a:t>sim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 (any similarity, minimum L2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norm), Z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a normalization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E5878-27C0-4FF1-84E0-E1A32B4F96AC}" type="slidenum">
              <a:rPr lang="en-US"/>
              <a:pPr>
                <a:defRPr/>
              </a:pPr>
              <a:t>119</a:t>
            </a:fld>
            <a:endParaRPr lang="en-US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691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>
              <a:latin typeface="Arial" charset="0"/>
            </a:endParaRPr>
          </a:p>
        </p:txBody>
      </p:sp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7561262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Approach: Friends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F531-2FB3-40B8-B679-D4A97D4F3828}" type="slidenum">
              <a:rPr lang="en-US"/>
              <a:pPr/>
              <a:t>12</a:t>
            </a:fld>
            <a:endParaRPr lang="en-US"/>
          </a:p>
        </p:txBody>
      </p:sp>
      <p:sp>
        <p:nvSpPr>
          <p:cNvPr id="500741" name="Text Box 5"/>
          <p:cNvSpPr txBox="1">
            <a:spLocks noChangeArrowheads="1"/>
          </p:cNvSpPr>
          <p:nvPr/>
        </p:nvSpPr>
        <p:spPr bwMode="auto">
          <a:xfrm>
            <a:off x="684213" y="1268413"/>
            <a:ext cx="7488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the naive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anonymization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produces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an isomorphic graph</a:t>
            </a:r>
          </a:p>
        </p:txBody>
      </p:sp>
      <p:sp>
        <p:nvSpPr>
          <p:cNvPr id="500742" name="Text Box 6"/>
          <p:cNvSpPr txBox="1">
            <a:spLocks noChangeArrowheads="1"/>
          </p:cNvSpPr>
          <p:nvPr/>
        </p:nvSpPr>
        <p:spPr bwMode="auto">
          <a:xfrm>
            <a:off x="642910" y="5214950"/>
            <a:ext cx="7559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Good utility: 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Published graph isomorphic to input graph</a:t>
            </a:r>
            <a:endParaRPr lang="en-US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207167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Data owner (publisher)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207167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Data Analyst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285728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14480" y="2643182"/>
            <a:ext cx="5184775" cy="2692401"/>
            <a:chOff x="1714480" y="2643182"/>
            <a:chExt cx="5184775" cy="2692401"/>
          </a:xfrm>
        </p:grpSpPr>
        <p:grpSp>
          <p:nvGrpSpPr>
            <p:cNvPr id="9" name="Group 8"/>
            <p:cNvGrpSpPr/>
            <p:nvPr/>
          </p:nvGrpSpPr>
          <p:grpSpPr>
            <a:xfrm>
              <a:off x="1714480" y="2786058"/>
              <a:ext cx="5184775" cy="2549525"/>
              <a:chOff x="1785918" y="2000240"/>
              <a:chExt cx="5184775" cy="2549525"/>
            </a:xfrm>
          </p:grpSpPr>
          <p:pic>
            <p:nvPicPr>
              <p:cNvPr id="50073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85918" y="2000240"/>
                <a:ext cx="5184775" cy="2549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5500694" y="2500306"/>
                <a:ext cx="1143008" cy="17859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3428992" y="3143248"/>
              <a:ext cx="928694" cy="1588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643174" y="2643182"/>
              <a:ext cx="2928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NAÏVE ANONYMIZATION</a:t>
              </a:r>
              <a:endParaRPr lang="en-US" sz="1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71472" y="5857892"/>
            <a:ext cx="727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general graph isomorphic problem which determines whether two graphs are isomorphic is NP-hard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75710-9312-4E06-8A13-2CBEFDC7CD71}" type="slidenum">
              <a:rPr lang="en-US"/>
              <a:pPr>
                <a:defRPr/>
              </a:pPr>
              <a:t>120</a:t>
            </a:fld>
            <a:endParaRPr lang="en-US"/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467544" y="1196753"/>
            <a:ext cx="806489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Groupmate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-link model (CLIQUE)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Each group is a clique of friends: a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friendship link between users who belong to at least one group together. 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apply any of the link-based models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(+)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simpliﬁes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the problem to a link-based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classiﬁcation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problem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(-) doesn’t account for the strength of the relationship between two people, e.g. number of common groups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Approach: Groups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44042-5EEC-4850-981C-E3F397586733}" type="slidenum">
              <a:rPr lang="en-US"/>
              <a:pPr>
                <a:defRPr/>
              </a:pPr>
              <a:t>121</a:t>
            </a:fld>
            <a:endParaRPr lang="en-US"/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691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>
              <a:latin typeface="Arial" charset="0"/>
            </a:endParaRPr>
          </a:p>
        </p:txBody>
      </p:sp>
      <p:sp>
        <p:nvSpPr>
          <p:cNvPr id="87045" name="Text Box 4"/>
          <p:cNvSpPr txBox="1">
            <a:spLocks noChangeArrowheads="1"/>
          </p:cNvSpPr>
          <p:nvPr/>
        </p:nvSpPr>
        <p:spPr bwMode="auto">
          <a:xfrm>
            <a:off x="539552" y="1988840"/>
            <a:ext cx="7201495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Three steps </a:t>
            </a: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Step 1: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identify which groups are likely to be predictive  -- apply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feature selection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(small groups, homogeneous, etc)</a:t>
            </a:r>
          </a:p>
          <a:p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Step 2: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 learn a global function f, (e.g., train a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classiﬁer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that takes the relevant groups of a node as features and returns the sensitive attribute value). </a:t>
            </a:r>
          </a:p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Uses only the nodes from the observed set whose sensitive attributes are known. </a:t>
            </a:r>
          </a:p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Each node v as a binary vector where each dimension corresponds to a unique group: {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</a:rPr>
              <a:t>groupId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 :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</a:rPr>
              <a:t>isMember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},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</a:rPr>
              <a:t>v.a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. Only memberships to relevant groups and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</a:rPr>
              <a:t>v.a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 is the class coming from a multinomial distribution which denotes the sensitive attribute value.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Step 3: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return the predicted sensitive attribute for each private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proﬁle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87047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575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>
              <a:latin typeface="Arial" charset="0"/>
            </a:endParaRPr>
          </a:p>
        </p:txBody>
      </p:sp>
      <p:sp>
        <p:nvSpPr>
          <p:cNvPr id="87048" name="Text Box 7"/>
          <p:cNvSpPr txBox="1">
            <a:spLocks noChangeArrowheads="1"/>
          </p:cNvSpPr>
          <p:nvPr/>
        </p:nvSpPr>
        <p:spPr bwMode="auto">
          <a:xfrm>
            <a:off x="323528" y="1196752"/>
            <a:ext cx="799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Group-based Classification (GROUP):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each group as a feature in a classifier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Approach: Groups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24F33-FBCD-4BC3-A08D-8B1871F252E6}" type="slidenum">
              <a:rPr lang="en-US"/>
              <a:pPr>
                <a:defRPr/>
              </a:pPr>
              <a:t>122</a:t>
            </a:fld>
            <a:endParaRPr lang="en-US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691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>
              <a:latin typeface="Arial" charset="0"/>
            </a:endParaRPr>
          </a:p>
        </p:txBody>
      </p:sp>
      <p:pic>
        <p:nvPicPr>
          <p:cNvPr id="901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341438"/>
            <a:ext cx="74882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Approach: Groups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E8E9-6C80-4DE4-9F8C-EB305E5A439D}" type="slidenum">
              <a:rPr lang="en-US"/>
              <a:pPr>
                <a:defRPr/>
              </a:pPr>
              <a:t>123</a:t>
            </a:fld>
            <a:endParaRPr lang="en-US"/>
          </a:p>
        </p:txBody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468313" y="1412875"/>
            <a:ext cx="84248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 method which uses both links and groups to predict the sensitive attributes of users 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 simple method which combines the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ﬂat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-link and the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group-based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classiﬁcation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models into one: 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LINK-GROUP: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uses all links and groups as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features.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Approach: Friends + Groups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9C7BD-80CA-408D-AC45-75AE8D2AF62D}" type="slidenum">
              <a:rPr lang="en-US"/>
              <a:pPr>
                <a:defRPr/>
              </a:pPr>
              <a:t>124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27088" y="1989138"/>
            <a:ext cx="7416800" cy="2833687"/>
            <a:chOff x="703" y="1298"/>
            <a:chExt cx="4672" cy="178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03" y="1344"/>
              <a:ext cx="4672" cy="1739"/>
              <a:chOff x="703" y="1344"/>
              <a:chExt cx="4672" cy="1739"/>
            </a:xfrm>
          </p:grpSpPr>
          <p:pic>
            <p:nvPicPr>
              <p:cNvPr id="92168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3" y="1344"/>
                <a:ext cx="4672" cy="1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169" name="Line 6"/>
              <p:cNvSpPr>
                <a:spLocks noChangeShapeType="1"/>
              </p:cNvSpPr>
              <p:nvPr/>
            </p:nvSpPr>
            <p:spPr bwMode="auto">
              <a:xfrm>
                <a:off x="3470" y="2341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0" name="Line 7"/>
              <p:cNvSpPr>
                <a:spLocks noChangeShapeType="1"/>
              </p:cNvSpPr>
              <p:nvPr/>
            </p:nvSpPr>
            <p:spPr bwMode="auto">
              <a:xfrm>
                <a:off x="2880" y="2251"/>
                <a:ext cx="408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1" name="Line 8"/>
              <p:cNvSpPr>
                <a:spLocks noChangeShapeType="1"/>
              </p:cNvSpPr>
              <p:nvPr/>
            </p:nvSpPr>
            <p:spPr bwMode="auto">
              <a:xfrm flipH="1">
                <a:off x="3651" y="2296"/>
                <a:ext cx="363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166" name="Oval 9"/>
            <p:cNvSpPr>
              <a:spLocks noChangeArrowheads="1"/>
            </p:cNvSpPr>
            <p:nvPr/>
          </p:nvSpPr>
          <p:spPr bwMode="auto">
            <a:xfrm>
              <a:off x="4332" y="1298"/>
              <a:ext cx="1043" cy="10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167" name="Oval 10"/>
            <p:cNvSpPr>
              <a:spLocks noChangeArrowheads="1"/>
            </p:cNvSpPr>
            <p:nvPr/>
          </p:nvSpPr>
          <p:spPr bwMode="auto">
            <a:xfrm>
              <a:off x="4377" y="2069"/>
              <a:ext cx="862" cy="8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Approach: Friends + Groups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20264-A7EF-4DCA-987C-AE7CBBB22686}" type="slidenum">
              <a:rPr lang="en-US"/>
              <a:pPr>
                <a:defRPr/>
              </a:pPr>
              <a:t>125</a:t>
            </a:fld>
            <a:endParaRPr lang="en-US"/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691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>
              <a:latin typeface="Arial" charset="0"/>
            </a:endParaRPr>
          </a:p>
        </p:txBody>
      </p:sp>
      <p:pic>
        <p:nvPicPr>
          <p:cNvPr id="931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84313"/>
            <a:ext cx="71913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Evaluation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F93C4-34D4-4CA5-B396-A2722F35C8FE}" type="slidenum">
              <a:rPr lang="en-US"/>
              <a:pPr>
                <a:defRPr/>
              </a:pPr>
              <a:t>126</a:t>
            </a:fld>
            <a:endParaRPr lang="en-US"/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691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>
              <a:latin typeface="Arial" charset="0"/>
            </a:endParaRPr>
          </a:p>
        </p:txBody>
      </p:sp>
      <p:pic>
        <p:nvPicPr>
          <p:cNvPr id="942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1524000"/>
            <a:ext cx="6896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Text Box 5"/>
          <p:cNvSpPr txBox="1">
            <a:spLocks noChangeArrowheads="1"/>
          </p:cNvSpPr>
          <p:nvPr/>
        </p:nvSpPr>
        <p:spPr bwMode="auto">
          <a:xfrm>
            <a:off x="900113" y="5373688"/>
            <a:ext cx="5903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succesful attack?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Evaluation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F93C4-34D4-4CA5-B396-A2722F35C8FE}" type="slidenum">
              <a:rPr lang="en-US"/>
              <a:pPr>
                <a:defRPr/>
              </a:pPr>
              <a:t>127</a:t>
            </a:fld>
            <a:endParaRPr lang="en-US"/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691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>
              <a:latin typeface="Arial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67544" y="2276872"/>
            <a:ext cx="7994017" cy="2193975"/>
            <a:chOff x="467544" y="2276872"/>
            <a:chExt cx="7994017" cy="2193975"/>
          </a:xfrm>
        </p:grpSpPr>
        <p:pic>
          <p:nvPicPr>
            <p:cNvPr id="1095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2420888"/>
              <a:ext cx="7994017" cy="2049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043608" y="2276872"/>
              <a:ext cx="64807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99792" y="4509120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Countries			     6 labels         8 breeds    spam or not</a:t>
            </a:r>
            <a:endParaRPr lang="el-G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692696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Evaluation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ADA186-B962-4658-947B-94CCA38027D8}" type="slidenum">
              <a:rPr lang="en-US" sz="1400"/>
              <a:pPr eaLnBrk="1" hangingPunct="1"/>
              <a:t>128</a:t>
            </a:fld>
            <a:endParaRPr lang="en-US" sz="140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39750" y="2636838"/>
            <a:ext cx="7273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Batang" pitchFamily="18" charset="-127"/>
              </a:rPr>
              <a:t>De-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Batang" pitchFamily="18" charset="-127"/>
              </a:rPr>
              <a:t>anonymization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Batang" pitchFamily="18" charset="-127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116013" y="4941888"/>
            <a:ext cx="741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A. Narayanan, V.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Shmatikov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De-</a:t>
            </a:r>
            <a:r>
              <a:rPr lang="en-US" sz="1800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anonymizing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Social Networks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International Symposium on Security and Privacy, 2009</a:t>
            </a:r>
            <a:endParaRPr lang="el-GR" sz="18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09367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FD603E-4065-4C0C-BC1C-603BAF6B8F80}" type="slidenum">
              <a:rPr lang="en-US" sz="1400"/>
              <a:pPr eaLnBrk="1" hangingPunct="1"/>
              <a:t>129</a:t>
            </a:fld>
            <a:endParaRPr lang="en-US" sz="14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789217" y="3191098"/>
            <a:ext cx="1379537" cy="1951037"/>
            <a:chOff x="4378" y="1747"/>
            <a:chExt cx="869" cy="1229"/>
          </a:xfrm>
        </p:grpSpPr>
        <p:graphicFrame>
          <p:nvGraphicFramePr>
            <p:cNvPr id="1026" name="Object 4"/>
            <p:cNvGraphicFramePr>
              <a:graphicFrameLocks noChangeAspect="1"/>
            </p:cNvGraphicFramePr>
            <p:nvPr/>
          </p:nvGraphicFramePr>
          <p:xfrm>
            <a:off x="4378" y="1747"/>
            <a:ext cx="869" cy="937"/>
          </p:xfrm>
          <a:graphic>
            <a:graphicData uri="http://schemas.openxmlformats.org/presentationml/2006/ole">
              <p:oleObj spid="_x0000_s275458" name="Clip" r:id="rId4" imgW="1379830" imgH="1487729" progId="">
                <p:embed/>
              </p:oleObj>
            </a:graphicData>
          </a:graphic>
        </p:graphicFrame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4752" y="2688"/>
              <a:ext cx="4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srgbClr val="66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+mn-cs"/>
                </a:rPr>
                <a:t>Bob</a:t>
              </a:r>
              <a:endParaRPr lang="en-US">
                <a:latin typeface="Times New Roman" pitchFamily="18" charset="0"/>
                <a:cs typeface="+mn-cs"/>
              </a:endParaRPr>
            </a:p>
          </p:txBody>
        </p:sp>
      </p:grpSp>
      <p:pic>
        <p:nvPicPr>
          <p:cNvPr id="102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499" y="1700808"/>
            <a:ext cx="1763713" cy="571500"/>
          </a:xfrm>
        </p:spPr>
      </p:pic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2" y="1700808"/>
            <a:ext cx="22320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rot="16200000" flipV="1">
            <a:off x="3000374" y="2343745"/>
            <a:ext cx="11430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5072062" y="2415182"/>
            <a:ext cx="1214438" cy="10715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Box 13"/>
          <p:cNvSpPr txBox="1">
            <a:spLocks noChangeArrowheads="1"/>
          </p:cNvSpPr>
          <p:nvPr/>
        </p:nvSpPr>
        <p:spPr bwMode="auto">
          <a:xfrm>
            <a:off x="2115284" y="5169370"/>
            <a:ext cx="5357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ea typeface="SimSun" pitchFamily="2" charset="-122"/>
              </a:rPr>
              <a:t>Bob has accounts in both </a:t>
            </a:r>
            <a:r>
              <a:rPr lang="en-US" sz="1800" dirty="0" err="1">
                <a:latin typeface="Calibri" pitchFamily="34" charset="0"/>
                <a:ea typeface="SimSun" pitchFamily="2" charset="-122"/>
              </a:rPr>
              <a:t>facebook</a:t>
            </a:r>
            <a:r>
              <a:rPr lang="en-US" sz="1800" dirty="0">
                <a:latin typeface="Calibri" pitchFamily="34" charset="0"/>
                <a:ea typeface="SimSun" pitchFamily="2" charset="-122"/>
              </a:rPr>
              <a:t> and </a:t>
            </a:r>
            <a:r>
              <a:rPr lang="en-US" sz="1800" dirty="0" err="1">
                <a:latin typeface="Calibri" pitchFamily="34" charset="0"/>
                <a:ea typeface="SimSun" pitchFamily="2" charset="-122"/>
              </a:rPr>
              <a:t>myspace</a:t>
            </a:r>
            <a:endParaRPr lang="en-US" sz="1800" dirty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285728"/>
            <a:ext cx="7286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Introduction: new type of passive attack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13733" y="5877272"/>
            <a:ext cx="7991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Background knowledge: another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social network with partially overlapping membership</a:t>
            </a:r>
          </a:p>
        </p:txBody>
      </p:sp>
    </p:spTree>
    <p:extLst>
      <p:ext uri="{BB962C8B-B14F-4D97-AF65-F5344CB8AC3E}">
        <p14:creationId xmlns="" xmlns:p14="http://schemas.microsoft.com/office/powerpoint/2010/main" val="18936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C893-8681-4BBC-A873-84BF11E9FF10}" type="slidenum">
              <a:rPr lang="en-US"/>
              <a:pPr/>
              <a:t>13</a:t>
            </a:fld>
            <a:endParaRPr lang="en-US"/>
          </a:p>
        </p:txBody>
      </p:sp>
      <p:sp>
        <p:nvSpPr>
          <p:cNvPr id="471042" name="Text Box 2"/>
          <p:cNvSpPr txBox="1">
            <a:spLocks noChangeArrowheads="1"/>
          </p:cNvSpPr>
          <p:nvPr/>
        </p:nvSpPr>
        <p:spPr bwMode="auto">
          <a:xfrm>
            <a:off x="539750" y="1412875"/>
            <a:ext cx="727233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Beside privacy-aware publishing (non-interactive) mechanisms</a:t>
            </a:r>
          </a:p>
          <a:p>
            <a:pPr algn="just">
              <a:spcBef>
                <a:spcPct val="50000"/>
              </a:spcBef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Interactive mechanism</a:t>
            </a:r>
          </a:p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	a question is posed, the exact answer is computed by the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	curator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, 	and then a noisy (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anomymized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) version of the true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	answer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is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returned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to the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user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1044" name="Text Box 4"/>
          <p:cNvSpPr txBox="1">
            <a:spLocks noChangeArrowheads="1"/>
          </p:cNvSpPr>
          <p:nvPr/>
        </p:nvSpPr>
        <p:spPr bwMode="auto">
          <a:xfrm>
            <a:off x="539750" y="4508500"/>
            <a:ext cx="7561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471045" name="Text Box 5"/>
          <p:cNvSpPr txBox="1">
            <a:spLocks noChangeArrowheads="1"/>
          </p:cNvSpPr>
          <p:nvPr/>
        </p:nvSpPr>
        <p:spPr bwMode="auto">
          <a:xfrm>
            <a:off x="428596" y="4143380"/>
            <a:ext cx="7921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Beside publishing: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private attributes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access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control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285728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Other issues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786454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Location privacy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10035B-F2D2-4297-AE52-9FA358191E26}" type="slidenum">
              <a:rPr lang="en-US" sz="1400"/>
              <a:pPr eaLnBrk="1" hangingPunct="1"/>
              <a:t>130</a:t>
            </a:fld>
            <a:endParaRPr lang="en-US" sz="1400"/>
          </a:p>
        </p:txBody>
      </p:sp>
      <p:sp>
        <p:nvSpPr>
          <p:cNvPr id="1536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Calibri" pitchFamily="34" charset="0"/>
              </a:rPr>
              <a:t>	Given the </a:t>
            </a:r>
            <a:r>
              <a:rPr lang="en-US" b="1" dirty="0" smtClean="0">
                <a:latin typeface="Calibri" pitchFamily="34" charset="0"/>
              </a:rPr>
              <a:t>auxiliary information</a:t>
            </a:r>
            <a:r>
              <a:rPr lang="en-US" dirty="0" smtClean="0">
                <a:latin typeface="Calibri" pitchFamily="34" charset="0"/>
              </a:rPr>
              <a:t>, (nodes, edges) about one social network (auxiliary network) and </a:t>
            </a:r>
            <a:r>
              <a:rPr lang="en-US" b="1" dirty="0" smtClean="0">
                <a:latin typeface="Calibri" pitchFamily="34" charset="0"/>
              </a:rPr>
              <a:t>a small number of members of target network</a:t>
            </a:r>
            <a:r>
              <a:rPr lang="en-US" dirty="0" smtClean="0">
                <a:latin typeface="Calibri" pitchFamily="34" charset="0"/>
              </a:rPr>
              <a:t>, the attacker wants to learn sensitive information about other members of target network.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285728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Introduction: goal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11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AC25AB-6D38-40BE-8A84-50354F40E44B}" type="slidenum">
              <a:rPr lang="en-US" sz="1400"/>
              <a:pPr eaLnBrk="1" hangingPunct="1"/>
              <a:t>131</a:t>
            </a:fld>
            <a:endParaRPr lang="en-US" sz="140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500188"/>
            <a:ext cx="5214937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221088"/>
            <a:ext cx="551497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115616" y="1130856"/>
            <a:ext cx="28134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SimSun" pitchFamily="2" charset="-122"/>
              </a:rPr>
              <a:t>Facebook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SimSun" pitchFamily="2" charset="-122"/>
              </a:rPr>
              <a:t>graph (auxiliary)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786313" y="1113550"/>
            <a:ext cx="3214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SimSun" pitchFamily="2" charset="-122"/>
              </a:rPr>
              <a:t>Myspace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SimSun" pitchFamily="2" charset="-122"/>
              </a:rPr>
              <a:t>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SimSun" pitchFamily="2" charset="-122"/>
              </a:rPr>
              <a:t>graph (target)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78445" y="6290393"/>
            <a:ext cx="3887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Final mapping </a:t>
            </a:r>
            <a:endParaRPr lang="en-US" sz="18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665" y="116632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Introduction: goal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80232" y="3841281"/>
            <a:ext cx="3887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Initial mapping (seed)</a:t>
            </a:r>
            <a:endParaRPr lang="en-US" sz="18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16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29FCB0-C2FE-4BF3-80D1-5B185BBB9270}" type="slidenum">
              <a:rPr lang="en-US" sz="1400"/>
              <a:pPr eaLnBrk="1" hangingPunct="1"/>
              <a:t>132</a:t>
            </a:fld>
            <a:endParaRPr lang="en-US" sz="1400"/>
          </a:p>
        </p:txBody>
      </p:sp>
      <p:sp>
        <p:nvSpPr>
          <p:cNvPr id="3994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2 stages</a:t>
            </a:r>
          </a:p>
          <a:p>
            <a:pPr eaLnBrk="1" hangingPunct="1">
              <a:buFontTx/>
              <a:buNone/>
            </a:pPr>
            <a:r>
              <a:rPr lang="en-US" smtClean="0"/>
              <a:t>	1. Seed identification</a:t>
            </a:r>
          </a:p>
          <a:p>
            <a:pPr eaLnBrk="1" hangingPunct="1">
              <a:buFontTx/>
              <a:buNone/>
            </a:pPr>
            <a:r>
              <a:rPr lang="en-US" smtClean="0"/>
              <a:t>	2. Propagation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665" y="116632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Algorithm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4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A99B4-19A0-49D1-ABD2-777BC19F1E54}" type="slidenum">
              <a:rPr lang="en-US" sz="1400"/>
              <a:pPr eaLnBrk="1" hangingPunct="1"/>
              <a:t>133</a:t>
            </a:fld>
            <a:endParaRPr lang="en-US" sz="1400"/>
          </a:p>
        </p:txBody>
      </p:sp>
      <p:sp>
        <p:nvSpPr>
          <p:cNvPr id="40964" name="Content Placeholder 2"/>
          <p:cNvSpPr>
            <a:spLocks noGrp="1"/>
          </p:cNvSpPr>
          <p:nvPr>
            <p:ph idx="4294967295"/>
          </p:nvPr>
        </p:nvSpPr>
        <p:spPr>
          <a:xfrm>
            <a:off x="468313" y="1548606"/>
            <a:ext cx="4319587" cy="4310062"/>
          </a:xfrm>
        </p:spPr>
        <p:txBody>
          <a:bodyPr/>
          <a:lstStyle/>
          <a:p>
            <a:pPr eaLnBrk="1" hangingPunct="1">
              <a:buSzPct val="133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Identify a small number of seed nodes in both target graph and auxiliary graph, and map them to each other</a:t>
            </a:r>
          </a:p>
          <a:p>
            <a:pPr eaLnBrk="1" hangingPunct="1">
              <a:buSzPct val="133000"/>
              <a:buFont typeface="Wingdings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SzPct val="133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assumes a clique of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nodes in both graphs</a:t>
            </a:r>
          </a:p>
          <a:p>
            <a:pPr eaLnBrk="1" hangingPunct="1">
              <a:buSzPct val="133000"/>
              <a:buFont typeface="Wingdings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SzPct val="133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suffices to know the degree of each node and the number of common neighbors for each pair</a:t>
            </a:r>
          </a:p>
          <a:p>
            <a:pPr eaLnBrk="1" hangingPunct="1">
              <a:buSzPct val="133000"/>
              <a:buFont typeface="Wingdings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SzPct val="133000"/>
              <a:buFont typeface="Wingdings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08275"/>
            <a:ext cx="3943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8665" y="116632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Algorithm: Seed identification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52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F1C13A-DD3C-4173-A46C-85B92BCB2308}" type="slidenum">
              <a:rPr lang="en-US" sz="1400"/>
              <a:pPr eaLnBrk="1" hangingPunct="1"/>
              <a:t>134</a:t>
            </a:fld>
            <a:endParaRPr lang="en-US" sz="1400"/>
          </a:p>
        </p:txBody>
      </p:sp>
      <p:sp>
        <p:nvSpPr>
          <p:cNvPr id="4198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Input: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1. the target graph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2. </a:t>
            </a:r>
            <a:r>
              <a:rPr lang="en-US" sz="1800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k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seed nodes in the auxiliary graph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3. </a:t>
            </a:r>
            <a:r>
              <a:rPr lang="en-US" sz="1800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k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nodes’ information, such as, degree values and pairs of common-neighbor counts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4. Error parameter </a:t>
            </a:r>
            <a:r>
              <a:rPr lang="el-GR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ε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Method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Search the target graph for a unique </a:t>
            </a:r>
            <a:r>
              <a:rPr lang="en-US" sz="1800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k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-clique with matching (within a factor of 1 ±</a:t>
            </a:r>
            <a:r>
              <a:rPr lang="el-GR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ε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 nodes degrees and common-neighbor counts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Output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If found, it maps the nodes in the clique to the corresponding nodes in the auxiliary graph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665" y="116632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Algorithm: Seed identification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80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DA8ACA-D2A6-48E8-8DE0-867F9CE17C10}" type="slidenum">
              <a:rPr lang="en-US" sz="1400"/>
              <a:pPr eaLnBrk="1" hangingPunct="1"/>
              <a:t>135</a:t>
            </a:fld>
            <a:endParaRPr lang="en-US" sz="1400"/>
          </a:p>
        </p:txBody>
      </p:sp>
      <p:sp>
        <p:nvSpPr>
          <p:cNvPr id="4301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does not guarantee a unique k-clique in target graph.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running time is exponential in k.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Once we find a matched clique in target graph, stop searching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665" y="116632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Algorithm: Seed identification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5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534791-14D3-44E6-BCEA-0CEDA854C8DF}" type="slidenum">
              <a:rPr lang="en-US" sz="1400"/>
              <a:pPr eaLnBrk="1" hangingPunct="1"/>
              <a:t>136</a:t>
            </a:fld>
            <a:endParaRPr lang="en-US" sz="1400"/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Input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1. G1(V1, E1)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2. G2(V2, E2)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3. A partial “seed” mapping between the two.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No distinction which is the auxiliary graph or the target graph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7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Output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mapping </a:t>
            </a:r>
            <a:r>
              <a:rPr lang="el-GR" sz="27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μ, </a:t>
            </a: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focus on deterministic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665" y="116632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Algorithm: Propagation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9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E20694-5DD9-49C5-B1D2-5678CD8994D0}" type="slidenum">
              <a:rPr lang="en-US" sz="1400"/>
              <a:pPr eaLnBrk="1" hangingPunct="1"/>
              <a:t>137</a:t>
            </a:fld>
            <a:endParaRPr lang="en-US" sz="1400"/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250825" y="1196975"/>
            <a:ext cx="85693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Finds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new mappings using the topological structure of the network and the feedback from previously constructed mappings.</a:t>
            </a:r>
          </a:p>
          <a:p>
            <a:pPr eaLnBrk="1" hangingPunct="1"/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eaLnBrk="1" hangingPunct="1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At each iteration,</a:t>
            </a:r>
          </a:p>
          <a:p>
            <a:pPr eaLnBrk="1" hangingPunct="1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start  with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the list of mapped pairs between V1 and V2. </a:t>
            </a:r>
          </a:p>
          <a:p>
            <a:pPr eaLnBrk="1" hangingPunct="1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Pick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 arbitrary unmapped node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u in V1 and computes 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score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for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each unmapped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node v in V2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equal to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the number of neighbors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of u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that have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been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mapped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to neighbors of v. </a:t>
            </a:r>
          </a:p>
          <a:p>
            <a:pPr eaLnBrk="1" hangingPunct="1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If the strength of the match is above 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threshold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</a:t>
            </a:r>
          </a:p>
          <a:p>
            <a:pPr eaLnBrk="1" hangingPunct="1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	the mapping between u and v is added to the list, and the next 			iteration starts.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665" y="116632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Algorithm: Propagation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3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894087-089D-4476-86AE-98426C8CF9F7}" type="slidenum">
              <a:rPr lang="en-US" sz="1400"/>
              <a:pPr eaLnBrk="1" hangingPunct="1"/>
              <a:t>138</a:t>
            </a:fld>
            <a:endParaRPr lang="en-US" sz="1400"/>
          </a:p>
        </p:txBody>
      </p:sp>
      <p:sp>
        <p:nvSpPr>
          <p:cNvPr id="4" name="Oval 3"/>
          <p:cNvSpPr/>
          <p:nvPr/>
        </p:nvSpPr>
        <p:spPr>
          <a:xfrm>
            <a:off x="2428875" y="3500438"/>
            <a:ext cx="357188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2214563" y="5357813"/>
            <a:ext cx="357187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D</a:t>
            </a:r>
          </a:p>
        </p:txBody>
      </p:sp>
      <p:sp>
        <p:nvSpPr>
          <p:cNvPr id="6" name="Oval 5"/>
          <p:cNvSpPr/>
          <p:nvPr/>
        </p:nvSpPr>
        <p:spPr>
          <a:xfrm>
            <a:off x="3000375" y="5072063"/>
            <a:ext cx="357188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6"/>
          <p:cNvSpPr/>
          <p:nvPr/>
        </p:nvSpPr>
        <p:spPr>
          <a:xfrm>
            <a:off x="1571625" y="4572000"/>
            <a:ext cx="357188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3500438" y="3857625"/>
            <a:ext cx="357187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1571625" y="3000375"/>
            <a:ext cx="357188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2786063" y="2428875"/>
            <a:ext cx="357187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6072188" y="2428875"/>
            <a:ext cx="357187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Y</a:t>
            </a:r>
          </a:p>
        </p:txBody>
      </p:sp>
      <p:sp>
        <p:nvSpPr>
          <p:cNvPr id="12" name="Oval 11"/>
          <p:cNvSpPr/>
          <p:nvPr/>
        </p:nvSpPr>
        <p:spPr>
          <a:xfrm>
            <a:off x="6643688" y="3429000"/>
            <a:ext cx="357187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X</a:t>
            </a:r>
          </a:p>
        </p:txBody>
      </p:sp>
      <p:sp>
        <p:nvSpPr>
          <p:cNvPr id="13" name="Oval 12"/>
          <p:cNvSpPr/>
          <p:nvPr/>
        </p:nvSpPr>
        <p:spPr>
          <a:xfrm>
            <a:off x="7715250" y="2928938"/>
            <a:ext cx="357188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5643563" y="3571875"/>
            <a:ext cx="357187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Z</a:t>
            </a:r>
          </a:p>
        </p:txBody>
      </p:sp>
      <p:sp>
        <p:nvSpPr>
          <p:cNvPr id="15" name="Oval 14"/>
          <p:cNvSpPr/>
          <p:nvPr/>
        </p:nvSpPr>
        <p:spPr>
          <a:xfrm>
            <a:off x="6215063" y="4714875"/>
            <a:ext cx="357187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6" name="Oval 15"/>
          <p:cNvSpPr/>
          <p:nvPr/>
        </p:nvSpPr>
        <p:spPr>
          <a:xfrm>
            <a:off x="7572375" y="4143375"/>
            <a:ext cx="357188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Oval 16"/>
          <p:cNvSpPr/>
          <p:nvPr/>
        </p:nvSpPr>
        <p:spPr>
          <a:xfrm>
            <a:off x="7286625" y="5357813"/>
            <a:ext cx="357188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W</a:t>
            </a:r>
          </a:p>
        </p:txBody>
      </p:sp>
      <p:sp>
        <p:nvSpPr>
          <p:cNvPr id="18" name="Oval 17"/>
          <p:cNvSpPr/>
          <p:nvPr/>
        </p:nvSpPr>
        <p:spPr>
          <a:xfrm>
            <a:off x="3424238" y="4710113"/>
            <a:ext cx="357187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E</a:t>
            </a:r>
          </a:p>
        </p:txBody>
      </p:sp>
      <p:sp>
        <p:nvSpPr>
          <p:cNvPr id="19" name="Oval 18"/>
          <p:cNvSpPr/>
          <p:nvPr/>
        </p:nvSpPr>
        <p:spPr>
          <a:xfrm>
            <a:off x="7072313" y="2071688"/>
            <a:ext cx="357187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37" name="Straight Connector 36"/>
          <p:cNvCxnSpPr>
            <a:stCxn id="10" idx="6"/>
            <a:endCxn id="11" idx="2"/>
          </p:cNvCxnSpPr>
          <p:nvPr/>
        </p:nvCxnSpPr>
        <p:spPr>
          <a:xfrm>
            <a:off x="3143250" y="2606675"/>
            <a:ext cx="29289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6"/>
            <a:endCxn id="14" idx="2"/>
          </p:cNvCxnSpPr>
          <p:nvPr/>
        </p:nvCxnSpPr>
        <p:spPr>
          <a:xfrm flipV="1">
            <a:off x="3857625" y="3751263"/>
            <a:ext cx="1785938" cy="285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6"/>
            <a:endCxn id="17" idx="2"/>
          </p:cNvCxnSpPr>
          <p:nvPr/>
        </p:nvCxnSpPr>
        <p:spPr>
          <a:xfrm>
            <a:off x="2571750" y="5537200"/>
            <a:ext cx="4714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2286000" y="4214813"/>
            <a:ext cx="4714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3" name="TextBox 50"/>
          <p:cNvSpPr txBox="1">
            <a:spLocks noChangeArrowheads="1"/>
          </p:cNvSpPr>
          <p:nvPr/>
        </p:nvSpPr>
        <p:spPr bwMode="auto">
          <a:xfrm>
            <a:off x="2786063" y="1643063"/>
            <a:ext cx="785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>
                <a:latin typeface="Calibri" pitchFamily="34" charset="0"/>
                <a:ea typeface="SimSun" pitchFamily="2" charset="-122"/>
              </a:rPr>
              <a:t>G1</a:t>
            </a:r>
          </a:p>
        </p:txBody>
      </p:sp>
      <p:sp>
        <p:nvSpPr>
          <p:cNvPr id="46104" name="TextBox 51"/>
          <p:cNvSpPr txBox="1">
            <a:spLocks noChangeArrowheads="1"/>
          </p:cNvSpPr>
          <p:nvPr/>
        </p:nvSpPr>
        <p:spPr bwMode="auto">
          <a:xfrm>
            <a:off x="5867400" y="1628775"/>
            <a:ext cx="785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>
                <a:latin typeface="Calibri" pitchFamily="34" charset="0"/>
                <a:ea typeface="SimSun" pitchFamily="2" charset="-122"/>
              </a:rPr>
              <a:t>G2</a:t>
            </a:r>
          </a:p>
        </p:txBody>
      </p:sp>
      <p:cxnSp>
        <p:nvCxnSpPr>
          <p:cNvPr id="54" name="Straight Connector 53"/>
          <p:cNvCxnSpPr>
            <a:stCxn id="4" idx="7"/>
            <a:endCxn id="12" idx="1"/>
          </p:cNvCxnSpPr>
          <p:nvPr/>
        </p:nvCxnSpPr>
        <p:spPr>
          <a:xfrm rot="5400000" flipH="1" flipV="1">
            <a:off x="4679156" y="1535907"/>
            <a:ext cx="71437" cy="396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6" name="TextBox 54"/>
          <p:cNvSpPr txBox="1">
            <a:spLocks noChangeArrowheads="1"/>
          </p:cNvSpPr>
          <p:nvPr/>
        </p:nvSpPr>
        <p:spPr bwMode="auto">
          <a:xfrm>
            <a:off x="928688" y="5786438"/>
            <a:ext cx="7500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ea typeface="SimSun" pitchFamily="2" charset="-122"/>
              </a:rPr>
              <a:t>Mapping list={(B,Y), (C, Z),(D, W)}</a:t>
            </a:r>
          </a:p>
          <a:p>
            <a:pPr eaLnBrk="1" hangingPunct="1"/>
            <a:r>
              <a:rPr lang="en-US" sz="1800">
                <a:latin typeface="Calibri" pitchFamily="34" charset="0"/>
                <a:ea typeface="SimSun" pitchFamily="2" charset="-122"/>
              </a:rPr>
              <a:t>Score(A, X) = 2, Score(E, Z) = 0</a:t>
            </a:r>
          </a:p>
        </p:txBody>
      </p:sp>
      <p:cxnSp>
        <p:nvCxnSpPr>
          <p:cNvPr id="38" name="Straight Arrow Connector 37"/>
          <p:cNvCxnSpPr>
            <a:stCxn id="4" idx="7"/>
            <a:endCxn id="10" idx="4"/>
          </p:cNvCxnSpPr>
          <p:nvPr/>
        </p:nvCxnSpPr>
        <p:spPr>
          <a:xfrm rot="5400000" flipH="1" flipV="1">
            <a:off x="2465388" y="3054350"/>
            <a:ext cx="766762" cy="230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0" idx="3"/>
            <a:endCxn id="4" idx="0"/>
          </p:cNvCxnSpPr>
          <p:nvPr/>
        </p:nvCxnSpPr>
        <p:spPr>
          <a:xfrm rot="5400000">
            <a:off x="2339181" y="3001169"/>
            <a:ext cx="766763" cy="231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" idx="3"/>
            <a:endCxn id="7" idx="7"/>
          </p:cNvCxnSpPr>
          <p:nvPr/>
        </p:nvCxnSpPr>
        <p:spPr>
          <a:xfrm rot="5400000">
            <a:off x="1769269" y="3912394"/>
            <a:ext cx="819150" cy="604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6"/>
            <a:endCxn id="8" idx="1"/>
          </p:cNvCxnSpPr>
          <p:nvPr/>
        </p:nvCxnSpPr>
        <p:spPr>
          <a:xfrm>
            <a:off x="2786063" y="3679825"/>
            <a:ext cx="766762" cy="230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8" idx="2"/>
            <a:endCxn id="4" idx="5"/>
          </p:cNvCxnSpPr>
          <p:nvPr/>
        </p:nvCxnSpPr>
        <p:spPr>
          <a:xfrm rot="10800000">
            <a:off x="2733675" y="3805238"/>
            <a:ext cx="766763" cy="231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2" idx="0"/>
            <a:endCxn id="11" idx="5"/>
          </p:cNvCxnSpPr>
          <p:nvPr/>
        </p:nvCxnSpPr>
        <p:spPr>
          <a:xfrm rot="16200000" flipV="1">
            <a:off x="6252369" y="2858294"/>
            <a:ext cx="695325" cy="446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1" idx="4"/>
            <a:endCxn id="12" idx="1"/>
          </p:cNvCxnSpPr>
          <p:nvPr/>
        </p:nvCxnSpPr>
        <p:spPr>
          <a:xfrm rot="16200000" flipH="1">
            <a:off x="6126162" y="2911476"/>
            <a:ext cx="695325" cy="44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2" idx="2"/>
            <a:endCxn id="14" idx="6"/>
          </p:cNvCxnSpPr>
          <p:nvPr/>
        </p:nvCxnSpPr>
        <p:spPr>
          <a:xfrm rot="10800000" flipV="1">
            <a:off x="6000750" y="3608388"/>
            <a:ext cx="642938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2" idx="4"/>
            <a:endCxn id="15" idx="7"/>
          </p:cNvCxnSpPr>
          <p:nvPr/>
        </p:nvCxnSpPr>
        <p:spPr>
          <a:xfrm rot="5400000">
            <a:off x="6180931" y="4125120"/>
            <a:ext cx="981075" cy="303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" idx="0"/>
            <a:endCxn id="4" idx="4"/>
          </p:cNvCxnSpPr>
          <p:nvPr/>
        </p:nvCxnSpPr>
        <p:spPr>
          <a:xfrm rot="5400000" flipH="1" flipV="1">
            <a:off x="1749425" y="4500563"/>
            <a:ext cx="1500188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8665" y="116632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Algorithm: Propagation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36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9019AF-7782-4252-8945-1F256CF0F637}" type="slidenum">
              <a:rPr lang="en-US" sz="1400"/>
              <a:pPr eaLnBrk="1" hangingPunct="1"/>
              <a:t>139</a:t>
            </a:fld>
            <a:endParaRPr lang="en-US" sz="140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8313" y="981075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Lots of scores. Which mapping should we keep?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Additional details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1.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Edge directionality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. Score = incoming edge score + outgoing edge score.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2.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Node degrees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. (to compensate for the bias towards high degree nodes)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Score(u, v</a:t>
            </a:r>
            <a:r>
              <a:rPr lang="en-US" sz="2000" baseline="-25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)=score(u, v</a:t>
            </a:r>
            <a:r>
              <a:rPr lang="en-US" sz="2000" baseline="-25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)/√degree of v</a:t>
            </a:r>
            <a:r>
              <a:rPr lang="en-US" sz="2000" baseline="-25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3.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Eccentricity.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It measures how much an item in a set X “stands out” from the rest.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	where max and max2 denote the highest and second highest values, respectively, and σ denotes the standard deviation.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     If  &gt;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θ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keep the mapping; otherwise, it is rejected, where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θ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is a parameter.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31" y="4005064"/>
            <a:ext cx="11430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8665" y="116632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Algorithm: Propagation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0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C893-8681-4BBC-A873-84BF11E9FF10}" type="slidenum">
              <a:rPr lang="en-US"/>
              <a:pPr/>
              <a:t>14</a:t>
            </a:fld>
            <a:endParaRPr lang="en-US"/>
          </a:p>
        </p:txBody>
      </p:sp>
      <p:sp>
        <p:nvSpPr>
          <p:cNvPr id="471042" name="Text Box 2"/>
          <p:cNvSpPr txBox="1">
            <a:spLocks noChangeArrowheads="1"/>
          </p:cNvSpPr>
          <p:nvPr/>
        </p:nvSpPr>
        <p:spPr bwMode="auto">
          <a:xfrm>
            <a:off x="571472" y="2143116"/>
            <a:ext cx="727233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just">
              <a:spcBef>
                <a:spcPct val="500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An example of an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active attack</a:t>
            </a:r>
          </a:p>
          <a:p>
            <a:pPr marL="514350" indent="-514350" algn="just">
              <a:spcBef>
                <a:spcPct val="500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General “structural”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k-anonymity</a:t>
            </a:r>
          </a:p>
          <a:p>
            <a:pPr marL="514350" indent="-514350" algn="just">
              <a:spcBef>
                <a:spcPct val="500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An example of combining information from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more than one network</a:t>
            </a:r>
          </a:p>
          <a:p>
            <a:pPr marL="514350" indent="-514350" algn="just">
              <a:spcBef>
                <a:spcPct val="500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(besides data publishing) How to infer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private attributes </a:t>
            </a:r>
          </a:p>
        </p:txBody>
      </p:sp>
      <p:sp>
        <p:nvSpPr>
          <p:cNvPr id="471044" name="Text Box 4"/>
          <p:cNvSpPr txBox="1">
            <a:spLocks noChangeArrowheads="1"/>
          </p:cNvSpPr>
          <p:nvPr/>
        </p:nvSpPr>
        <p:spPr bwMode="auto">
          <a:xfrm>
            <a:off x="539750" y="4508500"/>
            <a:ext cx="7561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714348" y="28572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9019AF-7782-4252-8945-1F256CF0F637}" type="slidenum">
              <a:rPr lang="en-US" sz="1400"/>
              <a:pPr eaLnBrk="1" hangingPunct="1"/>
              <a:t>140</a:t>
            </a:fld>
            <a:endParaRPr lang="en-US" sz="140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4. Does not matter whether G1 is the target and G2 is the auxiliary, each time u is mapped to v,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switch the input graph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if v gets mapped back to u, the mapping is retained; otherwise, it is rejected.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5.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Revisiting nodes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. As the number of mapped nodes increases, we need to revisit already mapped nodes.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6. Do the iteration until convergence.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665" y="116632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Algorithm: Propagation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57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709133-48CA-408A-A924-0ADD9061CC01}" type="slidenum">
              <a:rPr lang="en-US" sz="1400"/>
              <a:pPr eaLnBrk="1" hangingPunct="1"/>
              <a:t>141</a:t>
            </a:fld>
            <a:endParaRPr lang="en-US" sz="1400"/>
          </a:p>
        </p:txBody>
      </p:sp>
      <p:sp>
        <p:nvSpPr>
          <p:cNvPr id="48131" name="Content Placeholder 2"/>
          <p:cNvSpPr>
            <a:spLocks noGrp="1"/>
          </p:cNvSpPr>
          <p:nvPr>
            <p:ph idx="4294967295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eaLnBrk="1" hangingPunct="1"/>
            <a:r>
              <a:rPr lang="en-US" sz="2400" smtClean="0"/>
              <a:t>Complexity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O((|E1|+|E2|)*d1*d2) where d1 is a bound on the degree of nodes in G1. D2 is a bound on the degree of nodes in G2.</a:t>
            </a:r>
          </a:p>
          <a:p>
            <a:pPr eaLnBrk="1" hangingPunct="1"/>
            <a:r>
              <a:rPr lang="en-US" sz="2400" smtClean="0"/>
              <a:t>Without revisiting nodes and reverse matches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O(|E1|*d2)</a:t>
            </a:r>
          </a:p>
          <a:p>
            <a:pPr eaLnBrk="1" hangingPunct="1"/>
            <a:r>
              <a:rPr lang="en-US" sz="2400" smtClean="0"/>
              <a:t>Without reverse matches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O(|E1|*d1*d2)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sp>
        <p:nvSpPr>
          <p:cNvPr id="5" name="TextBox 4"/>
          <p:cNvSpPr txBox="1"/>
          <p:nvPr/>
        </p:nvSpPr>
        <p:spPr>
          <a:xfrm>
            <a:off x="688665" y="116632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Algorithm: Propagation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54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FCB06A-80D2-4F13-8605-B510ECA22FAB}" type="slidenum">
              <a:rPr lang="en-US" sz="1400"/>
              <a:pPr eaLnBrk="1" hangingPunct="1"/>
              <a:t>142</a:t>
            </a:fld>
            <a:endParaRPr lang="en-US" sz="1400"/>
          </a:p>
        </p:txBody>
      </p:sp>
      <p:sp>
        <p:nvSpPr>
          <p:cNvPr id="5325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Propagation</a:t>
            </a:r>
          </a:p>
        </p:txBody>
      </p:sp>
      <p:sp>
        <p:nvSpPr>
          <p:cNvPr id="5325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Auxiliary graph: Flickr. Target graph: Twitter</a:t>
            </a:r>
          </a:p>
          <a:p>
            <a:pPr eaLnBrk="1" hangingPunct="1">
              <a:buFontTx/>
              <a:buNone/>
            </a:pPr>
            <a:r>
              <a:rPr lang="en-US" sz="2000" smtClean="0"/>
              <a:t>ground truth (matches based on username, name, location)</a:t>
            </a:r>
          </a:p>
          <a:p>
            <a:pPr eaLnBrk="1" hangingPunct="1">
              <a:buFontTx/>
              <a:buNone/>
            </a:pPr>
            <a:r>
              <a:rPr lang="en-US" sz="2000" smtClean="0"/>
              <a:t>27,000 mappings</a:t>
            </a:r>
          </a:p>
          <a:p>
            <a:pPr eaLnBrk="1" hangingPunct="1"/>
            <a:r>
              <a:rPr lang="en-US" sz="2000" smtClean="0"/>
              <a:t>Seed mapping consists of 150 pairs of nodes with the constraints that the degree of each node in auxiliary graph is at least 80.</a:t>
            </a:r>
          </a:p>
        </p:txBody>
      </p:sp>
    </p:spTree>
    <p:extLst>
      <p:ext uri="{BB962C8B-B14F-4D97-AF65-F5344CB8AC3E}">
        <p14:creationId xmlns="" xmlns:p14="http://schemas.microsoft.com/office/powerpoint/2010/main" val="12435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3FC05F1-A787-4A9A-A72F-D8D136821951}" type="slidenum">
              <a:rPr lang="en-US" sz="1400"/>
              <a:pPr eaLnBrk="1" hangingPunct="1"/>
              <a:t>143</a:t>
            </a:fld>
            <a:endParaRPr lang="en-US" sz="1400"/>
          </a:p>
        </p:txBody>
      </p:sp>
      <p:sp>
        <p:nvSpPr>
          <p:cNvPr id="5427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Result of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smtClean="0"/>
              <a:t>30.8% of mappings(27,000) were re-identified correctly, 12.1% were identified incorrectly, and 57% were not identified.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41% of the incorrectly identified mappings were mapped to nodes which are at a distance 1 from the true mapping.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55% of the incorrectly identified mappings were mapped to the nodes where the same location was reported.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The above two categories overlap; only 27% of incorrect mappings are completely erroneous.</a:t>
            </a:r>
          </a:p>
        </p:txBody>
      </p:sp>
    </p:spTree>
    <p:extLst>
      <p:ext uri="{BB962C8B-B14F-4D97-AF65-F5344CB8AC3E}">
        <p14:creationId xmlns="" xmlns:p14="http://schemas.microsoft.com/office/powerpoint/2010/main" val="131319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3FC05F1-A787-4A9A-A72F-D8D136821951}" type="slidenum">
              <a:rPr lang="en-US" sz="1400"/>
              <a:pPr eaLnBrk="1" hangingPunct="1"/>
              <a:t>144</a:t>
            </a:fld>
            <a:endParaRPr lang="en-US" sz="1400"/>
          </a:p>
        </p:txBody>
      </p:sp>
      <p:sp>
        <p:nvSpPr>
          <p:cNvPr id="5427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Result of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smtClean="0"/>
              <a:t>30.8% of mappings(27,000) were re-identified correctly, 12.1% were identified incorrectly, and 57% were not identified.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41% of the incorrectly identified mappings were mapped to nodes which are at a distance 1 from the true mapping.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55% of the incorrectly identified mappings were mapped to the nodes where the same location was reported.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The above two categories overlap; only 27% of incorrect mappings are completely erroneous.</a:t>
            </a:r>
          </a:p>
        </p:txBody>
      </p:sp>
    </p:spTree>
    <p:extLst>
      <p:ext uri="{BB962C8B-B14F-4D97-AF65-F5344CB8AC3E}">
        <p14:creationId xmlns="" xmlns:p14="http://schemas.microsoft.com/office/powerpoint/2010/main" val="274859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7DD0-4F21-4E3A-9A1F-F9F2A0B514DC}" type="slidenum">
              <a:rPr lang="en-US"/>
              <a:pPr/>
              <a:t>15</a:t>
            </a:fld>
            <a:endParaRPr lang="en-US"/>
          </a:p>
        </p:txBody>
      </p:sp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539750" y="2636838"/>
            <a:ext cx="727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4400" dirty="0">
                <a:solidFill>
                  <a:schemeClr val="accent3">
                    <a:lumMod val="50000"/>
                  </a:schemeClr>
                </a:solidFill>
                <a:ea typeface="Batang" pitchFamily="18" charset="-127"/>
              </a:rPr>
              <a:t>Active and Passive Attacks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116013" y="4941888"/>
            <a:ext cx="741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600" dirty="0" err="1">
                <a:solidFill>
                  <a:schemeClr val="tx2">
                    <a:lumMod val="50000"/>
                  </a:schemeClr>
                </a:solidFill>
              </a:rPr>
              <a:t>Lars</a:t>
            </a:r>
            <a:r>
              <a:rPr lang="el-GR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1600" dirty="0" err="1">
                <a:solidFill>
                  <a:schemeClr val="tx2">
                    <a:lumMod val="50000"/>
                  </a:schemeClr>
                </a:solidFill>
              </a:rPr>
              <a:t>Backstrom</a:t>
            </a:r>
            <a:r>
              <a:rPr lang="el-GR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l-GR" sz="1600" dirty="0" err="1">
                <a:solidFill>
                  <a:schemeClr val="tx2">
                    <a:lumMod val="50000"/>
                  </a:schemeClr>
                </a:solidFill>
              </a:rPr>
              <a:t>Cynthia</a:t>
            </a:r>
            <a:r>
              <a:rPr lang="el-GR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1600" dirty="0" err="1">
                <a:solidFill>
                  <a:schemeClr val="tx2">
                    <a:lumMod val="50000"/>
                  </a:schemeClr>
                </a:solidFill>
              </a:rPr>
              <a:t>Dwork</a:t>
            </a:r>
            <a:r>
              <a:rPr lang="el-GR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1600" dirty="0" err="1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el-GR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1600" dirty="0" err="1">
                <a:solidFill>
                  <a:schemeClr val="tx2">
                    <a:lumMod val="50000"/>
                  </a:schemeClr>
                </a:solidFill>
              </a:rPr>
              <a:t>Jon</a:t>
            </a:r>
            <a:r>
              <a:rPr lang="el-GR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1600" dirty="0" err="1">
                <a:solidFill>
                  <a:schemeClr val="tx2">
                    <a:lumMod val="50000"/>
                  </a:schemeClr>
                </a:solidFill>
              </a:rPr>
              <a:t>Kleinberg</a:t>
            </a:r>
            <a:r>
              <a:rPr lang="el-GR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600" b="1" i="1" dirty="0" err="1" smtClean="0">
                <a:solidFill>
                  <a:schemeClr val="accent3">
                    <a:lumMod val="75000"/>
                  </a:schemeClr>
                </a:solidFill>
              </a:rPr>
              <a:t>Whrefore</a:t>
            </a:r>
            <a:r>
              <a:rPr lang="el-GR" sz="16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i="1" dirty="0" smtClean="0">
                <a:solidFill>
                  <a:schemeClr val="accent3">
                    <a:lumMod val="75000"/>
                  </a:schemeClr>
                </a:solidFill>
              </a:rPr>
              <a:t>art</a:t>
            </a:r>
            <a:r>
              <a:rPr lang="el-GR" sz="16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sz="1600" b="1" i="1" dirty="0" err="1">
                <a:solidFill>
                  <a:schemeClr val="accent3">
                    <a:lumMod val="75000"/>
                  </a:schemeClr>
                </a:solidFill>
              </a:rPr>
              <a:t>thou</a:t>
            </a:r>
            <a:r>
              <a:rPr lang="el-GR" sz="1600" b="1" i="1" dirty="0">
                <a:solidFill>
                  <a:schemeClr val="accent3">
                    <a:lumMod val="75000"/>
                  </a:schemeClr>
                </a:solidFill>
              </a:rPr>
              <a:t> r3579x?: </a:t>
            </a:r>
            <a:r>
              <a:rPr lang="el-GR" sz="1600" b="1" i="1" dirty="0" err="1">
                <a:solidFill>
                  <a:schemeClr val="accent3">
                    <a:lumMod val="75000"/>
                  </a:schemeClr>
                </a:solidFill>
              </a:rPr>
              <a:t>anonymized</a:t>
            </a:r>
            <a:r>
              <a:rPr lang="el-GR" sz="16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i="1" dirty="0" smtClean="0">
                <a:solidFill>
                  <a:schemeClr val="accent3">
                    <a:lumMod val="75000"/>
                  </a:schemeClr>
                </a:solidFill>
              </a:rPr>
              <a:t>social</a:t>
            </a:r>
            <a:r>
              <a:rPr lang="el-GR" sz="16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i="1" dirty="0" smtClean="0">
                <a:solidFill>
                  <a:schemeClr val="accent3">
                    <a:lumMod val="75000"/>
                  </a:schemeClr>
                </a:solidFill>
              </a:rPr>
              <a:t>networks</a:t>
            </a:r>
            <a:r>
              <a:rPr lang="el-GR" sz="1600" b="1" i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600" b="1" i="1" dirty="0" smtClean="0">
                <a:solidFill>
                  <a:schemeClr val="accent3">
                    <a:lumMod val="75000"/>
                  </a:schemeClr>
                </a:solidFill>
              </a:rPr>
              <a:t>hidden</a:t>
            </a:r>
            <a:r>
              <a:rPr lang="el-GR" sz="16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i="1" dirty="0" smtClean="0">
                <a:solidFill>
                  <a:schemeClr val="accent3">
                    <a:lumMod val="75000"/>
                  </a:schemeClr>
                </a:solidFill>
              </a:rPr>
              <a:t>patterns</a:t>
            </a:r>
            <a:r>
              <a:rPr lang="el-GR" sz="1600" b="1" i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600" b="1" i="1" dirty="0" smtClean="0">
                <a:solidFill>
                  <a:schemeClr val="accent3">
                    <a:lumMod val="75000"/>
                  </a:schemeClr>
                </a:solidFill>
              </a:rPr>
              <a:t>and structural </a:t>
            </a:r>
            <a:r>
              <a:rPr lang="el-GR" sz="1600" b="1" i="1" dirty="0" err="1" smtClean="0">
                <a:solidFill>
                  <a:schemeClr val="accent3">
                    <a:lumMod val="75000"/>
                  </a:schemeClr>
                </a:solidFill>
              </a:rPr>
              <a:t>steganography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, Proceedings </a:t>
            </a:r>
            <a:r>
              <a:rPr lang="el-GR" sz="16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of the </a:t>
            </a:r>
            <a:r>
              <a:rPr lang="el-GR" sz="1600" i="1" dirty="0" smtClean="0">
                <a:solidFill>
                  <a:schemeClr val="tx2">
                    <a:lumMod val="50000"/>
                  </a:schemeClr>
                </a:solidFill>
              </a:rPr>
              <a:t>16th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International Conferences on World Wide Web (WWW), 2007</a:t>
            </a:r>
            <a:endParaRPr lang="el-GR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3788-F490-4867-B654-A3518C7A6396}" type="slidenum">
              <a:rPr lang="en-US"/>
              <a:pPr/>
              <a:t>16</a:t>
            </a:fld>
            <a:endParaRPr lang="en-US"/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928662" y="4000504"/>
            <a:ext cx="7272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Note that the adversary may be a user of the system being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anomymized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3911" name="Text Box 7" descr="Parchment"/>
          <p:cNvSpPr txBox="1">
            <a:spLocks noChangeArrowheads="1"/>
          </p:cNvSpPr>
          <p:nvPr/>
        </p:nvSpPr>
        <p:spPr bwMode="auto">
          <a:xfrm>
            <a:off x="251520" y="1844824"/>
            <a:ext cx="857256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Focus of the paper:</a:t>
            </a:r>
          </a:p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Identify type of attacks that even from a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single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anonymized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copy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of a social network, it is possible for an adversary to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learn whether edges exist or not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between specific targeted pair of nodes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1429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Problem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321B-592E-4DE7-8BF4-0B33FC6DC6FD}" type="slidenum">
              <a:rPr lang="en-US"/>
              <a:pPr/>
              <a:t>17</a:t>
            </a:fld>
            <a:endParaRPr lang="en-US"/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214282" y="1500174"/>
            <a:ext cx="8424863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Passive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Attacks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Learn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the identities of the nodes 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after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anonymized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network has been released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How?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Users 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find 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</a:rPr>
              <a:t>themselves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in the released network and from this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discover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the existence of 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</a:rPr>
              <a:t>edges among users to whom they are linked</a:t>
            </a:r>
          </a:p>
          <a:p>
            <a:pPr algn="just">
              <a:spcBef>
                <a:spcPct val="50000"/>
              </a:spcBef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Based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on the observation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that: </a:t>
            </a:r>
          </a:p>
          <a:p>
            <a:pPr algn="just">
              <a:spcBef>
                <a:spcPct val="50000"/>
              </a:spcBef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most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nodes in real social networks already belong to 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a small </a:t>
            </a:r>
            <a:r>
              <a:rPr lang="en-US" sz="2000" i="1" dirty="0" err="1">
                <a:solidFill>
                  <a:schemeClr val="accent3">
                    <a:lumMod val="50000"/>
                  </a:schemeClr>
                </a:solidFill>
              </a:rPr>
              <a:t>subgraph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, thus if a user can collude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with a coalition of 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-1 friends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after the release, he/she is able to identify 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additional nodes that are connected to this 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coalition</a:t>
            </a:r>
            <a:endParaRPr lang="en-US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1429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Passive and Active Attacks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321B-592E-4DE7-8BF4-0B33FC6DC6FD}" type="slidenum">
              <a:rPr lang="en-US"/>
              <a:pPr/>
              <a:t>18</a:t>
            </a:fld>
            <a:endParaRPr lang="en-US"/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214282" y="1285860"/>
            <a:ext cx="8424863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Active Attacks</a:t>
            </a:r>
          </a:p>
          <a:p>
            <a:pPr algn="ctr">
              <a:spcBef>
                <a:spcPct val="50000"/>
              </a:spcBef>
            </a:pP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compromise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privacy by strategically 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</a:rPr>
              <a:t>creating new user accounts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and links </a:t>
            </a: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</a:rPr>
              <a:t>before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the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anonymized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network is released</a:t>
            </a: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Chooses an arbitrary set of users whose privacy it wishes to violate, 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Creates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 small number of new user accounts with edges to those targeted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users,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and 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Creates 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</a:rPr>
              <a:t>patterns of links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amongst the new accounts to make it 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</a:rPr>
              <a:t>identifiable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in the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anomymized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graph structure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1429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Passive and Active Attacks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321B-592E-4DE7-8BF4-0B33FC6DC6FD}" type="slidenum">
              <a:rPr lang="en-US"/>
              <a:pPr/>
              <a:t>19</a:t>
            </a:fld>
            <a:endParaRPr lang="en-US"/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357158" y="2000240"/>
            <a:ext cx="84248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Active work in with high probability in any network – passive rely on the chance that a use can uniquely find themselves after the network is released</a:t>
            </a:r>
          </a:p>
          <a:p>
            <a:pPr algn="just">
              <a:spcBef>
                <a:spcPct val="5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Passive attacks can compromise the privacy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only of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users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linked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to the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attacker</a:t>
            </a:r>
          </a:p>
          <a:p>
            <a:pPr algn="just">
              <a:spcBef>
                <a:spcPct val="5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Passive attacks no observable wrong doing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1429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Passive and Active Attacks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4023-3CF7-4E8A-86A0-19D474BC467D}" type="slidenum">
              <a:rPr lang="en-US"/>
              <a:pPr/>
              <a:t>2</a:t>
            </a:fld>
            <a:endParaRPr lang="en-US"/>
          </a:p>
        </p:txBody>
      </p:sp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539750" y="2636838"/>
            <a:ext cx="7273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4400" dirty="0">
                <a:solidFill>
                  <a:schemeClr val="accent2"/>
                </a:solidFill>
                <a:ea typeface="Batang" pitchFamily="18" charset="-127"/>
              </a:rPr>
              <a:t>Privacy in Social Networks:</a:t>
            </a:r>
          </a:p>
          <a:p>
            <a:pPr algn="r"/>
            <a:r>
              <a:rPr lang="en-US" sz="4400" dirty="0">
                <a:solidFill>
                  <a:schemeClr val="accent2"/>
                </a:solidFill>
                <a:ea typeface="Batang" pitchFamily="18" charset="-127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2075-9314-4803-B336-DBA45A5AE72B}" type="slidenum">
              <a:rPr lang="en-US"/>
              <a:pPr/>
              <a:t>20</a:t>
            </a:fld>
            <a:endParaRPr lang="en-US"/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82169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28662" y="21429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Active Attack: overview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857628"/>
            <a:ext cx="7715304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Anonymized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network G of n-k nodes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Attacker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Choose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targeted users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Create a sub-graph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containing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 k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nodes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Attach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to the targeted nodes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How to create the sub-graph 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</a:rPr>
              <a:t>H</a:t>
            </a:r>
            <a:endParaRPr lang="en-US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C019-CC51-4B47-8872-372147F74BBA}" type="slidenum">
              <a:rPr lang="en-US"/>
              <a:pPr/>
              <a:t>21</a:t>
            </a:fld>
            <a:endParaRPr lang="en-US"/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81075"/>
            <a:ext cx="8066087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28662" y="21429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Active Attack: overview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143380"/>
            <a:ext cx="771530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After the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anonymized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network is released: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Find the sub-graph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in the graph G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Follow edges from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to locate the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target nodes and their true location in G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Determine all edges among these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nodes (privacy breach)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How to locate the sub-graph 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</a:rPr>
              <a:t>H</a:t>
            </a:r>
            <a:endParaRPr lang="en-US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A144-861D-4691-AE74-6A6306CBA46A}" type="slidenum">
              <a:rPr lang="en-US"/>
              <a:pPr/>
              <a:t>22</a:t>
            </a:fld>
            <a:endParaRPr lang="en-US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The Walk-Based Attack – Simplified Version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Construction: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Pick target users </a:t>
            </a:r>
            <a:r>
              <a:rPr lang="en-US" sz="2400" i="1" dirty="0"/>
              <a:t>W</a:t>
            </a:r>
            <a:r>
              <a:rPr lang="en-US" sz="2400" dirty="0"/>
              <a:t> = {</a:t>
            </a:r>
            <a:r>
              <a:rPr lang="en-US" sz="2400" i="1" dirty="0"/>
              <a:t>w</a:t>
            </a:r>
            <a:r>
              <a:rPr lang="en-US" sz="2400" baseline="-25000" dirty="0"/>
              <a:t>1</a:t>
            </a:r>
            <a:r>
              <a:rPr lang="en-US" sz="2400" dirty="0"/>
              <a:t>,…,</a:t>
            </a:r>
            <a:r>
              <a:rPr lang="en-US" sz="2400" i="1" dirty="0"/>
              <a:t>w</a:t>
            </a:r>
            <a:r>
              <a:rPr lang="en-US" sz="2400" i="1" baseline="-25000" dirty="0"/>
              <a:t>k</a:t>
            </a:r>
            <a:r>
              <a:rPr lang="en-US" sz="2400" dirty="0"/>
              <a:t>}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Create new users </a:t>
            </a:r>
            <a:r>
              <a:rPr lang="en-US" sz="2400" i="1" dirty="0"/>
              <a:t>X</a:t>
            </a:r>
            <a:r>
              <a:rPr lang="en-US" sz="2400" dirty="0"/>
              <a:t> = {</a:t>
            </a:r>
            <a:r>
              <a:rPr lang="en-US" sz="2400" i="1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,…,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k</a:t>
            </a:r>
            <a:r>
              <a:rPr lang="en-US" sz="2400" dirty="0"/>
              <a:t>} and random </a:t>
            </a:r>
            <a:r>
              <a:rPr lang="en-US" sz="2400" dirty="0" err="1"/>
              <a:t>subgraph</a:t>
            </a:r>
            <a:r>
              <a:rPr lang="en-US" sz="2400" dirty="0"/>
              <a:t> </a:t>
            </a:r>
            <a:r>
              <a:rPr lang="en-US" sz="2400" b="1" i="1" u="sng" dirty="0"/>
              <a:t>G</a:t>
            </a:r>
            <a:r>
              <a:rPr lang="en-US" sz="2400" b="1" u="sng" dirty="0"/>
              <a:t>[</a:t>
            </a:r>
            <a:r>
              <a:rPr lang="en-US" sz="2400" b="1" i="1" u="sng" dirty="0"/>
              <a:t>X</a:t>
            </a:r>
            <a:r>
              <a:rPr lang="en-US" sz="2400" b="1" u="sng" dirty="0"/>
              <a:t>] = </a:t>
            </a:r>
            <a:r>
              <a:rPr lang="en-US" sz="2400" b="1" i="1" u="sng" dirty="0"/>
              <a:t>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Add edges (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dirty="0"/>
              <a:t>,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Recovery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Find </a:t>
            </a:r>
            <a:r>
              <a:rPr lang="en-US" sz="2400" i="1" dirty="0"/>
              <a:t>H</a:t>
            </a:r>
            <a:r>
              <a:rPr lang="en-US" sz="2400" dirty="0"/>
              <a:t> in </a:t>
            </a:r>
            <a:r>
              <a:rPr lang="en-US" sz="2400" i="1" dirty="0"/>
              <a:t>G </a:t>
            </a:r>
            <a:r>
              <a:rPr lang="en-US" sz="2400" dirty="0"/>
              <a:t>↔</a:t>
            </a:r>
            <a:r>
              <a:rPr lang="en-US" sz="2400" i="1" dirty="0"/>
              <a:t> </a:t>
            </a:r>
            <a:r>
              <a:rPr lang="en-US" sz="2400" dirty="0"/>
              <a:t>No </a:t>
            </a:r>
            <a:r>
              <a:rPr lang="en-US" sz="2400" dirty="0" err="1"/>
              <a:t>subgraph</a:t>
            </a:r>
            <a:r>
              <a:rPr lang="en-US" sz="2400" dirty="0"/>
              <a:t> of G isomorphic to H</a:t>
            </a:r>
            <a:endParaRPr lang="en-US" sz="2400" i="1" dirty="0"/>
          </a:p>
          <a:p>
            <a:pPr lvl="1">
              <a:lnSpc>
                <a:spcPct val="90000"/>
              </a:lnSpc>
            </a:pPr>
            <a:r>
              <a:rPr lang="en-US" sz="2400" dirty="0"/>
              <a:t>Label </a:t>
            </a:r>
            <a:r>
              <a:rPr lang="en-US" sz="2400" i="1" dirty="0"/>
              <a:t>H</a:t>
            </a:r>
            <a:r>
              <a:rPr lang="en-US" sz="2400" dirty="0"/>
              <a:t> as </a:t>
            </a:r>
            <a:r>
              <a:rPr lang="en-US" sz="2400" i="1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,…,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k</a:t>
            </a:r>
            <a:r>
              <a:rPr lang="en-US" sz="2400" dirty="0"/>
              <a:t> ↔ No </a:t>
            </a:r>
            <a:r>
              <a:rPr lang="en-US" sz="2400" dirty="0" err="1"/>
              <a:t>automorphisms</a:t>
            </a:r>
            <a:endParaRPr lang="en-US" sz="2400" i="1" baseline="-250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Find </a:t>
            </a:r>
            <a:r>
              <a:rPr lang="en-US" sz="2400" i="1" dirty="0"/>
              <a:t>w</a:t>
            </a:r>
            <a:r>
              <a:rPr lang="en-US" sz="2400" baseline="-25000" dirty="0"/>
              <a:t>1</a:t>
            </a:r>
            <a:r>
              <a:rPr lang="en-US" sz="2400" dirty="0"/>
              <a:t>,…,</a:t>
            </a:r>
            <a:r>
              <a:rPr lang="en-US" sz="2400" i="1" dirty="0"/>
              <a:t>w</a:t>
            </a:r>
            <a:r>
              <a:rPr lang="en-US" sz="2400" i="1" baseline="-25000" dirty="0"/>
              <a:t>k</a:t>
            </a:r>
            <a:endParaRPr lang="en-US" sz="2400" dirty="0"/>
          </a:p>
        </p:txBody>
      </p:sp>
      <p:pic>
        <p:nvPicPr>
          <p:cNvPr id="316420" name="Picture 4" descr="friend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971800"/>
            <a:ext cx="2819400" cy="2047875"/>
          </a:xfrm>
          <a:prstGeom prst="rect">
            <a:avLst/>
          </a:prstGeom>
          <a:noFill/>
        </p:spPr>
      </p:pic>
      <p:sp>
        <p:nvSpPr>
          <p:cNvPr id="316421" name="Oval 5"/>
          <p:cNvSpPr>
            <a:spLocks noChangeArrowheads="1"/>
          </p:cNvSpPr>
          <p:nvPr/>
        </p:nvSpPr>
        <p:spPr bwMode="auto">
          <a:xfrm>
            <a:off x="5286375" y="3035300"/>
            <a:ext cx="469900" cy="45085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16422" name="Oval 6"/>
          <p:cNvSpPr>
            <a:spLocks noChangeArrowheads="1"/>
          </p:cNvSpPr>
          <p:nvPr/>
        </p:nvSpPr>
        <p:spPr bwMode="auto">
          <a:xfrm>
            <a:off x="6092825" y="3228975"/>
            <a:ext cx="469900" cy="449263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16423" name="Line 7"/>
          <p:cNvSpPr>
            <a:spLocks noChangeShapeType="1"/>
          </p:cNvSpPr>
          <p:nvPr/>
        </p:nvSpPr>
        <p:spPr bwMode="auto">
          <a:xfrm>
            <a:off x="5756275" y="3292475"/>
            <a:ext cx="336550" cy="128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76675" y="3357563"/>
            <a:ext cx="2551113" cy="1477962"/>
            <a:chOff x="2256" y="960"/>
            <a:chExt cx="1824" cy="1104"/>
          </a:xfrm>
        </p:grpSpPr>
        <p:sp>
          <p:nvSpPr>
            <p:cNvPr id="316425" name="Rectangle 9"/>
            <p:cNvSpPr>
              <a:spLocks noChangeArrowheads="1"/>
            </p:cNvSpPr>
            <p:nvPr/>
          </p:nvSpPr>
          <p:spPr bwMode="auto">
            <a:xfrm>
              <a:off x="2256" y="1920"/>
              <a:ext cx="384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6426" name="Rectangle 10"/>
            <p:cNvSpPr>
              <a:spLocks noChangeArrowheads="1"/>
            </p:cNvSpPr>
            <p:nvPr/>
          </p:nvSpPr>
          <p:spPr bwMode="auto">
            <a:xfrm>
              <a:off x="2640" y="1680"/>
              <a:ext cx="384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6427" name="Rectangle 11"/>
            <p:cNvSpPr>
              <a:spLocks noChangeArrowheads="1"/>
            </p:cNvSpPr>
            <p:nvPr/>
          </p:nvSpPr>
          <p:spPr bwMode="auto">
            <a:xfrm>
              <a:off x="3168" y="1776"/>
              <a:ext cx="384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6428" name="Rectangle 12"/>
            <p:cNvSpPr>
              <a:spLocks noChangeArrowheads="1"/>
            </p:cNvSpPr>
            <p:nvPr/>
          </p:nvSpPr>
          <p:spPr bwMode="auto">
            <a:xfrm>
              <a:off x="2880" y="1296"/>
              <a:ext cx="384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6429" name="Rectangle 13"/>
            <p:cNvSpPr>
              <a:spLocks noChangeArrowheads="1"/>
            </p:cNvSpPr>
            <p:nvPr/>
          </p:nvSpPr>
          <p:spPr bwMode="auto">
            <a:xfrm>
              <a:off x="2256" y="1296"/>
              <a:ext cx="384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6430" name="Rectangle 14"/>
            <p:cNvSpPr>
              <a:spLocks noChangeArrowheads="1"/>
            </p:cNvSpPr>
            <p:nvPr/>
          </p:nvSpPr>
          <p:spPr bwMode="auto">
            <a:xfrm>
              <a:off x="2592" y="960"/>
              <a:ext cx="384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6431" name="Rectangle 15"/>
            <p:cNvSpPr>
              <a:spLocks noChangeArrowheads="1"/>
            </p:cNvSpPr>
            <p:nvPr/>
          </p:nvSpPr>
          <p:spPr bwMode="auto">
            <a:xfrm>
              <a:off x="3312" y="1344"/>
              <a:ext cx="384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6432" name="Rectangle 16"/>
            <p:cNvSpPr>
              <a:spLocks noChangeArrowheads="1"/>
            </p:cNvSpPr>
            <p:nvPr/>
          </p:nvSpPr>
          <p:spPr bwMode="auto">
            <a:xfrm>
              <a:off x="3696" y="1584"/>
              <a:ext cx="384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16433" name="Text Box 17"/>
          <p:cNvSpPr txBox="1">
            <a:spLocks noChangeArrowheads="1"/>
          </p:cNvSpPr>
          <p:nvPr/>
        </p:nvSpPr>
        <p:spPr bwMode="auto">
          <a:xfrm>
            <a:off x="5334000" y="2667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W</a:t>
            </a:r>
            <a:r>
              <a:rPr lang="en-US" sz="2000" b="1" baseline="-2500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316434" name="Text Box 18"/>
          <p:cNvSpPr txBox="1">
            <a:spLocks noChangeArrowheads="1"/>
          </p:cNvSpPr>
          <p:nvPr/>
        </p:nvSpPr>
        <p:spPr bwMode="auto">
          <a:xfrm>
            <a:off x="8001000" y="3657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000" b="1" baseline="-250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16435" name="Text Box 19"/>
          <p:cNvSpPr txBox="1">
            <a:spLocks noChangeArrowheads="1"/>
          </p:cNvSpPr>
          <p:nvPr/>
        </p:nvSpPr>
        <p:spPr bwMode="auto">
          <a:xfrm>
            <a:off x="6096000" y="2819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W</a:t>
            </a:r>
            <a:r>
              <a:rPr lang="en-US" sz="2000" b="1" baseline="-250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16436" name="Text Box 20"/>
          <p:cNvSpPr txBox="1">
            <a:spLocks noChangeArrowheads="1"/>
          </p:cNvSpPr>
          <p:nvPr/>
        </p:nvSpPr>
        <p:spPr bwMode="auto">
          <a:xfrm>
            <a:off x="7772400" y="4343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000" b="1" baseline="-2500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316437" name="Line 21"/>
          <p:cNvSpPr>
            <a:spLocks noChangeShapeType="1"/>
          </p:cNvSpPr>
          <p:nvPr/>
        </p:nvSpPr>
        <p:spPr bwMode="auto">
          <a:xfrm>
            <a:off x="5715000" y="3429000"/>
            <a:ext cx="1524000" cy="914400"/>
          </a:xfrm>
          <a:prstGeom prst="line">
            <a:avLst/>
          </a:prstGeom>
          <a:noFill/>
          <a:ln w="635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086600" y="3429000"/>
            <a:ext cx="969963" cy="1350963"/>
            <a:chOff x="4464" y="2160"/>
            <a:chExt cx="611" cy="851"/>
          </a:xfrm>
        </p:grpSpPr>
        <p:pic>
          <p:nvPicPr>
            <p:cNvPr id="316439" name="Picture 23" descr="Picture3"/>
            <p:cNvPicPr>
              <a:picLocks noChangeAspect="1" noChangeArrowheads="1"/>
            </p:cNvPicPr>
            <p:nvPr/>
          </p:nvPicPr>
          <p:blipFill>
            <a:blip r:embed="rId4" cstate="print"/>
            <a:srcRect l="50571" t="26398"/>
            <a:stretch>
              <a:fillRect/>
            </a:stretch>
          </p:blipFill>
          <p:spPr bwMode="auto">
            <a:xfrm>
              <a:off x="4512" y="2208"/>
              <a:ext cx="563" cy="803"/>
            </a:xfrm>
            <a:prstGeom prst="rect">
              <a:avLst/>
            </a:prstGeom>
            <a:noFill/>
          </p:spPr>
        </p:pic>
        <p:sp>
          <p:nvSpPr>
            <p:cNvPr id="316440" name="Oval 24"/>
            <p:cNvSpPr>
              <a:spLocks noChangeArrowheads="1"/>
            </p:cNvSpPr>
            <p:nvPr/>
          </p:nvSpPr>
          <p:spPr bwMode="auto">
            <a:xfrm>
              <a:off x="4464" y="216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16441" name="Line 25"/>
          <p:cNvSpPr>
            <a:spLocks noChangeShapeType="1"/>
          </p:cNvSpPr>
          <p:nvPr/>
        </p:nvSpPr>
        <p:spPr bwMode="auto">
          <a:xfrm>
            <a:off x="6629400" y="3505200"/>
            <a:ext cx="914400" cy="152400"/>
          </a:xfrm>
          <a:prstGeom prst="line">
            <a:avLst/>
          </a:prstGeom>
          <a:noFill/>
          <a:ln w="635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37" grpId="0" animBg="1"/>
      <p:bldP spid="3164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8D2A-AD88-423B-8DF5-56E6324BF32D}" type="slidenum">
              <a:rPr lang="en-US"/>
              <a:pPr/>
              <a:t>23</a:t>
            </a:fld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What is a good H?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With high probability,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must be: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Uniquely identifiable in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G </a:t>
            </a:r>
            <a:endParaRPr lang="en-US" sz="2400" i="1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For any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G, there is no S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sym typeface="Symbol"/>
              </a:rPr>
              <a:t>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X such that G[S] and G[X] are isomorphic (if we found a copy of H, this is the correct one)</a:t>
            </a:r>
            <a:endParaRPr lang="en-US" sz="2400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Efficiently locatable in G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Tractable instance of sub-graph isomorphism</a:t>
            </a: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Subgraph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H has non trivial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automorphism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H has no non trivial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automorphism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(isomorphism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to itself (relabeling of the nodes)]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But undetectable 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From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the point of view of the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data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curator </a:t>
            </a:r>
          </a:p>
          <a:p>
            <a:pPr lvl="1"/>
            <a:endParaRPr lang="en-US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62" y="21429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Active Attack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B549-07DF-4A84-A13C-A0E13D811F4B}" type="slidenum">
              <a:rPr lang="en-US"/>
              <a:pPr/>
              <a:t>24</a:t>
            </a:fld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Active Attacks - Approaches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Basic idea: </a:t>
            </a:r>
            <a:r>
              <a:rPr lang="en-US" i="1"/>
              <a:t>H</a:t>
            </a:r>
            <a:r>
              <a:rPr lang="en-US"/>
              <a:t> is </a:t>
            </a:r>
            <a:r>
              <a:rPr lang="en-US" i="1"/>
              <a:t>randomly generated</a:t>
            </a:r>
          </a:p>
          <a:p>
            <a:pPr marL="990600" lvl="1" indent="-533400"/>
            <a:r>
              <a:rPr lang="en-US"/>
              <a:t>Start with </a:t>
            </a:r>
            <a:r>
              <a:rPr lang="en-US" i="1"/>
              <a:t>k</a:t>
            </a:r>
            <a:r>
              <a:rPr lang="en-US"/>
              <a:t> nodes, add edges independently at random</a:t>
            </a:r>
          </a:p>
          <a:p>
            <a:pPr marL="609600" indent="-609600"/>
            <a:r>
              <a:rPr lang="en-US"/>
              <a:t>Two variants:</a:t>
            </a:r>
          </a:p>
          <a:p>
            <a:pPr marL="990600" lvl="1" indent="-533400"/>
            <a:r>
              <a:rPr lang="en-US" i="1"/>
              <a:t>k</a:t>
            </a:r>
            <a:r>
              <a:rPr lang="en-US"/>
              <a:t> = </a:t>
            </a:r>
            <a:r>
              <a:rPr lang="el-GR"/>
              <a:t>Θ</a:t>
            </a:r>
            <a:r>
              <a:rPr lang="en-US"/>
              <a:t>(log</a:t>
            </a:r>
            <a:r>
              <a:rPr lang="en-US" i="1"/>
              <a:t>n</a:t>
            </a:r>
            <a:r>
              <a:rPr lang="en-US"/>
              <a:t>) de-anonymizes </a:t>
            </a:r>
            <a:r>
              <a:rPr lang="el-GR"/>
              <a:t>Θ</a:t>
            </a:r>
            <a:r>
              <a:rPr lang="en-US"/>
              <a:t>(log</a:t>
            </a:r>
            <a:r>
              <a:rPr lang="en-US" baseline="30000"/>
              <a:t>2</a:t>
            </a:r>
            <a:r>
              <a:rPr lang="en-US" i="1"/>
              <a:t>n</a:t>
            </a:r>
            <a:r>
              <a:rPr lang="en-US"/>
              <a:t>) users</a:t>
            </a:r>
          </a:p>
          <a:p>
            <a:pPr marL="990600" lvl="1" indent="-533400"/>
            <a:r>
              <a:rPr lang="en-US" i="1"/>
              <a:t>k</a:t>
            </a:r>
            <a:r>
              <a:rPr lang="en-US"/>
              <a:t> = </a:t>
            </a:r>
            <a:r>
              <a:rPr lang="el-GR"/>
              <a:t>Θ</a:t>
            </a:r>
            <a:r>
              <a:rPr lang="en-US"/>
              <a:t>(√log</a:t>
            </a:r>
            <a:r>
              <a:rPr lang="en-US" i="1"/>
              <a:t>n</a:t>
            </a:r>
            <a:r>
              <a:rPr lang="en-US"/>
              <a:t>) de-anonymizes </a:t>
            </a:r>
            <a:r>
              <a:rPr lang="el-GR"/>
              <a:t>Θ</a:t>
            </a:r>
            <a:r>
              <a:rPr lang="en-US"/>
              <a:t>(√ log</a:t>
            </a:r>
            <a:r>
              <a:rPr lang="en-US" i="1"/>
              <a:t>n</a:t>
            </a:r>
            <a:r>
              <a:rPr lang="en-US"/>
              <a:t>) users</a:t>
            </a:r>
          </a:p>
          <a:p>
            <a:pPr marL="1371600" lvl="2" indent="-457200"/>
            <a:r>
              <a:rPr lang="en-US"/>
              <a:t>H needs to be “more unique”</a:t>
            </a:r>
          </a:p>
          <a:p>
            <a:pPr marL="1371600" lvl="2" indent="-457200"/>
            <a:r>
              <a:rPr lang="en-US"/>
              <a:t>Achieved by “thin” attachment of H to G</a:t>
            </a:r>
          </a:p>
          <a:p>
            <a:pPr marL="990600" lvl="1" indent="-533400"/>
            <a:endParaRPr lang="en-US"/>
          </a:p>
          <a:p>
            <a:pPr marL="990600" lvl="1" indent="-533400">
              <a:buFontTx/>
              <a:buNone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772400" y="1219200"/>
            <a:ext cx="1046163" cy="969963"/>
            <a:chOff x="4608" y="1152"/>
            <a:chExt cx="1139" cy="109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944" y="1536"/>
              <a:ext cx="432" cy="336"/>
              <a:chOff x="4512" y="1488"/>
              <a:chExt cx="432" cy="336"/>
            </a:xfrm>
          </p:grpSpPr>
          <p:sp>
            <p:nvSpPr>
              <p:cNvPr id="312326" name="Line 6"/>
              <p:cNvSpPr>
                <a:spLocks noChangeShapeType="1"/>
              </p:cNvSpPr>
              <p:nvPr/>
            </p:nvSpPr>
            <p:spPr bwMode="auto">
              <a:xfrm>
                <a:off x="4512" y="1632"/>
                <a:ext cx="336" cy="192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4512" y="1488"/>
                <a:ext cx="432" cy="336"/>
                <a:chOff x="4512" y="1488"/>
                <a:chExt cx="432" cy="336"/>
              </a:xfrm>
            </p:grpSpPr>
            <p:sp>
              <p:nvSpPr>
                <p:cNvPr id="31232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560" y="1488"/>
                  <a:ext cx="144" cy="336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12329" name="Line 9"/>
                <p:cNvSpPr>
                  <a:spLocks noChangeShapeType="1"/>
                </p:cNvSpPr>
                <p:nvPr/>
              </p:nvSpPr>
              <p:spPr bwMode="auto">
                <a:xfrm>
                  <a:off x="4704" y="1488"/>
                  <a:ext cx="144" cy="336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1233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512" y="1632"/>
                  <a:ext cx="432" cy="0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1233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560" y="1632"/>
                  <a:ext cx="384" cy="192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pic>
          <p:nvPicPr>
            <p:cNvPr id="312332" name="Picture 12" descr="Picture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8" y="1152"/>
              <a:ext cx="1139" cy="1091"/>
            </a:xfrm>
            <a:prstGeom prst="rect">
              <a:avLst/>
            </a:prstGeom>
            <a:noFill/>
          </p:spPr>
        </p:pic>
      </p:grpSp>
      <p:sp>
        <p:nvSpPr>
          <p:cNvPr id="312333" name="Rectangle 13"/>
          <p:cNvSpPr>
            <a:spLocks noChangeArrowheads="1"/>
          </p:cNvSpPr>
          <p:nvPr/>
        </p:nvSpPr>
        <p:spPr bwMode="auto">
          <a:xfrm>
            <a:off x="4114800" y="2743200"/>
            <a:ext cx="3733800" cy="9906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The “Walk-based” attack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– better in practice</a:t>
            </a:r>
            <a:endParaRPr lang="el-GR" sz="24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2334" name="Rectangle 14"/>
          <p:cNvSpPr>
            <a:spLocks noChangeArrowheads="1"/>
          </p:cNvSpPr>
          <p:nvPr/>
        </p:nvSpPr>
        <p:spPr bwMode="auto">
          <a:xfrm>
            <a:off x="3962400" y="5715000"/>
            <a:ext cx="4114800" cy="9906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The “Cut-based” attack – 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matches theoretical bound</a:t>
            </a:r>
            <a:endParaRPr lang="el-GR" sz="2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2335" name="Line 15"/>
          <p:cNvSpPr>
            <a:spLocks noChangeShapeType="1"/>
          </p:cNvSpPr>
          <p:nvPr/>
        </p:nvSpPr>
        <p:spPr bwMode="auto">
          <a:xfrm flipH="1">
            <a:off x="1143000" y="3276600"/>
            <a:ext cx="297180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12336" name="Line 16"/>
          <p:cNvSpPr>
            <a:spLocks noChangeShapeType="1"/>
          </p:cNvSpPr>
          <p:nvPr/>
        </p:nvSpPr>
        <p:spPr bwMode="auto">
          <a:xfrm flipH="1" flipV="1">
            <a:off x="1066800" y="4495800"/>
            <a:ext cx="2895600" cy="1752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33" grpId="0" animBg="1"/>
      <p:bldP spid="312334" grpId="0" animBg="1"/>
      <p:bldP spid="312335" grpId="0" animBg="1"/>
      <p:bldP spid="3123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723-BBBA-4B7D-8160-3DFC464555F9}" type="slidenum">
              <a:rPr lang="en-US"/>
              <a:pPr/>
              <a:t>25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The Walk-Based Attack – </a:t>
            </a:r>
            <a:br>
              <a:rPr lang="en-US" sz="4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Construction of H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Construction:</a:t>
            </a:r>
          </a:p>
          <a:p>
            <a:pPr lvl="1"/>
            <a:r>
              <a:rPr lang="en-US" dirty="0"/>
              <a:t>Pick target users </a:t>
            </a:r>
            <a:r>
              <a:rPr lang="en-US" i="1" dirty="0"/>
              <a:t>W</a:t>
            </a:r>
            <a:r>
              <a:rPr lang="en-US" dirty="0"/>
              <a:t> = {</a:t>
            </a:r>
            <a:r>
              <a:rPr lang="en-US" i="1" dirty="0"/>
              <a:t>w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 err="1"/>
              <a:t>w</a:t>
            </a:r>
            <a:r>
              <a:rPr lang="en-US" i="1" baseline="-25000" dirty="0" err="1"/>
              <a:t>b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Create new users </a:t>
            </a:r>
            <a:r>
              <a:rPr lang="en-US" i="1" dirty="0"/>
              <a:t>X</a:t>
            </a:r>
            <a:r>
              <a:rPr lang="en-US" dirty="0"/>
              <a:t> = {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 err="1"/>
              <a:t>x</a:t>
            </a:r>
            <a:r>
              <a:rPr lang="en-US" i="1" baseline="-25000" dirty="0" err="1"/>
              <a:t>k</a:t>
            </a:r>
            <a:r>
              <a:rPr lang="en-US" dirty="0"/>
              <a:t>} and </a:t>
            </a:r>
            <a:r>
              <a:rPr lang="en-US" i="1" dirty="0"/>
              <a:t>H</a:t>
            </a:r>
            <a:endParaRPr lang="en-US" b="1" i="1" u="sng" dirty="0"/>
          </a:p>
          <a:p>
            <a:pPr lvl="1"/>
            <a:r>
              <a:rPr lang="en-US" dirty="0">
                <a:solidFill>
                  <a:srgbClr val="0000FF"/>
                </a:solidFill>
              </a:rPr>
              <a:t>Connect </a:t>
            </a:r>
            <a:r>
              <a:rPr lang="en-US" i="1" dirty="0" err="1">
                <a:solidFill>
                  <a:srgbClr val="0000FF"/>
                </a:solidFill>
              </a:rPr>
              <a:t>w</a:t>
            </a:r>
            <a:r>
              <a:rPr lang="en-US" i="1" baseline="-25000" dirty="0" err="1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to a </a:t>
            </a:r>
            <a:r>
              <a:rPr lang="en-US" i="1" dirty="0">
                <a:solidFill>
                  <a:srgbClr val="0000FF"/>
                </a:solidFill>
              </a:rPr>
              <a:t>unique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subset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of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Between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i="1" dirty="0">
                <a:solidFill>
                  <a:srgbClr val="FF0000"/>
                </a:solidFill>
              </a:rPr>
              <a:t>G – H 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Add </a:t>
            </a:r>
            <a:r>
              <a:rPr lang="el-GR" i="1" dirty="0">
                <a:solidFill>
                  <a:srgbClr val="FF0000"/>
                </a:solidFill>
              </a:rPr>
              <a:t>Δ</a:t>
            </a:r>
            <a:r>
              <a:rPr lang="en-US" i="1" baseline="-25000" dirty="0" err="1">
                <a:solidFill>
                  <a:srgbClr val="FF0000"/>
                </a:solidFill>
              </a:rPr>
              <a:t>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edges from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1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	where </a:t>
            </a:r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≤ </a:t>
            </a:r>
            <a:r>
              <a:rPr lang="el-GR" i="1" dirty="0">
                <a:solidFill>
                  <a:srgbClr val="FF0000"/>
                </a:solidFill>
              </a:rPr>
              <a:t>Δ</a:t>
            </a:r>
            <a:r>
              <a:rPr lang="en-US" i="1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≤ </a:t>
            </a:r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i="1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log</a:t>
            </a:r>
            <a:r>
              <a:rPr lang="en-US" i="1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Inside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dirty="0">
                <a:solidFill>
                  <a:srgbClr val="FF0000"/>
                </a:solidFill>
              </a:rPr>
              <a:t>, add edges 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1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1" baseline="-25000" dirty="0">
                <a:solidFill>
                  <a:srgbClr val="FF0000"/>
                </a:solidFill>
              </a:rPr>
              <a:t>i+1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318468" name="Oval 4"/>
          <p:cNvSpPr>
            <a:spLocks noChangeArrowheads="1"/>
          </p:cNvSpPr>
          <p:nvPr/>
        </p:nvSpPr>
        <p:spPr bwMode="auto">
          <a:xfrm>
            <a:off x="5508104" y="2420888"/>
            <a:ext cx="304800" cy="304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18469" name="Oval 5"/>
          <p:cNvSpPr>
            <a:spLocks noChangeArrowheads="1"/>
          </p:cNvSpPr>
          <p:nvPr/>
        </p:nvSpPr>
        <p:spPr bwMode="auto">
          <a:xfrm>
            <a:off x="5292080" y="2852936"/>
            <a:ext cx="2286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629400" y="4114800"/>
            <a:ext cx="1752600" cy="1143000"/>
            <a:chOff x="4272" y="2544"/>
            <a:chExt cx="1104" cy="768"/>
          </a:xfrm>
        </p:grpSpPr>
        <p:sp>
          <p:nvSpPr>
            <p:cNvPr id="318471" name="Text Box 7"/>
            <p:cNvSpPr txBox="1">
              <a:spLocks noChangeArrowheads="1"/>
            </p:cNvSpPr>
            <p:nvPr/>
          </p:nvSpPr>
          <p:spPr bwMode="auto">
            <a:xfrm>
              <a:off x="4512" y="2640"/>
              <a:ext cx="864" cy="553"/>
            </a:xfrm>
            <a:prstGeom prst="rect">
              <a:avLst/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To help find </a:t>
              </a:r>
              <a:r>
                <a:rPr lang="en-US" sz="2400" b="1" i="1">
                  <a:latin typeface="Arial" charset="0"/>
                </a:rPr>
                <a:t>H</a:t>
              </a:r>
            </a:p>
          </p:txBody>
        </p:sp>
        <p:sp>
          <p:nvSpPr>
            <p:cNvPr id="318472" name="AutoShape 8"/>
            <p:cNvSpPr>
              <a:spLocks/>
            </p:cNvSpPr>
            <p:nvPr/>
          </p:nvSpPr>
          <p:spPr bwMode="auto">
            <a:xfrm>
              <a:off x="4272" y="2544"/>
              <a:ext cx="192" cy="768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828800" y="5622925"/>
            <a:ext cx="4572000" cy="1235075"/>
            <a:chOff x="1152" y="3408"/>
            <a:chExt cx="2880" cy="778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152" y="3408"/>
              <a:ext cx="720" cy="563"/>
              <a:chOff x="3120" y="3216"/>
              <a:chExt cx="1008" cy="851"/>
            </a:xfrm>
          </p:grpSpPr>
          <p:pic>
            <p:nvPicPr>
              <p:cNvPr id="318475" name="Picture 11" descr="Picture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571" t="61595"/>
              <a:stretch>
                <a:fillRect/>
              </a:stretch>
            </p:blipFill>
            <p:spPr bwMode="auto">
              <a:xfrm>
                <a:off x="3120" y="3317"/>
                <a:ext cx="1008" cy="750"/>
              </a:xfrm>
              <a:prstGeom prst="rect">
                <a:avLst/>
              </a:prstGeom>
              <a:noFill/>
            </p:spPr>
          </p:pic>
          <p:sp>
            <p:nvSpPr>
              <p:cNvPr id="318476" name="Oval 12"/>
              <p:cNvSpPr>
                <a:spLocks noChangeArrowheads="1"/>
              </p:cNvSpPr>
              <p:nvPr/>
            </p:nvSpPr>
            <p:spPr bwMode="auto">
              <a:xfrm>
                <a:off x="3600" y="3216"/>
                <a:ext cx="432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968" y="3408"/>
              <a:ext cx="720" cy="563"/>
              <a:chOff x="3120" y="3216"/>
              <a:chExt cx="1008" cy="851"/>
            </a:xfrm>
          </p:grpSpPr>
          <p:pic>
            <p:nvPicPr>
              <p:cNvPr id="318478" name="Picture 14" descr="Picture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571" t="61595"/>
              <a:stretch>
                <a:fillRect/>
              </a:stretch>
            </p:blipFill>
            <p:spPr bwMode="auto">
              <a:xfrm>
                <a:off x="3120" y="3317"/>
                <a:ext cx="1008" cy="750"/>
              </a:xfrm>
              <a:prstGeom prst="rect">
                <a:avLst/>
              </a:prstGeom>
              <a:noFill/>
            </p:spPr>
          </p:pic>
          <p:sp>
            <p:nvSpPr>
              <p:cNvPr id="318479" name="Oval 15"/>
              <p:cNvSpPr>
                <a:spLocks noChangeArrowheads="1"/>
              </p:cNvSpPr>
              <p:nvPr/>
            </p:nvSpPr>
            <p:spPr bwMode="auto">
              <a:xfrm>
                <a:off x="3600" y="3216"/>
                <a:ext cx="432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784" y="3408"/>
              <a:ext cx="720" cy="563"/>
              <a:chOff x="3120" y="3216"/>
              <a:chExt cx="1008" cy="851"/>
            </a:xfrm>
          </p:grpSpPr>
          <p:pic>
            <p:nvPicPr>
              <p:cNvPr id="318481" name="Picture 17" descr="Picture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571" t="61595"/>
              <a:stretch>
                <a:fillRect/>
              </a:stretch>
            </p:blipFill>
            <p:spPr bwMode="auto">
              <a:xfrm>
                <a:off x="3120" y="3317"/>
                <a:ext cx="1008" cy="750"/>
              </a:xfrm>
              <a:prstGeom prst="rect">
                <a:avLst/>
              </a:prstGeom>
              <a:noFill/>
            </p:spPr>
          </p:pic>
          <p:sp>
            <p:nvSpPr>
              <p:cNvPr id="318482" name="Oval 18"/>
              <p:cNvSpPr>
                <a:spLocks noChangeArrowheads="1"/>
              </p:cNvSpPr>
              <p:nvPr/>
            </p:nvSpPr>
            <p:spPr bwMode="auto">
              <a:xfrm>
                <a:off x="3600" y="3216"/>
                <a:ext cx="432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318483" name="Line 19"/>
            <p:cNvSpPr>
              <a:spLocks noChangeShapeType="1"/>
            </p:cNvSpPr>
            <p:nvPr/>
          </p:nvSpPr>
          <p:spPr bwMode="auto">
            <a:xfrm>
              <a:off x="1680" y="3696"/>
              <a:ext cx="384" cy="0"/>
            </a:xfrm>
            <a:prstGeom prst="line">
              <a:avLst/>
            </a:prstGeom>
            <a:noFill/>
            <a:ln w="412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18484" name="Line 20"/>
            <p:cNvSpPr>
              <a:spLocks noChangeShapeType="1"/>
            </p:cNvSpPr>
            <p:nvPr/>
          </p:nvSpPr>
          <p:spPr bwMode="auto">
            <a:xfrm>
              <a:off x="2496" y="3696"/>
              <a:ext cx="384" cy="0"/>
            </a:xfrm>
            <a:prstGeom prst="line">
              <a:avLst/>
            </a:prstGeom>
            <a:noFill/>
            <a:ln w="412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18485" name="Line 21"/>
            <p:cNvSpPr>
              <a:spLocks noChangeShapeType="1"/>
            </p:cNvSpPr>
            <p:nvPr/>
          </p:nvSpPr>
          <p:spPr bwMode="auto">
            <a:xfrm>
              <a:off x="1680" y="3696"/>
              <a:ext cx="336" cy="0"/>
            </a:xfrm>
            <a:prstGeom prst="line">
              <a:avLst/>
            </a:prstGeom>
            <a:noFill/>
            <a:ln w="412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18486" name="Line 22"/>
            <p:cNvSpPr>
              <a:spLocks noChangeShapeType="1"/>
            </p:cNvSpPr>
            <p:nvPr/>
          </p:nvSpPr>
          <p:spPr bwMode="auto">
            <a:xfrm>
              <a:off x="3312" y="3696"/>
              <a:ext cx="432" cy="0"/>
            </a:xfrm>
            <a:prstGeom prst="line">
              <a:avLst/>
            </a:prstGeom>
            <a:noFill/>
            <a:ln w="412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18487" name="Line 23"/>
            <p:cNvSpPr>
              <a:spLocks noChangeShapeType="1"/>
            </p:cNvSpPr>
            <p:nvPr/>
          </p:nvSpPr>
          <p:spPr bwMode="auto">
            <a:xfrm>
              <a:off x="3792" y="3696"/>
              <a:ext cx="240" cy="0"/>
            </a:xfrm>
            <a:prstGeom prst="line">
              <a:avLst/>
            </a:prstGeom>
            <a:noFill/>
            <a:ln w="412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18488" name="Text Box 24"/>
            <p:cNvSpPr txBox="1">
              <a:spLocks noChangeArrowheads="1"/>
            </p:cNvSpPr>
            <p:nvPr/>
          </p:nvSpPr>
          <p:spPr bwMode="auto">
            <a:xfrm>
              <a:off x="1296" y="3936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FF0000"/>
                  </a:solidFill>
                  <a:latin typeface="Arial" charset="0"/>
                </a:rPr>
                <a:t>X</a:t>
              </a:r>
              <a:r>
                <a:rPr lang="en-US" sz="2000" b="1" baseline="-2500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8489" name="Text Box 25"/>
            <p:cNvSpPr txBox="1">
              <a:spLocks noChangeArrowheads="1"/>
            </p:cNvSpPr>
            <p:nvPr/>
          </p:nvSpPr>
          <p:spPr bwMode="auto">
            <a:xfrm>
              <a:off x="2160" y="3936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FF0000"/>
                  </a:solidFill>
                  <a:latin typeface="Arial" charset="0"/>
                </a:rPr>
                <a:t>X</a:t>
              </a:r>
              <a:r>
                <a:rPr lang="en-US" sz="2000" b="1" baseline="-2500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8490" name="Text Box 26"/>
            <p:cNvSpPr txBox="1">
              <a:spLocks noChangeArrowheads="1"/>
            </p:cNvSpPr>
            <p:nvPr/>
          </p:nvSpPr>
          <p:spPr bwMode="auto">
            <a:xfrm>
              <a:off x="2976" y="3936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FF0000"/>
                  </a:solidFill>
                  <a:latin typeface="Arial" charset="0"/>
                </a:rPr>
                <a:t>X</a:t>
              </a:r>
              <a:r>
                <a:rPr lang="en-US" sz="2000" b="1" baseline="-2500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C8CF-1710-4F5B-87F8-1CF73E10025E}" type="slidenum">
              <a:rPr lang="en-US"/>
              <a:pPr/>
              <a:t>26</a:t>
            </a:fld>
            <a:endParaRPr lang="en-US"/>
          </a:p>
        </p:txBody>
      </p:sp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20516" name="Oval 4"/>
          <p:cNvSpPr>
            <a:spLocks noChangeArrowheads="1"/>
          </p:cNvSpPr>
          <p:nvPr/>
        </p:nvSpPr>
        <p:spPr bwMode="auto">
          <a:xfrm>
            <a:off x="685800" y="990600"/>
            <a:ext cx="7620000" cy="502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latin typeface="Arial" charset="0"/>
            </a:endParaRPr>
          </a:p>
        </p:txBody>
      </p:sp>
      <p:sp>
        <p:nvSpPr>
          <p:cNvPr id="320517" name="Oval 5"/>
          <p:cNvSpPr>
            <a:spLocks noChangeArrowheads="1"/>
          </p:cNvSpPr>
          <p:nvPr/>
        </p:nvSpPr>
        <p:spPr bwMode="auto">
          <a:xfrm>
            <a:off x="4572000" y="2667000"/>
            <a:ext cx="3048000" cy="2286000"/>
          </a:xfrm>
          <a:prstGeom prst="ellipse">
            <a:avLst/>
          </a:prstGeom>
          <a:solidFill>
            <a:srgbClr val="E9494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0518" name="Oval 6"/>
          <p:cNvSpPr>
            <a:spLocks noChangeArrowheads="1"/>
          </p:cNvSpPr>
          <p:nvPr/>
        </p:nvSpPr>
        <p:spPr bwMode="auto">
          <a:xfrm>
            <a:off x="1371600" y="3276600"/>
            <a:ext cx="2590800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latin typeface="Arial" charset="0"/>
            </a:endParaRPr>
          </a:p>
        </p:txBody>
      </p:sp>
      <p:sp>
        <p:nvSpPr>
          <p:cNvPr id="320519" name="Freeform 7"/>
          <p:cNvSpPr>
            <a:spLocks/>
          </p:cNvSpPr>
          <p:nvPr/>
        </p:nvSpPr>
        <p:spPr bwMode="auto">
          <a:xfrm>
            <a:off x="1758950" y="3544888"/>
            <a:ext cx="1254125" cy="781050"/>
          </a:xfrm>
          <a:custGeom>
            <a:avLst/>
            <a:gdLst/>
            <a:ahLst/>
            <a:cxnLst>
              <a:cxn ang="0">
                <a:pos x="3" y="193"/>
              </a:cxn>
              <a:cxn ang="0">
                <a:pos x="17" y="112"/>
              </a:cxn>
              <a:cxn ang="0">
                <a:pos x="58" y="78"/>
              </a:cxn>
              <a:cxn ang="0">
                <a:pos x="186" y="3"/>
              </a:cxn>
              <a:cxn ang="0">
                <a:pos x="369" y="44"/>
              </a:cxn>
              <a:cxn ang="0">
                <a:pos x="410" y="105"/>
              </a:cxn>
              <a:cxn ang="0">
                <a:pos x="417" y="132"/>
              </a:cxn>
              <a:cxn ang="0">
                <a:pos x="430" y="173"/>
              </a:cxn>
              <a:cxn ang="0">
                <a:pos x="573" y="491"/>
              </a:cxn>
              <a:cxn ang="0">
                <a:pos x="688" y="484"/>
              </a:cxn>
              <a:cxn ang="0">
                <a:pos x="708" y="464"/>
              </a:cxn>
              <a:cxn ang="0">
                <a:pos x="789" y="281"/>
              </a:cxn>
            </a:cxnLst>
            <a:rect l="0" t="0" r="r" b="b"/>
            <a:pathLst>
              <a:path w="790" h="492">
                <a:moveTo>
                  <a:pt x="3" y="193"/>
                </a:moveTo>
                <a:cubicBezTo>
                  <a:pt x="6" y="166"/>
                  <a:pt x="0" y="133"/>
                  <a:pt x="17" y="112"/>
                </a:cubicBezTo>
                <a:cubicBezTo>
                  <a:pt x="28" y="98"/>
                  <a:pt x="45" y="91"/>
                  <a:pt x="58" y="78"/>
                </a:cubicBezTo>
                <a:cubicBezTo>
                  <a:pt x="101" y="35"/>
                  <a:pt x="127" y="18"/>
                  <a:pt x="186" y="3"/>
                </a:cubicBezTo>
                <a:cubicBezTo>
                  <a:pt x="271" y="8"/>
                  <a:pt x="307" y="0"/>
                  <a:pt x="369" y="44"/>
                </a:cubicBezTo>
                <a:cubicBezTo>
                  <a:pt x="383" y="64"/>
                  <a:pt x="396" y="85"/>
                  <a:pt x="410" y="105"/>
                </a:cubicBezTo>
                <a:cubicBezTo>
                  <a:pt x="412" y="114"/>
                  <a:pt x="414" y="123"/>
                  <a:pt x="417" y="132"/>
                </a:cubicBezTo>
                <a:cubicBezTo>
                  <a:pt x="421" y="146"/>
                  <a:pt x="430" y="173"/>
                  <a:pt x="430" y="173"/>
                </a:cubicBezTo>
                <a:cubicBezTo>
                  <a:pt x="442" y="310"/>
                  <a:pt x="403" y="466"/>
                  <a:pt x="573" y="491"/>
                </a:cubicBezTo>
                <a:cubicBezTo>
                  <a:pt x="611" y="489"/>
                  <a:pt x="650" y="492"/>
                  <a:pt x="688" y="484"/>
                </a:cubicBezTo>
                <a:cubicBezTo>
                  <a:pt x="697" y="482"/>
                  <a:pt x="701" y="470"/>
                  <a:pt x="708" y="464"/>
                </a:cubicBezTo>
                <a:cubicBezTo>
                  <a:pt x="790" y="394"/>
                  <a:pt x="789" y="387"/>
                  <a:pt x="789" y="28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20520" name="Text Box 8"/>
          <p:cNvSpPr txBox="1">
            <a:spLocks noChangeArrowheads="1"/>
          </p:cNvSpPr>
          <p:nvPr/>
        </p:nvSpPr>
        <p:spPr bwMode="auto">
          <a:xfrm>
            <a:off x="1828800" y="5029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(2+</a:t>
            </a:r>
            <a:r>
              <a:rPr lang="el-GR" sz="2400" b="1" i="1">
                <a:latin typeface="Arial" charset="0"/>
              </a:rPr>
              <a:t>δ</a:t>
            </a:r>
            <a:r>
              <a:rPr lang="en-US" sz="2400" b="1">
                <a:latin typeface="Arial" charset="0"/>
              </a:rPr>
              <a:t>)log</a:t>
            </a:r>
            <a:r>
              <a:rPr lang="en-US" sz="2400" b="1" i="1">
                <a:latin typeface="Arial" charset="0"/>
              </a:rPr>
              <a:t>n</a:t>
            </a:r>
          </a:p>
        </p:txBody>
      </p:sp>
      <p:sp>
        <p:nvSpPr>
          <p:cNvPr id="320521" name="Text Box 9"/>
          <p:cNvSpPr txBox="1">
            <a:spLocks noChangeArrowheads="1"/>
          </p:cNvSpPr>
          <p:nvPr/>
        </p:nvSpPr>
        <p:spPr bwMode="auto">
          <a:xfrm>
            <a:off x="5410200" y="5029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O</a:t>
            </a:r>
            <a:r>
              <a:rPr lang="en-US" sz="2400" b="1">
                <a:latin typeface="Arial" charset="0"/>
              </a:rPr>
              <a:t>(log</a:t>
            </a:r>
            <a:r>
              <a:rPr lang="en-US" sz="2400" b="1" baseline="30000">
                <a:latin typeface="Arial" charset="0"/>
              </a:rPr>
              <a:t>2</a:t>
            </a:r>
            <a:r>
              <a:rPr lang="en-US" sz="2400" b="1" i="1">
                <a:latin typeface="Arial" charset="0"/>
              </a:rPr>
              <a:t>n</a:t>
            </a:r>
            <a:r>
              <a:rPr lang="en-US" sz="2400" b="1">
                <a:latin typeface="Arial" charset="0"/>
              </a:rPr>
              <a:t>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00600" y="3733800"/>
            <a:ext cx="533400" cy="533400"/>
            <a:chOff x="3024" y="2880"/>
            <a:chExt cx="336" cy="336"/>
          </a:xfrm>
        </p:grpSpPr>
        <p:sp>
          <p:nvSpPr>
            <p:cNvPr id="320523" name="Oval 11"/>
            <p:cNvSpPr>
              <a:spLocks noChangeArrowheads="1"/>
            </p:cNvSpPr>
            <p:nvPr/>
          </p:nvSpPr>
          <p:spPr bwMode="auto">
            <a:xfrm>
              <a:off x="3120" y="28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0524" name="Text Box 12"/>
            <p:cNvSpPr txBox="1">
              <a:spLocks noChangeArrowheads="1"/>
            </p:cNvSpPr>
            <p:nvPr/>
          </p:nvSpPr>
          <p:spPr bwMode="auto">
            <a:xfrm>
              <a:off x="3024" y="29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w</a:t>
              </a:r>
              <a:r>
                <a:rPr lang="en-US" sz="2400" b="1" baseline="-25000">
                  <a:latin typeface="Arial" charset="0"/>
                </a:rPr>
                <a:t>1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410200" y="2971800"/>
            <a:ext cx="533400" cy="533400"/>
            <a:chOff x="3024" y="2880"/>
            <a:chExt cx="336" cy="336"/>
          </a:xfrm>
        </p:grpSpPr>
        <p:sp>
          <p:nvSpPr>
            <p:cNvPr id="320526" name="Oval 14"/>
            <p:cNvSpPr>
              <a:spLocks noChangeArrowheads="1"/>
            </p:cNvSpPr>
            <p:nvPr/>
          </p:nvSpPr>
          <p:spPr bwMode="auto">
            <a:xfrm>
              <a:off x="3120" y="28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0527" name="Text Box 15"/>
            <p:cNvSpPr txBox="1">
              <a:spLocks noChangeArrowheads="1"/>
            </p:cNvSpPr>
            <p:nvPr/>
          </p:nvSpPr>
          <p:spPr bwMode="auto">
            <a:xfrm>
              <a:off x="3024" y="29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w</a:t>
              </a:r>
              <a:r>
                <a:rPr lang="en-US" sz="2400" b="1" baseline="-25000">
                  <a:latin typeface="Arial" charset="0"/>
                </a:rPr>
                <a:t>2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477000" y="3581400"/>
            <a:ext cx="533400" cy="533400"/>
            <a:chOff x="3024" y="2880"/>
            <a:chExt cx="336" cy="336"/>
          </a:xfrm>
        </p:grpSpPr>
        <p:sp>
          <p:nvSpPr>
            <p:cNvPr id="320529" name="Oval 17"/>
            <p:cNvSpPr>
              <a:spLocks noChangeArrowheads="1"/>
            </p:cNvSpPr>
            <p:nvPr/>
          </p:nvSpPr>
          <p:spPr bwMode="auto">
            <a:xfrm>
              <a:off x="3120" y="28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0530" name="Text Box 18"/>
            <p:cNvSpPr txBox="1">
              <a:spLocks noChangeArrowheads="1"/>
            </p:cNvSpPr>
            <p:nvPr/>
          </p:nvSpPr>
          <p:spPr bwMode="auto">
            <a:xfrm>
              <a:off x="3024" y="29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w</a:t>
              </a:r>
              <a:r>
                <a:rPr lang="en-US" sz="2400" b="1" baseline="-25000">
                  <a:latin typeface="Arial" charset="0"/>
                </a:rPr>
                <a:t>4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15000" y="3962400"/>
            <a:ext cx="533400" cy="533400"/>
            <a:chOff x="3024" y="2880"/>
            <a:chExt cx="336" cy="336"/>
          </a:xfrm>
        </p:grpSpPr>
        <p:sp>
          <p:nvSpPr>
            <p:cNvPr id="320532" name="Oval 20"/>
            <p:cNvSpPr>
              <a:spLocks noChangeArrowheads="1"/>
            </p:cNvSpPr>
            <p:nvPr/>
          </p:nvSpPr>
          <p:spPr bwMode="auto">
            <a:xfrm>
              <a:off x="3120" y="28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0533" name="Text Box 21"/>
            <p:cNvSpPr txBox="1">
              <a:spLocks noChangeArrowheads="1"/>
            </p:cNvSpPr>
            <p:nvPr/>
          </p:nvSpPr>
          <p:spPr bwMode="auto">
            <a:xfrm>
              <a:off x="3024" y="29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w</a:t>
              </a:r>
              <a:r>
                <a:rPr lang="en-US" sz="2400" b="1" baseline="-25000">
                  <a:latin typeface="Arial" charset="0"/>
                </a:rPr>
                <a:t>3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524000" y="3733800"/>
            <a:ext cx="533400" cy="533400"/>
            <a:chOff x="3024" y="2880"/>
            <a:chExt cx="336" cy="336"/>
          </a:xfrm>
        </p:grpSpPr>
        <p:sp>
          <p:nvSpPr>
            <p:cNvPr id="320535" name="Oval 23"/>
            <p:cNvSpPr>
              <a:spLocks noChangeArrowheads="1"/>
            </p:cNvSpPr>
            <p:nvPr/>
          </p:nvSpPr>
          <p:spPr bwMode="auto">
            <a:xfrm>
              <a:off x="3120" y="28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0536" name="Text Box 24"/>
            <p:cNvSpPr txBox="1">
              <a:spLocks noChangeArrowheads="1"/>
            </p:cNvSpPr>
            <p:nvPr/>
          </p:nvSpPr>
          <p:spPr bwMode="auto">
            <a:xfrm>
              <a:off x="3024" y="29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x</a:t>
              </a:r>
              <a:r>
                <a:rPr lang="en-US" sz="2400" b="1" baseline="-25000">
                  <a:latin typeface="Arial" charset="0"/>
                </a:rPr>
                <a:t>1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2057400" y="3505200"/>
            <a:ext cx="533400" cy="533400"/>
            <a:chOff x="3024" y="2880"/>
            <a:chExt cx="336" cy="336"/>
          </a:xfrm>
        </p:grpSpPr>
        <p:sp>
          <p:nvSpPr>
            <p:cNvPr id="320538" name="Oval 26"/>
            <p:cNvSpPr>
              <a:spLocks noChangeArrowheads="1"/>
            </p:cNvSpPr>
            <p:nvPr/>
          </p:nvSpPr>
          <p:spPr bwMode="auto">
            <a:xfrm>
              <a:off x="3120" y="28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0539" name="Text Box 27"/>
            <p:cNvSpPr txBox="1">
              <a:spLocks noChangeArrowheads="1"/>
            </p:cNvSpPr>
            <p:nvPr/>
          </p:nvSpPr>
          <p:spPr bwMode="auto">
            <a:xfrm>
              <a:off x="3024" y="29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x</a:t>
              </a:r>
              <a:r>
                <a:rPr lang="en-US" sz="2400" b="1" baseline="-25000">
                  <a:latin typeface="Arial" charset="0"/>
                </a:rPr>
                <a:t>2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2590800" y="4267200"/>
            <a:ext cx="533400" cy="533400"/>
            <a:chOff x="3024" y="2880"/>
            <a:chExt cx="336" cy="336"/>
          </a:xfrm>
        </p:grpSpPr>
        <p:sp>
          <p:nvSpPr>
            <p:cNvPr id="320541" name="Oval 29"/>
            <p:cNvSpPr>
              <a:spLocks noChangeArrowheads="1"/>
            </p:cNvSpPr>
            <p:nvPr/>
          </p:nvSpPr>
          <p:spPr bwMode="auto">
            <a:xfrm>
              <a:off x="3120" y="28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0542" name="Text Box 30"/>
            <p:cNvSpPr txBox="1">
              <a:spLocks noChangeArrowheads="1"/>
            </p:cNvSpPr>
            <p:nvPr/>
          </p:nvSpPr>
          <p:spPr bwMode="auto">
            <a:xfrm>
              <a:off x="3024" y="29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x</a:t>
              </a:r>
              <a:r>
                <a:rPr lang="en-US" sz="2400" b="1" baseline="-25000">
                  <a:latin typeface="Arial" charset="0"/>
                </a:rPr>
                <a:t>3</a:t>
              </a:r>
            </a:p>
          </p:txBody>
        </p:sp>
      </p:grpSp>
      <p:sp>
        <p:nvSpPr>
          <p:cNvPr id="320543" name="Oval 31"/>
          <p:cNvSpPr>
            <a:spLocks noChangeArrowheads="1"/>
          </p:cNvSpPr>
          <p:nvPr/>
        </p:nvSpPr>
        <p:spPr bwMode="auto">
          <a:xfrm>
            <a:off x="1371600" y="3200400"/>
            <a:ext cx="1371600" cy="12192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0544" name="Text Box 32"/>
          <p:cNvSpPr txBox="1">
            <a:spLocks noChangeArrowheads="1"/>
          </p:cNvSpPr>
          <p:nvPr/>
        </p:nvSpPr>
        <p:spPr bwMode="auto">
          <a:xfrm>
            <a:off x="17526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N</a:t>
            </a:r>
            <a:r>
              <a:rPr lang="en-US" sz="2400" b="1" baseline="-25000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320545" name="Arc 33"/>
          <p:cNvSpPr>
            <a:spLocks/>
          </p:cNvSpPr>
          <p:nvPr/>
        </p:nvSpPr>
        <p:spPr bwMode="auto">
          <a:xfrm>
            <a:off x="2209800" y="3200400"/>
            <a:ext cx="28194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0546" name="Line 34"/>
          <p:cNvSpPr>
            <a:spLocks noChangeShapeType="1"/>
          </p:cNvSpPr>
          <p:nvPr/>
        </p:nvSpPr>
        <p:spPr bwMode="auto">
          <a:xfrm flipV="1">
            <a:off x="2895600" y="4114800"/>
            <a:ext cx="13716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0547" name="Line 35"/>
          <p:cNvSpPr>
            <a:spLocks noChangeShapeType="1"/>
          </p:cNvSpPr>
          <p:nvPr/>
        </p:nvSpPr>
        <p:spPr bwMode="auto">
          <a:xfrm flipV="1">
            <a:off x="2895600" y="4343400"/>
            <a:ext cx="1371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0548" name="Line 36"/>
          <p:cNvSpPr>
            <a:spLocks noChangeShapeType="1"/>
          </p:cNvSpPr>
          <p:nvPr/>
        </p:nvSpPr>
        <p:spPr bwMode="auto">
          <a:xfrm>
            <a:off x="2895600" y="4343400"/>
            <a:ext cx="13716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0549" name="Line 37"/>
          <p:cNvSpPr>
            <a:spLocks noChangeShapeType="1"/>
          </p:cNvSpPr>
          <p:nvPr/>
        </p:nvSpPr>
        <p:spPr bwMode="auto">
          <a:xfrm flipH="1">
            <a:off x="2133600" y="4343400"/>
            <a:ext cx="6096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0550" name="Line 38"/>
          <p:cNvSpPr>
            <a:spLocks noChangeShapeType="1"/>
          </p:cNvSpPr>
          <p:nvPr/>
        </p:nvSpPr>
        <p:spPr bwMode="auto">
          <a:xfrm flipH="1">
            <a:off x="2286000" y="4343400"/>
            <a:ext cx="4572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0551" name="AutoShape 39"/>
          <p:cNvSpPr>
            <a:spLocks/>
          </p:cNvSpPr>
          <p:nvPr/>
        </p:nvSpPr>
        <p:spPr bwMode="auto">
          <a:xfrm>
            <a:off x="4267200" y="40386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0552" name="Text Box 40"/>
          <p:cNvSpPr txBox="1">
            <a:spLocks noChangeArrowheads="1"/>
          </p:cNvSpPr>
          <p:nvPr/>
        </p:nvSpPr>
        <p:spPr bwMode="auto">
          <a:xfrm>
            <a:off x="4038600" y="4648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i="1">
                <a:solidFill>
                  <a:srgbClr val="FF0000"/>
                </a:solidFill>
                <a:latin typeface="Arial" charset="0"/>
              </a:rPr>
              <a:t>Δ</a:t>
            </a:r>
            <a:r>
              <a:rPr lang="en-US" sz="2400" b="1" baseline="-2500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320553" name="Text Box 41"/>
          <p:cNvSpPr txBox="1">
            <a:spLocks noChangeArrowheads="1"/>
          </p:cNvSpPr>
          <p:nvPr/>
        </p:nvSpPr>
        <p:spPr bwMode="auto">
          <a:xfrm>
            <a:off x="533400" y="60960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 Total degree of </a:t>
            </a:r>
            <a:r>
              <a:rPr lang="en-US" sz="2800" i="1">
                <a:latin typeface="Arial" charset="0"/>
              </a:rPr>
              <a:t>x</a:t>
            </a:r>
            <a:r>
              <a:rPr lang="en-US" sz="2800" i="1" baseline="-25000">
                <a:latin typeface="Arial" charset="0"/>
              </a:rPr>
              <a:t>i</a:t>
            </a:r>
            <a:r>
              <a:rPr lang="en-US" sz="2800">
                <a:latin typeface="Arial" charset="0"/>
              </a:rPr>
              <a:t> is </a:t>
            </a:r>
            <a:r>
              <a:rPr lang="el-GR" sz="2800" i="1">
                <a:latin typeface="Arial" charset="0"/>
              </a:rPr>
              <a:t>Δ</a:t>
            </a:r>
            <a:r>
              <a:rPr lang="en-US" sz="2800" i="1">
                <a:latin typeface="Arial" charset="0"/>
              </a:rPr>
              <a:t>'</a:t>
            </a:r>
            <a:r>
              <a:rPr lang="en-US" sz="2800" i="1" baseline="-25000">
                <a:latin typeface="Arial" charset="0"/>
              </a:rPr>
              <a:t>i</a:t>
            </a:r>
            <a:r>
              <a:rPr lang="en-US" sz="2800">
                <a:latin typeface="Arial" charset="0"/>
              </a:rPr>
              <a:t> </a:t>
            </a:r>
          </a:p>
        </p:txBody>
      </p:sp>
      <p:sp>
        <p:nvSpPr>
          <p:cNvPr id="320554" name="Text Box 42"/>
          <p:cNvSpPr txBox="1">
            <a:spLocks noChangeArrowheads="1"/>
          </p:cNvSpPr>
          <p:nvPr/>
        </p:nvSpPr>
        <p:spPr bwMode="auto">
          <a:xfrm>
            <a:off x="4114800" y="18288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latin typeface="Arial" charset="0"/>
              </a:rPr>
              <a:t>G</a:t>
            </a:r>
            <a:endParaRPr lang="en-US" sz="3200" b="1" baseline="-25000">
              <a:latin typeface="Arial" charset="0"/>
            </a:endParaRPr>
          </a:p>
        </p:txBody>
      </p: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228600" y="3429000"/>
            <a:ext cx="969963" cy="1350963"/>
            <a:chOff x="4464" y="2160"/>
            <a:chExt cx="611" cy="851"/>
          </a:xfrm>
        </p:grpSpPr>
        <p:pic>
          <p:nvPicPr>
            <p:cNvPr id="320557" name="Picture 45" descr="Picture3"/>
            <p:cNvPicPr>
              <a:picLocks noChangeAspect="1" noChangeArrowheads="1"/>
            </p:cNvPicPr>
            <p:nvPr/>
          </p:nvPicPr>
          <p:blipFill>
            <a:blip r:embed="rId3" cstate="print"/>
            <a:srcRect l="50571" t="26398"/>
            <a:stretch>
              <a:fillRect/>
            </a:stretch>
          </p:blipFill>
          <p:spPr bwMode="auto">
            <a:xfrm>
              <a:off x="4512" y="2208"/>
              <a:ext cx="563" cy="803"/>
            </a:xfrm>
            <a:prstGeom prst="rect">
              <a:avLst/>
            </a:prstGeom>
            <a:noFill/>
          </p:spPr>
        </p:pic>
        <p:sp>
          <p:nvSpPr>
            <p:cNvPr id="320558" name="Oval 46"/>
            <p:cNvSpPr>
              <a:spLocks noChangeArrowheads="1"/>
            </p:cNvSpPr>
            <p:nvPr/>
          </p:nvSpPr>
          <p:spPr bwMode="auto">
            <a:xfrm>
              <a:off x="4464" y="216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320559" name="Picture 47" descr="Picture8"/>
          <p:cNvPicPr>
            <a:picLocks noChangeAspect="1" noChangeArrowheads="1"/>
          </p:cNvPicPr>
          <p:nvPr/>
        </p:nvPicPr>
        <p:blipFill>
          <a:blip r:embed="rId4" cstate="print"/>
          <a:srcRect l="48438" b="63017"/>
          <a:stretch>
            <a:fillRect/>
          </a:stretch>
        </p:blipFill>
        <p:spPr bwMode="auto">
          <a:xfrm>
            <a:off x="7391400" y="3505200"/>
            <a:ext cx="14605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Walk-Based Attack – Construction of 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A7F9-928B-4955-97B3-52EBF0D85D97}" type="slidenum">
              <a:rPr lang="en-US"/>
              <a:pPr/>
              <a:t>27</a:t>
            </a:fld>
            <a:endParaRPr lang="en-US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Search G based on:</a:t>
            </a:r>
          </a:p>
          <a:p>
            <a:pPr lvl="1"/>
            <a:r>
              <a:rPr lang="en-US"/>
              <a:t>Degrees </a:t>
            </a:r>
            <a:r>
              <a:rPr lang="el-GR" i="1"/>
              <a:t>Δ</a:t>
            </a:r>
            <a:r>
              <a:rPr lang="en-US" i="1"/>
              <a:t>'</a:t>
            </a:r>
            <a:r>
              <a:rPr lang="en-US" i="1" baseline="-25000"/>
              <a:t>i</a:t>
            </a:r>
          </a:p>
          <a:p>
            <a:pPr lvl="1"/>
            <a:r>
              <a:rPr lang="en-US"/>
              <a:t>Internal structure of </a:t>
            </a:r>
            <a:r>
              <a:rPr lang="en-US" i="1"/>
              <a:t>H</a:t>
            </a:r>
          </a:p>
          <a:p>
            <a:pPr lvl="1"/>
            <a:endParaRPr lang="en-US"/>
          </a:p>
        </p:txBody>
      </p:sp>
      <p:sp>
        <p:nvSpPr>
          <p:cNvPr id="322564" name="AutoShape 4"/>
          <p:cNvSpPr>
            <a:spLocks noChangeArrowheads="1"/>
          </p:cNvSpPr>
          <p:nvPr/>
        </p:nvSpPr>
        <p:spPr bwMode="auto">
          <a:xfrm>
            <a:off x="1143000" y="3505200"/>
            <a:ext cx="2895600" cy="22860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2565" name="Oval 5"/>
          <p:cNvSpPr>
            <a:spLocks noChangeArrowheads="1"/>
          </p:cNvSpPr>
          <p:nvPr/>
        </p:nvSpPr>
        <p:spPr bwMode="auto">
          <a:xfrm>
            <a:off x="4876800" y="3810000"/>
            <a:ext cx="31242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2566" name="Freeform 6"/>
          <p:cNvSpPr>
            <a:spLocks/>
          </p:cNvSpPr>
          <p:nvPr/>
        </p:nvSpPr>
        <p:spPr bwMode="auto">
          <a:xfrm>
            <a:off x="2473325" y="4067175"/>
            <a:ext cx="204788" cy="1709738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116" y="81"/>
              </a:cxn>
              <a:cxn ang="0">
                <a:pos x="109" y="128"/>
              </a:cxn>
              <a:cxn ang="0">
                <a:pos x="75" y="169"/>
              </a:cxn>
              <a:cxn ang="0">
                <a:pos x="28" y="230"/>
              </a:cxn>
              <a:cxn ang="0">
                <a:pos x="82" y="440"/>
              </a:cxn>
              <a:cxn ang="0">
                <a:pos x="95" y="460"/>
              </a:cxn>
              <a:cxn ang="0">
                <a:pos x="116" y="474"/>
              </a:cxn>
              <a:cxn ang="0">
                <a:pos x="129" y="535"/>
              </a:cxn>
              <a:cxn ang="0">
                <a:pos x="116" y="616"/>
              </a:cxn>
              <a:cxn ang="0">
                <a:pos x="95" y="636"/>
              </a:cxn>
              <a:cxn ang="0">
                <a:pos x="41" y="752"/>
              </a:cxn>
              <a:cxn ang="0">
                <a:pos x="48" y="833"/>
              </a:cxn>
              <a:cxn ang="0">
                <a:pos x="82" y="874"/>
              </a:cxn>
              <a:cxn ang="0">
                <a:pos x="123" y="941"/>
              </a:cxn>
              <a:cxn ang="0">
                <a:pos x="41" y="1077"/>
              </a:cxn>
            </a:cxnLst>
            <a:rect l="0" t="0" r="r" b="b"/>
            <a:pathLst>
              <a:path w="129" h="1077">
                <a:moveTo>
                  <a:pt x="75" y="0"/>
                </a:moveTo>
                <a:cubicBezTo>
                  <a:pt x="85" y="28"/>
                  <a:pt x="100" y="56"/>
                  <a:pt x="116" y="81"/>
                </a:cubicBezTo>
                <a:cubicBezTo>
                  <a:pt x="114" y="97"/>
                  <a:pt x="114" y="113"/>
                  <a:pt x="109" y="128"/>
                </a:cubicBezTo>
                <a:cubicBezTo>
                  <a:pt x="103" y="146"/>
                  <a:pt x="86" y="155"/>
                  <a:pt x="75" y="169"/>
                </a:cubicBezTo>
                <a:cubicBezTo>
                  <a:pt x="19" y="242"/>
                  <a:pt x="73" y="185"/>
                  <a:pt x="28" y="230"/>
                </a:cubicBezTo>
                <a:cubicBezTo>
                  <a:pt x="0" y="312"/>
                  <a:pt x="10" y="389"/>
                  <a:pt x="82" y="440"/>
                </a:cubicBezTo>
                <a:cubicBezTo>
                  <a:pt x="86" y="447"/>
                  <a:pt x="89" y="454"/>
                  <a:pt x="95" y="460"/>
                </a:cubicBezTo>
                <a:cubicBezTo>
                  <a:pt x="101" y="466"/>
                  <a:pt x="113" y="466"/>
                  <a:pt x="116" y="474"/>
                </a:cubicBezTo>
                <a:cubicBezTo>
                  <a:pt x="125" y="493"/>
                  <a:pt x="129" y="535"/>
                  <a:pt x="129" y="535"/>
                </a:cubicBezTo>
                <a:cubicBezTo>
                  <a:pt x="129" y="537"/>
                  <a:pt x="128" y="600"/>
                  <a:pt x="116" y="616"/>
                </a:cubicBezTo>
                <a:cubicBezTo>
                  <a:pt x="110" y="624"/>
                  <a:pt x="101" y="629"/>
                  <a:pt x="95" y="636"/>
                </a:cubicBezTo>
                <a:cubicBezTo>
                  <a:pt x="68" y="668"/>
                  <a:pt x="51" y="712"/>
                  <a:pt x="41" y="752"/>
                </a:cubicBezTo>
                <a:cubicBezTo>
                  <a:pt x="43" y="779"/>
                  <a:pt x="42" y="806"/>
                  <a:pt x="48" y="833"/>
                </a:cubicBezTo>
                <a:cubicBezTo>
                  <a:pt x="50" y="844"/>
                  <a:pt x="77" y="868"/>
                  <a:pt x="82" y="874"/>
                </a:cubicBezTo>
                <a:cubicBezTo>
                  <a:pt x="117" y="918"/>
                  <a:pt x="111" y="906"/>
                  <a:pt x="123" y="941"/>
                </a:cubicBezTo>
                <a:cubicBezTo>
                  <a:pt x="118" y="1005"/>
                  <a:pt x="123" y="1077"/>
                  <a:pt x="41" y="1077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22567" name="Freeform 7"/>
          <p:cNvSpPr>
            <a:spLocks/>
          </p:cNvSpPr>
          <p:nvPr/>
        </p:nvSpPr>
        <p:spPr bwMode="auto">
          <a:xfrm rot="14735249">
            <a:off x="6315075" y="4124325"/>
            <a:ext cx="204788" cy="1709738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116" y="81"/>
              </a:cxn>
              <a:cxn ang="0">
                <a:pos x="109" y="128"/>
              </a:cxn>
              <a:cxn ang="0">
                <a:pos x="75" y="169"/>
              </a:cxn>
              <a:cxn ang="0">
                <a:pos x="28" y="230"/>
              </a:cxn>
              <a:cxn ang="0">
                <a:pos x="82" y="440"/>
              </a:cxn>
              <a:cxn ang="0">
                <a:pos x="95" y="460"/>
              </a:cxn>
              <a:cxn ang="0">
                <a:pos x="116" y="474"/>
              </a:cxn>
              <a:cxn ang="0">
                <a:pos x="129" y="535"/>
              </a:cxn>
              <a:cxn ang="0">
                <a:pos x="116" y="616"/>
              </a:cxn>
              <a:cxn ang="0">
                <a:pos x="95" y="636"/>
              </a:cxn>
              <a:cxn ang="0">
                <a:pos x="41" y="752"/>
              </a:cxn>
              <a:cxn ang="0">
                <a:pos x="48" y="833"/>
              </a:cxn>
              <a:cxn ang="0">
                <a:pos x="82" y="874"/>
              </a:cxn>
              <a:cxn ang="0">
                <a:pos x="123" y="941"/>
              </a:cxn>
              <a:cxn ang="0">
                <a:pos x="41" y="1077"/>
              </a:cxn>
            </a:cxnLst>
            <a:rect l="0" t="0" r="r" b="b"/>
            <a:pathLst>
              <a:path w="129" h="1077">
                <a:moveTo>
                  <a:pt x="75" y="0"/>
                </a:moveTo>
                <a:cubicBezTo>
                  <a:pt x="85" y="28"/>
                  <a:pt x="100" y="56"/>
                  <a:pt x="116" y="81"/>
                </a:cubicBezTo>
                <a:cubicBezTo>
                  <a:pt x="114" y="97"/>
                  <a:pt x="114" y="113"/>
                  <a:pt x="109" y="128"/>
                </a:cubicBezTo>
                <a:cubicBezTo>
                  <a:pt x="103" y="146"/>
                  <a:pt x="86" y="155"/>
                  <a:pt x="75" y="169"/>
                </a:cubicBezTo>
                <a:cubicBezTo>
                  <a:pt x="19" y="242"/>
                  <a:pt x="73" y="185"/>
                  <a:pt x="28" y="230"/>
                </a:cubicBezTo>
                <a:cubicBezTo>
                  <a:pt x="0" y="312"/>
                  <a:pt x="10" y="389"/>
                  <a:pt x="82" y="440"/>
                </a:cubicBezTo>
                <a:cubicBezTo>
                  <a:pt x="86" y="447"/>
                  <a:pt x="89" y="454"/>
                  <a:pt x="95" y="460"/>
                </a:cubicBezTo>
                <a:cubicBezTo>
                  <a:pt x="101" y="466"/>
                  <a:pt x="113" y="466"/>
                  <a:pt x="116" y="474"/>
                </a:cubicBezTo>
                <a:cubicBezTo>
                  <a:pt x="125" y="493"/>
                  <a:pt x="129" y="535"/>
                  <a:pt x="129" y="535"/>
                </a:cubicBezTo>
                <a:cubicBezTo>
                  <a:pt x="129" y="537"/>
                  <a:pt x="128" y="600"/>
                  <a:pt x="116" y="616"/>
                </a:cubicBezTo>
                <a:cubicBezTo>
                  <a:pt x="110" y="624"/>
                  <a:pt x="101" y="629"/>
                  <a:pt x="95" y="636"/>
                </a:cubicBezTo>
                <a:cubicBezTo>
                  <a:pt x="68" y="668"/>
                  <a:pt x="51" y="712"/>
                  <a:pt x="41" y="752"/>
                </a:cubicBezTo>
                <a:cubicBezTo>
                  <a:pt x="43" y="779"/>
                  <a:pt x="42" y="806"/>
                  <a:pt x="48" y="833"/>
                </a:cubicBezTo>
                <a:cubicBezTo>
                  <a:pt x="50" y="844"/>
                  <a:pt x="77" y="868"/>
                  <a:pt x="82" y="874"/>
                </a:cubicBezTo>
                <a:cubicBezTo>
                  <a:pt x="117" y="918"/>
                  <a:pt x="111" y="906"/>
                  <a:pt x="123" y="941"/>
                </a:cubicBezTo>
                <a:cubicBezTo>
                  <a:pt x="118" y="1005"/>
                  <a:pt x="123" y="1077"/>
                  <a:pt x="41" y="1077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22568" name="Oval 8"/>
          <p:cNvSpPr>
            <a:spLocks noChangeArrowheads="1"/>
          </p:cNvSpPr>
          <p:nvPr/>
        </p:nvSpPr>
        <p:spPr bwMode="auto">
          <a:xfrm>
            <a:off x="25146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latin typeface="Arial" charset="0"/>
            </a:endParaRPr>
          </a:p>
        </p:txBody>
      </p:sp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2133600" y="3962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i="1">
                <a:latin typeface="Arial" charset="0"/>
              </a:rPr>
              <a:t>α</a:t>
            </a:r>
            <a:r>
              <a:rPr lang="en-US" sz="2400" b="1" baseline="-25000">
                <a:latin typeface="Arial" charset="0"/>
              </a:rPr>
              <a:t>1</a:t>
            </a:r>
          </a:p>
        </p:txBody>
      </p:sp>
      <p:sp>
        <p:nvSpPr>
          <p:cNvPr id="322570" name="Oval 10"/>
          <p:cNvSpPr>
            <a:spLocks noChangeArrowheads="1"/>
          </p:cNvSpPr>
          <p:nvPr/>
        </p:nvSpPr>
        <p:spPr bwMode="auto">
          <a:xfrm>
            <a:off x="24384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latin typeface="Arial" charset="0"/>
            </a:endParaRPr>
          </a:p>
        </p:txBody>
      </p:sp>
      <p:sp>
        <p:nvSpPr>
          <p:cNvPr id="322571" name="Text Box 11"/>
          <p:cNvSpPr txBox="1">
            <a:spLocks noChangeArrowheads="1"/>
          </p:cNvSpPr>
          <p:nvPr/>
        </p:nvSpPr>
        <p:spPr bwMode="auto">
          <a:xfrm>
            <a:off x="2133600" y="5715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i="1">
                <a:latin typeface="Arial" charset="0"/>
              </a:rPr>
              <a:t>α</a:t>
            </a:r>
            <a:r>
              <a:rPr lang="en-US" sz="2400" b="1" i="1" baseline="-25000">
                <a:latin typeface="Arial" charset="0"/>
              </a:rPr>
              <a:t>l</a:t>
            </a:r>
          </a:p>
        </p:txBody>
      </p:sp>
      <p:sp>
        <p:nvSpPr>
          <p:cNvPr id="322572" name="Text Box 12"/>
          <p:cNvSpPr txBox="1">
            <a:spLocks noChangeArrowheads="1"/>
          </p:cNvSpPr>
          <p:nvPr/>
        </p:nvSpPr>
        <p:spPr bwMode="auto">
          <a:xfrm>
            <a:off x="14478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Search tree </a:t>
            </a:r>
            <a:r>
              <a:rPr lang="en-US" sz="2400" b="1" i="1">
                <a:latin typeface="Arial" charset="0"/>
              </a:rPr>
              <a:t>T</a:t>
            </a:r>
          </a:p>
        </p:txBody>
      </p:sp>
      <p:sp>
        <p:nvSpPr>
          <p:cNvPr id="322573" name="Text Box 13"/>
          <p:cNvSpPr txBox="1">
            <a:spLocks noChangeArrowheads="1"/>
          </p:cNvSpPr>
          <p:nvPr/>
        </p:nvSpPr>
        <p:spPr bwMode="auto">
          <a:xfrm>
            <a:off x="5410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G</a:t>
            </a:r>
          </a:p>
        </p:txBody>
      </p:sp>
      <p:sp>
        <p:nvSpPr>
          <p:cNvPr id="322574" name="Oval 14"/>
          <p:cNvSpPr>
            <a:spLocks noChangeArrowheads="1"/>
          </p:cNvSpPr>
          <p:nvPr/>
        </p:nvSpPr>
        <p:spPr bwMode="auto">
          <a:xfrm>
            <a:off x="25146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latin typeface="Arial" charset="0"/>
            </a:endParaRPr>
          </a:p>
        </p:txBody>
      </p:sp>
      <p:sp>
        <p:nvSpPr>
          <p:cNvPr id="322575" name="Text Box 15"/>
          <p:cNvSpPr txBox="1">
            <a:spLocks noChangeArrowheads="1"/>
          </p:cNvSpPr>
          <p:nvPr/>
        </p:nvSpPr>
        <p:spPr bwMode="auto">
          <a:xfrm>
            <a:off x="1600200" y="3352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root</a:t>
            </a:r>
            <a:endParaRPr lang="en-US" sz="2400" b="1" baseline="-25000">
              <a:latin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105400" y="5257800"/>
            <a:ext cx="1066800" cy="533400"/>
            <a:chOff x="1296" y="2016"/>
            <a:chExt cx="672" cy="336"/>
          </a:xfrm>
        </p:grpSpPr>
        <p:sp>
          <p:nvSpPr>
            <p:cNvPr id="322577" name="Oval 17"/>
            <p:cNvSpPr>
              <a:spLocks noChangeArrowheads="1"/>
            </p:cNvSpPr>
            <p:nvPr/>
          </p:nvSpPr>
          <p:spPr bwMode="auto">
            <a:xfrm>
              <a:off x="1584" y="201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2578" name="Text Box 18"/>
            <p:cNvSpPr txBox="1">
              <a:spLocks noChangeArrowheads="1"/>
            </p:cNvSpPr>
            <p:nvPr/>
          </p:nvSpPr>
          <p:spPr bwMode="auto">
            <a:xfrm>
              <a:off x="1296" y="2064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f </a:t>
              </a:r>
              <a:r>
                <a:rPr lang="en-US" sz="2400" b="1">
                  <a:latin typeface="Arial" charset="0"/>
                </a:rPr>
                <a:t>(</a:t>
              </a:r>
              <a:r>
                <a:rPr lang="el-GR" sz="2400" b="1" i="1">
                  <a:latin typeface="Arial" charset="0"/>
                </a:rPr>
                <a:t>α</a:t>
              </a:r>
              <a:r>
                <a:rPr lang="en-US" sz="2400" b="1" baseline="-25000">
                  <a:latin typeface="Arial" charset="0"/>
                </a:rPr>
                <a:t>1</a:t>
              </a:r>
              <a:r>
                <a:rPr lang="en-US" sz="2400" b="1">
                  <a:latin typeface="Arial" charset="0"/>
                </a:rPr>
                <a:t>)</a:t>
              </a:r>
              <a:endParaRPr lang="en-US" sz="2400" b="1" baseline="-25000">
                <a:latin typeface="Arial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705600" y="4648200"/>
            <a:ext cx="1066800" cy="533400"/>
            <a:chOff x="1296" y="2016"/>
            <a:chExt cx="672" cy="336"/>
          </a:xfrm>
        </p:grpSpPr>
        <p:sp>
          <p:nvSpPr>
            <p:cNvPr id="322580" name="Oval 20"/>
            <p:cNvSpPr>
              <a:spLocks noChangeArrowheads="1"/>
            </p:cNvSpPr>
            <p:nvPr/>
          </p:nvSpPr>
          <p:spPr bwMode="auto">
            <a:xfrm>
              <a:off x="1584" y="201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2581" name="Text Box 21"/>
            <p:cNvSpPr txBox="1">
              <a:spLocks noChangeArrowheads="1"/>
            </p:cNvSpPr>
            <p:nvPr/>
          </p:nvSpPr>
          <p:spPr bwMode="auto">
            <a:xfrm>
              <a:off x="1296" y="2064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f </a:t>
              </a:r>
              <a:r>
                <a:rPr lang="en-US" sz="2400" b="1">
                  <a:latin typeface="Arial" charset="0"/>
                </a:rPr>
                <a:t>(</a:t>
              </a:r>
              <a:r>
                <a:rPr lang="el-GR" sz="2400" b="1" i="1">
                  <a:latin typeface="Arial" charset="0"/>
                </a:rPr>
                <a:t>α</a:t>
              </a:r>
              <a:r>
                <a:rPr lang="en-US" sz="2400" b="1" i="1" baseline="-25000">
                  <a:latin typeface="Arial" charset="0"/>
                </a:rPr>
                <a:t>l</a:t>
              </a:r>
              <a:r>
                <a:rPr lang="en-US" sz="2400" b="1">
                  <a:latin typeface="Arial" charset="0"/>
                </a:rPr>
                <a:t>)</a:t>
              </a:r>
              <a:endParaRPr lang="en-US" sz="2400" b="1" baseline="-25000">
                <a:latin typeface="Arial" charset="0"/>
              </a:endParaRPr>
            </a:p>
          </p:txBody>
        </p:sp>
      </p:grpSp>
      <p:sp>
        <p:nvSpPr>
          <p:cNvPr id="322582" name="Line 22"/>
          <p:cNvSpPr>
            <a:spLocks noChangeShapeType="1"/>
          </p:cNvSpPr>
          <p:nvPr/>
        </p:nvSpPr>
        <p:spPr bwMode="auto">
          <a:xfrm>
            <a:off x="2590800" y="34290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086600" y="3962400"/>
            <a:ext cx="533400" cy="762000"/>
            <a:chOff x="4464" y="2496"/>
            <a:chExt cx="336" cy="480"/>
          </a:xfrm>
        </p:grpSpPr>
        <p:sp>
          <p:nvSpPr>
            <p:cNvPr id="322584" name="Oval 24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2585" name="Text Box 25"/>
            <p:cNvSpPr txBox="1">
              <a:spLocks noChangeArrowheads="1"/>
            </p:cNvSpPr>
            <p:nvPr/>
          </p:nvSpPr>
          <p:spPr bwMode="auto">
            <a:xfrm>
              <a:off x="4464" y="24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v</a:t>
              </a:r>
              <a:endParaRPr lang="en-US" sz="2400" b="1" baseline="-25000">
                <a:latin typeface="Arial" charset="0"/>
              </a:endParaRPr>
            </a:p>
          </p:txBody>
        </p:sp>
        <p:sp>
          <p:nvSpPr>
            <p:cNvPr id="322586" name="Line 26"/>
            <p:cNvSpPr>
              <a:spLocks noChangeShapeType="1"/>
            </p:cNvSpPr>
            <p:nvPr/>
          </p:nvSpPr>
          <p:spPr bwMode="auto">
            <a:xfrm flipH="1">
              <a:off x="4560" y="2736"/>
              <a:ext cx="19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514600" y="5791200"/>
            <a:ext cx="914400" cy="685800"/>
            <a:chOff x="1584" y="3648"/>
            <a:chExt cx="576" cy="432"/>
          </a:xfrm>
        </p:grpSpPr>
        <p:sp>
          <p:nvSpPr>
            <p:cNvPr id="322588" name="Oval 28"/>
            <p:cNvSpPr>
              <a:spLocks noChangeArrowheads="1"/>
            </p:cNvSpPr>
            <p:nvPr/>
          </p:nvSpPr>
          <p:spPr bwMode="auto">
            <a:xfrm>
              <a:off x="1776" y="38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2589" name="Line 29"/>
            <p:cNvSpPr>
              <a:spLocks noChangeShapeType="1"/>
            </p:cNvSpPr>
            <p:nvPr/>
          </p:nvSpPr>
          <p:spPr bwMode="auto">
            <a:xfrm>
              <a:off x="1584" y="3648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22590" name="Text Box 30"/>
            <p:cNvSpPr txBox="1">
              <a:spLocks noChangeArrowheads="1"/>
            </p:cNvSpPr>
            <p:nvPr/>
          </p:nvSpPr>
          <p:spPr bwMode="auto">
            <a:xfrm>
              <a:off x="1824" y="379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b="1" i="1">
                  <a:latin typeface="Arial" charset="0"/>
                </a:rPr>
                <a:t>β</a:t>
              </a:r>
              <a:endParaRPr lang="el-GR" sz="2400" b="1" baseline="-25000">
                <a:latin typeface="Arial" charset="0"/>
              </a:endParaRPr>
            </a:p>
          </p:txBody>
        </p:sp>
      </p:grp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Walk-Based Attack – Recovering 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D7FF-98D4-4DC1-8207-DD938C2FB99B}" type="slidenum">
              <a:rPr lang="en-US"/>
              <a:pPr/>
              <a:t>28</a:t>
            </a:fld>
            <a:endParaRPr lang="en-US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Theorem 1 [</a:t>
            </a:r>
            <a:r>
              <a:rPr lang="en-US" sz="2800" i="1" dirty="0"/>
              <a:t>Correctness</a:t>
            </a:r>
            <a:r>
              <a:rPr lang="en-US" sz="2800" dirty="0"/>
              <a:t>]: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With high probability, </a:t>
            </a:r>
            <a:r>
              <a:rPr lang="en-US" sz="2800" i="1" dirty="0"/>
              <a:t>H</a:t>
            </a:r>
            <a:r>
              <a:rPr lang="en-US" sz="2800" dirty="0"/>
              <a:t> is unique in </a:t>
            </a:r>
            <a:r>
              <a:rPr lang="en-US" sz="2800" i="1" dirty="0"/>
              <a:t>G</a:t>
            </a:r>
            <a:r>
              <a:rPr lang="en-US" sz="2800" dirty="0"/>
              <a:t>. Formally: </a:t>
            </a:r>
          </a:p>
          <a:p>
            <a:pPr lvl="1">
              <a:lnSpc>
                <a:spcPct val="80000"/>
              </a:lnSpc>
            </a:pPr>
            <a:r>
              <a:rPr lang="en-US" sz="2400" i="1" dirty="0"/>
              <a:t>H</a:t>
            </a:r>
            <a:r>
              <a:rPr lang="en-US" sz="2400" dirty="0"/>
              <a:t> is a </a:t>
            </a:r>
            <a:r>
              <a:rPr lang="en-US" sz="2400" b="1" dirty="0">
                <a:solidFill>
                  <a:srgbClr val="FF0000"/>
                </a:solidFill>
              </a:rPr>
              <a:t>random</a:t>
            </a:r>
            <a:r>
              <a:rPr lang="en-US" sz="2400" dirty="0"/>
              <a:t> </a:t>
            </a:r>
            <a:r>
              <a:rPr lang="en-US" sz="2400" dirty="0" err="1"/>
              <a:t>subgraph</a:t>
            </a: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i="1" dirty="0"/>
              <a:t>G</a:t>
            </a:r>
            <a:r>
              <a:rPr lang="en-US" sz="2400" dirty="0"/>
              <a:t> is </a:t>
            </a:r>
            <a:r>
              <a:rPr lang="en-US" sz="2400" b="1" dirty="0">
                <a:solidFill>
                  <a:srgbClr val="0000FF"/>
                </a:solidFill>
              </a:rPr>
              <a:t>arbitrary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Edges between H and G – H are </a:t>
            </a:r>
            <a:r>
              <a:rPr lang="en-US" sz="2400" b="1" dirty="0">
                <a:solidFill>
                  <a:srgbClr val="0000FF"/>
                </a:solidFill>
              </a:rPr>
              <a:t>arbitrary</a:t>
            </a: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There are edges (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dirty="0"/>
              <a:t>,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baseline="-25000" dirty="0"/>
              <a:t>+1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/>
              <a:t>Then WHP no </a:t>
            </a:r>
            <a:r>
              <a:rPr lang="en-US" sz="2400" dirty="0" err="1"/>
              <a:t>subgraph</a:t>
            </a:r>
            <a:r>
              <a:rPr lang="en-US" sz="2400" dirty="0"/>
              <a:t> of </a:t>
            </a:r>
            <a:r>
              <a:rPr lang="en-US" sz="2400" i="1" dirty="0"/>
              <a:t>G</a:t>
            </a:r>
            <a:r>
              <a:rPr lang="en-US" sz="2400" dirty="0"/>
              <a:t> is isomorphic to </a:t>
            </a:r>
            <a:r>
              <a:rPr lang="en-US" sz="2400" i="1" dirty="0"/>
              <a:t>H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Theorem 2 [</a:t>
            </a:r>
            <a:r>
              <a:rPr lang="en-US" sz="2800" i="1" dirty="0"/>
              <a:t>Efficiency</a:t>
            </a:r>
            <a:r>
              <a:rPr lang="en-US" sz="2800" dirty="0"/>
              <a:t>]: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Search tree </a:t>
            </a:r>
            <a:r>
              <a:rPr lang="en-US" sz="2800" i="1" dirty="0"/>
              <a:t>T</a:t>
            </a:r>
            <a:r>
              <a:rPr lang="en-US" sz="2800" dirty="0"/>
              <a:t> does not grow too large. Formally: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For every </a:t>
            </a:r>
            <a:r>
              <a:rPr lang="el-GR" sz="2400" i="1" dirty="0"/>
              <a:t>ε</a:t>
            </a:r>
            <a:r>
              <a:rPr lang="en-US" sz="2400" dirty="0"/>
              <a:t>, WHP the size of </a:t>
            </a:r>
            <a:r>
              <a:rPr lang="en-US" sz="2400" i="1" dirty="0"/>
              <a:t>T</a:t>
            </a:r>
            <a:r>
              <a:rPr lang="en-US" sz="2400" dirty="0"/>
              <a:t> is </a:t>
            </a: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baseline="30000" dirty="0"/>
              <a:t>1+</a:t>
            </a:r>
            <a:r>
              <a:rPr lang="el-GR" sz="2400" i="1" baseline="30000" dirty="0"/>
              <a:t>ε</a:t>
            </a:r>
            <a:r>
              <a:rPr lang="en-US" sz="2400" dirty="0"/>
              <a:t>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Walk-Based Attack – Analysis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9F78-760B-4F45-B815-EAE25B10B4FC}" type="slidenum">
              <a:rPr lang="en-US"/>
              <a:pPr/>
              <a:t>29</a:t>
            </a:fld>
            <a:endParaRPr lang="en-US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Data: Network of friends on </a:t>
            </a:r>
            <a:r>
              <a:rPr lang="en-US" sz="2400" i="1"/>
              <a:t>LiveJournal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4.4∙10</a:t>
            </a:r>
            <a:r>
              <a:rPr lang="en-US" sz="2000" baseline="30000"/>
              <a:t>6</a:t>
            </a:r>
            <a:r>
              <a:rPr lang="en-US" sz="2000"/>
              <a:t> nodes, 77∙10</a:t>
            </a:r>
            <a:r>
              <a:rPr lang="en-US" sz="2000" baseline="30000"/>
              <a:t>6</a:t>
            </a:r>
            <a:r>
              <a:rPr lang="en-US" sz="2000"/>
              <a:t> edges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Uniqueness: With 7 nodes, an average of 70 nodes can be de-anonymized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Although log(4.4∙10</a:t>
            </a:r>
            <a:r>
              <a:rPr lang="en-US" sz="2000" baseline="30000"/>
              <a:t>6</a:t>
            </a:r>
            <a:r>
              <a:rPr lang="en-US" sz="2000"/>
              <a:t>) ≈ 15</a:t>
            </a:r>
          </a:p>
          <a:p>
            <a:pPr>
              <a:lnSpc>
                <a:spcPct val="90000"/>
              </a:lnSpc>
            </a:pPr>
            <a:r>
              <a:rPr lang="en-US" sz="2400"/>
              <a:t>Efficiency: |T| is typically ~9∙10</a:t>
            </a:r>
            <a:r>
              <a:rPr lang="en-US" sz="2400" baseline="30000"/>
              <a:t>4</a:t>
            </a:r>
          </a:p>
          <a:p>
            <a:pPr>
              <a:lnSpc>
                <a:spcPct val="90000"/>
              </a:lnSpc>
            </a:pPr>
            <a:r>
              <a:rPr lang="en-US" sz="2400"/>
              <a:t>Detectability: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Only 7 nodes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Many subgraphs of 7 nodes in G are dense and well-connected</a:t>
            </a:r>
          </a:p>
          <a:p>
            <a:pPr lvl="1">
              <a:lnSpc>
                <a:spcPct val="90000"/>
              </a:lnSpc>
            </a:pPr>
            <a:endParaRPr lang="en-US" sz="2000" baseline="30000"/>
          </a:p>
        </p:txBody>
      </p:sp>
      <p:pic>
        <p:nvPicPr>
          <p:cNvPr id="332804" name="Picture 4" descr="LiveJournal"/>
          <p:cNvPicPr>
            <a:picLocks noChangeAspect="1" noChangeArrowheads="1"/>
          </p:cNvPicPr>
          <p:nvPr/>
        </p:nvPicPr>
        <p:blipFill>
          <a:blip r:embed="rId3" cstate="print"/>
          <a:srcRect l="19856" t="8870" r="20697" b="68919"/>
          <a:stretch>
            <a:fillRect/>
          </a:stretch>
        </p:blipFill>
        <p:spPr bwMode="auto">
          <a:xfrm>
            <a:off x="1600200" y="2057400"/>
            <a:ext cx="5708650" cy="207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6500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Introduction: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Anonymized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data publishing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928802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Digital traces in a wide variety of on-line settings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Provide rich sources of data for large-scale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studies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of social networks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Some made based on publicly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crawlable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social networking sites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5576" y="4653136"/>
            <a:ext cx="734536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Goal: Permit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useful analysis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yet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avoid disclosing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sensitive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626-CB24-4130-B079-4A1DCB4152CB}" type="slidenum">
              <a:rPr lang="en-US"/>
              <a:pPr/>
              <a:t>30</a:t>
            </a:fld>
            <a:endParaRPr lang="en-US"/>
          </a:p>
        </p:txBody>
      </p:sp>
      <p:pic>
        <p:nvPicPr>
          <p:cNvPr id="333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7467600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7544" y="119675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Attack an average of 34 to 70 nodes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1362-1778-41F9-A0A1-6702097AD58E}" type="slidenum">
              <a:rPr lang="en-US"/>
              <a:pPr/>
              <a:t>31</a:t>
            </a:fld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9750" y="2636838"/>
            <a:ext cx="727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4400" i="1" dirty="0" smtClean="0">
                <a:solidFill>
                  <a:schemeClr val="accent2"/>
                </a:solidFill>
                <a:ea typeface="Batang" pitchFamily="18" charset="-127"/>
              </a:rPr>
              <a:t>k</a:t>
            </a:r>
            <a:r>
              <a:rPr lang="en-US" sz="4400" dirty="0" smtClean="0">
                <a:solidFill>
                  <a:schemeClr val="accent2"/>
                </a:solidFill>
                <a:ea typeface="Batang" pitchFamily="18" charset="-127"/>
              </a:rPr>
              <a:t>-structural </a:t>
            </a:r>
            <a:r>
              <a:rPr lang="en-US" sz="4400" dirty="0">
                <a:solidFill>
                  <a:schemeClr val="accent2"/>
                </a:solidFill>
                <a:ea typeface="Batang" pitchFamily="18" charset="-127"/>
              </a:rPr>
              <a:t>Anonymity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1362-1778-41F9-A0A1-6702097AD58E}" type="slidenum">
              <a:rPr lang="en-US"/>
              <a:pPr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1472" y="1285860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 number of approaches based on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-anonymity: at least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elements satisfy a constraint</a:t>
            </a:r>
          </a:p>
          <a:p>
            <a:pPr algn="just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Hide the private information with these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elements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9552" y="3212976"/>
            <a:ext cx="796292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Batang" pitchFamily="18" charset="-127"/>
              </a:rPr>
              <a:t>Methods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Batang" pitchFamily="18" charset="-127"/>
              </a:rPr>
              <a:t>based on 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ea typeface="Batang" pitchFamily="18" charset="-127"/>
              </a:rPr>
              <a:t>“structural”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Batang" pitchFamily="18" charset="-127"/>
              </a:rPr>
              <a:t>k-anonymity (the attacker knowledge concerns the structure of the graph)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Batang" pitchFamily="18" charset="-127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Batang" pitchFamily="18" charset="-127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Batang" pitchFamily="18" charset="-127"/>
              </a:rPr>
              <a:t>k-candidate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Batang" pitchFamily="18" charset="-127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Batang" pitchFamily="18" charset="-127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Batang" pitchFamily="18" charset="-127"/>
              </a:rPr>
              <a:t>k-degree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Batang" pitchFamily="18" charset="-127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Batang" pitchFamily="18" charset="-127"/>
              </a:rPr>
              <a:t> k-neighborhood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5F67-DF93-4E8B-9420-7F555C284FCD}" type="slidenum">
              <a:rPr lang="en-US"/>
              <a:pPr/>
              <a:t>33</a:t>
            </a:fld>
            <a:endParaRPr lang="en-US"/>
          </a:p>
        </p:txBody>
      </p:sp>
      <p:sp>
        <p:nvSpPr>
          <p:cNvPr id="513026" name="Text Box 2"/>
          <p:cNvSpPr txBox="1">
            <a:spLocks noChangeArrowheads="1"/>
          </p:cNvSpPr>
          <p:nvPr/>
        </p:nvSpPr>
        <p:spPr bwMode="auto">
          <a:xfrm>
            <a:off x="539750" y="2636838"/>
            <a:ext cx="727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4400" i="1" dirty="0">
                <a:solidFill>
                  <a:schemeClr val="accent2"/>
                </a:solidFill>
                <a:ea typeface="Batang" pitchFamily="18" charset="-127"/>
              </a:rPr>
              <a:t>k</a:t>
            </a:r>
            <a:r>
              <a:rPr lang="en-US" sz="4400" dirty="0">
                <a:solidFill>
                  <a:schemeClr val="accent2"/>
                </a:solidFill>
                <a:ea typeface="Batang" pitchFamily="18" charset="-127"/>
              </a:rPr>
              <a:t>-candidate Anonymity</a:t>
            </a:r>
          </a:p>
        </p:txBody>
      </p:sp>
      <p:sp>
        <p:nvSpPr>
          <p:cNvPr id="513027" name="Text Box 3"/>
          <p:cNvSpPr txBox="1">
            <a:spLocks noChangeArrowheads="1"/>
          </p:cNvSpPr>
          <p:nvPr/>
        </p:nvSpPr>
        <p:spPr bwMode="auto">
          <a:xfrm>
            <a:off x="1116013" y="4941888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M Hay et al</a:t>
            </a:r>
            <a:r>
              <a:rPr lang="el-GR"/>
              <a:t>, </a:t>
            </a:r>
            <a:r>
              <a:rPr lang="en-US" i="1">
                <a:solidFill>
                  <a:srgbClr val="CC0000"/>
                </a:solidFill>
              </a:rPr>
              <a:t>Resisting Structural Re-identification in Anonymized Social Networks</a:t>
            </a:r>
            <a:r>
              <a:rPr lang="en-US" i="1"/>
              <a:t> </a:t>
            </a:r>
            <a:r>
              <a:rPr lang="en-US"/>
              <a:t>VLDB 2008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A8D-2001-4E5F-A3F2-8BA7C862D23D}" type="slidenum">
              <a:rPr lang="en-US"/>
              <a:pPr/>
              <a:t>34</a:t>
            </a:fld>
            <a:endParaRPr lang="en-US"/>
          </a:p>
        </p:txBody>
      </p:sp>
      <p:pic>
        <p:nvPicPr>
          <p:cNvPr id="515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9447" y="1351074"/>
            <a:ext cx="446405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5075" name="Text Box 3"/>
          <p:cNvSpPr txBox="1">
            <a:spLocks noChangeArrowheads="1"/>
          </p:cNvSpPr>
          <p:nvPr/>
        </p:nvSpPr>
        <p:spPr bwMode="auto">
          <a:xfrm>
            <a:off x="550862" y="3404152"/>
            <a:ext cx="8341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An individual x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 V called the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target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 has a candidate set, denoted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cand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(x)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 which consists of the nodes of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G</a:t>
            </a:r>
            <a:r>
              <a:rPr lang="en-US" sz="2000" baseline="-25000" dirty="0" err="1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 that could possibly correspond to x</a:t>
            </a:r>
          </a:p>
        </p:txBody>
      </p:sp>
      <p:sp>
        <p:nvSpPr>
          <p:cNvPr id="515076" name="Text Box 4"/>
          <p:cNvSpPr txBox="1">
            <a:spLocks noChangeArrowheads="1"/>
          </p:cNvSpPr>
          <p:nvPr/>
        </p:nvSpPr>
        <p:spPr bwMode="auto">
          <a:xfrm>
            <a:off x="504031" y="984361"/>
            <a:ext cx="7632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sz="2000" baseline="-25000" dirty="0" err="1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the naive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anonymization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of G through an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anonymization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mapping f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Introduction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4031" y="4437112"/>
            <a:ext cx="8135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Given an 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</a:rPr>
              <a:t>uninformed adversary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each individual has the same risk of re-identification,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cand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(x) =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en-US" baseline="-25000" dirty="0" err="1">
                <a:solidFill>
                  <a:schemeClr val="tx2">
                    <a:lumMod val="50000"/>
                  </a:schemeClr>
                </a:solidFill>
              </a:rPr>
              <a:t>a</a:t>
            </a:r>
            <a:endParaRPr lang="en-US" baseline="-25000" dirty="0">
              <a:solidFill>
                <a:schemeClr val="tx2">
                  <a:lumMod val="50000"/>
                </a:schemeClr>
              </a:solidFill>
              <a:sym typeface="Symbol" pitchFamily="18" charset="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8288" y="5373216"/>
            <a:ext cx="813593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 practice, some knowledge, examples: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Bob has three or more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neighbors,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cand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(Bob) =?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Greg is connected to at least two nodes, each with degree 2,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cand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(Greg) =?</a:t>
            </a:r>
            <a:endParaRPr lang="en-US" baseline="-25000" dirty="0">
              <a:solidFill>
                <a:schemeClr val="tx2">
                  <a:lumMod val="50000"/>
                </a:schemeClr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71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A8D-2001-4E5F-A3F2-8BA7C862D23D}" type="slidenum">
              <a:rPr lang="en-US"/>
              <a:pPr/>
              <a:t>35</a:t>
            </a:fld>
            <a:endParaRPr lang="en-US"/>
          </a:p>
        </p:txBody>
      </p:sp>
      <p:sp>
        <p:nvSpPr>
          <p:cNvPr id="515075" name="Text Box 3"/>
          <p:cNvSpPr txBox="1">
            <a:spLocks noChangeArrowheads="1"/>
          </p:cNvSpPr>
          <p:nvPr/>
        </p:nvSpPr>
        <p:spPr bwMode="auto">
          <a:xfrm>
            <a:off x="214282" y="1500174"/>
            <a:ext cx="83416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Target x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 V 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sym typeface="Symbol" pitchFamily="18" charset="2"/>
            </a:endParaRP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cand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(x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)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nodes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of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G</a:t>
            </a:r>
            <a:r>
              <a:rPr lang="en-US" sz="2400" baseline="-25000" dirty="0" err="1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 that could possibly correspond to x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Introduction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3000372"/>
            <a:ext cx="7786742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Topic of this work: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Definition of the problem: size of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cand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(x) (at least size k)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Model background knowledge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Study both real (experimentally) and synthetic (analytically) graphs in terms of the size of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cand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(x)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71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4AAD-053D-4F89-A954-A2034CD918BF}" type="slidenum">
              <a:rPr lang="en-US"/>
              <a:pPr/>
              <a:t>36</a:t>
            </a:fld>
            <a:endParaRPr lang="en-US"/>
          </a:p>
        </p:txBody>
      </p:sp>
      <p:sp>
        <p:nvSpPr>
          <p:cNvPr id="517122" name="Text Box 2"/>
          <p:cNvSpPr txBox="1">
            <a:spLocks noChangeArrowheads="1"/>
          </p:cNvSpPr>
          <p:nvPr/>
        </p:nvSpPr>
        <p:spPr bwMode="auto">
          <a:xfrm>
            <a:off x="428596" y="1500174"/>
            <a:ext cx="81359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(background knowledge)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structural re-identification where the information of the adversary is about graph structure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(utility)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analysis about structural properties: finding communities, fitting power-law graph models, enumerating motifs, measuring diffusion, accessing resiliency</a:t>
            </a:r>
            <a:endParaRPr lang="en-US" sz="2400" dirty="0">
              <a:solidFill>
                <a:schemeClr val="tx2">
                  <a:lumMod val="50000"/>
                </a:schemeClr>
              </a:solidFill>
              <a:sym typeface="Symbol" pitchFamily="18" charset="2"/>
            </a:endParaRPr>
          </a:p>
        </p:txBody>
      </p:sp>
      <p:sp>
        <p:nvSpPr>
          <p:cNvPr id="517123" name="Text Box 3"/>
          <p:cNvSpPr txBox="1">
            <a:spLocks noChangeArrowheads="1"/>
          </p:cNvSpPr>
          <p:nvPr/>
        </p:nvSpPr>
        <p:spPr bwMode="auto">
          <a:xfrm>
            <a:off x="971550" y="4221163"/>
            <a:ext cx="69135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Two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important factors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descriptive power of the external information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structural similarity of nodes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Introduction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F46A-6991-4546-BDE3-A62A65CD7DC3}" type="slidenum">
              <a:rPr lang="en-US"/>
              <a:pPr/>
              <a:t>37</a:t>
            </a:fld>
            <a:endParaRPr lang="en-US"/>
          </a:p>
        </p:txBody>
      </p:sp>
      <p:sp>
        <p:nvSpPr>
          <p:cNvPr id="525315" name="Text Box 3"/>
          <p:cNvSpPr txBox="1">
            <a:spLocks noChangeArrowheads="1"/>
          </p:cNvSpPr>
          <p:nvPr/>
        </p:nvSpPr>
        <p:spPr bwMode="auto">
          <a:xfrm>
            <a:off x="684213" y="1844675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l-GR"/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678379" y="5513273"/>
            <a:ext cx="748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Example: Fred and Harry, but not Bob and Ed </a:t>
            </a:r>
          </a:p>
        </p:txBody>
      </p:sp>
      <p:sp>
        <p:nvSpPr>
          <p:cNvPr id="525317" name="Text Box 5"/>
          <p:cNvSpPr txBox="1">
            <a:spLocks noChangeArrowheads="1"/>
          </p:cNvSpPr>
          <p:nvPr/>
        </p:nvSpPr>
        <p:spPr bwMode="auto">
          <a:xfrm>
            <a:off x="277018" y="1844675"/>
            <a:ext cx="8496300" cy="10064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automorphic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equivalence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]. Two nodes x, y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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V are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automorphically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equivalent (denoted x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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y) if there exists an isomorphism from the graph onto itself that maps x to y.</a:t>
            </a:r>
          </a:p>
        </p:txBody>
      </p:sp>
      <p:sp>
        <p:nvSpPr>
          <p:cNvPr id="525318" name="Text Box 6"/>
          <p:cNvSpPr txBox="1">
            <a:spLocks noChangeArrowheads="1"/>
          </p:cNvSpPr>
          <p:nvPr/>
        </p:nvSpPr>
        <p:spPr bwMode="auto">
          <a:xfrm>
            <a:off x="395288" y="1072847"/>
            <a:ext cx="8424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 strong form of structural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similarity.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Automorphic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Structural Similarity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8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12976"/>
            <a:ext cx="55319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901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112-AED5-4F68-97C9-FD7FA56347E7}" type="slidenum">
              <a:rPr lang="en-US"/>
              <a:pPr/>
              <a:t>38</a:t>
            </a:fld>
            <a:endParaRPr lang="en-US"/>
          </a:p>
        </p:txBody>
      </p:sp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827088" y="1628775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l-GR">
              <a:latin typeface="Calibri" pitchFamily="34" charset="0"/>
            </a:endParaRPr>
          </a:p>
        </p:txBody>
      </p:sp>
      <p:sp>
        <p:nvSpPr>
          <p:cNvPr id="308232" name="Text Box 8"/>
          <p:cNvSpPr txBox="1">
            <a:spLocks noChangeArrowheads="1"/>
          </p:cNvSpPr>
          <p:nvPr/>
        </p:nvSpPr>
        <p:spPr bwMode="auto">
          <a:xfrm>
            <a:off x="611560" y="3645024"/>
            <a:ext cx="8136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Some special graphs have large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automorphic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equivalence classes.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E.g., complete graph, a ring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In general, an </a:t>
            </a:r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extremely strong notion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of structural similarity.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00034" y="1071546"/>
            <a:ext cx="79914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Automorphic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equivalence induces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 partitioning on V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into sets whose members have identical structural properties. 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Size of each partition at least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k</a:t>
            </a:r>
            <a:endParaRPr lang="en-US" sz="2400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 adversary —even with exhaustive knowledge of the structural position of a target node — cannot identify an individual beyond the set of entities to which it is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automorphically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equivalent.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Automorphic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Structural Similarity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E15E-284D-40C6-8533-A51DC7835571}" type="slidenum">
              <a:rPr lang="en-US"/>
              <a:pPr/>
              <a:t>39</a:t>
            </a:fld>
            <a:endParaRPr lang="en-US"/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684213" y="1844675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l-GR">
              <a:latin typeface="Calibri" pitchFamily="34" charset="0"/>
            </a:endParaRP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>
            <a:off x="395536" y="1484784"/>
            <a:ext cx="84248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 dirty="0">
                <a:latin typeface="Calibri" pitchFamily="34" charset="0"/>
              </a:rPr>
              <a:t>An adversary access a source that provides answers to a </a:t>
            </a:r>
          </a:p>
          <a:p>
            <a:pPr algn="just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restricted knowledge query Q </a:t>
            </a:r>
            <a:r>
              <a:rPr lang="en-US" sz="2400" dirty="0">
                <a:latin typeface="Calibri" pitchFamily="34" charset="0"/>
              </a:rPr>
              <a:t>evaluated for a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single target node </a:t>
            </a:r>
            <a:r>
              <a:rPr lang="en-US" sz="2400" dirty="0">
                <a:latin typeface="Calibri" pitchFamily="34" charset="0"/>
              </a:rPr>
              <a:t>of the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original graph G</a:t>
            </a:r>
            <a:r>
              <a:rPr lang="en-US" sz="2400" dirty="0">
                <a:latin typeface="Calibri" pitchFamily="34" charset="0"/>
              </a:rPr>
              <a:t>. </a:t>
            </a:r>
          </a:p>
          <a:p>
            <a:pPr algn="just"/>
            <a:endParaRPr lang="en-US" sz="2400" i="1" dirty="0">
              <a:latin typeface="Calibri" pitchFamily="34" charset="0"/>
            </a:endParaRPr>
          </a:p>
          <a:p>
            <a:pPr algn="just"/>
            <a:r>
              <a:rPr lang="en-US" sz="2400" i="1" dirty="0">
                <a:latin typeface="Calibri" pitchFamily="34" charset="0"/>
              </a:rPr>
              <a:t>knowledge gathered by the adversary is accurate.</a:t>
            </a:r>
          </a:p>
          <a:p>
            <a:pPr algn="just"/>
            <a:endParaRPr lang="en-US" sz="2400" i="1" dirty="0">
              <a:latin typeface="Calibri" pitchFamily="34" charset="0"/>
            </a:endParaRPr>
          </a:p>
          <a:p>
            <a:pPr algn="just"/>
            <a:r>
              <a:rPr lang="en-US" sz="2400" dirty="0">
                <a:latin typeface="Calibri" pitchFamily="34" charset="0"/>
              </a:rPr>
              <a:t>For target x, use Q(x) to refine the candidate set. </a:t>
            </a:r>
          </a:p>
        </p:txBody>
      </p:sp>
      <p:sp>
        <p:nvSpPr>
          <p:cNvPr id="314374" name="Text Box 6"/>
          <p:cNvSpPr txBox="1">
            <a:spLocks noChangeArrowheads="1"/>
          </p:cNvSpPr>
          <p:nvPr/>
        </p:nvSpPr>
        <p:spPr bwMode="auto">
          <a:xfrm>
            <a:off x="323528" y="4509120"/>
            <a:ext cx="835292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[CANDIDATE SET UNDER Q]. For a query Q over a graph, the candidate set of x w.r.t Q is candQ(x) = {y </a:t>
            </a:r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V</a:t>
            </a:r>
            <a:r>
              <a:rPr lang="en-US" sz="2400" baseline="-25000">
                <a:solidFill>
                  <a:schemeClr val="tx2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a</a:t>
            </a:r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| Q(x) = Q(y)}.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Model of Adversary Knowledge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119C-9E3F-4A65-AB0C-B2BD915A5C26}" type="slidenum">
              <a:rPr lang="en-US"/>
              <a:pPr/>
              <a:t>4</a:t>
            </a:fld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4213" y="981075"/>
            <a:ext cx="691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857224" y="428604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928802"/>
            <a:ext cx="7858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The Players</a:t>
            </a:r>
          </a:p>
          <a:p>
            <a:pPr algn="just"/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The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user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(whose privacy we want to protect)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The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publisher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or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data owner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(role: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anonymize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data before publication) G -&gt;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anonymized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G*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The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attacker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or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adversary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The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analyst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B1E4-BB65-4B86-B2AE-C8622B201201}" type="slidenum">
              <a:rPr lang="en-US"/>
              <a:pPr/>
              <a:t>40</a:t>
            </a:fld>
            <a:endParaRPr lang="en-US"/>
          </a:p>
        </p:txBody>
      </p:sp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684213" y="1844675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l-GR"/>
          </a:p>
        </p:txBody>
      </p:sp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1000100" y="335756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Three Types of Queries</a:t>
            </a:r>
          </a:p>
          <a:p>
            <a:pPr marL="342900" indent="-342900" algn="just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Vertex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Refinement Queries</a:t>
            </a:r>
          </a:p>
          <a:p>
            <a:pPr marL="342900" indent="-342900" algn="just">
              <a:buFontTx/>
              <a:buAutoNum type="arabicPeriod"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Subgraph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Queries</a:t>
            </a:r>
          </a:p>
          <a:p>
            <a:pPr marL="342900" indent="-342900" algn="just">
              <a:buFontTx/>
              <a:buAutoNum type="arabicPeriod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Hub Fingerprint Queries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5576" y="1916832"/>
            <a:ext cx="69135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Adversary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knowledge about a targeted individual tends to be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local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to the targeted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node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Model of Adversary Knowledge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94A2-3EFD-4C97-92FC-4D5AA26B1A83}" type="slidenum">
              <a:rPr lang="en-US"/>
              <a:pPr/>
              <a:t>41</a:t>
            </a:fld>
            <a:endParaRPr lang="en-US"/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684213" y="1844675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l-GR">
              <a:latin typeface="Calibri" pitchFamily="34" charset="0"/>
            </a:endParaRP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539750" y="1196752"/>
            <a:ext cx="813593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 class of queries of increasing power which report on the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local structure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of the graph around a node. 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H</a:t>
            </a:r>
            <a:r>
              <a:rPr lang="en-US" sz="2000" b="1" baseline="-25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0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simply returns the label of the node. </a:t>
            </a: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</a:t>
            </a:r>
            <a:r>
              <a:rPr lang="en-US" sz="2000" b="1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(x)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returns the degree of x, </a:t>
            </a:r>
          </a:p>
          <a:p>
            <a:pPr>
              <a:buFont typeface="Wingdings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</a:t>
            </a:r>
            <a:r>
              <a:rPr lang="en-US" sz="2000" b="1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2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(x)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returns the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multiset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of each neighbors’ degree,</a:t>
            </a:r>
          </a:p>
          <a:p>
            <a:pPr>
              <a:buFont typeface="Wingdings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</a:t>
            </a:r>
            <a:r>
              <a:rPr lang="en-US" sz="2000" b="1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(x)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returns the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multiset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of values which are the result of evaluating H</a:t>
            </a:r>
            <a:r>
              <a:rPr lang="en-US" sz="200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i-1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on the nodes adjacent to x</a:t>
            </a:r>
          </a:p>
        </p:txBody>
      </p:sp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539750" y="5876925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H*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Iterative computation of H until no new vertices are distinguished.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Vertex Refinement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8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9366-B96A-4BDE-9B47-D26AE2779E6D}" type="slidenum">
              <a:rPr lang="en-US"/>
              <a:pPr/>
              <a:t>42</a:t>
            </a:fld>
            <a:endParaRPr lang="en-US"/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684213" y="1844675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l-GR">
              <a:latin typeface="Calibri" pitchFamily="34" charset="0"/>
            </a:endParaRPr>
          </a:p>
        </p:txBody>
      </p:sp>
      <p:pic>
        <p:nvPicPr>
          <p:cNvPr id="318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916113"/>
            <a:ext cx="59039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Vertex Refinement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537321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Unlabeled graph, H</a:t>
            </a:r>
            <a:r>
              <a:rPr lang="en-US" baseline="-25000" dirty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{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ε}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* = H</a:t>
            </a:r>
            <a:r>
              <a:rPr lang="en-US" baseline="-25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6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E26-CC83-4915-B71C-680DDA9E94DE}" type="slidenum">
              <a:rPr lang="en-US"/>
              <a:pPr/>
              <a:t>43</a:t>
            </a:fld>
            <a:endParaRPr lang="en-US"/>
          </a:p>
        </p:txBody>
      </p:sp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340708" y="1196752"/>
            <a:ext cx="7991475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DEFINITION 2 (RELATIVE EQUIVALENCE). Two nodes x, y in a graph are equivalent relative to H</a:t>
            </a:r>
            <a:r>
              <a:rPr lang="en-US" sz="2400" baseline="-25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</a:t>
            </a:r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denoted x </a:t>
            </a:r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 </a:t>
            </a:r>
            <a:r>
              <a:rPr lang="en-US" sz="2400" baseline="-25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Hi</a:t>
            </a:r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y, if and only if H</a:t>
            </a:r>
            <a:r>
              <a:rPr lang="en-US" sz="2400" baseline="-25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</a:t>
            </a:r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(x) = H</a:t>
            </a:r>
            <a:r>
              <a:rPr lang="en-US" sz="2400" baseline="-25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</a:t>
            </a:r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(y).</a:t>
            </a:r>
          </a:p>
        </p:txBody>
      </p:sp>
      <p:pic>
        <p:nvPicPr>
          <p:cNvPr id="3205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56" y="2636912"/>
            <a:ext cx="86756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Vertex Refinement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9750" y="4797152"/>
            <a:ext cx="8064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Proposition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: Let x, x'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 V, if x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 </a:t>
            </a:r>
            <a:r>
              <a:rPr lang="en-US" baseline="-25000" dirty="0">
                <a:solidFill>
                  <a:schemeClr val="tx2">
                    <a:lumMod val="50000"/>
                  </a:schemeClr>
                </a:solidFill>
              </a:rPr>
              <a:t>Hi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x', then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cand</a:t>
            </a:r>
            <a:r>
              <a:rPr lang="en-US" baseline="-25000" dirty="0" err="1">
                <a:solidFill>
                  <a:schemeClr val="tx2">
                    <a:lumMod val="50000"/>
                  </a:schemeClr>
                </a:solidFill>
              </a:rPr>
              <a:t>Hi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(x) =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cand</a:t>
            </a:r>
            <a:r>
              <a:rPr lang="en-US" baseline="-25000" dirty="0" err="1">
                <a:solidFill>
                  <a:schemeClr val="tx2">
                    <a:lumMod val="50000"/>
                  </a:schemeClr>
                </a:solidFill>
              </a:rPr>
              <a:t>Hi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(x') </a:t>
            </a:r>
          </a:p>
          <a:p>
            <a:pPr algn="just"/>
            <a:endParaRPr lang="en-US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To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an adversary limited to knowledge query H</a:t>
            </a:r>
            <a:r>
              <a:rPr lang="en-US" i="1" baseline="-25000" dirty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, nodes equivalent with respect to H</a:t>
            </a:r>
            <a:r>
              <a:rPr lang="en-US" i="1" baseline="-25000" dirty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are indistinguishable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just"/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Equivalence under H* is very likely to coincide with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automorphic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equivalence.</a:t>
            </a:r>
          </a:p>
        </p:txBody>
      </p:sp>
    </p:spTree>
    <p:extLst>
      <p:ext uri="{BB962C8B-B14F-4D97-AF65-F5344CB8AC3E}">
        <p14:creationId xmlns="" xmlns:p14="http://schemas.microsoft.com/office/powerpoint/2010/main" val="25983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1C5B-C3E6-4B0E-BE94-A9171C1396E3}" type="slidenum">
              <a:rPr lang="en-US"/>
              <a:pPr/>
              <a:t>44</a:t>
            </a:fld>
            <a:endParaRPr lang="en-US"/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475763" y="1412776"/>
            <a:ext cx="80645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Limitation of vertex refinement: 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always provide complete information about the nodes adjacent to the target (closed-world).</a:t>
            </a:r>
          </a:p>
          <a:p>
            <a:pPr>
              <a:buFont typeface="Wingdings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arbitrarily large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subgraphs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around a node if that node is highly connected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E.g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.,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if H</a:t>
            </a:r>
            <a:r>
              <a:rPr lang="en-US" sz="200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(x) = 100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vs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H</a:t>
            </a:r>
            <a:r>
              <a:rPr lang="en-US" sz="200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(y) = 2</a:t>
            </a: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539750" y="4149725"/>
            <a:ext cx="828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Class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of queries about the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existence of a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subgraph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around the target node. </a:t>
            </a:r>
          </a:p>
          <a:p>
            <a:pPr algn="just"/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Measure their descriptive power by counting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edge facts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(# edges in the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subgraph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Subgraph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Queries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34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8085-1462-4452-9296-404A7AB59597}" type="slidenum">
              <a:rPr lang="en-US"/>
              <a:pPr/>
              <a:t>45</a:t>
            </a:fld>
            <a:endParaRPr lang="en-US"/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8064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Example: Three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subgraph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queries centered around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Bob with 3, 4 and 5 edge facts 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266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36804"/>
            <a:ext cx="489743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66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205038"/>
            <a:ext cx="15843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6664" name="Text Box 8"/>
          <p:cNvSpPr txBox="1">
            <a:spLocks noChangeArrowheads="1"/>
          </p:cNvSpPr>
          <p:nvPr/>
        </p:nvSpPr>
        <p:spPr bwMode="auto">
          <a:xfrm>
            <a:off x="684213" y="4653136"/>
            <a:ext cx="80645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may correspond to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different strategies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of knowledge acquisition by the adversary. 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including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breadth-first exploration, induced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subgraphs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of radius 1 and 2.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etc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-- For a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given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number of edge facts, some queries are more effective at distinguishing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individuals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.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may be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incomplete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(open-world)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Subgraph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Queries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62EF-1132-4B62-B2C8-7983F84D9D97}" type="slidenum">
              <a:rPr lang="en-US"/>
              <a:pPr/>
              <a:t>46</a:t>
            </a:fld>
            <a:endParaRPr lang="en-US"/>
          </a:p>
        </p:txBody>
      </p:sp>
      <p:sp>
        <p:nvSpPr>
          <p:cNvPr id="330755" name="Text Box 3"/>
          <p:cNvSpPr txBox="1">
            <a:spLocks noChangeArrowheads="1"/>
          </p:cNvSpPr>
          <p:nvPr/>
        </p:nvSpPr>
        <p:spPr bwMode="auto">
          <a:xfrm>
            <a:off x="455914" y="2060848"/>
            <a:ext cx="80645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Hub: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node with high degree and high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betweenness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centrality (the proportion of shortest paths in the network that include the node)</a:t>
            </a:r>
          </a:p>
          <a:p>
            <a:pPr algn="just"/>
            <a:endParaRPr lang="en-US" sz="2000" dirty="0" smtClean="0"/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are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often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outliers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making it difﬁcult to protect their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identity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through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anonymization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algn="just"/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Hub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fingerprint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for a target node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x: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 description of the connections of x to a set of designated hubs in the network. </a:t>
            </a:r>
          </a:p>
          <a:p>
            <a:pPr algn="just"/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F</a:t>
            </a:r>
            <a:r>
              <a:rPr lang="en-US" sz="2000" b="1" baseline="-250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(x)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hub fingerprint of x to a set of designated hubs, where </a:t>
            </a:r>
            <a:r>
              <a:rPr lang="en-US" sz="2000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limit on the maximum distance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Hub Fingerprint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78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722F-F366-4BC1-B817-A32EA4FA46D3}" type="slidenum">
              <a:rPr lang="en-US"/>
              <a:pPr/>
              <a:t>47</a:t>
            </a:fld>
            <a:endParaRPr lang="en-US"/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427808" y="1924037"/>
            <a:ext cx="8064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Hubs: Dave and Ed </a:t>
            </a: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</a:t>
            </a:r>
            <a:r>
              <a:rPr lang="en-US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(Fred) = (1; 0) </a:t>
            </a: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</a:t>
            </a:r>
            <a:r>
              <a:rPr lang="en-US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(Fred) = (1; 2)</a:t>
            </a:r>
          </a:p>
        </p:txBody>
      </p:sp>
      <p:pic>
        <p:nvPicPr>
          <p:cNvPr id="332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5913" y="1268760"/>
            <a:ext cx="2556445" cy="22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2805" name="Text Box 5"/>
          <p:cNvSpPr txBox="1">
            <a:spLocks noChangeArrowheads="1"/>
          </p:cNvSpPr>
          <p:nvPr/>
        </p:nvSpPr>
        <p:spPr bwMode="auto">
          <a:xfrm>
            <a:off x="755576" y="3850004"/>
            <a:ext cx="6624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both an open and a closed world. </a:t>
            </a:r>
          </a:p>
        </p:txBody>
      </p:sp>
      <p:sp>
        <p:nvSpPr>
          <p:cNvPr id="332806" name="Text Box 6"/>
          <p:cNvSpPr txBox="1">
            <a:spLocks noChangeArrowheads="1"/>
          </p:cNvSpPr>
          <p:nvPr/>
        </p:nvSpPr>
        <p:spPr bwMode="auto">
          <a:xfrm>
            <a:off x="1547664" y="4437112"/>
            <a:ext cx="648072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Example:</a:t>
            </a:r>
          </a:p>
          <a:p>
            <a:pPr algn="just"/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open world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if the adversary knows F</a:t>
            </a:r>
            <a:r>
              <a:rPr lang="en-US" sz="160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(Fred) = (1; 0) then nodes in the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anonymized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graph with F</a:t>
            </a:r>
            <a:r>
              <a:rPr lang="en-US" sz="160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ﬁngerprints of (1; 0) or (1; 1) are both candidates for Fred.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Hub Fingerprint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4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FDF6-DEF0-4D17-AEEC-5D4455FDE125}" type="slidenum">
              <a:rPr lang="en-US"/>
              <a:pPr/>
              <a:t>48</a:t>
            </a:fld>
            <a:endParaRPr lang="en-US"/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642910" y="1428736"/>
            <a:ext cx="7127875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Study 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three networked data sets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from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diverse domains. 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For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each data set,  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Consider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each node in turn as a target.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Assume the adversary computes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 vertex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refinement,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subgraph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or a hub fingerprint query on that node, and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compute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the corresponding candidate set for that node. 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Report the distribution of candidate set sizes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across the population of nodes to characterize how many nodes are protected and how many are identifiable.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Disclosure in Real Networks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9F62-8556-44D2-BBC7-795C5C67A10A}" type="slidenum">
              <a:rPr lang="en-US"/>
              <a:pPr/>
              <a:t>49</a:t>
            </a:fld>
            <a:endParaRPr lang="en-US"/>
          </a:p>
        </p:txBody>
      </p:sp>
      <p:sp>
        <p:nvSpPr>
          <p:cNvPr id="343044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7848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Hep-Th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database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: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papers and authors in theoretical high-energy physics, from the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arXiv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archive, linked if at least two papers together. </a:t>
            </a:r>
          </a:p>
          <a:p>
            <a:pPr algn="just"/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Enron dataset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: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from a corpus of email sent to and from managers at Enron Corporation -- Two individuals connected if they corresponded at least 5 times. </a:t>
            </a:r>
          </a:p>
          <a:p>
            <a:pPr algn="just"/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Net-trace dataset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: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from an IP-level network trace collected at a major university. monitors traffic at the gateway; a bipartite graph between IP addresses internal to the institution, and external IP addresses.  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187 internal addresses from a single campus department and the 4026 external addresses to which at least 20 packets were sent on port 80 (http traffic).</a:t>
            </a:r>
          </a:p>
          <a:p>
            <a:pPr algn="just"/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undirected edges, self-loops removed, eliminated a small percentage of disconnected nodes.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Disclosure in Real Networks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87624" y="2060848"/>
            <a:ext cx="4320480" cy="2016224"/>
            <a:chOff x="1763688" y="2780928"/>
            <a:chExt cx="5256584" cy="2880320"/>
          </a:xfrm>
        </p:grpSpPr>
        <p:grpSp>
          <p:nvGrpSpPr>
            <p:cNvPr id="10" name="Group 9"/>
            <p:cNvGrpSpPr/>
            <p:nvPr/>
          </p:nvGrpSpPr>
          <p:grpSpPr>
            <a:xfrm>
              <a:off x="1763688" y="2780928"/>
              <a:ext cx="5256584" cy="2808312"/>
              <a:chOff x="1763688" y="2780928"/>
              <a:chExt cx="4392488" cy="2673672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63688" y="2852936"/>
                <a:ext cx="4248472" cy="2601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835696" y="2780928"/>
                <a:ext cx="4320480" cy="10801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835696" y="5229200"/>
              <a:ext cx="46805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62880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Pseudo-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or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Naive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anonymization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replace identifying attributes with synthetic (encrypting) identifiers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3648" y="501317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Is this enough?</a:t>
            </a:r>
            <a:endParaRPr lang="el-GR" sz="2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76056" y="3645024"/>
            <a:ext cx="3600400" cy="2664296"/>
            <a:chOff x="1714480" y="2643182"/>
            <a:chExt cx="5184775" cy="2692401"/>
          </a:xfrm>
        </p:grpSpPr>
        <p:grpSp>
          <p:nvGrpSpPr>
            <p:cNvPr id="15" name="Group 8"/>
            <p:cNvGrpSpPr/>
            <p:nvPr/>
          </p:nvGrpSpPr>
          <p:grpSpPr>
            <a:xfrm>
              <a:off x="1714480" y="2786058"/>
              <a:ext cx="5184775" cy="2549525"/>
              <a:chOff x="1785918" y="2000240"/>
              <a:chExt cx="5184775" cy="2549525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85918" y="2000240"/>
                <a:ext cx="5184775" cy="2549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500694" y="2500306"/>
                <a:ext cx="1143008" cy="17859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>
              <a:off x="3428992" y="3143248"/>
              <a:ext cx="928694" cy="1588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643173" y="2643182"/>
              <a:ext cx="2928957" cy="283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2">
                      <a:lumMod val="75000"/>
                    </a:schemeClr>
                  </a:solidFill>
                </a:rPr>
                <a:t>NAÏVE ANONYMIZATION</a:t>
              </a:r>
              <a:endParaRPr lang="en-US" sz="11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3214-997D-4FCD-B052-69C458E747F9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539750" y="1268413"/>
            <a:ext cx="792003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very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low percentage of high-risk nodes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under a reasonable assumption about adversary knowledge. 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Two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datasets meet that requirement for H1 (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Hep-Th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and Net-trace), but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no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datasets meet that requirement for H2.</a:t>
            </a:r>
          </a:p>
          <a:p>
            <a:pPr algn="just">
              <a:buFont typeface="Wingdings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signiﬁcant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variance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across different datasets in their vulnerability to different adversary knowledge. </a:t>
            </a:r>
          </a:p>
          <a:p>
            <a:pPr algn="just">
              <a:buFont typeface="Wingdings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the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most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signiﬁcant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change in re-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identiﬁcation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is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from H1 to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H2</a:t>
            </a:r>
            <a:endParaRPr lang="en-US" i="1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Re-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identiﬁcation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tends to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stabilize after H3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— more information in the form of H4 does not lead to an observable increase in re-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identiﬁcation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a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substantial number of nodes are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not uniquely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identified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even with H4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Disclosure in Real Networks: Vertex refinement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6769-5DB2-4262-A884-9EC4D8C19B18}" type="slidenum">
              <a:rPr lang="en-US"/>
              <a:pPr/>
              <a:t>51</a:t>
            </a:fld>
            <a:endParaRPr lang="en-US"/>
          </a:p>
        </p:txBody>
      </p:sp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7993062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disclosure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is substantially lower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than for vertex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reﬁnement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queries. 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To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select candidate sets of size less than 10 requires a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subgraph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query of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size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24 for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Hep-Th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size 12 for Enron, and size 32 for Net-trace. </a:t>
            </a:r>
          </a:p>
          <a:p>
            <a:pPr algn="just">
              <a:buFont typeface="Wingdings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The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smallest </a:t>
            </a:r>
            <a:r>
              <a:rPr lang="en-US" i="1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subgraph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query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resulting in a unique disclosure was size 36 for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Hep-Th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and 20 for Enron.  The smallest candidate set witnessed for Net-trace was size 2, which resulted from a query consisting of 88 edge facts.</a:t>
            </a:r>
          </a:p>
          <a:p>
            <a:pPr algn="just">
              <a:buFont typeface="Wingdings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Breadth-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ﬁrst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exploration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led to selective queries across all three datasets.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asserts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lower bounds on the degree of nodes.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In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Enron, the most selective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subgraph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queries witnessed;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for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Hep-Th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and Net-trace, the more selective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subgraph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queries asserted the existence of two nodes with a large set of common neighbors.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Disclosure in Real Networks: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Subgraph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queries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EBE9-12CC-4C5B-B6F4-F09D1EEC2FD7}" type="slidenum">
              <a:rPr lang="en-US"/>
              <a:pPr/>
              <a:t>52</a:t>
            </a:fld>
            <a:endParaRPr lang="en-US"/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468313" y="1484313"/>
            <a:ext cx="7993062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disclosure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is low using hub fingerprints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.  </a:t>
            </a: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At distance 1, 54% of the nodes in Enron were not connected to any hub and therefore hub fingerprints provide no information. </a:t>
            </a: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This was 90% for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Hepth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and 28% for Net-trace. </a:t>
            </a:r>
          </a:p>
          <a:p>
            <a:pPr algn="just">
              <a:buFont typeface="Wingdings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connectivity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to hubs was fairly uniform across individuals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. </a:t>
            </a: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For example, the space of possible fingerprints at distance 1 for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Hepth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and Net-trace is 2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10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= 1024. </a:t>
            </a: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Of these, only 23 distinct fingerprints were observed for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Hepth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and only 46 for Net-trace.</a:t>
            </a:r>
          </a:p>
          <a:p>
            <a:pPr algn="just">
              <a:buFont typeface="Wingdings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hubs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themselves stand out, but have high-degrees, thus connections to a hub are shared by many.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Disclosure in Real Networks: Hub fingerprints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C4E2-ACDF-4DAE-A060-3D6177C1BE2A}" type="slidenum">
              <a:rPr lang="en-US"/>
              <a:pPr/>
              <a:t>53</a:t>
            </a:fld>
            <a:endParaRPr lang="en-US"/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684213" y="1773238"/>
            <a:ext cx="7848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Erdos-Renyi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(RE) random graphs</a:t>
            </a:r>
          </a:p>
          <a:p>
            <a:pPr algn="just">
              <a:buFont typeface="Wingdings" pitchFamily="2" charset="2"/>
              <a:buNone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nodes by sampling each edge independently with probability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</a:t>
            </a:r>
          </a:p>
          <a:p>
            <a:pPr algn="just">
              <a:buFont typeface="Wingdings" pitchFamily="2" charset="2"/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How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scales with n</a:t>
            </a:r>
          </a:p>
          <a:p>
            <a:pPr algn="just">
              <a:buFont typeface="Wingdings" pitchFamily="2" charset="2"/>
              <a:buNone/>
            </a:pP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sparce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 =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c/n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dense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=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clogn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/n,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super-dense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p = c (c is a constant)</a:t>
            </a:r>
          </a:p>
          <a:p>
            <a:pPr algn="just">
              <a:buFont typeface="Wingdings" pitchFamily="2" charset="2"/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c&gt;1, </a:t>
            </a:r>
          </a:p>
          <a:p>
            <a:pPr algn="just">
              <a:buFont typeface="Wingdings" pitchFamily="2" charset="2"/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include a giant connected component of size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Θ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(n),  and a collection of smaller components (sparse)</a:t>
            </a:r>
          </a:p>
          <a:p>
            <a:pPr algn="just">
              <a:buFont typeface="Wingdings" pitchFamily="2" charset="2"/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completed connected (dense)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Re-identification in Random Graphs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B5D5-71BF-4A4F-8DAD-8647FA6D80D2}" type="slidenum">
              <a:rPr lang="en-US"/>
              <a:pPr/>
              <a:t>54</a:t>
            </a:fld>
            <a:endParaRPr lang="en-US"/>
          </a:p>
        </p:txBody>
      </p:sp>
      <p:pic>
        <p:nvPicPr>
          <p:cNvPr id="365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665288"/>
            <a:ext cx="6481762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55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505200"/>
            <a:ext cx="7272337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395288" y="5300663"/>
            <a:ext cx="7993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For dense, nodes cannot be identified for H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 for any c&gt;0, but all nodes are re-identifiable for H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for any c&gt;1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Re-identification in Random Graphs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A317-0905-4B66-B89E-7C3C9E6B0E93}" type="slidenum">
              <a:rPr lang="en-US"/>
              <a:pPr/>
              <a:t>55</a:t>
            </a:fld>
            <a:endParaRPr lang="en-US"/>
          </a:p>
        </p:txBody>
      </p:sp>
      <p:sp>
        <p:nvSpPr>
          <p:cNvPr id="367621" name="Text Box 5"/>
          <p:cNvSpPr txBox="1">
            <a:spLocks noChangeArrowheads="1"/>
          </p:cNvSpPr>
          <p:nvPr/>
        </p:nvSpPr>
        <p:spPr bwMode="auto">
          <a:xfrm>
            <a:off x="323850" y="1700213"/>
            <a:ext cx="799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latin typeface="Calibri" pitchFamily="34" charset="0"/>
              </a:rPr>
              <a:t>ω</a:t>
            </a:r>
            <a:r>
              <a:rPr lang="en-US">
                <a:latin typeface="Calibri" pitchFamily="34" charset="0"/>
              </a:rPr>
              <a:t>(G) the number of nodes in the largest clique</a:t>
            </a:r>
          </a:p>
        </p:txBody>
      </p:sp>
      <p:pic>
        <p:nvPicPr>
          <p:cNvPr id="3676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781300"/>
            <a:ext cx="698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7623" name="Text Box 7"/>
          <p:cNvSpPr txBox="1">
            <a:spLocks noChangeArrowheads="1"/>
          </p:cNvSpPr>
          <p:nvPr/>
        </p:nvSpPr>
        <p:spPr bwMode="auto">
          <a:xfrm>
            <a:off x="539750" y="4508500"/>
            <a:ext cx="691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Any subgraph query matching fewer than </a:t>
            </a:r>
            <a:r>
              <a:rPr lang="el-GR">
                <a:latin typeface="Calibri" pitchFamily="34" charset="0"/>
              </a:rPr>
              <a:t>ω</a:t>
            </a:r>
            <a:r>
              <a:rPr lang="en-US">
                <a:latin typeface="Calibri" pitchFamily="34" charset="0"/>
              </a:rPr>
              <a:t>(G) nodes, will match any node in the clique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Re-identification in Random Graphs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204C-B4E6-4703-9704-5E5CC603AD39}" type="slidenum">
              <a:rPr lang="en-US"/>
              <a:pPr/>
              <a:t>56</a:t>
            </a:fld>
            <a:endParaRPr lang="en-US"/>
          </a:p>
        </p:txBody>
      </p:sp>
      <p:sp>
        <p:nvSpPr>
          <p:cNvPr id="363523" name="Text Box 3"/>
          <p:cNvSpPr txBox="1">
            <a:spLocks noChangeArrowheads="1"/>
          </p:cNvSpPr>
          <p:nvPr/>
        </p:nvSpPr>
        <p:spPr bwMode="auto">
          <a:xfrm>
            <a:off x="611560" y="1196752"/>
            <a:ext cx="71278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Partition/Cluster the nodes of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into disjoint sets</a:t>
            </a: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In the generalized graph,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supernodes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: subsets of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Va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edges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with labels that report the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density (including self-loops)</a:t>
            </a:r>
            <a:endParaRPr lang="en-US" sz="2000" i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63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140968"/>
            <a:ext cx="5975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571472" y="5000636"/>
            <a:ext cx="67691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Partitions of size at least k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Extreme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cases: a singe super-node with self-loop,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Ga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Again: Privacy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vs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Utility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Anonymization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Algorithm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214818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Analyst: sample a single random graph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466B-EAF1-44F1-95B7-6624FBB676D0}" type="slidenum">
              <a:rPr lang="en-US"/>
              <a:pPr/>
              <a:t>57</a:t>
            </a:fld>
            <a:endParaRPr lang="en-US"/>
          </a:p>
        </p:txBody>
      </p:sp>
      <p:sp>
        <p:nvSpPr>
          <p:cNvPr id="375814" name="Text Box 6"/>
          <p:cNvSpPr txBox="1">
            <a:spLocks noChangeArrowheads="1"/>
          </p:cNvSpPr>
          <p:nvPr/>
        </p:nvSpPr>
        <p:spPr bwMode="auto">
          <a:xfrm>
            <a:off x="683568" y="1196753"/>
            <a:ext cx="7848872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Find a partition that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best fits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the input graph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Estimate fitness via a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maximum likelihood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approach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Uniform distribution over all possible worlds</a:t>
            </a:r>
          </a:p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(different ways to take distances in each cluster and among clusters)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8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Searches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all possible partitions using simulated annealing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Each valid partitions (minimum partition of at least k nodes) is a valid state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Starting with a single partition with all nodes, propose a change of state: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split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 partition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merge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two partitions, or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move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 node to a different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partition</a:t>
            </a:r>
          </a:p>
          <a:p>
            <a:pPr algn="just">
              <a:spcBef>
                <a:spcPct val="50000"/>
              </a:spcBef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Always accept the change if it improves the likelihood, accept with some probability if it does not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Stop when fewer than 10% of the proposals are accepted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8864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Anonymization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Algorithm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2533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625C-72BE-4094-90AA-701827CD5CF8}" type="slidenum">
              <a:rPr lang="en-US"/>
              <a:pPr/>
              <a:t>58</a:t>
            </a:fld>
            <a:endParaRPr lang="en-US"/>
          </a:p>
        </p:txBody>
      </p:sp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539750" y="2636838"/>
            <a:ext cx="727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4400" i="1" dirty="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k</a:t>
            </a:r>
            <a:r>
              <a:rPr lang="en-US" sz="4400" dirty="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-degree Anonymity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1116013" y="4941888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K. Liu and E. Terzi</a:t>
            </a:r>
            <a:r>
              <a:rPr lang="el-GR">
                <a:latin typeface="Calibri" pitchFamily="34" charset="0"/>
              </a:rPr>
              <a:t>, </a:t>
            </a:r>
            <a:r>
              <a:rPr lang="en-US" i="1">
                <a:solidFill>
                  <a:srgbClr val="CC0000"/>
                </a:solidFill>
                <a:latin typeface="Calibri" pitchFamily="34" charset="0"/>
              </a:rPr>
              <a:t>Towards Identity Anonymization on Graphs,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SIGMOD 2008</a:t>
            </a:r>
            <a:endParaRPr 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3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568B-44CB-4805-A2A9-2E550EAD1923}" type="slidenum">
              <a:rPr lang="en-US"/>
              <a:pPr/>
              <a:t>59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-degree Anonymity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that adversary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knows that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327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connections in a social network!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(background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knowledge)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 graph is released by removing the identity of the nodes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find all nodes that have degree 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327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there is only one node with degree 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327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identify this node as being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9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119C-9E3F-4A65-AB0C-B2BD915A5C26}" type="slidenum">
              <a:rPr lang="en-US"/>
              <a:pPr/>
              <a:t>6</a:t>
            </a:fld>
            <a:endParaRPr lang="en-US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71472" y="1500174"/>
            <a:ext cx="795975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Basic Elements</a:t>
            </a:r>
          </a:p>
          <a:p>
            <a:pPr lvl="1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Models of Privacy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what pieces of information, we want to protect – usually, information is classified as sensitive (i.e., private) and not sensitive</a:t>
            </a:r>
          </a:p>
          <a:p>
            <a:pPr lvl="2">
              <a:buFont typeface="Wingdings" pitchFamily="2" charset="2"/>
              <a:buChar char="§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Background Knowledge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what an adversary may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know</a:t>
            </a:r>
          </a:p>
          <a:p>
            <a:pPr lvl="2">
              <a:buFont typeface="Wingdings" pitchFamily="2" charset="2"/>
              <a:buChar char="§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Models of Utility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Use of  the published data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4213" y="981075"/>
            <a:ext cx="691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857224" y="428604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43FA-D341-42C7-801C-8AB535AD201F}" type="slidenum">
              <a:rPr lang="en-US"/>
              <a:pPr/>
              <a:t>60</a:t>
            </a:fld>
            <a:endParaRPr lang="en-US"/>
          </a:p>
        </p:txBody>
      </p:sp>
      <p:sp>
        <p:nvSpPr>
          <p:cNvPr id="172035" name="Text Box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1357298"/>
            <a:ext cx="8229600" cy="1219200"/>
          </a:xfrm>
          <a:solidFill>
            <a:schemeClr val="bg1">
              <a:lumMod val="85000"/>
            </a:schemeClr>
          </a:solidFill>
          <a:ln w="12700" cap="sq"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k-degree anonymity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A graph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G(V, E)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is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-degree anonymous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if every node in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has the same degree as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k-1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other nodes in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07588" name="Text Box 4"/>
          <p:cNvSpPr txBox="1">
            <a:spLocks noChangeArrowheads="1"/>
          </p:cNvSpPr>
          <p:nvPr/>
        </p:nvSpPr>
        <p:spPr bwMode="auto">
          <a:xfrm>
            <a:off x="500034" y="5286388"/>
            <a:ext cx="8229600" cy="1252537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1" indent="-1127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kumimoji="1" lang="en-US" sz="2400" b="1" dirty="0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kumimoji="1"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Properties</a:t>
            </a:r>
            <a:r>
              <a:rPr kumimoji="1" lang="en-US" sz="2400" b="1" dirty="0">
                <a:solidFill>
                  <a:schemeClr val="bg1"/>
                </a:solidFill>
                <a:latin typeface="Calibri" pitchFamily="34" charset="0"/>
              </a:rPr>
              <a:t>]</a:t>
            </a:r>
            <a:r>
              <a:rPr kumimoji="1" lang="en-US" sz="2400" b="1" dirty="0">
                <a:latin typeface="Calibri" pitchFamily="34" charset="0"/>
              </a:rPr>
              <a:t> </a:t>
            </a:r>
            <a:r>
              <a:rPr kumimoji="1" lang="en-US" sz="2400" b="1" dirty="0">
                <a:solidFill>
                  <a:schemeClr val="bg1"/>
                </a:solidFill>
                <a:latin typeface="Calibri" pitchFamily="34" charset="0"/>
              </a:rPr>
              <a:t>It prevents the re-identification of individuals by adversaries with </a:t>
            </a:r>
            <a:r>
              <a:rPr kumimoji="1" lang="en-US" sz="2400" b="1" i="1" dirty="0">
                <a:solidFill>
                  <a:schemeClr val="bg1"/>
                </a:solidFill>
                <a:latin typeface="Calibri" pitchFamily="34" charset="0"/>
              </a:rPr>
              <a:t>a priori</a:t>
            </a:r>
            <a:r>
              <a:rPr kumimoji="1" lang="en-US" sz="2400" b="1" dirty="0">
                <a:solidFill>
                  <a:schemeClr val="bg1"/>
                </a:solidFill>
                <a:latin typeface="Calibri" pitchFamily="34" charset="0"/>
              </a:rPr>
              <a:t> knowledge of the degree of certain nodes. </a:t>
            </a:r>
            <a:endParaRPr kumimoji="1"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214546" y="2714620"/>
            <a:ext cx="2120900" cy="1638300"/>
            <a:chOff x="3968" y="3072"/>
            <a:chExt cx="1336" cy="1032"/>
          </a:xfrm>
        </p:grpSpPr>
        <p:cxnSp>
          <p:nvCxnSpPr>
            <p:cNvPr id="172047" name="AutoShape 17"/>
            <p:cNvCxnSpPr>
              <a:cxnSpLocks noChangeShapeType="1"/>
            </p:cNvCxnSpPr>
            <p:nvPr/>
          </p:nvCxnSpPr>
          <p:spPr bwMode="auto">
            <a:xfrm flipH="1" flipV="1">
              <a:off x="4544" y="3328"/>
              <a:ext cx="368" cy="248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172048" name="AutoShape 18"/>
            <p:cNvCxnSpPr>
              <a:cxnSpLocks noChangeShapeType="1"/>
            </p:cNvCxnSpPr>
            <p:nvPr/>
          </p:nvCxnSpPr>
          <p:spPr bwMode="auto">
            <a:xfrm flipV="1">
              <a:off x="4200" y="3328"/>
              <a:ext cx="336" cy="248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172049" name="AutoShape 19"/>
            <p:cNvCxnSpPr>
              <a:cxnSpLocks noChangeShapeType="1"/>
            </p:cNvCxnSpPr>
            <p:nvPr/>
          </p:nvCxnSpPr>
          <p:spPr bwMode="auto">
            <a:xfrm flipH="1">
              <a:off x="4336" y="3904"/>
              <a:ext cx="440" cy="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sp>
          <p:nvSpPr>
            <p:cNvPr id="172050" name="Text Box 20"/>
            <p:cNvSpPr txBox="1">
              <a:spLocks noChangeArrowheads="1"/>
            </p:cNvSpPr>
            <p:nvPr/>
          </p:nvSpPr>
          <p:spPr bwMode="auto">
            <a:xfrm>
              <a:off x="4376" y="3072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A (2)</a:t>
              </a:r>
            </a:p>
          </p:txBody>
        </p:sp>
        <p:sp>
          <p:nvSpPr>
            <p:cNvPr id="172051" name="Text Box 21"/>
            <p:cNvSpPr txBox="1">
              <a:spLocks noChangeArrowheads="1"/>
            </p:cNvSpPr>
            <p:nvPr/>
          </p:nvSpPr>
          <p:spPr bwMode="auto">
            <a:xfrm>
              <a:off x="3968" y="3352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B (2)</a:t>
              </a:r>
            </a:p>
          </p:txBody>
        </p:sp>
        <p:sp>
          <p:nvSpPr>
            <p:cNvPr id="172052" name="Text Box 22"/>
            <p:cNvSpPr txBox="1">
              <a:spLocks noChangeArrowheads="1"/>
            </p:cNvSpPr>
            <p:nvPr/>
          </p:nvSpPr>
          <p:spPr bwMode="auto">
            <a:xfrm>
              <a:off x="4840" y="3368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E (2)</a:t>
              </a:r>
            </a:p>
          </p:txBody>
        </p:sp>
        <p:sp>
          <p:nvSpPr>
            <p:cNvPr id="172053" name="Text Box 23"/>
            <p:cNvSpPr txBox="1">
              <a:spLocks noChangeArrowheads="1"/>
            </p:cNvSpPr>
            <p:nvPr/>
          </p:nvSpPr>
          <p:spPr bwMode="auto">
            <a:xfrm>
              <a:off x="4176" y="3904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C (1)</a:t>
              </a:r>
            </a:p>
          </p:txBody>
        </p:sp>
        <p:sp>
          <p:nvSpPr>
            <p:cNvPr id="172054" name="Text Box 24"/>
            <p:cNvSpPr txBox="1">
              <a:spLocks noChangeArrowheads="1"/>
            </p:cNvSpPr>
            <p:nvPr/>
          </p:nvSpPr>
          <p:spPr bwMode="auto">
            <a:xfrm>
              <a:off x="4632" y="3912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D (1)</a:t>
              </a:r>
            </a:p>
          </p:txBody>
        </p:sp>
        <p:cxnSp>
          <p:nvCxnSpPr>
            <p:cNvPr id="172055" name="AutoShape 25"/>
            <p:cNvCxnSpPr>
              <a:cxnSpLocks noChangeShapeType="1"/>
            </p:cNvCxnSpPr>
            <p:nvPr/>
          </p:nvCxnSpPr>
          <p:spPr bwMode="auto">
            <a:xfrm flipV="1">
              <a:off x="4200" y="3568"/>
              <a:ext cx="712" cy="8"/>
            </a:xfrm>
            <a:prstGeom prst="straightConnector1">
              <a:avLst/>
            </a:prstGeom>
            <a:noFill/>
            <a:ln w="12700" cap="sq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</p:cxnSp>
      </p:grp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-degree Anonymity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3429000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2-degree anonymous</a:t>
            </a:r>
            <a:endParaRPr lang="en-US" sz="1600" dirty="0"/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785786" y="4429132"/>
            <a:ext cx="7489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Prop 1: If G is k1-degree anonymous, then it is also k2-degree anonymous, for every k2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 k1</a:t>
            </a:r>
          </a:p>
        </p:txBody>
      </p:sp>
    </p:spTree>
    <p:extLst>
      <p:ext uri="{BB962C8B-B14F-4D97-AF65-F5344CB8AC3E}">
        <p14:creationId xmlns="" xmlns:p14="http://schemas.microsoft.com/office/powerpoint/2010/main" val="192331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829F-B3DE-41F0-869E-1465A791C4E4}" type="slidenum">
              <a:rPr lang="en-US"/>
              <a:pPr/>
              <a:t>61</a:t>
            </a:fld>
            <a:endParaRPr lang="en-US"/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214282" y="1614488"/>
            <a:ext cx="8605868" cy="19388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square" lIns="91282" tIns="45643" rIns="91282" bIns="4564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Given a graph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G(V, E)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and an integer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k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modify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 via a set of edge addition or deletion operations 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to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construct a new graph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k-degree anonymous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graph  G’ in which every node u has the same degree with at least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k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-1 other nodes</a:t>
            </a: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714348" y="4572008"/>
            <a:ext cx="712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Why not simply transform G to the complete graph?</a:t>
            </a:r>
            <a:endParaRPr lang="el-GR" sz="2400" dirty="0"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-degree Anonymity: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Anonymization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problem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06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2960-7566-479B-917A-1BA8D3E6140B}" type="slidenum">
              <a:rPr lang="en-US"/>
              <a:pPr/>
              <a:t>62</a:t>
            </a:fld>
            <a:endParaRPr lang="en-US"/>
          </a:p>
        </p:txBody>
      </p:sp>
      <p:sp>
        <p:nvSpPr>
          <p:cNvPr id="248835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3500438"/>
            <a:ext cx="8229600" cy="1008062"/>
          </a:xfrm>
          <a:noFill/>
        </p:spPr>
        <p:txBody>
          <a:bodyPr/>
          <a:lstStyle/>
          <a:p>
            <a:r>
              <a:rPr lang="en-US" sz="2000"/>
              <a:t>Symmetric difference between graphs </a:t>
            </a:r>
            <a:r>
              <a:rPr lang="en-US" sz="2000" b="1" i="1">
                <a:solidFill>
                  <a:srgbClr val="0066FF"/>
                </a:solidFill>
              </a:rPr>
              <a:t>G(V,E)</a:t>
            </a:r>
            <a:r>
              <a:rPr lang="en-US" sz="2000"/>
              <a:t> and </a:t>
            </a:r>
            <a:r>
              <a:rPr lang="en-US" sz="2000" b="1" i="1">
                <a:solidFill>
                  <a:srgbClr val="0066FF"/>
                </a:solidFill>
              </a:rPr>
              <a:t>G’(V,E’)</a:t>
            </a:r>
            <a:r>
              <a:rPr lang="en-US" sz="2000"/>
              <a:t> :</a:t>
            </a: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214282" y="1214422"/>
            <a:ext cx="8643966" cy="323149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square" lIns="91282" tIns="45643" rIns="91282" bIns="4564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Given a graph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G(V, E)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and an integer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k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modify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via a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minimal set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of edge addition or deletion operations to construct a new graph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G’(V’, E’)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such that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G’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is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k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-degree anonymous;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V’ = V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;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(utility) The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symmetric difference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of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and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G’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is as small as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possible 	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248837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85984" y="4643446"/>
          <a:ext cx="4176713" cy="431800"/>
        </p:xfrm>
        <a:graphic>
          <a:graphicData uri="http://schemas.openxmlformats.org/presentationml/2006/ole">
            <p:oleObj spid="_x0000_s95234" name="Equation" r:id="rId4" imgW="2094591" imgH="215806" progId="Equation.3">
              <p:embed/>
            </p:oleObj>
          </a:graphicData>
        </a:graphic>
      </p:graphicFrame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785786" y="5214950"/>
            <a:ext cx="778674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Assumption: G: undirected, unlabeled, no self-loops or multiple-edges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Only edge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additions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--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SymDiff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(G’, G) = |E’| - |E|</a:t>
            </a:r>
            <a:endParaRPr lang="el-GR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-degree Anonymity: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Anonymization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problem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9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43FA-D341-42C7-801C-8AB535AD201F}" type="slidenum">
              <a:rPr lang="en-US"/>
              <a:pPr/>
              <a:t>63</a:t>
            </a:fld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85900" y="2852738"/>
            <a:ext cx="2120900" cy="1638300"/>
            <a:chOff x="3888" y="696"/>
            <a:chExt cx="1336" cy="1032"/>
          </a:xfrm>
        </p:grpSpPr>
        <p:cxnSp>
          <p:nvCxnSpPr>
            <p:cNvPr id="172038" name="AutoShape 8"/>
            <p:cNvCxnSpPr>
              <a:cxnSpLocks noChangeShapeType="1"/>
            </p:cNvCxnSpPr>
            <p:nvPr/>
          </p:nvCxnSpPr>
          <p:spPr bwMode="auto">
            <a:xfrm flipH="1" flipV="1">
              <a:off x="4464" y="952"/>
              <a:ext cx="368" cy="248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172039" name="AutoShape 9"/>
            <p:cNvCxnSpPr>
              <a:cxnSpLocks noChangeShapeType="1"/>
            </p:cNvCxnSpPr>
            <p:nvPr/>
          </p:nvCxnSpPr>
          <p:spPr bwMode="auto">
            <a:xfrm flipV="1">
              <a:off x="4120" y="952"/>
              <a:ext cx="336" cy="248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172040" name="AutoShape 10"/>
            <p:cNvCxnSpPr>
              <a:cxnSpLocks noChangeShapeType="1"/>
            </p:cNvCxnSpPr>
            <p:nvPr/>
          </p:nvCxnSpPr>
          <p:spPr bwMode="auto">
            <a:xfrm flipH="1">
              <a:off x="4256" y="1528"/>
              <a:ext cx="440" cy="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sp>
          <p:nvSpPr>
            <p:cNvPr id="172041" name="Text Box 11"/>
            <p:cNvSpPr txBox="1">
              <a:spLocks noChangeArrowheads="1"/>
            </p:cNvSpPr>
            <p:nvPr/>
          </p:nvSpPr>
          <p:spPr bwMode="auto">
            <a:xfrm>
              <a:off x="4296" y="696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A (2)</a:t>
              </a:r>
            </a:p>
          </p:txBody>
        </p:sp>
        <p:sp>
          <p:nvSpPr>
            <p:cNvPr id="172042" name="Text Box 12"/>
            <p:cNvSpPr txBox="1">
              <a:spLocks noChangeArrowheads="1"/>
            </p:cNvSpPr>
            <p:nvPr/>
          </p:nvSpPr>
          <p:spPr bwMode="auto">
            <a:xfrm>
              <a:off x="3888" y="976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B (1)</a:t>
              </a:r>
            </a:p>
          </p:txBody>
        </p:sp>
        <p:sp>
          <p:nvSpPr>
            <p:cNvPr id="172043" name="Text Box 13"/>
            <p:cNvSpPr txBox="1">
              <a:spLocks noChangeArrowheads="1"/>
            </p:cNvSpPr>
            <p:nvPr/>
          </p:nvSpPr>
          <p:spPr bwMode="auto">
            <a:xfrm>
              <a:off x="4760" y="992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E (1)</a:t>
              </a:r>
            </a:p>
          </p:txBody>
        </p:sp>
        <p:sp>
          <p:nvSpPr>
            <p:cNvPr id="172044" name="Text Box 14"/>
            <p:cNvSpPr txBox="1">
              <a:spLocks noChangeArrowheads="1"/>
            </p:cNvSpPr>
            <p:nvPr/>
          </p:nvSpPr>
          <p:spPr bwMode="auto">
            <a:xfrm>
              <a:off x="4096" y="1528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C (1)</a:t>
              </a:r>
            </a:p>
          </p:txBody>
        </p:sp>
        <p:sp>
          <p:nvSpPr>
            <p:cNvPr id="172045" name="Text Box 15"/>
            <p:cNvSpPr txBox="1">
              <a:spLocks noChangeArrowheads="1"/>
            </p:cNvSpPr>
            <p:nvPr/>
          </p:nvSpPr>
          <p:spPr bwMode="auto">
            <a:xfrm>
              <a:off x="4552" y="1536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D (1)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953000" y="2928938"/>
            <a:ext cx="2120900" cy="1638300"/>
            <a:chOff x="3968" y="3072"/>
            <a:chExt cx="1336" cy="1032"/>
          </a:xfrm>
        </p:grpSpPr>
        <p:cxnSp>
          <p:nvCxnSpPr>
            <p:cNvPr id="172047" name="AutoShape 17"/>
            <p:cNvCxnSpPr>
              <a:cxnSpLocks noChangeShapeType="1"/>
            </p:cNvCxnSpPr>
            <p:nvPr/>
          </p:nvCxnSpPr>
          <p:spPr bwMode="auto">
            <a:xfrm flipH="1" flipV="1">
              <a:off x="4544" y="3328"/>
              <a:ext cx="368" cy="248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172048" name="AutoShape 18"/>
            <p:cNvCxnSpPr>
              <a:cxnSpLocks noChangeShapeType="1"/>
            </p:cNvCxnSpPr>
            <p:nvPr/>
          </p:nvCxnSpPr>
          <p:spPr bwMode="auto">
            <a:xfrm flipV="1">
              <a:off x="4200" y="3328"/>
              <a:ext cx="336" cy="248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172049" name="AutoShape 19"/>
            <p:cNvCxnSpPr>
              <a:cxnSpLocks noChangeShapeType="1"/>
            </p:cNvCxnSpPr>
            <p:nvPr/>
          </p:nvCxnSpPr>
          <p:spPr bwMode="auto">
            <a:xfrm flipH="1">
              <a:off x="4336" y="3904"/>
              <a:ext cx="440" cy="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</p:cxnSp>
        <p:sp>
          <p:nvSpPr>
            <p:cNvPr id="172050" name="Text Box 20"/>
            <p:cNvSpPr txBox="1">
              <a:spLocks noChangeArrowheads="1"/>
            </p:cNvSpPr>
            <p:nvPr/>
          </p:nvSpPr>
          <p:spPr bwMode="auto">
            <a:xfrm>
              <a:off x="4376" y="3072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A (2)</a:t>
              </a:r>
            </a:p>
          </p:txBody>
        </p:sp>
        <p:sp>
          <p:nvSpPr>
            <p:cNvPr id="172051" name="Text Box 21"/>
            <p:cNvSpPr txBox="1">
              <a:spLocks noChangeArrowheads="1"/>
            </p:cNvSpPr>
            <p:nvPr/>
          </p:nvSpPr>
          <p:spPr bwMode="auto">
            <a:xfrm>
              <a:off x="3968" y="3352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B (2)</a:t>
              </a:r>
            </a:p>
          </p:txBody>
        </p:sp>
        <p:sp>
          <p:nvSpPr>
            <p:cNvPr id="172052" name="Text Box 22"/>
            <p:cNvSpPr txBox="1">
              <a:spLocks noChangeArrowheads="1"/>
            </p:cNvSpPr>
            <p:nvPr/>
          </p:nvSpPr>
          <p:spPr bwMode="auto">
            <a:xfrm>
              <a:off x="4840" y="3368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E (2)</a:t>
              </a:r>
            </a:p>
          </p:txBody>
        </p:sp>
        <p:sp>
          <p:nvSpPr>
            <p:cNvPr id="172053" name="Text Box 23"/>
            <p:cNvSpPr txBox="1">
              <a:spLocks noChangeArrowheads="1"/>
            </p:cNvSpPr>
            <p:nvPr/>
          </p:nvSpPr>
          <p:spPr bwMode="auto">
            <a:xfrm>
              <a:off x="4176" y="3904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C (1)</a:t>
              </a:r>
            </a:p>
          </p:txBody>
        </p:sp>
        <p:sp>
          <p:nvSpPr>
            <p:cNvPr id="172054" name="Text Box 24"/>
            <p:cNvSpPr txBox="1">
              <a:spLocks noChangeArrowheads="1"/>
            </p:cNvSpPr>
            <p:nvPr/>
          </p:nvSpPr>
          <p:spPr bwMode="auto">
            <a:xfrm>
              <a:off x="4632" y="3912"/>
              <a:ext cx="46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lIns="91282" tIns="45643" rIns="91282" bIns="45643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D (1)</a:t>
              </a:r>
            </a:p>
          </p:txBody>
        </p:sp>
        <p:cxnSp>
          <p:nvCxnSpPr>
            <p:cNvPr id="172055" name="AutoShape 25"/>
            <p:cNvCxnSpPr>
              <a:cxnSpLocks noChangeShapeType="1"/>
            </p:cNvCxnSpPr>
            <p:nvPr/>
          </p:nvCxnSpPr>
          <p:spPr bwMode="auto">
            <a:xfrm flipV="1">
              <a:off x="4200" y="3568"/>
              <a:ext cx="712" cy="8"/>
            </a:xfrm>
            <a:prstGeom prst="straightConnector1">
              <a:avLst/>
            </a:prstGeom>
            <a:noFill/>
            <a:ln w="12700" cap="sq">
              <a:solidFill>
                <a:schemeClr val="hlink"/>
              </a:solidFill>
              <a:round/>
              <a:headEnd/>
              <a:tailEnd/>
            </a:ln>
          </p:spPr>
        </p:cxnSp>
      </p:grpSp>
      <p:sp>
        <p:nvSpPr>
          <p:cNvPr id="707610" name="Line 26"/>
          <p:cNvSpPr>
            <a:spLocks noChangeShapeType="1"/>
          </p:cNvSpPr>
          <p:nvPr/>
        </p:nvSpPr>
        <p:spPr bwMode="auto">
          <a:xfrm>
            <a:off x="3352800" y="3792538"/>
            <a:ext cx="1511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82" tIns="45643" rIns="91282" bIns="45643"/>
          <a:lstStyle/>
          <a:p>
            <a:endParaRPr lang="el-GR"/>
          </a:p>
        </p:txBody>
      </p:sp>
      <p:sp>
        <p:nvSpPr>
          <p:cNvPr id="707611" name="Text Box 27"/>
          <p:cNvSpPr txBox="1">
            <a:spLocks noChangeArrowheads="1"/>
          </p:cNvSpPr>
          <p:nvPr/>
        </p:nvSpPr>
        <p:spPr bwMode="auto">
          <a:xfrm>
            <a:off x="3479800" y="3462338"/>
            <a:ext cx="1397000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lIns="91282" tIns="45643" rIns="91282" bIns="4564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Calibri" pitchFamily="34" charset="0"/>
              </a:rPr>
              <a:t>anonymization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-degree Anonymity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56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10" grpId="0" animBg="1"/>
      <p:bldP spid="7076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08FD8-71E1-43D2-9D12-F4B4F899DD91}" type="slidenum">
              <a:rPr lang="en-US"/>
              <a:pPr/>
              <a:t>64</a:t>
            </a:fld>
            <a:endParaRPr lang="en-US"/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428596" y="1571612"/>
            <a:ext cx="7823200" cy="714375"/>
          </a:xfrm>
          <a:prstGeom prst="rect">
            <a:avLst/>
          </a:pr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lIns="91282" tIns="45643" rIns="91282" bIns="4564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k-anonymous sequence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] A sequence of integers</a:t>
            </a:r>
            <a:r>
              <a:rPr lang="en-US" sz="2000" b="1" dirty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en-US" sz="2000" b="1" i="1" dirty="0">
                <a:solidFill>
                  <a:srgbClr val="FF9900"/>
                </a:solidFill>
                <a:latin typeface="Calibri" pitchFamily="34" charset="0"/>
              </a:rPr>
              <a:t>d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is </a:t>
            </a:r>
            <a:r>
              <a:rPr lang="en-US" sz="2000" b="1" i="1" dirty="0">
                <a:solidFill>
                  <a:srgbClr val="FF9900"/>
                </a:solidFill>
                <a:latin typeface="Calibri" pitchFamily="34" charset="0"/>
              </a:rPr>
              <a:t>k</a:t>
            </a:r>
            <a:r>
              <a:rPr lang="en-US" sz="2000" b="1" i="1" dirty="0">
                <a:solidFill>
                  <a:schemeClr val="bg1"/>
                </a:solidFill>
                <a:latin typeface="Calibri" pitchFamily="34" charset="0"/>
              </a:rPr>
              <a:t>-anonymous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if every distinct element value in </a:t>
            </a:r>
            <a:r>
              <a:rPr lang="en-US" sz="2000" b="1" i="1" dirty="0">
                <a:solidFill>
                  <a:srgbClr val="FF9900"/>
                </a:solidFill>
                <a:latin typeface="Calibri" pitchFamily="34" charset="0"/>
              </a:rPr>
              <a:t>d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appears at least </a:t>
            </a:r>
            <a:r>
              <a:rPr lang="en-US" sz="2000" b="1" i="1" dirty="0">
                <a:solidFill>
                  <a:srgbClr val="FF9900"/>
                </a:solidFill>
                <a:latin typeface="Calibri" pitchFamily="34" charset="0"/>
              </a:rPr>
              <a:t>k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times.</a:t>
            </a:r>
            <a:r>
              <a:rPr lang="en-US" sz="2000" b="1" dirty="0">
                <a:latin typeface="Calibri" pitchFamily="34" charset="0"/>
              </a:rPr>
              <a:t>     </a:t>
            </a:r>
          </a:p>
        </p:txBody>
      </p:sp>
      <p:sp>
        <p:nvSpPr>
          <p:cNvPr id="710728" name="Text Box 72"/>
          <p:cNvSpPr txBox="1">
            <a:spLocks noChangeArrowheads="1"/>
          </p:cNvSpPr>
          <p:nvPr/>
        </p:nvSpPr>
        <p:spPr bwMode="auto">
          <a:xfrm>
            <a:off x="2143108" y="2500306"/>
            <a:ext cx="4681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[100,100, 100, 98, 98,15,15,15]</a:t>
            </a:r>
          </a:p>
        </p:txBody>
      </p:sp>
      <p:sp>
        <p:nvSpPr>
          <p:cNvPr id="710727" name="Text Box 71"/>
          <p:cNvSpPr txBox="1">
            <a:spLocks noChangeArrowheads="1"/>
          </p:cNvSpPr>
          <p:nvPr/>
        </p:nvSpPr>
        <p:spPr bwMode="auto">
          <a:xfrm>
            <a:off x="428596" y="3071810"/>
            <a:ext cx="8110537" cy="8350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lIns="91282" tIns="45643" rIns="91282" bIns="4564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 graph G(V, E) is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-degree anonymous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if its degree sequence is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k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-anonymous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28596" y="214290"/>
            <a:ext cx="814393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-degree Anonymity: degree sequence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1571604" y="4357694"/>
            <a:ext cx="6215106" cy="2286016"/>
            <a:chOff x="1571604" y="4286256"/>
            <a:chExt cx="6429420" cy="2428892"/>
          </a:xfrm>
        </p:grpSpPr>
        <p:pic>
          <p:nvPicPr>
            <p:cNvPr id="17511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1604" y="4286256"/>
              <a:ext cx="5494338" cy="2344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1785918" y="5857892"/>
              <a:ext cx="6215106" cy="8572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67521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728" grpId="0"/>
      <p:bldP spid="71072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241FD-F36F-4299-A82E-658029D08BE4}" type="slidenum">
              <a:rPr lang="en-US"/>
              <a:pPr/>
              <a:t>65</a:t>
            </a:fld>
            <a:endParaRPr lang="en-US"/>
          </a:p>
        </p:txBody>
      </p:sp>
      <p:sp>
        <p:nvSpPr>
          <p:cNvPr id="710727" name="Text Box 71"/>
          <p:cNvSpPr txBox="1">
            <a:spLocks noChangeArrowheads="1"/>
          </p:cNvSpPr>
          <p:nvPr/>
        </p:nvSpPr>
        <p:spPr bwMode="auto">
          <a:xfrm>
            <a:off x="611188" y="2708275"/>
            <a:ext cx="8110537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lIns="91282" tIns="45643" rIns="91282" bIns="4564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[degree-sequence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anonymization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] Given degree sequence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and integer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k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construct a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-anonymous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sequence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d’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such that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||d’-d||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(i.e., L</a:t>
            </a:r>
            <a:r>
              <a:rPr lang="en-US" sz="2400" baseline="-25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(d’ – d))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is minimized</a:t>
            </a:r>
          </a:p>
        </p:txBody>
      </p:sp>
      <p:sp>
        <p:nvSpPr>
          <p:cNvPr id="710729" name="Text Box 73"/>
          <p:cNvSpPr txBox="1">
            <a:spLocks noChangeArrowheads="1"/>
          </p:cNvSpPr>
          <p:nvPr/>
        </p:nvSpPr>
        <p:spPr bwMode="auto">
          <a:xfrm>
            <a:off x="214282" y="1500174"/>
            <a:ext cx="864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Increase/decrease of degrees correspond to additions/deletions of edges</a:t>
            </a:r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827088" y="4508500"/>
            <a:ext cx="53292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|E’| - |E| = ½ L</a:t>
            </a:r>
            <a:r>
              <a:rPr lang="en-US" sz="2000" baseline="-2500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(d’ – d)</a:t>
            </a:r>
            <a:endParaRPr lang="el-GR" sz="20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468313" y="5373688"/>
            <a:ext cx="6624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Relax graph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anonymization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: E’ not a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supergraph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of E</a:t>
            </a:r>
            <a:endParaRPr lang="el-GR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28596" y="214290"/>
            <a:ext cx="814393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-degree Anonymity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degree sequence </a:t>
            </a:r>
            <a:r>
              <a:rPr kumimoji="0" lang="en-US" sz="5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anonymization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7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727" grpId="0" animBg="1"/>
      <p:bldP spid="71072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151F-3A9F-47F2-AA91-365DF3D96342}" type="slidenum">
              <a:rPr lang="en-US"/>
              <a:pPr/>
              <a:t>66</a:t>
            </a:fld>
            <a:endParaRPr lang="en-US"/>
          </a:p>
        </p:txBody>
      </p:sp>
      <p:graphicFrame>
        <p:nvGraphicFramePr>
          <p:cNvPr id="709666" name="Group 3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192024608"/>
              </p:ext>
            </p:extLst>
          </p:nvPr>
        </p:nvGraphicFramePr>
        <p:xfrm>
          <a:off x="684213" y="1484313"/>
          <a:ext cx="7775575" cy="4760913"/>
        </p:xfrm>
        <a:graphic>
          <a:graphicData uri="http://schemas.openxmlformats.org/drawingml/2006/table">
            <a:tbl>
              <a:tblPr/>
              <a:tblGrid>
                <a:gridCol w="7775575"/>
              </a:tblGrid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Input: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Graph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with degree sequence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+mn-lt"/>
                          <a:cs typeface="Arial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 integer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Output: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-degree anonymous graph 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G’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91282" marR="91282" marT="45643" marB="456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2538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AutoNum type="arabicPeriod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[STEP 1: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Degree Sequence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Anonymization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]: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Construct an (optimal) k-anonymous degree sequence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d</a:t>
                      </a:r>
                      <a:r>
                        <a:rPr kumimoji="0" lang="en-US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from the original degree sequence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+mn-lt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AutoNum type="arabicPeriod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[STEP 2: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Graph Construction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]: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[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Construct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]: Given degree sequence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d'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 construct a new graph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(V, E</a:t>
                      </a:r>
                      <a:r>
                        <a:rPr kumimoji="0" lang="en-US" sz="20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such that the degree sequence of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is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d‘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[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Transform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]: Transform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(V, E</a:t>
                      </a:r>
                      <a:r>
                        <a:rPr kumimoji="0" lang="en-US" sz="20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  to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G</a:t>
                      </a:r>
                      <a:r>
                        <a:rPr kumimoji="0" lang="en-US" sz="20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’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(V, E</a:t>
                      </a:r>
                      <a:r>
                        <a:rPr kumimoji="0" lang="en-US" sz="20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’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 so that </a:t>
                      </a: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SymDiff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(G’,G) is minimized. </a:t>
                      </a:r>
                    </a:p>
                  </a:txBody>
                  <a:tcPr marL="91282" marR="91282" marT="45643" marB="456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395288" y="908050"/>
            <a:ext cx="4752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Two steps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8596" y="214290"/>
            <a:ext cx="814393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-degree Anonymity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algorithm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20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28F7-4769-48C0-9748-D5451AA0FC33}" type="slidenum">
              <a:rPr lang="en-US"/>
              <a:pPr/>
              <a:t>67</a:t>
            </a:fld>
            <a:endParaRPr lang="en-US"/>
          </a:p>
        </p:txBody>
      </p:sp>
      <p:sp>
        <p:nvSpPr>
          <p:cNvPr id="177162" name="Rectangle 20"/>
          <p:cNvSpPr>
            <a:spLocks noChangeArrowheads="1"/>
          </p:cNvSpPr>
          <p:nvPr/>
        </p:nvSpPr>
        <p:spPr bwMode="auto">
          <a:xfrm>
            <a:off x="266472" y="1644517"/>
            <a:ext cx="86868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 ≥ </a:t>
            </a: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2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 ≥… ≥ </a:t>
            </a: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n-US" sz="2000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 ≥… ≥ </a:t>
            </a: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 : original degree sequence.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’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 ≥ </a:t>
            </a: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’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2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 ≥…≥ </a:t>
            </a: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’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n-US" sz="2000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 ≥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… ≥ </a:t>
            </a: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d’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 :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k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-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anonymized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degree sequence.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827584" y="2636912"/>
            <a:ext cx="467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If we only add edges, d’(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)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Symbol" pitchFamily="18" charset="2"/>
              </a:rPr>
              <a:t> d(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Symbol" pitchFamily="18" charset="2"/>
              </a:rPr>
              <a:t>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sym typeface="Symbol" pitchFamily="18" charset="2"/>
              </a:rPr>
              <a:t>)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251520" y="3140968"/>
            <a:ext cx="8497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Observation 1, if d’(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 = d’(j) with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&lt; j, then d’(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 = d’(i+1) = .. . d’(j-1) = d(j)</a:t>
            </a:r>
            <a:endParaRPr lang="el-GR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7172" name="Rectangle 19"/>
          <p:cNvSpPr>
            <a:spLocks noChangeArrowheads="1"/>
          </p:cNvSpPr>
          <p:nvPr/>
        </p:nvSpPr>
        <p:spPr bwMode="auto">
          <a:xfrm>
            <a:off x="250825" y="3716338"/>
            <a:ext cx="8686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b="1" i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I(i, j)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: anonymization cost when all nodes i, i+1, …, j are put in the same anonymized group</a:t>
            </a:r>
            <a:endParaRPr lang="en-US" sz="2000" b="1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28596" y="214290"/>
            <a:ext cx="814393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-degree Anonymity Algorithm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degree sequence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05273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Degree sequence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anonymization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1331640" y="5013176"/>
          <a:ext cx="2349500" cy="774700"/>
        </p:xfrm>
        <a:graphic>
          <a:graphicData uri="http://schemas.openxmlformats.org/presentationml/2006/ole">
            <p:oleObj spid="_x0000_s96259" name="Εξίσωση" r:id="rId4" imgW="43075080" imgH="1421496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35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8A30-B8FC-465C-A146-B095B12CE76A}" type="slidenum">
              <a:rPr lang="en-US"/>
              <a:pPr/>
              <a:t>68</a:t>
            </a:fld>
            <a:endParaRPr lang="en-US"/>
          </a:p>
        </p:txBody>
      </p:sp>
      <p:sp>
        <p:nvSpPr>
          <p:cNvPr id="252933" name="Rectangle 4"/>
          <p:cNvSpPr>
            <a:spLocks noChangeArrowheads="1"/>
          </p:cNvSpPr>
          <p:nvPr/>
        </p:nvSpPr>
        <p:spPr bwMode="auto">
          <a:xfrm>
            <a:off x="395287" y="3717032"/>
            <a:ext cx="87487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Greedy 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Form a group with the first k, for the k+1, consider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</a:t>
            </a:r>
            <a:r>
              <a:rPr lang="en-US" sz="2000" baseline="-25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merge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= (d(1) – d(k+1)) +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I(d(k+2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2k+1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)) 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new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= I(d(k+1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2k)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28596" y="214290"/>
            <a:ext cx="814393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-degree Anonymity Algorithm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degree sequence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1484784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Example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6  6  5  5  4  4  4  4  4 (k=3)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6  6  6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691680" y="2060848"/>
            <a:ext cx="0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43608" y="249289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Merge  with previous group: 6 6 6 6,   or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Start new group:	      6 6 6 5 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1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47DA-FC2F-4D1C-9B42-512DCA1972A7}" type="slidenum">
              <a:rPr lang="en-US"/>
              <a:pPr/>
              <a:t>69</a:t>
            </a:fld>
            <a:endParaRPr lang="en-US"/>
          </a:p>
        </p:txBody>
      </p:sp>
      <p:sp>
        <p:nvSpPr>
          <p:cNvPr id="386052" name="Rectangle 18"/>
          <p:cNvSpPr>
            <a:spLocks noChangeArrowheads="1"/>
          </p:cNvSpPr>
          <p:nvPr/>
        </p:nvSpPr>
        <p:spPr bwMode="auto">
          <a:xfrm>
            <a:off x="179388" y="2060575"/>
            <a:ext cx="868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DA(1, j)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: the optimal degree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anonymization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of subsequence d(1, j)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DA(1, n)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: the optimal degree-sequence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anonymization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cost </a:t>
            </a:r>
          </a:p>
        </p:txBody>
      </p:sp>
      <p:sp>
        <p:nvSpPr>
          <p:cNvPr id="386053" name="Rectangle 19"/>
          <p:cNvSpPr>
            <a:spLocks noChangeArrowheads="1"/>
          </p:cNvSpPr>
          <p:nvPr/>
        </p:nvSpPr>
        <p:spPr bwMode="auto">
          <a:xfrm>
            <a:off x="107950" y="2924175"/>
            <a:ext cx="8686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b="1" i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I(i, j)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: anonymization cost when all nodes i, i+1, …, j are put in the same anonymized group</a:t>
            </a:r>
            <a:endParaRPr lang="en-US" sz="2000" b="1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386057" name="Object 4"/>
          <p:cNvGraphicFramePr>
            <a:graphicFrameLocks noChangeAspect="1"/>
          </p:cNvGraphicFramePr>
          <p:nvPr/>
        </p:nvGraphicFramePr>
        <p:xfrm>
          <a:off x="1403350" y="5157788"/>
          <a:ext cx="5097463" cy="481012"/>
        </p:xfrm>
        <a:graphic>
          <a:graphicData uri="http://schemas.openxmlformats.org/presentationml/2006/ole">
            <p:oleObj spid="_x0000_s97282" name="Equation" r:id="rId4" imgW="94699080" imgH="8930160" progId="Equation.3">
              <p:embed/>
            </p:oleObj>
          </a:graphicData>
        </a:graphic>
      </p:graphicFrame>
      <p:sp>
        <p:nvSpPr>
          <p:cNvPr id="386058" name="Text Box 10"/>
          <p:cNvSpPr txBox="1">
            <a:spLocks noChangeArrowheads="1"/>
          </p:cNvSpPr>
          <p:nvPr/>
        </p:nvSpPr>
        <p:spPr bwMode="auto">
          <a:xfrm>
            <a:off x="179388" y="3716338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2">
                    <a:lumMod val="50000"/>
                  </a:schemeClr>
                </a:solidFill>
              </a:rPr>
              <a:t>For i </a:t>
            </a:r>
            <a:r>
              <a:rPr lang="en-US" sz="140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&lt; 2k (impossible to construct 2 different groups of size k)</a:t>
            </a:r>
          </a:p>
        </p:txBody>
      </p:sp>
      <p:graphicFrame>
        <p:nvGraphicFramePr>
          <p:cNvPr id="386059" name="Object 2"/>
          <p:cNvGraphicFramePr>
            <a:graphicFrameLocks noChangeAspect="1"/>
          </p:cNvGraphicFramePr>
          <p:nvPr/>
        </p:nvGraphicFramePr>
        <p:xfrm>
          <a:off x="2916238" y="4149725"/>
          <a:ext cx="1711325" cy="355600"/>
        </p:xfrm>
        <a:graphic>
          <a:graphicData uri="http://schemas.openxmlformats.org/presentationml/2006/ole">
            <p:oleObj spid="_x0000_s97283" name="Equation" r:id="rId5" imgW="31286880" imgH="6491160" progId="Equation.3">
              <p:embed/>
            </p:oleObj>
          </a:graphicData>
        </a:graphic>
      </p:graphicFrame>
      <p:sp>
        <p:nvSpPr>
          <p:cNvPr id="386060" name="Text Box 12"/>
          <p:cNvSpPr txBox="1">
            <a:spLocks noChangeArrowheads="1"/>
          </p:cNvSpPr>
          <p:nvPr/>
        </p:nvSpPr>
        <p:spPr bwMode="auto">
          <a:xfrm>
            <a:off x="179388" y="4508500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2">
                    <a:lumMod val="50000"/>
                  </a:schemeClr>
                </a:solidFill>
              </a:rPr>
              <a:t>For i </a:t>
            </a:r>
            <a:r>
              <a:rPr lang="en-US" sz="140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 2k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28596" y="214290"/>
            <a:ext cx="814393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-degree Anonymity Algorithm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degree sequence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8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3CBB-D7CE-4327-8699-1987255EA481}" type="slidenum">
              <a:rPr lang="en-US"/>
              <a:pPr/>
              <a:t>7</a:t>
            </a:fld>
            <a:endParaRPr lang="en-US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71472" y="1428736"/>
            <a:ext cx="727392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Privacy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classified into </a:t>
            </a:r>
          </a:p>
          <a:p>
            <a:pPr marL="342900" indent="-342900" algn="just"/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AutoNum type="arabicPeriod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identity disclosure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: the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</a:rPr>
              <a:t>identity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of an individual who is associated with a node is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revealed (or, just whether an individual participates or not)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AutoNum type="arabicPeriod"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AutoNum type="arabicPeriod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link disclosure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: the sensitive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</a:rPr>
              <a:t>relationship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between individuals is disclosed, and </a:t>
            </a:r>
          </a:p>
          <a:p>
            <a:pPr marL="342900" indent="-342900" algn="just">
              <a:buFont typeface="Wingdings" pitchFamily="2" charset="2"/>
              <a:buAutoNum type="arabicPeriod"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AutoNum type="arabicPeriod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content disclosure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: the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</a:rPr>
              <a:t>sensitive data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associated with each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node or edge is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compromised,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for example, the email message sent </a:t>
            </a:r>
            <a:r>
              <a:rPr lang="en-US" sz="1600">
                <a:solidFill>
                  <a:schemeClr val="tx2">
                    <a:lumMod val="50000"/>
                  </a:schemeClr>
                </a:solidFill>
              </a:rPr>
              <a:t>and/or 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</a:rPr>
              <a:t>received,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the label (e.g., age, political beliefs, etc) associated with a node, properties such as the degree of a node, and general graph properties, etc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8572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Introduction: Privacy Model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8A30-B8FC-465C-A146-B095B12CE76A}" type="slidenum">
              <a:rPr lang="en-US"/>
              <a:pPr/>
              <a:t>70</a:t>
            </a:fld>
            <a:endParaRPr lang="en-US"/>
          </a:p>
        </p:txBody>
      </p:sp>
      <p:sp>
        <p:nvSpPr>
          <p:cNvPr id="252933" name="Rectangle 4"/>
          <p:cNvSpPr>
            <a:spLocks noChangeArrowheads="1"/>
          </p:cNvSpPr>
          <p:nvPr/>
        </p:nvSpPr>
        <p:spPr bwMode="auto">
          <a:xfrm>
            <a:off x="250825" y="4929198"/>
            <a:ext cx="8569647" cy="44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Additional bookkeeping -&gt; Dynamic Programming with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O(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nk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25293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866900" y="4137035"/>
          <a:ext cx="4573588" cy="503238"/>
        </p:xfrm>
        <a:graphic>
          <a:graphicData uri="http://schemas.openxmlformats.org/presentationml/2006/ole">
            <p:oleObj spid="_x0000_s98306" name="Equation" r:id="rId4" imgW="84943440" imgH="9336960" progId="Equation.3">
              <p:embed/>
            </p:oleObj>
          </a:graphicData>
        </a:graphic>
      </p:graphicFrame>
      <p:graphicFrame>
        <p:nvGraphicFramePr>
          <p:cNvPr id="252942" name="Object 4"/>
          <p:cNvGraphicFramePr>
            <a:graphicFrameLocks noChangeAspect="1"/>
          </p:cNvGraphicFramePr>
          <p:nvPr/>
        </p:nvGraphicFramePr>
        <p:xfrm>
          <a:off x="468313" y="1905010"/>
          <a:ext cx="5097462" cy="481013"/>
        </p:xfrm>
        <a:graphic>
          <a:graphicData uri="http://schemas.openxmlformats.org/presentationml/2006/ole">
            <p:oleObj spid="_x0000_s98307" name="Equation" r:id="rId5" imgW="94699080" imgH="8930160" progId="Equation.3">
              <p:embed/>
            </p:oleObj>
          </a:graphicData>
        </a:graphic>
      </p:graphicFrame>
      <p:graphicFrame>
        <p:nvGraphicFramePr>
          <p:cNvPr id="252943" name="Object 2"/>
          <p:cNvGraphicFramePr>
            <a:graphicFrameLocks noChangeAspect="1"/>
          </p:cNvGraphicFramePr>
          <p:nvPr/>
        </p:nvGraphicFramePr>
        <p:xfrm>
          <a:off x="468313" y="1544648"/>
          <a:ext cx="1711325" cy="355600"/>
        </p:xfrm>
        <a:graphic>
          <a:graphicData uri="http://schemas.openxmlformats.org/presentationml/2006/ole">
            <p:oleObj spid="_x0000_s98308" name="Equation" r:id="rId6" imgW="1295640" imgH="254160" progId="Equation.3">
              <p:embed/>
            </p:oleObj>
          </a:graphicData>
        </a:graphic>
      </p:graphicFrame>
      <p:sp>
        <p:nvSpPr>
          <p:cNvPr id="252944" name="Text Box 16"/>
          <p:cNvSpPr txBox="1">
            <a:spLocks noChangeArrowheads="1"/>
          </p:cNvSpPr>
          <p:nvPr/>
        </p:nvSpPr>
        <p:spPr bwMode="auto">
          <a:xfrm>
            <a:off x="468313" y="2481273"/>
            <a:ext cx="792003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Can be improved, no anonymous groups should be of size larger than 2k-1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We do not have to consider all the combinations of I(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j) pairs, but for every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only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j’s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such that k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Symbol" pitchFamily="18" charset="2"/>
              </a:rPr>
              <a:t>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j –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+ 1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Symbol" pitchFamily="18" charset="2"/>
              </a:rPr>
              <a:t>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2k-1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O(n</a:t>
            </a:r>
            <a:r>
              <a:rPr lang="en-US" baseline="30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 -&gt; 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Onk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</a:t>
            </a:r>
            <a:endParaRPr lang="el-GR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28596" y="214290"/>
            <a:ext cx="814393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-degree Anonymity Algorithm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degree sequence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1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CC0-7D4D-4EDA-BC27-3C42D7C8B5F5}" type="slidenum">
              <a:rPr lang="en-US"/>
              <a:pPr/>
              <a:t>71</a:t>
            </a:fld>
            <a:endParaRPr lang="en-US"/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1857364"/>
            <a:ext cx="8115328" cy="28803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A degree sequence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is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realizable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if there exists a simple undirected graph with nodes having degree sequence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d.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Are all degree sequences realizable?</a:t>
            </a:r>
          </a:p>
          <a:p>
            <a:pPr>
              <a:buFont typeface="Wingdings" pitchFamily="2" charset="2"/>
              <a:buNone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Not all vectors of integers are realizable degree sequences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d = {4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2, 2, 2, 1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} ?</a:t>
            </a: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How can we decide?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214290"/>
            <a:ext cx="8568952" cy="76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-degree Anonymity Algorithm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graph construction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2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DD66-AC3E-46B7-8477-221853DB3562}" type="slidenum">
              <a:rPr lang="en-US"/>
              <a:pPr/>
              <a:t>72</a:t>
            </a:fld>
            <a:endParaRPr lang="en-US"/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468313" y="1900238"/>
            <a:ext cx="8135937" cy="18891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lIns="91282" tIns="45643" rIns="91282" bIns="4564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[</a:t>
            </a:r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Erdös and Gallai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] A degree sequence </a:t>
            </a:r>
            <a:r>
              <a:rPr lang="en-US" sz="2000" b="1" i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with </a:t>
            </a:r>
            <a:r>
              <a:rPr kumimoji="1" lang="en-US" sz="2000" b="1" i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</a:t>
            </a:r>
            <a:r>
              <a:rPr kumimoji="1" lang="en-US" sz="2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kumimoji="1" lang="en-US" sz="2000" i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kumimoji="1" lang="en-US" sz="2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 ≥ </a:t>
            </a:r>
            <a:r>
              <a:rPr kumimoji="1" lang="en-US" sz="2000" b="1" i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</a:t>
            </a:r>
            <a:r>
              <a:rPr kumimoji="1" lang="en-US" sz="2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kumimoji="1" lang="en-US" sz="2000" i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2</a:t>
            </a:r>
            <a:r>
              <a:rPr kumimoji="1" lang="en-US" sz="2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 ≥… ≥ </a:t>
            </a:r>
            <a:r>
              <a:rPr kumimoji="1" lang="en-US" sz="2000" b="1" i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</a:t>
            </a:r>
            <a:r>
              <a:rPr kumimoji="1" lang="en-US" sz="2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kumimoji="1" lang="en-US" sz="2000" i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</a:t>
            </a:r>
            <a:r>
              <a:rPr kumimoji="1" lang="en-US" sz="2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 ≥… ≥ </a:t>
            </a:r>
            <a:r>
              <a:rPr kumimoji="1" lang="en-US" sz="2000" b="1" i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</a:t>
            </a:r>
            <a:r>
              <a:rPr kumimoji="1" lang="en-US" sz="2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kumimoji="1" lang="en-US" sz="2000" i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</a:t>
            </a:r>
            <a:r>
              <a:rPr kumimoji="1" lang="en-US" sz="2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 and </a:t>
            </a:r>
            <a:r>
              <a:rPr kumimoji="1" lang="el-GR" sz="2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Σ</a:t>
            </a:r>
            <a:r>
              <a:rPr kumimoji="1" lang="en-US" sz="2000" b="1" i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</a:t>
            </a:r>
            <a:r>
              <a:rPr kumimoji="1" lang="en-US" sz="2000" i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(i)</a:t>
            </a:r>
            <a:r>
              <a:rPr kumimoji="1" lang="en-US" sz="2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even, is realizable if and only if </a:t>
            </a:r>
            <a:br>
              <a:rPr kumimoji="1" lang="en-US" sz="2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endParaRPr kumimoji="1" lang="en-US" sz="200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kumimoji="1" lang="en-US" sz="200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kumimoji="1" lang="el-GR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253956" name="Object 2"/>
          <p:cNvGraphicFramePr>
            <a:graphicFrameLocks noChangeAspect="1"/>
          </p:cNvGraphicFramePr>
          <p:nvPr/>
        </p:nvGraphicFramePr>
        <p:xfrm>
          <a:off x="900113" y="2809875"/>
          <a:ext cx="7056437" cy="935038"/>
        </p:xfrm>
        <a:graphic>
          <a:graphicData uri="http://schemas.openxmlformats.org/presentationml/2006/ole">
            <p:oleObj spid="_x0000_s99330" name="Equation" r:id="rId4" imgW="3454400" imgH="431800" progId="">
              <p:embed/>
            </p:oleObj>
          </a:graphicData>
        </a:graphic>
      </p:graphicFrame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468313" y="4292600"/>
            <a:ext cx="799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For each subset of the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highest degree nodes, the degrees of these nodes can be “absorbed” within the nodes and the outside degrees</a:t>
            </a:r>
            <a:endParaRPr lang="el-GR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214290"/>
            <a:ext cx="8568952" cy="76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-degree Anonymity Algorithm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graph construction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9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4EAC-B837-4F76-BAAA-EB0FF6CB9162}" type="slidenum">
              <a:rPr lang="en-US"/>
              <a:pPr/>
              <a:t>73</a:t>
            </a:fld>
            <a:endParaRPr lang="en-US"/>
          </a:p>
        </p:txBody>
      </p:sp>
      <p:sp>
        <p:nvSpPr>
          <p:cNvPr id="712721" name="Text Box 17"/>
          <p:cNvSpPr txBox="1">
            <a:spLocks noChangeArrowheads="1"/>
          </p:cNvSpPr>
          <p:nvPr/>
        </p:nvSpPr>
        <p:spPr bwMode="auto">
          <a:xfrm>
            <a:off x="539750" y="989013"/>
            <a:ext cx="7920038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Input: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Degree sequence </a:t>
            </a:r>
            <a:r>
              <a:rPr lang="en-US" sz="2000" b="1" i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d’</a:t>
            </a:r>
          </a:p>
          <a:p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Output: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Graph </a:t>
            </a:r>
            <a:r>
              <a:rPr lang="en-US" sz="2000" b="1" i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</a:t>
            </a:r>
            <a:r>
              <a:rPr lang="en-US" sz="2000" b="1" i="1" baseline="30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0</a:t>
            </a:r>
            <a:r>
              <a:rPr lang="en-US" sz="2000" b="1" i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(V, E</a:t>
            </a:r>
            <a:r>
              <a:rPr lang="en-US" sz="2000" b="1" i="1" baseline="30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0</a:t>
            </a:r>
            <a:r>
              <a:rPr lang="en-US" sz="2000" b="1" i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</a:t>
            </a:r>
            <a:r>
              <a:rPr lang="en-US" sz="2000" i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with degree sequence </a:t>
            </a:r>
            <a:r>
              <a:rPr lang="en-US" sz="2000" b="1" i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d’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or </a:t>
            </a:r>
            <a:r>
              <a:rPr lang="en-US" sz="2000" b="1" i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NO!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357158" y="2285992"/>
            <a:ext cx="76438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In each iteration,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pick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 arbitrary node u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add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edges from u to d(u) nodes of highest residual degree, where d(u) is the residual degree of u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Is an oracle</a:t>
            </a:r>
            <a:endParaRPr lang="el-GR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10456863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428596" y="4714884"/>
            <a:ext cx="76009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We also need G’ such that E’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 E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Thus, we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start with the edges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of E already in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Is not an oracle </a:t>
            </a: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323528" y="1916832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General algorithm, create a graph with degree sequence d’</a:t>
            </a:r>
            <a:endParaRPr lang="el-GR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1520" y="214290"/>
            <a:ext cx="8568952" cy="76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-degree Anonymity Algorithm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graph construction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25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2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761C-A120-4DFD-9B5F-45CB51A060C2}" type="slidenum">
              <a:rPr lang="en-US"/>
              <a:pPr/>
              <a:t>74</a:t>
            </a:fld>
            <a:endParaRPr lang="en-US"/>
          </a:p>
        </p:txBody>
      </p:sp>
      <p:sp>
        <p:nvSpPr>
          <p:cNvPr id="712721" name="Text Box 17"/>
          <p:cNvSpPr txBox="1">
            <a:spLocks noChangeArrowheads="1"/>
          </p:cNvSpPr>
          <p:nvPr/>
        </p:nvSpPr>
        <p:spPr bwMode="auto">
          <a:xfrm>
            <a:off x="468313" y="1196975"/>
            <a:ext cx="7920037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Input:</a:t>
            </a:r>
            <a:r>
              <a:rPr lang="en-US" sz="2000">
                <a:latin typeface="Calibri" pitchFamily="34" charset="0"/>
              </a:rPr>
              <a:t> Degree sequence </a:t>
            </a:r>
            <a:r>
              <a:rPr lang="en-US" sz="2000" b="1" i="1">
                <a:solidFill>
                  <a:srgbClr val="0066FF"/>
                </a:solidFill>
                <a:latin typeface="Calibri" pitchFamily="34" charset="0"/>
              </a:rPr>
              <a:t>d’</a:t>
            </a:r>
          </a:p>
          <a:p>
            <a:r>
              <a:rPr lang="en-US" sz="2000" b="1">
                <a:latin typeface="Calibri" pitchFamily="34" charset="0"/>
              </a:rPr>
              <a:t>Output:</a:t>
            </a:r>
            <a:r>
              <a:rPr lang="en-US" sz="2000">
                <a:latin typeface="Calibri" pitchFamily="34" charset="0"/>
              </a:rPr>
              <a:t> Graph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G</a:t>
            </a:r>
            <a:r>
              <a:rPr lang="en-US" sz="2000" b="1" i="1" baseline="30000">
                <a:solidFill>
                  <a:srgbClr val="0033CC"/>
                </a:solidFill>
                <a:latin typeface="Calibri" pitchFamily="34" charset="0"/>
              </a:rPr>
              <a:t>0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(V, E</a:t>
            </a:r>
            <a:r>
              <a:rPr lang="en-US" sz="2000" b="1" i="1" baseline="30000">
                <a:solidFill>
                  <a:srgbClr val="0033CC"/>
                </a:solidFill>
                <a:latin typeface="Calibri" pitchFamily="34" charset="0"/>
              </a:rPr>
              <a:t>0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sz="2000" i="1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with degree sequence </a:t>
            </a:r>
            <a:r>
              <a:rPr lang="en-US" sz="2000" b="1" i="1">
                <a:solidFill>
                  <a:srgbClr val="0066FF"/>
                </a:solidFill>
                <a:latin typeface="Calibri" pitchFamily="34" charset="0"/>
              </a:rPr>
              <a:t>d’</a:t>
            </a:r>
            <a:r>
              <a:rPr lang="en-US" sz="2000">
                <a:latin typeface="Calibri" pitchFamily="34" charset="0"/>
              </a:rPr>
              <a:t> or </a:t>
            </a:r>
            <a:r>
              <a:rPr lang="en-US" sz="2000" b="1" i="1">
                <a:latin typeface="Calibri" pitchFamily="34" charset="0"/>
              </a:rPr>
              <a:t>NO!</a:t>
            </a:r>
            <a:r>
              <a:rPr lang="en-US" sz="2000">
                <a:latin typeface="Calibri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000">
                <a:latin typeface="Calibri" pitchFamily="34" charset="0"/>
              </a:rPr>
              <a:t>If the degree sequence </a:t>
            </a:r>
            <a:r>
              <a:rPr lang="en-US" sz="2000" b="1" i="1">
                <a:solidFill>
                  <a:srgbClr val="0066FF"/>
                </a:solidFill>
                <a:latin typeface="Calibri" pitchFamily="34" charset="0"/>
              </a:rPr>
              <a:t>d’</a:t>
            </a:r>
            <a:r>
              <a:rPr lang="en-US" sz="2000">
                <a:latin typeface="Calibri" pitchFamily="34" charset="0"/>
              </a:rPr>
              <a:t> is NOT realizable?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>
                <a:latin typeface="Calibri" pitchFamily="34" charset="0"/>
              </a:rPr>
              <a:t>Convert it into a realizable and </a:t>
            </a:r>
            <a:r>
              <a:rPr lang="en-US" sz="2000" b="1" i="1">
                <a:solidFill>
                  <a:srgbClr val="0066FF"/>
                </a:solidFill>
                <a:latin typeface="Calibri" pitchFamily="34" charset="0"/>
              </a:rPr>
              <a:t>k</a:t>
            </a:r>
            <a:r>
              <a:rPr lang="en-US" sz="2000">
                <a:latin typeface="Calibri" pitchFamily="34" charset="0"/>
              </a:rPr>
              <a:t>-anonymous degree sequence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571472" y="3357562"/>
            <a:ext cx="781846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Slightly increase some of the entries in d via the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addition of uniform noise</a:t>
            </a:r>
          </a:p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In the implementation, examine the nodes in increasing order of their degrees, and slightly increase the degrees of a single node at each iteration (in real graph, few high degree nodes – rarely any two of these exactly the same degree)</a:t>
            </a:r>
            <a:endParaRPr lang="el-GR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214290"/>
            <a:ext cx="8568952" cy="76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-degree Anonymity Algorithm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graph construction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143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2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AEAF-CD32-44F2-ABBE-E83A1D263FE2}" type="slidenum">
              <a:rPr lang="en-US"/>
              <a:pPr/>
              <a:t>75</a:t>
            </a:fld>
            <a:endParaRPr lang="en-US"/>
          </a:p>
        </p:txBody>
      </p:sp>
      <p:sp>
        <p:nvSpPr>
          <p:cNvPr id="182275" name="Rectangle 11"/>
          <p:cNvSpPr>
            <a:spLocks noChangeArrowheads="1"/>
          </p:cNvSpPr>
          <p:nvPr/>
        </p:nvSpPr>
        <p:spPr bwMode="auto">
          <a:xfrm>
            <a:off x="277813" y="2060575"/>
            <a:ext cx="8686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23000"/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GreedySwap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transforms </a:t>
            </a: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</a:t>
            </a:r>
            <a:r>
              <a:rPr lang="en-US" sz="2000" b="1" i="1" baseline="30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0</a:t>
            </a: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= (V, E</a:t>
            </a:r>
            <a:r>
              <a:rPr lang="en-US" sz="2000" b="1" i="1" baseline="30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0</a:t>
            </a: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into </a:t>
            </a: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G’(V, E’)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with the same degree sequence </a:t>
            </a: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d’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and min symmetric difference </a:t>
            </a:r>
            <a:r>
              <a:rPr lang="en-US" sz="2000" b="1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SymDiff</a:t>
            </a: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(G’,G)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23000"/>
              <a:buFont typeface="Wingdings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23000"/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GreedySwap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is a greedy heuristic with several iterations.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23000"/>
              <a:buFont typeface="Wingdings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23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At each step,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GreedySwap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swaps a pair of edges to make the graph more similar to the original graph </a:t>
            </a: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while leaving the nodes’ degrees intact.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214290"/>
            <a:ext cx="8568952" cy="76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9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-degree Anonymity Algorithm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graph transformation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98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1BAC-1E85-4AB9-8C37-E227970CD661}" type="slidenum">
              <a:rPr lang="en-US"/>
              <a:pPr/>
              <a:t>76</a:t>
            </a:fld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945805"/>
            <a:ext cx="7124700" cy="779462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Valid swappable pairs of edges</a:t>
            </a:r>
          </a:p>
        </p:txBody>
      </p:sp>
      <p:pic>
        <p:nvPicPr>
          <p:cNvPr id="1843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5" y="1844675"/>
            <a:ext cx="4953000" cy="31099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718854" name="Text Box 6"/>
          <p:cNvSpPr txBox="1">
            <a:spLocks noChangeArrowheads="1"/>
          </p:cNvSpPr>
          <p:nvPr/>
        </p:nvSpPr>
        <p:spPr bwMode="auto">
          <a:xfrm>
            <a:off x="900113" y="5661025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 swap is </a:t>
            </a:r>
            <a:r>
              <a:rPr lang="en-US" sz="2400" b="1" i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valid</a:t>
            </a:r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if the resulting graph is simple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214290"/>
            <a:ext cx="8568952" cy="76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-degree Anonymity Algorithm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graph construction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13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02B1-BD9B-466A-8C70-8BD4AB8D9B12}" type="slidenum">
              <a:rPr lang="en-US"/>
              <a:pPr/>
              <a:t>77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Experiments	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Datasets: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l-GR" sz="18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Co-authors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(7995 authors of papers in db and theory conference),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l-GR" sz="16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Enron emails </a:t>
            </a:r>
            <a:r>
              <a:rPr lang="el-GR" sz="16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151 users, edge if at least 5 times), </a:t>
            </a:r>
            <a:endParaRPr lang="el-GR" sz="16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</a:rPr>
              <a:t>powergrid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(generators, transformers and substations in a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powergrid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network, edges represent high-voltage transmission lines between them), </a:t>
            </a:r>
            <a:endParaRPr lang="el-GR" sz="16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</a:rPr>
              <a:t>Erdos-Renyi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(random graphs with nodes randomly connected to each other with probability p), </a:t>
            </a:r>
            <a:endParaRPr lang="el-GR" sz="16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small-world large clustering coefficient (average fraction of pair of neighbors of a node that are also neighbors) and small average path length (average length of the shortest path between all pairs of reachable nodes), </a:t>
            </a:r>
            <a:endParaRPr lang="el-GR" sz="16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power-law or scale graphs (the probability that a node has degree d is proportional to d</a:t>
            </a:r>
            <a:r>
              <a:rPr lang="en-US" sz="1600" baseline="30000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l-GR" sz="1600" baseline="30000" dirty="0">
                <a:solidFill>
                  <a:schemeClr val="tx2">
                    <a:lumMod val="50000"/>
                  </a:schemeClr>
                </a:solidFill>
              </a:rPr>
              <a:t>γ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l-GR" sz="1600" dirty="0">
                <a:solidFill>
                  <a:schemeClr val="tx2">
                    <a:lumMod val="50000"/>
                  </a:schemeClr>
                </a:solidFill>
              </a:rPr>
              <a:t>γ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= 2, 3)</a:t>
            </a:r>
          </a:p>
          <a:p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Goal (Utility):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degree-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anonymization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does not destroy the structure of the graph</a:t>
            </a:r>
          </a:p>
          <a:p>
            <a:pPr lvl="1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Average path length</a:t>
            </a:r>
          </a:p>
          <a:p>
            <a:pPr lvl="1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Clustering coefficient</a:t>
            </a:r>
          </a:p>
          <a:p>
            <a:pPr lvl="1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Exponent of power-law distribution  </a:t>
            </a:r>
          </a:p>
        </p:txBody>
      </p:sp>
    </p:spTree>
    <p:extLst>
      <p:ext uri="{BB962C8B-B14F-4D97-AF65-F5344CB8AC3E}">
        <p14:creationId xmlns="" xmlns:p14="http://schemas.microsoft.com/office/powerpoint/2010/main" val="31586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80B9-AAEE-4567-AE97-F5E13C67D33C}" type="slidenum">
              <a:rPr lang="en-US"/>
              <a:pPr/>
              <a:t>78</a:t>
            </a:fld>
            <a:endParaRPr lang="en-US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Experiments: Clustering coefficient and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Avg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Path Length</a:t>
            </a:r>
          </a:p>
        </p:txBody>
      </p:sp>
      <p:graphicFrame>
        <p:nvGraphicFramePr>
          <p:cNvPr id="187395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2563813"/>
          <a:ext cx="4500563" cy="3960812"/>
        </p:xfrm>
        <a:graphic>
          <a:graphicData uri="http://schemas.openxmlformats.org/presentationml/2006/ole">
            <p:oleObj spid="_x0000_s100354" name="Bitmap Image" r:id="rId4" imgW="6354062" imgH="4439270" progId="PBrush">
              <p:embed/>
            </p:oleObj>
          </a:graphicData>
        </a:graphic>
      </p:graphicFrame>
      <p:graphicFrame>
        <p:nvGraphicFramePr>
          <p:cNvPr id="187396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284663" y="2708275"/>
          <a:ext cx="4859337" cy="3816350"/>
        </p:xfrm>
        <a:graphic>
          <a:graphicData uri="http://schemas.openxmlformats.org/presentationml/2006/ole">
            <p:oleObj spid="_x0000_s100355" name="Bitmap Image" r:id="rId5" imgW="6257143" imgH="4238095" progId="PBrush">
              <p:embed/>
            </p:oleObj>
          </a:graphicData>
        </a:graphic>
      </p:graphicFrame>
      <p:sp>
        <p:nvSpPr>
          <p:cNvPr id="187397" name="Rectangle 11"/>
          <p:cNvSpPr>
            <a:spLocks noChangeArrowheads="1"/>
          </p:cNvSpPr>
          <p:nvPr/>
        </p:nvSpPr>
        <p:spPr bwMode="auto">
          <a:xfrm>
            <a:off x="457200" y="1916113"/>
            <a:ext cx="82915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000" b="1" dirty="0">
                <a:latin typeface="Calibri" pitchFamily="34" charset="0"/>
              </a:rPr>
              <a:t>Co-author</a:t>
            </a:r>
            <a:r>
              <a:rPr lang="en-US" sz="2000" dirty="0">
                <a:latin typeface="Calibri" pitchFamily="34" charset="0"/>
              </a:rPr>
              <a:t> dataset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000" dirty="0">
                <a:latin typeface="Calibri" pitchFamily="34" charset="0"/>
              </a:rPr>
              <a:t>APL and CC do not change dramatically even for large values of </a:t>
            </a:r>
            <a:r>
              <a:rPr lang="en-US" sz="2000" b="1" i="1" dirty="0">
                <a:solidFill>
                  <a:srgbClr val="0033CC"/>
                </a:solidFill>
                <a:latin typeface="Calibri" pitchFamily="34" charset="0"/>
              </a:rPr>
              <a:t>k</a:t>
            </a:r>
          </a:p>
        </p:txBody>
      </p:sp>
    </p:spTree>
    <p:extLst>
      <p:ext uri="{BB962C8B-B14F-4D97-AF65-F5344CB8AC3E}">
        <p14:creationId xmlns="" xmlns:p14="http://schemas.microsoft.com/office/powerpoint/2010/main" val="29340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A201-9282-48D5-BA1E-F2ADC25642D7}" type="slidenum">
              <a:rPr lang="en-US"/>
              <a:pPr/>
              <a:t>79</a:t>
            </a:fld>
            <a:endParaRPr lang="en-US"/>
          </a:p>
        </p:txBody>
      </p:sp>
      <p:sp>
        <p:nvSpPr>
          <p:cNvPr id="188418" name="Rectangle 4"/>
          <p:cNvSpPr>
            <a:spLocks noChangeArrowheads="1"/>
          </p:cNvSpPr>
          <p:nvPr/>
        </p:nvSpPr>
        <p:spPr bwMode="auto">
          <a:xfrm>
            <a:off x="468313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Experiments: Edge intersections</a:t>
            </a:r>
          </a:p>
        </p:txBody>
      </p:sp>
      <p:graphicFrame>
        <p:nvGraphicFramePr>
          <p:cNvPr id="720967" name="Group 71"/>
          <p:cNvGraphicFramePr>
            <a:graphicFrameLocks noGrp="1"/>
          </p:cNvGraphicFramePr>
          <p:nvPr>
            <p:ph sz="half" idx="4294967295"/>
          </p:nvPr>
        </p:nvGraphicFramePr>
        <p:xfrm>
          <a:off x="3917950" y="2066925"/>
          <a:ext cx="4038600" cy="3235645"/>
        </p:xfrm>
        <a:graphic>
          <a:graphicData uri="http://schemas.openxmlformats.org/drawingml/2006/table">
            <a:tbl>
              <a:tblPr/>
              <a:tblGrid>
                <a:gridCol w="2309813"/>
                <a:gridCol w="1728787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Synthetic datasets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 world graphs*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 (0.01)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Random graphs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 (0.01)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Power law graphs**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0.93 (0.04)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Real datasets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0.95 (0.16)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Powergrid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0.97 (0.01)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Co-authors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0.91(0.01)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8450" name="Text Box 63"/>
          <p:cNvSpPr txBox="1">
            <a:spLocks noChangeArrowheads="1"/>
          </p:cNvSpPr>
          <p:nvPr/>
        </p:nvSpPr>
        <p:spPr bwMode="auto">
          <a:xfrm>
            <a:off x="395288" y="1916113"/>
            <a:ext cx="31686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Edge intersection achieved by the 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GreedySwap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algorithm for different datasets.</a:t>
            </a:r>
          </a:p>
          <a:p>
            <a:pPr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Parenthesis value indicates the original value of edge intersection</a:t>
            </a:r>
          </a:p>
        </p:txBody>
      </p:sp>
    </p:spTree>
    <p:extLst>
      <p:ext uri="{BB962C8B-B14F-4D97-AF65-F5344CB8AC3E}">
        <p14:creationId xmlns="" xmlns:p14="http://schemas.microsoft.com/office/powerpoint/2010/main" val="23519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935-0D81-4DD2-8B0E-CF8245455077}" type="slidenum">
              <a:rPr lang="en-US"/>
              <a:pPr/>
              <a:t>8</a:t>
            </a:fld>
            <a:endParaRPr lang="en-US"/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285720" y="1285860"/>
            <a:ext cx="842968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Background Knowledge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(what the attacker knows besides the released network)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	e.g., the age of the victim, the number of her friends, etc	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also, combine from participation in many networks</a:t>
            </a:r>
          </a:p>
          <a:p>
            <a:pPr algn="just"/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2. Acquired through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malicious actions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of the adversary called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attacks</a:t>
            </a:r>
          </a:p>
          <a:p>
            <a:pPr marL="457200" indent="-457200" algn="just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		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85728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Introduction: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the attacker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28662" y="3286124"/>
            <a:ext cx="75724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active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an adversary tries to compromise privacy by strategically creating new user accounts and links 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</a:rPr>
              <a:t>before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the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anonymized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network is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released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passive: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try to learn the identities of nodes only 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</a:rPr>
              <a:t>after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the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anonymized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network has been released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4282" y="5214950"/>
            <a:ext cx="84296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closed world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adversary, in which case, external information is complete and absent facts are considered false,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an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open world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adversary, in which case, external information may be incomplete and absent facts are simply unknown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4001-CA36-4DA2-8903-7F4D6CB08A17}" type="slidenum">
              <a:rPr lang="en-US"/>
              <a:pPr/>
              <a:t>80</a:t>
            </a:fld>
            <a:endParaRPr lang="en-US"/>
          </a:p>
        </p:txBody>
      </p:sp>
      <p:sp>
        <p:nvSpPr>
          <p:cNvPr id="81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988" y="871538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Experiments: Exponent of power law distributions</a:t>
            </a:r>
          </a:p>
        </p:txBody>
      </p:sp>
      <p:graphicFrame>
        <p:nvGraphicFramePr>
          <p:cNvPr id="811099" name="Group 91"/>
          <p:cNvGraphicFramePr>
            <a:graphicFrameLocks noGrp="1"/>
          </p:cNvGraphicFramePr>
          <p:nvPr>
            <p:ph idx="4294967295"/>
          </p:nvPr>
        </p:nvGraphicFramePr>
        <p:xfrm>
          <a:off x="1187450" y="2133600"/>
          <a:ext cx="3455988" cy="3200400"/>
        </p:xfrm>
        <a:graphic>
          <a:graphicData uri="http://schemas.openxmlformats.org/drawingml/2006/table">
            <a:tbl>
              <a:tblPr/>
              <a:tblGrid>
                <a:gridCol w="1858963"/>
                <a:gridCol w="1597025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Original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k=10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k=15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k=20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k=25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k=50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k=100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9469" name="Text Box 55"/>
          <p:cNvSpPr txBox="1">
            <a:spLocks noChangeArrowheads="1"/>
          </p:cNvSpPr>
          <p:nvPr/>
        </p:nvSpPr>
        <p:spPr bwMode="auto">
          <a:xfrm>
            <a:off x="5795963" y="2492375"/>
            <a:ext cx="273685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alibri" pitchFamily="34" charset="0"/>
              </a:rPr>
              <a:t>Co-author</a:t>
            </a:r>
            <a:r>
              <a:rPr lang="en-US" sz="2000">
                <a:latin typeface="Calibri" pitchFamily="34" charset="0"/>
              </a:rPr>
              <a:t> dataset</a:t>
            </a:r>
          </a:p>
          <a:p>
            <a:pPr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Exponent of the power-law distribution as a function of </a:t>
            </a:r>
            <a:r>
              <a:rPr lang="en-US" sz="2000" b="1" i="1">
                <a:solidFill>
                  <a:srgbClr val="0033CC"/>
                </a:solidFill>
                <a:latin typeface="Calibri" pitchFamily="34" charset="0"/>
              </a:rPr>
              <a:t>k</a:t>
            </a:r>
          </a:p>
          <a:p>
            <a:pPr>
              <a:spcBef>
                <a:spcPct val="50000"/>
              </a:spcBef>
            </a:pPr>
            <a:endParaRPr lang="en-US" sz="2000" b="1" i="1">
              <a:solidFill>
                <a:srgbClr val="0033CC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5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DFCE-EE3C-4459-A5D3-6C94EF4E499F}" type="slidenum">
              <a:rPr lang="en-US"/>
              <a:pPr/>
              <a:t>81</a:t>
            </a:fld>
            <a:endParaRPr lang="en-US"/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539750" y="2636838"/>
            <a:ext cx="727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440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k-neighborhood Anonymity 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116013" y="5300663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B. Zhou and J. Pei</a:t>
            </a:r>
            <a:r>
              <a:rPr lang="el-GR">
                <a:latin typeface="Calibri" pitchFamily="34" charset="0"/>
              </a:rPr>
              <a:t>, </a:t>
            </a:r>
            <a:r>
              <a:rPr lang="en-US" i="1">
                <a:solidFill>
                  <a:srgbClr val="CC0000"/>
                </a:solidFill>
                <a:latin typeface="Calibri" pitchFamily="34" charset="0"/>
              </a:rPr>
              <a:t>Preserving Privacy in Social Networks Against Neighborhood Attacks,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ICDE 2008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21A3-A465-4ECD-92CC-C75E6350A9E3}" type="slidenum">
              <a:rPr lang="en-US"/>
              <a:pPr/>
              <a:t>82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Introduction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357298"/>
            <a:ext cx="64801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57158" y="714356"/>
            <a:ext cx="8135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neighborhood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of u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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V(G) is the induced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subgraph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of the neighbors of u, denoted by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Neighbor</a:t>
            </a:r>
            <a:r>
              <a:rPr lang="en-US" sz="2000" baseline="-25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(U) = G(N</a:t>
            </a:r>
            <a:r>
              <a:rPr lang="en-US" sz="200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 where N</a:t>
            </a:r>
            <a:r>
              <a:rPr lang="en-US" sz="200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= {v | (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u,v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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E(G)}.</a:t>
            </a:r>
            <a:endParaRPr lang="en-US" sz="2000" dirty="0"/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323528" y="5157192"/>
            <a:ext cx="826960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1-neighborhood attacks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For example, the a</a:t>
            </a:r>
            <a:r>
              <a:rPr lang="el-GR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dversary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knows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that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: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285750" indent="-285750" algn="just">
              <a:buSzPct val="120000"/>
              <a:buFont typeface="Wingdings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Ada has 2 friends who know each other and another two friends who do not know each other (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1-neighborhood </a:t>
            </a:r>
            <a:r>
              <a:rPr lang="el-GR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graph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– induced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subgraph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  <a:p>
            <a:pPr marL="285750" indent="-285750" algn="just">
              <a:buSzPct val="120000"/>
              <a:buFont typeface="Wingdings" pitchFamily="2" charset="2"/>
              <a:buChar char="§"/>
            </a:pPr>
            <a:r>
              <a:rPr lang="el-GR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Bob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can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also </a:t>
            </a:r>
            <a:r>
              <a:rPr lang="el-GR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be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identified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from its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1-neighborhood </a:t>
            </a:r>
            <a:r>
              <a:rPr lang="el-GR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graph</a:t>
            </a:r>
            <a:endParaRPr lang="el-GR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7DE8-70BC-4CCF-ADFE-298F836FA0AC}" type="slidenum">
              <a:rPr lang="en-US"/>
              <a:pPr/>
              <a:t>83</a:t>
            </a:fld>
            <a:endParaRPr lang="en-US"/>
          </a:p>
        </p:txBody>
      </p:sp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539750" y="1268760"/>
            <a:ext cx="799306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Graph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G= (V, E, L, F),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V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set of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nodes,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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Vx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V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set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of edges,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is a set of labels, and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	F a labeling function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F: V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sym typeface="Symbol" pitchFamily="18" charset="2"/>
              </a:rPr>
              <a:t>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assigns each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node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 label.  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edges do not carry labels</a:t>
            </a:r>
          </a:p>
          <a:p>
            <a:endParaRPr lang="en-US" i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Items in L form a hierarchy. </a:t>
            </a:r>
          </a:p>
          <a:p>
            <a:pPr algn="just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E.g., if occupations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as labels,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L contains not only the specific occupations [such as dentist, general physician, optometrist, high school teacher, primary school teacher,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etc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] but also general categories [such as, medical doctor, teacher, and professional}.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*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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L -&gt; most general category generalizing all labels. 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7276" y="78718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Graph Model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B8F3-7791-44EA-8BFA-71DE51227BFB}" type="slidenum">
              <a:rPr lang="en-US"/>
              <a:pPr/>
              <a:t>84</a:t>
            </a:fld>
            <a:endParaRPr lang="en-US"/>
          </a:p>
        </p:txBody>
      </p:sp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539749" y="2420888"/>
            <a:ext cx="79930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Given </a:t>
            </a:r>
            <a:r>
              <a:rPr lang="en-US" dirty="0">
                <a:latin typeface="Calibri" pitchFamily="34" charset="0"/>
              </a:rPr>
              <a:t>a graph = (V</a:t>
            </a:r>
            <a:r>
              <a:rPr lang="en-US" baseline="-25000" dirty="0">
                <a:latin typeface="Calibri" pitchFamily="34" charset="0"/>
              </a:rPr>
              <a:t>H</a:t>
            </a:r>
            <a:r>
              <a:rPr lang="en-US" dirty="0">
                <a:latin typeface="Calibri" pitchFamily="34" charset="0"/>
              </a:rPr>
              <a:t>, E</a:t>
            </a:r>
            <a:r>
              <a:rPr lang="en-US" baseline="-25000" dirty="0">
                <a:latin typeface="Calibri" pitchFamily="34" charset="0"/>
              </a:rPr>
              <a:t>H</a:t>
            </a:r>
            <a:r>
              <a:rPr lang="en-US" dirty="0">
                <a:latin typeface="Calibri" pitchFamily="34" charset="0"/>
              </a:rPr>
              <a:t>, L, F ) and a social network G = (V, E, L, L), an </a:t>
            </a:r>
            <a:r>
              <a:rPr lang="en-US" dirty="0">
                <a:solidFill>
                  <a:srgbClr val="FF3399"/>
                </a:solidFill>
                <a:latin typeface="Calibri" pitchFamily="34" charset="0"/>
              </a:rPr>
              <a:t>instance</a:t>
            </a:r>
            <a:r>
              <a:rPr lang="en-US" dirty="0">
                <a:latin typeface="Calibri" pitchFamily="34" charset="0"/>
              </a:rPr>
              <a:t> of H in G is a tuple (H', f) where H' = (V</a:t>
            </a:r>
            <a:r>
              <a:rPr lang="en-US" baseline="-25000" dirty="0">
                <a:latin typeface="Calibri" pitchFamily="34" charset="0"/>
              </a:rPr>
              <a:t>H’</a:t>
            </a:r>
            <a:r>
              <a:rPr lang="en-US" dirty="0">
                <a:latin typeface="Calibri" pitchFamily="34" charset="0"/>
              </a:rPr>
              <a:t> ,E</a:t>
            </a:r>
            <a:r>
              <a:rPr lang="en-US" baseline="-25000" dirty="0">
                <a:latin typeface="Calibri" pitchFamily="34" charset="0"/>
              </a:rPr>
              <a:t>H’</a:t>
            </a:r>
            <a:r>
              <a:rPr lang="en-US" dirty="0">
                <a:latin typeface="Calibri" pitchFamily="34" charset="0"/>
              </a:rPr>
              <a:t> ,L, F) is a </a:t>
            </a:r>
            <a:r>
              <a:rPr lang="en-US" dirty="0" err="1">
                <a:latin typeface="Calibri" pitchFamily="34" charset="0"/>
              </a:rPr>
              <a:t>subgraph</a:t>
            </a:r>
            <a:r>
              <a:rPr lang="en-US" dirty="0">
                <a:latin typeface="Calibri" pitchFamily="34" charset="0"/>
              </a:rPr>
              <a:t> in G and f: V</a:t>
            </a:r>
            <a:r>
              <a:rPr lang="en-US" baseline="-25000" dirty="0">
                <a:latin typeface="Calibri" pitchFamily="34" charset="0"/>
              </a:rPr>
              <a:t>H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</a:t>
            </a:r>
            <a:r>
              <a:rPr lang="en-US" dirty="0">
                <a:latin typeface="Calibri" pitchFamily="34" charset="0"/>
              </a:rPr>
              <a:t>V</a:t>
            </a:r>
            <a:r>
              <a:rPr lang="en-US" baseline="-25000" dirty="0">
                <a:latin typeface="Calibri" pitchFamily="34" charset="0"/>
              </a:rPr>
              <a:t>H’</a:t>
            </a:r>
            <a:r>
              <a:rPr lang="en-US" dirty="0">
                <a:latin typeface="Calibri" pitchFamily="34" charset="0"/>
              </a:rPr>
              <a:t>, is a </a:t>
            </a:r>
            <a:r>
              <a:rPr lang="en-US" dirty="0" err="1">
                <a:latin typeface="Calibri" pitchFamily="34" charset="0"/>
              </a:rPr>
              <a:t>bijection</a:t>
            </a:r>
            <a:r>
              <a:rPr lang="en-US" dirty="0">
                <a:latin typeface="Calibri" pitchFamily="34" charset="0"/>
              </a:rPr>
              <a:t> function such that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(1) for any u 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dirty="0">
                <a:latin typeface="Calibri" pitchFamily="34" charset="0"/>
              </a:rPr>
              <a:t> V</a:t>
            </a:r>
            <a:r>
              <a:rPr lang="en-US" baseline="-25000" dirty="0">
                <a:latin typeface="Calibri" pitchFamily="34" charset="0"/>
              </a:rPr>
              <a:t>H</a:t>
            </a:r>
            <a:r>
              <a:rPr lang="en-US" dirty="0">
                <a:latin typeface="Calibri" pitchFamily="34" charset="0"/>
              </a:rPr>
              <a:t>, F(f(u))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</a:t>
            </a:r>
            <a:r>
              <a:rPr lang="en-US" dirty="0">
                <a:latin typeface="Calibri" pitchFamily="34" charset="0"/>
              </a:rPr>
              <a:t> F(u), </a:t>
            </a:r>
            <a:r>
              <a:rPr lang="en-US" sz="1400" dirty="0">
                <a:latin typeface="Calibri" pitchFamily="34" charset="0"/>
              </a:rPr>
              <a:t>/* the corresponding labels in H’ are more general */</a:t>
            </a:r>
            <a:r>
              <a:rPr lang="en-US" dirty="0">
                <a:latin typeface="Calibri" pitchFamily="34" charset="0"/>
              </a:rPr>
              <a:t> and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(2) (u, v) 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dirty="0">
                <a:latin typeface="Calibri" pitchFamily="34" charset="0"/>
              </a:rPr>
              <a:t> E</a:t>
            </a:r>
            <a:r>
              <a:rPr lang="en-US" baseline="-25000" dirty="0">
                <a:latin typeface="Calibri" pitchFamily="34" charset="0"/>
              </a:rPr>
              <a:t>H</a:t>
            </a:r>
            <a:r>
              <a:rPr lang="en-US" dirty="0">
                <a:latin typeface="Calibri" pitchFamily="34" charset="0"/>
              </a:rPr>
              <a:t> if and only if (f (u), f(v))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</a:t>
            </a:r>
            <a:r>
              <a:rPr lang="en-US" dirty="0">
                <a:latin typeface="Calibri" pitchFamily="34" charset="0"/>
              </a:rPr>
              <a:t> E</a:t>
            </a:r>
            <a:r>
              <a:rPr lang="en-US" baseline="-25000" dirty="0">
                <a:latin typeface="Calibri" pitchFamily="34" charset="0"/>
              </a:rPr>
              <a:t>H’</a:t>
            </a:r>
            <a:r>
              <a:rPr lang="en-US" dirty="0">
                <a:latin typeface="Calibri" pitchFamily="34" charset="0"/>
              </a:rPr>
              <a:t>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4752" y="464824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Graph Model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55C0-B6D3-448E-A69D-0303DB9E70EB}" type="slidenum">
              <a:rPr lang="en-US"/>
              <a:pPr/>
              <a:t>85</a:t>
            </a:fld>
            <a:endParaRPr lang="en-US"/>
          </a:p>
        </p:txBody>
      </p:sp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323850" y="1773238"/>
            <a:ext cx="7993063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[</a:t>
            </a: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k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-neighborhood anonymity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] A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vertex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u ∈ V (G), u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is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k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anonymous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in G’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if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there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are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at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least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(k − 1)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other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vertices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u</a:t>
            </a:r>
            <a:r>
              <a:rPr lang="el-GR" sz="200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. . . ,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u</a:t>
            </a:r>
            <a:r>
              <a:rPr lang="el-GR" sz="200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k−1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∈ V (G)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such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that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Neighbor</a:t>
            </a:r>
            <a:r>
              <a:rPr lang="el-GR" sz="2000" baseline="-25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</a:t>
            </a:r>
            <a:r>
              <a:rPr lang="el-GR" sz="200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′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(A(u)),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Neighbor</a:t>
            </a:r>
            <a:r>
              <a:rPr lang="el-GR" sz="2000" baseline="-25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</a:t>
            </a:r>
            <a:r>
              <a:rPr lang="el-GR" sz="200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′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(A(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u</a:t>
            </a:r>
            <a:r>
              <a:rPr lang="el-GR" sz="200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)), . . .,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Neighbor</a:t>
            </a:r>
            <a:r>
              <a:rPr lang="el-GR" sz="2000" baseline="-25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</a:t>
            </a:r>
            <a:r>
              <a:rPr lang="el-GR" sz="200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′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(A(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u</a:t>
            </a:r>
            <a:r>
              <a:rPr lang="el-GR" sz="200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k−1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))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are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isomorphic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539751" y="3501008"/>
            <a:ext cx="6120482" cy="39630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b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G′ is k-anonymous if every vertex in G′ is k-anonymous</a:t>
            </a:r>
            <a:r>
              <a:rPr lang="el-GR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539750" y="4508500"/>
            <a:ext cx="7993063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>
                <a:latin typeface="Calibri" pitchFamily="34" charset="0"/>
              </a:rPr>
              <a:t>Property 1 (</a:t>
            </a:r>
            <a:r>
              <a:rPr lang="en-US">
                <a:latin typeface="Calibri" pitchFamily="34" charset="0"/>
              </a:rPr>
              <a:t>k</a:t>
            </a:r>
            <a:r>
              <a:rPr lang="el-GR">
                <a:latin typeface="Calibri" pitchFamily="34" charset="0"/>
              </a:rPr>
              <a:t>-anonymity) Let G be a social network and G′ an anonymization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of G. </a:t>
            </a:r>
            <a:endParaRPr lang="en-US">
              <a:latin typeface="Calibri" pitchFamily="34" charset="0"/>
            </a:endParaRPr>
          </a:p>
          <a:p>
            <a:pPr algn="just"/>
            <a:r>
              <a:rPr lang="el-GR">
                <a:latin typeface="Calibri" pitchFamily="34" charset="0"/>
              </a:rPr>
              <a:t>If G′ is k-anonymous, then with the neighborhood background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knowledge, any vertex in G cannot be re-identified in G′ with confidence larger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than 1</a:t>
            </a:r>
            <a:r>
              <a:rPr lang="en-US">
                <a:latin typeface="Calibri" pitchFamily="34" charset="0"/>
              </a:rPr>
              <a:t>/</a:t>
            </a:r>
            <a:r>
              <a:rPr lang="el-GR">
                <a:latin typeface="Calibri" pitchFamily="34" charset="0"/>
              </a:rPr>
              <a:t>k .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684213" y="1058863"/>
            <a:ext cx="720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G -&gt; G’ through a </a:t>
            </a:r>
            <a:r>
              <a:rPr lang="en-US" dirty="0" err="1">
                <a:latin typeface="Calibri" pitchFamily="34" charset="0"/>
              </a:rPr>
              <a:t>bijection</a:t>
            </a:r>
            <a:r>
              <a:rPr lang="en-US" dirty="0">
                <a:latin typeface="Calibri" pitchFamily="34" charset="0"/>
              </a:rPr>
              <a:t> (isomorphism) A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7276" y="78718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-neighborhood anonymity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1E7F-0DF4-44C4-825E-48DD94D01E92}" type="slidenum">
              <a:rPr lang="en-US"/>
              <a:pPr/>
              <a:t>86</a:t>
            </a:fld>
            <a:endParaRPr lang="en-US"/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415855" y="1772816"/>
            <a:ext cx="79930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Given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a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social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network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G,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the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k-</a:t>
            </a:r>
            <a:r>
              <a:rPr lang="el-GR" sz="24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anonymity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problem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is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to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compute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anonymization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G′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such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that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endParaRPr lang="en-US" sz="24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(1) G′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is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k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-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anonymous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;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(2)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each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node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in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G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is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anonymized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to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a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node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in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G′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and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G′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does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not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contain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any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fake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nodes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;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(no node addition)</a:t>
            </a:r>
          </a:p>
          <a:p>
            <a:pPr marL="342900" indent="-342900"/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(3)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every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edge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in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G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is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retained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in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G′;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(no edge deletion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; and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(4)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the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number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of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edges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to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be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added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is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minimized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7276" y="78718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-neighborhood anonymity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580B-15EA-4349-9A62-FE9496972B0F}" type="slidenum">
              <a:rPr lang="en-US"/>
              <a:pPr/>
              <a:t>87</a:t>
            </a:fld>
            <a:endParaRPr lang="en-US"/>
          </a:p>
        </p:txBody>
      </p:sp>
      <p:sp>
        <p:nvSpPr>
          <p:cNvPr id="392195" name="Text Box 3"/>
          <p:cNvSpPr txBox="1">
            <a:spLocks noChangeArrowheads="1"/>
          </p:cNvSpPr>
          <p:nvPr/>
        </p:nvSpPr>
        <p:spPr bwMode="auto">
          <a:xfrm>
            <a:off x="250825" y="1484313"/>
            <a:ext cx="82819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Utility</a:t>
            </a:r>
          </a:p>
          <a:p>
            <a:pPr algn="just"/>
            <a:endParaRPr lang="en-US" sz="24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Aggregate queries:</a:t>
            </a:r>
          </a:p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compute the aggregate on some paths or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subsgraphs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satisfying some  given conditions</a:t>
            </a:r>
          </a:p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E.g., Average distance from a medical doctor to a teacher</a:t>
            </a:r>
          </a:p>
          <a:p>
            <a:pPr algn="just"/>
            <a:endParaRPr lang="en-US" sz="24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Heuristically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when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the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number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of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edges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added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is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small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as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possible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G′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can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be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used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to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answer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aggregate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network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queries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accurately</a:t>
            </a:r>
            <a:endParaRPr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7276" y="78718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-neighborhood anonymity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E079-0CBB-495B-A7DA-625F07A5EFAC}" type="slidenum">
              <a:rPr lang="en-US"/>
              <a:pPr/>
              <a:t>88</a:t>
            </a:fld>
            <a:endParaRPr lang="en-US"/>
          </a:p>
        </p:txBody>
      </p:sp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395288" y="1700213"/>
            <a:ext cx="799306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Two steps:</a:t>
            </a:r>
          </a:p>
          <a:p>
            <a:pPr marL="342900" indent="-342900"/>
            <a:endParaRPr lang="en-US" sz="24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STEP 1</a:t>
            </a:r>
          </a:p>
          <a:p>
            <a:pPr marL="342900" indent="-342900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xtract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the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neighborhoods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of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all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node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in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the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network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Encode the neighborhood of each node (to facilitate the comparison between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neigborhoods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  <a:p>
            <a:pPr marL="342900" indent="-342900"/>
            <a:endParaRPr lang="en-US" sz="24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STEP 2</a:t>
            </a:r>
          </a:p>
          <a:p>
            <a:pPr marL="342900" indent="-342900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Greedily, o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rganize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node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into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groups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and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anonymize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the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neighborhoods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of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nodes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in the same group</a:t>
            </a:r>
          </a:p>
          <a:p>
            <a:pPr marL="342900" indent="-342900"/>
            <a:endParaRPr lang="en-US" sz="24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7276" y="78718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-neighborhood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anonymization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method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4EC6-A9CF-4519-8A95-8A7595A71431}" type="slidenum">
              <a:rPr lang="en-US"/>
              <a:pPr/>
              <a:t>89</a:t>
            </a:fld>
            <a:endParaRPr lang="en-US"/>
          </a:p>
        </p:txBody>
      </p:sp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288131" y="1857400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Step 1: Neighborhood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Extraction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and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Coding</a:t>
            </a:r>
            <a:endParaRPr lang="el-G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539750" y="1196975"/>
            <a:ext cx="467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396294" name="Text Box 6"/>
          <p:cNvSpPr txBox="1">
            <a:spLocks noChangeArrowheads="1"/>
          </p:cNvSpPr>
          <p:nvPr/>
        </p:nvSpPr>
        <p:spPr bwMode="auto">
          <a:xfrm>
            <a:off x="539749" y="2996952"/>
            <a:ext cx="74898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General problem of determining whether two graphs are isomorphic is NP-complete</a:t>
            </a:r>
          </a:p>
          <a:p>
            <a:pPr>
              <a:spcBef>
                <a:spcPct val="50000"/>
              </a:spcBef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Goal: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Find a coding technique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for neighborhood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subgraphs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so that whether two neighborhoods are isomorphic can be determined by the corresponding encodings</a:t>
            </a:r>
            <a:endParaRPr lang="el-GR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7276" y="78718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-neighborhood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anonymization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method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D12D-AD65-467C-B414-256C6D5DBF0F}" type="slidenum">
              <a:rPr lang="en-US"/>
              <a:pPr/>
              <a:t>9</a:t>
            </a:fld>
            <a:endParaRPr lang="en-US"/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714348" y="1785926"/>
            <a:ext cx="7489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aka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information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loss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anonymization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quality</a:t>
            </a:r>
            <a:endParaRPr lang="en-US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642910" y="2714620"/>
            <a:ext cx="7848600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lvl="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Preserve general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graph properties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(diameter, distribution of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node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degrees,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number of nodes/edges, average path length, clustering coefficient, etc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Quality of the results of queries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. E.g., Aggregate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network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</a:rPr>
              <a:t>queries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: compute the aggregate on some path or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subgraph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that satisfies some given condition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Example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: the average distance from a medical doctor vertex to a teacher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	vertex 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	Useful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in many applications, such as customer relationship management</a:t>
            </a:r>
            <a:endParaRPr lang="el-GR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85728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Introduction: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utility models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3EF9-C5B5-4713-BC99-4F0D319537AE}" type="slidenum">
              <a:rPr lang="en-US"/>
              <a:pPr/>
              <a:t>90</a:t>
            </a:fld>
            <a:endParaRPr lang="en-US"/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24175"/>
            <a:ext cx="32893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539750" y="1638116"/>
            <a:ext cx="75612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r>
              <a:rPr lang="el-GR">
                <a:latin typeface="Calibri" pitchFamily="34" charset="0"/>
              </a:rPr>
              <a:t> subgraph C of G is a </a:t>
            </a:r>
            <a:r>
              <a:rPr lang="el-GR" b="1">
                <a:solidFill>
                  <a:srgbClr val="FF3399"/>
                </a:solidFill>
                <a:latin typeface="Calibri" pitchFamily="34" charset="0"/>
              </a:rPr>
              <a:t>neighborhood component</a:t>
            </a:r>
            <a:r>
              <a:rPr lang="el-GR">
                <a:latin typeface="Calibri" pitchFamily="34" charset="0"/>
              </a:rPr>
              <a:t> of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u ∈ V (G)</a:t>
            </a:r>
            <a:r>
              <a:rPr lang="en-US">
                <a:latin typeface="Calibri" pitchFamily="34" charset="0"/>
              </a:rPr>
              <a:t>,</a:t>
            </a:r>
            <a:r>
              <a:rPr lang="el-GR">
                <a:latin typeface="Calibri" pitchFamily="34" charset="0"/>
              </a:rPr>
              <a:t> if C is a maximal connected subgraph in Neighbor</a:t>
            </a:r>
            <a:r>
              <a:rPr lang="el-GR" baseline="-25000">
                <a:latin typeface="Calibri" pitchFamily="34" charset="0"/>
              </a:rPr>
              <a:t>G</a:t>
            </a:r>
            <a:r>
              <a:rPr lang="el-GR">
                <a:latin typeface="Calibri" pitchFamily="34" charset="0"/>
              </a:rPr>
              <a:t>(u).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827088" y="4868863"/>
            <a:ext cx="67691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libri" pitchFamily="34" charset="0"/>
              </a:rPr>
              <a:t> Divide the neighborhood of v into neighborhood components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000" dirty="0" err="1">
                <a:latin typeface="Calibri" pitchFamily="34" charset="0"/>
              </a:rPr>
              <a:t>To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code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the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whole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neighborhood</a:t>
            </a:r>
            <a:r>
              <a:rPr lang="el-GR" sz="2000" dirty="0">
                <a:latin typeface="Calibri" pitchFamily="34" charset="0"/>
              </a:rPr>
              <a:t>, </a:t>
            </a:r>
            <a:r>
              <a:rPr lang="el-GR" sz="2000" dirty="0" err="1">
                <a:latin typeface="Calibri" pitchFamily="34" charset="0"/>
              </a:rPr>
              <a:t>first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code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each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component</a:t>
            </a:r>
            <a:r>
              <a:rPr lang="el-GR" sz="2000" dirty="0">
                <a:latin typeface="Calibri" pitchFamily="34" charset="0"/>
              </a:rPr>
              <a:t>.</a:t>
            </a:r>
          </a:p>
        </p:txBody>
      </p:sp>
      <p:pic>
        <p:nvPicPr>
          <p:cNvPr id="241672" name="Picture 6" descr="G:\0608-preserving privacy in social networks against neighborhood attacks\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492375"/>
            <a:ext cx="1085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3" name="Picture 7" descr="G:\0608-preserving privacy in social networks against neighborhood attacks\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2636838"/>
            <a:ext cx="1162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4" name="Picture 8" descr="G:\0608-preserving privacy in social networks against neighborhood attacks\3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2924175"/>
            <a:ext cx="647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4427538" y="4149725"/>
            <a:ext cx="3816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Neighborhood components of u</a:t>
            </a:r>
            <a:endParaRPr lang="el-GR" sz="120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7276" y="78718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-neighborhood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anonymization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method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37478" y="1052736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Step 1: Neighborhood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Extraction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and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Coding</a:t>
            </a:r>
            <a:endParaRPr lang="el-G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6D60-78B1-497E-9C7E-08B3772D60D2}" type="slidenum">
              <a:rPr lang="en-US"/>
              <a:pPr/>
              <a:t>91</a:t>
            </a:fld>
            <a:endParaRPr lang="en-US"/>
          </a:p>
        </p:txBody>
      </p:sp>
      <p:pic>
        <p:nvPicPr>
          <p:cNvPr id="2437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141663"/>
            <a:ext cx="453548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344193" y="1509936"/>
            <a:ext cx="828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Encode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edges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and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vertices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a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graph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based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on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its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depth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</a:t>
            </a:r>
            <a:r>
              <a:rPr lang="el-GR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first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search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tree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DFS-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tree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just"/>
            <a:endParaRPr lang="en-US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All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vertices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can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be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encoded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pre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order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T .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43722" name="Text Box 10"/>
          <p:cNvSpPr txBox="1">
            <a:spLocks noChangeArrowheads="1"/>
          </p:cNvSpPr>
          <p:nvPr/>
        </p:nvSpPr>
        <p:spPr bwMode="auto">
          <a:xfrm>
            <a:off x="4932363" y="2997200"/>
            <a:ext cx="324008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400" i="1">
                <a:latin typeface="Calibri" pitchFamily="34" charset="0"/>
              </a:rPr>
              <a:t>Thick</a:t>
            </a:r>
            <a:r>
              <a:rPr lang="el-GR" sz="1400" i="1">
                <a:latin typeface="Calibri" pitchFamily="34" charset="0"/>
              </a:rPr>
              <a:t> edges are those in the DFS</a:t>
            </a:r>
            <a:r>
              <a:rPr lang="en-US" sz="1400" i="1">
                <a:latin typeface="Calibri" pitchFamily="34" charset="0"/>
              </a:rPr>
              <a:t>-</a:t>
            </a:r>
            <a:r>
              <a:rPr lang="el-GR" sz="1400" i="1">
                <a:latin typeface="Calibri" pitchFamily="34" charset="0"/>
              </a:rPr>
              <a:t>trees</a:t>
            </a:r>
            <a:r>
              <a:rPr lang="en-US" sz="1400" i="1">
                <a:latin typeface="Calibri" pitchFamily="34" charset="0"/>
              </a:rPr>
              <a:t> (</a:t>
            </a:r>
            <a:r>
              <a:rPr lang="el-GR" sz="1400" i="1">
                <a:latin typeface="Calibri" pitchFamily="34" charset="0"/>
              </a:rPr>
              <a:t>forward edges</a:t>
            </a:r>
            <a:r>
              <a:rPr lang="en-US" sz="1400" i="1">
                <a:latin typeface="Calibri" pitchFamily="34" charset="0"/>
              </a:rPr>
              <a:t>)</a:t>
            </a:r>
            <a:r>
              <a:rPr lang="el-GR" sz="1400" i="1">
                <a:latin typeface="Calibri" pitchFamily="34" charset="0"/>
              </a:rPr>
              <a:t>, </a:t>
            </a:r>
            <a:endParaRPr lang="en-US" sz="1400" i="1">
              <a:latin typeface="Calibri" pitchFamily="34" charset="0"/>
            </a:endParaRPr>
          </a:p>
          <a:p>
            <a:pPr algn="just"/>
            <a:r>
              <a:rPr lang="en-US" sz="1400" i="1">
                <a:latin typeface="Calibri" pitchFamily="34" charset="0"/>
              </a:rPr>
              <a:t>Thin </a:t>
            </a:r>
            <a:r>
              <a:rPr lang="el-GR" sz="1400" i="1">
                <a:latin typeface="Calibri" pitchFamily="34" charset="0"/>
              </a:rPr>
              <a:t>edges are those not in</a:t>
            </a:r>
            <a:r>
              <a:rPr lang="en-US" sz="1400" i="1">
                <a:latin typeface="Calibri" pitchFamily="34" charset="0"/>
              </a:rPr>
              <a:t> </a:t>
            </a:r>
            <a:r>
              <a:rPr lang="el-GR" sz="1400" i="1">
                <a:latin typeface="Calibri" pitchFamily="34" charset="0"/>
              </a:rPr>
              <a:t>the DFS-trees</a:t>
            </a:r>
            <a:r>
              <a:rPr lang="en-US" sz="1400" i="1">
                <a:latin typeface="Calibri" pitchFamily="34" charset="0"/>
              </a:rPr>
              <a:t> (</a:t>
            </a:r>
            <a:r>
              <a:rPr lang="el-GR" sz="1400" i="1">
                <a:latin typeface="Calibri" pitchFamily="34" charset="0"/>
              </a:rPr>
              <a:t>backward edges</a:t>
            </a:r>
            <a:r>
              <a:rPr lang="en-US" sz="1400" i="1">
                <a:latin typeface="Calibri" pitchFamily="34" charset="0"/>
              </a:rPr>
              <a:t>)</a:t>
            </a:r>
          </a:p>
          <a:p>
            <a:pPr algn="just"/>
            <a:endParaRPr lang="en-US" sz="1400" i="1">
              <a:latin typeface="Calibri" pitchFamily="34" charset="0"/>
            </a:endParaRPr>
          </a:p>
          <a:p>
            <a:pPr algn="just"/>
            <a:r>
              <a:rPr lang="el-GR" sz="1400" i="1">
                <a:latin typeface="Calibri" pitchFamily="34" charset="0"/>
              </a:rPr>
              <a:t>vertices encoded </a:t>
            </a:r>
            <a:r>
              <a:rPr lang="en-US" sz="1400" i="1">
                <a:latin typeface="Calibri" pitchFamily="34" charset="0"/>
              </a:rPr>
              <a:t>u</a:t>
            </a:r>
            <a:r>
              <a:rPr lang="el-GR" sz="1400" i="1">
                <a:latin typeface="Calibri" pitchFamily="34" charset="0"/>
              </a:rPr>
              <a:t>0 to </a:t>
            </a:r>
            <a:r>
              <a:rPr lang="en-US" sz="1400" i="1">
                <a:latin typeface="Calibri" pitchFamily="34" charset="0"/>
              </a:rPr>
              <a:t>u</a:t>
            </a:r>
            <a:r>
              <a:rPr lang="el-GR" sz="1400" i="1">
                <a:latin typeface="Calibri" pitchFamily="34" charset="0"/>
              </a:rPr>
              <a:t>3 according to the pre-order of the</a:t>
            </a:r>
            <a:r>
              <a:rPr lang="en-US" sz="1400" i="1">
                <a:latin typeface="Calibri" pitchFamily="34" charset="0"/>
              </a:rPr>
              <a:t> </a:t>
            </a:r>
            <a:r>
              <a:rPr lang="el-GR" sz="1400" i="1">
                <a:latin typeface="Calibri" pitchFamily="34" charset="0"/>
              </a:rPr>
              <a:t>corresponding DFS-trees.</a:t>
            </a:r>
          </a:p>
        </p:txBody>
      </p:sp>
      <p:sp>
        <p:nvSpPr>
          <p:cNvPr id="243724" name="Text Box 12"/>
          <p:cNvSpPr txBox="1">
            <a:spLocks noChangeArrowheads="1"/>
          </p:cNvSpPr>
          <p:nvPr/>
        </p:nvSpPr>
        <p:spPr bwMode="auto">
          <a:xfrm>
            <a:off x="395288" y="5084763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Calibri" pitchFamily="34" charset="0"/>
              </a:rPr>
              <a:t>T</a:t>
            </a:r>
            <a:r>
              <a:rPr lang="el-GR">
                <a:solidFill>
                  <a:srgbClr val="000099"/>
                </a:solidFill>
                <a:latin typeface="Calibri" pitchFamily="34" charset="0"/>
              </a:rPr>
              <a:t>he DFS-tree is generally not</a:t>
            </a:r>
            <a:r>
              <a:rPr lang="en-US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l-GR">
                <a:solidFill>
                  <a:srgbClr val="000099"/>
                </a:solidFill>
                <a:latin typeface="Calibri" pitchFamily="34" charset="0"/>
              </a:rPr>
              <a:t>unique for a graph</a:t>
            </a:r>
            <a:r>
              <a:rPr lang="en-US">
                <a:solidFill>
                  <a:srgbClr val="000099"/>
                </a:solidFill>
                <a:latin typeface="Calibri" pitchFamily="34" charset="0"/>
              </a:rPr>
              <a:t> -&gt; minimum DFS code (based on an ordering of edges) – select the lexically minimum DFS code – DFS(G)</a:t>
            </a:r>
            <a:endParaRPr lang="el-GR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43726" name="Text Box 14"/>
          <p:cNvSpPr txBox="1">
            <a:spLocks noChangeArrowheads="1"/>
          </p:cNvSpPr>
          <p:nvPr/>
        </p:nvSpPr>
        <p:spPr bwMode="auto">
          <a:xfrm>
            <a:off x="395288" y="5805488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rgbClr val="000099"/>
                </a:solidFill>
                <a:latin typeface="Calibri" pitchFamily="34" charset="0"/>
              </a:rPr>
              <a:t> Two graphs G and G’ are isomorphic, if and only if, DFS(G) = DFS(G’)</a:t>
            </a:r>
            <a:endParaRPr lang="el-GR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37276" y="78718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-neighborhood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anonymization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method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37478" y="1052736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Step 1: Neighborhood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Extraction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and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Coding</a:t>
            </a:r>
            <a:endParaRPr lang="el-G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A8E9-D19A-4271-9FC5-19428F467160}" type="slidenum">
              <a:rPr lang="en-US"/>
              <a:pPr/>
              <a:t>92</a:t>
            </a:fld>
            <a:endParaRPr lang="en-US"/>
          </a:p>
        </p:txBody>
      </p:sp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285720" y="1500174"/>
            <a:ext cx="799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Step 2: Social Network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Anonymization</a:t>
            </a:r>
            <a:endParaRPr lang="el-G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343625" y="2276872"/>
            <a:ext cx="784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Each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node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must be grouped with a least (k-1) other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nodes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such their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anonymized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neighborhoods are isomorphic</a:t>
            </a:r>
          </a:p>
          <a:p>
            <a:pPr algn="just">
              <a:spcBef>
                <a:spcPct val="50000"/>
              </a:spcBef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Vary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few nodes have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high degrees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process them first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to keep information loss for them low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Many vertices of low degree, easier to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anonymize</a:t>
            </a:r>
            <a:endParaRPr lang="el-GR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89676" y="231118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-neighborhood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anonymization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method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F9C4-3969-4397-9A58-A6C7DF30B757}" type="slidenum">
              <a:rPr lang="en-US"/>
              <a:pPr/>
              <a:t>93</a:t>
            </a:fld>
            <a:endParaRPr lang="en-US"/>
          </a:p>
        </p:txBody>
      </p:sp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539552" y="1628800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Step 2: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Anonymizing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2 neighborhoods</a:t>
            </a:r>
            <a:endParaRPr lang="el-G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395536" y="2492896"/>
            <a:ext cx="856932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First, find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all perfect matches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 neighborhood components (perfectly match=same minimum DFS code)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For unmatched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try to pair “similar” components and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anonymize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them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How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greedily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starting with two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nodes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with the same degree and label in the two components to be matched (if ties, start from the one with the highest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degree - If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there are no such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nodes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choose the one with minimum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cost) 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Then a BFS to match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nodes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one by one, if we need to add  a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node,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consider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nodes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 V(G)</a:t>
            </a:r>
            <a:endParaRPr lang="el-GR" sz="16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71472" y="0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-neighborhood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anonymization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method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2F64-042F-48D7-A53D-E6A8A18B76B7}" type="slidenum">
              <a:rPr lang="en-US"/>
              <a:pPr/>
              <a:t>94</a:t>
            </a:fld>
            <a:endParaRPr lang="en-US"/>
          </a:p>
        </p:txBody>
      </p:sp>
      <p:pic>
        <p:nvPicPr>
          <p:cNvPr id="268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852738"/>
            <a:ext cx="4808538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755576" y="1196752"/>
            <a:ext cx="72723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Co-authorship data from KDD Cup 2003 (from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arXiv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high-energy physics)</a:t>
            </a:r>
          </a:p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Edge – co-authored </a:t>
            </a: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at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least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one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paper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data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set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57,448 </a:t>
            </a: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vertices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120,640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edges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average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number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vertex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degrees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about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4.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89676" y="231118"/>
            <a:ext cx="81359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-neighborhood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anonymization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method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3127-266C-438C-ABA7-E508E08ADE6A}" type="slidenum">
              <a:rPr lang="en-US"/>
              <a:pPr/>
              <a:t>95</a:t>
            </a:fld>
            <a:endParaRPr lang="en-US"/>
          </a:p>
        </p:txBody>
      </p:sp>
      <p:sp>
        <p:nvSpPr>
          <p:cNvPr id="404482" name="Text Box 2"/>
          <p:cNvSpPr txBox="1">
            <a:spLocks noChangeArrowheads="1"/>
          </p:cNvSpPr>
          <p:nvPr/>
        </p:nvSpPr>
        <p:spPr bwMode="auto">
          <a:xfrm>
            <a:off x="539750" y="2636838"/>
            <a:ext cx="727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4400">
                <a:solidFill>
                  <a:schemeClr val="accent2"/>
                </a:solidFill>
                <a:latin typeface="Calibri" pitchFamily="34" charset="0"/>
                <a:ea typeface="Batang" pitchFamily="18" charset="-127"/>
              </a:rPr>
              <a:t>k-Automorphism</a:t>
            </a:r>
          </a:p>
        </p:txBody>
      </p:sp>
      <p:sp>
        <p:nvSpPr>
          <p:cNvPr id="404483" name="Text Box 3"/>
          <p:cNvSpPr txBox="1">
            <a:spLocks noChangeArrowheads="1"/>
          </p:cNvSpPr>
          <p:nvPr/>
        </p:nvSpPr>
        <p:spPr bwMode="auto">
          <a:xfrm>
            <a:off x="1116013" y="4941888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L. Zhu, L. Chen and M. Tamer Ozsu, </a:t>
            </a:r>
            <a:r>
              <a:rPr lang="el-GR">
                <a:latin typeface="Calibri" pitchFamily="34" charset="0"/>
              </a:rPr>
              <a:t> </a:t>
            </a:r>
            <a:r>
              <a:rPr lang="en-US" i="1">
                <a:solidFill>
                  <a:srgbClr val="CC0000"/>
                </a:solidFill>
                <a:latin typeface="Calibri" pitchFamily="34" charset="0"/>
              </a:rPr>
              <a:t>k-automorphism: a general framework for privacy preserving network publication, </a:t>
            </a:r>
            <a:r>
              <a:rPr lang="en-US">
                <a:latin typeface="Calibri" pitchFamily="34" charset="0"/>
              </a:rPr>
              <a:t>PVLDB 2009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5600-866B-456F-B0C1-1D59BE19D0F2}" type="slidenum">
              <a:rPr lang="en-US"/>
              <a:pPr/>
              <a:t>96</a:t>
            </a:fld>
            <a:endParaRPr lang="en-US"/>
          </a:p>
        </p:txBody>
      </p:sp>
      <p:sp>
        <p:nvSpPr>
          <p:cNvPr id="406530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K-Automorphism</a:t>
            </a:r>
          </a:p>
        </p:txBody>
      </p:sp>
      <p:pic>
        <p:nvPicPr>
          <p:cNvPr id="406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356992"/>
            <a:ext cx="532765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1006701" y="1863188"/>
            <a:ext cx="6696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Considers any </a:t>
            </a:r>
            <a:r>
              <a:rPr lang="en-US" sz="2000" dirty="0" err="1">
                <a:latin typeface="Calibri" pitchFamily="34" charset="0"/>
              </a:rPr>
              <a:t>subgraph</a:t>
            </a:r>
            <a:r>
              <a:rPr lang="en-US" sz="2000" dirty="0">
                <a:latin typeface="Calibri" pitchFamily="34" charset="0"/>
              </a:rPr>
              <a:t> query - any structural attack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At least k symmetric vertices no structural differences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0A5-420A-4446-823D-81D091E6A264}" type="slidenum">
              <a:rPr lang="en-US"/>
              <a:pPr/>
              <a:t>97</a:t>
            </a:fld>
            <a:endParaRPr lang="en-US"/>
          </a:p>
        </p:txBody>
      </p:sp>
      <p:sp>
        <p:nvSpPr>
          <p:cNvPr id="410626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K-Automorphism</a:t>
            </a:r>
          </a:p>
        </p:txBody>
      </p:sp>
      <p:pic>
        <p:nvPicPr>
          <p:cNvPr id="410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41438"/>
            <a:ext cx="7488237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971550" y="3429000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any k-1 automorphic functions?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F8F2-B302-455C-AFA5-8191935E4BB3}" type="slidenum">
              <a:rPr lang="en-US"/>
              <a:pPr/>
              <a:t>98</a:t>
            </a:fld>
            <a:endParaRPr lang="en-US"/>
          </a:p>
        </p:txBody>
      </p:sp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K-Automorphism</a:t>
            </a:r>
          </a:p>
        </p:txBody>
      </p:sp>
      <p:pic>
        <p:nvPicPr>
          <p:cNvPr id="412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81075"/>
            <a:ext cx="70580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429000"/>
            <a:ext cx="72009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077F-B33F-443C-ABDE-8A7B47D937E2}" type="slidenum">
              <a:rPr lang="en-US"/>
              <a:pPr/>
              <a:t>99</a:t>
            </a:fld>
            <a:endParaRPr lang="en-US"/>
          </a:p>
        </p:txBody>
      </p:sp>
      <p:sp>
        <p:nvSpPr>
          <p:cNvPr id="414722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K-Automorphism: Cost</a:t>
            </a:r>
          </a:p>
        </p:txBody>
      </p:sp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00213"/>
            <a:ext cx="813593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8142</Words>
  <Application>Microsoft Office PowerPoint</Application>
  <PresentationFormat>On-screen Show (4:3)</PresentationFormat>
  <Paragraphs>1285</Paragraphs>
  <Slides>144</Slides>
  <Notes>144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144</vt:i4>
      </vt:variant>
    </vt:vector>
  </HeadingPairs>
  <TitlesOfParts>
    <vt:vector size="149" baseType="lpstr">
      <vt:lpstr>Office Theme</vt:lpstr>
      <vt:lpstr>Equation</vt:lpstr>
      <vt:lpstr>Εξίσωση</vt:lpstr>
      <vt:lpstr>Bitmap Image</vt:lpstr>
      <vt:lpstr>Clip</vt:lpstr>
      <vt:lpstr>Λ14 Διαδικτυακά Κοινωνικά Δίκτυα και Μέσα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The Walk-Based Attack – Simplified Version</vt:lpstr>
      <vt:lpstr>Slide 23</vt:lpstr>
      <vt:lpstr>Active Attacks - Approaches</vt:lpstr>
      <vt:lpstr>The Walk-Based Attack –  Construction of H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k-degree Anonymity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Valid swappable pairs of edges</vt:lpstr>
      <vt:lpstr>Experiments </vt:lpstr>
      <vt:lpstr>Experiments: Clustering coefficient and Avg Path Length</vt:lpstr>
      <vt:lpstr>Slide 79</vt:lpstr>
      <vt:lpstr>Experiments: Exponent of power law distributions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Propagation</vt:lpstr>
      <vt:lpstr>Result of accuracy</vt:lpstr>
      <vt:lpstr>Result of accuracy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pitoura</cp:lastModifiedBy>
  <cp:revision>220</cp:revision>
  <dcterms:created xsi:type="dcterms:W3CDTF">2012-10-10T06:53:19Z</dcterms:created>
  <dcterms:modified xsi:type="dcterms:W3CDTF">2012-12-19T11:17:53Z</dcterms:modified>
</cp:coreProperties>
</file>