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71" r:id="rId2"/>
    <p:sldId id="432" r:id="rId3"/>
    <p:sldId id="407" r:id="rId4"/>
    <p:sldId id="426" r:id="rId5"/>
    <p:sldId id="433" r:id="rId6"/>
    <p:sldId id="428" r:id="rId7"/>
    <p:sldId id="439" r:id="rId8"/>
    <p:sldId id="429" r:id="rId9"/>
    <p:sldId id="440" r:id="rId10"/>
    <p:sldId id="447" r:id="rId11"/>
    <p:sldId id="469" r:id="rId12"/>
    <p:sldId id="448" r:id="rId13"/>
    <p:sldId id="443" r:id="rId14"/>
    <p:sldId id="444" r:id="rId15"/>
    <p:sldId id="445" r:id="rId16"/>
    <p:sldId id="446" r:id="rId17"/>
    <p:sldId id="450" r:id="rId18"/>
    <p:sldId id="451" r:id="rId19"/>
    <p:sldId id="452" r:id="rId20"/>
    <p:sldId id="454" r:id="rId21"/>
    <p:sldId id="453" r:id="rId22"/>
    <p:sldId id="455" r:id="rId23"/>
    <p:sldId id="457" r:id="rId24"/>
    <p:sldId id="456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8" r:id="rId34"/>
    <p:sldId id="473" r:id="rId35"/>
    <p:sldId id="477" r:id="rId36"/>
    <p:sldId id="478" r:id="rId37"/>
    <p:sldId id="479" r:id="rId38"/>
    <p:sldId id="480" r:id="rId39"/>
    <p:sldId id="482" r:id="rId40"/>
    <p:sldId id="483" r:id="rId41"/>
    <p:sldId id="484" r:id="rId4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6" autoAdjust="0"/>
    <p:restoredTop sz="94660"/>
  </p:normalViewPr>
  <p:slideViewPr>
    <p:cSldViewPr>
      <p:cViewPr varScale="1">
        <p:scale>
          <a:sx n="107" d="100"/>
          <a:sy n="107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24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12/12/2012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3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Λ14 Διαδικτυακά Κοινωνικά Δίκτυα και Μέσα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15110" cy="1257312"/>
          </a:xfrm>
        </p:spPr>
        <p:txBody>
          <a:bodyPr/>
          <a:lstStyle/>
          <a:p>
            <a:r>
              <a:rPr lang="en-US" dirty="0" smtClean="0"/>
              <a:t>Link Prediction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024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Neighborhood-based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20486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Let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Γ(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x) denote the set of neighbors of x in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collab</a:t>
            </a:r>
            <a:endParaRPr lang="el-GR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136904" cy="72008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The “larger” the overlap of the neighbors of two nodes, the more likely to be linked in the future </a:t>
            </a:r>
            <a:endParaRPr lang="el-G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2880320" cy="50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292494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Common neighbors: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443711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Jaccard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coefficient: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4941168"/>
            <a:ext cx="288032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076056" y="4653136"/>
            <a:ext cx="3816424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The probability that both x and y have a feature f, for a randomly selected feature that either x or y has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088" y="2996952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 adjacency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matrix  -&gt;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3">
                    <a:lumMod val="50000"/>
                  </a:schemeClr>
                </a:solidFill>
              </a:rPr>
              <a:t>x,y</a:t>
            </a:r>
            <a:r>
              <a:rPr lang="en-US" baseline="30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Number of different paths of length 2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Neighborhood-based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20486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Adamic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/Adar: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420888"/>
            <a:ext cx="330162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347864" y="3212976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Assigns large weights to common neighbors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z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which themselves have few neighbors</a:t>
            </a:r>
          </a:p>
          <a:p>
            <a:pPr algn="just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(weight rare features more heavily) 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Neighborhood-based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55679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Preferential attachment: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9712" y="400506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Researchers found empirical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evidence to suggest that co-authorship is correlated with the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product of the neighborhood sizes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2060848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Based on the premise that the probability that a new edge has node x as its endpoint is proportional to |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Γ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(x)|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i.e., nodes like to form ties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with ‘popular’ nodes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5" y="3281970"/>
            <a:ext cx="3168352" cy="491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5576" y="5301209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This depends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on the degrees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of the nodes not on their neighbors per se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based on the ensemble of all paths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348880"/>
            <a:ext cx="6408712" cy="40011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Not just the shortest, but </a:t>
            </a:r>
            <a:r>
              <a:rPr lang="en-US" sz="2000" i="1" dirty="0" smtClean="0">
                <a:solidFill>
                  <a:schemeClr val="accent3">
                    <a:lumMod val="50000"/>
                  </a:schemeClr>
                </a:solidFill>
              </a:rPr>
              <a:t>all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paths between two nodes</a:t>
            </a:r>
            <a:endParaRPr lang="el-G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based on the ensemble of all paths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55679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Katz</a:t>
            </a:r>
            <a:r>
              <a:rPr lang="el-GR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measure: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3608" y="3501008"/>
            <a:ext cx="7272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Sum over all paths of length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β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0 is a parameter of the predictor, exponentially damped to count short paths more heavily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i="1" dirty="0" smtClean="0">
                <a:solidFill>
                  <a:schemeClr val="tx2">
                    <a:lumMod val="50000"/>
                  </a:schemeClr>
                </a:solidFill>
              </a:rPr>
              <a:t>Small </a:t>
            </a:r>
            <a:r>
              <a:rPr lang="el-GR" sz="1600" i="1" dirty="0" smtClean="0">
                <a:solidFill>
                  <a:schemeClr val="tx2">
                    <a:lumMod val="50000"/>
                  </a:schemeClr>
                </a:solidFill>
              </a:rPr>
              <a:t>β </a:t>
            </a:r>
            <a:r>
              <a:rPr lang="en-US" sz="1600" i="1" dirty="0" smtClean="0">
                <a:solidFill>
                  <a:schemeClr val="tx2">
                    <a:lumMod val="50000"/>
                  </a:schemeClr>
                </a:solidFill>
              </a:rPr>
              <a:t>predictions much like common neighbors</a:t>
            </a:r>
            <a:endParaRPr lang="el-GR" sz="16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5085184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</a:rPr>
              <a:t>Unweighted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version, in which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path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</a:rPr>
              <a:t>(1)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=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if x and y have collaborated,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otherwise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Weighted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version, in which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path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</a:rPr>
              <a:t>(1)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=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#times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x and y have collaborated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772816"/>
            <a:ext cx="3240360" cy="92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780928"/>
            <a:ext cx="34290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509120"/>
            <a:ext cx="962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based on the ensemble of all paths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700808"/>
            <a:ext cx="770485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Consider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random walk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collab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that starts at x and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iteratively moves to a neighbor of x chosen uniformly at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random from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Γ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(x).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2636912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Hitting Time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from x to y is the expected number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of steps it takes for the random walk starting at x to reach y.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= −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364502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Commute Time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from x to y is the expected number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of steps to travel from x to y and from y to x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= −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+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y,x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5373216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Can also consider stationary-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normed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versions: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= −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π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y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= −(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x,y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π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+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y,x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π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based on the ensemble of all paths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1772816"/>
            <a:ext cx="8064896" cy="64633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The hitting time and commute time measures are sensitive to parts of the graph far away from x and y -&gt; periodically </a:t>
            </a: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</a:rPr>
              <a:t>reset the walk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44" y="51571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= stationary probability of y in a rooted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PageRank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256490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Random walk on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collab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that starts at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has a probability of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of returning to x at each step.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378904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Rooted Page Rank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Starts from x, with probability (1 –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 moves to a random neighbor and with probability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returns to x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based on the ensemble of all paths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292494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= similarity(x, y)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55679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SimRank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060848"/>
            <a:ext cx="4733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67544" y="40770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expected value of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γ</a:t>
            </a:r>
            <a:r>
              <a:rPr lang="en-US" i="1" baseline="30000" dirty="0" smtClean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where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is a random variable giving the time at which random walks started from x and y first meet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High-level approaches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41277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Low rank approximations</a:t>
            </a:r>
            <a:endParaRPr lang="en-US" sz="2400" baseline="-25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060848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 adjacency matrix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Apply SVD (singular value decomposition)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rank-k matrix that best approximates M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High-level approaches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112474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Unseen Bigrams</a:t>
            </a:r>
            <a:endParaRPr lang="en-US" sz="2400" baseline="-25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772816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Unseen bigrams: pairs of word that co-occur in a test corpus, but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not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 the corresponding training corpus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Not just score(x, y) but score(z, y) for nodes z that are similar to x</a:t>
            </a:r>
          </a:p>
          <a:p>
            <a:pPr algn="just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x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baseline="30000" dirty="0" smtClean="0">
                <a:solidFill>
                  <a:schemeClr val="tx2">
                    <a:lumMod val="50000"/>
                  </a:schemeClr>
                </a:solidFill>
              </a:rPr>
              <a:t>δ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δ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nodes most related to x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573016"/>
            <a:ext cx="42386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653136"/>
            <a:ext cx="4114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Motivation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556792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Recommending new friends in online social networks.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Predicting the participants of actors in events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Suggesting interactions between the members of a company/organization that are external to the hierarchical structure of the organization itself.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Predicting connections between members of terrorist organizations who have not been directly observed to work together.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Suggesting collaborations between researchers based on co-authorship.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High-level approaches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1124744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Clustering</a:t>
            </a:r>
            <a:endParaRPr lang="en-US" sz="2400" baseline="-25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132856"/>
            <a:ext cx="691276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Compute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for al edges in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old</a:t>
            </a: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en-US" baseline="-25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Delete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(1-p) fraction of these edges for which the score is lowest, for some parameter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Recompute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score(x, y) for all pairs in the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subgraph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baseline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Baseline: random predictor </a:t>
            </a:r>
          </a:p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Randomly select pairs of authors who did not collaborate in the training interval</a:t>
            </a:r>
            <a:endParaRPr lang="el-G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699792" y="3573016"/>
            <a:ext cx="1368152" cy="708273"/>
            <a:chOff x="2123728" y="2852936"/>
            <a:chExt cx="1368152" cy="70827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95736" y="3284984"/>
              <a:ext cx="12382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27784" y="2852936"/>
              <a:ext cx="55245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2123728" y="3140968"/>
              <a:ext cx="1368152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95536" y="2924944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Probability that a random prediction is correct:</a:t>
            </a:r>
            <a:endParaRPr lang="el-G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501317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 the datasets, from 0.15%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cond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-mat) to 0.48%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astro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-ph)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Factor improvement over random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7523559" cy="438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980728"/>
            <a:ext cx="6480720" cy="553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Factor improvement over random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Average relevance performance (random)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764704"/>
            <a:ext cx="53911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24128" y="1340769"/>
            <a:ext cx="316835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average ratio over the five datasets of the given predictor's performance versus a baseline predictor's performance. </a:t>
            </a:r>
          </a:p>
          <a:p>
            <a:pPr algn="just"/>
            <a:endParaRPr lang="en-US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The error bars indicate the minimum and maximum of this ratio over the five datasets. </a:t>
            </a:r>
          </a:p>
          <a:p>
            <a:pPr algn="just"/>
            <a:endParaRPr lang="en-US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The parameters for the starred predictors are as follows: (1) for weighted Katz,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β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= 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005; (2) for Katz clustering,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β1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= 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001;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ρ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= 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15;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β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2 = 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1; (3) for low-rank inner product, rank = 256; (4) for rooted </a:t>
            </a:r>
            <a:r>
              <a:rPr lang="en-US" sz="1400" dirty="0" err="1" smtClean="0">
                <a:solidFill>
                  <a:schemeClr val="tx2">
                    <a:lumMod val="50000"/>
                  </a:schemeClr>
                </a:solidFill>
              </a:rPr>
              <a:t>Pagerank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α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= 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15; (5) for unseen bigrams, </a:t>
            </a:r>
            <a:r>
              <a:rPr lang="en-US" sz="1400" dirty="0" err="1" smtClean="0">
                <a:solidFill>
                  <a:schemeClr val="tx2">
                    <a:lumMod val="50000"/>
                  </a:schemeClr>
                </a:solidFill>
              </a:rPr>
              <a:t>unweighted</a:t>
            </a:r>
            <a:endParaRPr lang="en-US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common neighbors with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δ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= 8; and (6) for </a:t>
            </a:r>
            <a:r>
              <a:rPr lang="en-US" sz="1400" dirty="0" err="1" smtClean="0">
                <a:solidFill>
                  <a:schemeClr val="tx2">
                    <a:lumMod val="50000"/>
                  </a:schemeClr>
                </a:solidFill>
              </a:rPr>
              <a:t>SimRank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γ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= 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8.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0213" y="1094174"/>
            <a:ext cx="5176043" cy="524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Average relevance performance (distance)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109663"/>
            <a:ext cx="57912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Average relevance performance (neighbors)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prediction overlap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24744"/>
            <a:ext cx="5251345" cy="267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861048"/>
            <a:ext cx="50863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47664" y="48691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correct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19675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How much similar are the predictions made by the different methods?</a:t>
            </a:r>
          </a:p>
          <a:p>
            <a:pPr algn="just"/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Why?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536" y="3068960"/>
            <a:ext cx="144016" cy="7200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395536" y="2348880"/>
            <a:ext cx="144016" cy="7200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395536" y="3212976"/>
            <a:ext cx="144016" cy="7200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395536" y="3356992"/>
            <a:ext cx="144016" cy="7200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395536" y="2924944"/>
            <a:ext cx="144016" cy="7200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395536" y="3501008"/>
            <a:ext cx="144016" cy="7200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395536" y="2780928"/>
            <a:ext cx="144016" cy="72008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datasets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772816"/>
            <a:ext cx="545782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55576" y="1124744"/>
            <a:ext cx="7560840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How much does the performance of the different methods depends on the dataset?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085184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 (rank) On 4 of the 5 datasets best at an intermediate rank </a:t>
            </a: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      On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</a:rPr>
              <a:t>qr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-qc, best at rank 1, does it have a “simpler” structure”?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 On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</a:rPr>
              <a:t>hep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-ph, preferential attachment the best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 Why is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</a:rPr>
              <a:t>astro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-ph “difficult”?</a:t>
            </a:r>
          </a:p>
          <a:p>
            <a:pPr algn="just"/>
            <a:r>
              <a:rPr lang="en-US" sz="1600" i="1" dirty="0" smtClean="0">
                <a:solidFill>
                  <a:schemeClr val="tx2">
                    <a:lumMod val="50000"/>
                  </a:schemeClr>
                </a:solidFill>
              </a:rPr>
              <a:t>The culture of physicists and physics collaboration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small world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shortest path even in unrelated disciplines is often very short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600" y="3212976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Liben-Nowell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D. and Kleinberg, J. </a:t>
            </a: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</a:rPr>
              <a:t>The link-prediction problem for social networks.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Journal of the American Society for Information Science and Technology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58(7) 1019–1031 (2007)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restricting to distance three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052736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Many pairs of authors separated by a graph distance of 2 who will not collaborate and many pairs who collaborate at distance greater than 2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764704"/>
            <a:ext cx="39719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3212976"/>
            <a:ext cx="4943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068960"/>
            <a:ext cx="2677805" cy="340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5536" y="242088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Disregard all distance 2 pairs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Evaluation: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 breadth of data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996952"/>
            <a:ext cx="3762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71600" y="1052736"/>
            <a:ext cx="5112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Three</a:t>
            </a:r>
            <a:r>
              <a:rPr lang="en-US" dirty="0" smtClean="0"/>
              <a:t> additional datasets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Proceedings of STOC and FOCS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Papers for </a:t>
            </a:r>
            <a:r>
              <a:rPr lang="en-US" sz="1600" dirty="0" err="1" smtClean="0"/>
              <a:t>Citeseer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All five of the </a:t>
            </a:r>
            <a:r>
              <a:rPr lang="en-US" sz="1600" dirty="0" err="1" smtClean="0"/>
              <a:t>arXiv</a:t>
            </a:r>
            <a:r>
              <a:rPr lang="en-US" sz="1600" dirty="0" smtClean="0"/>
              <a:t> sections</a:t>
            </a:r>
            <a:endParaRPr lang="el-GR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29969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Common neighbors </a:t>
            </a:r>
            <a:r>
              <a:rPr lang="en-US" dirty="0" err="1" smtClean="0"/>
              <a:t>vs</a:t>
            </a:r>
            <a:r>
              <a:rPr lang="en-US" dirty="0" smtClean="0"/>
              <a:t> Random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Future Directions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Improve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performance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. Even the best (Katz clustering on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-qc) correct on only about 16% of its prediction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27687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Improve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efficiency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on very large networks (approximation of distances) 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21297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Treat more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collaborations as more important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77072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Additional information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(paper titles, author institutions, etc)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some extent latently  present in the graph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Future Directions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05273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Consider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bipartite graph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(e.g., some form of an affiliation network)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628800"/>
            <a:ext cx="1512168" cy="15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012160" y="198884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Coauthor graph</a:t>
            </a:r>
            <a:endParaRPr lang="el-GR" sz="1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971600" y="1772816"/>
            <a:ext cx="2304256" cy="2268708"/>
            <a:chOff x="971600" y="1772816"/>
            <a:chExt cx="2304256" cy="2268708"/>
          </a:xfrm>
        </p:grpSpPr>
        <p:sp>
          <p:nvSpPr>
            <p:cNvPr id="9" name="TextBox 8"/>
            <p:cNvSpPr txBox="1"/>
            <p:nvPr/>
          </p:nvSpPr>
          <p:spPr>
            <a:xfrm>
              <a:off x="971600" y="1772816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author</a:t>
              </a:r>
              <a:endParaRPr lang="el-GR" sz="1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79712" y="1772816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paper</a:t>
              </a:r>
              <a:endParaRPr lang="el-GR" sz="1400" dirty="0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87624" y="2060848"/>
              <a:ext cx="1409670" cy="19806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extBox 12"/>
          <p:cNvSpPr txBox="1"/>
          <p:nvPr/>
        </p:nvSpPr>
        <p:spPr>
          <a:xfrm>
            <a:off x="683568" y="4869160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Apply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classification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techniques from machine learning</a:t>
            </a:r>
          </a:p>
          <a:p>
            <a:pPr lvl="1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 simple binary classification problem: given two nodes x and y predict whether &lt;x, y&gt; is 1 or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400506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Aaron </a:t>
            </a:r>
            <a:r>
              <a:rPr lang="en-US" dirty="0" err="1" smtClean="0"/>
              <a:t>Clauset</a:t>
            </a:r>
            <a:r>
              <a:rPr lang="en-US" dirty="0" smtClean="0"/>
              <a:t>, </a:t>
            </a:r>
            <a:r>
              <a:rPr lang="en-US" dirty="0" err="1" smtClean="0"/>
              <a:t>Cristopher</a:t>
            </a:r>
            <a:r>
              <a:rPr lang="en-US" dirty="0" smtClean="0"/>
              <a:t> </a:t>
            </a:r>
            <a:r>
              <a:rPr lang="en-US" dirty="0" smtClean="0"/>
              <a:t>Moore  &amp; M</a:t>
            </a:r>
            <a:r>
              <a:rPr lang="en-US" dirty="0" smtClean="0"/>
              <a:t>. E. J. </a:t>
            </a:r>
            <a:r>
              <a:rPr lang="en-US" dirty="0" smtClean="0"/>
              <a:t>Newman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b="1" i="1" dirty="0" smtClean="0">
                <a:solidFill>
                  <a:schemeClr val="accent6"/>
                </a:solidFill>
              </a:rPr>
              <a:t>Hierarchical </a:t>
            </a:r>
            <a:r>
              <a:rPr lang="en-US" b="1" i="1" dirty="0" smtClean="0">
                <a:solidFill>
                  <a:schemeClr val="accent6"/>
                </a:solidFill>
              </a:rPr>
              <a:t>structure and the prediction of missing links in </a:t>
            </a:r>
            <a:r>
              <a:rPr lang="en-US" b="1" i="1" dirty="0" smtClean="0">
                <a:solidFill>
                  <a:schemeClr val="accent6"/>
                </a:solidFill>
              </a:rPr>
              <a:t>network,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453, 98-101 (2008)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14290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</a:rPr>
              <a:t>Hierarchical Random Graphs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3789040"/>
            <a:ext cx="2634086" cy="366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Graph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with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nodes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142984"/>
            <a:ext cx="31432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1268760"/>
            <a:ext cx="29146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23528" y="5733256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Given two nodes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j of G the probability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ij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 that they are connected by an edge is equal to 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where r is their lowest common ancestor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97152"/>
            <a:ext cx="821537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Each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internal node r </a:t>
            </a:r>
            <a:r>
              <a:rPr lang="en-US" b="1" dirty="0" smtClean="0">
                <a:solidFill>
                  <a:schemeClr val="accent4"/>
                </a:solidFill>
              </a:rPr>
              <a:t>of the </a:t>
            </a:r>
            <a:r>
              <a:rPr lang="en-US" b="1" dirty="0" err="1" smtClean="0">
                <a:solidFill>
                  <a:schemeClr val="accent4"/>
                </a:solidFill>
              </a:rPr>
              <a:t>dendrogram</a:t>
            </a:r>
            <a:r>
              <a:rPr lang="en-US" b="1" dirty="0" smtClean="0">
                <a:solidFill>
                  <a:schemeClr val="accent4"/>
                </a:solidFill>
              </a:rPr>
              <a:t> is associated with a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probability p</a:t>
            </a:r>
            <a:r>
              <a:rPr lang="en-US" b="1" baseline="-25000" dirty="0" smtClean="0">
                <a:solidFill>
                  <a:schemeClr val="accent4">
                    <a:lumMod val="50000"/>
                  </a:schemeClr>
                </a:solidFill>
              </a:rPr>
              <a:t>r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4"/>
                </a:solidFill>
              </a:rPr>
              <a:t>that a pair of vertices in the left and right </a:t>
            </a:r>
            <a:r>
              <a:rPr lang="en-US" b="1" dirty="0" err="1" smtClean="0">
                <a:solidFill>
                  <a:schemeClr val="accent4"/>
                </a:solidFill>
              </a:rPr>
              <a:t>subtrees</a:t>
            </a:r>
            <a:r>
              <a:rPr lang="en-US" b="1" dirty="0" smtClean="0">
                <a:solidFill>
                  <a:schemeClr val="accent4"/>
                </a:solidFill>
              </a:rPr>
              <a:t> of that node are connected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95936" y="3573016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Dendrogram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 binary tree with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leaves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Each internal node corresponds to the group of nodes that descend from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</a:rPr>
              <a:t>Hierarchical Random Graphs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58112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Given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 and the probabilities 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we can generate a graph, called a hierarchical random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graph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D: topological structure and parameters {p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}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700808"/>
            <a:ext cx="16668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5536" y="3573016"/>
            <a:ext cx="777686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</a:rPr>
              <a:t>Assortaitivity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(dense connections within groups of nodes and sparse between them) -&gt; probabilities p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decrease as we move up the tree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4127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Example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1680" y="27809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graph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5976" y="27809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Possible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dendrogram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268760"/>
            <a:ext cx="20097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</a:rPr>
              <a:t>Hierarchical Random Graphs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772816"/>
            <a:ext cx="71287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Use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predict missing interactions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in the network</a:t>
            </a:r>
          </a:p>
          <a:p>
            <a:pPr algn="just"/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Given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 observed but incomplete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network, generate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 set of hierarchical random graphs (i.e., a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dendrogam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the associated probabilities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 that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fit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network (using statistical inference)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Then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look for pair of nodes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that have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high probability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of connection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29309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</a:rPr>
              <a:t>Is this better than link prediction?</a:t>
            </a:r>
            <a:endParaRPr lang="el-GR" sz="2400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4797152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Experiments show that link prediction works well for strongly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assortative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networks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e.g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collaboration, citation) but not for networks that exhibit more general  structure (e.g., food webs)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60648"/>
            <a:ext cx="7245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</a:rPr>
              <a:t>A rough idea of how to generate the model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 a node in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dendrogram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D</a:t>
            </a:r>
          </a:p>
          <a:p>
            <a:pPr algn="just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aseline="-25000" dirty="0" err="1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number of edges in G whose endpoints have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 as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their lowest common ancestor in D,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baseline="-25000" dirty="0" err="1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baseline="-25000" dirty="0" err="1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numbers of leaves in the left and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right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subtrees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rooted at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509120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If we fix the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dendrogram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D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it is easy to find the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probabilities {p</a:t>
            </a:r>
            <a:r>
              <a:rPr lang="en-US" baseline="-25000" dirty="0" smtClean="0">
                <a:solidFill>
                  <a:schemeClr val="accent4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} that maximize L(D, {p</a:t>
            </a:r>
            <a:r>
              <a:rPr lang="en-US" baseline="-25000" dirty="0" smtClean="0">
                <a:solidFill>
                  <a:schemeClr val="accent4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}). For each r, they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are given by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the fraction of potential edges between the two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subtrees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of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 that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actually appear in the graph G. 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852936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Then the likelihood of 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hierarchical random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graph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is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789040"/>
            <a:ext cx="30956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5805264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484784"/>
            <a:ext cx="16668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2420888"/>
            <a:ext cx="20097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4797152"/>
            <a:ext cx="22002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64088" y="6237313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L(D2</a:t>
            </a:r>
            <a:r>
              <a:rPr lang="en-US" sz="1400" dirty="0" smtClean="0"/>
              <a:t>) = (</a:t>
            </a:r>
            <a:r>
              <a:rPr lang="en-US" sz="1400" dirty="0" smtClean="0"/>
              <a:t>1/3)(2/3)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(1/4)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(</a:t>
            </a:r>
            <a:r>
              <a:rPr lang="en-US" sz="1400" dirty="0" smtClean="0"/>
              <a:t>3/4)</a:t>
            </a:r>
            <a:r>
              <a:rPr lang="en-US" sz="1400" baseline="30000" dirty="0" smtClean="0"/>
              <a:t>6</a:t>
            </a:r>
            <a:r>
              <a:rPr lang="en-US" sz="1400" dirty="0" smtClean="0"/>
              <a:t> = 0.0165 ..</a:t>
            </a:r>
            <a:endParaRPr lang="el-GR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0152" y="4077073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L(D1) </a:t>
            </a:r>
            <a:r>
              <a:rPr lang="en-US" sz="1400" dirty="0" smtClean="0"/>
              <a:t>= (1/9)(8/9)</a:t>
            </a:r>
            <a:r>
              <a:rPr lang="en-US" sz="1400" baseline="30000" dirty="0" smtClean="0"/>
              <a:t>8</a:t>
            </a:r>
            <a:r>
              <a:rPr lang="en-US" sz="1400" dirty="0" smtClean="0"/>
              <a:t> = </a:t>
            </a:r>
            <a:r>
              <a:rPr lang="en-US" sz="1400" dirty="0" smtClean="0"/>
              <a:t>0.0433.. 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60648"/>
            <a:ext cx="7245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</a:rPr>
              <a:t>A rough idea of how to generate the model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84482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Sample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dendrograms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D with probability proportional to their likelihood 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75" y="2857500"/>
            <a:ext cx="4286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4509121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Choose an internal node uniformly at random and consider one of the two ways to reshuffle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Always accept the transition if it increases the likelihood else accept with some probability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Problem Definition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772816"/>
            <a:ext cx="8136904" cy="10081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Link prediction problem: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Given the links in a social network at time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t,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predict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the edges that will be added to the network during the time interval from time t to a given future time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t’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378904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Based solely on the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topology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of the network (social proximity) (the more general problem also considers attributes of the nodes and links)</a:t>
            </a:r>
          </a:p>
          <a:p>
            <a:pPr algn="just">
              <a:buFont typeface="Wingdings" pitchFamily="2" charset="2"/>
              <a:buChar char="§"/>
            </a:pPr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Different from the problem of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inferring missing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(hidden) links (there is a temporal aspect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lvl="1"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save experimental effort in the laboratory or in the field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</a:rPr>
              <a:t>How to Evaluate the Prediction (other)</a:t>
            </a:r>
            <a:endParaRPr lang="en-US" sz="3200" dirty="0">
              <a:solidFill>
                <a:schemeClr val="accent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763832"/>
            <a:ext cx="1656184" cy="702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112474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 undirected network G(V, E)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Predict Missing links (links not in 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To test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randomly divide E into a training set E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a probe (test) set E</a:t>
            </a:r>
            <a:r>
              <a:rPr lang="en-US" baseline="30000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Apply standard techniques (k-fold cross validation)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479715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probability that 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randomly chosen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missing link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given a higher score than a randomly chosen nonexistent link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If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all the scores are generated from an independent and identical distribution, the AUC value should be about 0.5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2420888"/>
            <a:ext cx="7560840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Each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time we randomly pick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missing link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and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nonexistent link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to compare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their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scores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among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independent comparisons, there are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n′ times the missing link having a higher score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′′ times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they have the same score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the AUC value is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</a:rPr>
              <a:t>How to Evaluate the Prediction (other)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3861048"/>
            <a:ext cx="7920880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Algorithm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assigns scores of all non-observed links as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s12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= 0.4, s13 = 0.5, s14 = 0.6, s34 = 0.5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s45 = 0.6.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calculate AUC,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compare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scores of a probe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(missing) link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 nonexistent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link.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(n=) 6 pairs: s13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s12, s13 &lt; s14, s13 = s34, s45 &gt; s12, s45 =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s14, s45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s34.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AUC = 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3 × 1 + 2 × 0.5)/6 ≈ 0.67.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268760"/>
            <a:ext cx="5133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88640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Problem Formulation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764704"/>
            <a:ext cx="8208912" cy="28315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Consider 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social network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(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where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each edge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&lt;y, v&gt;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sym typeface="Symbol"/>
              </a:rPr>
              <a:t>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represents an interaction between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u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that took place at a particular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time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t(e)</a:t>
            </a:r>
          </a:p>
          <a:p>
            <a:pPr algn="just"/>
            <a:endParaRPr lang="en-US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1600" i="1" dirty="0" smtClean="0">
                <a:solidFill>
                  <a:schemeClr val="tx2">
                    <a:lumMod val="50000"/>
                  </a:schemeClr>
                </a:solidFill>
              </a:rPr>
              <a:t>(multiple interactions between two nodes as parallel edges with different timestamps)</a:t>
            </a:r>
          </a:p>
          <a:p>
            <a:pPr algn="just"/>
            <a:endParaRPr lang="en-US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For two times,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&lt;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let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G[t, t′]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denote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subgraph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of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consisting of all edges with a timestamp between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</a:p>
          <a:p>
            <a:pPr algn="just"/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SzPct val="125000"/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For four times,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&lt;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&lt;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&lt;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given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t′</a:t>
            </a:r>
            <a:r>
              <a:rPr lang="en-US" i="1" baseline="-250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we wish to output a list of edges not in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 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] that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predicted to appear in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t′</a:t>
            </a:r>
            <a:r>
              <a:rPr lang="el-GR" i="1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378904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] training interval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l-GR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]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test interval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653136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What about new nodes?</a:t>
            </a:r>
          </a:p>
          <a:p>
            <a:pPr algn="ctr"/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Two parameters: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</a:t>
            </a:r>
            <a:r>
              <a:rPr lang="en-US" sz="16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training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</a:t>
            </a:r>
            <a:r>
              <a:rPr lang="en-US" sz="16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test</a:t>
            </a:r>
            <a:endParaRPr lang="el-GR" sz="1600" baseline="-25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Core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all nodes that are incident to at least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κ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training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edges in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], and at least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κ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test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edges in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l-GR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]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Predict new edges between the nodes in Core</a:t>
            </a:r>
            <a:endParaRPr lang="el-GR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Example Dataset: co-authorship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124744"/>
            <a:ext cx="67056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67544" y="3429001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= 1994,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= 1996: 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training interval -&gt; [1994, 1996]</a:t>
            </a:r>
          </a:p>
          <a:p>
            <a:pPr algn="just"/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= 1997,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t′</a:t>
            </a:r>
            <a:r>
              <a:rPr lang="el-GR" i="1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= 1999: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test interval -&gt; [1997, 1999]</a:t>
            </a:r>
          </a:p>
          <a:p>
            <a:pPr algn="just"/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collab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= &lt;A,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old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= G[1994, 1996]</a:t>
            </a:r>
          </a:p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</a:rPr>
              <a:t>new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authors in A that co-author a paper during the test interval but not during the training interval </a:t>
            </a:r>
          </a:p>
          <a:p>
            <a:pPr algn="just"/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κ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training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 = 3,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κ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</a:rPr>
              <a:t>test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= 3: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Core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consists of all authors who have written at least 3 papers during the training period and at least 3 papers during the test period</a:t>
            </a:r>
          </a:p>
          <a:p>
            <a:pPr algn="just"/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Predict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en-US" baseline="-25000" dirty="0" err="1" smtClean="0">
                <a:solidFill>
                  <a:schemeClr val="accent3">
                    <a:lumMod val="75000"/>
                  </a:schemeClr>
                </a:solidFill>
              </a:rPr>
              <a:t>new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4005064"/>
            <a:ext cx="7776864" cy="108012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How to Evaluate the Prediction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772816"/>
            <a:ext cx="8208912" cy="72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Each link predictor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outputs a ranked list </a:t>
            </a:r>
            <a:r>
              <a:rPr lang="en-US" sz="2000" i="1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2000" i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of pairs in A × A −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old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: predicted new collaborations in decreasing order of confidence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2780928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In this paper, focus on Core, thus define</a:t>
            </a:r>
          </a:p>
          <a:p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E∗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new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= 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new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∩ (Core × Core), n = |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E∗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new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|</a:t>
            </a:r>
          </a:p>
          <a:p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Evaluation method: </a:t>
            </a:r>
            <a:r>
              <a:rPr lang="en-US" sz="2000" i="1" dirty="0" smtClean="0">
                <a:solidFill>
                  <a:schemeClr val="accent3">
                    <a:lumMod val="75000"/>
                  </a:schemeClr>
                </a:solidFill>
              </a:rPr>
              <a:t>Size of the intersection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of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the first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edge predictions from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that are in Core × Core, and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the set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E∗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new</a:t>
            </a:r>
            <a:endParaRPr lang="el-GR" sz="2000" baseline="-25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544522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How many of the (relevant) top-n predictions are correct (precision?)</a:t>
            </a:r>
            <a:endParaRPr lang="el-GR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556793"/>
            <a:ext cx="7632848" cy="10156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Assign 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connection weight score(x, y)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to pairs of nodes  &lt;x, y&gt; based on the input graph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collab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) and produce a ranked list of decreasing order of score</a:t>
            </a:r>
            <a:endParaRPr lang="el-G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14096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How to assign the score between two nodes x and y?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378904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Some form of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similarity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or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node proximity</a:t>
            </a:r>
            <a:endParaRPr lang="el-G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Methods for Link Prediction: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Shortest Path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060848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For x, y ∈ A × A −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</a:rPr>
              <a:t>old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score(x, y) = (negated) length of shortest path between x and y</a:t>
            </a:r>
          </a:p>
          <a:p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If there are more than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pairs of nodes tied for the shortest path length, order them at random.</a:t>
            </a:r>
            <a:endParaRPr lang="el-GR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2677</Words>
  <Application>Microsoft Office PowerPoint</Application>
  <PresentationFormat>On-screen Show (4:3)</PresentationFormat>
  <Paragraphs>271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Λ14 Διαδικτυακά Κοινωνικά Δίκτυα και Μέσα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pitoura</cp:lastModifiedBy>
  <cp:revision>277</cp:revision>
  <dcterms:created xsi:type="dcterms:W3CDTF">2012-10-10T06:53:19Z</dcterms:created>
  <dcterms:modified xsi:type="dcterms:W3CDTF">2012-12-12T11:13:46Z</dcterms:modified>
</cp:coreProperties>
</file>