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71" r:id="rId2"/>
    <p:sldId id="32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60" r:id="rId32"/>
    <p:sldId id="265" r:id="rId33"/>
    <p:sldId id="264" r:id="rId34"/>
    <p:sldId id="267" r:id="rId35"/>
    <p:sldId id="269" r:id="rId36"/>
    <p:sldId id="258" r:id="rId37"/>
    <p:sldId id="333" r:id="rId38"/>
    <p:sldId id="263" r:id="rId39"/>
    <p:sldId id="257" r:id="rId40"/>
    <p:sldId id="261" r:id="rId41"/>
    <p:sldId id="270" r:id="rId42"/>
    <p:sldId id="332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63584"/>
        <c:axId val="58565760"/>
      </c:barChart>
      <c:catAx>
        <c:axId val="5856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8565760"/>
        <c:crosses val="autoZero"/>
        <c:auto val="1"/>
        <c:lblAlgn val="ctr"/>
        <c:lblOffset val="100"/>
        <c:noMultiLvlLbl val="0"/>
      </c:catAx>
      <c:valAx>
        <c:axId val="585657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56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47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48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49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50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51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52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53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54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55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60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61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18/10/2012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s.arxiv.org/PS_cache/cond-mat/pdf/0303/0303516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 smtClean="0"/>
              <a:t>The Network!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 smtClean="0"/>
              <a:t>All of these systems can be modeled as </a:t>
            </a:r>
            <a:r>
              <a:rPr lang="en-US" sz="3600" dirty="0" smtClean="0">
                <a:solidFill>
                  <a:srgbClr val="FF9900"/>
                </a:solidFill>
              </a:rPr>
              <a:t>networks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Friendships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email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Cimmunication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Internet nodes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communication between nodes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Companies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relationships (financial, collaboration)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Proteins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interactions</a:t>
            </a:r>
            <a:endParaRPr lang="en-US" sz="2400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metabolites, enzymes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chemical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Web Pages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Links</a:t>
            </a:r>
            <a:endParaRPr lang="en-US" sz="2800" dirty="0"/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Information/Media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Twitter users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Follows/conversations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Highways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l-G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dirty="0" smtClean="0"/>
              <a:t>Ευαγγελία </a:t>
            </a:r>
            <a:r>
              <a:rPr lang="el-GR" dirty="0" err="1" smtClean="0"/>
              <a:t>Πιτουρά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http://www.cs.uoi.gr/~pitoura</a:t>
            </a:r>
            <a:endParaRPr lang="en-US" dirty="0" smtClean="0"/>
          </a:p>
          <a:p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http://www.cs.uoi.gr/~tsap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 smtClean="0"/>
              <a:t>Understand the importance of networks in life, technology and applications</a:t>
            </a:r>
          </a:p>
          <a:p>
            <a:r>
              <a:rPr lang="en-US" dirty="0" smtClean="0"/>
              <a:t>Study the theory underlying social networks</a:t>
            </a:r>
            <a:br>
              <a:rPr lang="en-US" dirty="0" smtClean="0"/>
            </a:br>
            <a:r>
              <a:rPr lang="en-US" dirty="0" smtClean="0"/>
              <a:t>Learn about algorithms that make use of network structure</a:t>
            </a:r>
          </a:p>
          <a:p>
            <a:r>
              <a:rPr lang="en-US" dirty="0" smtClean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 smtClean="0"/>
              <a:t>A taste of the topics to be covered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Some (very) basic graph theory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 are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cannot truly understand a complex network unless we understand the underlying network.</a:t>
            </a:r>
          </a:p>
          <a:p>
            <a:pPr lvl="1"/>
            <a:r>
              <a:rPr lang="en-US" dirty="0" smtClean="0"/>
              <a:t>Everything is </a:t>
            </a:r>
            <a:r>
              <a:rPr lang="en-US" dirty="0" smtClean="0">
                <a:solidFill>
                  <a:srgbClr val="FF9900"/>
                </a:solidFill>
              </a:rPr>
              <a:t>connected</a:t>
            </a:r>
            <a:r>
              <a:rPr lang="en-US" dirty="0" smtClean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 smtClean="0"/>
              <a:t>Two main themes:</a:t>
            </a:r>
          </a:p>
          <a:p>
            <a:pPr lvl="1"/>
            <a:r>
              <a:rPr lang="en-US" dirty="0" smtClean="0"/>
              <a:t>What is the structure of the network?</a:t>
            </a:r>
          </a:p>
          <a:p>
            <a:pPr lvl="1"/>
            <a:r>
              <a:rPr lang="en-US" dirty="0" smtClean="0"/>
              <a:t>How do processes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Graphs have been used in the past to model existing networks (e.g., networks of highways, social networks)</a:t>
            </a:r>
          </a:p>
          <a:p>
            <a:pPr lvl="1"/>
            <a:r>
              <a:rPr lang="en-US"/>
              <a:t>usually these networks were small</a:t>
            </a:r>
          </a:p>
          <a:p>
            <a:pPr lvl="1"/>
            <a:r>
              <a:rPr lang="en-US"/>
              <a:t>network can be studied visual inspection 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and larger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 smtClean="0"/>
              <a:t>technology</a:t>
            </a:r>
            <a:endParaRPr lang="en-US" dirty="0"/>
          </a:p>
          <a:p>
            <a:pPr lvl="2"/>
            <a:r>
              <a:rPr lang="en-US" dirty="0"/>
              <a:t>e.g., Internet, </a:t>
            </a:r>
            <a:r>
              <a:rPr lang="en-US" dirty="0" smtClean="0"/>
              <a:t>Web, Facebook, Twitter</a:t>
            </a:r>
            <a:endParaRPr lang="en-US" dirty="0"/>
          </a:p>
          <a:p>
            <a:pPr lvl="1"/>
            <a:r>
              <a:rPr lang="en-US" dirty="0"/>
              <a:t>Result of our ability to collect more, better, and more complex data</a:t>
            </a:r>
          </a:p>
          <a:p>
            <a:pPr lvl="2"/>
            <a:r>
              <a:rPr lang="en-US" dirty="0"/>
              <a:t>e.g., gene regulatory networks</a:t>
            </a:r>
          </a:p>
          <a:p>
            <a:r>
              <a:rPr lang="en-US" dirty="0"/>
              <a:t>Networks of thousands, millions, or billions of nodes</a:t>
            </a:r>
          </a:p>
          <a:p>
            <a:pPr lvl="1"/>
            <a:r>
              <a:rPr lang="en-US" dirty="0" smtClean="0"/>
              <a:t>Impossible </a:t>
            </a:r>
            <a:r>
              <a:rPr lang="en-US" dirty="0"/>
              <a:t>to </a:t>
            </a:r>
            <a:r>
              <a:rPr lang="en-US" dirty="0" smtClean="0"/>
              <a:t>process visually</a:t>
            </a:r>
          </a:p>
          <a:p>
            <a:pPr lvl="1"/>
            <a:r>
              <a:rPr lang="en-US" dirty="0" smtClean="0"/>
              <a:t>Problems become harder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Modeling the evolution and creation of </a:t>
            </a:r>
            <a:r>
              <a:rPr lang="en-US" sz="2800" dirty="0"/>
              <a:t>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Identifying important nodes in the graph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Understanding information cascades and virus contagions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Storing and processing huge networks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Other special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a network look like?</a:t>
            </a:r>
          </a:p>
          <a:p>
            <a:pPr lvl="1"/>
            <a:r>
              <a:rPr lang="en-US" dirty="0" smtClean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nodes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Triangles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Most nodes have only a small number of neighbors (degree), but there are some nodes with very high degree (</a:t>
            </a:r>
            <a:r>
              <a:rPr lang="en-US" sz="2400">
                <a:solidFill>
                  <a:srgbClr val="FF9900"/>
                </a:solidFill>
              </a:rPr>
              <a:t>power-law degree distribution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scale-free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If a node </a:t>
            </a:r>
            <a:r>
              <a:rPr lang="en-US" sz="2400">
                <a:solidFill>
                  <a:srgbClr val="0000FF"/>
                </a:solidFill>
              </a:rPr>
              <a:t>x</a:t>
            </a:r>
            <a:r>
              <a:rPr lang="en-US" sz="2400"/>
              <a:t> is connected to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, then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 </a:t>
            </a:r>
            <a:r>
              <a:rPr lang="en-US" sz="200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small world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Classic graph theory model (Erdös-Renyi)</a:t>
            </a:r>
          </a:p>
          <a:p>
            <a:pPr lvl="1"/>
            <a:r>
              <a:rPr lang="en-US" sz="2400"/>
              <a:t>each edge is generated independently with probability </a:t>
            </a:r>
            <a:r>
              <a:rPr lang="en-US" sz="240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/>
          </a:p>
          <a:p>
            <a:r>
              <a:rPr lang="en-US" sz="2800"/>
              <a:t>Very well studied model but:</a:t>
            </a:r>
          </a:p>
          <a:p>
            <a:pPr lvl="1"/>
            <a:r>
              <a:rPr lang="en-US" sz="2400"/>
              <a:t>most vertices have about the same degree</a:t>
            </a:r>
          </a:p>
          <a:p>
            <a:pPr lvl="1"/>
            <a:r>
              <a:rPr lang="en-US" sz="2400"/>
              <a:t>the probability of two nodes being linked is independent of whether they share a neighbor</a:t>
            </a:r>
          </a:p>
          <a:p>
            <a:pPr lvl="1"/>
            <a:r>
              <a:rPr lang="en-US" sz="240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not “random”</a:t>
            </a:r>
          </a:p>
          <a:p>
            <a:r>
              <a:rPr lang="en-US" dirty="0"/>
              <a:t>Can we define a model that generates graphs with statistical properties similar to those in real life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rich-get-richer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nodes on the Web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Is my home page as important as 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algorithms to compute the importance of nodes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PageRank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impossible to create a web search engine without understanding the web graph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 smtClean="0"/>
              <a:t>What do the Following complex Systems Have in Common?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Information/Virus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viruses spread between individuals? How can we stop them?</a:t>
            </a:r>
          </a:p>
          <a:p>
            <a:endParaRPr lang="en-US" dirty="0"/>
          </a:p>
          <a:p>
            <a:r>
              <a:rPr lang="en-US" dirty="0" smtClean="0"/>
              <a:t>How does information propagates in social and information networks? What items become viral? Who are the influencers and trend-setters?</a:t>
            </a:r>
          </a:p>
          <a:p>
            <a:endParaRPr lang="en-US" dirty="0"/>
          </a:p>
          <a:p>
            <a:r>
              <a:rPr lang="en-US" dirty="0" smtClean="0"/>
              <a:t>We need models and algorithms to answer these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advertising relies heavily on online social networks and word-of-mouth marketing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Clustering and Finding Communities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community?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“Cohesive subgroups are subsets of actors among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whom there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 relatively strong, direct, intense, frequent, 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positive ties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.” [Wasserman &amp; Faust ‘97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dynamic community is a subset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individuals that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stick together over time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278092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W. Zachary, 1970]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Link -&gt; friendship outside the club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Clustering and Finding Communities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172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933056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Smaller:  science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finction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(162), music by John Cougar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Mellencamp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(17)</a:t>
            </a:r>
            <a:endParaRPr lang="el-G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4127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10 largest communities in Amazon (2003), 87% of 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Clustering and Finding Communities (some issues)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96752"/>
            <a:ext cx="8136904" cy="1512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 a graph G=(V,E)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(u,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v) denotes similarity between u and 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weighted graphs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weight of edge captures the degree of similarity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Partition the nodes in the graph such that nodes within clusters are well interconnected (high edge weights), and nodes across clusters are sparsely interconnected (low edge weights)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Social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influence: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seek out similar people to interact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Both processes contribute to </a:t>
            </a:r>
            <a:r>
              <a:rPr lang="en-US" dirty="0" err="1">
                <a:solidFill>
                  <a:srgbClr val="002060"/>
                </a:solidFill>
              </a:rPr>
              <a:t>homophily</a:t>
            </a:r>
            <a:r>
              <a:rPr lang="en-US" dirty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Social </a:t>
            </a:r>
            <a:r>
              <a:rPr lang="en-US" dirty="0">
                <a:solidFill>
                  <a:srgbClr val="002060"/>
                </a:solidFill>
              </a:rPr>
              <a:t>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Selection </a:t>
            </a:r>
            <a:r>
              <a:rPr lang="en-US" dirty="0">
                <a:solidFill>
                  <a:srgbClr val="002060"/>
                </a:solidFill>
              </a:rPr>
              <a:t>leads to fragmentation of the community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predict behavior based 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similarity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Given a snapshot of a social network at time t, we seek to accurately predict the edges that will be added to the network during the interval from time t to a given future time t'.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7145822" cy="25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29249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Identifying the structure of a criminal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4208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Applications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5192080" cy="149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Recommendations: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Items to buy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Movies to see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Users to follow/be-friend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Accelerate a beneficial (say professional) network that would take longer to form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 (e.g., cache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prefetching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8052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Any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suggestions how?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868144" y="2276872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Privacy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71703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Analysis (Utility)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Privacy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Anonymization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problem (or data publishing)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Given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 G construct 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anonymized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network G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which private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 is hidden.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 different entities: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the social network whose private data needs to be protected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adversary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attacker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attempts to combine G with any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external information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she owns or can attain to deduce private information,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benign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analyst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who wants to use G to extract useful information.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What do participants in an OSN consider as private information that needs to be protected?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Active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passive attacks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Combining information for many networks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Specify and measure privacy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391505" cy="16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Users on online social networks generate content.</a:t>
            </a:r>
          </a:p>
          <a:p>
            <a:r>
              <a:rPr lang="en-US" dirty="0" smtClean="0"/>
              <a:t>Mining the content in conjunction with the network can be useful</a:t>
            </a:r>
          </a:p>
          <a:p>
            <a:pPr lvl="1"/>
            <a:r>
              <a:rPr lang="en-US" dirty="0" smtClean="0"/>
              <a:t>Do friends post similar content on </a:t>
            </a:r>
            <a:r>
              <a:rPr lang="en-US" dirty="0" err="1" smtClean="0"/>
              <a:t>Facebook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Can we understand a users interests by looking at those of their friends?</a:t>
            </a:r>
          </a:p>
          <a:p>
            <a:pPr lvl="1"/>
            <a:r>
              <a:rPr lang="en-US" dirty="0" smtClean="0"/>
              <a:t>Can we predict a movie rating using the social network?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Tools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icon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171349" cy="868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08720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free software environment for statistical computing and graphics.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76064" cy="43781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60848"/>
            <a:ext cx="1590675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916832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 smtClean="0"/>
              <a:t>: interactive visualization and </a:t>
            </a:r>
            <a:r>
              <a:rPr lang="en-US" dirty="0"/>
              <a:t>exploration platform for all kinds of networks and complex systems, dynamic and hierarchical </a:t>
            </a:r>
            <a:r>
              <a:rPr lang="en-US" dirty="0" smtClean="0"/>
              <a:t>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thumbs_preview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88840"/>
            <a:ext cx="1428750" cy="952500"/>
          </a:xfrm>
          <a:prstGeom prst="rect">
            <a:avLst/>
          </a:prstGeom>
        </p:spPr>
      </p:pic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140968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357301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SNAP): </a:t>
            </a:r>
            <a:r>
              <a:rPr lang="en-US" dirty="0" smtClean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 smtClean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Frameworks for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Processing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Large Graphs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Input: a (directed) graph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supersteps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runs your algorithm at each vertex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    until each vertex votes to halt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Output: a (directed graph)</a:t>
            </a:r>
          </a:p>
          <a:p>
            <a:pPr lvl="1"/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(part of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Hadoop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software)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C. Bik,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Horn,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0851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Stanford Large Network Dataset Collection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60 large social and information network datasets</a:t>
            </a:r>
            <a:endParaRPr lang="en-US" sz="1100" dirty="0" smtClean="0"/>
          </a:p>
          <a:p>
            <a:r>
              <a:rPr lang="en-US" sz="1100" b="1" dirty="0" err="1" smtClean="0"/>
              <a:t>Coauthorship</a:t>
            </a:r>
            <a:r>
              <a:rPr lang="en-US" sz="1100" b="1" dirty="0" smtClean="0"/>
              <a:t> and Citation Networks</a:t>
            </a:r>
          </a:p>
          <a:p>
            <a:r>
              <a:rPr lang="en-US" sz="1100" dirty="0" smtClean="0">
                <a:hlinkClick r:id="rId4"/>
              </a:rPr>
              <a:t>DBLP</a:t>
            </a:r>
            <a:r>
              <a:rPr lang="en-US" sz="1100" dirty="0" smtClean="0"/>
              <a:t>: Collaboration network of computer scientists</a:t>
            </a:r>
          </a:p>
          <a:p>
            <a:r>
              <a:rPr lang="en-US" sz="1100" dirty="0" smtClean="0">
                <a:hlinkClick r:id="rId5"/>
              </a:rPr>
              <a:t>KDD Cup Dataset</a:t>
            </a:r>
            <a:endParaRPr lang="en-US" sz="1100" dirty="0" smtClean="0"/>
          </a:p>
          <a:p>
            <a:r>
              <a:rPr lang="en-US" sz="1100" b="1" dirty="0" smtClean="0"/>
              <a:t>Internet Topology</a:t>
            </a:r>
          </a:p>
          <a:p>
            <a:r>
              <a:rPr lang="en-US" sz="1100" dirty="0" smtClean="0">
                <a:hlinkClick r:id="rId6"/>
              </a:rPr>
              <a:t>AS Graphs</a:t>
            </a:r>
            <a:r>
              <a:rPr lang="en-US" sz="1100" dirty="0" smtClean="0"/>
              <a:t>: AS-level </a:t>
            </a:r>
            <a:r>
              <a:rPr lang="en-US" sz="1100" dirty="0" err="1" smtClean="0"/>
              <a:t>connectivities</a:t>
            </a:r>
            <a:r>
              <a:rPr lang="en-US" sz="1100" dirty="0" smtClean="0"/>
              <a:t> inferred from Oregon route-views, Looking glass data and Routing registry data</a:t>
            </a:r>
          </a:p>
          <a:p>
            <a:r>
              <a:rPr lang="en-US" sz="1100" b="1" dirty="0" smtClean="0"/>
              <a:t>Yelp Data</a:t>
            </a:r>
          </a:p>
          <a:p>
            <a:r>
              <a:rPr lang="en-US" sz="1100" dirty="0" smtClean="0">
                <a:hlinkClick r:id="rId7"/>
              </a:rPr>
              <a:t>Yelp Review Data</a:t>
            </a:r>
            <a:r>
              <a:rPr lang="en-US" sz="1100" dirty="0" smtClean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 smtClean="0"/>
              <a:t>Youtube</a:t>
            </a:r>
            <a:r>
              <a:rPr lang="en-US" sz="1100" b="1" dirty="0" smtClean="0"/>
              <a:t> dataset</a:t>
            </a:r>
          </a:p>
          <a:p>
            <a:r>
              <a:rPr lang="en-US" sz="1100" dirty="0" err="1" smtClean="0">
                <a:hlinkClick r:id="rId8"/>
              </a:rPr>
              <a:t>Youtube</a:t>
            </a:r>
            <a:r>
              <a:rPr lang="en-US" sz="1100" dirty="0" smtClean="0">
                <a:hlinkClick r:id="rId8"/>
              </a:rPr>
              <a:t> data</a:t>
            </a:r>
            <a:r>
              <a:rPr lang="en-US" sz="1100" dirty="0" smtClean="0"/>
              <a:t>: YouTube videos as nodes. Edge a-&gt;b means video b is in the related video list (first 20 only) of a video a.</a:t>
            </a:r>
          </a:p>
          <a:p>
            <a:r>
              <a:rPr lang="en-US" sz="1100" b="1" dirty="0" smtClean="0"/>
              <a:t>Amazon product </a:t>
            </a:r>
            <a:r>
              <a:rPr lang="en-US" sz="1100" b="1" dirty="0" err="1" smtClean="0"/>
              <a:t>copurchasing</a:t>
            </a:r>
            <a:r>
              <a:rPr lang="en-US" sz="1100" b="1" dirty="0" smtClean="0"/>
              <a:t> networks and metadata</a:t>
            </a:r>
          </a:p>
          <a:p>
            <a:r>
              <a:rPr lang="en-US" sz="1100" dirty="0" smtClean="0">
                <a:hlinkClick r:id="rId9"/>
              </a:rPr>
              <a:t>Amazon Data</a:t>
            </a:r>
            <a:r>
              <a:rPr lang="en-US" sz="1100" dirty="0" smtClean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 smtClean="0"/>
              <a:t>Wikipedia</a:t>
            </a:r>
          </a:p>
          <a:p>
            <a:r>
              <a:rPr lang="en-US" sz="1100" dirty="0" smtClean="0">
                <a:hlinkClick r:id="rId10"/>
              </a:rPr>
              <a:t>Wikipedia page to page link data</a:t>
            </a:r>
            <a:r>
              <a:rPr lang="en-US" sz="1100" dirty="0" smtClean="0"/>
              <a:t>: A list of all page-to-page links in Wikipedia</a:t>
            </a:r>
          </a:p>
          <a:p>
            <a:r>
              <a:rPr lang="en-US" sz="1100" dirty="0" err="1" smtClean="0">
                <a:hlinkClick r:id="rId11"/>
              </a:rPr>
              <a:t>DBPedia</a:t>
            </a:r>
            <a:r>
              <a:rPr lang="en-US" sz="1100" dirty="0" smtClean="0"/>
              <a:t>: The </a:t>
            </a:r>
            <a:r>
              <a:rPr lang="en-US" sz="1100" dirty="0" err="1" smtClean="0"/>
              <a:t>DBpedia</a:t>
            </a:r>
            <a:r>
              <a:rPr lang="en-US" sz="1100" dirty="0" smtClean="0"/>
              <a:t> data set uses a large multi-domain ontology which has been derived from Wikipedia.</a:t>
            </a:r>
          </a:p>
          <a:p>
            <a:r>
              <a:rPr lang="en-US" sz="1100" dirty="0" smtClean="0">
                <a:hlinkClick r:id="rId12"/>
              </a:rPr>
              <a:t>Edits and talks</a:t>
            </a:r>
            <a:r>
              <a:rPr lang="en-US" sz="1100" dirty="0" smtClean="0"/>
              <a:t>: Complete edit history (all revisions, all pages) of Wikipedia since its inception till January 2008.</a:t>
            </a:r>
          </a:p>
          <a:p>
            <a:r>
              <a:rPr lang="en-US" sz="1100" b="1" dirty="0" smtClean="0"/>
              <a:t>Movie Ratings</a:t>
            </a:r>
          </a:p>
          <a:p>
            <a:r>
              <a:rPr lang="en-US" sz="1100" dirty="0" smtClean="0">
                <a:hlinkClick r:id="rId13"/>
              </a:rPr>
              <a:t>IMDB database</a:t>
            </a:r>
            <a:r>
              <a:rPr lang="en-US" sz="1100" dirty="0" smtClean="0"/>
              <a:t>: Movie ratings from IMDB</a:t>
            </a:r>
          </a:p>
          <a:p>
            <a:r>
              <a:rPr lang="en-US" sz="1100" dirty="0" smtClean="0">
                <a:hlinkClick r:id="rId14"/>
              </a:rPr>
              <a:t>User rating data</a:t>
            </a:r>
            <a:r>
              <a:rPr lang="en-US" sz="1100" dirty="0" smtClean="0"/>
              <a:t>: Movie ratings from </a:t>
            </a:r>
            <a:r>
              <a:rPr lang="en-US" sz="1100" dirty="0" err="1" smtClean="0"/>
              <a:t>MovieLens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Presentations and class participation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Assignments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www.cs.uoi.gr/~tsap/teaching/l14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text 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Markets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 smtClean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2003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 Reminder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4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undirected graph</a:t>
            </a: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67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directed graph</a:t>
            </a: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Graph </a:t>
            </a:r>
            <a:r>
              <a:rPr lang="en-US" sz="2800" smtClean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V</a:t>
            </a:r>
            <a:r>
              <a:rPr lang="en-US" sz="2400" smtClean="0"/>
              <a:t> = set of vertices (nodes)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E</a:t>
            </a:r>
            <a:r>
              <a:rPr lang="en-US" sz="2400" smtClean="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number of edges 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>
                <a:latin typeface="Tahoma" pitchFamily="34" charset="0"/>
              </a:rPr>
              <a:t> on node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395288" y="3644900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[d(</a:t>
            </a:r>
            <a:r>
              <a:rPr lang="en-US" sz="2400" dirty="0" err="1">
                <a:latin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</a:rPr>
              <a:t>),d(2),d(3),d(4),d(5)]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2,2,3,2,1</a:t>
            </a:r>
            <a:r>
              <a:rPr lang="en-US" sz="2400" dirty="0">
                <a:latin typeface="Tahoma" pitchFamily="34" charset="0"/>
              </a:rPr>
              <a:t>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68313" y="515778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distribution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1:1),(2:3),(3,1)]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80818"/>
              </p:ext>
            </p:extLst>
          </p:nvPr>
        </p:nvGraphicFramePr>
        <p:xfrm>
          <a:off x="3879449" y="5157788"/>
          <a:ext cx="224790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</a:t>
                </a:r>
                <a:r>
                  <a:rPr lang="en-US" sz="2000" dirty="0" smtClean="0">
                    <a:latin typeface="Tahoma" pitchFamily="34" charset="0"/>
                  </a:rPr>
                  <a:t>incoming to </a:t>
                </a:r>
                <a:r>
                  <a:rPr lang="en-US" sz="2000" dirty="0">
                    <a:latin typeface="Tahoma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[(1:3),(2:1)]</a:t>
            </a:r>
            <a:endParaRPr lang="en-US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[(0:1),(1:2),(2:2)]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</a:t>
            </a:r>
            <a:r>
              <a:rPr lang="en-US" sz="2400" dirty="0" smtClean="0"/>
              <a:t>undirected) </a:t>
            </a:r>
            <a:r>
              <a:rPr lang="en-US" sz="2400" dirty="0"/>
              <a:t>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 smtClean="0">
                <a:solidFill>
                  <a:srgbClr val="00B0F0"/>
                </a:solidFill>
              </a:rPr>
              <a:t>j</a:t>
            </a:r>
            <a:endParaRPr lang="en-US" sz="2400" dirty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path</a:t>
            </a: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Cell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</a:t>
            </a:r>
            <a:r>
              <a:rPr lang="en-US" sz="2800" dirty="0" smtClean="0"/>
              <a:t>of nodes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</a:t>
            </a:r>
            <a:r>
              <a:rPr lang="en-US" sz="2800" dirty="0" smtClean="0"/>
              <a:t>there are edges only between </a:t>
            </a:r>
            <a:r>
              <a:rPr lang="en-US" sz="2800" dirty="0"/>
              <a:t>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with neighboring nodes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[1, 3]</a:t>
            </a:r>
          </a:p>
          <a:p>
            <a:r>
              <a:rPr lang="en-US" sz="2800" dirty="0" smtClean="0"/>
              <a:t>3: [1, 2, 4]</a:t>
            </a:r>
          </a:p>
          <a:p>
            <a:r>
              <a:rPr lang="en-US" sz="2800" dirty="0" smtClean="0"/>
              <a:t>4: [3, 5]</a:t>
            </a:r>
          </a:p>
          <a:p>
            <a:r>
              <a:rPr lang="en-US" sz="2800" dirty="0" smtClean="0"/>
              <a:t>5: [4]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of the nodes it points to</a:t>
            </a:r>
            <a:endParaRPr lang="en-US" dirty="0"/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[1]</a:t>
            </a:r>
          </a:p>
          <a:p>
            <a:r>
              <a:rPr lang="en-US" sz="2800" dirty="0" smtClean="0"/>
              <a:t>3: [2, 4]</a:t>
            </a:r>
          </a:p>
          <a:p>
            <a:r>
              <a:rPr lang="en-US" sz="2800" dirty="0" smtClean="0"/>
              <a:t>4: [5]</a:t>
            </a:r>
          </a:p>
          <a:p>
            <a:r>
              <a:rPr lang="en-US" sz="2800" dirty="0" smtClean="0"/>
              <a:t>5: [null]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</a:t>
            </a:r>
            <a:r>
              <a:rPr lang="en-US" dirty="0" smtClean="0"/>
              <a:t>time, but there is </a:t>
            </a:r>
            <a:r>
              <a:rPr lang="en-US" dirty="0" smtClean="0">
                <a:solidFill>
                  <a:srgbClr val="0070C0"/>
                </a:solidFill>
              </a:rPr>
              <a:t>no known solution</a:t>
            </a:r>
            <a:r>
              <a:rPr lang="en-US" dirty="0" smtClean="0"/>
              <a:t> in polynomial time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Jure </a:t>
            </a:r>
            <a:r>
              <a:rPr lang="en-US" dirty="0" err="1" smtClean="0"/>
              <a:t>Leskovec</a:t>
            </a:r>
            <a:r>
              <a:rPr lang="en-US" dirty="0" smtClean="0"/>
              <a:t> for borrowing some of the material from his course notes.</a:t>
            </a:r>
          </a:p>
          <a:p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9974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2608</Words>
  <Application>Microsoft Office PowerPoint</Application>
  <PresentationFormat>On-screen Show (4:3)</PresentationFormat>
  <Paragraphs>501</Paragraphs>
  <Slides>61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Online Social Networks and Media </vt:lpstr>
      <vt:lpstr>PowerPoint Presentation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Cimmunication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content</vt:lpstr>
      <vt:lpstr>PowerPoint Presentation</vt:lpstr>
      <vt:lpstr>PowerPoint Presentation</vt:lpstr>
      <vt:lpstr>PowerPoint Presentation</vt:lpstr>
      <vt:lpstr>PowerPoint Presentation</vt:lpstr>
      <vt:lpstr>Graph Theory Reminder</vt:lpstr>
      <vt:lpstr>Graph Theory</vt:lpstr>
      <vt:lpstr>Graph Theory</vt:lpstr>
      <vt:lpstr>Undirected graph</vt:lpstr>
      <vt:lpstr>Directed Graph</vt:lpstr>
      <vt:lpstr>Paths</vt:lpstr>
      <vt:lpstr>Shortest Paths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Graph Representation</vt:lpstr>
      <vt:lpstr>Graph Representation</vt:lpstr>
      <vt:lpstr>Graph Representation</vt:lpstr>
      <vt:lpstr>Graph Representation</vt:lpstr>
      <vt:lpstr>P and NP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36</cp:revision>
  <dcterms:created xsi:type="dcterms:W3CDTF">2012-10-10T06:53:19Z</dcterms:created>
  <dcterms:modified xsi:type="dcterms:W3CDTF">2012-10-18T19:16:59Z</dcterms:modified>
</cp:coreProperties>
</file>