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7"/>
  </p:notesMasterIdLst>
  <p:sldIdLst>
    <p:sldId id="729" r:id="rId2"/>
    <p:sldId id="916" r:id="rId3"/>
    <p:sldId id="922" r:id="rId4"/>
    <p:sldId id="917" r:id="rId5"/>
    <p:sldId id="919" r:id="rId6"/>
    <p:sldId id="923" r:id="rId7"/>
    <p:sldId id="924" r:id="rId8"/>
    <p:sldId id="929" r:id="rId9"/>
    <p:sldId id="926" r:id="rId10"/>
    <p:sldId id="927" r:id="rId11"/>
    <p:sldId id="928" r:id="rId12"/>
    <p:sldId id="930" r:id="rId13"/>
    <p:sldId id="931" r:id="rId14"/>
    <p:sldId id="932" r:id="rId15"/>
    <p:sldId id="933" r:id="rId16"/>
    <p:sldId id="934" r:id="rId17"/>
    <p:sldId id="935" r:id="rId18"/>
    <p:sldId id="936" r:id="rId19"/>
    <p:sldId id="937" r:id="rId20"/>
    <p:sldId id="925" r:id="rId21"/>
    <p:sldId id="938" r:id="rId22"/>
    <p:sldId id="939" r:id="rId23"/>
    <p:sldId id="942" r:id="rId24"/>
    <p:sldId id="941" r:id="rId25"/>
    <p:sldId id="943" r:id="rId26"/>
    <p:sldId id="940" r:id="rId27"/>
    <p:sldId id="973" r:id="rId28"/>
    <p:sldId id="974" r:id="rId29"/>
    <p:sldId id="971" r:id="rId30"/>
    <p:sldId id="972" r:id="rId31"/>
    <p:sldId id="944" r:id="rId32"/>
    <p:sldId id="975" r:id="rId33"/>
    <p:sldId id="987" r:id="rId34"/>
    <p:sldId id="988" r:id="rId35"/>
    <p:sldId id="989" r:id="rId36"/>
    <p:sldId id="991" r:id="rId37"/>
    <p:sldId id="992" r:id="rId38"/>
    <p:sldId id="993" r:id="rId39"/>
    <p:sldId id="994" r:id="rId40"/>
    <p:sldId id="945" r:id="rId41"/>
    <p:sldId id="976" r:id="rId42"/>
    <p:sldId id="946" r:id="rId43"/>
    <p:sldId id="947" r:id="rId44"/>
    <p:sldId id="948" r:id="rId45"/>
    <p:sldId id="949" r:id="rId46"/>
    <p:sldId id="950" r:id="rId47"/>
    <p:sldId id="951" r:id="rId48"/>
    <p:sldId id="952" r:id="rId49"/>
    <p:sldId id="953" r:id="rId50"/>
    <p:sldId id="954" r:id="rId51"/>
    <p:sldId id="955" r:id="rId52"/>
    <p:sldId id="956" r:id="rId53"/>
    <p:sldId id="957" r:id="rId54"/>
    <p:sldId id="958" r:id="rId55"/>
    <p:sldId id="959" r:id="rId56"/>
    <p:sldId id="960" r:id="rId57"/>
    <p:sldId id="961" r:id="rId58"/>
    <p:sldId id="963" r:id="rId59"/>
    <p:sldId id="964" r:id="rId60"/>
    <p:sldId id="962" r:id="rId61"/>
    <p:sldId id="965" r:id="rId62"/>
    <p:sldId id="966" r:id="rId63"/>
    <p:sldId id="969" r:id="rId64"/>
    <p:sldId id="970" r:id="rId65"/>
    <p:sldId id="968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400" dirty="0" smtClean="0"/>
              <a:t>ΠΟΛΥΜΟΡΦΙΣΜΟΣ, ΠΡΟΤΥΠΑ, </a:t>
            </a:r>
            <a:br>
              <a:rPr lang="el-GR" sz="4400" dirty="0" smtClean="0"/>
            </a:br>
            <a:r>
              <a:rPr lang="el-GR" sz="4400" dirty="0" smtClean="0"/>
              <a:t>ΚΑΘΙΕΡΩΜΕΝΗ ΒΙΒΛΙΟΘΗΚΗ ΠΡΟΤΥΠΩΝ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Polymorphism, </a:t>
            </a:r>
          </a:p>
          <a:p>
            <a:r>
              <a:rPr lang="en-US" dirty="0" smtClean="0"/>
              <a:t>Templates,</a:t>
            </a:r>
          </a:p>
          <a:p>
            <a:r>
              <a:rPr lang="en-US" dirty="0" smtClean="0"/>
              <a:t>Standard Template Library (STL)</a:t>
            </a:r>
          </a:p>
        </p:txBody>
      </p:sp>
    </p:spTree>
    <p:extLst>
      <p:ext uri="{BB962C8B-B14F-4D97-AF65-F5344CB8AC3E}">
        <p14:creationId xmlns:p14="http://schemas.microsoft.com/office/powerpoint/2010/main" val="40730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867400"/>
            <a:ext cx="655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89963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all[10]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 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cin &gt;&gt; choice;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(choice == ‘p’){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(choice == ‘e’){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all[i] = new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(choice == ‘c’){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for (int i = 0; i &lt; 10; i++){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all[i]-&gt;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endl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4993" y="1371600"/>
            <a:ext cx="5650778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Καλείται η μέθοδος του αντίστοιχου αντικειμένου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02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</a:t>
            </a:r>
            <a:r>
              <a:rPr lang="en-US" smtClean="0"/>
              <a:t>– </a:t>
            </a:r>
            <a:r>
              <a:rPr lang="el-GR" smtClean="0"/>
              <a:t>Πέρασμα δείκτη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085137" cy="19446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&gt;getPersonalDetail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&lt;&lt; "&lt;/HTML&gt;"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4191000"/>
            <a:ext cx="8763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</a:t>
            </a:r>
            <a:r>
              <a:rPr lang="en-US" dirty="0" smtClean="0"/>
              <a:t>virtual </a:t>
            </a:r>
            <a:r>
              <a:rPr lang="el-GR" dirty="0" smtClean="0"/>
              <a:t>μέθοδο, η</a:t>
            </a:r>
            <a:r>
              <a:rPr lang="en-US" dirty="0" smtClean="0"/>
              <a:t> </a:t>
            </a:r>
            <a:r>
              <a:rPr lang="el-GR" dirty="0" smtClean="0"/>
              <a:t>συνάρτηση πλέον δουλεύει για οποιοδήποτε αντικείμενο </a:t>
            </a:r>
          </a:p>
          <a:p>
            <a:r>
              <a:rPr lang="el-GR" dirty="0" smtClean="0"/>
              <a:t>κλάσης </a:t>
            </a:r>
            <a:r>
              <a:rPr lang="en-US" dirty="0" smtClean="0"/>
              <a:t>Person,</a:t>
            </a:r>
            <a:r>
              <a:rPr lang="el-GR" dirty="0" smtClean="0"/>
              <a:t> </a:t>
            </a:r>
            <a:r>
              <a:rPr lang="en-US" dirty="0" smtClean="0"/>
              <a:t>Employee, Customer </a:t>
            </a:r>
            <a:r>
              <a:rPr lang="el-GR" dirty="0" smtClean="0"/>
              <a:t>και τυπώνει σωστά τα αντίστοιχα πεδία.</a:t>
            </a:r>
          </a:p>
          <a:p>
            <a:r>
              <a:rPr lang="el-GR" dirty="0" smtClean="0"/>
              <a:t>Η συνάρτηση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n-US" dirty="0" smtClean="0"/>
              <a:t> </a:t>
            </a:r>
            <a:r>
              <a:rPr lang="el-GR" dirty="0" smtClean="0"/>
              <a:t>είναι επαναχρησιμοποιήσιμη για οποιαδήποτε παράγωγη κλάση της </a:t>
            </a:r>
            <a:r>
              <a:rPr lang="en-US" dirty="0" smtClean="0"/>
              <a:t>Person.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Αφηρημένες βασικές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l-GR" sz="4400" dirty="0" smtClean="0"/>
              <a:t>Μια </a:t>
            </a:r>
            <a:r>
              <a:rPr lang="el-GR" sz="4400" dirty="0"/>
              <a:t>κλάση ονομάζεται </a:t>
            </a:r>
            <a:r>
              <a:rPr lang="el-GR" sz="4400" dirty="0">
                <a:solidFill>
                  <a:srgbClr val="FF0000"/>
                </a:solidFill>
              </a:rPr>
              <a:t>αφηρημένη </a:t>
            </a:r>
            <a:r>
              <a:rPr lang="el-GR" sz="4400" dirty="0"/>
              <a:t>αν περιέχει τουλάχιστον μια εικονική μέθοδο που </a:t>
            </a:r>
            <a:r>
              <a:rPr lang="el-GR" sz="4400" dirty="0">
                <a:solidFill>
                  <a:srgbClr val="FF0000"/>
                </a:solidFill>
              </a:rPr>
              <a:t>δεν περιλαμβάνει υλοποίηση</a:t>
            </a:r>
          </a:p>
          <a:p>
            <a:pPr lvl="1">
              <a:lnSpc>
                <a:spcPct val="120000"/>
              </a:lnSpc>
            </a:pPr>
            <a:r>
              <a:rPr lang="el-GR" sz="3600" dirty="0"/>
              <a:t>δηλώνεται ως </a:t>
            </a:r>
            <a:r>
              <a:rPr lang="en-US" sz="3600" dirty="0">
                <a:solidFill>
                  <a:srgbClr val="0000FF"/>
                </a:solidFill>
              </a:rPr>
              <a:t>virtual </a:t>
            </a:r>
            <a:r>
              <a:rPr lang="en-US" sz="3600" dirty="0" err="1">
                <a:solidFill>
                  <a:srgbClr val="0000FF"/>
                </a:solidFill>
              </a:rPr>
              <a:t>methodName</a:t>
            </a:r>
            <a:r>
              <a:rPr lang="en-US" sz="3600" dirty="0">
                <a:solidFill>
                  <a:srgbClr val="0000FF"/>
                </a:solidFill>
              </a:rPr>
              <a:t>() = 0;</a:t>
            </a:r>
            <a:endParaRPr lang="el-GR" sz="3600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l-GR" sz="4400" dirty="0"/>
              <a:t>Η αφηρημένη κλάση λειτουργεί σαν </a:t>
            </a:r>
            <a:r>
              <a:rPr lang="el-GR" sz="4400" dirty="0">
                <a:solidFill>
                  <a:schemeClr val="accent6">
                    <a:lumMod val="75000"/>
                  </a:schemeClr>
                </a:solidFill>
              </a:rPr>
              <a:t>καλούπι </a:t>
            </a:r>
            <a:r>
              <a:rPr lang="el-GR" sz="4400" dirty="0"/>
              <a:t>για την κατασκευή παραγόμενων που προσφέρουν εναλλακτικές υλοποιήσεις στις εικονικές </a:t>
            </a:r>
            <a:r>
              <a:rPr lang="el-GR" sz="4400" dirty="0" smtClean="0"/>
              <a:t>μεθόδους</a:t>
            </a:r>
            <a:r>
              <a:rPr lang="el-GR" sz="4400" dirty="0"/>
              <a:t>.</a:t>
            </a:r>
            <a:endParaRPr lang="en-US" sz="4400" dirty="0"/>
          </a:p>
          <a:p>
            <a:pPr>
              <a:lnSpc>
                <a:spcPct val="120000"/>
              </a:lnSpc>
            </a:pPr>
            <a:r>
              <a:rPr lang="el-GR" sz="4400" dirty="0"/>
              <a:t>Η </a:t>
            </a:r>
            <a:r>
              <a:rPr lang="el-GR" sz="4400" dirty="0">
                <a:solidFill>
                  <a:srgbClr val="0070C0"/>
                </a:solidFill>
              </a:rPr>
              <a:t>δημιουργία αντικειμένων αφηρημένης κλάσης </a:t>
            </a:r>
            <a:r>
              <a:rPr lang="el-GR" sz="4400" dirty="0">
                <a:solidFill>
                  <a:srgbClr val="FF0000"/>
                </a:solidFill>
              </a:rPr>
              <a:t>ΔΕΝ</a:t>
            </a:r>
            <a:r>
              <a:rPr lang="el-GR" sz="4400" dirty="0"/>
              <a:t> </a:t>
            </a:r>
            <a:r>
              <a:rPr lang="el-GR" sz="4400" dirty="0">
                <a:solidFill>
                  <a:srgbClr val="FF0000"/>
                </a:solidFill>
              </a:rPr>
              <a:t>επιτρέπεται</a:t>
            </a:r>
            <a:r>
              <a:rPr lang="el-GR" sz="4400" dirty="0"/>
              <a:t> από τον </a:t>
            </a:r>
            <a:r>
              <a:rPr lang="en-US" sz="4400" dirty="0"/>
              <a:t>compiler</a:t>
            </a:r>
          </a:p>
          <a:p>
            <a:pPr>
              <a:lnSpc>
                <a:spcPct val="120000"/>
              </a:lnSpc>
            </a:pPr>
            <a:r>
              <a:rPr lang="el-GR" sz="4400" dirty="0"/>
              <a:t>Η </a:t>
            </a:r>
            <a:r>
              <a:rPr lang="el-GR" sz="4400" dirty="0">
                <a:solidFill>
                  <a:srgbClr val="0070C0"/>
                </a:solidFill>
              </a:rPr>
              <a:t>μη υλοποίηση εικονικών μεθόδων από τις παράγωγες κλάσεις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r>
              <a:rPr lang="el-GR" sz="4400" dirty="0" smtClean="0">
                <a:solidFill>
                  <a:srgbClr val="FF0000"/>
                </a:solidFill>
              </a:rPr>
              <a:t>ΔΕΝ</a:t>
            </a:r>
            <a:r>
              <a:rPr lang="el-GR" sz="4400" dirty="0" smtClean="0"/>
              <a:t> </a:t>
            </a:r>
            <a:r>
              <a:rPr lang="el-GR" sz="4400" dirty="0">
                <a:solidFill>
                  <a:srgbClr val="FF0000"/>
                </a:solidFill>
              </a:rPr>
              <a:t>επιτρέπεται</a:t>
            </a:r>
            <a:r>
              <a:rPr lang="el-GR" sz="4400" dirty="0"/>
              <a:t> από τον </a:t>
            </a:r>
            <a:r>
              <a:rPr lang="en-US" sz="4400" dirty="0"/>
              <a:t>compiler</a:t>
            </a:r>
            <a:r>
              <a:rPr lang="el-GR" sz="4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771" y="1524000"/>
            <a:ext cx="91440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char*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 0; 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γν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η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σια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εικονική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μέθοδος χωρίς υλοποίηση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8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5320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600200"/>
            <a:ext cx="929005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Δεν υπάρχει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υλοποιηση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της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ούτε καν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τετριμένη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!!!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7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				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Employee::getFinancialDetails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[30];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"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 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Αν δεν ορίσουμε την </a:t>
            </a:r>
            <a:r>
              <a:rPr lang="el-GR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θα έχουμε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endParaRPr lang="el-G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324975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Customer::getCreditType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4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Customer::getFinancialDetails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strlen(creditType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+ 40];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%d",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Αν δεν ορίσουμε την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getFinancialDetails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θα έχουμε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3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86200" y="1676400"/>
            <a:ext cx="16002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76400"/>
            <a:ext cx="903605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*p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&gt;getPersonalDetail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&lt;&lt; "&lt;/HTML&gt;"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cout &lt;&lt; "&lt;HTML&gt;" &lt;&lt;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&gt;getFinancialDetail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s()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&lt;&lt; "&lt;/HTML&gt;"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648200"/>
            <a:ext cx="5848461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 </a:t>
            </a:r>
            <a:r>
              <a:rPr lang="el-GR" dirty="0" err="1" smtClean="0">
                <a:solidFill>
                  <a:srgbClr val="FF0000"/>
                </a:solidFill>
              </a:rPr>
              <a:t>χρηση</a:t>
            </a:r>
            <a:r>
              <a:rPr lang="el-GR" dirty="0" smtClean="0">
                <a:solidFill>
                  <a:srgbClr val="FF0000"/>
                </a:solidFill>
              </a:rPr>
              <a:t> των εικονικών κλάσεων γίνεται μόνο με δείκτη!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 err="1" smtClean="0">
                <a:solidFill>
                  <a:srgbClr val="FF0000"/>
                </a:solidFill>
              </a:rPr>
              <a:t>μπορουμε</a:t>
            </a:r>
            <a:r>
              <a:rPr lang="el-GR" dirty="0" smtClean="0">
                <a:solidFill>
                  <a:srgbClr val="FF0000"/>
                </a:solidFill>
              </a:rPr>
              <a:t> να περάσουμε αντικείμενο</a:t>
            </a:r>
          </a:p>
          <a:p>
            <a:r>
              <a:rPr lang="el-GR" dirty="0" err="1" smtClean="0">
                <a:solidFill>
                  <a:srgbClr val="FF0000"/>
                </a:solidFill>
              </a:rPr>
              <a:t>Ουτε</a:t>
            </a:r>
            <a:r>
              <a:rPr lang="el-GR" dirty="0" smtClean="0">
                <a:solidFill>
                  <a:srgbClr val="FF0000"/>
                </a:solidFill>
              </a:rPr>
              <a:t> καν δείκτη σε δείκτη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Person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θα δώσει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compile error!</a:t>
            </a:r>
            <a:endParaRPr lang="el-G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HTMLFormattedPrint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70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είναι πολυμορφισμός?</a:t>
            </a:r>
          </a:p>
          <a:p>
            <a:pPr lvl="1"/>
            <a:r>
              <a:rPr lang="el-GR" dirty="0" smtClean="0"/>
              <a:t>(πολυμορφισμός = πολλές μορφές. Η χρήση μιας κλάσης ή μεθόδου με διαφορετικούς τρόπους).</a:t>
            </a:r>
          </a:p>
          <a:p>
            <a:r>
              <a:rPr lang="el-GR" dirty="0" smtClean="0"/>
              <a:t>Δύο είδη πολυμορφισμού: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Στατικός Πολυμορφισμός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(compile time – early binding)</a:t>
            </a:r>
            <a:endParaRPr lang="el-GR" dirty="0" smtClean="0"/>
          </a:p>
          <a:p>
            <a:pPr lvl="2"/>
            <a:r>
              <a:rPr lang="en-US" dirty="0" smtClean="0"/>
              <a:t>Method Overloading</a:t>
            </a:r>
          </a:p>
          <a:p>
            <a:pPr lvl="2"/>
            <a:r>
              <a:rPr lang="en-US" dirty="0" smtClean="0"/>
              <a:t>Method Overriding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Πολυμορφισμός </a:t>
            </a:r>
            <a:r>
              <a:rPr lang="el-GR" dirty="0" smtClean="0"/>
              <a:t>(</a:t>
            </a:r>
            <a:r>
              <a:rPr lang="en-US" dirty="0" smtClean="0"/>
              <a:t>run time – late binding)</a:t>
            </a:r>
          </a:p>
          <a:p>
            <a:pPr lvl="2"/>
            <a:r>
              <a:rPr lang="en-US" dirty="0" smtClean="0"/>
              <a:t>Virtual methods </a:t>
            </a:r>
            <a:r>
              <a:rPr lang="el-GR" dirty="0" smtClean="0"/>
              <a:t>που αποφασίζονται δυναμικά με βάσει το αντικείμενο.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Templates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Υλοποιήστε ένα πίνακα ο οποίος μας δίνει τις εξής δυνατότητες:</a:t>
            </a:r>
          </a:p>
          <a:p>
            <a:pPr lvl="1"/>
            <a:r>
              <a:rPr lang="el-GR" dirty="0" smtClean="0"/>
              <a:t>Μπορούμε να αποθηκεύσουμε δεδομένα οποιαδήποτε μορφής.</a:t>
            </a:r>
          </a:p>
          <a:p>
            <a:pPr lvl="1"/>
            <a:r>
              <a:rPr lang="el-GR" dirty="0" smtClean="0"/>
              <a:t>Μπορούμε να γράψουμε και να διαβάσουμε κάποιο στοιχείο.</a:t>
            </a:r>
          </a:p>
          <a:p>
            <a:pPr lvl="1"/>
            <a:r>
              <a:rPr lang="el-GR" dirty="0" smtClean="0"/>
              <a:t>Μπορούμε να τυπώσουμε τα στοιχεία του πίνακα</a:t>
            </a:r>
          </a:p>
          <a:p>
            <a:pPr lvl="1"/>
            <a:r>
              <a:rPr lang="el-GR" dirty="0" smtClean="0"/>
              <a:t>Μπορούμε να ταξινομήσουμε (</a:t>
            </a:r>
            <a:r>
              <a:rPr lang="en-US" dirty="0" smtClean="0"/>
              <a:t>sort)</a:t>
            </a:r>
            <a:r>
              <a:rPr lang="el-GR" dirty="0" smtClean="0"/>
              <a:t> τα στοιχεία του πίνακα</a:t>
            </a:r>
          </a:p>
        </p:txBody>
      </p:sp>
    </p:spTree>
    <p:extLst>
      <p:ext uri="{BB962C8B-B14F-4D97-AF65-F5344CB8AC3E}">
        <p14:creationId xmlns:p14="http://schemas.microsoft.com/office/powerpoint/2010/main" val="28983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7232" y="1828800"/>
            <a:ext cx="534633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?????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?????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operator [](int);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Print();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5829" y="2460789"/>
            <a:ext cx="5028171" cy="95410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Τι τύπο δεδομένων θα πρέπει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l-GR" sz="2800" dirty="0" smtClean="0">
                <a:solidFill>
                  <a:srgbClr val="FF0000"/>
                </a:solidFill>
              </a:rPr>
              <a:t>να κρατάει ο πίνακας</a:t>
            </a:r>
            <a:r>
              <a:rPr lang="en-US" sz="2800" dirty="0" smtClean="0">
                <a:solidFill>
                  <a:srgbClr val="FF0000"/>
                </a:solidFill>
              </a:rPr>
              <a:t> A</a:t>
            </a:r>
            <a:r>
              <a:rPr lang="el-GR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6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7232" y="1828800"/>
            <a:ext cx="57150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**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operator [](int);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Print();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3213" y="2483884"/>
            <a:ext cx="4280787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Τι είναι η κλάση </a:t>
            </a:r>
            <a:r>
              <a:rPr lang="en-US" sz="2800" dirty="0" smtClean="0">
                <a:solidFill>
                  <a:srgbClr val="FF0000"/>
                </a:solidFill>
              </a:rPr>
              <a:t>Element</a:t>
            </a:r>
            <a:r>
              <a:rPr lang="el-GR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9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1" y="381000"/>
            <a:ext cx="4158511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A[i]-&gt;Print();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  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(*A[i] &lt; A[j]){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Element *temp = A[i];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4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362200"/>
            <a:ext cx="88488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*other)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Print()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Απλοποίηση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Υλοποιήστε ένα πίνακα ο οποίος μας δίνει τις εξής δυνατότητες:</a:t>
            </a:r>
          </a:p>
          <a:p>
            <a:pPr lvl="1"/>
            <a:r>
              <a:rPr lang="el-GR" dirty="0" smtClean="0"/>
              <a:t>Μπορούμε να αποθηκεύσουμε δεδομένα οποιαδήποτε μορφής.</a:t>
            </a:r>
          </a:p>
          <a:p>
            <a:pPr lvl="1"/>
            <a:r>
              <a:rPr lang="el-GR" dirty="0" smtClean="0"/>
              <a:t>Μπορούμε να γράψουμε και να διαβάσουμε κάποιο στοιχείο.</a:t>
            </a:r>
          </a:p>
          <a:p>
            <a:pPr lvl="1"/>
            <a:r>
              <a:rPr lang="el-GR" dirty="0" smtClean="0"/>
              <a:t>Μπορούμε να τυπώσουμε τα στοιχεία του πίνακα</a:t>
            </a:r>
          </a:p>
          <a:p>
            <a:pPr lvl="1"/>
            <a:r>
              <a:rPr lang="el-GR" dirty="0" smtClean="0"/>
              <a:t>Μπορούμε να ταξινομήσουμε (</a:t>
            </a:r>
            <a:r>
              <a:rPr lang="en-US" dirty="0" smtClean="0"/>
              <a:t>sort)</a:t>
            </a:r>
            <a:r>
              <a:rPr lang="el-GR" dirty="0" smtClean="0"/>
              <a:t> τα στοιχεία του πίνακα</a:t>
            </a:r>
          </a:p>
          <a:p>
            <a:r>
              <a:rPr lang="el-GR" dirty="0" smtClean="0"/>
              <a:t>Απλοποίηση: θα εξετάσουμε την περίπτωση που θέλουμε να κρατάμε μονοδιάστατα, ή δισδιάστατα σημεία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981200"/>
            <a:ext cx="5109091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bool operator 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(Element *);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21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7220246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i;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::operator &lt;(Element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*other 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*&gt;(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other-&gt;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73853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473398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PointElement:public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operator &lt; (Element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5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Overriding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παραγόμενη κλάση </a:t>
            </a:r>
            <a:r>
              <a:rPr lang="el-GR" dirty="0" err="1" smtClean="0"/>
              <a:t>επανα</a:t>
            </a:r>
            <a:r>
              <a:rPr lang="el-GR" dirty="0" smtClean="0"/>
              <a:t>-ορίζει μια μέθοδο της βασικής κλάσης ώστε να χρησιμοποιεί τα τοπικά δεδομένα.</a:t>
            </a:r>
          </a:p>
          <a:p>
            <a:r>
              <a:rPr lang="el-GR" dirty="0" smtClean="0"/>
              <a:t>Ανάλογα με τον τύπο του αντικειμένου (ή δείκτη) που καλεί τη μέθοδο, καλείτε και η αντίστοιχη μέθοδος.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585609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::operator &lt; (Element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*other 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*&gt;(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other-&gt;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().x){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== other-&gt;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().x){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other-&gt;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().y 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" "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94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pointerB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err="1" smtClean="0"/>
              <a:t>δεικτης</a:t>
            </a:r>
            <a:r>
              <a:rPr lang="el-GR" dirty="0" smtClean="0"/>
              <a:t> της κλάσης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pointerD</a:t>
            </a:r>
            <a:r>
              <a:rPr lang="en-US" dirty="0" smtClean="0"/>
              <a:t> </a:t>
            </a:r>
            <a:r>
              <a:rPr lang="el-GR" dirty="0" smtClean="0"/>
              <a:t>είναι δείκτης της κλάσης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κλάση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l-GR" dirty="0" smtClean="0"/>
              <a:t> παράγεται από την κλάση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</a:p>
          <a:p>
            <a:r>
              <a:rPr lang="el-GR" dirty="0" smtClean="0"/>
              <a:t>Η κλάση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είναι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rgbClr val="FF0000"/>
                </a:solidFill>
              </a:rPr>
              <a:t>πολυμορφική</a:t>
            </a:r>
            <a:r>
              <a:rPr lang="en-US" dirty="0" smtClean="0"/>
              <a:t>”</a:t>
            </a:r>
            <a:r>
              <a:rPr lang="en-US" dirty="0"/>
              <a:t> </a:t>
            </a:r>
            <a:r>
              <a:rPr lang="el-GR" dirty="0" smtClean="0"/>
              <a:t>δηλαδή περιέχει τουλάχιστον μια εικονική συνάρτηση.</a:t>
            </a:r>
          </a:p>
          <a:p>
            <a:endParaRPr lang="el-GR" dirty="0"/>
          </a:p>
          <a:p>
            <a:r>
              <a:rPr lang="el-GR" dirty="0" smtClean="0"/>
              <a:t>Μετατροπή του </a:t>
            </a:r>
            <a:r>
              <a:rPr lang="el-GR" dirty="0" err="1" smtClean="0"/>
              <a:t>δεικτη</a:t>
            </a:r>
            <a:r>
              <a:rPr lang="el-GR" dirty="0" smtClean="0"/>
              <a:t> της κλάσης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σε δείκτη της κλάσης 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8563" y="1981200"/>
            <a:ext cx="7189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pointerD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&lt;D *&gt;(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pointerB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7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χρήσης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(rand()%10, 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59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της </a:t>
            </a:r>
            <a:r>
              <a:rPr lang="en-US" dirty="0" smtClean="0"/>
              <a:t>Array </a:t>
            </a:r>
            <a:r>
              <a:rPr lang="el-GR" dirty="0" smtClean="0"/>
              <a:t>με αναφορές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7232" y="1676400"/>
            <a:ext cx="57150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**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operator [](int);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Print();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83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1" y="381000"/>
            <a:ext cx="4158511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A[i]-&gt;Print();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  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(*A[i] &lt; 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A[j]){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Element *temp = A[i];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5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362200"/>
            <a:ext cx="88488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l-GR" sz="24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Print()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981200"/>
            <a:ext cx="5109091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bool operator 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(Element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57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7220246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i;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::operator &lt;(Element </a:t>
            </a:r>
            <a:r>
              <a:rPr lang="el-GR" sz="16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50124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473398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PointElement:public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operator &lt; (Element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479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585609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::operator &lt; (Element </a:t>
            </a:r>
            <a:r>
              <a:rPr lang="el-GR" sz="12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().x){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().x){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().y 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" "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0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286" y="304800"/>
            <a:ext cx="9144000" cy="1905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1686" y="2286000"/>
            <a:ext cx="90932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2928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ο πίνακας μας έχει και μονοδιάστατα και δισδιάστατα σημεία?</a:t>
            </a:r>
          </a:p>
        </p:txBody>
      </p:sp>
    </p:spTree>
    <p:extLst>
      <p:ext uri="{BB962C8B-B14F-4D97-AF65-F5344CB8AC3E}">
        <p14:creationId xmlns:p14="http://schemas.microsoft.com/office/powerpoint/2010/main" val="4979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257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(rand()%10, 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//οκ! Τυπώνει και τα δύο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Segmentation fault! 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δεν μπορεί να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συγκρίνει μονοδιάστατα με δισδιάστατα σημεία)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 casting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προκαλεί λάθος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333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ο πίνακας μας έχει και μονοδιάστατα και δισδιάστατα σημεία?</a:t>
            </a:r>
          </a:p>
          <a:p>
            <a:pPr lvl="1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το επιτρέπει.</a:t>
            </a:r>
          </a:p>
          <a:p>
            <a:pPr lvl="1"/>
            <a:r>
              <a:rPr lang="el-GR" dirty="0" smtClean="0"/>
              <a:t>Βολεύει αν ενδιαφερόμαστε μόνο για εκτύπωση.</a:t>
            </a:r>
          </a:p>
          <a:p>
            <a:pPr lvl="1"/>
            <a:r>
              <a:rPr lang="el-GR" dirty="0" smtClean="0"/>
              <a:t>Το πρόγραμμα χτυπάει αν προσπαθήσουμε να κάνουμε </a:t>
            </a:r>
            <a:r>
              <a:rPr lang="en-US" dirty="0" smtClean="0"/>
              <a:t>sort.</a:t>
            </a:r>
          </a:p>
          <a:p>
            <a:r>
              <a:rPr lang="el-GR" dirty="0" smtClean="0"/>
              <a:t>Σε κάποιες περιπτώσεις θέλουμε να ξέρουμε ακριβώς τι δεδομένα έχουμε στον πίνακα.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τα </a:t>
            </a:r>
            <a:r>
              <a:rPr lang="en-US" dirty="0" smtClean="0"/>
              <a:t>Class Templates </a:t>
            </a:r>
            <a:r>
              <a:rPr lang="el-GR" dirty="0" smtClean="0"/>
              <a:t>μπορούμε να ορίσουμε μία κλάση ή οποία να δουλεύει για πολλούς διαφορετικούς τύπους δεδομένων στα πεδία της.</a:t>
            </a:r>
          </a:p>
          <a:p>
            <a:pPr lvl="1"/>
            <a:r>
              <a:rPr lang="el-GR" dirty="0" smtClean="0"/>
              <a:t>Χρησιμοποιούνται κυρίως για κλάσεις «αποδέκτες» οι οποίες αποθηκεύουν δεδομένα</a:t>
            </a:r>
          </a:p>
          <a:p>
            <a:pPr lvl="2"/>
            <a:r>
              <a:rPr lang="el-GR" dirty="0" smtClean="0"/>
              <a:t>Όπως η κλάση </a:t>
            </a:r>
            <a:r>
              <a:rPr lang="en-US" dirty="0" smtClean="0"/>
              <a:t>Array </a:t>
            </a:r>
            <a:r>
              <a:rPr lang="el-GR" dirty="0" smtClean="0"/>
              <a:t>που δημιουργήσαμε. </a:t>
            </a:r>
          </a:p>
        </p:txBody>
      </p:sp>
    </p:spTree>
    <p:extLst>
      <p:ext uri="{BB962C8B-B14F-4D97-AF65-F5344CB8AC3E}">
        <p14:creationId xmlns:p14="http://schemas.microsoft.com/office/powerpoint/2010/main" val="41649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1225689"/>
            <a:ext cx="2057400" cy="29831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76400" y="5867400"/>
            <a:ext cx="25146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225689"/>
            <a:ext cx="7904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template&lt;class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DATA_TYPE&gt;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&lt;DATA_TYPE&gt;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omeMethod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template&lt;class DATA_TYPE&gt;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DATA_TYPE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&lt;DATA_TYPE&gt;::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(DATA_TYPE *x)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someData.methodX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x.methodX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35089"/>
            <a:ext cx="8229600" cy="990600"/>
          </a:xfrm>
        </p:spPr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334000" y="1225689"/>
            <a:ext cx="3352800" cy="907911"/>
          </a:xfrm>
          <a:prstGeom prst="wedgeRoundRectCallout">
            <a:avLst>
              <a:gd name="adj1" fmla="val -103463"/>
              <a:gd name="adj2" fmla="val -3056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Απλά ένα όνομα που μετά θα αντικατασταθεί από το όνομα του τύπου δεδομένων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2667000"/>
            <a:ext cx="3505200" cy="1051518"/>
          </a:xfrm>
          <a:prstGeom prst="wedgeRoundRectCallout">
            <a:avLst>
              <a:gd name="adj1" fmla="val -98396"/>
              <a:gd name="adj2" fmla="val 24795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Ο τύπος δεδομένων που θα αντικαταστήσει το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θα πρέπει να υλοποιεί την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2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8" grpId="0" animBg="1"/>
      <p:bldP spid="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Tempate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608371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**A;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*&amp; operator [](int);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4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381000"/>
            <a:ext cx="635622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Array&lt;DATA_TYPE&gt;::Array(int s)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A = new DATA_TYPE*[size];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 *&amp; Array&lt;DATA_TYPE&gt;::operator [] (int i)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Array&lt;DATA_TYPE&gt;::Sort()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&lt; 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A[j]){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DATA_TYPE *temp = A[i];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10534" y="3257252"/>
            <a:ext cx="413446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Array&lt;DATA_TYPE&gt;::Print()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A[i]-&gt;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21955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Template library (STL)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059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Template Library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STL </a:t>
            </a:r>
            <a:r>
              <a:rPr lang="el-GR" dirty="0" smtClean="0"/>
              <a:t>είναι μια βιβλιοθήκη που υλοποιεί διάφορους αφηρημένους τύπους δεδομένων και  δομές δεδομένων. </a:t>
            </a:r>
          </a:p>
          <a:p>
            <a:r>
              <a:rPr lang="el-GR" dirty="0" smtClean="0"/>
              <a:t>Μπορούμε να τη χρησιμοποιούμε για να αποθηκεύουμε κάθε μορφής δεδομένα. Υλοποιείται χρησιμοποιώντας </a:t>
            </a:r>
            <a:r>
              <a:rPr lang="en-US" dirty="0" smtClean="0"/>
              <a:t>Templates.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5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381000"/>
            <a:ext cx="9324975" cy="2133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)+ 40];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2394857"/>
            <a:ext cx="91440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Employee::getPersonalDetails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"%s %d",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4495800"/>
            <a:ext cx="946785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Customer::getPersonalDetails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char *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strlen(name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strlen(creditType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"%s %s %d",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04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Έννοιες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 τριών ειδών οντότητες που μας ενδιαφέρουν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Αποδέκτες (</a:t>
            </a:r>
            <a:r>
              <a:rPr lang="en-US" dirty="0" smtClean="0">
                <a:solidFill>
                  <a:srgbClr val="0070C0"/>
                </a:solidFill>
              </a:rPr>
              <a:t>Containers)</a:t>
            </a:r>
          </a:p>
          <a:p>
            <a:pPr lvl="2"/>
            <a:r>
              <a:rPr lang="el-GR" dirty="0" smtClean="0"/>
              <a:t>Οι διαφορετικοί τρόποι για να αποθηκεύουμε τα δεδομένα μας.</a:t>
            </a:r>
          </a:p>
          <a:p>
            <a:pPr lvl="1"/>
            <a:r>
              <a:rPr lang="el-GR" dirty="0" err="1" smtClean="0">
                <a:solidFill>
                  <a:srgbClr val="0070C0"/>
                </a:solidFill>
              </a:rPr>
              <a:t>Επαναλ</a:t>
            </a:r>
            <a:r>
              <a:rPr lang="el-GR" dirty="0" err="1">
                <a:solidFill>
                  <a:srgbClr val="0070C0"/>
                </a:solidFill>
              </a:rPr>
              <a:t>ή</a:t>
            </a:r>
            <a:r>
              <a:rPr lang="el-GR" dirty="0" err="1" smtClean="0">
                <a:solidFill>
                  <a:srgbClr val="0070C0"/>
                </a:solidFill>
              </a:rPr>
              <a:t>πτες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smtClean="0">
                <a:solidFill>
                  <a:srgbClr val="0070C0"/>
                </a:solidFill>
              </a:rPr>
              <a:t>Iterators)</a:t>
            </a:r>
            <a:endParaRPr lang="el-GR" dirty="0" smtClean="0">
              <a:solidFill>
                <a:srgbClr val="0070C0"/>
              </a:solidFill>
            </a:endParaRPr>
          </a:p>
          <a:p>
            <a:pPr lvl="2"/>
            <a:r>
              <a:rPr lang="el-GR" dirty="0" smtClean="0"/>
              <a:t>Μας παρέχουν δείκτες στα στοιχεία του </a:t>
            </a:r>
            <a:r>
              <a:rPr lang="en-US" dirty="0" smtClean="0"/>
              <a:t>container </a:t>
            </a:r>
            <a:r>
              <a:rPr lang="el-GR" dirty="0" smtClean="0"/>
              <a:t>και μας επιτρέπουν να διατρέχουμε τα στοιχεία του αποδέκτη.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Αλγόριθμοι (</a:t>
            </a:r>
            <a:r>
              <a:rPr lang="en-US" dirty="0" smtClean="0">
                <a:solidFill>
                  <a:srgbClr val="0070C0"/>
                </a:solidFill>
              </a:rPr>
              <a:t>Algorithms)</a:t>
            </a:r>
          </a:p>
          <a:p>
            <a:pPr lvl="2"/>
            <a:r>
              <a:rPr lang="el-GR" dirty="0" smtClean="0"/>
              <a:t>Υλοποιημένοι αλγόριθμοι που μας δίνουν βασικές λειτουργίες πάνω στους αποδέκτες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48523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δύο τύπους από </a:t>
            </a:r>
            <a:r>
              <a:rPr lang="en-US" dirty="0" smtClean="0">
                <a:solidFill>
                  <a:srgbClr val="0070C0"/>
                </a:solidFill>
              </a:rPr>
              <a:t>containers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Sequential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ακολουθιακούς)</a:t>
            </a:r>
            <a:r>
              <a:rPr lang="el-GR" dirty="0" smtClean="0"/>
              <a:t>: Αποθηκεύουν τα δεδομένα σε μια ακολουθία, υπάρχει η </a:t>
            </a:r>
            <a:r>
              <a:rPr lang="el-GR" dirty="0" smtClean="0"/>
              <a:t>έννοια </a:t>
            </a:r>
            <a:r>
              <a:rPr lang="el-GR" dirty="0" smtClean="0"/>
              <a:t>του πρώτου, δεύτερου, κλπ. </a:t>
            </a:r>
          </a:p>
          <a:p>
            <a:pPr lvl="2"/>
            <a:r>
              <a:rPr lang="el-GR" smtClean="0"/>
              <a:t>Πχ </a:t>
            </a:r>
            <a:r>
              <a:rPr lang="el-GR" smtClean="0"/>
              <a:t>ένας </a:t>
            </a:r>
            <a:r>
              <a:rPr lang="el-GR" dirty="0" smtClean="0"/>
              <a:t>απλός πίνακας είναι μια μορφή ακολουθιακού αποδέκτη.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Associative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συνειρμικοί): </a:t>
            </a:r>
            <a:r>
              <a:rPr lang="el-GR" dirty="0" smtClean="0"/>
              <a:t>Η πρόσβαση στα δεδομένα γίνεται </a:t>
            </a:r>
            <a:r>
              <a:rPr lang="el-GR" dirty="0" smtClean="0"/>
              <a:t>μέσω κλειδιών</a:t>
            </a:r>
            <a:endParaRPr lang="el-GR" dirty="0" smtClean="0"/>
          </a:p>
          <a:p>
            <a:pPr lvl="2"/>
            <a:r>
              <a:rPr lang="el-GR" dirty="0" smtClean="0"/>
              <a:t>Π.χ. όπως με τις ταχυδρομικές θυρίδες, ή τις διευθύνσεις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 Adapters</a:t>
            </a:r>
            <a:r>
              <a:rPr lang="en-US" dirty="0" smtClean="0"/>
              <a:t>: Containers </a:t>
            </a:r>
            <a:r>
              <a:rPr lang="el-GR" dirty="0" smtClean="0"/>
              <a:t>που χτίζονται πάνω στους υπάρχοντες </a:t>
            </a:r>
            <a:r>
              <a:rPr lang="en-US" dirty="0" smtClean="0"/>
              <a:t>containers (</a:t>
            </a:r>
            <a:r>
              <a:rPr lang="el-GR" dirty="0" smtClean="0"/>
              <a:t>π.χ., </a:t>
            </a:r>
            <a:r>
              <a:rPr lang="en-US" dirty="0" smtClean="0"/>
              <a:t>Stack)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494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Containers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16740"/>
              </p:ext>
            </p:extLst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743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Χαρακτηριστικά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+/-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Πίνακας</a:t>
                      </a:r>
                      <a:r>
                        <a:rPr lang="el-GR" sz="1800" baseline="0" dirty="0" smtClean="0"/>
                        <a:t> </a:t>
                      </a:r>
                      <a:r>
                        <a:rPr lang="en-US" sz="1800" baseline="0" dirty="0" smtClean="0"/>
                        <a:t>C++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Σταθερό</a:t>
                      </a:r>
                      <a:r>
                        <a:rPr lang="el-GR" sz="1800" baseline="0" dirty="0" smtClean="0"/>
                        <a:t> μέγεθος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τυχαία πρόσβαση.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Αργή προσθήκη σε ενδιάμεση θέση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Σταθερό μέγεθος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smtClean="0"/>
                        <a:t>vector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Δυναμικός</a:t>
                      </a:r>
                      <a:r>
                        <a:rPr lang="el-GR" sz="1800" baseline="0" dirty="0" smtClean="0"/>
                        <a:t> πίνακας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τυχαία πρόσβαση.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Αργή προσθήκη σε ενδιάμεση θέση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Προσθήκη μόνο στο τέλος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Διπλά συνδεδεμένη</a:t>
                      </a:r>
                      <a:r>
                        <a:rPr lang="el-GR" sz="1800" baseline="0" dirty="0" smtClean="0"/>
                        <a:t> λίστα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προσθήκη σε ενδιάμεση θέση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aseline="0" dirty="0" smtClean="0"/>
                        <a:t>- Αργή τυχαία πρόσβαση.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Δυναμικός</a:t>
                      </a:r>
                      <a:r>
                        <a:rPr lang="el-GR" baseline="0" dirty="0" smtClean="0"/>
                        <a:t> πίνακας με πρόσβαση και από τις δύο μεριές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τυχαία πρόσβαση.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aseline="0" dirty="0" smtClean="0"/>
                        <a:t>+ Προσθήκη σε αρχή και τέλος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Αργή προσθήκη σε ενδιάμεση θέση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8529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n-US" dirty="0" smtClean="0"/>
              <a:t>vector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800192"/>
              </p:ext>
            </p:extLst>
          </p:nvPr>
        </p:nvGraphicFramePr>
        <p:xfrm>
          <a:off x="304800" y="1371600"/>
          <a:ext cx="86868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Μέθοδος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Λειτουργία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size()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επιστρέφει τον αριθμό των στοιχείων μέσα στον πίνακα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push_back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προσθέτει</a:t>
                      </a:r>
                      <a:r>
                        <a:rPr lang="el-GR" sz="2000" baseline="0" dirty="0" smtClean="0"/>
                        <a:t> ένα στοιχείο στο τέλος του πίνακα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pop_back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αφαιρεί</a:t>
                      </a:r>
                      <a:r>
                        <a:rPr lang="el-GR" sz="2000" baseline="0" dirty="0" smtClean="0"/>
                        <a:t> το τελευταίο στοιχείο του πίνακα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back()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επιστρέφει</a:t>
                      </a:r>
                      <a:r>
                        <a:rPr lang="el-GR" sz="2000" baseline="0" dirty="0" smtClean="0"/>
                        <a:t> το τελευταίο στοιχείο του πίνακα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operator 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τυχαία</a:t>
                      </a:r>
                      <a:r>
                        <a:rPr lang="el-GR" sz="2000" baseline="0" dirty="0" smtClean="0"/>
                        <a:t> πρόσβαση στα στοιχεία του πίνακα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empty()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επιστρέφει </a:t>
                      </a:r>
                      <a:r>
                        <a:rPr lang="en-US" sz="2000" dirty="0" smtClean="0"/>
                        <a:t>true </a:t>
                      </a:r>
                      <a:r>
                        <a:rPr lang="el-GR" sz="2000" dirty="0" smtClean="0"/>
                        <a:t>αν το</a:t>
                      </a:r>
                      <a:r>
                        <a:rPr lang="el-GR" sz="2000" baseline="0" dirty="0" smtClean="0"/>
                        <a:t> </a:t>
                      </a:r>
                      <a:r>
                        <a:rPr lang="en-US" sz="2000" baseline="0" dirty="0" smtClean="0"/>
                        <a:t>vector </a:t>
                      </a:r>
                      <a:r>
                        <a:rPr lang="el-GR" sz="2000" baseline="0" dirty="0" smtClean="0"/>
                        <a:t>είναι άδειο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insert()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προσθέτει</a:t>
                      </a:r>
                      <a:r>
                        <a:rPr lang="el-GR" sz="2000" baseline="0" dirty="0" smtClean="0"/>
                        <a:t> ένα στοιχείο σε ενδιάμεση θέση (χρησιμοποιώντας </a:t>
                      </a:r>
                      <a:r>
                        <a:rPr lang="en-US" sz="2000" baseline="0" dirty="0" smtClean="0"/>
                        <a:t>iterator)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erase()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αφαιρεί</a:t>
                      </a:r>
                      <a:r>
                        <a:rPr lang="el-GR" sz="2000" baseline="0" dirty="0" smtClean="0"/>
                        <a:t> ένα στοιχείο από ενδιάμεση θέση (χρησιμοποιώντας </a:t>
                      </a:r>
                      <a:r>
                        <a:rPr lang="en-US" sz="2000" baseline="0" dirty="0" smtClean="0"/>
                        <a:t>iterator)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255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2771" y="1295400"/>
            <a:ext cx="4875053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&lt;vector&gt;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vector&lt;int&gt; 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v.push_back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v[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- 1] = 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"vector elements: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v[i]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"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endl;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00303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542" y="838200"/>
            <a:ext cx="4875053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&lt;vector&gt;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vector&lt;int&gt; 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v.push_back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v.pop_back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"vector elements: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v[i]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"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endl;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78353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542" y="457200"/>
            <a:ext cx="512191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&lt;vector&gt;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vector&lt;int&gt; 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v.push_back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v.pop_back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v.empty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cout &lt;&lt; “vector is empty\n”;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"vector elements: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v.size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v[i]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"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500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376367"/>
              </p:ext>
            </p:extLst>
          </p:nvPr>
        </p:nvGraphicFramePr>
        <p:xfrm>
          <a:off x="304800" y="2590800"/>
          <a:ext cx="86868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Μέθοδος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Λειτουργία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push_front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προσθέτει</a:t>
                      </a:r>
                      <a:r>
                        <a:rPr lang="el-GR" sz="2000" baseline="0" dirty="0" smtClean="0"/>
                        <a:t> ένα στοιχείο στην αρχή της λίστας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pop_front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αφαιρεί</a:t>
                      </a:r>
                      <a:r>
                        <a:rPr lang="el-GR" sz="2000" baseline="0" dirty="0" smtClean="0"/>
                        <a:t> το πρώτο στοιχείο της λίστας.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front()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επιστρέφει </a:t>
                      </a:r>
                      <a:r>
                        <a:rPr lang="el-GR" sz="2000" baseline="0" dirty="0" smtClean="0"/>
                        <a:t>το πρώτο στοιχείο της λίστας.</a:t>
                      </a:r>
                      <a:endParaRPr lang="en-US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857345"/>
            <a:ext cx="8088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Όλες τις μεθόδους του </a:t>
            </a:r>
            <a:r>
              <a:rPr lang="en-US" sz="2000" dirty="0" smtClean="0"/>
              <a:t>vector </a:t>
            </a:r>
            <a:r>
              <a:rPr lang="el-GR" sz="2000" dirty="0" smtClean="0">
                <a:solidFill>
                  <a:srgbClr val="FF0000"/>
                </a:solidFill>
              </a:rPr>
              <a:t>εκτός από τον </a:t>
            </a:r>
            <a:r>
              <a:rPr lang="en-US" sz="2000" dirty="0" smtClean="0">
                <a:solidFill>
                  <a:srgbClr val="FF0000"/>
                </a:solidFill>
              </a:rPr>
              <a:t>operator [], </a:t>
            </a:r>
            <a:r>
              <a:rPr lang="el-GR" sz="2000" dirty="0" smtClean="0"/>
              <a:t>και επιπλέον: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7836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l-GR" dirty="0" smtClean="0"/>
              <a:t>ι </a:t>
            </a:r>
            <a:r>
              <a:rPr lang="en-US" dirty="0" smtClean="0"/>
              <a:t>iterators </a:t>
            </a:r>
            <a:r>
              <a:rPr lang="el-GR" dirty="0" smtClean="0"/>
              <a:t>μας επιτρέπουν πρόσβαση (δείκτες) στα δεδομένα των αποθηκευτών.</a:t>
            </a:r>
          </a:p>
          <a:p>
            <a:r>
              <a:rPr lang="el-GR" dirty="0" smtClean="0"/>
              <a:t>Διαφορετικοί </a:t>
            </a:r>
            <a:r>
              <a:rPr lang="en-US" dirty="0" smtClean="0"/>
              <a:t>containers </a:t>
            </a:r>
            <a:r>
              <a:rPr lang="el-GR" dirty="0" smtClean="0"/>
              <a:t>έχουν διαφορετικής δύναμης </a:t>
            </a:r>
            <a:r>
              <a:rPr lang="en-US" dirty="0" smtClean="0"/>
              <a:t>iterators.</a:t>
            </a:r>
          </a:p>
          <a:p>
            <a:pPr lvl="1"/>
            <a:r>
              <a:rPr lang="el-GR" dirty="0" smtClean="0"/>
              <a:t>Αυτοί που επιτρέπουν τυχαία πρόσβαση, έχουν </a:t>
            </a:r>
            <a:r>
              <a:rPr lang="en-US" dirty="0" smtClean="0"/>
              <a:t>iterators </a:t>
            </a:r>
            <a:r>
              <a:rPr lang="el-GR" dirty="0" smtClean="0"/>
              <a:t>τυχαίας πρόσβασης</a:t>
            </a:r>
          </a:p>
          <a:p>
            <a:pPr lvl="1"/>
            <a:r>
              <a:rPr lang="el-GR" dirty="0" smtClean="0"/>
              <a:t>Ο πιο δυνατός </a:t>
            </a:r>
            <a:r>
              <a:rPr lang="en-US" dirty="0" smtClean="0"/>
              <a:t>iterator </a:t>
            </a:r>
            <a:r>
              <a:rPr lang="el-GR" dirty="0" smtClean="0"/>
              <a:t>δημιουργείτε για κάθε </a:t>
            </a:r>
            <a:r>
              <a:rPr lang="en-US" dirty="0" smtClean="0"/>
              <a:t>container </a:t>
            </a:r>
            <a:r>
              <a:rPr lang="el-GR" dirty="0" smtClean="0"/>
              <a:t>αυτόματα.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146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618523"/>
            <a:ext cx="894828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&lt;list&gt;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list&lt;int&gt; 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L.push_back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"list elements: ";</a:t>
            </a: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list&lt;int&gt;::iterator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L.begin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L.end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endl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73372" y="1110734"/>
            <a:ext cx="58028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list&lt;int&gt;::iterator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dirty="0"/>
              <a:t>Δήλωση του </a:t>
            </a:r>
            <a:r>
              <a:rPr lang="en-US" dirty="0"/>
              <a:t>iterator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62487" y="1612302"/>
            <a:ext cx="580287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L.begin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Συνάρτηση που επιστρέφει</a:t>
            </a:r>
            <a:r>
              <a:rPr lang="en-US" dirty="0"/>
              <a:t> iterator </a:t>
            </a:r>
            <a:r>
              <a:rPr lang="el-GR" dirty="0"/>
              <a:t>στην αρχή του </a:t>
            </a:r>
            <a:r>
              <a:rPr lang="en-US" dirty="0"/>
              <a:t>container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67723" y="2338079"/>
            <a:ext cx="578674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Συνάρτηση που επιστρέφει</a:t>
            </a:r>
            <a:r>
              <a:rPr lang="en-US" dirty="0"/>
              <a:t> iterator </a:t>
            </a:r>
            <a:r>
              <a:rPr lang="el-GR" dirty="0" smtClean="0"/>
              <a:t>στο τέλος του </a:t>
            </a:r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3962400"/>
            <a:ext cx="578674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dirty="0" smtClean="0"/>
              <a:t>Το περιεχόμενο της θέσης στην οποία δείχνει ο </a:t>
            </a:r>
            <a:r>
              <a:rPr lang="en-US" dirty="0" smtClean="0"/>
              <a:t>iterator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3124790"/>
            <a:ext cx="578674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++: </a:t>
            </a:r>
            <a:r>
              <a:rPr lang="el-GR" dirty="0" smtClean="0"/>
              <a:t>Κάνει τον </a:t>
            </a:r>
            <a:r>
              <a:rPr lang="en-US" dirty="0" smtClean="0"/>
              <a:t>iterator</a:t>
            </a:r>
            <a:r>
              <a:rPr lang="el-GR" dirty="0" smtClean="0"/>
              <a:t> να δείχνει στο επόμενο στοιχείο της λίστας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4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latin typeface="Arial" charset="0"/>
              </a:rPr>
              <a:t>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89963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pet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chargeCredit(250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pete</a:t>
            </a:r>
            <a:r>
              <a:rPr lang="el-G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endl;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Containers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188026"/>
              </p:ext>
            </p:extLst>
          </p:nvPr>
        </p:nvGraphicFramePr>
        <p:xfrm>
          <a:off x="457200" y="1600200"/>
          <a:ext cx="8229600" cy="3668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958"/>
                <a:gridCol w="5197642"/>
              </a:tblGrid>
              <a:tr h="419238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Χαρακτηριστικά</a:t>
                      </a:r>
                      <a:endParaRPr lang="en-US" dirty="0"/>
                    </a:p>
                  </a:txBody>
                  <a:tcPr/>
                </a:tc>
              </a:tr>
              <a:tr h="5816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Αποθηκεύει</a:t>
                      </a:r>
                      <a:r>
                        <a:rPr lang="el-GR" sz="1800" baseline="0" dirty="0" smtClean="0"/>
                        <a:t> μόνο αντικείμενα-κλειδιά</a:t>
                      </a:r>
                    </a:p>
                    <a:p>
                      <a:r>
                        <a:rPr lang="el-GR" sz="1800" baseline="0" dirty="0" smtClean="0"/>
                        <a:t>Δεν επιτρέπει πολλαπλές τιμές</a:t>
                      </a:r>
                      <a:endParaRPr lang="en-US" sz="1800" dirty="0"/>
                    </a:p>
                  </a:txBody>
                  <a:tcPr/>
                </a:tc>
              </a:tr>
              <a:tr h="13790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Κρατάει ζεύγη</a:t>
                      </a:r>
                      <a:r>
                        <a:rPr lang="el-GR" sz="1800" baseline="0" dirty="0" smtClean="0"/>
                        <a:t> κλειδιών και τιμών </a:t>
                      </a: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key-value pairs</a:t>
                      </a:r>
                      <a:r>
                        <a:rPr lang="en-US" sz="1800" baseline="0" dirty="0" smtClean="0"/>
                        <a:t>). </a:t>
                      </a:r>
                      <a:r>
                        <a:rPr lang="el-GR" sz="1800" dirty="0" smtClean="0"/>
                        <a:t>Συσχετίζει</a:t>
                      </a:r>
                      <a:r>
                        <a:rPr lang="el-GR" sz="1800" baseline="0" dirty="0" smtClean="0"/>
                        <a:t> αντικείμενα-κλειδιά με αντικείμενα-τιμές</a:t>
                      </a:r>
                      <a:r>
                        <a:rPr lang="en-US" sz="1800" baseline="0" dirty="0" smtClean="0"/>
                        <a:t>.</a:t>
                      </a:r>
                      <a:r>
                        <a:rPr lang="el-GR" sz="1800" baseline="0" dirty="0" smtClean="0"/>
                        <a:t> Το κάθε κλειδί μπορεί να συσχετίζεται με μόνο μία τιμή</a:t>
                      </a:r>
                      <a:endParaRPr lang="en-US" sz="18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multiset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Επιτρέπει</a:t>
                      </a:r>
                      <a:r>
                        <a:rPr lang="el-GR" sz="1800" baseline="0" dirty="0" smtClean="0"/>
                        <a:t> πολλαπλές εμφανίσεις ενός κλειδιού</a:t>
                      </a:r>
                      <a:endParaRPr lang="en-US" sz="1800" dirty="0"/>
                    </a:p>
                  </a:txBody>
                  <a:tcPr/>
                </a:tc>
              </a:tr>
              <a:tr h="6208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Επιτρέπει</a:t>
                      </a:r>
                      <a:r>
                        <a:rPr lang="el-GR" baseline="0" dirty="0" smtClean="0"/>
                        <a:t> πολλαπλές τιμές για ένα κλειδί.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3404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562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&lt;set&gt;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set&lt;string&gt; 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cin 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set&lt;string&gt;::iterator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"bob is not in\n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else{cout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"bob is in\n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(set&lt;string&gt;::iterator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S.begin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00404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Person 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Person(string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PrintPersonalDetails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Person::Person(string f, string l){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l;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PrintPersonalDetails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"first name -- "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last name -- "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920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include &lt;iostream&gt;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&lt;map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using namespace std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 M;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Person *p =new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M[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*&gt;::iterator 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M.find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marley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M.end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marley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is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not in\n";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M[“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marley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"]-&gt;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PrintPersonalDetails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408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/>
          <a:lstStyle/>
          <a:p>
            <a:r>
              <a:rPr lang="en-US" dirty="0" smtClean="0"/>
              <a:t>Iterators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410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include &lt;iostream&gt;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&lt;map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using namespace std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 M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cin &gt;&gt;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Person *p =new Person(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M[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= p;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*&gt;::iterator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M.begin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M.end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(); i++){</a:t>
            </a:r>
          </a:p>
          <a:p>
            <a:pPr marL="0" indent="0">
              <a:buNone/>
            </a:pP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).first 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&lt;&lt; “:”;</a:t>
            </a:r>
          </a:p>
          <a:p>
            <a:pPr marL="0" indent="0">
              <a:buNone/>
            </a:pP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).second-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PrintPersonalDetails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3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23671" y="1371599"/>
            <a:ext cx="55203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).first: </a:t>
            </a:r>
            <a:r>
              <a:rPr lang="el-GR" dirty="0" smtClean="0"/>
              <a:t>Το κλειδί του </a:t>
            </a:r>
            <a:r>
              <a:rPr lang="en-US" dirty="0" smtClean="0"/>
              <a:t>map </a:t>
            </a:r>
            <a:r>
              <a:rPr lang="el-GR" dirty="0" smtClean="0"/>
              <a:t>στη θέση στην </a:t>
            </a:r>
            <a:r>
              <a:rPr lang="el-GR" dirty="0"/>
              <a:t>οποία δείχνει ο </a:t>
            </a:r>
            <a:r>
              <a:rPr lang="en-US" dirty="0" smtClean="0"/>
              <a:t>iterator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5851" y="2362199"/>
            <a:ext cx="555814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).second: </a:t>
            </a:r>
            <a:r>
              <a:rPr lang="el-GR" dirty="0" smtClean="0"/>
              <a:t>Η τιμή του </a:t>
            </a:r>
            <a:r>
              <a:rPr lang="en-US" dirty="0"/>
              <a:t>map </a:t>
            </a:r>
            <a:r>
              <a:rPr lang="el-GR" dirty="0"/>
              <a:t>στη θέση στην οποία δείχνει ο </a:t>
            </a:r>
            <a:r>
              <a:rPr lang="en-US" dirty="0"/>
              <a:t>iterator</a:t>
            </a:r>
          </a:p>
        </p:txBody>
      </p:sp>
    </p:spTree>
    <p:extLst>
      <p:ext uri="{BB962C8B-B14F-4D97-AF65-F5344CB8AC3E}">
        <p14:creationId xmlns:p14="http://schemas.microsoft.com/office/powerpoint/2010/main" val="9743673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990600"/>
          </a:xfrm>
        </p:spPr>
        <p:txBody>
          <a:bodyPr/>
          <a:lstStyle/>
          <a:p>
            <a:r>
              <a:rPr lang="en-US" dirty="0" smtClean="0"/>
              <a:t>STL </a:t>
            </a:r>
            <a:r>
              <a:rPr lang="el-GR" dirty="0" smtClean="0"/>
              <a:t>με δικές μας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" y="1219200"/>
            <a:ext cx="9078686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include &lt;vector&gt;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 v;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Person *p =new Person(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v.push_back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(vector&lt;Person*&gt;::iterator i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 i !=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 i ++){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(*i)-&gt;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PrintPersonalDetails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2771" y="5791200"/>
            <a:ext cx="655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Πιο περίπλοκο παράδειγμα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89963" cy="5562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*all[10];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for (int 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 choice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cin &gt;&gt; choice;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(choice == ‘p’){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(choice == ‘e’){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all[i] = new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(choice == ‘c’){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all[i] = new </a:t>
            </a:r>
            <a:r>
              <a:rPr lang="el-GR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for (int i = 0; i &lt; 10; i++){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all[i]-&gt;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() &lt;&lt; endl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77997" y="1981200"/>
            <a:ext cx="3666004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Καλείται η μέθοδος της </a:t>
            </a:r>
            <a:r>
              <a:rPr lang="en-US" sz="2000" dirty="0" smtClean="0"/>
              <a:t>Person</a:t>
            </a:r>
          </a:p>
          <a:p>
            <a:r>
              <a:rPr lang="el-GR" sz="2000" dirty="0" smtClean="0"/>
              <a:t>Ο δείκτης καθορίζει τη συνάρτηση που θα κληθεί.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428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Εικονικές Συναρτήσεις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Λύση: ορισμός της συνάρτησης ως </a:t>
            </a:r>
            <a:r>
              <a:rPr lang="el-GR" dirty="0" smtClean="0">
                <a:solidFill>
                  <a:srgbClr val="FF0000"/>
                </a:solidFill>
              </a:rPr>
              <a:t>εικονική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virtual)</a:t>
            </a:r>
            <a:r>
              <a:rPr lang="el-GR" dirty="0"/>
              <a:t> 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l-GR" dirty="0" smtClean="0"/>
              <a:t>Όταν μια συνάρτηση ορίζεται ως </a:t>
            </a:r>
            <a:r>
              <a:rPr lang="en-US" dirty="0" smtClean="0">
                <a:solidFill>
                  <a:srgbClr val="FF0000"/>
                </a:solidFill>
              </a:rPr>
              <a:t>virtual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δίνεται η οδηγία στον </a:t>
            </a:r>
            <a:r>
              <a:rPr lang="en-US" dirty="0"/>
              <a:t>compiler </a:t>
            </a:r>
            <a:r>
              <a:rPr lang="el-GR" dirty="0"/>
              <a:t>ότι η επιλογή της υλοποίησης της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>
                <a:solidFill>
                  <a:srgbClr val="0070C0"/>
                </a:solidFill>
              </a:rPr>
              <a:t>θα γίνει κατά τη μετάφραση του προγράμματος</a:t>
            </a:r>
            <a:r>
              <a:rPr lang="el-GR" dirty="0"/>
              <a:t>, με βάση τον τύπο του δείκτη, </a:t>
            </a:r>
            <a:r>
              <a:rPr lang="el-GR" dirty="0">
                <a:solidFill>
                  <a:srgbClr val="0070C0"/>
                </a:solidFill>
              </a:rPr>
              <a:t>αλλά κατά την εκτέλεση του προγράμματος</a:t>
            </a:r>
            <a:r>
              <a:rPr lang="el-GR" dirty="0"/>
              <a:t> με βάση τον τύπο του αντικειμένου στο οποίο δείχνει ο δείκτης  κάθε φορά που εκτελείται ο κώδικας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late binding</a:t>
            </a:r>
            <a:r>
              <a:rPr lang="en-US" dirty="0">
                <a:solidFill>
                  <a:prstClr val="black"/>
                </a:solidFill>
              </a:rPr>
              <a:t>).</a:t>
            </a:r>
            <a:endParaRPr lang="el-GR" sz="2000" b="1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 </a:t>
            </a: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5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18231</TotalTime>
  <Words>4330</Words>
  <Application>Microsoft Office PowerPoint</Application>
  <PresentationFormat>On-screen Show (4:3)</PresentationFormat>
  <Paragraphs>1031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Clarity</vt:lpstr>
      <vt:lpstr>ΠΟΛΥΜΟΡΦΙΣΜΟΣ, ΠΡΟΤΥΠΑ,  ΚΑΘΙΕΡΩΜΕΝΗ ΒΙΒΛΙΟΘΗΚΗ ΠΡΟΤΥΠΩΝ</vt:lpstr>
      <vt:lpstr>Πολυμορφισμός</vt:lpstr>
      <vt:lpstr>Method Overriding</vt:lpstr>
      <vt:lpstr>PowerPoint Presentation</vt:lpstr>
      <vt:lpstr>PowerPoint Presentation</vt:lpstr>
      <vt:lpstr>Παράδειγμα</vt:lpstr>
      <vt:lpstr>Πιο περίπλοκο παράδειγμα</vt:lpstr>
      <vt:lpstr>Εικονικές Συναρτήσεις</vt:lpstr>
      <vt:lpstr>Παράδειγμα</vt:lpstr>
      <vt:lpstr>Παράδειγμα</vt:lpstr>
      <vt:lpstr>Παράδειγμα – Πέρασμα δείκτη</vt:lpstr>
      <vt:lpstr>Αφηρημένες βασικές κλάσεις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ΠΑΡΑΔΕΙΓΜΑ</vt:lpstr>
      <vt:lpstr>Πρόβλημα</vt:lpstr>
      <vt:lpstr>Η κλάση Array</vt:lpstr>
      <vt:lpstr>Η κλάση Array</vt:lpstr>
      <vt:lpstr>PowerPoint Presentation</vt:lpstr>
      <vt:lpstr>Abstract Class Element</vt:lpstr>
      <vt:lpstr>Απλοποίηση</vt:lpstr>
      <vt:lpstr>IntElement</vt:lpstr>
      <vt:lpstr>PowerPoint Presentation</vt:lpstr>
      <vt:lpstr>PointElement</vt:lpstr>
      <vt:lpstr>PowerPoint Presentation</vt:lpstr>
      <vt:lpstr>Dynamic Casting</vt:lpstr>
      <vt:lpstr>Παράδειγμα χρήσης</vt:lpstr>
      <vt:lpstr>Υλοποίηση της Array με αναφορές</vt:lpstr>
      <vt:lpstr>PowerPoint Presentation</vt:lpstr>
      <vt:lpstr>Abstract Class Element</vt:lpstr>
      <vt:lpstr>IntElement</vt:lpstr>
      <vt:lpstr>PowerPoint Presentation</vt:lpstr>
      <vt:lpstr>PointElement</vt:lpstr>
      <vt:lpstr>PowerPoint Presentation</vt:lpstr>
      <vt:lpstr>Πρόβλημα</vt:lpstr>
      <vt:lpstr>Παράδειγμα</vt:lpstr>
      <vt:lpstr>Πρόβλημα</vt:lpstr>
      <vt:lpstr>TEMPLATES</vt:lpstr>
      <vt:lpstr>Class Templates </vt:lpstr>
      <vt:lpstr>Συντακτικό</vt:lpstr>
      <vt:lpstr>Class Tempate Array</vt:lpstr>
      <vt:lpstr>PowerPoint Presentation</vt:lpstr>
      <vt:lpstr>Standard Template library (STL)</vt:lpstr>
      <vt:lpstr>Standard Template Library</vt:lpstr>
      <vt:lpstr>Βασικές Έννοιες</vt:lpstr>
      <vt:lpstr>Containers</vt:lpstr>
      <vt:lpstr>Sequential Containers</vt:lpstr>
      <vt:lpstr>vector</vt:lpstr>
      <vt:lpstr>Παράδειγμα</vt:lpstr>
      <vt:lpstr>PowerPoint Presentation</vt:lpstr>
      <vt:lpstr>PowerPoint Presentation</vt:lpstr>
      <vt:lpstr>list</vt:lpstr>
      <vt:lpstr>Iterators</vt:lpstr>
      <vt:lpstr>Παράδειγμα</vt:lpstr>
      <vt:lpstr>Associative Containers</vt:lpstr>
      <vt:lpstr>Παραδειγμα set</vt:lpstr>
      <vt:lpstr>Παραδειγμα map</vt:lpstr>
      <vt:lpstr>Παραδειγμα map</vt:lpstr>
      <vt:lpstr>Iterators map</vt:lpstr>
      <vt:lpstr>STL με δικές μας κλάσεις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464</cp:revision>
  <dcterms:created xsi:type="dcterms:W3CDTF">2011-10-17T19:46:53Z</dcterms:created>
  <dcterms:modified xsi:type="dcterms:W3CDTF">2012-01-18T12:47:20Z</dcterms:modified>
</cp:coreProperties>
</file>