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5"/>
  </p:notesMasterIdLst>
  <p:sldIdLst>
    <p:sldId id="729" r:id="rId2"/>
    <p:sldId id="792" r:id="rId3"/>
    <p:sldId id="730" r:id="rId4"/>
    <p:sldId id="868" r:id="rId5"/>
    <p:sldId id="875" r:id="rId6"/>
    <p:sldId id="878" r:id="rId7"/>
    <p:sldId id="869" r:id="rId8"/>
    <p:sldId id="879" r:id="rId9"/>
    <p:sldId id="880" r:id="rId10"/>
    <p:sldId id="881" r:id="rId11"/>
    <p:sldId id="882" r:id="rId12"/>
    <p:sldId id="876" r:id="rId13"/>
    <p:sldId id="877" r:id="rId14"/>
    <p:sldId id="883" r:id="rId15"/>
    <p:sldId id="884" r:id="rId16"/>
    <p:sldId id="885" r:id="rId17"/>
    <p:sldId id="785" r:id="rId18"/>
    <p:sldId id="790" r:id="rId19"/>
    <p:sldId id="791" r:id="rId20"/>
    <p:sldId id="796" r:id="rId21"/>
    <p:sldId id="801" r:id="rId22"/>
    <p:sldId id="802" r:id="rId23"/>
    <p:sldId id="793" r:id="rId24"/>
    <p:sldId id="803" r:id="rId25"/>
    <p:sldId id="804" r:id="rId26"/>
    <p:sldId id="805" r:id="rId27"/>
    <p:sldId id="810" r:id="rId28"/>
    <p:sldId id="811" r:id="rId29"/>
    <p:sldId id="816" r:id="rId30"/>
    <p:sldId id="817" r:id="rId31"/>
    <p:sldId id="818" r:id="rId32"/>
    <p:sldId id="819" r:id="rId33"/>
    <p:sldId id="820" r:id="rId34"/>
    <p:sldId id="821" r:id="rId35"/>
    <p:sldId id="822" r:id="rId36"/>
    <p:sldId id="823" r:id="rId37"/>
    <p:sldId id="824" r:id="rId38"/>
    <p:sldId id="825" r:id="rId39"/>
    <p:sldId id="827" r:id="rId40"/>
    <p:sldId id="886" r:id="rId41"/>
    <p:sldId id="887" r:id="rId42"/>
    <p:sldId id="892" r:id="rId43"/>
    <p:sldId id="888" r:id="rId44"/>
    <p:sldId id="889" r:id="rId45"/>
    <p:sldId id="890" r:id="rId46"/>
    <p:sldId id="891" r:id="rId47"/>
    <p:sldId id="893" r:id="rId48"/>
    <p:sldId id="894" r:id="rId49"/>
    <p:sldId id="895" r:id="rId50"/>
    <p:sldId id="896" r:id="rId51"/>
    <p:sldId id="898" r:id="rId52"/>
    <p:sldId id="899" r:id="rId53"/>
    <p:sldId id="900" r:id="rId54"/>
    <p:sldId id="901" r:id="rId55"/>
    <p:sldId id="902" r:id="rId56"/>
    <p:sldId id="903" r:id="rId57"/>
    <p:sldId id="904" r:id="rId58"/>
    <p:sldId id="905" r:id="rId59"/>
    <p:sldId id="906" r:id="rId60"/>
    <p:sldId id="846" r:id="rId61"/>
    <p:sldId id="908" r:id="rId62"/>
    <p:sldId id="848" r:id="rId63"/>
    <p:sldId id="849" r:id="rId64"/>
    <p:sldId id="850" r:id="rId65"/>
    <p:sldId id="851" r:id="rId66"/>
    <p:sldId id="852" r:id="rId67"/>
    <p:sldId id="853" r:id="rId68"/>
    <p:sldId id="854" r:id="rId69"/>
    <p:sldId id="909" r:id="rId70"/>
    <p:sldId id="911" r:id="rId71"/>
    <p:sldId id="857" r:id="rId72"/>
    <p:sldId id="858" r:id="rId73"/>
    <p:sldId id="859" r:id="rId74"/>
    <p:sldId id="860" r:id="rId75"/>
    <p:sldId id="861" r:id="rId76"/>
    <p:sldId id="862" r:id="rId77"/>
    <p:sldId id="863" r:id="rId78"/>
    <p:sldId id="864" r:id="rId79"/>
    <p:sldId id="913" r:id="rId80"/>
    <p:sldId id="914" r:id="rId81"/>
    <p:sldId id="915" r:id="rId82"/>
    <p:sldId id="865" r:id="rId83"/>
    <p:sldId id="912" r:id="rId8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3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ΚΛΗΡΟΝΟΜΙΚΟΤΗΤΑ</a:t>
            </a:r>
            <a:r>
              <a:rPr lang="el-GR" dirty="0"/>
              <a:t> </a:t>
            </a:r>
            <a:r>
              <a:rPr lang="el-GR" dirty="0" smtClean="0"/>
              <a:t>ΠΟΛΥΜΟΡΦΙΣΜΟΣ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30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01613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471612"/>
            <a:ext cx="9144000" cy="538638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~Customer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chargeCredit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[],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 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Customer::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~Customer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(){ cout &lt;&lt; “~Customer called\n”;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chargeCredit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919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39825"/>
          </a:xfrm>
        </p:spPr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93175" cy="50053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 *details = 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details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"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delete [] details;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// 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οι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destructors 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εκτελούνται αντίστροφα ….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32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Μπορούμε να χρησιμοποιούμε την ιδιότητα της κληρονομικότητας με διάφορους τρόπους αλλά ο πιο χρήσιμος και κατανοητός είναι για να ορίσουμε μια </a:t>
            </a:r>
            <a:r>
              <a:rPr lang="el-GR" dirty="0" smtClean="0">
                <a:solidFill>
                  <a:srgbClr val="FF0000"/>
                </a:solidFill>
              </a:rPr>
              <a:t>εξειδίκευση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l-GR" dirty="0" smtClean="0">
                <a:solidFill>
                  <a:srgbClr val="FF0000"/>
                </a:solidFill>
              </a:rPr>
              <a:t>επέκταση</a:t>
            </a:r>
            <a:r>
              <a:rPr lang="el-GR" dirty="0" smtClean="0"/>
              <a:t> </a:t>
            </a:r>
            <a:r>
              <a:rPr lang="el-GR" dirty="0"/>
              <a:t>μιας </a:t>
            </a:r>
            <a:r>
              <a:rPr lang="el-GR" dirty="0" smtClean="0"/>
              <a:t>κλάσης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Σχέση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n-US" dirty="0" smtClean="0"/>
              <a:t> </a:t>
            </a:r>
            <a:r>
              <a:rPr lang="el-GR" dirty="0" smtClean="0"/>
              <a:t>ή </a:t>
            </a:r>
            <a:r>
              <a:rPr lang="en-US" dirty="0" smtClean="0">
                <a:solidFill>
                  <a:srgbClr val="FF0000"/>
                </a:solidFill>
              </a:rPr>
              <a:t>is-like-a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διαγράμματα</a:t>
            </a: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505200" y="1981200"/>
            <a:ext cx="1787525" cy="1057275"/>
            <a:chOff x="2112" y="1440"/>
            <a:chExt cx="816" cy="48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Person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167765" y="4094899"/>
            <a:ext cx="1787525" cy="1057275"/>
            <a:chOff x="2112" y="1440"/>
            <a:chExt cx="816" cy="480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Customer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081621" y="4114800"/>
            <a:ext cx="1787525" cy="1057275"/>
            <a:chOff x="2112" y="1440"/>
            <a:chExt cx="816" cy="480"/>
          </a:xfrm>
        </p:grpSpPr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21" name="Straight Arrow Connector 20"/>
          <p:cNvCxnSpPr>
            <a:stCxn id="16" idx="0"/>
            <a:endCxn id="6" idx="2"/>
          </p:cNvCxnSpPr>
          <p:nvPr/>
        </p:nvCxnSpPr>
        <p:spPr>
          <a:xfrm flipV="1">
            <a:off x="2975384" y="3038475"/>
            <a:ext cx="1423579" cy="10763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6" idx="2"/>
          </p:cNvCxnSpPr>
          <p:nvPr/>
        </p:nvCxnSpPr>
        <p:spPr>
          <a:xfrm flipH="1" flipV="1">
            <a:off x="4398963" y="3038475"/>
            <a:ext cx="1662565" cy="10564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31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076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– </a:t>
            </a:r>
            <a:r>
              <a:rPr lang="en-US" dirty="0" smtClean="0"/>
              <a:t>protected members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3205426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8662" y="3256529"/>
            <a:ext cx="1806876" cy="538792"/>
          </a:xfrm>
          <a:prstGeom prst="ellips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name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9214" y="4482320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getDetails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1524" y="2833134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Person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58662" y="3862362"/>
            <a:ext cx="1806876" cy="538792"/>
          </a:xfrm>
          <a:prstGeom prst="ellips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name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048000" y="3088302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162300" y="466204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363762" y="4713148"/>
            <a:ext cx="1806876" cy="538792"/>
          </a:xfrm>
          <a:prstGeom prst="ellips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name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494314" y="5938939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getDetails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363762" y="5318981"/>
            <a:ext cx="1806876" cy="538792"/>
          </a:xfrm>
          <a:prstGeom prst="ellips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name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363762" y="3195748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54185" y="3834450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getSalary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78276" y="2626008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Employee: public Person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752600"/>
            <a:ext cx="822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έχει πρόσβαση στα πεδία (ή μεθόδους</a:t>
            </a:r>
            <a:r>
              <a:rPr lang="en-US" dirty="0" smtClean="0"/>
              <a:t>)</a:t>
            </a:r>
            <a:r>
              <a:rPr lang="el-GR" dirty="0" smtClean="0"/>
              <a:t> της </a:t>
            </a:r>
            <a:r>
              <a:rPr lang="en-US" dirty="0" smtClean="0"/>
              <a:t>Person </a:t>
            </a:r>
            <a:r>
              <a:rPr lang="el-GR" dirty="0" smtClean="0"/>
              <a:t>η κλάση</a:t>
            </a:r>
            <a:r>
              <a:rPr lang="en-US" dirty="0" smtClean="0"/>
              <a:t> Employee</a:t>
            </a:r>
            <a:r>
              <a:rPr lang="el-GR" dirty="0" smtClean="0"/>
              <a:t> θα πρέπει να είναι ορισμένα ως </a:t>
            </a:r>
            <a:r>
              <a:rPr lang="en-US" dirty="0" smtClean="0"/>
              <a:t>Public, </a:t>
            </a:r>
            <a:r>
              <a:rPr lang="el-GR" dirty="0" smtClean="0"/>
              <a:t>ή </a:t>
            </a:r>
            <a:r>
              <a:rPr lang="en-US" dirty="0" smtClean="0"/>
              <a:t>Protected</a:t>
            </a:r>
            <a:endParaRPr lang="en-US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5638800" y="3054922"/>
            <a:ext cx="3249385" cy="3214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4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68482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– </a:t>
            </a:r>
            <a:r>
              <a:rPr lang="en-US" dirty="0" smtClean="0"/>
              <a:t>private inheritance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03814" y="208951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05276" y="2140618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name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35828" y="3366409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getDetails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78138" y="1717223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Person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505276" y="2746451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name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56514" y="2028028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970814" y="3601771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72276" y="3652874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name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02828" y="4878665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getDetails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172276" y="4258707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name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172276" y="2135474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362699" y="277417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getSalary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41906" y="1519006"/>
            <a:ext cx="3467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Employee: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Person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1385" y="2746451"/>
            <a:ext cx="29990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μέθοδος </a:t>
            </a:r>
            <a:r>
              <a:rPr lang="en-US" dirty="0" err="1" smtClean="0"/>
              <a:t>getDetails</a:t>
            </a:r>
            <a:r>
              <a:rPr lang="en-US" dirty="0" smtClean="0"/>
              <a:t>() </a:t>
            </a:r>
            <a:r>
              <a:rPr lang="el-GR" dirty="0" smtClean="0"/>
              <a:t>της κλάσης </a:t>
            </a:r>
            <a:r>
              <a:rPr lang="en-US" dirty="0" smtClean="0"/>
              <a:t>Person, </a:t>
            </a:r>
            <a:r>
              <a:rPr lang="el-GR" dirty="0" smtClean="0"/>
              <a:t>δεν είναι πλέον </a:t>
            </a:r>
            <a:r>
              <a:rPr lang="el-GR" dirty="0" err="1" smtClean="0"/>
              <a:t>προσβάσιμη</a:t>
            </a:r>
            <a:r>
              <a:rPr lang="el-GR" dirty="0" smtClean="0"/>
              <a:t> από αντικείμενα της κλάσης </a:t>
            </a:r>
            <a:r>
              <a:rPr lang="en-US" dirty="0" smtClean="0"/>
              <a:t>Employee</a:t>
            </a:r>
            <a:r>
              <a:rPr lang="el-GR" dirty="0" smtClean="0"/>
              <a:t> 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4618735"/>
            <a:ext cx="48718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Employee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cannot call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emp.getDetails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7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αυτό είναι χρήσιμο?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828800"/>
            <a:ext cx="29418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protected: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*A;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size;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Array(int 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i);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~Array();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1828179"/>
            <a:ext cx="487184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SafeArray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private Array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GetElementSafely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i);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SafeArray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GetElementSafely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i)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(i &lt; 0 || i &gt;= size){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exit(1);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867400"/>
            <a:ext cx="6489277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H </a:t>
            </a:r>
            <a:r>
              <a:rPr lang="en-US" sz="2000" dirty="0" err="1" smtClean="0"/>
              <a:t>SafeArray</a:t>
            </a:r>
            <a:r>
              <a:rPr lang="en-US" sz="2000" dirty="0" smtClean="0"/>
              <a:t> </a:t>
            </a:r>
            <a:r>
              <a:rPr lang="el-GR" sz="2000" dirty="0" smtClean="0"/>
              <a:t>δεν επιτρέπει την χρήση της </a:t>
            </a:r>
            <a:r>
              <a:rPr lang="en-US" sz="2000" dirty="0" err="1" smtClean="0"/>
              <a:t>GetElement</a:t>
            </a:r>
            <a:r>
              <a:rPr lang="en-US" sz="2000" dirty="0" smtClean="0"/>
              <a:t>(i)</a:t>
            </a:r>
          </a:p>
        </p:txBody>
      </p:sp>
    </p:spTree>
    <p:extLst>
      <p:ext uri="{BB962C8B-B14F-4D97-AF65-F5344CB8AC3E}">
        <p14:creationId xmlns:p14="http://schemas.microsoft.com/office/powerpoint/2010/main" val="3735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686800" cy="1139825"/>
          </a:xfrm>
        </p:spPr>
        <p:txBody>
          <a:bodyPr>
            <a:normAutofit fontScale="90000"/>
          </a:bodyPr>
          <a:lstStyle/>
          <a:p>
            <a:r>
              <a:rPr lang="el-GR" smtClean="0"/>
              <a:t>Ανάθεση Αντικειμένων και Κληρονομικότητα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324975" cy="4530725"/>
          </a:xfrm>
        </p:spPr>
        <p:txBody>
          <a:bodyPr/>
          <a:lstStyle/>
          <a:p>
            <a:r>
              <a:rPr lang="el-GR" sz="3200" dirty="0" smtClean="0"/>
              <a:t>Στην ανάθεση μεταξύ δύο αντικειμένων </a:t>
            </a:r>
            <a:r>
              <a:rPr lang="en-US" sz="3200" dirty="0" smtClean="0">
                <a:solidFill>
                  <a:srgbClr val="FF0000"/>
                </a:solidFill>
              </a:rPr>
              <a:t>x = y </a:t>
            </a:r>
            <a:r>
              <a:rPr lang="el-GR" sz="3200" dirty="0" smtClean="0"/>
              <a:t>πρέπει </a:t>
            </a:r>
          </a:p>
          <a:p>
            <a:pPr lvl="1"/>
            <a:r>
              <a:rPr lang="el-GR" sz="2800" dirty="0" smtClean="0"/>
              <a:t>τα δύο αντικείμενα να είναι της ίδιας κλάσης ή </a:t>
            </a:r>
          </a:p>
          <a:p>
            <a:pPr lvl="1"/>
            <a:r>
              <a:rPr lang="el-GR" sz="2800" dirty="0" smtClean="0"/>
              <a:t>η κλάση του αντικειμένου που ανατίθεται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) </a:t>
            </a:r>
            <a:r>
              <a:rPr lang="el-GR" sz="2800" dirty="0" smtClean="0"/>
              <a:t>να κληρονομεί </a:t>
            </a:r>
            <a:r>
              <a:rPr lang="en-US" sz="2800" dirty="0" smtClean="0"/>
              <a:t>(</a:t>
            </a:r>
            <a:r>
              <a:rPr lang="el-GR" sz="2800" dirty="0" smtClean="0"/>
              <a:t>άμεσα ή έμμεσα</a:t>
            </a:r>
            <a:r>
              <a:rPr lang="en-US" sz="2800" dirty="0" smtClean="0"/>
              <a:t>) </a:t>
            </a:r>
            <a:r>
              <a:rPr lang="el-GR" sz="2800" dirty="0" smtClean="0"/>
              <a:t>από την κλάση του αντικειμένου στο οποίο γίνεται η ανάθεση (</a:t>
            </a:r>
            <a:r>
              <a:rPr lang="en-US" sz="2800" dirty="0" smtClean="0">
                <a:solidFill>
                  <a:srgbClr val="FF0000"/>
                </a:solidFill>
              </a:rPr>
              <a:t>x</a:t>
            </a:r>
            <a:r>
              <a:rPr lang="en-US" sz="2800" dirty="0" smtClean="0"/>
              <a:t>)</a:t>
            </a:r>
            <a:endParaRPr lang="el-GR" sz="2800" dirty="0" smtClean="0"/>
          </a:p>
          <a:p>
            <a:pPr lvl="2"/>
            <a:r>
              <a:rPr lang="el-GR" dirty="0" smtClean="0"/>
              <a:t>Δηλαδή το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να παράγεται (έμμεσα η άμεσα) από την κλάση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</a:p>
          <a:p>
            <a:pPr lvl="2"/>
            <a:r>
              <a:rPr lang="el-GR" dirty="0" smtClean="0"/>
              <a:t>Στην περίπτωση αυτή λέμε ότι κάναμε </a:t>
            </a:r>
            <a:r>
              <a:rPr lang="en-US" dirty="0" err="1" smtClean="0">
                <a:solidFill>
                  <a:srgbClr val="FF0000"/>
                </a:solidFill>
              </a:rPr>
              <a:t>upcasting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0726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324975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“VISA”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…………………………………………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6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…………………………………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johnPrivateLife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upcasting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petPrivateLife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upcasting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johnPrivateLife.getPersonalDetails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petPrivateLife.getPersonalDetails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petPrivateLife.chargeCredit(130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compile error ..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petPrivateLife.setPersonalDetails(fname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petPrivateLife.getPersonalDetails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47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ΑΝΑΚΕΦΑΛΑΙΩΣΗ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53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>
            <a:normAutofit fontScale="90000"/>
          </a:bodyPr>
          <a:lstStyle/>
          <a:p>
            <a:r>
              <a:rPr lang="el-GR" smtClean="0"/>
              <a:t>Ανάθεση διευθύνσεων αντικειμένων σε δείκτες και κληρονομικότητα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l-GR" sz="3200" dirty="0" smtClean="0"/>
              <a:t>Στην ανάθεση της διεύθυνσης ενός αντικειμένου σε ένα </a:t>
            </a:r>
            <a:r>
              <a:rPr lang="en-US" sz="3200" dirty="0" smtClean="0"/>
              <a:t>pointer </a:t>
            </a:r>
            <a:r>
              <a:rPr lang="en-US" sz="3200" dirty="0" smtClean="0">
                <a:solidFill>
                  <a:srgbClr val="0070C0"/>
                </a:solidFill>
              </a:rPr>
              <a:t>p = &amp; x </a:t>
            </a:r>
            <a:r>
              <a:rPr lang="el-GR" sz="3200" dirty="0" smtClean="0"/>
              <a:t>πρέπει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sz="2800" dirty="0" smtClean="0"/>
              <a:t>ο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p</a:t>
            </a:r>
            <a:r>
              <a:rPr lang="en-US" sz="2800" dirty="0" smtClean="0"/>
              <a:t> </a:t>
            </a:r>
            <a:r>
              <a:rPr lang="el-GR" sz="2800" dirty="0" smtClean="0"/>
              <a:t>να είναι </a:t>
            </a:r>
            <a:r>
              <a:rPr lang="en-US" sz="2800" dirty="0" smtClean="0"/>
              <a:t>pointer </a:t>
            </a:r>
            <a:r>
              <a:rPr lang="el-GR" sz="2800" dirty="0" smtClean="0"/>
              <a:t>της κλάσης στην οποία ανήκει το αντικείμενο </a:t>
            </a:r>
            <a:r>
              <a:rPr lang="en-US" sz="2800" dirty="0" smtClean="0">
                <a:solidFill>
                  <a:srgbClr val="0070C0"/>
                </a:solidFill>
              </a:rPr>
              <a:t>x</a:t>
            </a:r>
            <a:r>
              <a:rPr lang="el-GR" sz="2800" dirty="0" smtClean="0"/>
              <a:t> ή </a:t>
            </a:r>
          </a:p>
          <a:p>
            <a:pPr lvl="1"/>
            <a:r>
              <a:rPr lang="en-US" sz="2800" dirty="0" smtClean="0"/>
              <a:t>pointer </a:t>
            </a:r>
            <a:r>
              <a:rPr lang="el-GR" sz="2800" dirty="0" smtClean="0"/>
              <a:t>κλάσης από την οποία κληρονομεί η κλάση του αντικειμένου</a:t>
            </a:r>
            <a:r>
              <a:rPr lang="en-GB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x</a:t>
            </a:r>
            <a:r>
              <a:rPr lang="el-GR" sz="2800" dirty="0" smtClean="0"/>
              <a:t>.</a:t>
            </a:r>
          </a:p>
          <a:p>
            <a:r>
              <a:rPr lang="el-GR" sz="3200" dirty="0" smtClean="0"/>
              <a:t>Το ποιες μέθοδοι μπορούν να κληθούν μέσω του </a:t>
            </a:r>
            <a:r>
              <a:rPr lang="en-US" sz="3200" dirty="0" smtClean="0"/>
              <a:t>pointer</a:t>
            </a:r>
            <a:r>
              <a:rPr lang="el-GR" sz="3200" dirty="0" smtClean="0"/>
              <a:t>, </a:t>
            </a:r>
            <a:r>
              <a:rPr lang="el-GR" sz="3200" dirty="0" smtClean="0">
                <a:solidFill>
                  <a:srgbClr val="FF0000"/>
                </a:solidFill>
              </a:rPr>
              <a:t>καθορίζεται από τον τύπο του </a:t>
            </a:r>
            <a:r>
              <a:rPr lang="en-US" sz="3200" dirty="0" smtClean="0">
                <a:solidFill>
                  <a:srgbClr val="FF0000"/>
                </a:solidFill>
              </a:rPr>
              <a:t>pointer </a:t>
            </a:r>
            <a:r>
              <a:rPr lang="el-GR" sz="3200" dirty="0" smtClean="0"/>
              <a:t>και όχι από τον τύπο του αντικειμένου.</a:t>
            </a:r>
          </a:p>
        </p:txBody>
      </p:sp>
    </p:spTree>
    <p:extLst>
      <p:ext uri="{BB962C8B-B14F-4D97-AF65-F5344CB8AC3E}">
        <p14:creationId xmlns:p14="http://schemas.microsoft.com/office/powerpoint/2010/main" val="18387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828800"/>
            <a:ext cx="9144000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“VISA”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…………………………………………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679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371600"/>
            <a:ext cx="9144000" cy="47529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…………………………………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johnPrivateLife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petPrivateLife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johnPrivateLife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petPrivateLife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petPrivateLife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chargeCredit(130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compile error ..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petPrivateLife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setPersonalDetails(fname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petPrivateLife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96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39825"/>
          </a:xfrm>
        </p:spPr>
        <p:txBody>
          <a:bodyPr/>
          <a:lstStyle/>
          <a:p>
            <a:pPr eaLnBrk="1" hangingPunct="1"/>
            <a:r>
              <a:rPr lang="el-GR" dirty="0" smtClean="0">
                <a:latin typeface="Arial" charset="0"/>
              </a:rPr>
              <a:t>Θεματολόγιο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886" y="1371600"/>
            <a:ext cx="9144000" cy="49688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3200" dirty="0" smtClean="0"/>
              <a:t>Κληρονομικότητα</a:t>
            </a: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Παράδειγμα</a:t>
            </a: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Κληρονομικότητα – Βελτιωμένο Παράδειγμα</a:t>
            </a:r>
          </a:p>
          <a:p>
            <a:pPr marL="742950" lvl="1" indent="-285750" eaLnBrk="1" hangingPunct="1"/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</a:rPr>
              <a:t>Ενθυλάκωση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 : public – private - protected </a:t>
            </a:r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πεδία</a:t>
            </a:r>
          </a:p>
          <a:p>
            <a:pPr marL="742950" lvl="1" indent="-285750" eaLnBrk="1" hangingPunct="1"/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</a:rPr>
              <a:t>Ενθυλάκωση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 : public – private - protected </a:t>
            </a:r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κληρονομικότητα</a:t>
            </a: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Ανάθεση αντικειμένων και κληρονομικότητα</a:t>
            </a:r>
          </a:p>
          <a:p>
            <a:pPr marL="742950" lvl="1" indent="-285750" eaLnBrk="1" hangingPunct="1"/>
            <a:r>
              <a:rPr lang="el-GR" sz="2800" dirty="0">
                <a:solidFill>
                  <a:schemeClr val="bg1">
                    <a:lumMod val="75000"/>
                  </a:schemeClr>
                </a:solidFill>
              </a:rPr>
              <a:t>Ανάθεση διευθύνσεων αντικειμένων σε δείκτες και κληρονομικότητα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 eaLnBrk="1" hangingPunct="1"/>
            <a:r>
              <a:rPr lang="el-GR" sz="2800" dirty="0" smtClean="0"/>
              <a:t>Πέρασμα παραμέτρων και κληρονομικότητα</a:t>
            </a:r>
          </a:p>
          <a:p>
            <a:pPr marL="742950" lvl="1" indent="-285750" eaLnBrk="1" hangingPunct="1"/>
            <a:r>
              <a:rPr lang="el-GR" sz="2800" dirty="0" smtClean="0"/>
              <a:t>Υποσκέλιση (</a:t>
            </a:r>
            <a:r>
              <a:rPr lang="en-US" sz="2800" dirty="0" smtClean="0"/>
              <a:t>overriding) </a:t>
            </a:r>
            <a:r>
              <a:rPr lang="el-GR" sz="2800" dirty="0" smtClean="0"/>
              <a:t>συναρτήσεων</a:t>
            </a:r>
            <a:endParaRPr lang="en-US" sz="2800" dirty="0" smtClean="0"/>
          </a:p>
          <a:p>
            <a:pPr marL="742950" lvl="1" indent="-285750" eaLnBrk="1" hangingPunct="1"/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5325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Περασμα</a:t>
            </a:r>
            <a:r>
              <a:rPr lang="el-GR" dirty="0" smtClean="0"/>
              <a:t> </a:t>
            </a:r>
            <a:r>
              <a:rPr lang="el-GR" dirty="0" err="1" smtClean="0"/>
              <a:t>παραμετρων</a:t>
            </a:r>
            <a:r>
              <a:rPr lang="el-GR" dirty="0" smtClean="0"/>
              <a:t> και </a:t>
            </a:r>
            <a:r>
              <a:rPr lang="el-GR" dirty="0" err="1" smtClean="0"/>
              <a:t>κληρονομικοτητα</a:t>
            </a:r>
            <a:endParaRPr lang="el-GR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8588"/>
            <a:ext cx="9144000" cy="1139825"/>
          </a:xfrm>
        </p:spPr>
        <p:txBody>
          <a:bodyPr>
            <a:normAutofit fontScale="90000"/>
          </a:bodyPr>
          <a:lstStyle/>
          <a:p>
            <a:pPr algn="ctr"/>
            <a:r>
              <a:rPr lang="el-GR" smtClean="0"/>
              <a:t>Πέρασμα παραμέτρων και Κληρονομικότητα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12889"/>
            <a:ext cx="9144000" cy="51927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800" dirty="0" smtClean="0"/>
              <a:t>Είδαμε στα προηγούμενα παραδείγματα ότι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Σε ένα αντικείμενο βασικής κλάσης μπορεί να ανατεθεί ένα αντικείμενο παραγόμενης κλάσης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/>
              <a:t>Σε ένα δείκτη σε αντικείμενα βασικής κλάσης μπορεί να ανατεθεί η διεύθυνση ενός αντικειμένου παραγόμενης κλάσης</a:t>
            </a:r>
          </a:p>
          <a:p>
            <a:pPr>
              <a:lnSpc>
                <a:spcPct val="90000"/>
              </a:lnSpc>
            </a:pPr>
            <a:r>
              <a:rPr lang="el-GR" sz="2800" dirty="0" smtClean="0"/>
              <a:t>Η δυνατότητα του </a:t>
            </a:r>
            <a:r>
              <a:rPr lang="en-US" sz="2800" dirty="0" err="1" smtClean="0">
                <a:solidFill>
                  <a:srgbClr val="FF0000"/>
                </a:solidFill>
              </a:rPr>
              <a:t>upcasting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smtClean="0"/>
              <a:t>αποκτά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εξαιρετική χρησιμότητα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σ</a:t>
            </a:r>
            <a:r>
              <a:rPr lang="el-GR" sz="2800" dirty="0" smtClean="0"/>
              <a:t>την περίπτωση που </a:t>
            </a:r>
            <a:r>
              <a:rPr lang="el-GR" sz="2800" dirty="0" smtClean="0">
                <a:solidFill>
                  <a:schemeClr val="tx2"/>
                </a:solidFill>
              </a:rPr>
              <a:t>το </a:t>
            </a:r>
            <a:r>
              <a:rPr lang="el-GR" sz="2800" u="sng" dirty="0" smtClean="0">
                <a:solidFill>
                  <a:srgbClr val="0000FF"/>
                </a:solidFill>
              </a:rPr>
              <a:t>αντικείμενο</a:t>
            </a:r>
            <a:r>
              <a:rPr lang="el-GR" sz="2800" dirty="0" smtClean="0">
                <a:solidFill>
                  <a:schemeClr val="tx2"/>
                </a:solidFill>
              </a:rPr>
              <a:t> </a:t>
            </a:r>
            <a:r>
              <a:rPr lang="el-GR" dirty="0">
                <a:solidFill>
                  <a:schemeClr val="tx2"/>
                </a:solidFill>
              </a:rPr>
              <a:t>ή ο </a:t>
            </a:r>
            <a:r>
              <a:rPr lang="el-GR" u="sng" dirty="0">
                <a:solidFill>
                  <a:srgbClr val="0000FF"/>
                </a:solidFill>
              </a:rPr>
              <a:t>δείκτης</a:t>
            </a:r>
            <a:r>
              <a:rPr lang="el-GR" dirty="0">
                <a:solidFill>
                  <a:schemeClr val="tx2"/>
                </a:solidFill>
              </a:rPr>
              <a:t> </a:t>
            </a:r>
            <a:r>
              <a:rPr lang="el-GR" sz="2800" dirty="0" smtClean="0">
                <a:solidFill>
                  <a:schemeClr val="tx2"/>
                </a:solidFill>
              </a:rPr>
              <a:t>βασικής κλάσης είναι παράμετρος σε μια άλλη συνάρτηση</a:t>
            </a:r>
            <a:r>
              <a:rPr lang="el-GR" sz="2800" dirty="0" smtClean="0"/>
              <a:t> </a:t>
            </a:r>
            <a:r>
              <a:rPr lang="el-GR" sz="2800" dirty="0" smtClean="0">
                <a:solidFill>
                  <a:schemeClr val="accent2"/>
                </a:solidFill>
              </a:rPr>
              <a:t>ή μέθοδο</a:t>
            </a:r>
            <a:r>
              <a:rPr lang="el-GR" sz="2800" dirty="0" smtClean="0"/>
              <a:t> του προγράμματος μας.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/>
              <a:t>Η συνάρτηση μας μπορεί να εκτελεστεί επιτυχημένα </a:t>
            </a:r>
            <a:r>
              <a:rPr lang="el-GR" sz="2400" dirty="0" smtClean="0">
                <a:solidFill>
                  <a:srgbClr val="FF0000"/>
                </a:solidFill>
              </a:rPr>
              <a:t>χωρίς καμία αλλαγή</a:t>
            </a:r>
            <a:r>
              <a:rPr lang="el-GR" sz="2400" dirty="0" smtClean="0"/>
              <a:t> για αντικείμενα οποιασδήποτε κλάσης παράγεται από τη βασική κλάση….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/>
              <a:t>=&gt; η συνάρτηση μας είναι </a:t>
            </a:r>
            <a:r>
              <a:rPr lang="el-GR" sz="2400" dirty="0" smtClean="0">
                <a:solidFill>
                  <a:srgbClr val="FF0000"/>
                </a:solidFill>
              </a:rPr>
              <a:t>επαναχρησιμοποιήσιμη</a:t>
            </a:r>
            <a:r>
              <a:rPr lang="el-GR" sz="2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30725"/>
          </a:xfrm>
        </p:spPr>
        <p:txBody>
          <a:bodyPr/>
          <a:lstStyle/>
          <a:p>
            <a:r>
              <a:rPr lang="el-GR" sz="3200" smtClean="0"/>
              <a:t>Έστω ότι στο πρόγραμμά μας θέλουμε να προσθέσουμε την επιπλέον δυνατότητα να </a:t>
            </a:r>
            <a:r>
              <a:rPr lang="el-GR" sz="3200" smtClean="0">
                <a:solidFill>
                  <a:srgbClr val="0000FF"/>
                </a:solidFill>
              </a:rPr>
              <a:t>μετατρέπει</a:t>
            </a:r>
            <a:r>
              <a:rPr lang="el-GR" sz="3200" smtClean="0"/>
              <a:t> τις πληροφορίες που διαχειρίζεται για τους πελάτες και τους υπαλλήλους </a:t>
            </a:r>
            <a:r>
              <a:rPr lang="el-GR" sz="3200" smtClean="0">
                <a:solidFill>
                  <a:srgbClr val="0000FF"/>
                </a:solidFill>
              </a:rPr>
              <a:t>σε </a:t>
            </a:r>
            <a:r>
              <a:rPr lang="en-US" sz="3200" smtClean="0">
                <a:solidFill>
                  <a:srgbClr val="0000FF"/>
                </a:solidFill>
              </a:rPr>
              <a:t>html </a:t>
            </a:r>
            <a:r>
              <a:rPr lang="el-GR" sz="3200" smtClean="0">
                <a:solidFill>
                  <a:srgbClr val="0000FF"/>
                </a:solidFill>
              </a:rPr>
              <a:t>σελίδες και να τις εκτυπώνει</a:t>
            </a:r>
            <a:r>
              <a:rPr lang="el-GR" sz="3200" smtClean="0"/>
              <a:t> ….</a:t>
            </a:r>
          </a:p>
        </p:txBody>
      </p:sp>
    </p:spTree>
    <p:extLst>
      <p:ext uri="{BB962C8B-B14F-4D97-AF65-F5344CB8AC3E}">
        <p14:creationId xmlns:p14="http://schemas.microsoft.com/office/powerpoint/2010/main" val="190053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</a:t>
            </a:r>
            <a:r>
              <a:rPr lang="en-US" smtClean="0"/>
              <a:t>– </a:t>
            </a:r>
            <a:r>
              <a:rPr lang="el-GR" smtClean="0"/>
              <a:t>Πέρασμα δια τιμής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91279"/>
            <a:ext cx="7869237" cy="19446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"&lt;HTML&gt;"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&lt;&lt; "&lt;/HTML&gt;"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p.setPersonalDetails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(“”, “”);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3200400" y="4890180"/>
            <a:ext cx="5716587" cy="701675"/>
          </a:xfrm>
          <a:prstGeom prst="wedgeRectCallout">
            <a:avLst>
              <a:gd name="adj1" fmla="val -47683"/>
              <a:gd name="adj2" fmla="val -28966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2000" dirty="0">
                <a:solidFill>
                  <a:prstClr val="black"/>
                </a:solidFill>
              </a:rPr>
              <a:t>για να δούμε τη διαφορά περάσματος δια τιμής</a:t>
            </a:r>
            <a:r>
              <a:rPr lang="el-GR" sz="2000" dirty="0" smtClean="0">
                <a:solidFill>
                  <a:prstClr val="black"/>
                </a:solidFill>
              </a:rPr>
              <a:t>, και </a:t>
            </a:r>
            <a:r>
              <a:rPr lang="el-GR" sz="2000" dirty="0">
                <a:solidFill>
                  <a:prstClr val="black"/>
                </a:solidFill>
              </a:rPr>
              <a:t>περάσματος με δείκτη ή αναφορά</a:t>
            </a:r>
          </a:p>
        </p:txBody>
      </p:sp>
    </p:spTree>
    <p:extLst>
      <p:ext uri="{BB962C8B-B14F-4D97-AF65-F5344CB8AC3E}">
        <p14:creationId xmlns:p14="http://schemas.microsoft.com/office/powerpoint/2010/main" val="24245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7525" y="4495800"/>
            <a:ext cx="4991100" cy="533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</a:t>
            </a:r>
            <a:r>
              <a:rPr lang="en-US" smtClean="0"/>
              <a:t>– </a:t>
            </a:r>
            <a:r>
              <a:rPr lang="el-GR" smtClean="0"/>
              <a:t>Πέρασμα δια τιμής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46250"/>
            <a:ext cx="8785225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“VISA”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……………………………………………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HTMLFormattedPrint(pet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HTMLFormattedPrint(john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&lt;&lt; " -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5508625" y="3644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 sz="1800"/>
          </a:p>
        </p:txBody>
      </p:sp>
      <p:sp>
        <p:nvSpPr>
          <p:cNvPr id="2" name="Rectangular Callout 1"/>
          <p:cNvSpPr/>
          <p:nvPr/>
        </p:nvSpPr>
        <p:spPr>
          <a:xfrm>
            <a:off x="4343400" y="5943600"/>
            <a:ext cx="4654550" cy="765048"/>
          </a:xfrm>
          <a:prstGeom prst="wedgeRectCallout">
            <a:avLst>
              <a:gd name="adj1" fmla="val -28949"/>
              <a:gd name="adj2" fmla="val -7267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Το αντικείμενο περνάει δια τιμής – </a:t>
            </a:r>
          </a:p>
          <a:p>
            <a:r>
              <a:rPr lang="el-GR" dirty="0">
                <a:solidFill>
                  <a:schemeClr val="tx1"/>
                </a:solidFill>
              </a:rPr>
              <a:t>οι αλλαγές </a:t>
            </a:r>
            <a:r>
              <a:rPr lang="el-GR" dirty="0">
                <a:solidFill>
                  <a:srgbClr val="FF0000"/>
                </a:solidFill>
              </a:rPr>
              <a:t>δεν είναι </a:t>
            </a:r>
            <a:r>
              <a:rPr lang="el-GR" dirty="0">
                <a:solidFill>
                  <a:schemeClr val="tx1"/>
                </a:solidFill>
              </a:rPr>
              <a:t>εμφανείς στη </a:t>
            </a:r>
            <a:r>
              <a:rPr lang="en-US" dirty="0">
                <a:solidFill>
                  <a:schemeClr val="tx1"/>
                </a:solidFill>
              </a:rPr>
              <a:t>main 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4778375" y="2080696"/>
            <a:ext cx="4365625" cy="612648"/>
          </a:xfrm>
          <a:prstGeom prst="wedgeRectCallout">
            <a:avLst>
              <a:gd name="adj1" fmla="val -31677"/>
              <a:gd name="adj2" fmla="val 38943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ίδια συνάρτηση καλείται για </a:t>
            </a:r>
            <a:r>
              <a:rPr lang="en-US" dirty="0" smtClean="0">
                <a:solidFill>
                  <a:schemeClr val="tx1"/>
                </a:solidFill>
              </a:rPr>
              <a:t>Customers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Employees </a:t>
            </a:r>
            <a:r>
              <a:rPr lang="el-GR" dirty="0" smtClean="0">
                <a:solidFill>
                  <a:schemeClr val="tx1"/>
                </a:solidFill>
              </a:rPr>
              <a:t>μέσω </a:t>
            </a:r>
            <a:r>
              <a:rPr lang="en-US" dirty="0" err="1" smtClean="0">
                <a:solidFill>
                  <a:schemeClr val="tx1"/>
                </a:solidFill>
              </a:rPr>
              <a:t>upcasting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</a:t>
            </a:r>
            <a:r>
              <a:rPr lang="en-US" smtClean="0"/>
              <a:t>– </a:t>
            </a:r>
            <a:r>
              <a:rPr lang="el-GR" smtClean="0"/>
              <a:t>Πέρασμα δείκτη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085137" cy="19446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*p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&gt;getPersonalDetail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&lt;&lt; "&lt;/HTML&gt;"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p-&gt;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setPersonalDetails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(“”, “”);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39825"/>
          </a:xfrm>
        </p:spPr>
        <p:txBody>
          <a:bodyPr/>
          <a:lstStyle/>
          <a:p>
            <a:pPr eaLnBrk="1" hangingPunct="1"/>
            <a:r>
              <a:rPr lang="el-GR" dirty="0" smtClean="0">
                <a:latin typeface="Arial" charset="0"/>
              </a:rPr>
              <a:t>Θεματολόγιο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886" y="1371600"/>
            <a:ext cx="9144000" cy="49688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3200" dirty="0" smtClean="0"/>
              <a:t>Κληρονομικότητα</a:t>
            </a:r>
          </a:p>
          <a:p>
            <a:pPr marL="742950" lvl="1" indent="-285750" eaLnBrk="1" hangingPunct="1"/>
            <a:r>
              <a:rPr lang="el-GR" sz="2800" dirty="0" smtClean="0"/>
              <a:t>Παράδειγμα</a:t>
            </a:r>
          </a:p>
          <a:p>
            <a:pPr marL="742950" lvl="1" indent="-285750" eaLnBrk="1" hangingPunct="1"/>
            <a:r>
              <a:rPr lang="el-GR" sz="2800" dirty="0" smtClean="0"/>
              <a:t>Κληρονομικότητα – Βελτιωμένο Παράδειγμα</a:t>
            </a:r>
          </a:p>
          <a:p>
            <a:pPr marL="742950" lvl="1" indent="-285750" eaLnBrk="1" hangingPunct="1"/>
            <a:r>
              <a:rPr lang="en-US" sz="2800" dirty="0" err="1" smtClean="0"/>
              <a:t>Ενθυλάκωση</a:t>
            </a:r>
            <a:r>
              <a:rPr lang="en-US" sz="2800" dirty="0" smtClean="0"/>
              <a:t> : public – private - protected </a:t>
            </a:r>
            <a:r>
              <a:rPr lang="el-GR" sz="2800" dirty="0" smtClean="0"/>
              <a:t>πεδία</a:t>
            </a:r>
          </a:p>
          <a:p>
            <a:pPr marL="742950" lvl="1" indent="-285750" eaLnBrk="1" hangingPunct="1"/>
            <a:r>
              <a:rPr lang="en-US" sz="2800" dirty="0" err="1" smtClean="0"/>
              <a:t>Ενθυλάκωση</a:t>
            </a:r>
            <a:r>
              <a:rPr lang="en-US" sz="2800" dirty="0" smtClean="0"/>
              <a:t> : public – private - protected </a:t>
            </a:r>
            <a:r>
              <a:rPr lang="el-GR" sz="2800" dirty="0" smtClean="0"/>
              <a:t>κληρονομικότητα</a:t>
            </a:r>
          </a:p>
          <a:p>
            <a:pPr marL="742950" lvl="1" indent="-285750" eaLnBrk="1" hangingPunct="1"/>
            <a:r>
              <a:rPr lang="el-GR" sz="2800" dirty="0" smtClean="0"/>
              <a:t>Ανάθεση αντικειμένων και κληρονομικότητα</a:t>
            </a: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Ανάθεση διευθύνσεων αντικειμένων σε δείκτες και κληρονομικότητα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Πέρασμα παραμέτρων και κληρονομικότητα</a:t>
            </a: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Άλλα θέματα</a:t>
            </a:r>
          </a:p>
        </p:txBody>
      </p:sp>
    </p:spTree>
    <p:extLst>
      <p:ext uri="{BB962C8B-B14F-4D97-AF65-F5344CB8AC3E}">
        <p14:creationId xmlns:p14="http://schemas.microsoft.com/office/powerpoint/2010/main" val="384495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</a:t>
            </a:r>
            <a:r>
              <a:rPr lang="en-US" smtClean="0"/>
              <a:t>– </a:t>
            </a:r>
            <a:r>
              <a:rPr lang="el-GR" smtClean="0"/>
              <a:t>Πέρασμα δείκτη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640763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“VISA”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……………………………………………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&lt;&lt; 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 -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5508625" y="3644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 sz="1800"/>
          </a:p>
        </p:txBody>
      </p:sp>
      <p:sp>
        <p:nvSpPr>
          <p:cNvPr id="7" name="Rectangular Callout 6"/>
          <p:cNvSpPr/>
          <p:nvPr/>
        </p:nvSpPr>
        <p:spPr>
          <a:xfrm>
            <a:off x="4343400" y="5943600"/>
            <a:ext cx="4654550" cy="765048"/>
          </a:xfrm>
          <a:prstGeom prst="wedgeRectCallout">
            <a:avLst>
              <a:gd name="adj1" fmla="val -28949"/>
              <a:gd name="adj2" fmla="val -7267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Το αντικείμενο περνάει δια τιμής – </a:t>
            </a:r>
          </a:p>
          <a:p>
            <a:r>
              <a:rPr lang="el-GR" dirty="0">
                <a:solidFill>
                  <a:schemeClr val="tx1"/>
                </a:solidFill>
              </a:rPr>
              <a:t>οι αλλαγές </a:t>
            </a:r>
            <a:r>
              <a:rPr lang="el-GR" dirty="0" smtClean="0">
                <a:solidFill>
                  <a:srgbClr val="FF0000"/>
                </a:solidFill>
              </a:rPr>
              <a:t>είναι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εμφανείς στη </a:t>
            </a:r>
            <a:r>
              <a:rPr lang="en-US" dirty="0">
                <a:solidFill>
                  <a:schemeClr val="tx1"/>
                </a:solidFill>
              </a:rPr>
              <a:t>main 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92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30725"/>
          </a:xfrm>
        </p:spPr>
        <p:txBody>
          <a:bodyPr/>
          <a:lstStyle/>
          <a:p>
            <a:r>
              <a:rPr lang="el-GR" sz="3200" smtClean="0"/>
              <a:t>Λόγω της κληρονομικότητας, </a:t>
            </a:r>
            <a:r>
              <a:rPr lang="el-GR" sz="3200" smtClean="0">
                <a:solidFill>
                  <a:srgbClr val="0000FF"/>
                </a:solidFill>
              </a:rPr>
              <a:t>μια μόνο επιπλέον συνάρτηση μας αρκεί</a:t>
            </a:r>
            <a:r>
              <a:rPr lang="el-GR" sz="3200" smtClean="0"/>
              <a:t> για να υλοποιήσουμε την επιπλέον δυνατότητα </a:t>
            </a:r>
            <a:r>
              <a:rPr lang="el-GR" sz="3200" smtClean="0">
                <a:solidFill>
                  <a:srgbClr val="0000FF"/>
                </a:solidFill>
              </a:rPr>
              <a:t>τόσο για τους πελάτες όσο και για τους υπάλληλους</a:t>
            </a:r>
            <a:r>
              <a:rPr lang="el-GR" sz="3200" smtClean="0"/>
              <a:t> του καταστήματος….</a:t>
            </a:r>
          </a:p>
        </p:txBody>
      </p:sp>
    </p:spTree>
    <p:extLst>
      <p:ext uri="{BB962C8B-B14F-4D97-AF65-F5344CB8AC3E}">
        <p14:creationId xmlns:p14="http://schemas.microsoft.com/office/powerpoint/2010/main" val="422607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341438"/>
            <a:ext cx="8686800" cy="4530725"/>
          </a:xfrm>
        </p:spPr>
        <p:txBody>
          <a:bodyPr/>
          <a:lstStyle/>
          <a:p>
            <a:r>
              <a:rPr lang="el-GR" sz="3200" dirty="0" smtClean="0"/>
              <a:t>Παρόλα αυτά το πρόγραμμά μας μπορεί να μετατρέψει σε </a:t>
            </a:r>
            <a:r>
              <a:rPr lang="en-US" sz="3200" dirty="0" smtClean="0"/>
              <a:t>html </a:t>
            </a:r>
            <a:r>
              <a:rPr lang="el-GR" sz="3200" dirty="0" smtClean="0">
                <a:solidFill>
                  <a:srgbClr val="0000FF"/>
                </a:solidFill>
              </a:rPr>
              <a:t>μόνο τις πληροφορίες που περιλαμβάνονται σαν χαρακτηριστικά στη βασική κλάση </a:t>
            </a:r>
            <a:r>
              <a:rPr lang="en-US" sz="3200" dirty="0" smtClean="0">
                <a:solidFill>
                  <a:srgbClr val="0000FF"/>
                </a:solidFill>
              </a:rPr>
              <a:t>Person</a:t>
            </a:r>
            <a:r>
              <a:rPr lang="en-US" sz="3200" dirty="0" smtClean="0"/>
              <a:t> ….</a:t>
            </a:r>
            <a:r>
              <a:rPr lang="el-GR" sz="3200" dirty="0" smtClean="0"/>
              <a:t> </a:t>
            </a:r>
            <a:r>
              <a:rPr lang="el-GR" sz="3200" dirty="0" smtClean="0">
                <a:solidFill>
                  <a:srgbClr val="FF0000"/>
                </a:solidFill>
              </a:rPr>
              <a:t>ΓΙΑΤΙ ??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r>
              <a:rPr lang="el-GR" sz="2800" dirty="0" smtClean="0"/>
              <a:t>Τι γίνεται αν θέλουμε να τυπώνουμε και τα επιμέρους χαρακτηριστικά που περιλαμβάνουν οι κλάσεις </a:t>
            </a:r>
            <a:r>
              <a:rPr lang="en-US" sz="2800" dirty="0" smtClean="0"/>
              <a:t>Employee </a:t>
            </a:r>
            <a:r>
              <a:rPr lang="el-GR" sz="2800" dirty="0" smtClean="0"/>
              <a:t>και </a:t>
            </a:r>
            <a:r>
              <a:rPr lang="en-US" sz="2800" dirty="0" smtClean="0"/>
              <a:t>Customer ?</a:t>
            </a: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202432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2200275"/>
          </a:xfrm>
        </p:spPr>
        <p:txBody>
          <a:bodyPr/>
          <a:lstStyle/>
          <a:p>
            <a:r>
              <a:rPr lang="en-US" dirty="0" smtClean="0"/>
              <a:t>METHOD OVERRIDING</a:t>
            </a:r>
            <a:r>
              <a:rPr lang="el-GR" dirty="0" smtClean="0"/>
              <a:t> και ΠΟΛΥΜΟΡΦΙΣΜΟΣ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4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64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0"/>
            <a:ext cx="91440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42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" y="1600200"/>
            <a:ext cx="9324975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Person::setPersonalDetails(char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+40];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197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29527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Employee::Employee(char fn[], char ln[], int sal) : Person(fn, ln)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 basicSalary = sal;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int Employee::getSalary(){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 return basicSalary;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8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89963" cy="5105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chargeCredit(250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" "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pete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" 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pete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getCreditType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" "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pete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endl;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1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FF0000"/>
                </a:solidFill>
              </a:rPr>
              <a:t>Βασική Κλάση (</a:t>
            </a:r>
            <a:r>
              <a:rPr lang="en-US" sz="2000" dirty="0" smtClean="0">
                <a:solidFill>
                  <a:srgbClr val="FF000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rgbClr val="FF0000"/>
                </a:solidFill>
              </a:rPr>
              <a:t>Παράγωγη Κλάση </a:t>
            </a:r>
            <a:r>
              <a:rPr lang="en-US" sz="2000" dirty="0" smtClean="0">
                <a:solidFill>
                  <a:srgbClr val="FF0000"/>
                </a:solidFill>
              </a:rPr>
              <a:t>(Derivative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Βασική Κλάση </a:t>
            </a: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Παράγωγη Κλάση </a:t>
            </a: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5038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είναι η ιδιότητα της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κληρονομικότητας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7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σχεδίαση του κώδικα μας δεν είναι πλέον καλή γιατί χρειαζόμαστε διαφορετικές εντολές για να τυπώσουμε τα στοιχεία αντικειμένων από διαφορετικές κλάσεις.</a:t>
            </a:r>
          </a:p>
          <a:p>
            <a:pPr lvl="1"/>
            <a:r>
              <a:rPr lang="el-GR" dirty="0" smtClean="0"/>
              <a:t>Μια νέα παραγόμενη κλάση θα δημιουργούσε επιπλέον προβλήματα.</a:t>
            </a:r>
          </a:p>
          <a:p>
            <a:pPr lvl="1"/>
            <a:r>
              <a:rPr lang="el-GR" dirty="0" smtClean="0"/>
              <a:t>Θέλουμε μια μοναδική συνάρτηση που να μας δίνει τα στοιχεία του αντικειμένου.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47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Overriding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κάθε μία από τις παραγόμενες κλάσεις θα </a:t>
            </a:r>
            <a:r>
              <a:rPr lang="el-GR" dirty="0" err="1" smtClean="0">
                <a:solidFill>
                  <a:srgbClr val="FF0000"/>
                </a:solidFill>
              </a:rPr>
              <a:t>επανα</a:t>
            </a:r>
            <a:r>
              <a:rPr lang="el-GR" dirty="0" smtClean="0">
                <a:solidFill>
                  <a:srgbClr val="FF0000"/>
                </a:solidFill>
              </a:rPr>
              <a:t>-ορίσουμε </a:t>
            </a:r>
            <a:r>
              <a:rPr lang="el-GR" dirty="0" smtClean="0"/>
              <a:t>την μέθοδο </a:t>
            </a:r>
            <a:r>
              <a:rPr lang="en-US" dirty="0" err="1" smtClean="0"/>
              <a:t>getPersonalDetails</a:t>
            </a:r>
            <a:r>
              <a:rPr lang="en-US" dirty="0" smtClean="0"/>
              <a:t>()</a:t>
            </a:r>
          </a:p>
          <a:p>
            <a:r>
              <a:rPr lang="en-US" dirty="0" smtClean="0"/>
              <a:t>O </a:t>
            </a:r>
            <a:r>
              <a:rPr lang="el-GR" dirty="0" smtClean="0"/>
              <a:t>ορισμός στην παραγόμενη κλάση </a:t>
            </a:r>
            <a:r>
              <a:rPr lang="el-GR" dirty="0" smtClean="0">
                <a:solidFill>
                  <a:srgbClr val="FF0000"/>
                </a:solidFill>
              </a:rPr>
              <a:t>υποσκελίζει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overrides</a:t>
            </a:r>
            <a:r>
              <a:rPr lang="en-US" dirty="0" smtClean="0"/>
              <a:t>) </a:t>
            </a:r>
            <a:r>
              <a:rPr lang="el-GR" dirty="0" smtClean="0"/>
              <a:t>τον ορισμό στη βασική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5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676400"/>
            <a:ext cx="9144000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86" y="1371600"/>
            <a:ext cx="9093200" cy="5410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2176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9324975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Person::setPersonalDetails(char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)+ 40];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1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334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) :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16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Employee::getPersonalDetails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"%s %d",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3320144" y="5257800"/>
            <a:ext cx="5758542" cy="1001486"/>
          </a:xfrm>
          <a:prstGeom prst="wedgeRectCallout">
            <a:avLst>
              <a:gd name="adj1" fmla="val 10656"/>
              <a:gd name="adj2" fmla="val -15597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dirty="0">
                <a:solidFill>
                  <a:schemeClr val="tx1"/>
                </a:solidFill>
                <a:cs typeface="Courier New" pitchFamily="49" charset="0"/>
              </a:rPr>
              <a:t>Εδώ καλείται και η μέθοδος που </a:t>
            </a:r>
            <a:r>
              <a:rPr lang="el-GR" dirty="0" err="1" smtClean="0">
                <a:solidFill>
                  <a:schemeClr val="tx1"/>
                </a:solidFill>
                <a:cs typeface="Courier New" pitchFamily="49" charset="0"/>
              </a:rPr>
              <a:t>επανα</a:t>
            </a:r>
            <a:r>
              <a:rPr lang="el-GR" dirty="0" smtClean="0">
                <a:solidFill>
                  <a:schemeClr val="tx1"/>
                </a:solidFill>
                <a:cs typeface="Courier New" pitchFamily="49" charset="0"/>
              </a:rPr>
              <a:t>-ορίσαμε.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dirty="0" smtClean="0">
                <a:solidFill>
                  <a:schemeClr val="tx1"/>
                </a:solidFill>
                <a:cs typeface="Courier New" pitchFamily="49" charset="0"/>
              </a:rPr>
              <a:t>Για </a:t>
            </a:r>
            <a:r>
              <a:rPr lang="el-GR" dirty="0">
                <a:solidFill>
                  <a:schemeClr val="tx1"/>
                </a:solidFill>
                <a:cs typeface="Courier New" pitchFamily="49" charset="0"/>
              </a:rPr>
              <a:t>να μην έχουμε αναδρομή, καθορίζουμε ότι καλούμε </a:t>
            </a:r>
            <a:r>
              <a:rPr lang="el-GR" dirty="0" smtClean="0">
                <a:solidFill>
                  <a:schemeClr val="tx1"/>
                </a:solidFill>
                <a:cs typeface="Courier New" pitchFamily="49" charset="0"/>
              </a:rPr>
              <a:t>τη μέθοδο </a:t>
            </a:r>
            <a:r>
              <a:rPr lang="el-GR" dirty="0">
                <a:solidFill>
                  <a:schemeClr val="tx1"/>
                </a:solidFill>
                <a:cs typeface="Courier New" pitchFamily="49" charset="0"/>
              </a:rPr>
              <a:t>που κληρονομούμε από την </a:t>
            </a:r>
            <a:r>
              <a:rPr lang="en-US" dirty="0">
                <a:solidFill>
                  <a:schemeClr val="tx1"/>
                </a:solidFill>
                <a:cs typeface="Courier New" pitchFamily="49" charset="0"/>
              </a:rPr>
              <a:t>Person</a:t>
            </a:r>
            <a:endParaRPr lang="el-GR" dirty="0">
              <a:solidFill>
                <a:schemeClr val="tx1"/>
              </a:solidFill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34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467850" cy="5410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Customer::getPersonalDetails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strlen(name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strlen(creditType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"%s %s %d",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79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89963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chargeCredit(250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pete</a:t>
            </a:r>
            <a:r>
              <a:rPr lang="el-G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endl;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81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715000"/>
            <a:ext cx="65532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>
                <a:latin typeface="Arial" charset="0"/>
              </a:rPr>
              <a:t>Πιο περίπλοκο παράδειγμα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429" y="1132114"/>
            <a:ext cx="8589963" cy="5715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*all[10];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for (int 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 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cin &gt;&gt; choice;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(choice == ‘p’){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(choice == ‘e’){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all[i] = new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(choice == ‘c’){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for (int i = 0; i &lt; 10; i++){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all[i]-&gt;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endl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3628" y="2743200"/>
            <a:ext cx="2760371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Τι </a:t>
            </a:r>
            <a:r>
              <a:rPr lang="en-US" sz="2000" dirty="0" smtClean="0"/>
              <a:t>output </a:t>
            </a:r>
            <a:r>
              <a:rPr lang="el-GR" sz="2000" dirty="0" smtClean="0"/>
              <a:t>θα πάρουμε?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9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2771" y="5791200"/>
            <a:ext cx="65532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>
                <a:latin typeface="Arial" charset="0"/>
              </a:rPr>
              <a:t>Πιο περίπλοκο παράδειγμα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89963" cy="5562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*all[10];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for (int 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 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cin &gt;&gt; choice;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(choice == ‘p’){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(choice == ‘e’){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all[i] = new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(choice == ‘c’){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for (int i = 0; i &lt; 10; i++){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all[i]-&gt;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endl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2600" y="5334000"/>
            <a:ext cx="3666004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Καλείται η μέθοδος της </a:t>
            </a:r>
            <a:r>
              <a:rPr lang="en-US" sz="2000" dirty="0" smtClean="0"/>
              <a:t>Person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2743200"/>
            <a:ext cx="463333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καλώ την </a:t>
            </a:r>
            <a:r>
              <a:rPr lang="el-GR" dirty="0" err="1" smtClean="0"/>
              <a:t>επανα</a:t>
            </a:r>
            <a:r>
              <a:rPr lang="el-GR" dirty="0" smtClean="0"/>
              <a:t>-ορισμένη μέθοδο της αντίστοιχης παραγόμενης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9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κληρονομικότητα είναι χρήσιμη όταν </a:t>
            </a:r>
          </a:p>
          <a:p>
            <a:pPr lvl="1"/>
            <a:r>
              <a:rPr lang="el-GR" dirty="0"/>
              <a:t>Θ</a:t>
            </a:r>
            <a:r>
              <a:rPr lang="el-GR" dirty="0" smtClean="0"/>
              <a:t>έλουμε να έχουμε αντικείμενα και της κλάσης Β και της κλάσης </a:t>
            </a:r>
            <a:r>
              <a:rPr lang="en-US" dirty="0" smtClean="0"/>
              <a:t>D.</a:t>
            </a:r>
          </a:p>
          <a:p>
            <a:pPr lvl="1"/>
            <a:r>
              <a:rPr lang="el-GR" dirty="0" smtClean="0"/>
              <a:t>Θέλουμε να ορίσουμε πολλαπλές παράγωγες κλάσεις </a:t>
            </a:r>
            <a:r>
              <a:rPr lang="en-US" dirty="0" err="1" smtClean="0"/>
              <a:t>D1</a:t>
            </a:r>
            <a:r>
              <a:rPr lang="en-US" dirty="0" smtClean="0"/>
              <a:t>, </a:t>
            </a:r>
            <a:r>
              <a:rPr lang="en-US" dirty="0" err="1" smtClean="0"/>
              <a:t>D2</a:t>
            </a:r>
            <a:r>
              <a:rPr lang="en-US" dirty="0" smtClean="0"/>
              <a:t>, … </a:t>
            </a:r>
            <a:r>
              <a:rPr lang="el-GR" dirty="0" smtClean="0"/>
              <a:t>που η κάθε μία επεκτείνει την Β με διαφορετικό τρόπο.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682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l-GR" dirty="0" smtClean="0"/>
              <a:t>Εξήγηση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sz="3200" dirty="0" smtClean="0"/>
              <a:t>Στη </a:t>
            </a:r>
            <a:r>
              <a:rPr lang="en-US" sz="3200" dirty="0" smtClean="0"/>
              <a:t>C++ </a:t>
            </a:r>
            <a:r>
              <a:rPr lang="el-GR" sz="3200" dirty="0" smtClean="0"/>
              <a:t>αν έχω: </a:t>
            </a:r>
          </a:p>
          <a:p>
            <a:pPr lvl="1">
              <a:lnSpc>
                <a:spcPct val="90000"/>
              </a:lnSpc>
            </a:pPr>
            <a:r>
              <a:rPr lang="el-GR" sz="2800" dirty="0" smtClean="0"/>
              <a:t>μια βασική κλάση </a:t>
            </a:r>
            <a:r>
              <a:rPr lang="el-GR" sz="2800" dirty="0" smtClean="0">
                <a:solidFill>
                  <a:srgbClr val="0070C0"/>
                </a:solidFill>
              </a:rPr>
              <a:t>Α</a:t>
            </a:r>
            <a:r>
              <a:rPr lang="el-GR" sz="2800" dirty="0" smtClean="0"/>
              <a:t> και παραγόμενες κλάσεις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Β, Γ </a:t>
            </a:r>
            <a:r>
              <a:rPr lang="el-GR" sz="2800" dirty="0" smtClean="0"/>
              <a:t>οι οποίες </a:t>
            </a:r>
            <a:r>
              <a:rPr lang="el-GR" sz="2800" dirty="0" err="1" smtClean="0"/>
              <a:t>επανα</a:t>
            </a:r>
            <a:r>
              <a:rPr lang="el-GR" sz="2800" dirty="0" smtClean="0"/>
              <a:t>-ορίζουν μια μέθοδο </a:t>
            </a:r>
            <a:r>
              <a:rPr lang="en-US" sz="2800" dirty="0" smtClean="0">
                <a:solidFill>
                  <a:srgbClr val="00B050"/>
                </a:solidFill>
              </a:rPr>
              <a:t>f() </a:t>
            </a:r>
            <a:r>
              <a:rPr lang="el-GR" sz="2800" dirty="0" smtClean="0"/>
              <a:t>της </a:t>
            </a:r>
            <a:r>
              <a:rPr lang="el-GR" sz="2800" dirty="0" smtClean="0">
                <a:solidFill>
                  <a:srgbClr val="0070C0"/>
                </a:solidFill>
              </a:rPr>
              <a:t>Α</a:t>
            </a:r>
          </a:p>
          <a:p>
            <a:pPr lvl="1">
              <a:lnSpc>
                <a:spcPct val="90000"/>
              </a:lnSpc>
            </a:pPr>
            <a:r>
              <a:rPr lang="el-GR" sz="2800" dirty="0" smtClean="0"/>
              <a:t>κώδικα</a:t>
            </a:r>
            <a:r>
              <a:rPr lang="en-US" sz="2800" dirty="0" smtClean="0"/>
              <a:t> (</a:t>
            </a:r>
            <a:r>
              <a:rPr lang="el-GR" sz="2800" dirty="0" smtClean="0"/>
              <a:t>συνάρτηση, μέθοδο, κλπ.</a:t>
            </a:r>
            <a:r>
              <a:rPr lang="en-US" sz="2800" dirty="0" smtClean="0"/>
              <a:t>)</a:t>
            </a:r>
            <a:r>
              <a:rPr lang="el-GR" sz="2800" dirty="0" smtClean="0"/>
              <a:t> στον οποίο </a:t>
            </a:r>
          </a:p>
          <a:p>
            <a:pPr lvl="2">
              <a:lnSpc>
                <a:spcPct val="90000"/>
              </a:lnSpc>
            </a:pPr>
            <a:r>
              <a:rPr lang="el-GR" sz="2500" dirty="0" smtClean="0"/>
              <a:t>χρησιμοποιείται ένας δείκτης </a:t>
            </a:r>
            <a:r>
              <a:rPr lang="en-US" sz="2500" dirty="0" smtClean="0">
                <a:solidFill>
                  <a:srgbClr val="0070C0"/>
                </a:solidFill>
              </a:rPr>
              <a:t>p</a:t>
            </a:r>
            <a:r>
              <a:rPr lang="en-US" sz="2500" dirty="0" smtClean="0"/>
              <a:t> </a:t>
            </a:r>
            <a:r>
              <a:rPr lang="el-GR" sz="2500" dirty="0" smtClean="0"/>
              <a:t>βασικής κλάσης </a:t>
            </a:r>
            <a:r>
              <a:rPr lang="el-GR" sz="2500" dirty="0" smtClean="0">
                <a:solidFill>
                  <a:srgbClr val="0070C0"/>
                </a:solidFill>
              </a:rPr>
              <a:t>Α</a:t>
            </a:r>
            <a:r>
              <a:rPr lang="el-GR" sz="2500" dirty="0" smtClean="0"/>
              <a:t> που μπορεί να δείχνει σε αντικείμενα των κλάσεων </a:t>
            </a:r>
            <a:r>
              <a:rPr lang="el-GR" sz="2500" dirty="0" smtClean="0">
                <a:solidFill>
                  <a:srgbClr val="0070C0"/>
                </a:solidFill>
              </a:rPr>
              <a:t>Α, </a:t>
            </a:r>
            <a:r>
              <a:rPr lang="el-GR" sz="2500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el-GR" sz="2500" dirty="0" smtClean="0"/>
              <a:t>, ή </a:t>
            </a:r>
            <a:r>
              <a:rPr lang="el-GR" sz="2500" dirty="0" smtClean="0">
                <a:solidFill>
                  <a:schemeClr val="accent6">
                    <a:lumMod val="75000"/>
                  </a:schemeClr>
                </a:solidFill>
              </a:rPr>
              <a:t>Γ</a:t>
            </a:r>
          </a:p>
          <a:p>
            <a:pPr lvl="2">
              <a:lnSpc>
                <a:spcPct val="90000"/>
              </a:lnSpc>
            </a:pPr>
            <a:r>
              <a:rPr lang="el-GR" sz="2500" dirty="0" smtClean="0"/>
              <a:t>μέσω του δείκτη καλείται η μέθοδος  </a:t>
            </a:r>
            <a:r>
              <a:rPr lang="en-US" sz="2500" dirty="0" smtClean="0">
                <a:solidFill>
                  <a:srgbClr val="00B050"/>
                </a:solidFill>
              </a:rPr>
              <a:t>f() </a:t>
            </a:r>
            <a:r>
              <a:rPr lang="el-GR" sz="2500" dirty="0" smtClean="0"/>
              <a:t>στο αντικείμενο στο οποίο δείχνει ο δείκτης</a:t>
            </a:r>
            <a:r>
              <a:rPr lang="en-US" sz="2500" dirty="0" smtClean="0"/>
              <a:t> </a:t>
            </a:r>
            <a:r>
              <a:rPr lang="en-US" sz="2500" dirty="0" smtClean="0">
                <a:solidFill>
                  <a:srgbClr val="0070C0"/>
                </a:solidFill>
              </a:rPr>
              <a:t>p</a:t>
            </a:r>
          </a:p>
          <a:p>
            <a:pPr lvl="1">
              <a:lnSpc>
                <a:spcPct val="90000"/>
              </a:lnSpc>
            </a:pPr>
            <a:r>
              <a:rPr lang="el-GR" sz="2800" dirty="0" smtClean="0"/>
              <a:t>η υλοποίηση της μεθόδου </a:t>
            </a:r>
            <a:r>
              <a:rPr lang="en-US" sz="2800" dirty="0" smtClean="0">
                <a:solidFill>
                  <a:srgbClr val="00B050"/>
                </a:solidFill>
              </a:rPr>
              <a:t>f() </a:t>
            </a:r>
            <a:r>
              <a:rPr lang="el-GR" sz="2800" dirty="0" smtClean="0"/>
              <a:t>που θα καλεστεί </a:t>
            </a:r>
            <a:r>
              <a:rPr lang="el-GR" sz="2800" dirty="0" smtClean="0">
                <a:solidFill>
                  <a:srgbClr val="FF0000"/>
                </a:solidFill>
              </a:rPr>
              <a:t>καθορίζεται από τον τύπο του δείκτη </a:t>
            </a:r>
          </a:p>
          <a:p>
            <a:pPr lvl="2">
              <a:lnSpc>
                <a:spcPct val="90000"/>
              </a:lnSpc>
            </a:pPr>
            <a:r>
              <a:rPr lang="el-GR" sz="2500" dirty="0" smtClean="0"/>
              <a:t>δηλαδή καλείται η υλοποίηση της μεθόδου </a:t>
            </a:r>
            <a:r>
              <a:rPr lang="en-US" sz="2500" dirty="0" smtClean="0">
                <a:solidFill>
                  <a:srgbClr val="00B050"/>
                </a:solidFill>
              </a:rPr>
              <a:t>f() </a:t>
            </a:r>
            <a:r>
              <a:rPr lang="el-GR" sz="2500" dirty="0" smtClean="0"/>
              <a:t>της βασικής κλάσης </a:t>
            </a:r>
            <a:r>
              <a:rPr lang="el-GR" sz="2500" dirty="0" smtClean="0">
                <a:solidFill>
                  <a:srgbClr val="0070C0"/>
                </a:solidFill>
              </a:rPr>
              <a:t>Α</a:t>
            </a:r>
          </a:p>
          <a:p>
            <a:pPr lvl="1">
              <a:lnSpc>
                <a:spcPct val="90000"/>
              </a:lnSpc>
            </a:pPr>
            <a:r>
              <a:rPr lang="el-GR" sz="2800" dirty="0"/>
              <a:t>η επιλογή γίνεται από τον </a:t>
            </a:r>
            <a:r>
              <a:rPr lang="en-US" sz="2800" dirty="0">
                <a:solidFill>
                  <a:srgbClr val="FF0000"/>
                </a:solidFill>
              </a:rPr>
              <a:t>compiler</a:t>
            </a:r>
            <a:r>
              <a:rPr lang="en-US" sz="2800" dirty="0"/>
              <a:t> </a:t>
            </a:r>
            <a:r>
              <a:rPr lang="el-GR" sz="2800" dirty="0"/>
              <a:t>κατά τη διάρκεια της </a:t>
            </a:r>
            <a:r>
              <a:rPr lang="el-GR" sz="2800" dirty="0">
                <a:solidFill>
                  <a:srgbClr val="FF0000"/>
                </a:solidFill>
              </a:rPr>
              <a:t>μετάφρασης</a:t>
            </a:r>
            <a:r>
              <a:rPr lang="el-GR" sz="2800" dirty="0"/>
              <a:t> του </a:t>
            </a:r>
            <a:r>
              <a:rPr lang="el-GR" sz="2800" dirty="0" smtClean="0"/>
              <a:t>προγράμματος</a:t>
            </a:r>
            <a:r>
              <a:rPr lang="el-GR" sz="2800" dirty="0"/>
              <a:t> </a:t>
            </a:r>
            <a:r>
              <a:rPr lang="el-GR" sz="2800" dirty="0" smtClean="0"/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early binding</a:t>
            </a:r>
            <a:r>
              <a:rPr lang="en-US" sz="2800" dirty="0" smtClean="0"/>
              <a:t>)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2359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Methods and Late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Για να κάνουμε την επιλογή της μεθόδου </a:t>
            </a:r>
            <a:r>
              <a:rPr lang="en-US" dirty="0">
                <a:solidFill>
                  <a:srgbClr val="00B050"/>
                </a:solidFill>
              </a:rPr>
              <a:t>f() </a:t>
            </a:r>
            <a:r>
              <a:rPr lang="el-GR" dirty="0"/>
              <a:t>που θα καλεστεί να </a:t>
            </a:r>
            <a:r>
              <a:rPr lang="el-GR" dirty="0">
                <a:solidFill>
                  <a:srgbClr val="FF0000"/>
                </a:solidFill>
              </a:rPr>
              <a:t>καθορίζεται από τον τύπο του αντικειμένου στο οποίο δείχνει ο δείκτης </a:t>
            </a:r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(δηλαδή να καλείται η υλοποίηση της μεθόδου </a:t>
            </a:r>
            <a:r>
              <a:rPr lang="en-US" dirty="0">
                <a:solidFill>
                  <a:srgbClr val="00B050"/>
                </a:solidFill>
              </a:rPr>
              <a:t>f() </a:t>
            </a:r>
            <a:r>
              <a:rPr lang="el-GR" dirty="0"/>
              <a:t>των παραγόμενων κλάσεων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Β, Γ</a:t>
            </a:r>
            <a:r>
              <a:rPr lang="el-GR" dirty="0"/>
              <a:t>) πρέπει η μέθοδος </a:t>
            </a:r>
            <a:r>
              <a:rPr lang="en-US" dirty="0">
                <a:solidFill>
                  <a:srgbClr val="00B050"/>
                </a:solidFill>
              </a:rPr>
              <a:t>f() </a:t>
            </a:r>
            <a:r>
              <a:rPr lang="el-GR" dirty="0"/>
              <a:t>να δηλωθεί στην κλάση </a:t>
            </a:r>
            <a:r>
              <a:rPr lang="en-US" dirty="0">
                <a:solidFill>
                  <a:srgbClr val="0070C0"/>
                </a:solidFill>
              </a:rPr>
              <a:t>A </a:t>
            </a:r>
            <a:r>
              <a:rPr lang="el-GR" dirty="0"/>
              <a:t>ως </a:t>
            </a:r>
            <a:r>
              <a:rPr lang="en-US" dirty="0">
                <a:solidFill>
                  <a:srgbClr val="FF0000"/>
                </a:solidFill>
              </a:rPr>
              <a:t>virtual </a:t>
            </a:r>
            <a:r>
              <a:rPr lang="el-GR" dirty="0"/>
              <a:t>μέθοδος.</a:t>
            </a:r>
          </a:p>
          <a:p>
            <a:pPr>
              <a:lnSpc>
                <a:spcPct val="90000"/>
              </a:lnSpc>
            </a:pPr>
            <a:r>
              <a:rPr lang="el-GR" dirty="0"/>
              <a:t>Στην περίπτωση των </a:t>
            </a:r>
            <a:r>
              <a:rPr lang="en-US" dirty="0">
                <a:solidFill>
                  <a:srgbClr val="FF0000"/>
                </a:solidFill>
              </a:rPr>
              <a:t>virtual </a:t>
            </a:r>
            <a:r>
              <a:rPr lang="el-GR" dirty="0">
                <a:solidFill>
                  <a:srgbClr val="FF0000"/>
                </a:solidFill>
              </a:rPr>
              <a:t>μεθόδων </a:t>
            </a:r>
            <a:r>
              <a:rPr lang="el-GR" dirty="0"/>
              <a:t>δίνεται η οδηγία στον </a:t>
            </a:r>
            <a:r>
              <a:rPr lang="en-US" dirty="0"/>
              <a:t>compiler </a:t>
            </a:r>
            <a:r>
              <a:rPr lang="el-GR" dirty="0"/>
              <a:t>ότι η επιλογή της υλοποίησης της </a:t>
            </a:r>
            <a:r>
              <a:rPr lang="en-US" dirty="0">
                <a:solidFill>
                  <a:srgbClr val="00B050"/>
                </a:solidFill>
              </a:rPr>
              <a:t>f() </a:t>
            </a:r>
            <a:r>
              <a:rPr lang="el-GR" dirty="0">
                <a:solidFill>
                  <a:srgbClr val="0070C0"/>
                </a:solidFill>
              </a:rPr>
              <a:t>δεν θα γίνει κατά τη μετάφραση του προγράμματος</a:t>
            </a:r>
            <a:r>
              <a:rPr lang="el-GR" dirty="0"/>
              <a:t>, με βάση τον τύπο του δείκτη, </a:t>
            </a:r>
            <a:r>
              <a:rPr lang="el-GR" dirty="0">
                <a:solidFill>
                  <a:srgbClr val="0070C0"/>
                </a:solidFill>
              </a:rPr>
              <a:t>αλλά κατά την εκτέλεση του προγράμματος</a:t>
            </a:r>
            <a:r>
              <a:rPr lang="el-GR" dirty="0"/>
              <a:t> με βάση τον τύπο του αντικειμένου στο οποίο δείχνει ο δείκτης  κάθε φορά που εκτελείται ο κώδικας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late binding</a:t>
            </a:r>
            <a:r>
              <a:rPr lang="en-US" dirty="0">
                <a:solidFill>
                  <a:prstClr val="black"/>
                </a:solidFill>
              </a:rPr>
              <a:t>).</a:t>
            </a:r>
            <a:endParaRPr lang="el-GR" sz="2000" b="1" dirty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893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 </a:t>
            </a: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5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24975" cy="5562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2217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29005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Person::setPersonalDetails(char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1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fn[],char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ln[],int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sal):Person(fn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::getPersonalDetails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// εδώ καλείται και η μέθοδος που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επανα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-ορίσαμε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1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1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1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1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1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"%s %d",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9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1771" y="1143000"/>
            <a:ext cx="9396413" cy="5334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::getPersonalDetails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strlen(name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strlen(creditType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)+ 10];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"%s %s %d",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09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867400"/>
            <a:ext cx="65532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>
                <a:latin typeface="Arial" charset="0"/>
              </a:rPr>
              <a:t>Παράδειγμα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89963" cy="5715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all[10]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for (int 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 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cin &gt;&gt; choice;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(choice == ‘p’){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(choice == ‘e’){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all[i] = new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(choice == ‘c’){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for (int i = 0; i &lt; 10; i++){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all[i]-&gt;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endl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14993" y="1371600"/>
            <a:ext cx="5650778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Καλείται η μέθοδος του αντίστοιχου αντικειμένου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443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</a:t>
            </a:r>
            <a:r>
              <a:rPr lang="en-US" smtClean="0"/>
              <a:t>– </a:t>
            </a:r>
            <a:r>
              <a:rPr lang="el-GR" smtClean="0"/>
              <a:t>Πέρασμα δείκτη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085137" cy="19446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*p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&gt;getPersonalDetail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&lt;&lt; "&lt;/HTML&gt;"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1" y="5181600"/>
            <a:ext cx="8763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</a:t>
            </a:r>
            <a:r>
              <a:rPr lang="en-US" dirty="0" smtClean="0"/>
              <a:t>virtual </a:t>
            </a:r>
            <a:r>
              <a:rPr lang="el-GR" dirty="0" smtClean="0"/>
              <a:t>μέθοδο, η</a:t>
            </a:r>
            <a:r>
              <a:rPr lang="en-US" dirty="0" smtClean="0"/>
              <a:t> </a:t>
            </a:r>
            <a:r>
              <a:rPr lang="el-GR" dirty="0" smtClean="0"/>
              <a:t>συνάρτηση πλέον δουλεύει για οποιοδήποτε αντικείμενο </a:t>
            </a:r>
          </a:p>
          <a:p>
            <a:r>
              <a:rPr lang="el-GR" dirty="0" smtClean="0"/>
              <a:t>κλάσης </a:t>
            </a:r>
            <a:r>
              <a:rPr lang="en-US" dirty="0" smtClean="0"/>
              <a:t>Person,</a:t>
            </a:r>
            <a:r>
              <a:rPr lang="el-GR" dirty="0" smtClean="0"/>
              <a:t> </a:t>
            </a:r>
            <a:r>
              <a:rPr lang="en-US" dirty="0" smtClean="0"/>
              <a:t>Employee, Customer </a:t>
            </a:r>
            <a:r>
              <a:rPr lang="el-GR" dirty="0" smtClean="0"/>
              <a:t>και τυπώνει σωστά τα αντίστοιχα πεδία.</a:t>
            </a:r>
          </a:p>
          <a:p>
            <a:r>
              <a:rPr lang="el-GR" dirty="0" smtClean="0"/>
              <a:t>Η συνάρτηση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n-US" dirty="0" smtClean="0"/>
              <a:t> </a:t>
            </a:r>
            <a:r>
              <a:rPr lang="el-GR" dirty="0" smtClean="0"/>
              <a:t>είναι πλέον επαναχρησιμοποιήσιμη για οποιαδήποτε παράγωγη κλάση της </a:t>
            </a:r>
            <a:r>
              <a:rPr lang="en-US" dirty="0" smtClean="0"/>
              <a:t>Person.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4114018"/>
            <a:ext cx="589411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παίρναμε αν δεν είχαμε ορίσει την </a:t>
            </a:r>
            <a:r>
              <a:rPr lang="en-US" dirty="0" smtClean="0"/>
              <a:t>virtual </a:t>
            </a:r>
            <a:r>
              <a:rPr lang="el-GR" dirty="0" smtClean="0"/>
              <a:t>μέθοδο?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5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Πολυμορφισμός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Τα παραπάνω είναι παραδείγματα </a:t>
            </a:r>
            <a:r>
              <a:rPr lang="el-GR" dirty="0" smtClean="0">
                <a:solidFill>
                  <a:srgbClr val="FF0000"/>
                </a:solidFill>
              </a:rPr>
              <a:t>πολυμορφισμού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Τι είναι πολυμορφισμός?</a:t>
            </a:r>
          </a:p>
          <a:p>
            <a:pPr lvl="1"/>
            <a:r>
              <a:rPr lang="el-GR" dirty="0" smtClean="0"/>
              <a:t>(πολυμορφισμός = πολλές μορφές. Η χρήση μιας μεθόδου με διαφορετικούς τρόπους).</a:t>
            </a:r>
          </a:p>
          <a:p>
            <a:r>
              <a:rPr lang="el-GR" dirty="0" smtClean="0"/>
              <a:t>Δύο είδη πολυμορφισμού: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Στατικός Πολυμορφισμός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(compile time – early binding)</a:t>
            </a:r>
            <a:endParaRPr lang="el-GR" dirty="0" smtClean="0"/>
          </a:p>
          <a:p>
            <a:pPr lvl="2"/>
            <a:r>
              <a:rPr lang="en-US" dirty="0" smtClean="0"/>
              <a:t>Method Overloading</a:t>
            </a:r>
          </a:p>
          <a:p>
            <a:pPr lvl="2"/>
            <a:r>
              <a:rPr lang="en-US" dirty="0" smtClean="0"/>
              <a:t>Method Overriding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Πολυμορφισμός </a:t>
            </a:r>
            <a:r>
              <a:rPr lang="el-GR" dirty="0" smtClean="0"/>
              <a:t>(</a:t>
            </a:r>
            <a:r>
              <a:rPr lang="en-US" dirty="0" smtClean="0"/>
              <a:t>run time – late binding)</a:t>
            </a:r>
          </a:p>
          <a:p>
            <a:pPr lvl="2"/>
            <a:r>
              <a:rPr lang="en-US" dirty="0" smtClean="0"/>
              <a:t>Virtual methods </a:t>
            </a:r>
            <a:r>
              <a:rPr lang="el-GR" dirty="0" smtClean="0"/>
              <a:t>που αποφασίζονται δυναμικά με βάσει το αντικείμενο.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722914" y="176164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24376" y="1812743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name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54928" y="30385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getDetails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97238" y="1389348"/>
            <a:ext cx="1649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Κλάση </a:t>
            </a:r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924376" y="2418576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name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962" y="4699303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name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03514" y="592509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getDetails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72962" y="5305136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name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72962" y="3181903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63385" y="3820605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getSalary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44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Κλάση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5151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16562" y="4699303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name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47114" y="592509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getDetails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716562" y="5305136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name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716562" y="3181903"/>
            <a:ext cx="1806876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820605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getCredit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658631" y="2612163"/>
            <a:ext cx="1918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Κλάση </a:t>
            </a:r>
            <a:r>
              <a:rPr lang="en-US" dirty="0" smtClean="0"/>
              <a:t>Customer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7103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ΠολυμορφισμοΣ</a:t>
            </a:r>
            <a:r>
              <a:rPr lang="el-GR" dirty="0" smtClean="0"/>
              <a:t> και </a:t>
            </a:r>
            <a:r>
              <a:rPr lang="el-GR" dirty="0" err="1" smtClean="0"/>
              <a:t>Αφηρημενεσ</a:t>
            </a:r>
            <a:r>
              <a:rPr lang="el-GR" dirty="0" smtClean="0"/>
              <a:t> </a:t>
            </a:r>
            <a:r>
              <a:rPr lang="el-GR" dirty="0" err="1" smtClean="0"/>
              <a:t>Κλασεισ</a:t>
            </a:r>
            <a:endParaRPr lang="el-GR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4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200" dirty="0"/>
              <a:t>Έστω ότι στο πρόγραμμά μας θέλουμε να προσθέσουμε μια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sz="3200" dirty="0"/>
              <a:t> που μετατρέπει τις πληροφορίες που διαχειρίζεται για τους πελάτες και τους υπαλλήλους σε </a:t>
            </a:r>
            <a:r>
              <a:rPr lang="en-US" sz="3200" dirty="0"/>
              <a:t>html </a:t>
            </a:r>
            <a:r>
              <a:rPr lang="el-GR" sz="3200" dirty="0"/>
              <a:t>σελίδες και να τις εκτυπώνει.</a:t>
            </a:r>
          </a:p>
          <a:p>
            <a:pPr lvl="1"/>
            <a:r>
              <a:rPr lang="el-GR" sz="2800" dirty="0">
                <a:solidFill>
                  <a:srgbClr val="0000FF"/>
                </a:solidFill>
              </a:rPr>
              <a:t>Η μέθοδος παίρνει μία παράμετρο που παίρνει </a:t>
            </a:r>
            <a:r>
              <a:rPr lang="el-GR" sz="2800" dirty="0" smtClean="0">
                <a:solidFill>
                  <a:srgbClr val="0000FF"/>
                </a:solidFill>
              </a:rPr>
              <a:t>τιμή </a:t>
            </a:r>
            <a:r>
              <a:rPr lang="el-GR" sz="2800" dirty="0">
                <a:solidFill>
                  <a:srgbClr val="0000FF"/>
                </a:solidFill>
              </a:rPr>
              <a:t>1, ή 2: </a:t>
            </a:r>
          </a:p>
          <a:p>
            <a:pPr lvl="2"/>
            <a:r>
              <a:rPr lang="el-GR" sz="2400" dirty="0" smtClean="0">
                <a:solidFill>
                  <a:schemeClr val="tx2"/>
                </a:solidFill>
              </a:rPr>
              <a:t>Με την επιλογή 1, τυπώνει μόνο </a:t>
            </a:r>
            <a:r>
              <a:rPr lang="el-GR" sz="2400" dirty="0">
                <a:solidFill>
                  <a:schemeClr val="tx2"/>
                </a:solidFill>
              </a:rPr>
              <a:t>τα βασικά χαρακτηριστικά της κλάσης </a:t>
            </a:r>
            <a:r>
              <a:rPr lang="en-US" sz="2400" dirty="0">
                <a:solidFill>
                  <a:schemeClr val="tx2"/>
                </a:solidFill>
              </a:rPr>
              <a:t>Person</a:t>
            </a:r>
          </a:p>
          <a:p>
            <a:pPr lvl="2"/>
            <a:r>
              <a:rPr lang="el-GR" sz="2400" dirty="0" smtClean="0">
                <a:solidFill>
                  <a:schemeClr val="tx2"/>
                </a:solidFill>
              </a:rPr>
              <a:t>Με την επιλογή 2, τυπώνει μόνο </a:t>
            </a:r>
            <a:r>
              <a:rPr lang="el-GR" sz="2400" dirty="0">
                <a:solidFill>
                  <a:schemeClr val="tx2"/>
                </a:solidFill>
              </a:rPr>
              <a:t>τα οικονομικά επιμέρους χαρακτηριστικά που περιλαμβάνουν οι κλάσεις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Employee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l-GR" sz="2400" dirty="0">
                <a:solidFill>
                  <a:schemeClr val="tx2"/>
                </a:solidFill>
              </a:rPr>
              <a:t>και </a:t>
            </a:r>
            <a:r>
              <a:rPr lang="en-US" sz="2400" dirty="0">
                <a:solidFill>
                  <a:srgbClr val="00B050"/>
                </a:solidFill>
              </a:rPr>
              <a:t>Customer</a:t>
            </a:r>
            <a:endParaRPr lang="el-GR" sz="1800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4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" y="1676400"/>
            <a:ext cx="9324975" cy="4876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char*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εικονική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μέθοδος χωρίς υλοποίηση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96799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" y="1219200"/>
            <a:ext cx="9144000" cy="5410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4049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" y="1524000"/>
            <a:ext cx="9396413" cy="5181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Person::setPersonalDetails(char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NULL;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56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				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Employee::getFinancialDetails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[30];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"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 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7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324975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 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Customer::getFinancialDetails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strlen(creditType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+ 40];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sz="2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l-GR" sz="2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 </a:t>
            </a:r>
            <a:r>
              <a:rPr lang="el-GR" sz="2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%d",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2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7111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001125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*p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if(choice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== 1)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&gt;getPersonalDetail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"&lt;/HTML&gt;" &lt;&lt; endl;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if(choice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== 2)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&gt;getFinancialDetail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"&lt;/HTML&gt;" &lt;&lt; endl;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4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288463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585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Εικονικές </a:t>
            </a:r>
            <a:r>
              <a:rPr lang="el-GR" dirty="0" err="1" smtClean="0"/>
              <a:t>μεθόδοι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l-GR" sz="3200" dirty="0"/>
              <a:t>Στην ουσία κατασκευάσαμε μια βασική κλάση που περιλαμβάνει μια</a:t>
            </a:r>
            <a:r>
              <a:rPr lang="en-US" sz="3200" dirty="0"/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τετριμμένη </a:t>
            </a:r>
            <a:r>
              <a:rPr lang="el-GR" sz="3200" dirty="0" smtClean="0">
                <a:solidFill>
                  <a:srgbClr val="0070C0"/>
                </a:solidFill>
              </a:rPr>
              <a:t>εικονική μέθοδο </a:t>
            </a:r>
            <a:r>
              <a:rPr lang="el-GR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3200" dirty="0" smtClean="0"/>
              <a:t>μόνο </a:t>
            </a:r>
            <a:r>
              <a:rPr lang="el-GR" sz="3200" dirty="0"/>
              <a:t>και μόνο για να μπορούμε να την </a:t>
            </a:r>
            <a:r>
              <a:rPr lang="el-GR" sz="3200" dirty="0" err="1">
                <a:solidFill>
                  <a:schemeClr val="accent6">
                    <a:lumMod val="75000"/>
                  </a:schemeClr>
                </a:solidFill>
              </a:rPr>
              <a:t>επανα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-ορίσουμε</a:t>
            </a:r>
            <a:r>
              <a:rPr lang="el-GR" sz="3200" dirty="0"/>
              <a:t> στις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παραγόμενες</a:t>
            </a:r>
            <a:r>
              <a:rPr lang="el-GR" sz="3200" dirty="0"/>
              <a:t> κλάσεις και να την καλούμε στην μέθοδο </a:t>
            </a:r>
            <a:r>
              <a:rPr lang="el-GR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3200" dirty="0" smtClean="0"/>
          </a:p>
          <a:p>
            <a:pPr lvl="1">
              <a:lnSpc>
                <a:spcPct val="90000"/>
              </a:lnSpc>
            </a:pPr>
            <a:r>
              <a:rPr lang="el-GR" sz="2800" dirty="0" smtClean="0"/>
              <a:t>Η τετριμμένη μέθοδος όμως </a:t>
            </a:r>
            <a:r>
              <a:rPr lang="el-GR" sz="2800" dirty="0" smtClean="0">
                <a:solidFill>
                  <a:srgbClr val="FF0000"/>
                </a:solidFill>
              </a:rPr>
              <a:t>επιστρέφει </a:t>
            </a:r>
            <a:r>
              <a:rPr lang="en-US" sz="2800" dirty="0" smtClean="0">
                <a:solidFill>
                  <a:srgbClr val="FF0000"/>
                </a:solidFill>
              </a:rPr>
              <a:t>NULL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smtClean="0"/>
              <a:t>και είναι </a:t>
            </a:r>
            <a:r>
              <a:rPr lang="el-GR" sz="2800" dirty="0" smtClean="0">
                <a:solidFill>
                  <a:srgbClr val="FF0000"/>
                </a:solidFill>
              </a:rPr>
              <a:t>αρκετά επικίνδυνη </a:t>
            </a:r>
            <a:r>
              <a:rPr lang="el-GR" sz="2800" dirty="0" smtClean="0"/>
              <a:t>…</a:t>
            </a:r>
          </a:p>
          <a:p>
            <a:pPr lvl="1">
              <a:lnSpc>
                <a:spcPct val="90000"/>
              </a:lnSpc>
            </a:pPr>
            <a:r>
              <a:rPr lang="el-GR" sz="2800" dirty="0" smtClean="0"/>
              <a:t>Κανείς </a:t>
            </a:r>
            <a:r>
              <a:rPr lang="el-GR" sz="2800" dirty="0"/>
              <a:t>δεν μπορεί να εγγυηθεί </a:t>
            </a:r>
            <a:r>
              <a:rPr lang="en-US" sz="2800" dirty="0"/>
              <a:t> </a:t>
            </a:r>
            <a:r>
              <a:rPr lang="el-GR" sz="2800" dirty="0"/>
              <a:t>ότι ένας προγραμματιστής που θα επεκτείνει την κλάση </a:t>
            </a:r>
            <a:r>
              <a:rPr lang="en-US" sz="2800" dirty="0">
                <a:solidFill>
                  <a:srgbClr val="0070C0"/>
                </a:solidFill>
              </a:rPr>
              <a:t>Person</a:t>
            </a:r>
            <a:r>
              <a:rPr lang="en-US" sz="2800" dirty="0"/>
              <a:t> </a:t>
            </a:r>
            <a:r>
              <a:rPr lang="el-GR" sz="2800" dirty="0"/>
              <a:t>θα </a:t>
            </a:r>
            <a:r>
              <a:rPr lang="el-GR" sz="2800" dirty="0" err="1"/>
              <a:t>επανα</a:t>
            </a:r>
            <a:r>
              <a:rPr lang="el-GR" sz="2800" dirty="0"/>
              <a:t>-ορίσει την </a:t>
            </a:r>
            <a:r>
              <a:rPr lang="el-GR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endParaRPr lang="el-GR" sz="2800" dirty="0">
              <a:solidFill>
                <a:srgbClr val="FF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l-GR" sz="2600" dirty="0" smtClean="0"/>
              <a:t>αν </a:t>
            </a:r>
            <a:r>
              <a:rPr lang="el-GR" sz="2600" dirty="0"/>
              <a:t>δεν </a:t>
            </a:r>
            <a:r>
              <a:rPr lang="el-GR" sz="2600" dirty="0" err="1"/>
              <a:t>επανα</a:t>
            </a:r>
            <a:r>
              <a:rPr lang="el-GR" sz="2600" dirty="0"/>
              <a:t>-</a:t>
            </a:r>
            <a:r>
              <a:rPr lang="el-GR" sz="2600" dirty="0" err="1"/>
              <a:t>ορίστει</a:t>
            </a:r>
            <a:r>
              <a:rPr lang="el-GR" sz="2600" dirty="0"/>
              <a:t> η μέθοδος, η </a:t>
            </a:r>
            <a:r>
              <a:rPr lang="en-US" sz="2600" dirty="0">
                <a:solidFill>
                  <a:srgbClr val="FF0000"/>
                </a:solidFill>
              </a:rPr>
              <a:t>NULL</a:t>
            </a:r>
            <a:r>
              <a:rPr lang="el-GR" sz="2600" dirty="0">
                <a:solidFill>
                  <a:srgbClr val="FF0000"/>
                </a:solidFill>
              </a:rPr>
              <a:t> </a:t>
            </a:r>
            <a:r>
              <a:rPr lang="el-GR" sz="2600" dirty="0"/>
              <a:t>τιμή που επιστρέφει μπορεί να δημιουργήσει </a:t>
            </a:r>
            <a:r>
              <a:rPr lang="el-GR" sz="2600" dirty="0" smtClean="0"/>
              <a:t>προβλήματα…. </a:t>
            </a:r>
          </a:p>
          <a:p>
            <a:pPr lvl="1">
              <a:lnSpc>
                <a:spcPct val="90000"/>
              </a:lnSpc>
            </a:pPr>
            <a:r>
              <a:rPr lang="el-GR" sz="2800" dirty="0" smtClean="0"/>
              <a:t>Θέλουμε να εξασφαλίσουμε ότι η </a:t>
            </a:r>
            <a:r>
              <a:rPr lang="el-GR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800" dirty="0">
                <a:solidFill>
                  <a:srgbClr val="0070C0"/>
                </a:solidFill>
              </a:rPr>
              <a:t>πάντα θα </a:t>
            </a:r>
            <a:r>
              <a:rPr lang="el-GR" sz="2800" dirty="0" err="1" smtClean="0">
                <a:solidFill>
                  <a:srgbClr val="0070C0"/>
                </a:solidFill>
              </a:rPr>
              <a:t>επανα</a:t>
            </a:r>
            <a:r>
              <a:rPr lang="el-GR" sz="2800" dirty="0" smtClean="0">
                <a:solidFill>
                  <a:srgbClr val="0070C0"/>
                </a:solidFill>
              </a:rPr>
              <a:t>-ορίζεται </a:t>
            </a:r>
            <a:r>
              <a:rPr lang="el-GR" sz="2800" dirty="0" smtClean="0"/>
              <a:t>και </a:t>
            </a:r>
            <a:r>
              <a:rPr lang="el-GR" sz="2800" dirty="0" smtClean="0">
                <a:solidFill>
                  <a:srgbClr val="0070C0"/>
                </a:solidFill>
              </a:rPr>
              <a:t>δεν θα χρησιμοποιείται ποτέ η </a:t>
            </a:r>
            <a:r>
              <a:rPr lang="el-GR" sz="2800" dirty="0" err="1" smtClean="0">
                <a:solidFill>
                  <a:srgbClr val="0070C0"/>
                </a:solidFill>
              </a:rPr>
              <a:t>τετριμένη</a:t>
            </a:r>
            <a:r>
              <a:rPr lang="el-GR" sz="2800" dirty="0" smtClean="0">
                <a:solidFill>
                  <a:srgbClr val="0070C0"/>
                </a:solidFill>
              </a:rPr>
              <a:t> μέθοδος</a:t>
            </a:r>
            <a:endParaRPr lang="el-GR" sz="2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2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1447800"/>
            <a:ext cx="8507413" cy="5005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4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1371202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Αφηρημένες βασικές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l-GR" sz="4400" dirty="0"/>
              <a:t>Για να εξασφαλίσουμε ότι όσοι </a:t>
            </a:r>
            <a:r>
              <a:rPr lang="el-GR" sz="4400" dirty="0" smtClean="0"/>
              <a:t>επεκτείνουν την </a:t>
            </a:r>
            <a:r>
              <a:rPr lang="el-GR" sz="4400" dirty="0"/>
              <a:t>κλάση </a:t>
            </a:r>
            <a:r>
              <a:rPr lang="en-US" sz="4400" dirty="0"/>
              <a:t>Person </a:t>
            </a:r>
            <a:r>
              <a:rPr lang="el-GR" sz="4400" dirty="0"/>
              <a:t>θα </a:t>
            </a:r>
            <a:r>
              <a:rPr lang="el-GR" sz="4400" dirty="0" err="1"/>
              <a:t>επανα</a:t>
            </a:r>
            <a:r>
              <a:rPr lang="el-GR" sz="4400" dirty="0"/>
              <a:t>-ορίσουν την τετριμμένη μέθοδο </a:t>
            </a:r>
            <a:r>
              <a:rPr lang="el-GR" sz="4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4400" dirty="0"/>
              <a:t>ορίζουμε μια  </a:t>
            </a:r>
            <a:r>
              <a:rPr lang="el-GR" sz="4400" dirty="0">
                <a:solidFill>
                  <a:srgbClr val="0000FF"/>
                </a:solidFill>
              </a:rPr>
              <a:t>αφηρημένη βασική κλάση</a:t>
            </a:r>
            <a:r>
              <a:rPr lang="el-GR" sz="4400" dirty="0"/>
              <a:t>.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Μια κλάση ονομάζεται </a:t>
            </a:r>
            <a:r>
              <a:rPr lang="el-GR" sz="4400" dirty="0">
                <a:solidFill>
                  <a:srgbClr val="FF0000"/>
                </a:solidFill>
              </a:rPr>
              <a:t>αφηρημένη </a:t>
            </a:r>
            <a:r>
              <a:rPr lang="el-GR" sz="4400" dirty="0"/>
              <a:t>αν περιέχει τουλάχιστον μια εικονική μέθοδο που δεν περιλαμβάνει υλοποίηση</a:t>
            </a:r>
          </a:p>
          <a:p>
            <a:pPr lvl="1">
              <a:lnSpc>
                <a:spcPct val="120000"/>
              </a:lnSpc>
            </a:pPr>
            <a:r>
              <a:rPr lang="el-GR" sz="3600" dirty="0"/>
              <a:t>δηλώνεται ως </a:t>
            </a:r>
            <a:r>
              <a:rPr lang="en-US" sz="3600" dirty="0">
                <a:solidFill>
                  <a:srgbClr val="0000FF"/>
                </a:solidFill>
              </a:rPr>
              <a:t>virtual </a:t>
            </a:r>
            <a:r>
              <a:rPr lang="en-US" sz="3600" dirty="0" err="1">
                <a:solidFill>
                  <a:srgbClr val="0000FF"/>
                </a:solidFill>
              </a:rPr>
              <a:t>methodName</a:t>
            </a:r>
            <a:r>
              <a:rPr lang="en-US" sz="3600" dirty="0">
                <a:solidFill>
                  <a:srgbClr val="0000FF"/>
                </a:solidFill>
              </a:rPr>
              <a:t>() = 0;</a:t>
            </a:r>
            <a:endParaRPr lang="el-GR" sz="3600" dirty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el-GR" sz="4400" dirty="0"/>
              <a:t>Η αφηρημένη κλάση λειτουργεί σαν </a:t>
            </a:r>
            <a:r>
              <a:rPr lang="el-GR" sz="4400" dirty="0">
                <a:solidFill>
                  <a:schemeClr val="accent6">
                    <a:lumMod val="75000"/>
                  </a:schemeClr>
                </a:solidFill>
              </a:rPr>
              <a:t>καλούπι </a:t>
            </a:r>
            <a:r>
              <a:rPr lang="el-GR" sz="4400" dirty="0"/>
              <a:t>για την κατασκευή παραγόμενων που προσφέρουν εναλλακτικές υλοποιήσεις στις εικονικές </a:t>
            </a:r>
            <a:r>
              <a:rPr lang="el-GR" sz="4400" dirty="0" smtClean="0"/>
              <a:t>μεθόδους</a:t>
            </a:r>
            <a:r>
              <a:rPr lang="el-GR" sz="4400" dirty="0"/>
              <a:t>.</a:t>
            </a:r>
            <a:endParaRPr lang="en-US" sz="4400" dirty="0"/>
          </a:p>
          <a:p>
            <a:pPr>
              <a:lnSpc>
                <a:spcPct val="120000"/>
              </a:lnSpc>
            </a:pPr>
            <a:r>
              <a:rPr lang="el-GR" sz="4400" dirty="0"/>
              <a:t>Η </a:t>
            </a:r>
            <a:r>
              <a:rPr lang="el-GR" sz="4400" dirty="0">
                <a:solidFill>
                  <a:srgbClr val="0070C0"/>
                </a:solidFill>
              </a:rPr>
              <a:t>δημιουργία αντικειμένων αφηρημένης κλάσης </a:t>
            </a:r>
            <a:r>
              <a:rPr lang="el-GR" sz="4400" dirty="0">
                <a:solidFill>
                  <a:srgbClr val="FF0000"/>
                </a:solidFill>
              </a:rPr>
              <a:t>ΔΕΝ</a:t>
            </a:r>
            <a:r>
              <a:rPr lang="el-GR" sz="4400" dirty="0"/>
              <a:t> </a:t>
            </a:r>
            <a:r>
              <a:rPr lang="el-GR" sz="4400" dirty="0">
                <a:solidFill>
                  <a:srgbClr val="FF0000"/>
                </a:solidFill>
              </a:rPr>
              <a:t>επιτρέπεται</a:t>
            </a:r>
            <a:r>
              <a:rPr lang="el-GR" sz="4400" dirty="0"/>
              <a:t> από τον </a:t>
            </a:r>
            <a:r>
              <a:rPr lang="en-US" sz="4400" dirty="0"/>
              <a:t>compiler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Η </a:t>
            </a:r>
            <a:r>
              <a:rPr lang="el-GR" sz="4400" dirty="0">
                <a:solidFill>
                  <a:srgbClr val="0070C0"/>
                </a:solidFill>
              </a:rPr>
              <a:t>μη υλοποίηση εικονικών μεθόδων </a:t>
            </a:r>
            <a:r>
              <a:rPr lang="el-GR" sz="4400" dirty="0">
                <a:solidFill>
                  <a:srgbClr val="FF0000"/>
                </a:solidFill>
              </a:rPr>
              <a:t>ΔΕΝ</a:t>
            </a:r>
            <a:r>
              <a:rPr lang="el-GR" sz="4400" dirty="0"/>
              <a:t> </a:t>
            </a:r>
            <a:r>
              <a:rPr lang="el-GR" sz="4400" dirty="0">
                <a:solidFill>
                  <a:srgbClr val="FF0000"/>
                </a:solidFill>
              </a:rPr>
              <a:t>επιτρέπεται</a:t>
            </a:r>
            <a:r>
              <a:rPr lang="el-GR" sz="4400" dirty="0"/>
              <a:t> από τον </a:t>
            </a:r>
            <a:r>
              <a:rPr lang="en-US" sz="4400" dirty="0"/>
              <a:t>compiler</a:t>
            </a:r>
            <a:r>
              <a:rPr lang="el-GR" sz="4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1771" y="1524000"/>
            <a:ext cx="9144000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char*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= 0; </a:t>
            </a: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γν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η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σια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εικονική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μέθοδος χωρίς υλοποίηση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0696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600200"/>
            <a:ext cx="929005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Person::setPersonalDetails(char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Δεν υπάρχει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υλοποιηση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της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ούτε καν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τετριμένη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!!!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2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				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Employee::getFinancialDetails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[30];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"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 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Αν δεν ορίσουμε την </a:t>
            </a:r>
            <a:r>
              <a:rPr lang="el-GR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θα έχουμε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error</a:t>
            </a:r>
            <a:endParaRPr lang="el-GR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324975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[]) :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Customer::getCreditType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Customer::getFinancialDetails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strlen(creditType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+ 40];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%d",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Αν δεν ορίσουμε την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θα έχουμε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error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17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76400"/>
            <a:ext cx="903605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*p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if(choice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== 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&gt;getPersonalDetail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&lt;&lt;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 "&lt;/HTML&gt;"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if(choice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== 2)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&gt;getFinancialDetail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&lt;&lt;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"&lt;/HTML&gt;"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9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Person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θα δώσει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compile error!</a:t>
            </a:r>
            <a:endParaRPr lang="el-GR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21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</a:t>
            </a:r>
            <a:r>
              <a:rPr lang="el-GR" dirty="0" err="1" smtClean="0"/>
              <a:t>λλα</a:t>
            </a:r>
            <a:r>
              <a:rPr lang="el-GR" dirty="0" smtClean="0"/>
              <a:t> </a:t>
            </a:r>
            <a:r>
              <a:rPr lang="el-GR" dirty="0" err="1" smtClean="0"/>
              <a:t>θεματα</a:t>
            </a:r>
            <a:endParaRPr lang="el-GR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Πολλαπλή κληρονομικότητα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κλάση μπορεί να κληρονομεί (να παράγεται) από πολλαπλές άλλες κλάσεις</a:t>
            </a:r>
            <a:endParaRPr lang="en-US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765675" y="2744490"/>
            <a:ext cx="1787525" cy="1057275"/>
            <a:chOff x="2112" y="1440"/>
            <a:chExt cx="816" cy="48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Student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132281" y="4600396"/>
            <a:ext cx="2639013" cy="1057275"/>
            <a:chOff x="2112" y="1440"/>
            <a:chExt cx="816" cy="480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WorkingStudent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3877" y="2770125"/>
            <a:ext cx="1787525" cy="1057275"/>
            <a:chOff x="2112" y="1440"/>
            <a:chExt cx="816" cy="480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21" name="Straight Arrow Connector 20"/>
          <p:cNvCxnSpPr>
            <a:stCxn id="12" idx="0"/>
            <a:endCxn id="17" idx="2"/>
          </p:cNvCxnSpPr>
          <p:nvPr/>
        </p:nvCxnSpPr>
        <p:spPr>
          <a:xfrm flipH="1" flipV="1">
            <a:off x="957640" y="3827400"/>
            <a:ext cx="2494148" cy="7729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0"/>
            <a:endCxn id="7" idx="2"/>
          </p:cNvCxnSpPr>
          <p:nvPr/>
        </p:nvCxnSpPr>
        <p:spPr>
          <a:xfrm flipV="1">
            <a:off x="3451788" y="3801765"/>
            <a:ext cx="2207650" cy="7986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69404" y="2698597"/>
            <a:ext cx="2114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Employee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05600" y="2627071"/>
            <a:ext cx="19768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Student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2000" y="5657670"/>
            <a:ext cx="7491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WorkingStudent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public Employee, public Student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83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253538" cy="5105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(char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Person::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~Person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cout &lt;&lt; “~Person() called\n”;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) +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4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400" b="1" dirty="0" err="1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96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Επίπεδα κληρονομικότητας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επίσης να έχουμε πολλά επίπεδα κληρονομικότητας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721280" y="2291876"/>
            <a:ext cx="1787525" cy="1057275"/>
            <a:chOff x="2112" y="1440"/>
            <a:chExt cx="816" cy="48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Person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062795" y="3940890"/>
            <a:ext cx="1787525" cy="1057275"/>
            <a:chOff x="2112" y="1440"/>
            <a:chExt cx="816" cy="48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Customer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447800" y="3837366"/>
            <a:ext cx="1787525" cy="1057275"/>
            <a:chOff x="2112" y="1440"/>
            <a:chExt cx="816" cy="48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9" name="Straight Arrow Connector 18"/>
          <p:cNvCxnSpPr>
            <a:stCxn id="15" idx="0"/>
            <a:endCxn id="5" idx="2"/>
          </p:cNvCxnSpPr>
          <p:nvPr/>
        </p:nvCxnSpPr>
        <p:spPr>
          <a:xfrm flipV="1">
            <a:off x="2341563" y="3349151"/>
            <a:ext cx="2273480" cy="48821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0"/>
            <a:endCxn id="5" idx="2"/>
          </p:cNvCxnSpPr>
          <p:nvPr/>
        </p:nvCxnSpPr>
        <p:spPr>
          <a:xfrm flipH="1" flipV="1">
            <a:off x="4615043" y="3349151"/>
            <a:ext cx="2341515" cy="59173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325437" y="5410200"/>
            <a:ext cx="1787525" cy="1057275"/>
            <a:chOff x="2112" y="1440"/>
            <a:chExt cx="816" cy="480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Manager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5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2827518" y="5410200"/>
            <a:ext cx="1787525" cy="1057275"/>
            <a:chOff x="2112" y="1440"/>
            <a:chExt cx="816" cy="480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FloorEmp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5105400" y="5434614"/>
            <a:ext cx="1788507" cy="1057275"/>
            <a:chOff x="2112" y="1440"/>
            <a:chExt cx="816" cy="480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VIP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34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7355493" y="5403318"/>
            <a:ext cx="1788507" cy="1057275"/>
            <a:chOff x="2112" y="1440"/>
            <a:chExt cx="816" cy="48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VIP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39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41" name="Straight Arrow Connector 40"/>
          <p:cNvCxnSpPr>
            <a:stCxn id="22" idx="0"/>
            <a:endCxn id="15" idx="2"/>
          </p:cNvCxnSpPr>
          <p:nvPr/>
        </p:nvCxnSpPr>
        <p:spPr>
          <a:xfrm flipV="1">
            <a:off x="1219200" y="4894641"/>
            <a:ext cx="1122363" cy="51555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7" idx="0"/>
            <a:endCxn id="15" idx="2"/>
          </p:cNvCxnSpPr>
          <p:nvPr/>
        </p:nvCxnSpPr>
        <p:spPr>
          <a:xfrm flipH="1" flipV="1">
            <a:off x="2341563" y="4894641"/>
            <a:ext cx="1379718" cy="51555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2" idx="0"/>
            <a:endCxn id="10" idx="2"/>
          </p:cNvCxnSpPr>
          <p:nvPr/>
        </p:nvCxnSpPr>
        <p:spPr>
          <a:xfrm flipV="1">
            <a:off x="5999654" y="4998165"/>
            <a:ext cx="956904" cy="4364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7" idx="0"/>
            <a:endCxn id="10" idx="2"/>
          </p:cNvCxnSpPr>
          <p:nvPr/>
        </p:nvCxnSpPr>
        <p:spPr>
          <a:xfrm flipH="1" flipV="1">
            <a:off x="6956558" y="4998165"/>
            <a:ext cx="1293189" cy="4051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2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Και συνδυασμό των δύο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016980" y="3037138"/>
            <a:ext cx="1787525" cy="1057275"/>
            <a:chOff x="2112" y="1440"/>
            <a:chExt cx="816" cy="48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Student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2413160" y="4618814"/>
            <a:ext cx="2639013" cy="1057275"/>
            <a:chOff x="2112" y="1440"/>
            <a:chExt cx="816" cy="48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WorkingStudent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53961" y="2993085"/>
            <a:ext cx="1787525" cy="1057275"/>
            <a:chOff x="2112" y="1440"/>
            <a:chExt cx="816" cy="48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9" name="Straight Arrow Connector 18"/>
          <p:cNvCxnSpPr>
            <a:stCxn id="10" idx="0"/>
            <a:endCxn id="15" idx="2"/>
          </p:cNvCxnSpPr>
          <p:nvPr/>
        </p:nvCxnSpPr>
        <p:spPr>
          <a:xfrm flipH="1" flipV="1">
            <a:off x="1247724" y="4050360"/>
            <a:ext cx="2484943" cy="5684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0"/>
            <a:endCxn id="5" idx="2"/>
          </p:cNvCxnSpPr>
          <p:nvPr/>
        </p:nvCxnSpPr>
        <p:spPr>
          <a:xfrm flipV="1">
            <a:off x="3732667" y="4094413"/>
            <a:ext cx="2178076" cy="5244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75920" y="2890781"/>
            <a:ext cx="2319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Employee: public Person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34199" y="2978420"/>
            <a:ext cx="21575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Student: public Person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42879" y="5676088"/>
            <a:ext cx="7491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WorkingStudent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public Employee, public Student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00930" y="1464778"/>
            <a:ext cx="1787525" cy="1057275"/>
            <a:chOff x="2112" y="1440"/>
            <a:chExt cx="816" cy="480"/>
          </a:xfrm>
        </p:grpSpPr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Person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2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816048" y="1477220"/>
            <a:ext cx="2319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30" name="Straight Arrow Connector 29"/>
          <p:cNvCxnSpPr>
            <a:stCxn id="15" idx="0"/>
            <a:endCxn id="25" idx="2"/>
          </p:cNvCxnSpPr>
          <p:nvPr/>
        </p:nvCxnSpPr>
        <p:spPr>
          <a:xfrm flipV="1">
            <a:off x="1247724" y="2522053"/>
            <a:ext cx="2646969" cy="471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0"/>
            <a:endCxn id="25" idx="2"/>
          </p:cNvCxnSpPr>
          <p:nvPr/>
        </p:nvCxnSpPr>
        <p:spPr>
          <a:xfrm flipH="1" flipV="1">
            <a:off x="3894693" y="2522053"/>
            <a:ext cx="2016050" cy="51508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93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>
            <a:normAutofit fontScale="90000"/>
          </a:bodyPr>
          <a:lstStyle/>
          <a:p>
            <a:r>
              <a:rPr lang="el-GR" smtClean="0"/>
              <a:t>Πολλαπλή Κληρονομικότητα</a:t>
            </a:r>
            <a:r>
              <a:rPr lang="en-US" smtClean="0"/>
              <a:t> - </a:t>
            </a:r>
            <a:r>
              <a:rPr lang="el-GR" smtClean="0"/>
              <a:t>Αμφισημία</a:t>
            </a:r>
            <a:r>
              <a:rPr lang="el-GR" sz="4000" smtClean="0"/>
              <a:t> </a:t>
            </a:r>
            <a:endParaRPr lang="en-GB" sz="4000" smtClean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744663"/>
            <a:ext cx="2879725" cy="31972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Base1</a:t>
            </a:r>
            <a:r>
              <a:rPr lang="en-US" sz="2400" b="1" dirty="0" smtClean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public: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	void </a:t>
            </a:r>
            <a:r>
              <a:rPr lang="en-US" sz="2400" b="1" dirty="0" smtClean="0">
                <a:solidFill>
                  <a:srgbClr val="0000CC"/>
                </a:solidFill>
                <a:latin typeface="Courier New" pitchFamily="49" charset="0"/>
              </a:rPr>
              <a:t>f</a:t>
            </a:r>
            <a:r>
              <a:rPr lang="en-US" sz="2400" b="1" dirty="0" smtClean="0"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Base2</a:t>
            </a:r>
            <a:r>
              <a:rPr lang="en-US" sz="2400" b="1" dirty="0" smtClean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public: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	void </a:t>
            </a:r>
            <a:r>
              <a:rPr lang="en-US" sz="2400" b="1" dirty="0" smtClean="0">
                <a:solidFill>
                  <a:srgbClr val="0000CC"/>
                </a:solidFill>
                <a:latin typeface="Courier New" pitchFamily="49" charset="0"/>
              </a:rPr>
              <a:t>f</a:t>
            </a:r>
            <a:r>
              <a:rPr lang="en-US" sz="2400" b="1" dirty="0" smtClean="0"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};</a:t>
            </a:r>
            <a:endParaRPr lang="en-GB" sz="2400" b="1" dirty="0" smtClean="0">
              <a:latin typeface="Courier New" pitchFamily="49" charset="0"/>
            </a:endParaRP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ltGray">
          <a:xfrm>
            <a:off x="272143" y="5187860"/>
            <a:ext cx="6433457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SzPct val="90000"/>
            </a:pPr>
            <a:r>
              <a:rPr lang="en-US" b="1" dirty="0">
                <a:latin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Derived</a:t>
            </a:r>
            <a:r>
              <a:rPr lang="en-US" b="1" dirty="0">
                <a:latin typeface="Courier New" pitchFamily="49" charset="0"/>
              </a:rPr>
              <a:t>: public </a:t>
            </a:r>
            <a:r>
              <a:rPr lang="en-US" b="1" dirty="0" err="1">
                <a:latin typeface="Courier New" pitchFamily="49" charset="0"/>
              </a:rPr>
              <a:t>Base1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</a:rPr>
              <a:t>Base2</a:t>
            </a:r>
            <a:endParaRPr lang="en-US" b="1" dirty="0" smtClean="0">
              <a:latin typeface="Courier New" pitchFamily="49" charset="0"/>
            </a:endParaRPr>
          </a:p>
          <a:p>
            <a:pPr>
              <a:buSzPct val="90000"/>
            </a:pP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pPr>
              <a:buSzPct val="90000"/>
            </a:pPr>
            <a:r>
              <a:rPr lang="en-US" b="1" dirty="0">
                <a:latin typeface="Courier New" pitchFamily="49" charset="0"/>
              </a:rPr>
              <a:t>	...</a:t>
            </a:r>
          </a:p>
          <a:p>
            <a:pPr>
              <a:buSzPct val="90000"/>
            </a:pPr>
            <a:r>
              <a:rPr lang="en-US" b="1" dirty="0">
                <a:latin typeface="Courier New" pitchFamily="49" charset="0"/>
              </a:rPr>
              <a:t>}</a:t>
            </a:r>
            <a:endParaRPr lang="en-GB" b="1" dirty="0"/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ltGray">
          <a:xfrm>
            <a:off x="3886200" y="2209800"/>
            <a:ext cx="4464050" cy="18928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</a:rPr>
              <a:t>()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  Derived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d;</a:t>
            </a:r>
          </a:p>
          <a:p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d.f</a:t>
            </a:r>
            <a:r>
              <a:rPr lang="en-US" b="1" dirty="0" smtClean="0">
                <a:latin typeface="Courier New" pitchFamily="49" charset="0"/>
              </a:rPr>
              <a:t>();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 //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</a:rPr>
              <a:t>υπάρχει αμφισημία!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</a:p>
          <a:p>
            <a:pPr>
              <a:buSzPct val="90000"/>
            </a:pPr>
            <a:r>
              <a:rPr lang="en-US" b="1" dirty="0" smtClean="0">
                <a:latin typeface="Courier New" pitchFamily="49" charset="0"/>
              </a:rPr>
              <a:t>}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6813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>
            <a:normAutofit fontScale="90000"/>
          </a:bodyPr>
          <a:lstStyle/>
          <a:p>
            <a:r>
              <a:rPr lang="el-GR" smtClean="0"/>
              <a:t>Πολλαπλή Κληρονομικότητα</a:t>
            </a:r>
            <a:r>
              <a:rPr lang="en-US" smtClean="0"/>
              <a:t> - </a:t>
            </a:r>
            <a:r>
              <a:rPr lang="el-GR" smtClean="0"/>
              <a:t>Αμφισημία</a:t>
            </a:r>
            <a:r>
              <a:rPr lang="el-GR" sz="4000" smtClean="0"/>
              <a:t> </a:t>
            </a:r>
            <a:endParaRPr lang="en-GB" sz="4000" smtClean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744663"/>
            <a:ext cx="2879725" cy="31972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Base1</a:t>
            </a:r>
            <a:r>
              <a:rPr lang="en-US" sz="2400" b="1" dirty="0" smtClean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public: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	void </a:t>
            </a:r>
            <a:r>
              <a:rPr lang="en-US" sz="2400" b="1" dirty="0" smtClean="0">
                <a:solidFill>
                  <a:srgbClr val="0000CC"/>
                </a:solidFill>
                <a:latin typeface="Courier New" pitchFamily="49" charset="0"/>
              </a:rPr>
              <a:t>f</a:t>
            </a:r>
            <a:r>
              <a:rPr lang="en-US" sz="2400" b="1" dirty="0" smtClean="0"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Base2</a:t>
            </a:r>
            <a:r>
              <a:rPr lang="en-US" sz="2400" b="1" dirty="0" smtClean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public: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	void </a:t>
            </a:r>
            <a:r>
              <a:rPr lang="en-US" sz="2400" b="1" dirty="0" smtClean="0">
                <a:solidFill>
                  <a:srgbClr val="0000CC"/>
                </a:solidFill>
                <a:latin typeface="Courier New" pitchFamily="49" charset="0"/>
              </a:rPr>
              <a:t>f</a:t>
            </a:r>
            <a:r>
              <a:rPr lang="en-US" sz="2400" b="1" dirty="0" smtClean="0"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};</a:t>
            </a:r>
            <a:endParaRPr lang="en-GB" sz="2400" b="1" dirty="0" smtClean="0">
              <a:latin typeface="Courier New" pitchFamily="49" charset="0"/>
            </a:endParaRP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ltGray">
          <a:xfrm>
            <a:off x="272143" y="5187860"/>
            <a:ext cx="6433457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SzPct val="90000"/>
            </a:pPr>
            <a:r>
              <a:rPr lang="en-US" b="1" dirty="0">
                <a:latin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Derived</a:t>
            </a:r>
            <a:r>
              <a:rPr lang="en-US" b="1" dirty="0">
                <a:latin typeface="Courier New" pitchFamily="49" charset="0"/>
              </a:rPr>
              <a:t>: public </a:t>
            </a:r>
            <a:r>
              <a:rPr lang="en-US" b="1" dirty="0" err="1">
                <a:latin typeface="Courier New" pitchFamily="49" charset="0"/>
              </a:rPr>
              <a:t>Base1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</a:rPr>
              <a:t>Base2</a:t>
            </a:r>
            <a:endParaRPr lang="en-US" b="1" dirty="0" smtClean="0">
              <a:latin typeface="Courier New" pitchFamily="49" charset="0"/>
            </a:endParaRPr>
          </a:p>
          <a:p>
            <a:pPr>
              <a:buSzPct val="90000"/>
            </a:pP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pPr>
              <a:buSzPct val="90000"/>
            </a:pPr>
            <a:r>
              <a:rPr lang="en-US" b="1" dirty="0">
                <a:latin typeface="Courier New" pitchFamily="49" charset="0"/>
              </a:rPr>
              <a:t>	...</a:t>
            </a:r>
          </a:p>
          <a:p>
            <a:pPr>
              <a:buSzPct val="90000"/>
            </a:pPr>
            <a:r>
              <a:rPr lang="en-US" b="1" dirty="0">
                <a:latin typeface="Courier New" pitchFamily="49" charset="0"/>
              </a:rPr>
              <a:t>}</a:t>
            </a:r>
            <a:endParaRPr lang="en-GB" b="1" dirty="0"/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ltGray">
          <a:xfrm>
            <a:off x="3886200" y="2209800"/>
            <a:ext cx="4464050" cy="18928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</a:rPr>
              <a:t>()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r>
              <a:rPr lang="el-GR" b="1" dirty="0" smtClean="0"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Derived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d;</a:t>
            </a:r>
          </a:p>
          <a:p>
            <a:r>
              <a:rPr lang="el-GR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d.</a:t>
            </a:r>
            <a:r>
              <a:rPr lang="en-US" b="1" dirty="0" err="1" smtClean="0">
                <a:solidFill>
                  <a:srgbClr val="0000CC"/>
                </a:solidFill>
                <a:latin typeface="Courier New" pitchFamily="49" charset="0"/>
              </a:rPr>
              <a:t>Base1</a:t>
            </a:r>
            <a:r>
              <a:rPr lang="en-US" b="1" dirty="0">
                <a:solidFill>
                  <a:srgbClr val="0000CC"/>
                </a:solidFill>
                <a:latin typeface="Courier New" pitchFamily="49" charset="0"/>
              </a:rPr>
              <a:t>::</a:t>
            </a:r>
            <a:r>
              <a:rPr lang="en-US" b="1" dirty="0">
                <a:latin typeface="Courier New" pitchFamily="49" charset="0"/>
              </a:rPr>
              <a:t>f();</a:t>
            </a:r>
          </a:p>
          <a:p>
            <a:r>
              <a:rPr lang="el-GR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d.</a:t>
            </a:r>
            <a:r>
              <a:rPr lang="en-US" b="1" dirty="0" err="1" smtClean="0">
                <a:solidFill>
                  <a:srgbClr val="0000CC"/>
                </a:solidFill>
                <a:latin typeface="Courier New" pitchFamily="49" charset="0"/>
              </a:rPr>
              <a:t>Base2</a:t>
            </a:r>
            <a:r>
              <a:rPr lang="en-US" b="1" dirty="0">
                <a:solidFill>
                  <a:srgbClr val="0000CC"/>
                </a:solidFill>
                <a:latin typeface="Courier New" pitchFamily="49" charset="0"/>
              </a:rPr>
              <a:t>::</a:t>
            </a:r>
            <a:r>
              <a:rPr lang="en-US" b="1" dirty="0">
                <a:latin typeface="Courier New" pitchFamily="49" charset="0"/>
              </a:rPr>
              <a:t>f();</a:t>
            </a:r>
          </a:p>
          <a:p>
            <a:pPr>
              <a:buSzPct val="90000"/>
            </a:pPr>
            <a:r>
              <a:rPr lang="en-US" b="1" dirty="0">
                <a:latin typeface="Courier New" pitchFamily="49" charset="0"/>
              </a:rPr>
              <a:t>}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5417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471612"/>
            <a:ext cx="9036050" cy="50053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~Employee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fn[],char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ln[],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sal)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Person(fn,ln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Employee::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~Employee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(){ cout &lt;&lt; “~Employee() called”;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608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15877</TotalTime>
  <Words>5054</Words>
  <Application>Microsoft Office PowerPoint</Application>
  <PresentationFormat>On-screen Show (4:3)</PresentationFormat>
  <Paragraphs>1238</Paragraphs>
  <Slides>83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4" baseType="lpstr">
      <vt:lpstr>Clarity</vt:lpstr>
      <vt:lpstr>ΚΛΗΡΟΝΟΜΙΚΟΤΗΤΑ ΠΟΛΥΜΟΡΦΙΣΜΟΣ</vt:lpstr>
      <vt:lpstr>ΑΝΑΚΕΦΑΛΑΙΩΣΗ</vt:lpstr>
      <vt:lpstr>Θεματολόγιο</vt:lpstr>
      <vt:lpstr>Κληρονομικότητα</vt:lpstr>
      <vt:lpstr>Κληρονομικότητα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Κληρονομικότητα</vt:lpstr>
      <vt:lpstr>UML διαγράμματα</vt:lpstr>
      <vt:lpstr>Παράδειγμα – protected members</vt:lpstr>
      <vt:lpstr>Παράδειγμα – private inheritance</vt:lpstr>
      <vt:lpstr>Γιατί αυτό είναι χρήσιμο?</vt:lpstr>
      <vt:lpstr>Ανάθεση Αντικειμένων και Κληρονομικότητα</vt:lpstr>
      <vt:lpstr>Παράδειγμα</vt:lpstr>
      <vt:lpstr>Παράδειγμα</vt:lpstr>
      <vt:lpstr>Ανάθεση διευθύνσεων αντικειμένων σε δείκτες και κληρονομικότητα</vt:lpstr>
      <vt:lpstr>Παράδειγμα</vt:lpstr>
      <vt:lpstr>Παράδειγμα</vt:lpstr>
      <vt:lpstr>Θεματολόγιο</vt:lpstr>
      <vt:lpstr>Περασμα παραμετρων και κληρονομικοτητα</vt:lpstr>
      <vt:lpstr>Πέρασμα παραμέτρων και Κληρονομικότητα</vt:lpstr>
      <vt:lpstr>Παράδειγμα</vt:lpstr>
      <vt:lpstr>Παράδειγμα – Πέρασμα δια τιμής</vt:lpstr>
      <vt:lpstr>Παράδειγμα – Πέρασμα δια τιμής</vt:lpstr>
      <vt:lpstr>Παράδειγμα – Πέρασμα δείκτη</vt:lpstr>
      <vt:lpstr>Παράδειγμα – Πέρασμα δείκτη</vt:lpstr>
      <vt:lpstr>Παράδειγμα</vt:lpstr>
      <vt:lpstr>Παράδειγμα</vt:lpstr>
      <vt:lpstr>METHOD OVERRIDING και ΠΟΛΥΜΟΡΦΙΣΜΟΣ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Method Overriding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Πιο περίπλοκο παράδειγμα</vt:lpstr>
      <vt:lpstr>Πιο περίπλοκο παράδειγμα</vt:lpstr>
      <vt:lpstr>Εξήγηση</vt:lpstr>
      <vt:lpstr>Virtual Methods and Late Binding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 – Πέρασμα δείκτη</vt:lpstr>
      <vt:lpstr>Πολυμορφισμός</vt:lpstr>
      <vt:lpstr>ΠολυμορφισμοΣ και Αφηρημενεσ Κλασεισ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Εικονικές μεθόδοι</vt:lpstr>
      <vt:lpstr>Αφηρημένες βασικές κλάσεις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αλλα θεματα</vt:lpstr>
      <vt:lpstr>Πολλαπλή κληρονομικότητα</vt:lpstr>
      <vt:lpstr>Επίπεδα κληρονομικότητας</vt:lpstr>
      <vt:lpstr>Και συνδυασμό των δύο</vt:lpstr>
      <vt:lpstr>Πολλαπλή Κληρονομικότητα - Αμφισημία </vt:lpstr>
      <vt:lpstr>Πολλαπλή Κληρονομικότητα - Αμφισημία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407</cp:revision>
  <dcterms:created xsi:type="dcterms:W3CDTF">2011-10-17T19:46:53Z</dcterms:created>
  <dcterms:modified xsi:type="dcterms:W3CDTF">2011-12-14T00:54:50Z</dcterms:modified>
</cp:coreProperties>
</file>