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5"/>
  </p:notesMasterIdLst>
  <p:sldIdLst>
    <p:sldId id="729" r:id="rId2"/>
    <p:sldId id="730" r:id="rId3"/>
    <p:sldId id="731" r:id="rId4"/>
    <p:sldId id="732" r:id="rId5"/>
    <p:sldId id="733" r:id="rId6"/>
    <p:sldId id="734" r:id="rId7"/>
    <p:sldId id="735" r:id="rId8"/>
    <p:sldId id="736" r:id="rId9"/>
    <p:sldId id="737" r:id="rId10"/>
    <p:sldId id="738" r:id="rId11"/>
    <p:sldId id="739" r:id="rId12"/>
    <p:sldId id="740" r:id="rId13"/>
    <p:sldId id="741" r:id="rId14"/>
    <p:sldId id="742" r:id="rId15"/>
    <p:sldId id="743" r:id="rId16"/>
    <p:sldId id="744" r:id="rId17"/>
    <p:sldId id="745" r:id="rId18"/>
    <p:sldId id="746" r:id="rId19"/>
    <p:sldId id="747" r:id="rId20"/>
    <p:sldId id="748" r:id="rId21"/>
    <p:sldId id="749" r:id="rId22"/>
    <p:sldId id="750" r:id="rId23"/>
    <p:sldId id="751" r:id="rId24"/>
    <p:sldId id="752" r:id="rId25"/>
    <p:sldId id="753" r:id="rId26"/>
    <p:sldId id="754" r:id="rId27"/>
    <p:sldId id="755" r:id="rId28"/>
    <p:sldId id="756" r:id="rId29"/>
    <p:sldId id="757" r:id="rId30"/>
    <p:sldId id="758" r:id="rId31"/>
    <p:sldId id="759" r:id="rId32"/>
    <p:sldId id="760" r:id="rId33"/>
    <p:sldId id="761" r:id="rId34"/>
    <p:sldId id="762" r:id="rId35"/>
    <p:sldId id="763" r:id="rId36"/>
    <p:sldId id="764" r:id="rId37"/>
    <p:sldId id="765" r:id="rId38"/>
    <p:sldId id="766" r:id="rId39"/>
    <p:sldId id="767" r:id="rId40"/>
    <p:sldId id="768" r:id="rId41"/>
    <p:sldId id="769" r:id="rId42"/>
    <p:sldId id="770" r:id="rId43"/>
    <p:sldId id="771" r:id="rId44"/>
    <p:sldId id="772" r:id="rId45"/>
    <p:sldId id="773" r:id="rId46"/>
    <p:sldId id="774" r:id="rId47"/>
    <p:sldId id="775" r:id="rId48"/>
    <p:sldId id="776" r:id="rId49"/>
    <p:sldId id="777" r:id="rId50"/>
    <p:sldId id="778" r:id="rId51"/>
    <p:sldId id="779" r:id="rId52"/>
    <p:sldId id="780" r:id="rId53"/>
    <p:sldId id="781" r:id="rId54"/>
    <p:sldId id="782" r:id="rId55"/>
    <p:sldId id="783" r:id="rId56"/>
    <p:sldId id="784" r:id="rId57"/>
    <p:sldId id="785" r:id="rId58"/>
    <p:sldId id="786" r:id="rId59"/>
    <p:sldId id="787" r:id="rId60"/>
    <p:sldId id="788" r:id="rId61"/>
    <p:sldId id="789" r:id="rId62"/>
    <p:sldId id="790" r:id="rId63"/>
    <p:sldId id="791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3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Χειμώνας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CS-409: </a:t>
            </a:r>
            <a:r>
              <a:rPr lang="el-GR" smtClean="0"/>
              <a:t>Αντικειμενοστραφής Προγραμματισμος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Αντικειμενοστραφής Προγραμματισμός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ΚΛΗΡΟΝΟΜΙΚΟΤΗΤΑ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Is-like-a inheritance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30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713788" cy="50784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Employee(char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20221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507841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creditType[10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Customer(char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53516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57" y="1676400"/>
            <a:ext cx="9144000" cy="50784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)+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40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%s -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8484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0886" y="1779588"/>
            <a:ext cx="9144000" cy="50784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-=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)+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40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%s -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8557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785225" cy="507841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"VISA");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char *details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john.getSalary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details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&lt;&lt; " -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"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delete [] details;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pet.chargeCredit(250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0842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Κληρονομικότητα</a:t>
            </a:r>
            <a:endParaRPr lang="en-GB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072563" cy="4781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3200" dirty="0" smtClean="0"/>
              <a:t>Το πρόβλημα</a:t>
            </a:r>
            <a:r>
              <a:rPr lang="en-US" sz="3200" dirty="0" smtClean="0"/>
              <a:t>:</a:t>
            </a:r>
          </a:p>
          <a:p>
            <a:pPr marL="742950" lvl="1" indent="-285750">
              <a:lnSpc>
                <a:spcPct val="90000"/>
              </a:lnSpc>
            </a:pPr>
            <a:r>
              <a:rPr lang="el-GR" sz="2800" dirty="0" smtClean="0"/>
              <a:t>Σε πολλές εφαρμογές έχουμε διάφορες κλάσεις αντικειμένων οι οποίες έχουν </a:t>
            </a:r>
            <a:r>
              <a:rPr lang="el-GR" sz="2800" dirty="0" smtClean="0">
                <a:solidFill>
                  <a:srgbClr val="FF0000"/>
                </a:solidFill>
              </a:rPr>
              <a:t>κοινά χαρακτηριστικά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l-GR" sz="2800" dirty="0" smtClean="0">
                <a:solidFill>
                  <a:srgbClr val="FF0000"/>
                </a:solidFill>
              </a:rPr>
              <a:t>/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l-GR" sz="2800" dirty="0" smtClean="0">
                <a:solidFill>
                  <a:srgbClr val="FF0000"/>
                </a:solidFill>
              </a:rPr>
              <a:t>πεδία</a:t>
            </a:r>
            <a:r>
              <a:rPr lang="el-GR" sz="2800" dirty="0" smtClean="0"/>
              <a:t> και </a:t>
            </a:r>
            <a:r>
              <a:rPr lang="el-GR" sz="2800" dirty="0" smtClean="0">
                <a:solidFill>
                  <a:srgbClr val="FF0000"/>
                </a:solidFill>
              </a:rPr>
              <a:t>μεθόδους</a:t>
            </a:r>
          </a:p>
          <a:p>
            <a:pPr marL="1143000" lvl="2" indent="-228600">
              <a:lnSpc>
                <a:spcPct val="90000"/>
              </a:lnSpc>
            </a:pPr>
            <a:r>
              <a:rPr lang="el-GR" sz="2400" dirty="0" smtClean="0"/>
              <a:t>πχ. τόσο οι εργαζόμενοι όσο και οι πελάτες μιας εταιρίας χαρακτηρίζονται από ένα όνομα, επίθετο, κλπ…</a:t>
            </a:r>
            <a:r>
              <a:rPr lang="en-US" sz="2400" dirty="0" smtClean="0"/>
              <a:t>.</a:t>
            </a:r>
          </a:p>
          <a:p>
            <a:pPr marL="742950" lvl="1" indent="-285750">
              <a:lnSpc>
                <a:spcPct val="90000"/>
              </a:lnSpc>
            </a:pPr>
            <a:r>
              <a:rPr lang="el-GR" sz="2800" dirty="0" smtClean="0"/>
              <a:t>ένα σφάλμα μπορεί να εισαχθεί σε πολλά διαφορετικά σημεία</a:t>
            </a:r>
          </a:p>
          <a:p>
            <a:pPr marL="742950" lvl="1" indent="-285750">
              <a:lnSpc>
                <a:spcPct val="90000"/>
              </a:lnSpc>
            </a:pPr>
            <a:r>
              <a:rPr lang="el-GR" sz="2800" dirty="0" smtClean="0"/>
              <a:t>μια αλλαγή θα πρέπει να γίνει σε πολλά σημεία</a:t>
            </a:r>
          </a:p>
          <a:p>
            <a:pPr marL="742950" lvl="1" indent="-285750">
              <a:lnSpc>
                <a:spcPct val="90000"/>
              </a:lnSpc>
            </a:pPr>
            <a:r>
              <a:rPr lang="el-GR" sz="2800" dirty="0" smtClean="0"/>
              <a:t>μια διόρθωση, ένας έλεγχος θα πρέπει να γίνει σε πολλά σημεία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80246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r>
              <a:rPr lang="el-GR" dirty="0" smtClean="0"/>
              <a:t>Κληρονομικότητα</a:t>
            </a:r>
            <a:endParaRPr lang="en-GB" dirty="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81" y="1676400"/>
            <a:ext cx="9072562" cy="4530725"/>
          </a:xfrm>
        </p:spPr>
        <p:txBody>
          <a:bodyPr/>
          <a:lstStyle/>
          <a:p>
            <a:r>
              <a:rPr lang="el-GR" sz="3200" dirty="0" smtClean="0"/>
              <a:t>Για καλύτερη οργάνωση και συντήρηση του κώδικα (για να μην επαναλαμβάνεται ο ίδιος κώδικας πολλές φορές)</a:t>
            </a:r>
            <a:r>
              <a:rPr lang="el-GR" sz="2800" dirty="0" smtClean="0"/>
              <a:t> </a:t>
            </a:r>
          </a:p>
          <a:p>
            <a:pPr marL="742950" lvl="1" indent="-285750"/>
            <a:r>
              <a:rPr lang="el-GR" sz="2800" dirty="0" smtClean="0"/>
              <a:t>φτιάχνουμε μια </a:t>
            </a:r>
            <a:r>
              <a:rPr lang="el-GR" sz="2800" b="1" dirty="0" smtClean="0">
                <a:solidFill>
                  <a:srgbClr val="0000FF"/>
                </a:solidFill>
              </a:rPr>
              <a:t>γενική</a:t>
            </a:r>
            <a:r>
              <a:rPr lang="en-GB" sz="2800" b="1" dirty="0" smtClean="0">
                <a:solidFill>
                  <a:srgbClr val="0000FF"/>
                </a:solidFill>
              </a:rPr>
              <a:t> </a:t>
            </a:r>
            <a:r>
              <a:rPr lang="el-GR" sz="2800" b="1" dirty="0" smtClean="0">
                <a:solidFill>
                  <a:srgbClr val="0000FF"/>
                </a:solidFill>
              </a:rPr>
              <a:t>/</a:t>
            </a:r>
            <a:r>
              <a:rPr lang="en-GB" sz="2800" b="1" dirty="0" smtClean="0">
                <a:solidFill>
                  <a:srgbClr val="0000FF"/>
                </a:solidFill>
              </a:rPr>
              <a:t> </a:t>
            </a:r>
            <a:r>
              <a:rPr lang="el-GR" sz="2800" b="1" dirty="0" smtClean="0">
                <a:solidFill>
                  <a:srgbClr val="0000FF"/>
                </a:solidFill>
              </a:rPr>
              <a:t>βασική κλάση</a:t>
            </a:r>
            <a:r>
              <a:rPr lang="el-GR" sz="2800" dirty="0" smtClean="0"/>
              <a:t> που να περιλαμβάνει τα </a:t>
            </a:r>
            <a:r>
              <a:rPr lang="el-GR" sz="2800" dirty="0" smtClean="0">
                <a:solidFill>
                  <a:srgbClr val="0000FF"/>
                </a:solidFill>
              </a:rPr>
              <a:t>κοινά χαρακτηριστικά</a:t>
            </a:r>
            <a:r>
              <a:rPr lang="en-GB" sz="2800" dirty="0" smtClean="0">
                <a:solidFill>
                  <a:srgbClr val="0000FF"/>
                </a:solidFill>
              </a:rPr>
              <a:t> </a:t>
            </a:r>
            <a:r>
              <a:rPr lang="el-GR" sz="2800" dirty="0" smtClean="0">
                <a:solidFill>
                  <a:srgbClr val="0000FF"/>
                </a:solidFill>
              </a:rPr>
              <a:t>/</a:t>
            </a:r>
            <a:r>
              <a:rPr lang="en-GB" sz="2800" dirty="0" smtClean="0">
                <a:solidFill>
                  <a:srgbClr val="0000FF"/>
                </a:solidFill>
              </a:rPr>
              <a:t> </a:t>
            </a:r>
            <a:r>
              <a:rPr lang="el-GR" sz="2800" dirty="0" smtClean="0">
                <a:solidFill>
                  <a:srgbClr val="0000FF"/>
                </a:solidFill>
              </a:rPr>
              <a:t>πεδία</a:t>
            </a:r>
            <a:r>
              <a:rPr lang="el-GR" sz="2800" dirty="0" smtClean="0"/>
              <a:t> και </a:t>
            </a:r>
            <a:r>
              <a:rPr lang="el-GR" sz="2800" dirty="0" smtClean="0">
                <a:solidFill>
                  <a:srgbClr val="0000FF"/>
                </a:solidFill>
              </a:rPr>
              <a:t>μεθόδους δύο ή περισσοτέρων κλάσεων</a:t>
            </a:r>
            <a:r>
              <a:rPr lang="el-GR" sz="2800" dirty="0" smtClean="0"/>
              <a:t> και </a:t>
            </a:r>
          </a:p>
          <a:p>
            <a:pPr marL="742950" lvl="1" indent="-285750"/>
            <a:r>
              <a:rPr lang="el-GR" sz="2800" dirty="0" smtClean="0"/>
              <a:t>εν συνεχεία </a:t>
            </a:r>
            <a:r>
              <a:rPr lang="el-GR" sz="2800" b="1" dirty="0" smtClean="0">
                <a:solidFill>
                  <a:srgbClr val="0000FF"/>
                </a:solidFill>
              </a:rPr>
              <a:t>επεκτείνουμε</a:t>
            </a:r>
            <a:r>
              <a:rPr lang="el-GR" sz="2800" dirty="0" smtClean="0"/>
              <a:t> τη βασική φτιάχνοντας κλάσεις που </a:t>
            </a:r>
            <a:r>
              <a:rPr lang="el-GR" sz="2800" b="1" dirty="0" smtClean="0">
                <a:solidFill>
                  <a:srgbClr val="0000FF"/>
                </a:solidFill>
              </a:rPr>
              <a:t>κληρονομούν</a:t>
            </a:r>
            <a:r>
              <a:rPr lang="el-GR" sz="2800" dirty="0" smtClean="0"/>
              <a:t> από αυτή.</a:t>
            </a:r>
          </a:p>
        </p:txBody>
      </p:sp>
    </p:spTree>
    <p:extLst>
      <p:ext uri="{BB962C8B-B14F-4D97-AF65-F5344CB8AC3E}">
        <p14:creationId xmlns:p14="http://schemas.microsoft.com/office/powerpoint/2010/main" val="245317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r>
              <a:rPr lang="el-GR" dirty="0" smtClean="0"/>
              <a:t>Κληρονομικότητα</a:t>
            </a:r>
            <a:endParaRPr lang="en-GB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072563" cy="4992688"/>
          </a:xfrm>
        </p:spPr>
        <p:txBody>
          <a:bodyPr>
            <a:normAutofit fontScale="92500"/>
          </a:bodyPr>
          <a:lstStyle/>
          <a:p>
            <a:r>
              <a:rPr lang="el-GR" sz="3200" dirty="0" smtClean="0"/>
              <a:t>Τι σημαίνει επέκταση...</a:t>
            </a:r>
          </a:p>
          <a:p>
            <a:pPr marL="742950" lvl="1" indent="-285750"/>
            <a:r>
              <a:rPr lang="el-GR" sz="2800" dirty="0" smtClean="0"/>
              <a:t>Στις </a:t>
            </a:r>
            <a:r>
              <a:rPr lang="el-GR" sz="2800" dirty="0" smtClean="0">
                <a:solidFill>
                  <a:srgbClr val="0000FF"/>
                </a:solidFill>
              </a:rPr>
              <a:t>παραγόμενες</a:t>
            </a:r>
            <a:r>
              <a:rPr lang="el-GR" sz="2800" dirty="0" smtClean="0"/>
              <a:t> κλάσεις </a:t>
            </a:r>
            <a:r>
              <a:rPr lang="el-GR" sz="2800" b="1" dirty="0" smtClean="0"/>
              <a:t>δηλώνουμε </a:t>
            </a:r>
            <a:r>
              <a:rPr lang="el-GR" sz="2800" b="1" dirty="0" smtClean="0">
                <a:solidFill>
                  <a:srgbClr val="0000FF"/>
                </a:solidFill>
              </a:rPr>
              <a:t>επιπλέον </a:t>
            </a:r>
            <a:r>
              <a:rPr lang="el-GR" sz="2800" b="1" dirty="0" err="1" smtClean="0">
                <a:solidFill>
                  <a:srgbClr val="0000FF"/>
                </a:solidFill>
              </a:rPr>
              <a:t>χαρα</a:t>
            </a:r>
            <a:r>
              <a:rPr lang="en-GB" sz="2800" b="1" dirty="0" smtClean="0">
                <a:solidFill>
                  <a:srgbClr val="0000FF"/>
                </a:solidFill>
              </a:rPr>
              <a:t>-</a:t>
            </a:r>
            <a:r>
              <a:rPr lang="el-GR" sz="2800" b="1" dirty="0" err="1" smtClean="0">
                <a:solidFill>
                  <a:srgbClr val="0000FF"/>
                </a:solidFill>
              </a:rPr>
              <a:t>κτηριστικά</a:t>
            </a:r>
            <a:r>
              <a:rPr lang="el-GR" sz="2800" b="1" dirty="0" smtClean="0"/>
              <a:t> και </a:t>
            </a:r>
            <a:r>
              <a:rPr lang="el-GR" sz="2800" b="1" dirty="0" smtClean="0">
                <a:solidFill>
                  <a:srgbClr val="0000FF"/>
                </a:solidFill>
              </a:rPr>
              <a:t>λειτουργίες</a:t>
            </a:r>
            <a:r>
              <a:rPr lang="el-GR" sz="2800" dirty="0" smtClean="0"/>
              <a:t>. </a:t>
            </a:r>
          </a:p>
          <a:p>
            <a:pPr marL="1143000" lvl="2" indent="-228600"/>
            <a:r>
              <a:rPr lang="el-GR" sz="2400" dirty="0" smtClean="0"/>
              <a:t>Τα αντικείμενα έχουν </a:t>
            </a:r>
            <a:r>
              <a:rPr lang="el-GR" sz="2400" b="1" dirty="0" smtClean="0">
                <a:solidFill>
                  <a:srgbClr val="0000FF"/>
                </a:solidFill>
              </a:rPr>
              <a:t>όλα τα χαρακτηριστικά και λειτουργίες</a:t>
            </a:r>
            <a:r>
              <a:rPr lang="el-GR" sz="2400" b="1" dirty="0" smtClean="0"/>
              <a:t> που δηλώνονται στην </a:t>
            </a:r>
            <a:r>
              <a:rPr lang="el-GR" sz="2400" b="1" dirty="0" smtClean="0">
                <a:solidFill>
                  <a:srgbClr val="0000FF"/>
                </a:solidFill>
              </a:rPr>
              <a:t>βασική κλάση</a:t>
            </a:r>
            <a:r>
              <a:rPr lang="el-GR" sz="2400" b="1" dirty="0" smtClean="0"/>
              <a:t>, </a:t>
            </a:r>
          </a:p>
          <a:p>
            <a:pPr marL="1143000" lvl="2" indent="-228600"/>
            <a:r>
              <a:rPr lang="el-GR" sz="2400" b="1" dirty="0" smtClean="0"/>
              <a:t>καθώς </a:t>
            </a:r>
            <a:r>
              <a:rPr lang="el-GR" sz="2400" b="1" dirty="0" smtClean="0">
                <a:solidFill>
                  <a:srgbClr val="0000FF"/>
                </a:solidFill>
              </a:rPr>
              <a:t>και τα επιπλέον χαρακτηριστικά και λειτουργίες</a:t>
            </a:r>
            <a:r>
              <a:rPr lang="el-GR" sz="2400" b="1" dirty="0" smtClean="0"/>
              <a:t> που δηλώνονται στην </a:t>
            </a:r>
            <a:r>
              <a:rPr lang="el-GR" sz="2400" b="1" dirty="0" smtClean="0">
                <a:solidFill>
                  <a:srgbClr val="0000FF"/>
                </a:solidFill>
              </a:rPr>
              <a:t>παραγόμενη</a:t>
            </a:r>
            <a:r>
              <a:rPr lang="el-GR" sz="2400" b="1" dirty="0" smtClean="0"/>
              <a:t> κλάση</a:t>
            </a:r>
            <a:endParaRPr lang="el-GR" sz="2400" dirty="0" smtClean="0"/>
          </a:p>
          <a:p>
            <a:pPr marL="742950" lvl="1" indent="-285750"/>
            <a:r>
              <a:rPr lang="el-GR" sz="2800" dirty="0" smtClean="0"/>
              <a:t>Κατά τη δημιουργία τους </a:t>
            </a:r>
            <a:r>
              <a:rPr lang="el-GR" sz="2800" b="1" dirty="0" smtClean="0">
                <a:solidFill>
                  <a:srgbClr val="0000FF"/>
                </a:solidFill>
              </a:rPr>
              <a:t>πρώτα</a:t>
            </a:r>
            <a:r>
              <a:rPr lang="el-GR" sz="2800" b="1" dirty="0" smtClean="0"/>
              <a:t> εκτελείται ο κώδικας του </a:t>
            </a:r>
            <a:r>
              <a:rPr lang="en-US" sz="2800" b="1" dirty="0" smtClean="0">
                <a:solidFill>
                  <a:srgbClr val="0000FF"/>
                </a:solidFill>
              </a:rPr>
              <a:t>constructor </a:t>
            </a:r>
            <a:r>
              <a:rPr lang="el-GR" sz="2800" b="1" dirty="0" smtClean="0">
                <a:solidFill>
                  <a:srgbClr val="0000FF"/>
                </a:solidFill>
              </a:rPr>
              <a:t>της βασικής κλάσης</a:t>
            </a:r>
            <a:r>
              <a:rPr lang="el-GR" sz="2800" dirty="0" smtClean="0"/>
              <a:t> και εν συνεχεία εκτελείται ο κώδικας </a:t>
            </a:r>
            <a:r>
              <a:rPr lang="el-GR" sz="2800" b="1" dirty="0" smtClean="0"/>
              <a:t>του </a:t>
            </a:r>
            <a:r>
              <a:rPr lang="en-US" sz="2800" b="1" dirty="0" smtClean="0">
                <a:solidFill>
                  <a:srgbClr val="0000FF"/>
                </a:solidFill>
              </a:rPr>
              <a:t>constructor </a:t>
            </a:r>
            <a:r>
              <a:rPr lang="el-GR" sz="2800" b="1" dirty="0" smtClean="0">
                <a:solidFill>
                  <a:srgbClr val="0000FF"/>
                </a:solidFill>
              </a:rPr>
              <a:t>της </a:t>
            </a:r>
            <a:r>
              <a:rPr lang="el-GR" sz="2800" b="1" dirty="0" err="1" smtClean="0">
                <a:solidFill>
                  <a:srgbClr val="0000FF"/>
                </a:solidFill>
              </a:rPr>
              <a:t>παραγόμε</a:t>
            </a:r>
            <a:r>
              <a:rPr lang="en-GB" sz="2800" b="1" dirty="0" smtClean="0">
                <a:solidFill>
                  <a:srgbClr val="0000FF"/>
                </a:solidFill>
              </a:rPr>
              <a:t>-</a:t>
            </a:r>
            <a:r>
              <a:rPr lang="el-GR" sz="2800" b="1" dirty="0" err="1" smtClean="0">
                <a:solidFill>
                  <a:srgbClr val="0000FF"/>
                </a:solidFill>
              </a:rPr>
              <a:t>νης</a:t>
            </a:r>
            <a:r>
              <a:rPr lang="el-GR" sz="2800" b="1" dirty="0" smtClean="0">
                <a:solidFill>
                  <a:srgbClr val="0000FF"/>
                </a:solidFill>
              </a:rPr>
              <a:t> κλάσης</a:t>
            </a:r>
            <a:r>
              <a:rPr lang="el-GR" sz="2800" b="1" dirty="0" smtClean="0"/>
              <a:t>.</a:t>
            </a:r>
            <a:r>
              <a:rPr lang="el-GR" sz="2800" dirty="0" smtClean="0"/>
              <a:t> </a:t>
            </a:r>
          </a:p>
          <a:p>
            <a:pPr marL="1143000" lvl="2" indent="-228600"/>
            <a:r>
              <a:rPr lang="el-GR" sz="2400" dirty="0" smtClean="0"/>
              <a:t>Οι </a:t>
            </a:r>
            <a:r>
              <a:rPr lang="en-US" sz="2400" b="1" dirty="0" smtClean="0">
                <a:solidFill>
                  <a:srgbClr val="0000FF"/>
                </a:solidFill>
              </a:rPr>
              <a:t>destructors</a:t>
            </a:r>
            <a:r>
              <a:rPr lang="en-US" sz="2400" b="1" dirty="0" smtClean="0"/>
              <a:t> </a:t>
            </a:r>
            <a:r>
              <a:rPr lang="el-GR" sz="2400" b="1" dirty="0" smtClean="0"/>
              <a:t>καλούνται με την αντίστροφή σειρά</a:t>
            </a:r>
            <a:r>
              <a:rPr lang="el-GR" sz="2400" dirty="0" smtClean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67996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GB" dirty="0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530725"/>
          </a:xfrm>
        </p:spPr>
        <p:txBody>
          <a:bodyPr/>
          <a:lstStyle/>
          <a:p>
            <a:r>
              <a:rPr lang="el-GR" sz="3200" dirty="0" smtClean="0"/>
              <a:t>Τα αντικείμενα των παραγόμενων κλάσεων συμπεριφέρονται και ως αντικείμενα της </a:t>
            </a:r>
            <a:r>
              <a:rPr lang="el-GR" sz="3200" dirty="0" smtClean="0">
                <a:solidFill>
                  <a:srgbClr val="0000CC"/>
                </a:solidFill>
              </a:rPr>
              <a:t>βασικής</a:t>
            </a:r>
            <a:r>
              <a:rPr lang="el-GR" sz="3200" dirty="0" smtClean="0"/>
              <a:t> κλάσης (π.χ. στο πέρασμα παραμέτρων)</a:t>
            </a:r>
            <a:endParaRPr lang="en-US" sz="3200" dirty="0" smtClean="0"/>
          </a:p>
          <a:p>
            <a:r>
              <a:rPr lang="el-GR" sz="3200" dirty="0" smtClean="0"/>
              <a:t>Η επέκταση ονομάζεται και σχέση </a:t>
            </a:r>
            <a:r>
              <a:rPr lang="en-US" sz="3200" b="1" dirty="0" smtClean="0">
                <a:solidFill>
                  <a:srgbClr val="0000CC"/>
                </a:solidFill>
              </a:rPr>
              <a:t>IS_LIKE_A</a:t>
            </a:r>
            <a:r>
              <a:rPr lang="en-US" sz="3200" dirty="0" smtClean="0"/>
              <a:t>  (</a:t>
            </a:r>
            <a:r>
              <a:rPr lang="el-GR" sz="3200" dirty="0" smtClean="0"/>
              <a:t>«είναι</a:t>
            </a:r>
            <a:r>
              <a:rPr lang="en-US" sz="3200" dirty="0" smtClean="0"/>
              <a:t> </a:t>
            </a:r>
            <a:r>
              <a:rPr lang="el-GR" sz="3200" dirty="0" smtClean="0"/>
              <a:t>σαν»).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153212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39825"/>
          </a:xfrm>
        </p:spPr>
        <p:txBody>
          <a:bodyPr>
            <a:normAutofit/>
          </a:bodyPr>
          <a:lstStyle/>
          <a:p>
            <a:r>
              <a:rPr lang="el-GR" dirty="0"/>
              <a:t>Βελτιωμένο Παράδειγμα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07413" cy="50053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&lt;iostream&gt;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Person();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60917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229600" cy="1139825"/>
          </a:xfrm>
        </p:spPr>
        <p:txBody>
          <a:bodyPr/>
          <a:lstStyle/>
          <a:p>
            <a:pPr eaLnBrk="1" hangingPunct="1"/>
            <a:r>
              <a:rPr lang="el-GR" dirty="0" smtClean="0">
                <a:latin typeface="Arial" charset="0"/>
              </a:rPr>
              <a:t>Θεματολόγιο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0886" y="1371600"/>
            <a:ext cx="9144000" cy="496887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l-GR" sz="3200" dirty="0" smtClean="0"/>
              <a:t>Κληρονομικότητα</a:t>
            </a:r>
          </a:p>
          <a:p>
            <a:pPr marL="742950" lvl="1" indent="-285750" eaLnBrk="1" hangingPunct="1"/>
            <a:r>
              <a:rPr lang="el-GR" sz="2800" dirty="0" smtClean="0"/>
              <a:t>Παράδειγμα</a:t>
            </a:r>
          </a:p>
          <a:p>
            <a:pPr marL="742950" lvl="1" indent="-285750" eaLnBrk="1" hangingPunct="1"/>
            <a:r>
              <a:rPr lang="el-GR" sz="2800" dirty="0" smtClean="0"/>
              <a:t>Κληρονομικότητα – Βελτιωμένο Παράδειγμα</a:t>
            </a:r>
          </a:p>
          <a:p>
            <a:pPr marL="742950" lvl="1" indent="-285750" eaLnBrk="1" hangingPunct="1"/>
            <a:r>
              <a:rPr lang="en-US" sz="2800" dirty="0" err="1" smtClean="0"/>
              <a:t>Ενθυλάκωση</a:t>
            </a:r>
            <a:r>
              <a:rPr lang="en-US" sz="2800" dirty="0" smtClean="0"/>
              <a:t> : public – private - protected </a:t>
            </a:r>
            <a:r>
              <a:rPr lang="el-GR" sz="2800" dirty="0" smtClean="0"/>
              <a:t>πεδία</a:t>
            </a:r>
          </a:p>
          <a:p>
            <a:pPr marL="742950" lvl="1" indent="-285750" eaLnBrk="1" hangingPunct="1"/>
            <a:r>
              <a:rPr lang="en-US" sz="2800" dirty="0" err="1" smtClean="0"/>
              <a:t>Ενθυλάκωση</a:t>
            </a:r>
            <a:r>
              <a:rPr lang="en-US" sz="2800" dirty="0" smtClean="0"/>
              <a:t> : public – private - protected </a:t>
            </a:r>
            <a:r>
              <a:rPr lang="el-GR" sz="2800" dirty="0" smtClean="0"/>
              <a:t>κληρονομικότητα</a:t>
            </a:r>
          </a:p>
          <a:p>
            <a:pPr marL="742950" lvl="1" indent="-285750" eaLnBrk="1" hangingPunct="1"/>
            <a:r>
              <a:rPr lang="el-GR" sz="2800" dirty="0" smtClean="0"/>
              <a:t>Ανάθεση αντικειμένων και κληρονομικότητα</a:t>
            </a:r>
          </a:p>
          <a:p>
            <a:pPr marL="742950" lvl="1" indent="-285750" eaLnBrk="1" hangingPunct="1"/>
            <a:r>
              <a:rPr lang="el-GR" sz="2800" dirty="0" smtClean="0">
                <a:solidFill>
                  <a:schemeClr val="bg1">
                    <a:lumMod val="75000"/>
                  </a:schemeClr>
                </a:solidFill>
              </a:rPr>
              <a:t>Ανάθεση διευθύνσεων αντικειμένων σε δείκτες και κληρονομικότητα</a:t>
            </a:r>
            <a:endParaRPr lang="en-US" sz="28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742950" lvl="1" indent="-285750" eaLnBrk="1" hangingPunct="1"/>
            <a:r>
              <a:rPr lang="el-GR" sz="2800" dirty="0" smtClean="0">
                <a:solidFill>
                  <a:schemeClr val="bg1">
                    <a:lumMod val="75000"/>
                  </a:schemeClr>
                </a:solidFill>
              </a:rPr>
              <a:t>Πέρασμα παραμέτρων και κληρονομικότητα</a:t>
            </a:r>
          </a:p>
          <a:p>
            <a:pPr marL="742950" lvl="1" indent="-285750" eaLnBrk="1" hangingPunct="1"/>
            <a:r>
              <a:rPr lang="el-GR" sz="2800" dirty="0" smtClean="0">
                <a:solidFill>
                  <a:schemeClr val="bg1">
                    <a:lumMod val="75000"/>
                  </a:schemeClr>
                </a:solidFill>
              </a:rPr>
              <a:t>Άλλα θέματα</a:t>
            </a:r>
          </a:p>
        </p:txBody>
      </p:sp>
    </p:spTree>
    <p:extLst>
      <p:ext uri="{BB962C8B-B14F-4D97-AF65-F5344CB8AC3E}">
        <p14:creationId xmlns:p14="http://schemas.microsoft.com/office/powerpoint/2010/main" val="384495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39825"/>
          </a:xfrm>
        </p:spPr>
        <p:txBody>
          <a:bodyPr/>
          <a:lstStyle/>
          <a:p>
            <a:r>
              <a:rPr lang="el-GR" smtClean="0"/>
              <a:t>Βελτιωμένο Παράδειγμα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" y="1547812"/>
            <a:ext cx="9253538" cy="500538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Person::</a:t>
            </a:r>
            <a:r>
              <a:rPr lang="el-GR" sz="2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Person::</a:t>
            </a:r>
            <a:r>
              <a:rPr lang="en-US" sz="2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~Person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cout &lt;&lt; “~Person() called\n”;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 +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40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%s -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3616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39825"/>
          </a:xfrm>
        </p:spPr>
        <p:txBody>
          <a:bodyPr/>
          <a:lstStyle/>
          <a:p>
            <a:r>
              <a:rPr lang="el-GR" smtClean="0"/>
              <a:t>Βελτιωμένο Παράδειγμα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471612"/>
            <a:ext cx="9036050" cy="50053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~Employee();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[],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Employee::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~Employee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(){ cout &lt;&lt; “~Employee() called”;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841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01613"/>
            <a:ext cx="8229600" cy="1139825"/>
          </a:xfrm>
        </p:spPr>
        <p:txBody>
          <a:bodyPr/>
          <a:lstStyle/>
          <a:p>
            <a:r>
              <a:rPr lang="el-GR" smtClean="0"/>
              <a:t>Βελτιωμένο Παράδειγμα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86" y="1471612"/>
            <a:ext cx="9144000" cy="50053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creditType[10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~Customer();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[],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 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Customer::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~Customer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(){ cout &lt;&lt; “~Customer called\n”;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-=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;}</a:t>
            </a:r>
          </a:p>
        </p:txBody>
      </p:sp>
    </p:spTree>
    <p:extLst>
      <p:ext uri="{BB962C8B-B14F-4D97-AF65-F5344CB8AC3E}">
        <p14:creationId xmlns:p14="http://schemas.microsoft.com/office/powerpoint/2010/main" val="223258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139825"/>
          </a:xfrm>
        </p:spPr>
        <p:txBody>
          <a:bodyPr>
            <a:normAutofit/>
          </a:bodyPr>
          <a:lstStyle/>
          <a:p>
            <a:r>
              <a:rPr lang="el-GR" dirty="0"/>
              <a:t>Βελτιωμένο</a:t>
            </a:r>
            <a:r>
              <a:rPr lang="el-GR" dirty="0"/>
              <a:t> Παράδειγμα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93175" cy="500538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john(fname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pet(fname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"VISA");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 *details = </a:t>
            </a:r>
            <a:r>
              <a:rPr lang="el-GR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john.getPersonalDetails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sal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john.getSalary</a:t>
            </a:r>
            <a:r>
              <a:rPr lang="el-GR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details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&lt;&lt; " -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"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delete [] details;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pet.chargeCredit(250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// </a:t>
            </a:r>
            <a:r>
              <a:rPr lang="el-GR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οι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destructors </a:t>
            </a:r>
            <a:r>
              <a:rPr lang="el-GR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εκτελούνται αντίστροφα ….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2837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ΕνθυλAκωση</a:t>
            </a:r>
            <a:r>
              <a:rPr lang="en-US" dirty="0" smtClean="0"/>
              <a:t>: public-private-protected </a:t>
            </a:r>
            <a:r>
              <a:rPr lang="el-GR" dirty="0" err="1" smtClean="0"/>
              <a:t>πεΔΙα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 err="1" smtClean="0"/>
              <a:t>μΕθοδοι</a:t>
            </a:r>
            <a:endParaRPr lang="el-GR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36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324975" cy="1139825"/>
          </a:xfrm>
        </p:spPr>
        <p:txBody>
          <a:bodyPr/>
          <a:lstStyle/>
          <a:p>
            <a:r>
              <a:rPr lang="el-GR" dirty="0" smtClean="0"/>
              <a:t>Κληρονομικότητα – Πεδία και Μέθοδοι</a:t>
            </a:r>
            <a:endParaRPr lang="en-US" dirty="0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294312"/>
          </a:xfrm>
        </p:spPr>
        <p:txBody>
          <a:bodyPr>
            <a:normAutofit fontScale="92500"/>
          </a:bodyPr>
          <a:lstStyle/>
          <a:p>
            <a:r>
              <a:rPr lang="el-GR" sz="2800" dirty="0" smtClean="0"/>
              <a:t>πεδία και μέθοδοι </a:t>
            </a:r>
            <a:r>
              <a:rPr lang="en-US" sz="2800" b="1" u="sng" dirty="0" smtClean="0">
                <a:solidFill>
                  <a:srgbClr val="0000CC"/>
                </a:solidFill>
              </a:rPr>
              <a:t>public</a:t>
            </a:r>
            <a:r>
              <a:rPr lang="en-US" sz="2800" dirty="0" smtClean="0"/>
              <a:t>: </a:t>
            </a:r>
            <a:r>
              <a:rPr lang="el-GR" sz="2800" dirty="0" smtClean="0"/>
              <a:t>ορατά από όλους</a:t>
            </a:r>
          </a:p>
          <a:p>
            <a:pPr marL="742950" lvl="1" indent="-285750"/>
            <a:r>
              <a:rPr lang="el-GR" sz="2400" dirty="0" smtClean="0"/>
              <a:t>αλλαγές / διορθώσεις μπορεί να επηρεάσουν τον υπόλοιπο κώδικα</a:t>
            </a:r>
            <a:endParaRPr lang="en-US" sz="2400" dirty="0" smtClean="0"/>
          </a:p>
          <a:p>
            <a:r>
              <a:rPr lang="el-GR" sz="2800" dirty="0" smtClean="0"/>
              <a:t>πεδία και μέθοδοι</a:t>
            </a:r>
            <a:r>
              <a:rPr lang="en-US" sz="2800" dirty="0" smtClean="0"/>
              <a:t> </a:t>
            </a:r>
            <a:r>
              <a:rPr lang="en-US" sz="2800" b="1" u="sng" dirty="0" smtClean="0">
                <a:solidFill>
                  <a:srgbClr val="0000CC"/>
                </a:solidFill>
              </a:rPr>
              <a:t>private</a:t>
            </a:r>
            <a:r>
              <a:rPr lang="en-US" sz="2800" dirty="0" smtClean="0"/>
              <a:t>: </a:t>
            </a:r>
            <a:r>
              <a:rPr lang="el-GR" sz="2800" dirty="0" smtClean="0"/>
              <a:t>ορατά από την υλοποίηση των μεθόδων της κλάσης</a:t>
            </a:r>
          </a:p>
          <a:p>
            <a:pPr marL="742950" lvl="1" indent="-285750"/>
            <a:r>
              <a:rPr lang="el-GR" sz="2400" dirty="0" smtClean="0">
                <a:solidFill>
                  <a:schemeClr val="accent2"/>
                </a:solidFill>
              </a:rPr>
              <a:t>αλλαγές / διορθώσεις / έλεγχοι συγκεντρώνονται στον κώδικα της κλάσης και δεν επηρεάζουν τον υπόλοιπο κώδικα</a:t>
            </a:r>
          </a:p>
          <a:p>
            <a:r>
              <a:rPr lang="el-GR" sz="2800" dirty="0" smtClean="0"/>
              <a:t>πεδία και μέθοδοι </a:t>
            </a:r>
            <a:r>
              <a:rPr lang="en-US" sz="2800" b="1" u="sng" dirty="0" smtClean="0">
                <a:solidFill>
                  <a:srgbClr val="0000CC"/>
                </a:solidFill>
              </a:rPr>
              <a:t>protected</a:t>
            </a:r>
            <a:r>
              <a:rPr lang="en-US" sz="2800" dirty="0" smtClean="0"/>
              <a:t>: </a:t>
            </a:r>
            <a:r>
              <a:rPr lang="el-GR" sz="2800" dirty="0" smtClean="0"/>
              <a:t>ορατά από</a:t>
            </a:r>
            <a:endParaRPr lang="en-US" sz="2800" dirty="0" smtClean="0"/>
          </a:p>
          <a:p>
            <a:pPr marL="742950" lvl="1" indent="-285750"/>
            <a:r>
              <a:rPr lang="el-GR" sz="2400" dirty="0" smtClean="0"/>
              <a:t>την υλοποίηση των μεθόδων της κλάσης</a:t>
            </a:r>
            <a:r>
              <a:rPr lang="en-US" sz="2400" dirty="0" smtClean="0"/>
              <a:t>, </a:t>
            </a:r>
            <a:r>
              <a:rPr lang="el-GR" sz="2400" dirty="0" smtClean="0"/>
              <a:t>και επιπλέον από</a:t>
            </a:r>
          </a:p>
          <a:p>
            <a:pPr marL="742950" lvl="1" indent="-285750"/>
            <a:r>
              <a:rPr lang="el-GR" sz="2400" dirty="0" smtClean="0"/>
              <a:t>την υλοποίηση </a:t>
            </a:r>
            <a:r>
              <a:rPr lang="el-GR" sz="2400" dirty="0" smtClean="0">
                <a:solidFill>
                  <a:srgbClr val="0000FF"/>
                </a:solidFill>
              </a:rPr>
              <a:t>των μεθόδων των κλάσεων που τα</a:t>
            </a:r>
            <a:r>
              <a:rPr lang="el-GR" dirty="0" smtClean="0">
                <a:solidFill>
                  <a:srgbClr val="0000FF"/>
                </a:solidFill>
              </a:rPr>
              <a:t> κληρονομούν</a:t>
            </a:r>
          </a:p>
          <a:p>
            <a:pPr marL="1143000" lvl="2" indent="-228600"/>
            <a:r>
              <a:rPr lang="el-GR" sz="2000" dirty="0" smtClean="0">
                <a:solidFill>
                  <a:schemeClr val="accent2"/>
                </a:solidFill>
              </a:rPr>
              <a:t>αλλαγές / διορθώσεις / έλεγχοι συγκεντρώνονται στον κώδικα της κλάσης</a:t>
            </a:r>
          </a:p>
          <a:p>
            <a:pPr marL="1143000" lvl="2" indent="-228600"/>
            <a:r>
              <a:rPr lang="el-GR" sz="2000" dirty="0" smtClean="0">
                <a:solidFill>
                  <a:srgbClr val="FF0000"/>
                </a:solidFill>
              </a:rPr>
              <a:t>επηρεάζουν τον κώδικα των παραγόμενων κλάσεων </a:t>
            </a:r>
          </a:p>
          <a:p>
            <a:pPr marL="1143000" lvl="2" indent="-228600"/>
            <a:r>
              <a:rPr lang="el-GR" sz="2000" dirty="0" smtClean="0">
                <a:solidFill>
                  <a:srgbClr val="0000FF"/>
                </a:solidFill>
              </a:rPr>
              <a:t>δεν επηρεάζουν τον υπόλοιπο κώδικα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17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39825"/>
          </a:xfrm>
        </p:spPr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314" y="1600200"/>
            <a:ext cx="8229600" cy="500538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&lt;iostream&gt;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l-G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840389" y="3406775"/>
            <a:ext cx="5292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</a:rPr>
              <a:t>τα </a:t>
            </a:r>
            <a:r>
              <a:rPr lang="en-US" sz="2000" b="1" dirty="0">
                <a:solidFill>
                  <a:srgbClr val="FF0000"/>
                </a:solidFill>
              </a:rPr>
              <a:t>private </a:t>
            </a:r>
            <a:r>
              <a:rPr lang="el-GR" sz="2000" b="1" dirty="0">
                <a:solidFill>
                  <a:srgbClr val="FF0000"/>
                </a:solidFill>
              </a:rPr>
              <a:t>πεδία της βασικής δεν μπορούν να </a:t>
            </a:r>
          </a:p>
          <a:p>
            <a:r>
              <a:rPr lang="el-GR" sz="2000" b="1" dirty="0">
                <a:solidFill>
                  <a:srgbClr val="FF0000"/>
                </a:solidFill>
              </a:rPr>
              <a:t>χρησιμοποιηθούν απευθείας στις παραγόμενες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…</a:t>
            </a:r>
            <a:r>
              <a:rPr lang="el-GR" sz="2000" dirty="0">
                <a:solidFill>
                  <a:srgbClr val="FF0000"/>
                </a:solidFill>
              </a:rPr>
              <a:t>ούτε βέβαια στον υπόλοιπο κώδικα…</a:t>
            </a:r>
          </a:p>
        </p:txBody>
      </p:sp>
    </p:spTree>
    <p:extLst>
      <p:ext uri="{BB962C8B-B14F-4D97-AF65-F5344CB8AC3E}">
        <p14:creationId xmlns:p14="http://schemas.microsoft.com/office/powerpoint/2010/main" val="261836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39825"/>
          </a:xfrm>
        </p:spPr>
        <p:txBody>
          <a:bodyPr/>
          <a:lstStyle/>
          <a:p>
            <a:r>
              <a:rPr lang="el-GR" dirty="0" smtClean="0"/>
              <a:t>Παράδειγμα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2084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Person::Person(char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)+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 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9414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39825"/>
          </a:xfrm>
        </p:spPr>
        <p:txBody>
          <a:bodyPr/>
          <a:lstStyle/>
          <a:p>
            <a:r>
              <a:rPr lang="el-GR" dirty="0" smtClean="0"/>
              <a:t>Παράδειγμα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86" y="1447800"/>
            <a:ext cx="9324975" cy="50053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cout &lt;&lt; “1st Name:"&lt;&lt;fname&lt;&lt;"-Last Name:"&lt;&lt;lname&lt;&lt; endl;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Compile error !!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0109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39825"/>
          </a:xfrm>
        </p:spPr>
        <p:txBody>
          <a:bodyPr/>
          <a:lstStyle/>
          <a:p>
            <a:r>
              <a:rPr lang="el-GR" dirty="0" smtClean="0"/>
              <a:t>Παράδειγμα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324975" cy="50053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creditType[10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Customer(char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Customer::Customer(char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[]) :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strcpy(creditType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Customer::chargeCredit(int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-=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Customer::getCredit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3161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3200" smtClean="0"/>
              <a:t>Έστω ένα απλό πρόγραμμα που διαχειρίζεται πληροφορίες για τους πελάτες και τους υπαλλήλους μιας εταιρίας….</a:t>
            </a:r>
          </a:p>
        </p:txBody>
      </p:sp>
    </p:spTree>
    <p:extLst>
      <p:ext uri="{BB962C8B-B14F-4D97-AF65-F5344CB8AC3E}">
        <p14:creationId xmlns:p14="http://schemas.microsoft.com/office/powerpoint/2010/main" val="200976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39825"/>
          </a:xfrm>
        </p:spPr>
        <p:txBody>
          <a:bodyPr/>
          <a:lstStyle/>
          <a:p>
            <a:r>
              <a:rPr lang="el-GR" dirty="0" smtClean="0"/>
              <a:t>Παράδειγμα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785225" cy="5105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john(fname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pet(fname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"VISA");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char *details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john.getSalary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details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&lt;&lt; " -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"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delete [] details;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pet.chargeCredit(250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087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39825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 - protected</a:t>
            </a:r>
            <a:endParaRPr lang="el-GR" dirty="0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57" y="1681956"/>
            <a:ext cx="8964612" cy="500538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&lt;iostream&gt;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851275" y="3178175"/>
            <a:ext cx="5292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</a:rPr>
              <a:t>τα </a:t>
            </a:r>
            <a:r>
              <a:rPr lang="en-US" sz="2000" b="1" u="sng" dirty="0">
                <a:solidFill>
                  <a:schemeClr val="tx2"/>
                </a:solidFill>
              </a:rPr>
              <a:t>protected</a:t>
            </a:r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l-GR" sz="2000" b="1" dirty="0">
                <a:solidFill>
                  <a:schemeClr val="tx2"/>
                </a:solidFill>
              </a:rPr>
              <a:t>πεδία της βασικής μπορούν να </a:t>
            </a:r>
          </a:p>
          <a:p>
            <a:r>
              <a:rPr lang="el-GR" sz="2000" b="1" dirty="0">
                <a:solidFill>
                  <a:schemeClr val="tx2"/>
                </a:solidFill>
              </a:rPr>
              <a:t>χρησιμοποιηθούν απευθείας στις παραγόμενες</a:t>
            </a:r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OXI </a:t>
            </a:r>
            <a:r>
              <a:rPr lang="el-GR" sz="2000" b="1" dirty="0">
                <a:solidFill>
                  <a:schemeClr val="tx2"/>
                </a:solidFill>
              </a:rPr>
              <a:t>όμως στον υπόλοιπο κώδικα !</a:t>
            </a:r>
          </a:p>
        </p:txBody>
      </p:sp>
    </p:spTree>
    <p:extLst>
      <p:ext uri="{BB962C8B-B14F-4D97-AF65-F5344CB8AC3E}">
        <p14:creationId xmlns:p14="http://schemas.microsoft.com/office/powerpoint/2010/main" val="422721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- protected</a:t>
            </a:r>
            <a:endParaRPr lang="el-GR" dirty="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324975" cy="50053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Person::Person(char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 -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7858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- protected</a:t>
            </a:r>
            <a:endParaRPr lang="el-GR" dirty="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0053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cout &lt;&lt;“1st Name:" &lt;&lt;fname&lt;&lt;"-Last Name:"&lt;&lt;lname &lt;&lt;endl;</a:t>
            </a:r>
            <a:endParaRPr lang="el-GR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// ΟΚ ΝΟ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Compile error !!</a:t>
            </a:r>
            <a:endParaRPr lang="el-GR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5189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1139825"/>
          </a:xfrm>
        </p:spPr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- protected</a:t>
            </a:r>
            <a:endParaRPr lang="el-GR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676400"/>
            <a:ext cx="9036050" cy="500538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creditType[10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0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Customer(char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Customer::Customer(char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[]) :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strcpy(creditType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Customer::chargeCredit(int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-=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Customer::getCredit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1857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139825"/>
          </a:xfrm>
        </p:spPr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- protected</a:t>
            </a:r>
            <a:endParaRPr lang="el-GR" dirty="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686800" cy="5334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john(fname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pet(fname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18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18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"VISA");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char *details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john.getPersonalDetails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john.getSalary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details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&lt;&lt; " -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Salary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: " &lt;&lt;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delete [] details;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cout &lt;&lt;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pet.fname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 Compile error !!!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protected</a:t>
            </a:r>
            <a:endParaRPr lang="el-GR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800" b="1" dirty="0" err="1" smtClean="0">
                <a:latin typeface="Courier New" pitchFamily="49" charset="0"/>
                <a:cs typeface="Courier New" pitchFamily="49" charset="0"/>
              </a:rPr>
              <a:t>pet.chargeCredit(250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2906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Ενθυλ</a:t>
            </a:r>
            <a:r>
              <a:rPr lang="el-GR" dirty="0" smtClean="0"/>
              <a:t>Α</a:t>
            </a:r>
            <a:r>
              <a:rPr lang="en-US" dirty="0" err="1" smtClean="0"/>
              <a:t>κωση</a:t>
            </a:r>
            <a:r>
              <a:rPr lang="en-US" dirty="0" smtClean="0"/>
              <a:t>: public - private</a:t>
            </a:r>
            <a:r>
              <a:rPr lang="el-GR" dirty="0" smtClean="0"/>
              <a:t> - </a:t>
            </a:r>
            <a:r>
              <a:rPr lang="en-US" dirty="0" smtClean="0"/>
              <a:t>protected </a:t>
            </a:r>
            <a:r>
              <a:rPr lang="el-GR" dirty="0" err="1" smtClean="0"/>
              <a:t>κληρονομικΟτητα</a:t>
            </a:r>
            <a:endParaRPr lang="el-GR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5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1398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Public, private, protected </a:t>
            </a:r>
            <a:r>
              <a:rPr lang="el-GR" dirty="0" smtClean="0"/>
              <a:t>κληρονομικότητα</a:t>
            </a:r>
            <a:endParaRPr lang="en-US" dirty="0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3557588"/>
          </a:xfrm>
        </p:spPr>
        <p:txBody>
          <a:bodyPr/>
          <a:lstStyle/>
          <a:p>
            <a:r>
              <a:rPr lang="el-GR" sz="3200" dirty="0" smtClean="0"/>
              <a:t>Κληρονομικότητα με </a:t>
            </a:r>
            <a:r>
              <a:rPr lang="en-US" sz="3200" u="sng" dirty="0" smtClean="0">
                <a:solidFill>
                  <a:srgbClr val="0000CC"/>
                </a:solidFill>
              </a:rPr>
              <a:t>public</a:t>
            </a:r>
            <a:r>
              <a:rPr lang="en-US" sz="3200" dirty="0" smtClean="0"/>
              <a:t>:</a:t>
            </a:r>
          </a:p>
          <a:p>
            <a:pPr marL="742950" lvl="1" indent="-285750"/>
            <a:r>
              <a:rPr lang="el-GR" sz="2800" dirty="0" smtClean="0"/>
              <a:t>τα πεδία και οι μέθοδοι της βασικής κλάσης διατηρούν τους περιορισμούς εμβέλειας που έχουν </a:t>
            </a:r>
          </a:p>
          <a:p>
            <a:pPr marL="1143000" lvl="2" indent="-228600"/>
            <a:r>
              <a:rPr lang="el-GR" sz="2400" dirty="0" smtClean="0">
                <a:solidFill>
                  <a:srgbClr val="003366"/>
                </a:solidFill>
              </a:rPr>
              <a:t>για όλους όσους χρησιμοποιούν αντικείμενα της παραγόμενης κλάσης</a:t>
            </a:r>
            <a:r>
              <a:rPr lang="en-GB" sz="2400" dirty="0" smtClean="0">
                <a:solidFill>
                  <a:srgbClr val="003366"/>
                </a:solidFill>
              </a:rPr>
              <a:t> </a:t>
            </a:r>
            <a:r>
              <a:rPr lang="el-GR" sz="2400" b="1" dirty="0" smtClean="0">
                <a:solidFill>
                  <a:srgbClr val="003366"/>
                </a:solidFill>
              </a:rPr>
              <a:t>X</a:t>
            </a:r>
            <a:r>
              <a:rPr lang="el-GR" sz="2400" dirty="0" smtClean="0">
                <a:solidFill>
                  <a:srgbClr val="003366"/>
                </a:solidFill>
              </a:rPr>
              <a:t>,</a:t>
            </a:r>
          </a:p>
          <a:p>
            <a:pPr marL="1143000" lvl="2" indent="-228600"/>
            <a:r>
              <a:rPr lang="el-GR" sz="2400" dirty="0" smtClean="0">
                <a:solidFill>
                  <a:srgbClr val="003366"/>
                </a:solidFill>
              </a:rPr>
              <a:t>καθώς και για κλάσεις </a:t>
            </a:r>
            <a:r>
              <a:rPr lang="el-GR" sz="2400" b="1" dirty="0" smtClean="0">
                <a:solidFill>
                  <a:srgbClr val="003366"/>
                </a:solidFill>
              </a:rPr>
              <a:t>Z, K, L</a:t>
            </a:r>
            <a:r>
              <a:rPr lang="el-GR" sz="2400" dirty="0" smtClean="0">
                <a:solidFill>
                  <a:srgbClr val="003366"/>
                </a:solidFill>
              </a:rPr>
              <a:t>, που κληρονομούν από την παραγόμενη κλάση.</a:t>
            </a:r>
          </a:p>
          <a:p>
            <a:pPr marL="1143000" lvl="2" indent="-228600">
              <a:buFont typeface="Wingdings" pitchFamily="2" charset="2"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0816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990600"/>
          </a:xfrm>
        </p:spPr>
        <p:txBody>
          <a:bodyPr/>
          <a:lstStyle/>
          <a:p>
            <a:r>
              <a:rPr lang="el-GR" sz="4600" dirty="0" smtClean="0"/>
              <a:t>Κλάσεις και εμβέλεια</a:t>
            </a:r>
            <a:endParaRPr lang="en-US" sz="4600" dirty="0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105400"/>
          </a:xfrm>
        </p:spPr>
        <p:txBody>
          <a:bodyPr>
            <a:normAutofit fontScale="92500"/>
          </a:bodyPr>
          <a:lstStyle/>
          <a:p>
            <a:r>
              <a:rPr lang="el-GR" sz="2800" dirty="0" smtClean="0"/>
              <a:t>Κληρονομικότητα με </a:t>
            </a:r>
            <a:r>
              <a:rPr lang="en-US" sz="2800" u="sng" dirty="0" smtClean="0">
                <a:solidFill>
                  <a:srgbClr val="0000CC"/>
                </a:solidFill>
              </a:rPr>
              <a:t>private</a:t>
            </a:r>
            <a:r>
              <a:rPr lang="en-US" sz="2800" dirty="0" smtClean="0"/>
              <a:t>:</a:t>
            </a:r>
          </a:p>
          <a:p>
            <a:pPr marL="742950" lvl="1" indent="-285750"/>
            <a:r>
              <a:rPr lang="el-GR" sz="2400" dirty="0" smtClean="0"/>
              <a:t>τα </a:t>
            </a:r>
            <a:r>
              <a:rPr lang="en-US" sz="2400" dirty="0" smtClean="0">
                <a:solidFill>
                  <a:srgbClr val="0000FF"/>
                </a:solidFill>
              </a:rPr>
              <a:t>public</a:t>
            </a:r>
            <a:r>
              <a:rPr lang="en-US" sz="2400" dirty="0" smtClean="0"/>
              <a:t> </a:t>
            </a:r>
            <a:r>
              <a:rPr lang="el-GR" sz="2400" dirty="0" smtClean="0"/>
              <a:t>και </a:t>
            </a:r>
            <a:r>
              <a:rPr lang="en-US" sz="2400" dirty="0" smtClean="0">
                <a:solidFill>
                  <a:srgbClr val="0000FF"/>
                </a:solidFill>
              </a:rPr>
              <a:t>protected</a:t>
            </a:r>
            <a:r>
              <a:rPr lang="en-US" sz="2400" dirty="0" smtClean="0"/>
              <a:t> </a:t>
            </a:r>
            <a:r>
              <a:rPr lang="el-GR" sz="2400" dirty="0" smtClean="0"/>
              <a:t>πεδία και οι μέθοδοι της βασικής κλάσης </a:t>
            </a:r>
            <a:r>
              <a:rPr lang="en-US" sz="2400" dirty="0" smtClean="0"/>
              <a:t>X </a:t>
            </a:r>
            <a:r>
              <a:rPr lang="el-GR" sz="2400" dirty="0" smtClean="0"/>
              <a:t>γίνονται </a:t>
            </a:r>
            <a:r>
              <a:rPr lang="en-US" sz="2400" dirty="0" smtClean="0">
                <a:solidFill>
                  <a:srgbClr val="0000CC"/>
                </a:solidFill>
              </a:rPr>
              <a:t>private</a:t>
            </a:r>
            <a:r>
              <a:rPr lang="el-GR" sz="2400" dirty="0" smtClean="0">
                <a:solidFill>
                  <a:srgbClr val="003366"/>
                </a:solidFill>
              </a:rPr>
              <a:t> </a:t>
            </a:r>
          </a:p>
          <a:p>
            <a:pPr marL="1143000" lvl="2" indent="-228600"/>
            <a:r>
              <a:rPr lang="el-GR" sz="2000" dirty="0" smtClean="0">
                <a:solidFill>
                  <a:srgbClr val="003366"/>
                </a:solidFill>
              </a:rPr>
              <a:t>για όλους όσους χρησιμοποιούν αντικείμενα της </a:t>
            </a:r>
            <a:r>
              <a:rPr lang="el-GR" sz="2000" b="1" dirty="0" smtClean="0">
                <a:solidFill>
                  <a:srgbClr val="003366"/>
                </a:solidFill>
              </a:rPr>
              <a:t>παραγόμενης κλάσης</a:t>
            </a:r>
            <a:r>
              <a:rPr lang="en-US" sz="2000" b="1" dirty="0" smtClean="0">
                <a:solidFill>
                  <a:srgbClr val="003366"/>
                </a:solidFill>
              </a:rPr>
              <a:t> Y</a:t>
            </a:r>
            <a:r>
              <a:rPr lang="en-US" sz="2000" dirty="0" smtClean="0">
                <a:solidFill>
                  <a:srgbClr val="003366"/>
                </a:solidFill>
              </a:rPr>
              <a:t>, </a:t>
            </a:r>
            <a:endParaRPr lang="el-GR" sz="2000" dirty="0" smtClean="0">
              <a:solidFill>
                <a:srgbClr val="003366"/>
              </a:solidFill>
            </a:endParaRPr>
          </a:p>
          <a:p>
            <a:pPr marL="1143000" lvl="2" indent="-228600"/>
            <a:r>
              <a:rPr lang="el-GR" sz="2000" dirty="0" smtClean="0">
                <a:solidFill>
                  <a:srgbClr val="003366"/>
                </a:solidFill>
              </a:rPr>
              <a:t>καθώς και για κλάσεις </a:t>
            </a:r>
            <a:r>
              <a:rPr lang="en-US" sz="2000" b="1" dirty="0" smtClean="0">
                <a:solidFill>
                  <a:srgbClr val="003366"/>
                </a:solidFill>
              </a:rPr>
              <a:t>Z, K, L, </a:t>
            </a:r>
            <a:r>
              <a:rPr lang="el-GR" sz="2000" b="1" dirty="0" smtClean="0">
                <a:solidFill>
                  <a:srgbClr val="003366"/>
                </a:solidFill>
              </a:rPr>
              <a:t>που κληρονομούν</a:t>
            </a:r>
            <a:r>
              <a:rPr lang="el-GR" sz="2000" dirty="0" smtClean="0">
                <a:solidFill>
                  <a:srgbClr val="003366"/>
                </a:solidFill>
              </a:rPr>
              <a:t> από την </a:t>
            </a:r>
            <a:r>
              <a:rPr lang="el-GR" sz="2000" b="1" dirty="0" smtClean="0">
                <a:solidFill>
                  <a:srgbClr val="003366"/>
                </a:solidFill>
              </a:rPr>
              <a:t>παραγόμενη κλάση</a:t>
            </a:r>
            <a:r>
              <a:rPr lang="el-GR" sz="2000" dirty="0" smtClean="0">
                <a:solidFill>
                  <a:srgbClr val="003366"/>
                </a:solidFill>
              </a:rPr>
              <a:t>.</a:t>
            </a:r>
            <a:endParaRPr lang="en-US" sz="2000" dirty="0" smtClean="0">
              <a:solidFill>
                <a:srgbClr val="003366"/>
              </a:solidFill>
            </a:endParaRPr>
          </a:p>
          <a:p>
            <a:pPr marL="742950" lvl="1" indent="-285750"/>
            <a:r>
              <a:rPr lang="el-GR" sz="2400" dirty="0" smtClean="0"/>
              <a:t>Για την ίδια την παραγόμενη κλάση </a:t>
            </a:r>
            <a:r>
              <a:rPr lang="en-US" sz="2400" dirty="0" smtClean="0"/>
              <a:t>Y </a:t>
            </a:r>
            <a:r>
              <a:rPr lang="el-GR" sz="2400" dirty="0" smtClean="0"/>
              <a:t>οι περιορισμοί εμβέλειας παραμένουν </a:t>
            </a:r>
            <a:r>
              <a:rPr lang="el-GR" sz="2400" dirty="0" smtClean="0">
                <a:solidFill>
                  <a:srgbClr val="009900"/>
                </a:solidFill>
              </a:rPr>
              <a:t>ως έχουν δηλωθεί</a:t>
            </a:r>
            <a:r>
              <a:rPr lang="el-GR" sz="2400" dirty="0" smtClean="0"/>
              <a:t> στην βασική κλάση</a:t>
            </a:r>
            <a:r>
              <a:rPr lang="en-US" sz="2400" dirty="0" smtClean="0"/>
              <a:t> X</a:t>
            </a:r>
            <a:r>
              <a:rPr lang="el-GR" sz="2400" dirty="0" smtClean="0"/>
              <a:t>.</a:t>
            </a:r>
            <a:endParaRPr lang="el-GR" sz="2400" dirty="0" smtClean="0">
              <a:solidFill>
                <a:srgbClr val="003366"/>
              </a:solidFill>
            </a:endParaRPr>
          </a:p>
          <a:p>
            <a:pPr marL="742950" lvl="1" indent="-285750"/>
            <a:r>
              <a:rPr lang="el-GR" sz="2400" dirty="0" smtClean="0">
                <a:solidFill>
                  <a:srgbClr val="003366"/>
                </a:solidFill>
              </a:rPr>
              <a:t>=&gt; χρήσιμο για διευκόλυνση της συντήρησης </a:t>
            </a:r>
          </a:p>
          <a:p>
            <a:pPr marL="1143000" lvl="2" indent="-228600"/>
            <a:r>
              <a:rPr lang="el-GR" sz="2000" dirty="0" smtClean="0">
                <a:solidFill>
                  <a:srgbClr val="003366"/>
                </a:solidFill>
              </a:rPr>
              <a:t>αν αλλάξουμε μια </a:t>
            </a:r>
            <a:r>
              <a:rPr lang="en-US" sz="2000" dirty="0" smtClean="0">
                <a:solidFill>
                  <a:srgbClr val="003366"/>
                </a:solidFill>
              </a:rPr>
              <a:t>public </a:t>
            </a:r>
            <a:r>
              <a:rPr lang="el-GR" sz="2000" dirty="0" smtClean="0">
                <a:solidFill>
                  <a:srgbClr val="003366"/>
                </a:solidFill>
              </a:rPr>
              <a:t>μέθοδο μιας βασικής κλάσης και </a:t>
            </a:r>
          </a:p>
          <a:p>
            <a:pPr marL="1143000" lvl="2" indent="-228600"/>
            <a:r>
              <a:rPr lang="el-GR" sz="2000" dirty="0" smtClean="0">
                <a:solidFill>
                  <a:srgbClr val="003366"/>
                </a:solidFill>
              </a:rPr>
              <a:t>έχουμε </a:t>
            </a:r>
            <a:r>
              <a:rPr lang="el-GR" sz="2000" b="1" dirty="0" smtClean="0">
                <a:solidFill>
                  <a:srgbClr val="003366"/>
                </a:solidFill>
              </a:rPr>
              <a:t>ένα κώδικα που χρησιμοποιεί αντικείμενα μιας παραγόμενης κλάσης</a:t>
            </a:r>
            <a:r>
              <a:rPr lang="el-GR" sz="2000" dirty="0" smtClean="0">
                <a:solidFill>
                  <a:srgbClr val="003366"/>
                </a:solidFill>
              </a:rPr>
              <a:t> που προέκυψε με </a:t>
            </a:r>
            <a:r>
              <a:rPr lang="en-US" sz="2000" dirty="0" smtClean="0">
                <a:solidFill>
                  <a:srgbClr val="003366"/>
                </a:solidFill>
              </a:rPr>
              <a:t>private </a:t>
            </a:r>
            <a:r>
              <a:rPr lang="el-GR" sz="2000" dirty="0" smtClean="0">
                <a:solidFill>
                  <a:srgbClr val="003366"/>
                </a:solidFill>
              </a:rPr>
              <a:t>κληρονομικότητα,</a:t>
            </a:r>
            <a:r>
              <a:rPr lang="el-GR" dirty="0" smtClean="0">
                <a:solidFill>
                  <a:srgbClr val="003366"/>
                </a:solidFill>
              </a:rPr>
              <a:t> </a:t>
            </a:r>
          </a:p>
          <a:p>
            <a:pPr marL="1600200" lvl="3" indent="-228600"/>
            <a:r>
              <a:rPr lang="el-GR" sz="1800" dirty="0" smtClean="0">
                <a:solidFill>
                  <a:srgbClr val="003366"/>
                </a:solidFill>
              </a:rPr>
              <a:t>ξέρουμε ότι αυτός ο κώδικας δεν επηρεάζεται από την αλλαγή</a:t>
            </a:r>
          </a:p>
        </p:txBody>
      </p:sp>
    </p:spTree>
    <p:extLst>
      <p:ext uri="{BB962C8B-B14F-4D97-AF65-F5344CB8AC3E}">
        <p14:creationId xmlns:p14="http://schemas.microsoft.com/office/powerpoint/2010/main" val="310380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424862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98730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569325" cy="50784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Employee(char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51376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6731" y="1752600"/>
            <a:ext cx="8964612" cy="45307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[10];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10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9588"/>
            <a:ext cx="9144000" cy="26574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class VIPCustomer : </a:t>
            </a:r>
            <a:r>
              <a:rPr lang="el-GR" sz="2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Customer</a:t>
            </a: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  int vipCode;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  VIPCustomer(char fn[], char ln[],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char ct[], </a:t>
            </a: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int code);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  int getVIPCode();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49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324975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Person::Person(char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 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36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324975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“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" &lt;&lt;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&lt;&lt;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"-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" &lt;&lt;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&lt;&lt; endl;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// ok because protected</a:t>
            </a: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&lt;&lt;endl;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// ok because public</a:t>
            </a: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73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 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-=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16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914400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VIPCustomer::VIPCustomer(char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Customer(fn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vipCode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VIPCustomer::getVIPCode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//cout &lt;&lt;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// cout &lt;&lt;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// Compile error – public method BUT private inheritance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vipCode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29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1139825"/>
          </a:xfrm>
        </p:spPr>
        <p:txBody>
          <a:bodyPr/>
          <a:lstStyle/>
          <a:p>
            <a:r>
              <a:rPr lang="el-GR" dirty="0" smtClean="0"/>
              <a:t>Παράδειγμα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8" y="1752600"/>
            <a:ext cx="9109075" cy="5105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“VISA”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// cout &lt;&lt;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john.getPersonalDetails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&lt;&lt; endl;</a:t>
            </a: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// Compile error – public method BUT private inheritance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"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john.getSalary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pet.chargeCredit(250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9329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Κλάσεις και εμβέλεια</a:t>
            </a:r>
            <a:r>
              <a:rPr lang="en-US" smtClean="0"/>
              <a:t> (</a:t>
            </a:r>
            <a:r>
              <a:rPr lang="el-GR" smtClean="0"/>
              <a:t>συνέχεια)</a:t>
            </a:r>
            <a:endParaRPr lang="en-US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814887"/>
          </a:xfrm>
        </p:spPr>
        <p:txBody>
          <a:bodyPr/>
          <a:lstStyle/>
          <a:p>
            <a:r>
              <a:rPr lang="el-GR" sz="3200" dirty="0" smtClean="0"/>
              <a:t>Κληρονομικότητα με </a:t>
            </a:r>
            <a:r>
              <a:rPr lang="en-US" sz="3200" u="sng" dirty="0" smtClean="0">
                <a:solidFill>
                  <a:srgbClr val="0000CC"/>
                </a:solidFill>
              </a:rPr>
              <a:t>protected</a:t>
            </a:r>
            <a:r>
              <a:rPr lang="en-US" sz="3200" dirty="0" smtClean="0"/>
              <a:t>:</a:t>
            </a:r>
          </a:p>
          <a:p>
            <a:pPr marL="742950" lvl="1" indent="-285750"/>
            <a:r>
              <a:rPr lang="el-GR" sz="2800" dirty="0" smtClean="0"/>
              <a:t>τα </a:t>
            </a:r>
            <a:r>
              <a:rPr lang="en-US" sz="2800" dirty="0" smtClean="0">
                <a:solidFill>
                  <a:srgbClr val="0000CC"/>
                </a:solidFill>
              </a:rPr>
              <a:t>public</a:t>
            </a:r>
            <a:r>
              <a:rPr lang="en-US" sz="2800" dirty="0" smtClean="0"/>
              <a:t> </a:t>
            </a:r>
            <a:r>
              <a:rPr lang="el-GR" sz="2800" dirty="0" smtClean="0"/>
              <a:t>πεδία και οι μέθοδοι της βασικής κλάσης </a:t>
            </a:r>
            <a:r>
              <a:rPr lang="en-US" sz="2800" dirty="0" smtClean="0"/>
              <a:t>X </a:t>
            </a:r>
            <a:r>
              <a:rPr lang="el-GR" sz="2800" dirty="0" smtClean="0"/>
              <a:t>γίνονται </a:t>
            </a:r>
            <a:r>
              <a:rPr lang="en-US" sz="2800" dirty="0" smtClean="0">
                <a:solidFill>
                  <a:srgbClr val="0000CC"/>
                </a:solidFill>
              </a:rPr>
              <a:t>protected</a:t>
            </a:r>
            <a:r>
              <a:rPr lang="el-GR" sz="3000" dirty="0" smtClean="0">
                <a:solidFill>
                  <a:srgbClr val="003366"/>
                </a:solidFill>
              </a:rPr>
              <a:t> </a:t>
            </a:r>
          </a:p>
          <a:p>
            <a:pPr marL="1143000" lvl="2" indent="-228600"/>
            <a:r>
              <a:rPr lang="el-GR" sz="2400" dirty="0" smtClean="0">
                <a:solidFill>
                  <a:srgbClr val="003366"/>
                </a:solidFill>
              </a:rPr>
              <a:t>για όλους όσους χρησιμοποιούν </a:t>
            </a:r>
            <a:r>
              <a:rPr lang="el-GR" sz="2400" b="1" dirty="0" smtClean="0">
                <a:solidFill>
                  <a:srgbClr val="003366"/>
                </a:solidFill>
              </a:rPr>
              <a:t>αντικείμενα της παραγόμενης κλάσης</a:t>
            </a:r>
            <a:r>
              <a:rPr lang="en-GB" sz="2400" b="1" dirty="0" smtClean="0">
                <a:solidFill>
                  <a:srgbClr val="003366"/>
                </a:solidFill>
              </a:rPr>
              <a:t> </a:t>
            </a:r>
            <a:r>
              <a:rPr lang="el-GR" sz="2400" b="1" dirty="0" smtClean="0">
                <a:solidFill>
                  <a:srgbClr val="003366"/>
                </a:solidFill>
              </a:rPr>
              <a:t>Y</a:t>
            </a:r>
            <a:r>
              <a:rPr lang="el-GR" sz="2400" dirty="0" smtClean="0">
                <a:solidFill>
                  <a:srgbClr val="003366"/>
                </a:solidFill>
              </a:rPr>
              <a:t>.</a:t>
            </a:r>
          </a:p>
          <a:p>
            <a:pPr marL="1143000" lvl="2" indent="-228600"/>
            <a:r>
              <a:rPr lang="el-GR" sz="2400" dirty="0" smtClean="0">
                <a:solidFill>
                  <a:srgbClr val="003366"/>
                </a:solidFill>
              </a:rPr>
              <a:t>καθώς και </a:t>
            </a:r>
            <a:r>
              <a:rPr lang="el-GR" sz="2400" b="1" dirty="0" smtClean="0">
                <a:solidFill>
                  <a:srgbClr val="003366"/>
                </a:solidFill>
              </a:rPr>
              <a:t>για κλάσεις </a:t>
            </a:r>
            <a:r>
              <a:rPr lang="en-US" sz="2400" b="1" dirty="0" smtClean="0">
                <a:solidFill>
                  <a:srgbClr val="003366"/>
                </a:solidFill>
              </a:rPr>
              <a:t>Z, K, L, </a:t>
            </a:r>
            <a:r>
              <a:rPr lang="el-GR" sz="2400" b="1" dirty="0" smtClean="0">
                <a:solidFill>
                  <a:srgbClr val="003366"/>
                </a:solidFill>
              </a:rPr>
              <a:t>που κληρονομούν από την παραγόμενη κλάση</a:t>
            </a:r>
            <a:r>
              <a:rPr lang="el-GR" sz="2400" dirty="0" smtClean="0">
                <a:solidFill>
                  <a:srgbClr val="003366"/>
                </a:solidFill>
              </a:rPr>
              <a:t>.</a:t>
            </a:r>
          </a:p>
          <a:p>
            <a:pPr marL="742950" lvl="1" indent="-285750"/>
            <a:r>
              <a:rPr lang="el-GR" sz="2800" dirty="0" smtClean="0"/>
              <a:t>Για την ίδια την παραγόμενη κλάση </a:t>
            </a:r>
            <a:r>
              <a:rPr lang="en-US" sz="2800" dirty="0" smtClean="0"/>
              <a:t>Y </a:t>
            </a:r>
            <a:r>
              <a:rPr lang="el-GR" sz="2800" dirty="0" smtClean="0"/>
              <a:t>οι περιορισμοί εμβέλειας παραμένουν </a:t>
            </a:r>
            <a:r>
              <a:rPr lang="el-GR" sz="2800" dirty="0" smtClean="0">
                <a:solidFill>
                  <a:srgbClr val="009900"/>
                </a:solidFill>
              </a:rPr>
              <a:t>ως έχουν δηλωθεί</a:t>
            </a:r>
            <a:r>
              <a:rPr lang="el-GR" sz="2800" dirty="0" smtClean="0"/>
              <a:t> στην βασική κλάση.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4323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2296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l-GR" sz="24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12511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785225" cy="45307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[10];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char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101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79587"/>
            <a:ext cx="8229600" cy="507841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creditType[10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Customer(char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2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9588"/>
            <a:ext cx="9144000" cy="26574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VIPCustomer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vipCode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VIPCustomer(char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getVIPCode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4466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324975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Person::Person(char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 -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52170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324975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cout &lt;&lt; “</a:t>
            </a:r>
            <a:r>
              <a:rPr lang="en-GB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: " &lt;&lt;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&lt;&lt; " -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: " &lt;&lt;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&lt;&lt; endl;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// ok because protected</a:t>
            </a: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 &lt;&lt; endl;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// ok because public method</a:t>
            </a: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29373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[],char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[],char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 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Person(fn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-=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0926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1771" y="1828800"/>
            <a:ext cx="914400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VIPCustomer::VIPCustomer(char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: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Customer(fn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vipCode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VIPCustomer::getVIPCode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(); </a:t>
            </a:r>
            <a:endParaRPr lang="en-US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// OK –  public method that becomes protected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// because of protected inheritance</a:t>
            </a:r>
            <a:endParaRPr lang="el-GR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vipCode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9717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229600" cy="1139825"/>
          </a:xfrm>
        </p:spPr>
        <p:txBody>
          <a:bodyPr/>
          <a:lstStyle/>
          <a:p>
            <a:r>
              <a:rPr lang="el-GR" dirty="0" smtClean="0"/>
              <a:t>Παράδειγμα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1771" y="1676400"/>
            <a:ext cx="9290050" cy="5181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“VISA”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cout &lt;&lt;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john.getPersonalDetails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&lt;&lt; endl;</a:t>
            </a: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// Compile error – public method BUT protected inheritance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"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"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john.getSalary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pet.chargeCredit(250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05910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ΑνΑθεση</a:t>
            </a:r>
            <a:r>
              <a:rPr lang="el-GR" dirty="0" smtClean="0"/>
              <a:t> </a:t>
            </a:r>
            <a:r>
              <a:rPr lang="el-GR" dirty="0" err="1" smtClean="0"/>
              <a:t>ΑντικειμΕνων</a:t>
            </a:r>
            <a:r>
              <a:rPr lang="el-GR" dirty="0" smtClean="0"/>
              <a:t> </a:t>
            </a:r>
            <a:r>
              <a:rPr lang="el-GR" dirty="0" smtClean="0"/>
              <a:t>και </a:t>
            </a:r>
            <a:r>
              <a:rPr lang="el-GR" dirty="0" err="1" smtClean="0"/>
              <a:t>ΚληρονομικΟτητα</a:t>
            </a:r>
            <a:endParaRPr lang="el-GR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534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686800" cy="1139825"/>
          </a:xfrm>
        </p:spPr>
        <p:txBody>
          <a:bodyPr>
            <a:normAutofit fontScale="90000"/>
          </a:bodyPr>
          <a:lstStyle/>
          <a:p>
            <a:r>
              <a:rPr lang="el-GR" smtClean="0"/>
              <a:t>Ανάθεση Αντικειμένων και Κληρονομικότητα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324975" cy="4530725"/>
          </a:xfrm>
        </p:spPr>
        <p:txBody>
          <a:bodyPr/>
          <a:lstStyle/>
          <a:p>
            <a:r>
              <a:rPr lang="el-GR" sz="3200" dirty="0" smtClean="0"/>
              <a:t>Στην ανάθεση μεταξύ δύο αντικειμένων </a:t>
            </a:r>
            <a:r>
              <a:rPr lang="en-US" sz="3200" dirty="0" smtClean="0">
                <a:solidFill>
                  <a:srgbClr val="FF0000"/>
                </a:solidFill>
              </a:rPr>
              <a:t>x = y </a:t>
            </a:r>
            <a:r>
              <a:rPr lang="el-GR" sz="3200" dirty="0" smtClean="0"/>
              <a:t>πρέπει </a:t>
            </a:r>
          </a:p>
          <a:p>
            <a:pPr lvl="1"/>
            <a:r>
              <a:rPr lang="el-GR" sz="2800" dirty="0" smtClean="0"/>
              <a:t>τα δύο αντικείμενα να είναι της ίδιας κλάσης ή </a:t>
            </a:r>
          </a:p>
          <a:p>
            <a:pPr lvl="1"/>
            <a:r>
              <a:rPr lang="el-GR" sz="2800" dirty="0" smtClean="0"/>
              <a:t>η κλάση του αντικειμένου που ανατίθεται 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rgbClr val="FF0000"/>
                </a:solidFill>
              </a:rPr>
              <a:t>y</a:t>
            </a:r>
            <a:r>
              <a:rPr lang="en-US" sz="2800" dirty="0" smtClean="0"/>
              <a:t>) </a:t>
            </a:r>
            <a:r>
              <a:rPr lang="el-GR" sz="2800" dirty="0" smtClean="0"/>
              <a:t>να κληρονομεί </a:t>
            </a:r>
            <a:r>
              <a:rPr lang="en-US" sz="2800" dirty="0" smtClean="0"/>
              <a:t>(</a:t>
            </a:r>
            <a:r>
              <a:rPr lang="el-GR" sz="2800" dirty="0" smtClean="0"/>
              <a:t>άμεσα ή έμμεσα</a:t>
            </a:r>
            <a:r>
              <a:rPr lang="en-US" sz="2800" dirty="0" smtClean="0"/>
              <a:t>) </a:t>
            </a:r>
            <a:r>
              <a:rPr lang="el-GR" sz="2800" dirty="0" smtClean="0"/>
              <a:t>από την κλάση του αντικειμένου στο οποίο γίνεται η ανάθεση (</a:t>
            </a:r>
            <a:r>
              <a:rPr lang="en-US" sz="2800" dirty="0" smtClean="0">
                <a:solidFill>
                  <a:srgbClr val="FF0000"/>
                </a:solidFill>
              </a:rPr>
              <a:t>x</a:t>
            </a:r>
            <a:r>
              <a:rPr lang="en-US" sz="2800" dirty="0" smtClean="0"/>
              <a:t>)</a:t>
            </a:r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207260645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" y="1676400"/>
            <a:ext cx="9074150" cy="45307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&lt;iostream&gt;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# include &lt;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Person(char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getPersonalDetails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setPersonalDetails(char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4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[]);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12367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1139825"/>
          </a:xfrm>
        </p:spPr>
        <p:txBody>
          <a:bodyPr/>
          <a:lstStyle/>
          <a:p>
            <a:r>
              <a:rPr lang="el-GR" dirty="0" smtClean="0"/>
              <a:t>Παράδειγμα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28800"/>
            <a:ext cx="8964612" cy="4800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[10];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char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903488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0784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)+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 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7560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86" y="1676400"/>
            <a:ext cx="91440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Person::Person(char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Person::setPersonalDetails(char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Person::getPersonalDetails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)+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 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4297989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324975" cy="5105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Employee::Employee(char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[],char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[],int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:Person(fn,ln</a:t>
            </a:r>
            <a:r>
              <a:rPr lang="el-GR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0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Employee::getSalary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basicSalary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0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[],char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,char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l-GR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Person(fn,ln</a:t>
            </a:r>
            <a:r>
              <a:rPr lang="el-GR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creditType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0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-=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0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9136785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324975" cy="45307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john(fname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pet(fname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, “VISA”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"-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"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john.getSalary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pet.chargeCredit(250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"-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"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…………………………………………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16565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…………………………………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johnPrivateLife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john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//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upcasting</a:t>
            </a: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petPrivateLife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pet</a:t>
            </a:r>
            <a:r>
              <a:rPr lang="el-GR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upcasting</a:t>
            </a: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johnPrivateLife.getPersonalDetails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petPrivateLife.getPersonalDetails</a:t>
            </a:r>
            <a:r>
              <a:rPr lang="el-GR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l-GR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petPrivateLife.chargeCredit(130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// compile error ..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petPrivateLife.setPersonalDetails(fname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cout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petPrivateLife.getPersonalDetails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"-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: " &lt;&lt;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 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14784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9588"/>
            <a:ext cx="9144000" cy="47736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Customer::Customer(char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[],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strcpy(creditType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Customer::chargeCredit(int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-=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amount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*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char [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 +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strlen(lname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)+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sprintf(ret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“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 -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Last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%s",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ret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Customer::getCredit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5084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50784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char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lname[40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credit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cin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Customer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pet(fname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lname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, "VISA");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char *details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john.getPersonalDetails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john.getSalary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details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&lt;&lt; " -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Salary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: "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sal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&lt;&lt; endl;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delete [] details;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pet.chargeCredit(250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6814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600200"/>
            <a:ext cx="8964613" cy="4530725"/>
          </a:xfrm>
        </p:spPr>
        <p:txBody>
          <a:bodyPr/>
          <a:lstStyle/>
          <a:p>
            <a:r>
              <a:rPr lang="el-GR" sz="3200" smtClean="0"/>
              <a:t>Η υπάρχουσα σχεδίαση και υλοποίηση με τις 2 κλάσεις είναι προβληματική μια που οι δύο έννοιες (υπάλληλος, πελάτης) έχουν κάποια κοινά χαρα</a:t>
            </a:r>
            <a:r>
              <a:rPr lang="en-GB" sz="3200" smtClean="0"/>
              <a:t>-</a:t>
            </a:r>
            <a:r>
              <a:rPr lang="el-GR" sz="3200" smtClean="0"/>
              <a:t>κτηριστικά και κώδικα ο οποίος επαναλαμβάνεται. </a:t>
            </a:r>
          </a:p>
          <a:p>
            <a:r>
              <a:rPr lang="el-GR" sz="3200" smtClean="0"/>
              <a:t>Γενικά αυτό δεν διευκολύνει τη συντήρηση …</a:t>
            </a:r>
          </a:p>
        </p:txBody>
      </p:sp>
    </p:spTree>
    <p:extLst>
      <p:ext uri="{BB962C8B-B14F-4D97-AF65-F5344CB8AC3E}">
        <p14:creationId xmlns:p14="http://schemas.microsoft.com/office/powerpoint/2010/main" val="347124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13531</TotalTime>
  <Words>3982</Words>
  <Application>Microsoft Office PowerPoint</Application>
  <PresentationFormat>On-screen Show (4:3)</PresentationFormat>
  <Paragraphs>856</Paragraphs>
  <Slides>63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Clarity</vt:lpstr>
      <vt:lpstr>ΚΛΗΡΟΝΟΜΙΚΟΤΗΤΑ</vt:lpstr>
      <vt:lpstr>Θεματολόγιο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Κληρονομικότητα</vt:lpstr>
      <vt:lpstr>Κληρονομικότητα</vt:lpstr>
      <vt:lpstr>Κληρονομικότητα</vt:lpstr>
      <vt:lpstr>Κληρονομικότητα</vt:lpstr>
      <vt:lpstr>Βελτιωμένο Παράδειγμα</vt:lpstr>
      <vt:lpstr>Βελτιωμένο Παράδειγμα</vt:lpstr>
      <vt:lpstr>Βελτιωμένο Παράδειγμα</vt:lpstr>
      <vt:lpstr>Βελτιωμένο Παράδειγμα</vt:lpstr>
      <vt:lpstr>Βελτιωμένο Παράδειγμα</vt:lpstr>
      <vt:lpstr>ΕνθυλAκωση: public-private-protected πεΔΙα και μΕθοδοι</vt:lpstr>
      <vt:lpstr>Κληρονομικότητα – Πεδία και Μέθοδοι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 - protected</vt:lpstr>
      <vt:lpstr>Παράδειγμα - protected</vt:lpstr>
      <vt:lpstr>Παράδειγμα - protected</vt:lpstr>
      <vt:lpstr>Παράδειγμα - protected</vt:lpstr>
      <vt:lpstr>Παράδειγμα - protected</vt:lpstr>
      <vt:lpstr>ΕνθυλΑκωση: public - private - protected κληρονομικΟτητα</vt:lpstr>
      <vt:lpstr>Public, private, protected κληρονομικότητα</vt:lpstr>
      <vt:lpstr>Κλάσεις και εμβέλεια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Κλάσεις και εμβέλεια (συνέχεια)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ΑνΑθεση ΑντικειμΕνων και ΚληρονομικΟτητα</vt:lpstr>
      <vt:lpstr>Ανάθεση Αντικειμένων και Κληρονομικότητα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361</cp:revision>
  <dcterms:created xsi:type="dcterms:W3CDTF">2011-10-17T19:46:53Z</dcterms:created>
  <dcterms:modified xsi:type="dcterms:W3CDTF">2011-12-06T10:13:11Z</dcterms:modified>
</cp:coreProperties>
</file>