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5"/>
  </p:notesMasterIdLst>
  <p:sldIdLst>
    <p:sldId id="729" r:id="rId2"/>
    <p:sldId id="774" r:id="rId3"/>
    <p:sldId id="730" r:id="rId4"/>
    <p:sldId id="775" r:id="rId5"/>
    <p:sldId id="778" r:id="rId6"/>
    <p:sldId id="779" r:id="rId7"/>
    <p:sldId id="781" r:id="rId8"/>
    <p:sldId id="782" r:id="rId9"/>
    <p:sldId id="783" r:id="rId10"/>
    <p:sldId id="784" r:id="rId11"/>
    <p:sldId id="785" r:id="rId12"/>
    <p:sldId id="786" r:id="rId13"/>
    <p:sldId id="789" r:id="rId14"/>
    <p:sldId id="787" r:id="rId15"/>
    <p:sldId id="788" r:id="rId16"/>
    <p:sldId id="702" r:id="rId17"/>
    <p:sldId id="792" r:id="rId18"/>
    <p:sldId id="793" r:id="rId19"/>
    <p:sldId id="796" r:id="rId20"/>
    <p:sldId id="795" r:id="rId21"/>
    <p:sldId id="794" r:id="rId22"/>
    <p:sldId id="797" r:id="rId23"/>
    <p:sldId id="801" r:id="rId24"/>
    <p:sldId id="790" r:id="rId25"/>
    <p:sldId id="776" r:id="rId26"/>
    <p:sldId id="777" r:id="rId27"/>
    <p:sldId id="798" r:id="rId28"/>
    <p:sldId id="799" r:id="rId29"/>
    <p:sldId id="802" r:id="rId30"/>
    <p:sldId id="803" r:id="rId31"/>
    <p:sldId id="791" r:id="rId32"/>
    <p:sldId id="804" r:id="rId33"/>
    <p:sldId id="805"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3" autoAdjust="0"/>
    <p:restoredTop sz="94676" autoAdjust="0"/>
  </p:normalViewPr>
  <p:slideViewPr>
    <p:cSldViewPr>
      <p:cViewPr varScale="1">
        <p:scale>
          <a:sx n="87" d="100"/>
          <a:sy n="87" d="100"/>
        </p:scale>
        <p:origin x="-1056"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8EA21D-F609-4883-9BF2-C2257D2F3E11}" type="datetimeFigureOut">
              <a:rPr lang="en-US" smtClean="0"/>
              <a:pPr/>
              <a:t>11/23/2011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2ABF5E-119C-40D0-9F75-E2458688F62F}" type="slidenum">
              <a:rPr lang="en-US" smtClean="0"/>
              <a:pPr/>
              <a:t>‹#›</a:t>
            </a:fld>
            <a:endParaRPr lang="en-US"/>
          </a:p>
        </p:txBody>
      </p:sp>
    </p:spTree>
    <p:extLst>
      <p:ext uri="{BB962C8B-B14F-4D97-AF65-F5344CB8AC3E}">
        <p14:creationId xmlns:p14="http://schemas.microsoft.com/office/powerpoint/2010/main" val="1443356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pPr/>
              <a:t>11/23/2011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D7E345-9BD5-414F-9B98-BE3DCAA5A9BF}" type="datetimeFigureOut">
              <a:rPr lang="en-US" smtClean="0"/>
              <a:pPr/>
              <a:t>11/23/2011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pPr/>
              <a:t>11/23/2011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buClr>
                <a:schemeClr val="accent1"/>
              </a:buClr>
              <a:defRPr/>
            </a:lvl2pPr>
            <a:lvl4pPr>
              <a:buClr>
                <a:schemeClr val="accent1"/>
              </a:buCl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l-GR" smtClean="0"/>
              <a:t>Χειμώνας 2011</a:t>
            </a:r>
            <a:endParaRPr lang="en-US"/>
          </a:p>
        </p:txBody>
      </p:sp>
      <p:sp>
        <p:nvSpPr>
          <p:cNvPr id="5" name="Footer Placeholder 4"/>
          <p:cNvSpPr>
            <a:spLocks noGrp="1"/>
          </p:cNvSpPr>
          <p:nvPr>
            <p:ph type="ftr" sz="quarter" idx="11"/>
          </p:nvPr>
        </p:nvSpPr>
        <p:spPr/>
        <p:txBody>
          <a:bodyPr/>
          <a:lstStyle/>
          <a:p>
            <a:r>
              <a:rPr lang="en-US" smtClean="0"/>
              <a:t>CS-409: </a:t>
            </a:r>
            <a:r>
              <a:rPr lang="el-GR" smtClean="0"/>
              <a:t>Αντικειμενοστραφής Προγραμματισμος</a:t>
            </a:r>
            <a:endParaRPr lang="en-US"/>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D7E345-9BD5-414F-9B98-BE3DCAA5A9BF}" type="datetimeFigureOut">
              <a:rPr lang="en-US" smtClean="0"/>
              <a:pPr/>
              <a:t>11/23/2011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D7E345-9BD5-414F-9B98-BE3DCAA5A9BF}" type="datetimeFigureOut">
              <a:rPr lang="en-US" smtClean="0"/>
              <a:pPr/>
              <a:t>11/23/2011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D7E345-9BD5-414F-9B98-BE3DCAA5A9BF}" type="datetimeFigureOut">
              <a:rPr lang="en-US" smtClean="0"/>
              <a:pPr/>
              <a:t>11/23/2011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A9E46F-7BA3-46CF-8DB8-B01995389C81}"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D7E345-9BD5-414F-9B98-BE3DCAA5A9BF}" type="datetimeFigureOut">
              <a:rPr lang="en-US" smtClean="0"/>
              <a:pPr/>
              <a:t>11/23/2011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A9E46F-7BA3-46CF-8DB8-B01995389C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7E345-9BD5-414F-9B98-BE3DCAA5A9BF}" type="datetimeFigureOut">
              <a:rPr lang="en-US" smtClean="0"/>
              <a:pPr/>
              <a:t>11/23/2011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A9E46F-7BA3-46CF-8DB8-B01995389C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pPr/>
              <a:t>11/23/2011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pPr/>
              <a:t>11/23/2011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DD7E345-9BD5-414F-9B98-BE3DCAA5A9BF}" type="datetimeFigureOut">
              <a:rPr lang="en-US" smtClean="0"/>
              <a:pPr/>
              <a:t>11/23/2011</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l-GR" smtClean="0"/>
              <a:t>Αντικειμενοστραφής Προγραμματισμός</a:t>
            </a: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1A9E46F-7BA3-46CF-8DB8-B01995389C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6"/>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6"/>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6"/>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6"/>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6"/>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hyperlink" Target="http://www.cs.uoi.gr/~tsap/teaching/cs-409/material/UniversityDepartment.cpp"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Pointers, Aggregation,</a:t>
            </a:r>
            <a:br>
              <a:rPr lang="en-US" dirty="0" smtClean="0"/>
            </a:br>
            <a:r>
              <a:rPr lang="en-US" dirty="0" smtClean="0"/>
              <a:t>Composition</a:t>
            </a:r>
            <a:endParaRPr lang="en-US" dirty="0"/>
          </a:p>
        </p:txBody>
      </p:sp>
      <p:sp>
        <p:nvSpPr>
          <p:cNvPr id="5" name="Subtitle 4"/>
          <p:cNvSpPr>
            <a:spLocks noGrp="1"/>
          </p:cNvSpPr>
          <p:nvPr>
            <p:ph type="subTitle" idx="1"/>
          </p:nvPr>
        </p:nvSpPr>
        <p:spPr/>
        <p:txBody>
          <a:bodyPr/>
          <a:lstStyle/>
          <a:p>
            <a:endParaRPr lang="en-US" dirty="0" smtClean="0"/>
          </a:p>
        </p:txBody>
      </p:sp>
    </p:spTree>
    <p:extLst>
      <p:ext uri="{BB962C8B-B14F-4D97-AF65-F5344CB8AC3E}">
        <p14:creationId xmlns:p14="http://schemas.microsoft.com/office/powerpoint/2010/main" val="4073058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432" y="1676400"/>
            <a:ext cx="8608368" cy="2057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l-GR" dirty="0" smtClean="0"/>
              <a:t>Στοίβα</a:t>
            </a:r>
            <a:r>
              <a:rPr lang="en-US" dirty="0" smtClean="0"/>
              <a:t> - </a:t>
            </a:r>
            <a:r>
              <a:rPr lang="el-GR" dirty="0" err="1" smtClean="0"/>
              <a:t>Υλοποιηση</a:t>
            </a:r>
            <a:endParaRPr lang="en-US" dirty="0"/>
          </a:p>
        </p:txBody>
      </p:sp>
      <p:grpSp>
        <p:nvGrpSpPr>
          <p:cNvPr id="8" name="Group 7"/>
          <p:cNvGrpSpPr/>
          <p:nvPr/>
        </p:nvGrpSpPr>
        <p:grpSpPr>
          <a:xfrm>
            <a:off x="2286000" y="2013857"/>
            <a:ext cx="1600200" cy="1295400"/>
            <a:chOff x="3124200" y="2362200"/>
            <a:chExt cx="1600200" cy="1295400"/>
          </a:xfrm>
        </p:grpSpPr>
        <p:sp>
          <p:nvSpPr>
            <p:cNvPr id="5" name="Rounded Rectangle 4"/>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a:t>
              </a:r>
              <a:endParaRPr lang="en-US" dirty="0"/>
            </a:p>
          </p:txBody>
        </p:sp>
      </p:grpSp>
      <p:grpSp>
        <p:nvGrpSpPr>
          <p:cNvPr id="13" name="Group 12"/>
          <p:cNvGrpSpPr/>
          <p:nvPr/>
        </p:nvGrpSpPr>
        <p:grpSpPr>
          <a:xfrm>
            <a:off x="4495800" y="2013857"/>
            <a:ext cx="1600200" cy="1295400"/>
            <a:chOff x="3124200" y="2362200"/>
            <a:chExt cx="1600200" cy="1295400"/>
          </a:xfrm>
        </p:grpSpPr>
        <p:sp>
          <p:nvSpPr>
            <p:cNvPr id="14" name="Rounded Rectangle 13"/>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grpSp>
      <p:grpSp>
        <p:nvGrpSpPr>
          <p:cNvPr id="17" name="Group 16"/>
          <p:cNvGrpSpPr/>
          <p:nvPr/>
        </p:nvGrpSpPr>
        <p:grpSpPr>
          <a:xfrm>
            <a:off x="6705600" y="1981200"/>
            <a:ext cx="1600200" cy="1295400"/>
            <a:chOff x="3124200" y="2362200"/>
            <a:chExt cx="1600200" cy="1295400"/>
          </a:xfrm>
        </p:grpSpPr>
        <p:sp>
          <p:nvSpPr>
            <p:cNvPr id="18" name="Rounded Rectangle 17"/>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grpSp>
      <p:cxnSp>
        <p:nvCxnSpPr>
          <p:cNvPr id="22" name="Elbow Connector 21"/>
          <p:cNvCxnSpPr>
            <a:stCxn id="6" idx="3"/>
            <a:endCxn id="14" idx="1"/>
          </p:cNvCxnSpPr>
          <p:nvPr/>
        </p:nvCxnSpPr>
        <p:spPr>
          <a:xfrm flipV="1">
            <a:off x="3810000" y="2661557"/>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endCxn id="18" idx="1"/>
          </p:cNvCxnSpPr>
          <p:nvPr/>
        </p:nvCxnSpPr>
        <p:spPr>
          <a:xfrm flipV="1">
            <a:off x="6019800" y="2628900"/>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28600" y="2432957"/>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cxnSp>
        <p:nvCxnSpPr>
          <p:cNvPr id="29" name="Straight Arrow Connector 28"/>
          <p:cNvCxnSpPr>
            <a:stCxn id="27" idx="3"/>
            <a:endCxn id="5" idx="1"/>
          </p:cNvCxnSpPr>
          <p:nvPr/>
        </p:nvCxnSpPr>
        <p:spPr>
          <a:xfrm>
            <a:off x="1676400" y="2661557"/>
            <a:ext cx="6096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00203" y="3847352"/>
            <a:ext cx="9071011" cy="3046988"/>
          </a:xfrm>
          <a:prstGeom prst="rect">
            <a:avLst/>
          </a:prstGeom>
          <a:noFill/>
        </p:spPr>
        <p:txBody>
          <a:bodyPr wrap="square" rtlCol="0">
            <a:spAutoFit/>
          </a:bodyPr>
          <a:lstStyle/>
          <a:p>
            <a:pPr marL="342900" indent="-342900">
              <a:buFont typeface="Arial" pitchFamily="34" charset="0"/>
              <a:buChar char="•"/>
            </a:pPr>
            <a:r>
              <a:rPr lang="el-GR" sz="2400" dirty="0" smtClean="0"/>
              <a:t>Τα Χ,Υ,Ζ μπορεί να είναι δεδομένα οποιουδήποτε τύπου ή </a:t>
            </a:r>
            <a:r>
              <a:rPr lang="el-GR" sz="2400" dirty="0" err="1" smtClean="0"/>
              <a:t>κλασης</a:t>
            </a:r>
            <a:r>
              <a:rPr lang="el-GR" sz="2400" dirty="0" smtClean="0"/>
              <a:t>. Στην περίπτωση μας δείκτες σε </a:t>
            </a:r>
            <a:r>
              <a:rPr lang="en-US" sz="2400" dirty="0" err="1" smtClean="0">
                <a:solidFill>
                  <a:srgbClr val="FF0000"/>
                </a:solidFill>
              </a:rPr>
              <a:t>myString</a:t>
            </a:r>
            <a:endParaRPr lang="el-GR" sz="2400" dirty="0" smtClean="0">
              <a:solidFill>
                <a:srgbClr val="FF0000"/>
              </a:solidFill>
            </a:endParaRPr>
          </a:p>
          <a:p>
            <a:pPr marL="342900" indent="-342900">
              <a:buFont typeface="Arial" pitchFamily="34" charset="0"/>
              <a:buChar char="•"/>
            </a:pPr>
            <a:endParaRPr lang="el-GR" sz="2400" dirty="0"/>
          </a:p>
          <a:p>
            <a:pPr marL="342900" indent="-342900">
              <a:buFont typeface="Arial" pitchFamily="34" charset="0"/>
              <a:buChar char="•"/>
            </a:pPr>
            <a:r>
              <a:rPr lang="el-GR" sz="2400" dirty="0" smtClean="0"/>
              <a:t>Θα </a:t>
            </a:r>
            <a:r>
              <a:rPr lang="el-GR" sz="2400" dirty="0" err="1" smtClean="0"/>
              <a:t>ορισουμε</a:t>
            </a:r>
            <a:r>
              <a:rPr lang="el-GR" sz="2400" dirty="0" smtClean="0"/>
              <a:t> </a:t>
            </a:r>
            <a:r>
              <a:rPr lang="en-US" sz="2400" dirty="0" err="1" smtClean="0">
                <a:solidFill>
                  <a:srgbClr val="FF0000"/>
                </a:solidFill>
              </a:rPr>
              <a:t>StackElement</a:t>
            </a:r>
            <a:r>
              <a:rPr lang="el-GR" sz="2400" dirty="0" smtClean="0">
                <a:solidFill>
                  <a:srgbClr val="FF0000"/>
                </a:solidFill>
              </a:rPr>
              <a:t> </a:t>
            </a:r>
            <a:r>
              <a:rPr lang="el-GR" sz="2400" dirty="0" smtClean="0"/>
              <a:t>μια κλάση που κρατάει το κάθε στοιχείο της </a:t>
            </a:r>
            <a:r>
              <a:rPr lang="el-GR" sz="2400" dirty="0" err="1" smtClean="0"/>
              <a:t>στοιβας</a:t>
            </a:r>
            <a:r>
              <a:rPr lang="el-GR" sz="2400" dirty="0" smtClean="0"/>
              <a:t>.</a:t>
            </a:r>
            <a:endParaRPr lang="en-US" sz="2400" dirty="0" smtClean="0"/>
          </a:p>
          <a:p>
            <a:pPr marL="342900" indent="-342900">
              <a:buFont typeface="Arial" pitchFamily="34" charset="0"/>
              <a:buChar char="•"/>
            </a:pPr>
            <a:endParaRPr lang="en-US" sz="2400" dirty="0"/>
          </a:p>
          <a:p>
            <a:pPr marL="342900" indent="-342900">
              <a:buFont typeface="Arial" pitchFamily="34" charset="0"/>
              <a:buChar char="•"/>
            </a:pPr>
            <a:r>
              <a:rPr lang="el-GR" sz="2400" dirty="0" smtClean="0"/>
              <a:t>Και μια κλάση </a:t>
            </a:r>
            <a:r>
              <a:rPr lang="en-US" sz="2400" dirty="0" smtClean="0">
                <a:solidFill>
                  <a:srgbClr val="FF0000"/>
                </a:solidFill>
              </a:rPr>
              <a:t>Stack</a:t>
            </a:r>
            <a:r>
              <a:rPr lang="en-US" sz="2400" dirty="0" smtClean="0"/>
              <a:t> </a:t>
            </a:r>
            <a:r>
              <a:rPr lang="el-GR" sz="2400" dirty="0" smtClean="0"/>
              <a:t>που υλοποιεί την στοίβα και όλες τις λειτουργίες της</a:t>
            </a:r>
            <a:endParaRPr lang="en-US" sz="2400" dirty="0"/>
          </a:p>
        </p:txBody>
      </p:sp>
    </p:spTree>
    <p:extLst>
      <p:ext uri="{BB962C8B-B14F-4D97-AF65-F5344CB8AC3E}">
        <p14:creationId xmlns:p14="http://schemas.microsoft.com/office/powerpoint/2010/main" val="20499679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0999" y="381000"/>
            <a:ext cx="7096815" cy="6494085"/>
          </a:xfrm>
          <a:prstGeom prst="rect">
            <a:avLst/>
          </a:prstGeom>
          <a:noFill/>
        </p:spPr>
        <p:txBody>
          <a:bodyPr wrap="none" rtlCol="0">
            <a:spAutoFit/>
          </a:bodyPr>
          <a:lstStyle/>
          <a:p>
            <a:r>
              <a:rPr lang="en-US" sz="1600" b="1" dirty="0">
                <a:latin typeface="Courier New" pitchFamily="49" charset="0"/>
                <a:cs typeface="Courier New" pitchFamily="49" charset="0"/>
              </a:rPr>
              <a:t>class </a:t>
            </a:r>
            <a:r>
              <a:rPr lang="en-US" sz="1600" b="1" dirty="0" err="1">
                <a:latin typeface="Courier New" pitchFamily="49" charset="0"/>
                <a:cs typeface="Courier New" pitchFamily="49" charset="0"/>
              </a:rPr>
              <a:t>StackElement</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private:</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myString</a:t>
            </a:r>
            <a:r>
              <a:rPr lang="en-US" sz="1600" b="1" dirty="0">
                <a:latin typeface="Courier New" pitchFamily="49" charset="0"/>
                <a:cs typeface="Courier New" pitchFamily="49" charset="0"/>
              </a:rPr>
              <a:t> *data;</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 *next;</a:t>
            </a:r>
          </a:p>
          <a:p>
            <a:r>
              <a:rPr lang="en-US" sz="1600" b="1" dirty="0">
                <a:latin typeface="Courier New" pitchFamily="49" charset="0"/>
                <a:cs typeface="Courier New" pitchFamily="49" charset="0"/>
              </a:rPr>
              <a:t>public:</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a:t>
            </a:r>
            <a:r>
              <a:rPr lang="en-US" sz="1600" b="1" dirty="0" err="1">
                <a:latin typeface="Courier New" pitchFamily="49" charset="0"/>
                <a:cs typeface="Courier New" pitchFamily="49" charset="0"/>
              </a:rPr>
              <a:t>myString</a:t>
            </a:r>
            <a:r>
              <a:rPr lang="en-US" sz="1600" b="1" dirty="0">
                <a:latin typeface="Courier New" pitchFamily="49" charset="0"/>
                <a:cs typeface="Courier New" pitchFamily="49" charset="0"/>
              </a:rPr>
              <a:t> *, </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 *Next();</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myString</a:t>
            </a:r>
            <a:r>
              <a:rPr lang="en-US" sz="1600" b="1" dirty="0">
                <a:latin typeface="Courier New" pitchFamily="49" charset="0"/>
                <a:cs typeface="Courier New" pitchFamily="49" charset="0"/>
              </a:rPr>
              <a:t> *Data();</a:t>
            </a:r>
          </a:p>
          <a:p>
            <a:r>
              <a:rPr lang="en-US" sz="1600" b="1" dirty="0">
                <a:latin typeface="Courier New" pitchFamily="49" charset="0"/>
                <a:cs typeface="Courier New" pitchFamily="49" charset="0"/>
              </a:rPr>
              <a:t>};</a:t>
            </a:r>
          </a:p>
          <a:p>
            <a:endParaRPr lang="en-US" sz="1600" b="1" dirty="0">
              <a:latin typeface="Courier New" pitchFamily="49" charset="0"/>
              <a:cs typeface="Courier New" pitchFamily="49" charset="0"/>
            </a:endParaRPr>
          </a:p>
          <a:p>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a:t>
            </a:r>
            <a:r>
              <a:rPr lang="en-US" sz="1600" b="1" dirty="0" err="1">
                <a:latin typeface="Courier New" pitchFamily="49" charset="0"/>
                <a:cs typeface="Courier New" pitchFamily="49" charset="0"/>
              </a:rPr>
              <a:t>myString</a:t>
            </a:r>
            <a:r>
              <a:rPr lang="en-US" sz="1600" b="1" dirty="0">
                <a:latin typeface="Courier New" pitchFamily="49" charset="0"/>
                <a:cs typeface="Courier New" pitchFamily="49" charset="0"/>
              </a:rPr>
              <a:t> *s, </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 *p)</a:t>
            </a:r>
          </a:p>
          <a:p>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data = s;</a:t>
            </a:r>
          </a:p>
          <a:p>
            <a:r>
              <a:rPr lang="en-US" sz="1600" b="1" dirty="0">
                <a:latin typeface="Courier New" pitchFamily="49" charset="0"/>
                <a:cs typeface="Courier New" pitchFamily="49" charset="0"/>
              </a:rPr>
              <a:t>  next = p;</a:t>
            </a:r>
          </a:p>
          <a:p>
            <a:r>
              <a:rPr lang="en-US" sz="1600" b="1" dirty="0">
                <a:latin typeface="Courier New" pitchFamily="49" charset="0"/>
                <a:cs typeface="Courier New" pitchFamily="49" charset="0"/>
              </a:rPr>
              <a:t>}</a:t>
            </a:r>
          </a:p>
          <a:p>
            <a:endParaRPr lang="en-US" sz="1600" b="1" dirty="0">
              <a:latin typeface="Courier New" pitchFamily="49" charset="0"/>
              <a:cs typeface="Courier New" pitchFamily="49" charset="0"/>
            </a:endParaRPr>
          </a:p>
          <a:p>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::Next()</a:t>
            </a:r>
          </a:p>
          <a:p>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return next;</a:t>
            </a:r>
          </a:p>
          <a:p>
            <a:r>
              <a:rPr lang="en-US" sz="1600" b="1" dirty="0">
                <a:latin typeface="Courier New" pitchFamily="49" charset="0"/>
                <a:cs typeface="Courier New" pitchFamily="49" charset="0"/>
              </a:rPr>
              <a:t>}</a:t>
            </a:r>
          </a:p>
          <a:p>
            <a:endParaRPr lang="en-US" sz="1600" b="1" dirty="0">
              <a:latin typeface="Courier New" pitchFamily="49" charset="0"/>
              <a:cs typeface="Courier New" pitchFamily="49" charset="0"/>
            </a:endParaRPr>
          </a:p>
          <a:p>
            <a:r>
              <a:rPr lang="en-US" sz="1600" b="1" dirty="0" err="1">
                <a:latin typeface="Courier New" pitchFamily="49" charset="0"/>
                <a:cs typeface="Courier New" pitchFamily="49" charset="0"/>
              </a:rPr>
              <a:t>myString</a:t>
            </a: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StackElement</a:t>
            </a:r>
            <a:r>
              <a:rPr lang="en-US" sz="1600" b="1" dirty="0">
                <a:latin typeface="Courier New" pitchFamily="49" charset="0"/>
                <a:cs typeface="Courier New" pitchFamily="49" charset="0"/>
              </a:rPr>
              <a:t>::Data()</a:t>
            </a:r>
          </a:p>
          <a:p>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return data;</a:t>
            </a:r>
          </a:p>
          <a:p>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p:txBody>
      </p:sp>
    </p:spTree>
    <p:extLst>
      <p:ext uri="{BB962C8B-B14F-4D97-AF65-F5344CB8AC3E}">
        <p14:creationId xmlns:p14="http://schemas.microsoft.com/office/powerpoint/2010/main" val="4882707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381000"/>
            <a:ext cx="3252814" cy="6924973"/>
          </a:xfrm>
          <a:prstGeom prst="rect">
            <a:avLst/>
          </a:prstGeom>
          <a:noFill/>
        </p:spPr>
        <p:txBody>
          <a:bodyPr wrap="none" rtlCol="0">
            <a:spAutoFit/>
          </a:bodyPr>
          <a:lstStyle/>
          <a:p>
            <a:r>
              <a:rPr lang="en-US" sz="1200" b="1" dirty="0">
                <a:latin typeface="Courier New" pitchFamily="49" charset="0"/>
                <a:cs typeface="Courier New" pitchFamily="49" charset="0"/>
              </a:rPr>
              <a:t>class Stack</a:t>
            </a:r>
          </a:p>
          <a:p>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private:</a:t>
            </a:r>
          </a:p>
          <a:p>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StackElement</a:t>
            </a:r>
            <a:r>
              <a:rPr lang="en-US" sz="1200" b="1" dirty="0">
                <a:latin typeface="Courier New" pitchFamily="49" charset="0"/>
                <a:cs typeface="Courier New" pitchFamily="49" charset="0"/>
              </a:rPr>
              <a:t> *head;</a:t>
            </a:r>
          </a:p>
          <a:p>
            <a:r>
              <a:rPr lang="en-US" sz="1200" b="1" dirty="0">
                <a:latin typeface="Courier New" pitchFamily="49" charset="0"/>
                <a:cs typeface="Courier New" pitchFamily="49" charset="0"/>
              </a:rPr>
              <a:t>  int size;</a:t>
            </a:r>
          </a:p>
          <a:p>
            <a:r>
              <a:rPr lang="en-US" sz="1200" b="1" dirty="0">
                <a:latin typeface="Courier New" pitchFamily="49" charset="0"/>
                <a:cs typeface="Courier New" pitchFamily="49" charset="0"/>
              </a:rPr>
              <a:t>public:</a:t>
            </a:r>
          </a:p>
          <a:p>
            <a:r>
              <a:rPr lang="en-US" sz="1200" b="1" dirty="0">
                <a:latin typeface="Courier New" pitchFamily="49" charset="0"/>
                <a:cs typeface="Courier New" pitchFamily="49" charset="0"/>
              </a:rPr>
              <a:t>  Stack();</a:t>
            </a:r>
          </a:p>
          <a:p>
            <a:r>
              <a:rPr lang="en-US" sz="1200" b="1" dirty="0">
                <a:latin typeface="Courier New" pitchFamily="49" charset="0"/>
                <a:cs typeface="Courier New" pitchFamily="49" charset="0"/>
              </a:rPr>
              <a:t>  ~Stack();</a:t>
            </a:r>
          </a:p>
          <a:p>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myString</a:t>
            </a:r>
            <a:r>
              <a:rPr lang="en-US" sz="1200" b="1" dirty="0">
                <a:latin typeface="Courier New" pitchFamily="49" charset="0"/>
                <a:cs typeface="Courier New" pitchFamily="49" charset="0"/>
              </a:rPr>
              <a:t> *Pop();</a:t>
            </a:r>
          </a:p>
          <a:p>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myString</a:t>
            </a:r>
            <a:r>
              <a:rPr lang="en-US" sz="1200" b="1" dirty="0">
                <a:latin typeface="Courier New" pitchFamily="49" charset="0"/>
                <a:cs typeface="Courier New" pitchFamily="49" charset="0"/>
              </a:rPr>
              <a:t> *Top();</a:t>
            </a:r>
          </a:p>
          <a:p>
            <a:r>
              <a:rPr lang="en-US" sz="1200" b="1" dirty="0">
                <a:latin typeface="Courier New" pitchFamily="49" charset="0"/>
                <a:cs typeface="Courier New" pitchFamily="49" charset="0"/>
              </a:rPr>
              <a:t>  void Push(</a:t>
            </a:r>
            <a:r>
              <a:rPr lang="en-US" sz="1200" b="1" dirty="0" err="1">
                <a:latin typeface="Courier New" pitchFamily="49" charset="0"/>
                <a:cs typeface="Courier New" pitchFamily="49" charset="0"/>
              </a:rPr>
              <a:t>myString</a:t>
            </a:r>
            <a:r>
              <a:rPr lang="en-US" sz="1200" b="1" dirty="0">
                <a:latin typeface="Courier New" pitchFamily="49" charset="0"/>
                <a:cs typeface="Courier New" pitchFamily="49" charset="0"/>
              </a:rPr>
              <a:t> *);</a:t>
            </a:r>
          </a:p>
          <a:p>
            <a:r>
              <a:rPr lang="en-US" sz="1200" b="1" dirty="0">
                <a:latin typeface="Courier New" pitchFamily="49" charset="0"/>
                <a:cs typeface="Courier New" pitchFamily="49" charset="0"/>
              </a:rPr>
              <a:t>  int </a:t>
            </a:r>
            <a:r>
              <a:rPr lang="en-US" sz="1200" b="1" dirty="0" err="1">
                <a:latin typeface="Courier New" pitchFamily="49" charset="0"/>
                <a:cs typeface="Courier New" pitchFamily="49" charset="0"/>
              </a:rPr>
              <a:t>GetSize</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void Print();</a:t>
            </a:r>
          </a:p>
          <a:p>
            <a:r>
              <a:rPr lang="en-US" sz="1200" b="1" dirty="0">
                <a:latin typeface="Courier New" pitchFamily="49" charset="0"/>
                <a:cs typeface="Courier New" pitchFamily="49" charset="0"/>
              </a:rPr>
              <a:t>  bool </a:t>
            </a:r>
            <a:r>
              <a:rPr lang="en-US" sz="1200" b="1" dirty="0" err="1">
                <a:latin typeface="Courier New" pitchFamily="49" charset="0"/>
                <a:cs typeface="Courier New" pitchFamily="49" charset="0"/>
              </a:rPr>
              <a:t>IsEmpty</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a:t>
            </a:r>
          </a:p>
          <a:p>
            <a:endParaRPr lang="en-US" sz="1200" b="1" dirty="0">
              <a:latin typeface="Courier New" pitchFamily="49" charset="0"/>
              <a:cs typeface="Courier New" pitchFamily="49" charset="0"/>
            </a:endParaRPr>
          </a:p>
          <a:p>
            <a:r>
              <a:rPr lang="en-US" sz="1200" b="1" dirty="0">
                <a:latin typeface="Courier New" pitchFamily="49" charset="0"/>
                <a:cs typeface="Courier New" pitchFamily="49" charset="0"/>
              </a:rPr>
              <a:t>Stack::Stack():head(NULL),size(0)</a:t>
            </a:r>
          </a:p>
          <a:p>
            <a:r>
              <a:rPr lang="en-US" sz="1200" b="1" dirty="0" smtClean="0">
                <a:latin typeface="Courier New" pitchFamily="49" charset="0"/>
                <a:cs typeface="Courier New" pitchFamily="49" charset="0"/>
              </a:rPr>
              <a:t>{}</a:t>
            </a:r>
            <a:endParaRPr lang="en-US" sz="1200" b="1" dirty="0">
              <a:latin typeface="Courier New" pitchFamily="49" charset="0"/>
              <a:cs typeface="Courier New" pitchFamily="49" charset="0"/>
            </a:endParaRPr>
          </a:p>
          <a:p>
            <a:endParaRPr lang="en-US" sz="1200" b="1" dirty="0">
              <a:latin typeface="Courier New" pitchFamily="49" charset="0"/>
              <a:cs typeface="Courier New" pitchFamily="49" charset="0"/>
            </a:endParaRPr>
          </a:p>
          <a:p>
            <a:r>
              <a:rPr lang="en-US" sz="1200" b="1" dirty="0" err="1">
                <a:latin typeface="Courier New" pitchFamily="49" charset="0"/>
                <a:cs typeface="Courier New" pitchFamily="49" charset="0"/>
              </a:rPr>
              <a:t>myString</a:t>
            </a:r>
            <a:r>
              <a:rPr lang="en-US" sz="1200" b="1" dirty="0">
                <a:latin typeface="Courier New" pitchFamily="49" charset="0"/>
                <a:cs typeface="Courier New" pitchFamily="49" charset="0"/>
              </a:rPr>
              <a:t> *Stack::Top()</a:t>
            </a:r>
          </a:p>
          <a:p>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return head-&gt;Data();</a:t>
            </a:r>
          </a:p>
          <a:p>
            <a:r>
              <a:rPr lang="en-US" sz="1200" b="1" dirty="0">
                <a:latin typeface="Courier New" pitchFamily="49" charset="0"/>
                <a:cs typeface="Courier New" pitchFamily="49" charset="0"/>
              </a:rPr>
              <a:t>}</a:t>
            </a:r>
          </a:p>
          <a:p>
            <a:endParaRPr lang="en-US" sz="1200" b="1" dirty="0">
              <a:latin typeface="Courier New" pitchFamily="49" charset="0"/>
              <a:cs typeface="Courier New" pitchFamily="49" charset="0"/>
            </a:endParaRPr>
          </a:p>
          <a:p>
            <a:r>
              <a:rPr lang="en-US" sz="1200" b="1" dirty="0" err="1">
                <a:latin typeface="Courier New" pitchFamily="49" charset="0"/>
                <a:cs typeface="Courier New" pitchFamily="49" charset="0"/>
              </a:rPr>
              <a:t>myString</a:t>
            </a:r>
            <a:r>
              <a:rPr lang="en-US" sz="1200" b="1" dirty="0">
                <a:latin typeface="Courier New" pitchFamily="49" charset="0"/>
                <a:cs typeface="Courier New" pitchFamily="49" charset="0"/>
              </a:rPr>
              <a:t> *Stack::Pop()</a:t>
            </a:r>
          </a:p>
          <a:p>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if (head == NULL){</a:t>
            </a:r>
          </a:p>
          <a:p>
            <a:r>
              <a:rPr lang="en-US" sz="1200" b="1" dirty="0">
                <a:latin typeface="Courier New" pitchFamily="49" charset="0"/>
                <a:cs typeface="Courier New" pitchFamily="49" charset="0"/>
              </a:rPr>
              <a:t>    return NULL;</a:t>
            </a:r>
          </a:p>
          <a:p>
            <a:r>
              <a:rPr lang="en-US" sz="1200" b="1" dirty="0">
                <a:latin typeface="Courier New" pitchFamily="49" charset="0"/>
                <a:cs typeface="Courier New" pitchFamily="49" charset="0"/>
              </a:rPr>
              <a:t>  }</a:t>
            </a:r>
          </a:p>
          <a:p>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myString</a:t>
            </a:r>
            <a:r>
              <a:rPr lang="en-US" sz="1200" b="1" dirty="0">
                <a:latin typeface="Courier New" pitchFamily="49" charset="0"/>
                <a:cs typeface="Courier New" pitchFamily="49" charset="0"/>
              </a:rPr>
              <a:t> *s = head-&gt;Data();</a:t>
            </a:r>
          </a:p>
          <a:p>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StackElement</a:t>
            </a:r>
            <a:r>
              <a:rPr lang="en-US" sz="1200" b="1" dirty="0">
                <a:latin typeface="Courier New" pitchFamily="49" charset="0"/>
                <a:cs typeface="Courier New" pitchFamily="49" charset="0"/>
              </a:rPr>
              <a:t> *temp = head;</a:t>
            </a:r>
          </a:p>
          <a:p>
            <a:r>
              <a:rPr lang="en-US" sz="1200" b="1" dirty="0">
                <a:latin typeface="Courier New" pitchFamily="49" charset="0"/>
                <a:cs typeface="Courier New" pitchFamily="49" charset="0"/>
              </a:rPr>
              <a:t>  head = head-&gt;Next();</a:t>
            </a:r>
          </a:p>
          <a:p>
            <a:r>
              <a:rPr lang="en-US" sz="1200" b="1" dirty="0">
                <a:latin typeface="Courier New" pitchFamily="49" charset="0"/>
                <a:cs typeface="Courier New" pitchFamily="49" charset="0"/>
              </a:rPr>
              <a:t>  delete temp;</a:t>
            </a:r>
          </a:p>
          <a:p>
            <a:r>
              <a:rPr lang="en-US" sz="1200" b="1" dirty="0">
                <a:latin typeface="Courier New" pitchFamily="49" charset="0"/>
                <a:cs typeface="Courier New" pitchFamily="49" charset="0"/>
              </a:rPr>
              <a:t>  return s;</a:t>
            </a:r>
          </a:p>
          <a:p>
            <a:r>
              <a:rPr lang="en-US" sz="1200" b="1" dirty="0">
                <a:latin typeface="Courier New" pitchFamily="49" charset="0"/>
                <a:cs typeface="Courier New" pitchFamily="49" charset="0"/>
              </a:rPr>
              <a:t>}</a:t>
            </a:r>
          </a:p>
          <a:p>
            <a:endParaRPr lang="en-US" sz="1200" b="1" dirty="0">
              <a:latin typeface="Courier New" pitchFamily="49" charset="0"/>
              <a:cs typeface="Courier New" pitchFamily="49" charset="0"/>
            </a:endParaRPr>
          </a:p>
        </p:txBody>
      </p:sp>
      <p:sp>
        <p:nvSpPr>
          <p:cNvPr id="5" name="TextBox 4"/>
          <p:cNvSpPr txBox="1"/>
          <p:nvPr/>
        </p:nvSpPr>
        <p:spPr>
          <a:xfrm>
            <a:off x="4038600" y="402771"/>
            <a:ext cx="5205271" cy="7109639"/>
          </a:xfrm>
          <a:prstGeom prst="rect">
            <a:avLst/>
          </a:prstGeom>
          <a:noFill/>
        </p:spPr>
        <p:txBody>
          <a:bodyPr wrap="none" rtlCol="0">
            <a:spAutoFit/>
          </a:bodyPr>
          <a:lstStyle/>
          <a:p>
            <a:r>
              <a:rPr lang="en-US" sz="1200" b="1" dirty="0">
                <a:latin typeface="Courier New" pitchFamily="49" charset="0"/>
                <a:cs typeface="Courier New" pitchFamily="49" charset="0"/>
              </a:rPr>
              <a:t>void Stack::Push(</a:t>
            </a:r>
            <a:r>
              <a:rPr lang="en-US" sz="1200" b="1" dirty="0" err="1">
                <a:latin typeface="Courier New" pitchFamily="49" charset="0"/>
                <a:cs typeface="Courier New" pitchFamily="49" charset="0"/>
              </a:rPr>
              <a:t>myString</a:t>
            </a:r>
            <a:r>
              <a:rPr lang="en-US" sz="1200" b="1" dirty="0">
                <a:latin typeface="Courier New" pitchFamily="49" charset="0"/>
                <a:cs typeface="Courier New" pitchFamily="49" charset="0"/>
              </a:rPr>
              <a:t> *s)</a:t>
            </a:r>
          </a:p>
          <a:p>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StackElement</a:t>
            </a:r>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newElement</a:t>
            </a:r>
            <a:r>
              <a:rPr lang="en-US" sz="1200" b="1" dirty="0">
                <a:latin typeface="Courier New" pitchFamily="49" charset="0"/>
                <a:cs typeface="Courier New" pitchFamily="49" charset="0"/>
              </a:rPr>
              <a:t> = new </a:t>
            </a:r>
            <a:r>
              <a:rPr lang="en-US" sz="1200" b="1" dirty="0" err="1">
                <a:latin typeface="Courier New" pitchFamily="49" charset="0"/>
                <a:cs typeface="Courier New" pitchFamily="49" charset="0"/>
              </a:rPr>
              <a:t>StackElement</a:t>
            </a:r>
            <a:r>
              <a:rPr lang="en-US" sz="1200" b="1" dirty="0">
                <a:latin typeface="Courier New" pitchFamily="49" charset="0"/>
                <a:cs typeface="Courier New" pitchFamily="49" charset="0"/>
              </a:rPr>
              <a:t>(</a:t>
            </a:r>
            <a:r>
              <a:rPr lang="en-US" sz="1200" b="1" dirty="0" err="1">
                <a:latin typeface="Courier New" pitchFamily="49" charset="0"/>
                <a:cs typeface="Courier New" pitchFamily="49" charset="0"/>
              </a:rPr>
              <a:t>s,head</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head = </a:t>
            </a:r>
            <a:r>
              <a:rPr lang="en-US" sz="1200" b="1" dirty="0" err="1">
                <a:latin typeface="Courier New" pitchFamily="49" charset="0"/>
                <a:cs typeface="Courier New" pitchFamily="49" charset="0"/>
              </a:rPr>
              <a:t>newElement</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a:t>
            </a:r>
          </a:p>
          <a:p>
            <a:endParaRPr lang="en-US" sz="1200" b="1" dirty="0" smtClean="0">
              <a:latin typeface="Courier New" pitchFamily="49" charset="0"/>
              <a:cs typeface="Courier New" pitchFamily="49" charset="0"/>
            </a:endParaRPr>
          </a:p>
          <a:p>
            <a:r>
              <a:rPr lang="en-US" sz="1200" b="1" dirty="0" smtClean="0">
                <a:latin typeface="Courier New" pitchFamily="49" charset="0"/>
                <a:cs typeface="Courier New" pitchFamily="49" charset="0"/>
              </a:rPr>
              <a:t>int </a:t>
            </a:r>
            <a:r>
              <a:rPr lang="en-US" sz="1200" b="1" dirty="0">
                <a:latin typeface="Courier New" pitchFamily="49" charset="0"/>
                <a:cs typeface="Courier New" pitchFamily="49" charset="0"/>
              </a:rPr>
              <a:t>Stack::</a:t>
            </a:r>
            <a:r>
              <a:rPr lang="en-US" sz="1200" b="1" dirty="0" err="1">
                <a:latin typeface="Courier New" pitchFamily="49" charset="0"/>
                <a:cs typeface="Courier New" pitchFamily="49" charset="0"/>
              </a:rPr>
              <a:t>GetSize</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return size;</a:t>
            </a:r>
          </a:p>
          <a:p>
            <a:r>
              <a:rPr lang="en-US" sz="1200" b="1" dirty="0">
                <a:latin typeface="Courier New" pitchFamily="49" charset="0"/>
                <a:cs typeface="Courier New" pitchFamily="49" charset="0"/>
              </a:rPr>
              <a:t>}</a:t>
            </a:r>
          </a:p>
          <a:p>
            <a:endParaRPr lang="en-US" sz="1200" b="1" dirty="0">
              <a:latin typeface="Courier New" pitchFamily="49" charset="0"/>
              <a:cs typeface="Courier New" pitchFamily="49" charset="0"/>
            </a:endParaRPr>
          </a:p>
          <a:p>
            <a:r>
              <a:rPr lang="en-US" sz="1200" b="1" dirty="0">
                <a:latin typeface="Courier New" pitchFamily="49" charset="0"/>
                <a:cs typeface="Courier New" pitchFamily="49" charset="0"/>
              </a:rPr>
              <a:t>bool Stack::</a:t>
            </a:r>
            <a:r>
              <a:rPr lang="en-US" sz="1200" b="1" dirty="0" err="1">
                <a:latin typeface="Courier New" pitchFamily="49" charset="0"/>
                <a:cs typeface="Courier New" pitchFamily="49" charset="0"/>
              </a:rPr>
              <a:t>IsEmpty</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if (head == NULL){</a:t>
            </a:r>
          </a:p>
          <a:p>
            <a:r>
              <a:rPr lang="en-US" sz="1200" b="1" dirty="0">
                <a:latin typeface="Courier New" pitchFamily="49" charset="0"/>
                <a:cs typeface="Courier New" pitchFamily="49" charset="0"/>
              </a:rPr>
              <a:t>    return true;</a:t>
            </a:r>
          </a:p>
          <a:p>
            <a:r>
              <a:rPr lang="en-US" sz="1200" b="1" dirty="0">
                <a:latin typeface="Courier New" pitchFamily="49" charset="0"/>
                <a:cs typeface="Courier New" pitchFamily="49" charset="0"/>
              </a:rPr>
              <a:t>  }</a:t>
            </a:r>
          </a:p>
          <a:p>
            <a:r>
              <a:rPr lang="en-US" sz="1200" b="1" dirty="0">
                <a:latin typeface="Courier New" pitchFamily="49" charset="0"/>
                <a:cs typeface="Courier New" pitchFamily="49" charset="0"/>
              </a:rPr>
              <a:t>  return false;</a:t>
            </a:r>
          </a:p>
          <a:p>
            <a:r>
              <a:rPr lang="en-US" sz="1200" b="1" dirty="0">
                <a:latin typeface="Courier New" pitchFamily="49" charset="0"/>
                <a:cs typeface="Courier New" pitchFamily="49" charset="0"/>
              </a:rPr>
              <a:t>}</a:t>
            </a:r>
          </a:p>
          <a:p>
            <a:endParaRPr lang="en-US" sz="1200" b="1" dirty="0">
              <a:latin typeface="Courier New" pitchFamily="49" charset="0"/>
              <a:cs typeface="Courier New" pitchFamily="49" charset="0"/>
            </a:endParaRPr>
          </a:p>
          <a:p>
            <a:r>
              <a:rPr lang="en-US" sz="1200" b="1" dirty="0">
                <a:latin typeface="Courier New" pitchFamily="49" charset="0"/>
                <a:cs typeface="Courier New" pitchFamily="49" charset="0"/>
              </a:rPr>
              <a:t>void Stack::Print(){</a:t>
            </a:r>
          </a:p>
          <a:p>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StackElement</a:t>
            </a:r>
            <a:r>
              <a:rPr lang="en-US" sz="1200" b="1" dirty="0">
                <a:latin typeface="Courier New" pitchFamily="49" charset="0"/>
                <a:cs typeface="Courier New" pitchFamily="49" charset="0"/>
              </a:rPr>
              <a:t> *el = head;</a:t>
            </a:r>
          </a:p>
          <a:p>
            <a:r>
              <a:rPr lang="en-US" sz="1200" b="1" dirty="0">
                <a:latin typeface="Courier New" pitchFamily="49" charset="0"/>
                <a:cs typeface="Courier New" pitchFamily="49" charset="0"/>
              </a:rPr>
              <a:t>  while (el != NULL){</a:t>
            </a:r>
          </a:p>
          <a:p>
            <a:r>
              <a:rPr lang="en-US" sz="1200" b="1" dirty="0">
                <a:latin typeface="Courier New" pitchFamily="49" charset="0"/>
                <a:cs typeface="Courier New" pitchFamily="49" charset="0"/>
              </a:rPr>
              <a:t>    cout &lt;&lt; el-&gt;Data()-&gt;</a:t>
            </a:r>
            <a:r>
              <a:rPr lang="en-US" sz="1200" b="1" dirty="0" err="1">
                <a:latin typeface="Courier New" pitchFamily="49" charset="0"/>
                <a:cs typeface="Courier New" pitchFamily="49" charset="0"/>
              </a:rPr>
              <a:t>GetString</a:t>
            </a:r>
            <a:r>
              <a:rPr lang="en-US" sz="1200" b="1" dirty="0">
                <a:latin typeface="Courier New" pitchFamily="49" charset="0"/>
                <a:cs typeface="Courier New" pitchFamily="49" charset="0"/>
              </a:rPr>
              <a:t>() &lt;&lt; endl;</a:t>
            </a:r>
          </a:p>
          <a:p>
            <a:r>
              <a:rPr lang="en-US" sz="1200" b="1" dirty="0">
                <a:latin typeface="Courier New" pitchFamily="49" charset="0"/>
                <a:cs typeface="Courier New" pitchFamily="49" charset="0"/>
              </a:rPr>
              <a:t>    el = el-&gt;Next();</a:t>
            </a:r>
          </a:p>
          <a:p>
            <a:r>
              <a:rPr lang="en-US" sz="1200" b="1" dirty="0">
                <a:latin typeface="Courier New" pitchFamily="49" charset="0"/>
                <a:cs typeface="Courier New" pitchFamily="49" charset="0"/>
              </a:rPr>
              <a:t>  }</a:t>
            </a:r>
          </a:p>
          <a:p>
            <a:r>
              <a:rPr lang="en-US" sz="1200" b="1" dirty="0">
                <a:latin typeface="Courier New" pitchFamily="49" charset="0"/>
                <a:cs typeface="Courier New" pitchFamily="49" charset="0"/>
              </a:rPr>
              <a:t>}</a:t>
            </a:r>
          </a:p>
          <a:p>
            <a:endParaRPr lang="en-US" sz="1200" b="1" dirty="0">
              <a:latin typeface="Courier New" pitchFamily="49" charset="0"/>
              <a:cs typeface="Courier New" pitchFamily="49" charset="0"/>
            </a:endParaRPr>
          </a:p>
          <a:p>
            <a:r>
              <a:rPr lang="en-US" sz="1200" b="1" dirty="0">
                <a:latin typeface="Courier New" pitchFamily="49" charset="0"/>
                <a:cs typeface="Courier New" pitchFamily="49" charset="0"/>
              </a:rPr>
              <a:t>Stack::~Stack()</a:t>
            </a:r>
          </a:p>
          <a:p>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StackElement</a:t>
            </a:r>
            <a:r>
              <a:rPr lang="en-US" sz="1200" b="1" dirty="0">
                <a:latin typeface="Courier New" pitchFamily="49" charset="0"/>
                <a:cs typeface="Courier New" pitchFamily="49" charset="0"/>
              </a:rPr>
              <a:t> *temp = head;</a:t>
            </a:r>
          </a:p>
          <a:p>
            <a:r>
              <a:rPr lang="en-US" sz="1200" b="1" dirty="0">
                <a:latin typeface="Courier New" pitchFamily="49" charset="0"/>
                <a:cs typeface="Courier New" pitchFamily="49" charset="0"/>
              </a:rPr>
              <a:t>  while (head != NULL){</a:t>
            </a:r>
          </a:p>
          <a:p>
            <a:r>
              <a:rPr lang="en-US" sz="1200" b="1" dirty="0">
                <a:latin typeface="Courier New" pitchFamily="49" charset="0"/>
                <a:cs typeface="Courier New" pitchFamily="49" charset="0"/>
              </a:rPr>
              <a:t>    head = head-&gt;Next();</a:t>
            </a:r>
          </a:p>
          <a:p>
            <a:r>
              <a:rPr lang="en-US" sz="1200" b="1" dirty="0">
                <a:latin typeface="Courier New" pitchFamily="49" charset="0"/>
                <a:cs typeface="Courier New" pitchFamily="49" charset="0"/>
              </a:rPr>
              <a:t>    delete temp;</a:t>
            </a:r>
          </a:p>
          <a:p>
            <a:r>
              <a:rPr lang="en-US" sz="1200" b="1" dirty="0">
                <a:latin typeface="Courier New" pitchFamily="49" charset="0"/>
                <a:cs typeface="Courier New" pitchFamily="49" charset="0"/>
              </a:rPr>
              <a:t>    temp = head;</a:t>
            </a:r>
          </a:p>
          <a:p>
            <a:r>
              <a:rPr lang="en-US" sz="1200" b="1" dirty="0">
                <a:latin typeface="Courier New" pitchFamily="49" charset="0"/>
                <a:cs typeface="Courier New" pitchFamily="49" charset="0"/>
              </a:rPr>
              <a:t>  }</a:t>
            </a:r>
          </a:p>
          <a:p>
            <a:r>
              <a:rPr lang="en-US" sz="1200" b="1" dirty="0">
                <a:latin typeface="Courier New" pitchFamily="49" charset="0"/>
                <a:cs typeface="Courier New" pitchFamily="49" charset="0"/>
              </a:rPr>
              <a:t>}</a:t>
            </a:r>
          </a:p>
          <a:p>
            <a:endParaRPr lang="en-US" dirty="0"/>
          </a:p>
          <a:p>
            <a:endParaRPr lang="en-US" dirty="0"/>
          </a:p>
        </p:txBody>
      </p:sp>
    </p:spTree>
    <p:extLst>
      <p:ext uri="{BB962C8B-B14F-4D97-AF65-F5344CB8AC3E}">
        <p14:creationId xmlns:p14="http://schemas.microsoft.com/office/powerpoint/2010/main" val="41465166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533400"/>
            <a:ext cx="9696885" cy="6463308"/>
          </a:xfrm>
          <a:prstGeom prst="rect">
            <a:avLst/>
          </a:prstGeom>
          <a:noFill/>
        </p:spPr>
        <p:txBody>
          <a:bodyPr wrap="none" rtlCol="0">
            <a:spAutoFit/>
          </a:bodyPr>
          <a:lstStyle/>
          <a:p>
            <a:r>
              <a:rPr lang="en-US" b="1" dirty="0">
                <a:latin typeface="Courier New" pitchFamily="49" charset="0"/>
                <a:cs typeface="Courier New" pitchFamily="49" charset="0"/>
              </a:rPr>
              <a:t>int main(){</a:t>
            </a:r>
          </a:p>
          <a:p>
            <a:r>
              <a:rPr lang="en-US" b="1" dirty="0">
                <a:latin typeface="Courier New" pitchFamily="49" charset="0"/>
                <a:cs typeface="Courier New" pitchFamily="49" charset="0"/>
              </a:rPr>
              <a:t>  ifstream fin("input.txt");</a:t>
            </a:r>
          </a:p>
          <a:p>
            <a:r>
              <a:rPr lang="en-US" b="1" dirty="0">
                <a:latin typeface="Courier New" pitchFamily="49" charset="0"/>
                <a:cs typeface="Courier New" pitchFamily="49" charset="0"/>
              </a:rPr>
              <a:t>  Stack *</a:t>
            </a:r>
            <a:r>
              <a:rPr lang="en-US" b="1" dirty="0" err="1">
                <a:latin typeface="Courier New" pitchFamily="49" charset="0"/>
                <a:cs typeface="Courier New" pitchFamily="49" charset="0"/>
              </a:rPr>
              <a:t>nameStack</a:t>
            </a:r>
            <a:r>
              <a:rPr lang="en-US" b="1" dirty="0">
                <a:latin typeface="Courier New" pitchFamily="49" charset="0"/>
                <a:cs typeface="Courier New" pitchFamily="49" charset="0"/>
              </a:rPr>
              <a:t> = new Stack();</a:t>
            </a:r>
          </a:p>
          <a:p>
            <a:r>
              <a:rPr lang="en-US" b="1" dirty="0">
                <a:latin typeface="Courier New" pitchFamily="49" charset="0"/>
                <a:cs typeface="Courier New" pitchFamily="49" charset="0"/>
              </a:rPr>
              <a:t>  char s[100];</a:t>
            </a:r>
          </a:p>
          <a:p>
            <a:r>
              <a:rPr lang="en-US" b="1" dirty="0">
                <a:latin typeface="Courier New" pitchFamily="49" charset="0"/>
                <a:cs typeface="Courier New" pitchFamily="49" charset="0"/>
              </a:rPr>
              <a:t>  while (</a:t>
            </a:r>
            <a:r>
              <a:rPr lang="en-US" b="1" dirty="0" err="1">
                <a:latin typeface="Courier New" pitchFamily="49" charset="0"/>
                <a:cs typeface="Courier New" pitchFamily="49" charset="0"/>
              </a:rPr>
              <a:t>fin.getline</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s,100</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cout &lt;&lt; s &lt;&lt; endl;</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myString</a:t>
            </a:r>
            <a:r>
              <a:rPr lang="en-US" b="1" dirty="0">
                <a:latin typeface="Courier New" pitchFamily="49" charset="0"/>
                <a:cs typeface="Courier New" pitchFamily="49" charset="0"/>
              </a:rPr>
              <a:t> *</a:t>
            </a:r>
            <a:r>
              <a:rPr lang="en-US" b="1" dirty="0" err="1">
                <a:latin typeface="Courier New" pitchFamily="49" charset="0"/>
                <a:cs typeface="Courier New" pitchFamily="49" charset="0"/>
              </a:rPr>
              <a:t>sp</a:t>
            </a:r>
            <a:r>
              <a:rPr lang="en-US" b="1" dirty="0">
                <a:latin typeface="Courier New" pitchFamily="49" charset="0"/>
                <a:cs typeface="Courier New" pitchFamily="49" charset="0"/>
              </a:rPr>
              <a:t> = new </a:t>
            </a:r>
            <a:r>
              <a:rPr lang="en-US" b="1" dirty="0" err="1">
                <a:latin typeface="Courier New" pitchFamily="49" charset="0"/>
                <a:cs typeface="Courier New" pitchFamily="49" charset="0"/>
              </a:rPr>
              <a:t>myString</a:t>
            </a:r>
            <a:r>
              <a:rPr lang="en-US" b="1" dirty="0">
                <a:latin typeface="Courier New" pitchFamily="49" charset="0"/>
                <a:cs typeface="Courier New" pitchFamily="49" charset="0"/>
              </a:rPr>
              <a:t>(s);</a:t>
            </a:r>
          </a:p>
          <a:p>
            <a:r>
              <a:rPr lang="en-US" b="1" dirty="0">
                <a:latin typeface="Courier New" pitchFamily="49" charset="0"/>
                <a:cs typeface="Courier New" pitchFamily="49" charset="0"/>
              </a:rPr>
              <a:t>    if (</a:t>
            </a:r>
            <a:r>
              <a:rPr lang="en-US" b="1" dirty="0" err="1">
                <a:latin typeface="Courier New" pitchFamily="49" charset="0"/>
                <a:cs typeface="Courier New" pitchFamily="49" charset="0"/>
              </a:rPr>
              <a:t>sp</a:t>
            </a:r>
            <a:r>
              <a:rPr lang="en-US" b="1" dirty="0">
                <a:latin typeface="Courier New" pitchFamily="49" charset="0"/>
                <a:cs typeface="Courier New" pitchFamily="49" charset="0"/>
              </a:rPr>
              <a:t>-&gt;</a:t>
            </a:r>
            <a:r>
              <a:rPr lang="en-US" b="1" dirty="0" err="1">
                <a:latin typeface="Courier New" pitchFamily="49" charset="0"/>
                <a:cs typeface="Courier New" pitchFamily="49" charset="0"/>
              </a:rPr>
              <a:t>GetSize</a:t>
            </a:r>
            <a:r>
              <a:rPr lang="en-US" b="1" dirty="0">
                <a:latin typeface="Courier New" pitchFamily="49" charset="0"/>
                <a:cs typeface="Courier New" pitchFamily="49" charset="0"/>
              </a:rPr>
              <a:t>() &lt;=5){</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nameStack</a:t>
            </a:r>
            <a:r>
              <a:rPr lang="en-US" b="1" dirty="0">
                <a:latin typeface="Courier New" pitchFamily="49" charset="0"/>
                <a:cs typeface="Courier New" pitchFamily="49" charset="0"/>
              </a:rPr>
              <a:t>-&gt;Push(</a:t>
            </a:r>
            <a:r>
              <a:rPr lang="en-US" b="1" dirty="0" err="1">
                <a:latin typeface="Courier New" pitchFamily="49" charset="0"/>
                <a:cs typeface="Courier New" pitchFamily="49" charset="0"/>
              </a:rPr>
              <a:t>sp</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nameStack</a:t>
            </a:r>
            <a:r>
              <a:rPr lang="en-US" b="1" dirty="0">
                <a:latin typeface="Courier New" pitchFamily="49" charset="0"/>
                <a:cs typeface="Courier New" pitchFamily="49" charset="0"/>
              </a:rPr>
              <a:t>-&gt;Print();</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myString</a:t>
            </a:r>
            <a:r>
              <a:rPr lang="en-US" b="1" dirty="0">
                <a:latin typeface="Courier New" pitchFamily="49" charset="0"/>
                <a:cs typeface="Courier New" pitchFamily="49" charset="0"/>
              </a:rPr>
              <a:t> *first = </a:t>
            </a:r>
            <a:r>
              <a:rPr lang="en-US" b="1" dirty="0" err="1">
                <a:latin typeface="Courier New" pitchFamily="49" charset="0"/>
                <a:cs typeface="Courier New" pitchFamily="49" charset="0"/>
              </a:rPr>
              <a:t>nameStack</a:t>
            </a:r>
            <a:r>
              <a:rPr lang="en-US" b="1" dirty="0">
                <a:latin typeface="Courier New" pitchFamily="49" charset="0"/>
                <a:cs typeface="Courier New" pitchFamily="49" charset="0"/>
              </a:rPr>
              <a:t>-&gt;Top(); </a:t>
            </a:r>
            <a:r>
              <a:rPr lang="en-US" b="1" dirty="0" smtClean="0">
                <a:latin typeface="Courier New" pitchFamily="49" charset="0"/>
                <a:cs typeface="Courier New" pitchFamily="49" charset="0"/>
              </a:rPr>
              <a:t>// </a:t>
            </a:r>
            <a:r>
              <a:rPr lang="en-US" b="1" dirty="0">
                <a:latin typeface="Courier New" pitchFamily="49" charset="0"/>
                <a:cs typeface="Courier New" pitchFamily="49" charset="0"/>
              </a:rPr>
              <a:t>if we deleted the strings </a:t>
            </a:r>
            <a:endParaRPr lang="el-GR" b="1" dirty="0" smtClean="0">
              <a:latin typeface="Courier New" pitchFamily="49" charset="0"/>
              <a:cs typeface="Courier New" pitchFamily="49" charset="0"/>
            </a:endParaRPr>
          </a:p>
          <a:p>
            <a:r>
              <a:rPr lang="el-GR" b="1" dirty="0">
                <a:latin typeface="Courier New" pitchFamily="49" charset="0"/>
                <a:cs typeface="Courier New" pitchFamily="49" charset="0"/>
              </a:rPr>
              <a:t> </a:t>
            </a:r>
            <a:r>
              <a:rPr lang="el-GR" b="1" dirty="0" smtClean="0">
                <a:latin typeface="Courier New" pitchFamily="49" charset="0"/>
                <a:cs typeface="Courier New" pitchFamily="49" charset="0"/>
              </a:rPr>
              <a:t>        // </a:t>
            </a:r>
            <a:r>
              <a:rPr lang="en-US" b="1" dirty="0" smtClean="0">
                <a:latin typeface="Courier New" pitchFamily="49" charset="0"/>
                <a:cs typeface="Courier New" pitchFamily="49" charset="0"/>
              </a:rPr>
              <a:t>in </a:t>
            </a:r>
            <a:r>
              <a:rPr lang="en-US" b="1" dirty="0">
                <a:latin typeface="Courier New" pitchFamily="49" charset="0"/>
                <a:cs typeface="Courier New" pitchFamily="49" charset="0"/>
              </a:rPr>
              <a:t>the destructor first could end up </a:t>
            </a:r>
            <a:r>
              <a:rPr lang="en-US" b="1" dirty="0" smtClean="0">
                <a:latin typeface="Courier New" pitchFamily="49" charset="0"/>
                <a:cs typeface="Courier New" pitchFamily="49" charset="0"/>
              </a:rPr>
              <a:t>pointing nowhere</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  //delete </a:t>
            </a:r>
            <a:r>
              <a:rPr lang="en-US" b="1" dirty="0" err="1">
                <a:latin typeface="Courier New" pitchFamily="49" charset="0"/>
                <a:cs typeface="Courier New" pitchFamily="49" charset="0"/>
              </a:rPr>
              <a:t>nameStack</a:t>
            </a:r>
            <a:r>
              <a:rPr lang="en-US" b="1" dirty="0">
                <a:latin typeface="Courier New" pitchFamily="49" charset="0"/>
                <a:cs typeface="Courier New" pitchFamily="49" charset="0"/>
              </a:rPr>
              <a:t>; // Not a good idea since </a:t>
            </a:r>
            <a:endParaRPr lang="el-GR" b="1" dirty="0" smtClean="0">
              <a:latin typeface="Courier New" pitchFamily="49" charset="0"/>
              <a:cs typeface="Courier New" pitchFamily="49" charset="0"/>
            </a:endParaRPr>
          </a:p>
          <a:p>
            <a:r>
              <a:rPr lang="el-GR" b="1" dirty="0">
                <a:latin typeface="Courier New" pitchFamily="49" charset="0"/>
                <a:cs typeface="Courier New" pitchFamily="49" charset="0"/>
              </a:rPr>
              <a:t> </a:t>
            </a:r>
            <a:r>
              <a:rPr lang="el-GR" b="1" dirty="0" smtClean="0">
                <a:latin typeface="Courier New" pitchFamily="49" charset="0"/>
                <a:cs typeface="Courier New" pitchFamily="49" charset="0"/>
              </a:rPr>
              <a:t>                     //</a:t>
            </a:r>
            <a:r>
              <a:rPr lang="en-US" b="1" dirty="0" smtClean="0">
                <a:latin typeface="Courier New" pitchFamily="49" charset="0"/>
                <a:cs typeface="Courier New" pitchFamily="49" charset="0"/>
              </a:rPr>
              <a:t>we </a:t>
            </a:r>
            <a:r>
              <a:rPr lang="en-US" b="1" dirty="0">
                <a:latin typeface="Courier New" pitchFamily="49" charset="0"/>
                <a:cs typeface="Courier New" pitchFamily="49" charset="0"/>
              </a:rPr>
              <a:t>will not delete the strings</a:t>
            </a:r>
          </a:p>
          <a:p>
            <a:r>
              <a:rPr lang="en-US" b="1" dirty="0">
                <a:latin typeface="Courier New" pitchFamily="49" charset="0"/>
                <a:cs typeface="Courier New" pitchFamily="49" charset="0"/>
              </a:rPr>
              <a:t>  while (!</a:t>
            </a:r>
            <a:r>
              <a:rPr lang="en-US" b="1" dirty="0" err="1">
                <a:latin typeface="Courier New" pitchFamily="49" charset="0"/>
                <a:cs typeface="Courier New" pitchFamily="49" charset="0"/>
              </a:rPr>
              <a:t>nameStack</a:t>
            </a:r>
            <a:r>
              <a:rPr lang="en-US" b="1" dirty="0">
                <a:latin typeface="Courier New" pitchFamily="49" charset="0"/>
                <a:cs typeface="Courier New" pitchFamily="49" charset="0"/>
              </a:rPr>
              <a:t>-&gt;</a:t>
            </a:r>
            <a:r>
              <a:rPr lang="en-US" b="1" dirty="0" err="1">
                <a:latin typeface="Courier New" pitchFamily="49" charset="0"/>
                <a:cs typeface="Courier New" pitchFamily="49" charset="0"/>
              </a:rPr>
              <a:t>IsEmpty</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myString</a:t>
            </a:r>
            <a:r>
              <a:rPr lang="en-US" b="1" dirty="0">
                <a:latin typeface="Courier New" pitchFamily="49" charset="0"/>
                <a:cs typeface="Courier New" pitchFamily="49" charset="0"/>
              </a:rPr>
              <a:t> *</a:t>
            </a:r>
            <a:r>
              <a:rPr lang="en-US" b="1" dirty="0" err="1">
                <a:latin typeface="Courier New" pitchFamily="49" charset="0"/>
                <a:cs typeface="Courier New" pitchFamily="49" charset="0"/>
              </a:rPr>
              <a:t>sp</a:t>
            </a:r>
            <a:r>
              <a:rPr lang="en-US" b="1" dirty="0">
                <a:latin typeface="Courier New" pitchFamily="49" charset="0"/>
                <a:cs typeface="Courier New" pitchFamily="49" charset="0"/>
              </a:rPr>
              <a:t> = </a:t>
            </a:r>
            <a:r>
              <a:rPr lang="en-US" b="1" dirty="0" err="1">
                <a:latin typeface="Courier New" pitchFamily="49" charset="0"/>
                <a:cs typeface="Courier New" pitchFamily="49" charset="0"/>
              </a:rPr>
              <a:t>nameStack</a:t>
            </a:r>
            <a:r>
              <a:rPr lang="en-US" b="1" dirty="0">
                <a:latin typeface="Courier New" pitchFamily="49" charset="0"/>
                <a:cs typeface="Courier New" pitchFamily="49" charset="0"/>
              </a:rPr>
              <a:t>-&gt;Pop();</a:t>
            </a:r>
          </a:p>
          <a:p>
            <a:r>
              <a:rPr lang="en-US" b="1" dirty="0">
                <a:latin typeface="Courier New" pitchFamily="49" charset="0"/>
                <a:cs typeface="Courier New" pitchFamily="49" charset="0"/>
              </a:rPr>
              <a:t>    delete </a:t>
            </a:r>
            <a:r>
              <a:rPr lang="en-US" b="1" dirty="0" err="1">
                <a:latin typeface="Courier New" pitchFamily="49" charset="0"/>
                <a:cs typeface="Courier New" pitchFamily="49" charset="0"/>
              </a:rPr>
              <a:t>sp</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 </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fin.close</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a:t>
            </a:r>
          </a:p>
          <a:p>
            <a:endParaRPr lang="en-US" dirty="0"/>
          </a:p>
        </p:txBody>
      </p:sp>
    </p:spTree>
    <p:extLst>
      <p:ext uri="{BB962C8B-B14F-4D97-AF65-F5344CB8AC3E}">
        <p14:creationId xmlns:p14="http://schemas.microsoft.com/office/powerpoint/2010/main" val="34686318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 pointer </a:t>
            </a:r>
            <a:r>
              <a:rPr lang="en-US" b="1" dirty="0" smtClean="0">
                <a:solidFill>
                  <a:srgbClr val="FF0000"/>
                </a:solidFill>
                <a:latin typeface="Courier New" pitchFamily="49" charset="0"/>
                <a:cs typeface="Courier New" pitchFamily="49" charset="0"/>
              </a:rPr>
              <a:t>this</a:t>
            </a:r>
            <a:endParaRPr lang="en-US" b="1" dirty="0">
              <a:solidFill>
                <a:srgbClr val="FF0000"/>
              </a:solidFill>
              <a:latin typeface="Courier New" pitchFamily="49" charset="0"/>
              <a:cs typeface="Courier New" pitchFamily="49" charset="0"/>
            </a:endParaRPr>
          </a:p>
        </p:txBody>
      </p:sp>
      <p:sp>
        <p:nvSpPr>
          <p:cNvPr id="3" name="Content Placeholder 2"/>
          <p:cNvSpPr>
            <a:spLocks noGrp="1"/>
          </p:cNvSpPr>
          <p:nvPr>
            <p:ph idx="1"/>
          </p:nvPr>
        </p:nvSpPr>
        <p:spPr>
          <a:xfrm>
            <a:off x="457200" y="1600200"/>
            <a:ext cx="8229600" cy="2667000"/>
          </a:xfrm>
        </p:spPr>
        <p:txBody>
          <a:bodyPr/>
          <a:lstStyle/>
          <a:p>
            <a:r>
              <a:rPr lang="el-GR" dirty="0" smtClean="0"/>
              <a:t>Ας υποθέσουμε ότι (για κάποιο λόγο) θέλουμε στο τελευταίο στοιχείο ο δείκτης </a:t>
            </a:r>
            <a:r>
              <a:rPr lang="en-US" dirty="0" smtClean="0"/>
              <a:t>next </a:t>
            </a:r>
            <a:r>
              <a:rPr lang="el-GR" dirty="0" smtClean="0"/>
              <a:t>να δείχνει στον εαυτό του αντί για </a:t>
            </a:r>
            <a:r>
              <a:rPr lang="en-US" dirty="0" smtClean="0"/>
              <a:t>NULL.</a:t>
            </a:r>
          </a:p>
          <a:p>
            <a:pPr lvl="1"/>
            <a:r>
              <a:rPr lang="el-GR" dirty="0" smtClean="0"/>
              <a:t>Μπορούμε να το κάνουμε αυτό χρησιμοποιώντας τον δείκτη </a:t>
            </a:r>
            <a:r>
              <a:rPr lang="en-US" dirty="0" smtClean="0">
                <a:solidFill>
                  <a:srgbClr val="FF0000"/>
                </a:solidFill>
              </a:rPr>
              <a:t>this</a:t>
            </a:r>
            <a:r>
              <a:rPr lang="en-US" dirty="0" smtClean="0"/>
              <a:t>, </a:t>
            </a:r>
            <a:r>
              <a:rPr lang="el-GR" dirty="0" smtClean="0"/>
              <a:t>που επιστρέφει ένα δείκτη στο αντικείμενο που τον χρησιμοποιεί.</a:t>
            </a:r>
            <a:endParaRPr lang="en-US" dirty="0"/>
          </a:p>
        </p:txBody>
      </p:sp>
      <p:sp>
        <p:nvSpPr>
          <p:cNvPr id="4" name="TextBox 3"/>
          <p:cNvSpPr txBox="1"/>
          <p:nvPr/>
        </p:nvSpPr>
        <p:spPr>
          <a:xfrm>
            <a:off x="762000" y="4267200"/>
            <a:ext cx="7904728" cy="1754326"/>
          </a:xfrm>
          <a:prstGeom prst="rect">
            <a:avLst/>
          </a:prstGeom>
          <a:noFill/>
        </p:spPr>
        <p:txBody>
          <a:bodyPr wrap="none" rtlCol="0">
            <a:spAutoFit/>
          </a:bodyPr>
          <a:lstStyle/>
          <a:p>
            <a:r>
              <a:rPr lang="en-US" b="1" dirty="0" err="1">
                <a:latin typeface="Courier New" pitchFamily="49" charset="0"/>
                <a:cs typeface="Courier New" pitchFamily="49" charset="0"/>
              </a:rPr>
              <a:t>StackElement</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StackElement</a:t>
            </a:r>
            <a:r>
              <a:rPr lang="en-US" b="1" dirty="0">
                <a:latin typeface="Courier New" pitchFamily="49" charset="0"/>
                <a:cs typeface="Courier New" pitchFamily="49" charset="0"/>
              </a:rPr>
              <a:t>(</a:t>
            </a:r>
            <a:r>
              <a:rPr lang="en-US" b="1" dirty="0" err="1">
                <a:latin typeface="Courier New" pitchFamily="49" charset="0"/>
                <a:cs typeface="Courier New" pitchFamily="49" charset="0"/>
              </a:rPr>
              <a:t>myString</a:t>
            </a:r>
            <a:r>
              <a:rPr lang="en-US" b="1" dirty="0">
                <a:latin typeface="Courier New" pitchFamily="49" charset="0"/>
                <a:cs typeface="Courier New" pitchFamily="49" charset="0"/>
              </a:rPr>
              <a:t> *s, </a:t>
            </a:r>
            <a:r>
              <a:rPr lang="en-US" b="1" dirty="0" err="1">
                <a:latin typeface="Courier New" pitchFamily="49" charset="0"/>
                <a:cs typeface="Courier New" pitchFamily="49" charset="0"/>
              </a:rPr>
              <a:t>StackElement</a:t>
            </a:r>
            <a:r>
              <a:rPr lang="en-US" b="1" dirty="0">
                <a:latin typeface="Courier New" pitchFamily="49" charset="0"/>
                <a:cs typeface="Courier New" pitchFamily="49" charset="0"/>
              </a:rPr>
              <a:t> *p)</a:t>
            </a: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data = s;</a:t>
            </a:r>
          </a:p>
          <a:p>
            <a:r>
              <a:rPr lang="en-US" b="1" dirty="0">
                <a:latin typeface="Courier New" pitchFamily="49" charset="0"/>
                <a:cs typeface="Courier New" pitchFamily="49" charset="0"/>
              </a:rPr>
              <a:t>  next = p</a:t>
            </a:r>
            <a:r>
              <a:rPr lang="en-US" b="1" dirty="0" smtClean="0">
                <a:latin typeface="Courier New" pitchFamily="49" charset="0"/>
                <a:cs typeface="Courier New" pitchFamily="49" charset="0"/>
              </a:rPr>
              <a:t>;</a:t>
            </a:r>
            <a:endParaRPr lang="el-GR" b="1" dirty="0" smtClean="0">
              <a:latin typeface="Courier New" pitchFamily="49" charset="0"/>
              <a:cs typeface="Courier New" pitchFamily="49" charset="0"/>
            </a:endParaRPr>
          </a:p>
          <a:p>
            <a:r>
              <a:rPr lang="el-GR" b="1" dirty="0">
                <a:latin typeface="Courier New" pitchFamily="49" charset="0"/>
                <a:cs typeface="Courier New" pitchFamily="49" charset="0"/>
              </a:rPr>
              <a:t> </a:t>
            </a:r>
            <a:r>
              <a:rPr lang="el-GR" b="1" dirty="0" smtClean="0">
                <a:latin typeface="Courier New" pitchFamily="49" charset="0"/>
                <a:cs typeface="Courier New" pitchFamily="49" charset="0"/>
              </a:rPr>
              <a:t> </a:t>
            </a:r>
            <a:r>
              <a:rPr lang="en-US" b="1" dirty="0" smtClean="0">
                <a:latin typeface="Courier New" pitchFamily="49" charset="0"/>
                <a:cs typeface="Courier New" pitchFamily="49" charset="0"/>
              </a:rPr>
              <a:t>if (next == NULL) { next = </a:t>
            </a:r>
            <a:r>
              <a:rPr lang="en-US" b="1" dirty="0" smtClean="0">
                <a:solidFill>
                  <a:srgbClr val="FF0000"/>
                </a:solidFill>
                <a:latin typeface="Courier New" pitchFamily="49" charset="0"/>
                <a:cs typeface="Courier New" pitchFamily="49" charset="0"/>
              </a:rPr>
              <a:t>this</a:t>
            </a:r>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a:p>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Tree>
    <p:extLst>
      <p:ext uri="{BB962C8B-B14F-4D97-AF65-F5344CB8AC3E}">
        <p14:creationId xmlns:p14="http://schemas.microsoft.com/office/powerpoint/2010/main" val="4094686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 pointer </a:t>
            </a:r>
            <a:r>
              <a:rPr lang="en-US" b="1" dirty="0" smtClean="0">
                <a:solidFill>
                  <a:srgbClr val="FF0000"/>
                </a:solidFill>
                <a:latin typeface="Courier New" pitchFamily="49" charset="0"/>
                <a:cs typeface="Courier New" pitchFamily="49" charset="0"/>
              </a:rPr>
              <a:t>this</a:t>
            </a:r>
            <a:endParaRPr lang="en-US" b="1" dirty="0">
              <a:solidFill>
                <a:srgbClr val="FF0000"/>
              </a:solidFill>
              <a:latin typeface="Courier New" pitchFamily="49" charset="0"/>
              <a:cs typeface="Courier New" pitchFamily="49" charset="0"/>
            </a:endParaRPr>
          </a:p>
        </p:txBody>
      </p:sp>
      <p:sp>
        <p:nvSpPr>
          <p:cNvPr id="3" name="Content Placeholder 2"/>
          <p:cNvSpPr>
            <a:spLocks noGrp="1"/>
          </p:cNvSpPr>
          <p:nvPr>
            <p:ph idx="1"/>
          </p:nvPr>
        </p:nvSpPr>
        <p:spPr>
          <a:xfrm>
            <a:off x="457200" y="1600200"/>
            <a:ext cx="8229600" cy="2438400"/>
          </a:xfrm>
        </p:spPr>
        <p:txBody>
          <a:bodyPr>
            <a:normAutofit/>
          </a:bodyPr>
          <a:lstStyle/>
          <a:p>
            <a:r>
              <a:rPr lang="el-GR" dirty="0" smtClean="0"/>
              <a:t>Ο δείκτης </a:t>
            </a:r>
            <a:r>
              <a:rPr lang="en-US" dirty="0" smtClean="0">
                <a:solidFill>
                  <a:srgbClr val="FF0000"/>
                </a:solidFill>
              </a:rPr>
              <a:t>this</a:t>
            </a:r>
            <a:r>
              <a:rPr lang="en-US" dirty="0" smtClean="0"/>
              <a:t> </a:t>
            </a:r>
            <a:r>
              <a:rPr lang="el-GR" dirty="0" smtClean="0"/>
              <a:t>μπορεί να χρησιμοποιηθεί και σε άλλα σημεία για να κάνει τον κώδικα πιο ευανάγνωστο.</a:t>
            </a:r>
            <a:endParaRPr lang="en-US" dirty="0" smtClean="0"/>
          </a:p>
          <a:p>
            <a:pPr lvl="1"/>
            <a:r>
              <a:rPr lang="el-GR" dirty="0" smtClean="0"/>
              <a:t>Ο παρακάτω κώδικας είναι ισοδύναμος με τον προηγούμενο.</a:t>
            </a:r>
            <a:endParaRPr lang="en-US" dirty="0"/>
          </a:p>
        </p:txBody>
      </p:sp>
      <p:sp>
        <p:nvSpPr>
          <p:cNvPr id="4" name="TextBox 3"/>
          <p:cNvSpPr txBox="1"/>
          <p:nvPr/>
        </p:nvSpPr>
        <p:spPr>
          <a:xfrm>
            <a:off x="762000" y="4267200"/>
            <a:ext cx="7904728" cy="1754326"/>
          </a:xfrm>
          <a:prstGeom prst="rect">
            <a:avLst/>
          </a:prstGeom>
          <a:noFill/>
        </p:spPr>
        <p:txBody>
          <a:bodyPr wrap="none" rtlCol="0">
            <a:spAutoFit/>
          </a:bodyPr>
          <a:lstStyle/>
          <a:p>
            <a:r>
              <a:rPr lang="en-US" b="1" dirty="0" err="1">
                <a:latin typeface="Courier New" pitchFamily="49" charset="0"/>
                <a:cs typeface="Courier New" pitchFamily="49" charset="0"/>
              </a:rPr>
              <a:t>StackElement</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StackElement</a:t>
            </a:r>
            <a:r>
              <a:rPr lang="en-US" b="1" dirty="0">
                <a:latin typeface="Courier New" pitchFamily="49" charset="0"/>
                <a:cs typeface="Courier New" pitchFamily="49" charset="0"/>
              </a:rPr>
              <a:t>(</a:t>
            </a:r>
            <a:r>
              <a:rPr lang="en-US" b="1" dirty="0" err="1">
                <a:latin typeface="Courier New" pitchFamily="49" charset="0"/>
                <a:cs typeface="Courier New" pitchFamily="49" charset="0"/>
              </a:rPr>
              <a:t>myString</a:t>
            </a:r>
            <a:r>
              <a:rPr lang="en-US" b="1" dirty="0">
                <a:latin typeface="Courier New" pitchFamily="49" charset="0"/>
                <a:cs typeface="Courier New" pitchFamily="49" charset="0"/>
              </a:rPr>
              <a:t> *s, </a:t>
            </a:r>
            <a:r>
              <a:rPr lang="en-US" b="1" dirty="0" err="1">
                <a:latin typeface="Courier New" pitchFamily="49" charset="0"/>
                <a:cs typeface="Courier New" pitchFamily="49" charset="0"/>
              </a:rPr>
              <a:t>StackElement</a:t>
            </a:r>
            <a:r>
              <a:rPr lang="en-US" b="1" dirty="0">
                <a:latin typeface="Courier New" pitchFamily="49" charset="0"/>
                <a:cs typeface="Courier New" pitchFamily="49" charset="0"/>
              </a:rPr>
              <a:t> *p)</a:t>
            </a: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r>
              <a:rPr lang="en-US" b="1" dirty="0" smtClean="0">
                <a:solidFill>
                  <a:srgbClr val="FF0000"/>
                </a:solidFill>
                <a:latin typeface="Courier New" pitchFamily="49" charset="0"/>
                <a:cs typeface="Courier New" pitchFamily="49" charset="0"/>
              </a:rPr>
              <a:t>this</a:t>
            </a:r>
            <a:r>
              <a:rPr lang="en-US" b="1" dirty="0" smtClean="0">
                <a:latin typeface="Courier New" pitchFamily="49" charset="0"/>
                <a:cs typeface="Courier New" pitchFamily="49" charset="0"/>
              </a:rPr>
              <a:t>-&gt;data </a:t>
            </a:r>
            <a:r>
              <a:rPr lang="en-US" b="1" dirty="0">
                <a:latin typeface="Courier New" pitchFamily="49" charset="0"/>
                <a:cs typeface="Courier New" pitchFamily="49" charset="0"/>
              </a:rPr>
              <a:t>= s;</a:t>
            </a:r>
          </a:p>
          <a:p>
            <a:r>
              <a:rPr lang="en-US" b="1" dirty="0">
                <a:latin typeface="Courier New" pitchFamily="49" charset="0"/>
                <a:cs typeface="Courier New" pitchFamily="49" charset="0"/>
              </a:rPr>
              <a:t>  </a:t>
            </a:r>
            <a:r>
              <a:rPr lang="en-US" b="1" dirty="0" smtClean="0">
                <a:solidFill>
                  <a:srgbClr val="FF0000"/>
                </a:solidFill>
                <a:latin typeface="Courier New" pitchFamily="49" charset="0"/>
                <a:cs typeface="Courier New" pitchFamily="49" charset="0"/>
              </a:rPr>
              <a:t>this</a:t>
            </a:r>
            <a:r>
              <a:rPr lang="en-US" b="1" dirty="0" smtClean="0">
                <a:latin typeface="Courier New" pitchFamily="49" charset="0"/>
                <a:cs typeface="Courier New" pitchFamily="49" charset="0"/>
              </a:rPr>
              <a:t>-&gt;next </a:t>
            </a:r>
            <a:r>
              <a:rPr lang="en-US" b="1" dirty="0">
                <a:latin typeface="Courier New" pitchFamily="49" charset="0"/>
                <a:cs typeface="Courier New" pitchFamily="49" charset="0"/>
              </a:rPr>
              <a:t>= p</a:t>
            </a:r>
            <a:r>
              <a:rPr lang="en-US" b="1" dirty="0" smtClean="0">
                <a:latin typeface="Courier New" pitchFamily="49" charset="0"/>
                <a:cs typeface="Courier New" pitchFamily="49" charset="0"/>
              </a:rPr>
              <a:t>;</a:t>
            </a:r>
            <a:endParaRPr lang="el-GR" b="1" dirty="0" smtClean="0">
              <a:latin typeface="Courier New" pitchFamily="49" charset="0"/>
              <a:cs typeface="Courier New" pitchFamily="49" charset="0"/>
            </a:endParaRPr>
          </a:p>
          <a:p>
            <a:r>
              <a:rPr lang="el-GR" b="1" dirty="0">
                <a:latin typeface="Courier New" pitchFamily="49" charset="0"/>
                <a:cs typeface="Courier New" pitchFamily="49" charset="0"/>
              </a:rPr>
              <a:t> </a:t>
            </a:r>
            <a:r>
              <a:rPr lang="el-GR" b="1" dirty="0" smtClean="0">
                <a:latin typeface="Courier New" pitchFamily="49" charset="0"/>
                <a:cs typeface="Courier New" pitchFamily="49" charset="0"/>
              </a:rPr>
              <a:t> </a:t>
            </a:r>
            <a:r>
              <a:rPr lang="en-US" b="1" dirty="0" smtClean="0">
                <a:latin typeface="Courier New" pitchFamily="49" charset="0"/>
                <a:cs typeface="Courier New" pitchFamily="49" charset="0"/>
              </a:rPr>
              <a:t>if (next == NULL) { </a:t>
            </a:r>
            <a:r>
              <a:rPr lang="en-US" b="1" dirty="0" smtClean="0">
                <a:solidFill>
                  <a:srgbClr val="FF0000"/>
                </a:solidFill>
                <a:latin typeface="Courier New" pitchFamily="49" charset="0"/>
                <a:cs typeface="Courier New" pitchFamily="49" charset="0"/>
              </a:rPr>
              <a:t>this</a:t>
            </a:r>
            <a:r>
              <a:rPr lang="en-US" b="1" dirty="0" smtClean="0">
                <a:latin typeface="Courier New" pitchFamily="49" charset="0"/>
                <a:cs typeface="Courier New" pitchFamily="49" charset="0"/>
              </a:rPr>
              <a:t>-&gt;next = </a:t>
            </a:r>
            <a:r>
              <a:rPr lang="en-US" b="1" dirty="0" smtClean="0">
                <a:solidFill>
                  <a:srgbClr val="FF0000"/>
                </a:solidFill>
                <a:latin typeface="Courier New" pitchFamily="49" charset="0"/>
                <a:cs typeface="Courier New" pitchFamily="49" charset="0"/>
              </a:rPr>
              <a:t>this</a:t>
            </a:r>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a:p>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Tree>
    <p:extLst>
      <p:ext uri="{BB962C8B-B14F-4D97-AF65-F5344CB8AC3E}">
        <p14:creationId xmlns:p14="http://schemas.microsoft.com/office/powerpoint/2010/main" val="26650801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4"/>
          <p:cNvSpPr>
            <a:spLocks noGrp="1" noChangeArrowheads="1"/>
          </p:cNvSpPr>
          <p:nvPr>
            <p:ph type="title"/>
          </p:nvPr>
        </p:nvSpPr>
        <p:spPr/>
        <p:txBody>
          <a:bodyPr>
            <a:normAutofit/>
          </a:bodyPr>
          <a:lstStyle/>
          <a:p>
            <a:r>
              <a:rPr lang="en-US" dirty="0" smtClean="0">
                <a:latin typeface="Arial" charset="0"/>
              </a:rPr>
              <a:t>Aggregation AND COMPOSITION</a:t>
            </a:r>
            <a:endParaRPr lang="el-GR" dirty="0" smtClean="0">
              <a:latin typeface="Arial" charset="0"/>
            </a:endParaRPr>
          </a:p>
        </p:txBody>
      </p:sp>
      <p:sp>
        <p:nvSpPr>
          <p:cNvPr id="2" name="Text Placeholder 1"/>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15206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Σχέσεις μεταξύ κλάσεων</a:t>
            </a:r>
            <a:endParaRPr lang="en-US" dirty="0"/>
          </a:p>
        </p:txBody>
      </p:sp>
      <p:sp>
        <p:nvSpPr>
          <p:cNvPr id="5" name="Content Placeholder 4"/>
          <p:cNvSpPr>
            <a:spLocks noGrp="1"/>
          </p:cNvSpPr>
          <p:nvPr>
            <p:ph idx="1"/>
          </p:nvPr>
        </p:nvSpPr>
        <p:spPr/>
        <p:txBody>
          <a:bodyPr>
            <a:normAutofit lnSpcReduction="10000"/>
          </a:bodyPr>
          <a:lstStyle/>
          <a:p>
            <a:r>
              <a:rPr lang="el-GR" dirty="0" smtClean="0"/>
              <a:t>Στο παράδειγμα με τη στοίβα έχουμε τρείς διαφορετικές κλάσεις (</a:t>
            </a:r>
            <a:r>
              <a:rPr lang="en-US" dirty="0" err="1" smtClean="0">
                <a:solidFill>
                  <a:srgbClr val="0070C0"/>
                </a:solidFill>
              </a:rPr>
              <a:t>myString</a:t>
            </a:r>
            <a:r>
              <a:rPr lang="en-US" dirty="0" smtClean="0"/>
              <a:t>, </a:t>
            </a:r>
            <a:r>
              <a:rPr lang="en-US" dirty="0" smtClean="0">
                <a:solidFill>
                  <a:srgbClr val="0070C0"/>
                </a:solidFill>
              </a:rPr>
              <a:t>Stack</a:t>
            </a:r>
            <a:r>
              <a:rPr lang="en-US" dirty="0" smtClean="0"/>
              <a:t>, </a:t>
            </a:r>
            <a:r>
              <a:rPr lang="en-US" dirty="0" err="1" smtClean="0">
                <a:solidFill>
                  <a:srgbClr val="0070C0"/>
                </a:solidFill>
              </a:rPr>
              <a:t>StackElement</a:t>
            </a:r>
            <a:r>
              <a:rPr lang="en-US" dirty="0" smtClean="0"/>
              <a:t>) </a:t>
            </a:r>
            <a:r>
              <a:rPr lang="el-GR" dirty="0" smtClean="0"/>
              <a:t>οι οποίες συσχετίζονται μεταξύ τους με διαφορετικούς τρόπους.</a:t>
            </a:r>
          </a:p>
          <a:p>
            <a:r>
              <a:rPr lang="el-GR" dirty="0" smtClean="0"/>
              <a:t>Υπάρχουν πολλές διαφορετικές σχέσεις μεταξύ κλάσεων.</a:t>
            </a:r>
          </a:p>
          <a:p>
            <a:pPr lvl="1"/>
            <a:r>
              <a:rPr lang="el-GR" dirty="0" smtClean="0"/>
              <a:t>Στην περίπτωση μας, η μία κλάση ορίζεται χρησιμοποιώντας αντικείμενα της άλλης</a:t>
            </a:r>
          </a:p>
          <a:p>
            <a:r>
              <a:rPr lang="el-GR" dirty="0" smtClean="0"/>
              <a:t>Αυτού του είδους τις σχέσεις τις χωρίζουμε σε δύο κατηγορίες: σχέσεις </a:t>
            </a:r>
            <a:r>
              <a:rPr lang="el-GR" dirty="0" smtClean="0">
                <a:solidFill>
                  <a:srgbClr val="FF0000"/>
                </a:solidFill>
              </a:rPr>
              <a:t>συνάθροισης</a:t>
            </a:r>
            <a:r>
              <a:rPr lang="el-GR" dirty="0" smtClean="0"/>
              <a:t> (</a:t>
            </a:r>
            <a:r>
              <a:rPr lang="en-US" dirty="0" smtClean="0"/>
              <a:t>aggregation) </a:t>
            </a:r>
            <a:r>
              <a:rPr lang="el-GR" dirty="0" smtClean="0"/>
              <a:t>σχέσεις </a:t>
            </a:r>
            <a:r>
              <a:rPr lang="el-GR" dirty="0" smtClean="0">
                <a:solidFill>
                  <a:srgbClr val="FF0000"/>
                </a:solidFill>
              </a:rPr>
              <a:t>σύνθεσης</a:t>
            </a:r>
            <a:r>
              <a:rPr lang="el-GR" dirty="0" smtClean="0"/>
              <a:t> </a:t>
            </a:r>
            <a:r>
              <a:rPr lang="en-US" dirty="0" smtClean="0"/>
              <a:t>(composition)</a:t>
            </a:r>
            <a:endParaRPr lang="el-GR" dirty="0" smtClean="0"/>
          </a:p>
          <a:p>
            <a:endParaRPr lang="el-GR" dirty="0" smtClean="0"/>
          </a:p>
        </p:txBody>
      </p:sp>
    </p:spTree>
    <p:extLst>
      <p:ext uri="{BB962C8B-B14F-4D97-AF65-F5344CB8AC3E}">
        <p14:creationId xmlns:p14="http://schemas.microsoft.com/office/powerpoint/2010/main" val="38979569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Σχέση σύνθεσης –</a:t>
            </a:r>
            <a:r>
              <a:rPr lang="en-US" dirty="0" smtClean="0"/>
              <a:t> Composition </a:t>
            </a:r>
            <a:endParaRPr lang="en-US" dirty="0"/>
          </a:p>
        </p:txBody>
      </p:sp>
      <p:sp>
        <p:nvSpPr>
          <p:cNvPr id="3" name="Content Placeholder 2"/>
          <p:cNvSpPr>
            <a:spLocks noGrp="1"/>
          </p:cNvSpPr>
          <p:nvPr>
            <p:ph idx="1"/>
          </p:nvPr>
        </p:nvSpPr>
        <p:spPr/>
        <p:txBody>
          <a:bodyPr>
            <a:normAutofit fontScale="85000" lnSpcReduction="10000"/>
          </a:bodyPr>
          <a:lstStyle/>
          <a:p>
            <a:pPr marL="182880" lvl="1">
              <a:buClr>
                <a:schemeClr val="accent6"/>
              </a:buClr>
            </a:pPr>
            <a:r>
              <a:rPr lang="el-GR" sz="2800" dirty="0"/>
              <a:t>Η κλάση </a:t>
            </a:r>
            <a:r>
              <a:rPr lang="el-GR" sz="2800" dirty="0">
                <a:solidFill>
                  <a:srgbClr val="0070C0"/>
                </a:solidFill>
              </a:rPr>
              <a:t>Χ</a:t>
            </a:r>
            <a:r>
              <a:rPr lang="el-GR" sz="2800" dirty="0"/>
              <a:t> </a:t>
            </a:r>
            <a:r>
              <a:rPr lang="el-GR" sz="2800" dirty="0" smtClean="0"/>
              <a:t>έχει </a:t>
            </a:r>
            <a:r>
              <a:rPr lang="el-GR" sz="2800" dirty="0"/>
              <a:t>σχέση </a:t>
            </a:r>
            <a:r>
              <a:rPr lang="el-GR" sz="2800" dirty="0" smtClean="0"/>
              <a:t>σύνθεσης </a:t>
            </a:r>
            <a:r>
              <a:rPr lang="el-GR" sz="2800" dirty="0"/>
              <a:t>με την κλάση </a:t>
            </a:r>
            <a:r>
              <a:rPr lang="el-GR" sz="2800" dirty="0">
                <a:solidFill>
                  <a:srgbClr val="0070C0"/>
                </a:solidFill>
              </a:rPr>
              <a:t>Υ,</a:t>
            </a:r>
            <a:r>
              <a:rPr lang="el-GR" sz="2800" dirty="0"/>
              <a:t> αν </a:t>
            </a:r>
            <a:r>
              <a:rPr lang="el-GR" sz="2800" dirty="0" smtClean="0"/>
              <a:t>το </a:t>
            </a:r>
            <a:r>
              <a:rPr lang="el-GR" sz="2800" dirty="0"/>
              <a:t>αντικείμενο της κλάσης </a:t>
            </a:r>
            <a:r>
              <a:rPr lang="el-GR" sz="2800" dirty="0">
                <a:solidFill>
                  <a:srgbClr val="0070C0"/>
                </a:solidFill>
              </a:rPr>
              <a:t>Χ </a:t>
            </a:r>
            <a:r>
              <a:rPr lang="el-GR" sz="2800" dirty="0">
                <a:solidFill>
                  <a:srgbClr val="FF0000"/>
                </a:solidFill>
              </a:rPr>
              <a:t>αποτελείται</a:t>
            </a:r>
            <a:r>
              <a:rPr lang="el-GR" sz="2800" dirty="0"/>
              <a:t> </a:t>
            </a:r>
            <a:r>
              <a:rPr lang="el-GR" sz="2800" dirty="0">
                <a:solidFill>
                  <a:srgbClr val="FF0000"/>
                </a:solidFill>
              </a:rPr>
              <a:t>από</a:t>
            </a:r>
            <a:r>
              <a:rPr lang="el-GR" sz="2800" dirty="0"/>
              <a:t> αντικείμενο/α της κλάσης </a:t>
            </a:r>
            <a:r>
              <a:rPr lang="el-GR" sz="2800" dirty="0" smtClean="0">
                <a:solidFill>
                  <a:srgbClr val="0070C0"/>
                </a:solidFill>
              </a:rPr>
              <a:t>Υ. </a:t>
            </a:r>
          </a:p>
          <a:p>
            <a:pPr marL="457200" lvl="2"/>
            <a:r>
              <a:rPr lang="el-GR" sz="2400" dirty="0"/>
              <a:t>Τα αντικείμενα της κλάσης </a:t>
            </a:r>
            <a:r>
              <a:rPr lang="el-GR" sz="2800" dirty="0">
                <a:solidFill>
                  <a:srgbClr val="0070C0"/>
                </a:solidFill>
              </a:rPr>
              <a:t>Υ</a:t>
            </a:r>
            <a:r>
              <a:rPr lang="el-GR" sz="2400" dirty="0"/>
              <a:t> </a:t>
            </a:r>
            <a:r>
              <a:rPr lang="el-GR" sz="2400" dirty="0">
                <a:solidFill>
                  <a:srgbClr val="FF0000"/>
                </a:solidFill>
              </a:rPr>
              <a:t>δεν υπάρχουν εκτός </a:t>
            </a:r>
            <a:r>
              <a:rPr lang="el-GR" sz="2400" dirty="0"/>
              <a:t>της κλάσης </a:t>
            </a:r>
            <a:r>
              <a:rPr lang="el-GR" sz="2800" dirty="0">
                <a:solidFill>
                  <a:srgbClr val="0070C0"/>
                </a:solidFill>
              </a:rPr>
              <a:t>Χ</a:t>
            </a:r>
            <a:r>
              <a:rPr lang="el-GR" sz="2400" dirty="0"/>
              <a:t>.</a:t>
            </a:r>
          </a:p>
          <a:p>
            <a:pPr lvl="1"/>
            <a:r>
              <a:rPr lang="el-GR" dirty="0" smtClean="0"/>
              <a:t>Η κλάση </a:t>
            </a:r>
            <a:r>
              <a:rPr lang="el-GR" dirty="0" smtClean="0">
                <a:solidFill>
                  <a:srgbClr val="0070C0"/>
                </a:solidFill>
              </a:rPr>
              <a:t>Χ</a:t>
            </a:r>
            <a:r>
              <a:rPr lang="el-GR" dirty="0" smtClean="0"/>
              <a:t> </a:t>
            </a:r>
            <a:r>
              <a:rPr lang="el-GR" dirty="0" smtClean="0">
                <a:solidFill>
                  <a:srgbClr val="FF0000"/>
                </a:solidFill>
              </a:rPr>
              <a:t>δημιουργεί</a:t>
            </a:r>
            <a:r>
              <a:rPr lang="el-GR" dirty="0" smtClean="0"/>
              <a:t> και </a:t>
            </a:r>
            <a:r>
              <a:rPr lang="el-GR" dirty="0" smtClean="0">
                <a:solidFill>
                  <a:srgbClr val="FF0000"/>
                </a:solidFill>
              </a:rPr>
              <a:t>καταστρέφει</a:t>
            </a:r>
            <a:r>
              <a:rPr lang="el-GR" dirty="0" smtClean="0"/>
              <a:t> τα αντικείμενα της κλάσης </a:t>
            </a:r>
            <a:r>
              <a:rPr lang="el-GR" dirty="0" smtClean="0">
                <a:solidFill>
                  <a:srgbClr val="0070C0"/>
                </a:solidFill>
              </a:rPr>
              <a:t>Υ</a:t>
            </a:r>
            <a:r>
              <a:rPr lang="el-GR" dirty="0" smtClean="0"/>
              <a:t>.</a:t>
            </a:r>
          </a:p>
          <a:p>
            <a:pPr lvl="1"/>
            <a:r>
              <a:rPr lang="el-GR" dirty="0" smtClean="0"/>
              <a:t>Τα αντικείμενα της </a:t>
            </a:r>
            <a:r>
              <a:rPr lang="el-GR" dirty="0"/>
              <a:t>κλάσης </a:t>
            </a:r>
            <a:r>
              <a:rPr lang="el-GR" sz="2800" dirty="0">
                <a:solidFill>
                  <a:srgbClr val="0070C0"/>
                </a:solidFill>
              </a:rPr>
              <a:t>Υ</a:t>
            </a:r>
            <a:r>
              <a:rPr lang="el-GR" dirty="0" smtClean="0"/>
              <a:t> μπορούν να υπάρχουν ως μεταβλητές μέσα στον ορισμό της </a:t>
            </a:r>
            <a:r>
              <a:rPr lang="el-GR" dirty="0" smtClean="0">
                <a:solidFill>
                  <a:srgbClr val="0070C0"/>
                </a:solidFill>
              </a:rPr>
              <a:t>Χ</a:t>
            </a:r>
            <a:r>
              <a:rPr lang="el-GR" dirty="0" smtClean="0"/>
              <a:t>.</a:t>
            </a:r>
          </a:p>
          <a:p>
            <a:r>
              <a:rPr lang="el-GR" dirty="0" smtClean="0"/>
              <a:t>Παραδείγματα:</a:t>
            </a:r>
          </a:p>
          <a:p>
            <a:pPr lvl="1"/>
            <a:r>
              <a:rPr lang="el-GR" dirty="0" smtClean="0"/>
              <a:t>Ένας άνθρωπος αποτελείται από μέρη του σώματος: κεφάλι, πόδια, χέρια κλπ.</a:t>
            </a:r>
          </a:p>
          <a:p>
            <a:pPr lvl="1"/>
            <a:r>
              <a:rPr lang="el-GR" dirty="0" smtClean="0"/>
              <a:t>Ένα κτήριο αποτελείται από τοίχους, δωμάτια, πόρτες, κλπ.</a:t>
            </a:r>
          </a:p>
          <a:p>
            <a:r>
              <a:rPr lang="el-GR" dirty="0" smtClean="0"/>
              <a:t>Στην περίπτωση μας η κλάση </a:t>
            </a:r>
            <a:r>
              <a:rPr lang="en-US" dirty="0" smtClean="0">
                <a:solidFill>
                  <a:srgbClr val="0070C0"/>
                </a:solidFill>
              </a:rPr>
              <a:t>Stack </a:t>
            </a:r>
            <a:r>
              <a:rPr lang="el-GR" dirty="0" smtClean="0"/>
              <a:t>έχει σχέση σύνθεσης με την κλάση </a:t>
            </a:r>
            <a:r>
              <a:rPr lang="en-US" dirty="0" err="1" smtClean="0">
                <a:solidFill>
                  <a:srgbClr val="0070C0"/>
                </a:solidFill>
              </a:rPr>
              <a:t>StackElement</a:t>
            </a:r>
            <a:r>
              <a:rPr lang="en-US" dirty="0" smtClean="0"/>
              <a:t>.</a:t>
            </a:r>
            <a:endParaRPr lang="el-GR" dirty="0" smtClean="0"/>
          </a:p>
          <a:p>
            <a:pPr lvl="1"/>
            <a:endParaRPr lang="en-US" dirty="0"/>
          </a:p>
        </p:txBody>
      </p:sp>
    </p:spTree>
    <p:extLst>
      <p:ext uri="{BB962C8B-B14F-4D97-AF65-F5344CB8AC3E}">
        <p14:creationId xmlns:p14="http://schemas.microsoft.com/office/powerpoint/2010/main" val="20859964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UML</a:t>
            </a:r>
            <a:r>
              <a:rPr lang="el-GR" smtClean="0"/>
              <a:t> διάγραμμα</a:t>
            </a:r>
            <a:endParaRPr lang="en-US" dirty="0"/>
          </a:p>
        </p:txBody>
      </p:sp>
      <p:sp>
        <p:nvSpPr>
          <p:cNvPr id="3" name="Content Placeholder 2"/>
          <p:cNvSpPr>
            <a:spLocks noGrp="1"/>
          </p:cNvSpPr>
          <p:nvPr>
            <p:ph idx="1"/>
          </p:nvPr>
        </p:nvSpPr>
        <p:spPr/>
        <p:txBody>
          <a:bodyPr>
            <a:normAutofit/>
          </a:bodyPr>
          <a:lstStyle/>
          <a:p>
            <a:r>
              <a:rPr lang="en-US" dirty="0" smtClean="0"/>
              <a:t>H UML (Unified Modeling Language) </a:t>
            </a:r>
            <a:r>
              <a:rPr lang="el-GR" dirty="0" smtClean="0"/>
              <a:t>είναι μια γλώσσα για να περιγράφουμε και να καταλαβαίνουμε τον κώδικα μας.</a:t>
            </a:r>
          </a:p>
          <a:p>
            <a:r>
              <a:rPr lang="el-GR" dirty="0" smtClean="0"/>
              <a:t>Τα </a:t>
            </a:r>
            <a:r>
              <a:rPr lang="en-US" dirty="0" smtClean="0"/>
              <a:t>UML </a:t>
            </a:r>
            <a:r>
              <a:rPr lang="el-GR" dirty="0" smtClean="0"/>
              <a:t>διαγράμματα παρέχουν μια </a:t>
            </a:r>
            <a:r>
              <a:rPr lang="el-GR" dirty="0" err="1" smtClean="0"/>
              <a:t>οπτικοποίηση</a:t>
            </a:r>
            <a:r>
              <a:rPr lang="el-GR" dirty="0" smtClean="0"/>
              <a:t> των σχέσεων μεταξύ των κλάσεων.</a:t>
            </a:r>
            <a:endParaRPr lang="en-US" dirty="0" smtClean="0"/>
          </a:p>
          <a:p>
            <a:endParaRPr lang="en-US" dirty="0"/>
          </a:p>
          <a:p>
            <a:pPr marL="0" indent="0">
              <a:buNone/>
            </a:pPr>
            <a:endParaRPr lang="en-US" dirty="0" smtClean="0"/>
          </a:p>
          <a:p>
            <a:endParaRPr lang="el-GR" dirty="0" smtClean="0"/>
          </a:p>
          <a:p>
            <a:r>
              <a:rPr lang="el-GR" dirty="0" smtClean="0"/>
              <a:t>Οι </a:t>
            </a:r>
            <a:r>
              <a:rPr lang="el-GR" dirty="0" smtClean="0">
                <a:solidFill>
                  <a:schemeClr val="accent6">
                    <a:lumMod val="75000"/>
                  </a:schemeClr>
                </a:solidFill>
              </a:rPr>
              <a:t>σχέσεις σύνθεσης</a:t>
            </a:r>
            <a:r>
              <a:rPr lang="el-GR" dirty="0"/>
              <a:t> </a:t>
            </a:r>
            <a:r>
              <a:rPr lang="el-GR" dirty="0" smtClean="0"/>
              <a:t>συμβολίζονται όπως φαίνεται.</a:t>
            </a:r>
            <a:endParaRPr lang="en-US" dirty="0"/>
          </a:p>
        </p:txBody>
      </p:sp>
      <p:grpSp>
        <p:nvGrpSpPr>
          <p:cNvPr id="4" name="Group 4"/>
          <p:cNvGrpSpPr>
            <a:grpSpLocks/>
          </p:cNvGrpSpPr>
          <p:nvPr/>
        </p:nvGrpSpPr>
        <p:grpSpPr bwMode="auto">
          <a:xfrm>
            <a:off x="1676400" y="4267200"/>
            <a:ext cx="1752600" cy="762000"/>
            <a:chOff x="2112" y="1440"/>
            <a:chExt cx="816" cy="480"/>
          </a:xfrm>
        </p:grpSpPr>
        <p:sp>
          <p:nvSpPr>
            <p:cNvPr id="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Stack</a:t>
              </a:r>
              <a:endParaRPr lang="en-GB" sz="1400" b="1" dirty="0">
                <a:latin typeface="Tahoma" pitchFamily="34" charset="0"/>
              </a:endParaRPr>
            </a:p>
          </p:txBody>
        </p:sp>
        <p:sp>
          <p:nvSpPr>
            <p:cNvPr id="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9" name="Group 9"/>
          <p:cNvGrpSpPr>
            <a:grpSpLocks/>
          </p:cNvGrpSpPr>
          <p:nvPr/>
        </p:nvGrpSpPr>
        <p:grpSpPr bwMode="auto">
          <a:xfrm>
            <a:off x="5791200" y="4267200"/>
            <a:ext cx="1752600" cy="762000"/>
            <a:chOff x="2112" y="1440"/>
            <a:chExt cx="816" cy="480"/>
          </a:xfrm>
        </p:grpSpPr>
        <p:sp>
          <p:nvSpPr>
            <p:cNvPr id="10" name="Rectangle 10"/>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1" name="Text Box 11"/>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StackElement</a:t>
              </a:r>
              <a:endParaRPr lang="en-GB" sz="1400" b="1" dirty="0">
                <a:latin typeface="Tahoma" pitchFamily="34" charset="0"/>
              </a:endParaRPr>
            </a:p>
          </p:txBody>
        </p:sp>
        <p:sp>
          <p:nvSpPr>
            <p:cNvPr id="12" name="Line 12"/>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3" name="Line 13"/>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cxnSp>
        <p:nvCxnSpPr>
          <p:cNvPr id="14" name="AutoShape 14"/>
          <p:cNvCxnSpPr>
            <a:cxnSpLocks noChangeShapeType="1"/>
            <a:stCxn id="17" idx="3"/>
            <a:endCxn id="10" idx="1"/>
          </p:cNvCxnSpPr>
          <p:nvPr/>
        </p:nvCxnSpPr>
        <p:spPr bwMode="auto">
          <a:xfrm>
            <a:off x="3733800" y="4648200"/>
            <a:ext cx="2057400" cy="0"/>
          </a:xfrm>
          <a:prstGeom prst="straightConnector1">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17"/>
          <p:cNvSpPr>
            <a:spLocks noChangeArrowheads="1"/>
          </p:cNvSpPr>
          <p:nvPr/>
        </p:nvSpPr>
        <p:spPr bwMode="auto">
          <a:xfrm>
            <a:off x="3429000" y="449580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Tree>
    <p:extLst>
      <p:ext uri="{BB962C8B-B14F-4D97-AF65-F5344CB8AC3E}">
        <p14:creationId xmlns:p14="http://schemas.microsoft.com/office/powerpoint/2010/main" val="1898604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Pointers to OBJECTS</a:t>
            </a:r>
            <a:endParaRPr lang="en-US" dirty="0"/>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28363892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Σχέση συνάθροισης – </a:t>
            </a:r>
            <a:r>
              <a:rPr lang="en-US" dirty="0" smtClean="0"/>
              <a:t>Aggregation</a:t>
            </a:r>
            <a:endParaRPr lang="en-US" dirty="0"/>
          </a:p>
        </p:txBody>
      </p:sp>
      <p:sp>
        <p:nvSpPr>
          <p:cNvPr id="3" name="Content Placeholder 2"/>
          <p:cNvSpPr>
            <a:spLocks noGrp="1"/>
          </p:cNvSpPr>
          <p:nvPr>
            <p:ph idx="1"/>
          </p:nvPr>
        </p:nvSpPr>
        <p:spPr/>
        <p:txBody>
          <a:bodyPr>
            <a:normAutofit fontScale="85000" lnSpcReduction="10000"/>
          </a:bodyPr>
          <a:lstStyle/>
          <a:p>
            <a:pPr marL="182880" lvl="1">
              <a:buClr>
                <a:schemeClr val="accent6"/>
              </a:buClr>
            </a:pPr>
            <a:r>
              <a:rPr lang="el-GR" sz="2800" dirty="0"/>
              <a:t>Η κλάση </a:t>
            </a:r>
            <a:r>
              <a:rPr lang="el-GR" sz="2800" dirty="0">
                <a:solidFill>
                  <a:srgbClr val="0070C0"/>
                </a:solidFill>
              </a:rPr>
              <a:t>Χ</a:t>
            </a:r>
            <a:r>
              <a:rPr lang="el-GR" sz="2800" dirty="0"/>
              <a:t> </a:t>
            </a:r>
            <a:r>
              <a:rPr lang="el-GR" sz="2800" dirty="0" smtClean="0"/>
              <a:t>έχει </a:t>
            </a:r>
            <a:r>
              <a:rPr lang="el-GR" sz="2800" dirty="0"/>
              <a:t>σχέση </a:t>
            </a:r>
            <a:r>
              <a:rPr lang="el-GR" sz="2800" dirty="0" smtClean="0"/>
              <a:t>συνάθροισης με </a:t>
            </a:r>
            <a:r>
              <a:rPr lang="el-GR" sz="2800" dirty="0"/>
              <a:t>την κλάση </a:t>
            </a:r>
            <a:r>
              <a:rPr lang="el-GR" sz="2800" dirty="0">
                <a:solidFill>
                  <a:srgbClr val="0070C0"/>
                </a:solidFill>
              </a:rPr>
              <a:t>Υ,</a:t>
            </a:r>
            <a:r>
              <a:rPr lang="el-GR" sz="2800" dirty="0"/>
              <a:t> αν </a:t>
            </a:r>
            <a:r>
              <a:rPr lang="el-GR" sz="2800" dirty="0" smtClean="0"/>
              <a:t>αντικείμενο/α </a:t>
            </a:r>
            <a:r>
              <a:rPr lang="el-GR" sz="2800" dirty="0"/>
              <a:t>της κλάσης </a:t>
            </a:r>
            <a:r>
              <a:rPr lang="el-GR" sz="2800" dirty="0">
                <a:solidFill>
                  <a:srgbClr val="0070C0"/>
                </a:solidFill>
              </a:rPr>
              <a:t>Υ </a:t>
            </a:r>
            <a:r>
              <a:rPr lang="el-GR" sz="2800" dirty="0" smtClean="0">
                <a:solidFill>
                  <a:srgbClr val="FF0000"/>
                </a:solidFill>
              </a:rPr>
              <a:t>ανήκουν στο </a:t>
            </a:r>
            <a:r>
              <a:rPr lang="el-GR" sz="2800" dirty="0" smtClean="0"/>
              <a:t>αντικείμενο </a:t>
            </a:r>
            <a:r>
              <a:rPr lang="el-GR" sz="2800" dirty="0"/>
              <a:t>της </a:t>
            </a:r>
            <a:r>
              <a:rPr lang="el-GR" sz="2800" dirty="0" smtClean="0"/>
              <a:t>κλάσης </a:t>
            </a:r>
            <a:r>
              <a:rPr lang="el-GR" sz="2800" dirty="0">
                <a:solidFill>
                  <a:srgbClr val="0070C0"/>
                </a:solidFill>
              </a:rPr>
              <a:t>Χ</a:t>
            </a:r>
            <a:r>
              <a:rPr lang="el-GR" sz="2800" dirty="0" smtClean="0">
                <a:solidFill>
                  <a:srgbClr val="0070C0"/>
                </a:solidFill>
              </a:rPr>
              <a:t>. </a:t>
            </a:r>
          </a:p>
          <a:p>
            <a:pPr marL="457200" lvl="2"/>
            <a:r>
              <a:rPr lang="el-GR" sz="2400" dirty="0"/>
              <a:t>Τα αντικείμενα της κλάσης</a:t>
            </a:r>
            <a:r>
              <a:rPr lang="el-GR" sz="2400" dirty="0">
                <a:solidFill>
                  <a:srgbClr val="0070C0"/>
                </a:solidFill>
              </a:rPr>
              <a:t> Υ</a:t>
            </a:r>
            <a:r>
              <a:rPr lang="el-GR" sz="2400" dirty="0"/>
              <a:t> </a:t>
            </a:r>
            <a:r>
              <a:rPr lang="el-GR" sz="2400" dirty="0" smtClean="0">
                <a:solidFill>
                  <a:srgbClr val="FF0000"/>
                </a:solidFill>
              </a:rPr>
              <a:t>έχουν υπόσταση και εκτός </a:t>
            </a:r>
            <a:r>
              <a:rPr lang="el-GR" sz="2400" dirty="0" smtClean="0"/>
              <a:t>της </a:t>
            </a:r>
            <a:r>
              <a:rPr lang="el-GR" sz="2400" dirty="0"/>
              <a:t>κλάσης </a:t>
            </a:r>
            <a:r>
              <a:rPr lang="el-GR" sz="2800" dirty="0">
                <a:solidFill>
                  <a:srgbClr val="0070C0"/>
                </a:solidFill>
              </a:rPr>
              <a:t>Χ</a:t>
            </a:r>
            <a:r>
              <a:rPr lang="el-GR" sz="2400" dirty="0"/>
              <a:t>.</a:t>
            </a:r>
          </a:p>
          <a:p>
            <a:pPr lvl="1"/>
            <a:r>
              <a:rPr lang="el-GR" dirty="0" smtClean="0"/>
              <a:t>‘Όταν καταστρέφεται ένα αντικείμενο της κλάσης </a:t>
            </a:r>
            <a:r>
              <a:rPr lang="el-GR" dirty="0" smtClean="0">
                <a:solidFill>
                  <a:srgbClr val="0070C0"/>
                </a:solidFill>
              </a:rPr>
              <a:t>Χ</a:t>
            </a:r>
            <a:r>
              <a:rPr lang="el-GR" dirty="0" smtClean="0"/>
              <a:t> </a:t>
            </a:r>
            <a:r>
              <a:rPr lang="el-GR" dirty="0" smtClean="0">
                <a:solidFill>
                  <a:srgbClr val="FF0000"/>
                </a:solidFill>
              </a:rPr>
              <a:t>δεν καταστρέφονται </a:t>
            </a:r>
            <a:r>
              <a:rPr lang="el-GR" dirty="0" smtClean="0"/>
              <a:t>και τα αντικείμενα της κλάσης </a:t>
            </a:r>
            <a:r>
              <a:rPr lang="el-GR" dirty="0" smtClean="0">
                <a:solidFill>
                  <a:srgbClr val="0070C0"/>
                </a:solidFill>
              </a:rPr>
              <a:t>Υ</a:t>
            </a:r>
            <a:r>
              <a:rPr lang="el-GR" dirty="0" smtClean="0"/>
              <a:t>.</a:t>
            </a:r>
          </a:p>
          <a:p>
            <a:pPr lvl="1"/>
            <a:r>
              <a:rPr lang="el-GR" dirty="0" smtClean="0"/>
              <a:t>Το αντικείμενο της κλάσης </a:t>
            </a:r>
            <a:r>
              <a:rPr lang="el-GR" dirty="0">
                <a:solidFill>
                  <a:srgbClr val="0070C0"/>
                </a:solidFill>
              </a:rPr>
              <a:t>Χ</a:t>
            </a:r>
            <a:r>
              <a:rPr lang="el-GR" dirty="0" smtClean="0"/>
              <a:t> έχει </a:t>
            </a:r>
            <a:r>
              <a:rPr lang="el-GR" dirty="0" smtClean="0">
                <a:solidFill>
                  <a:srgbClr val="FF0000"/>
                </a:solidFill>
              </a:rPr>
              <a:t>δείκτες </a:t>
            </a:r>
            <a:r>
              <a:rPr lang="el-GR" dirty="0" smtClean="0"/>
              <a:t>στα αντικείμενα της κλάσης </a:t>
            </a:r>
            <a:r>
              <a:rPr lang="el-GR" dirty="0" smtClean="0">
                <a:solidFill>
                  <a:srgbClr val="0070C0"/>
                </a:solidFill>
              </a:rPr>
              <a:t>Υ.</a:t>
            </a:r>
            <a:endParaRPr lang="el-GR" dirty="0" smtClean="0"/>
          </a:p>
          <a:p>
            <a:r>
              <a:rPr lang="el-GR" dirty="0" smtClean="0"/>
              <a:t>Παραδείγματα:</a:t>
            </a:r>
          </a:p>
          <a:p>
            <a:pPr lvl="1"/>
            <a:r>
              <a:rPr lang="el-GR" smtClean="0"/>
              <a:t>Σε έναν </a:t>
            </a:r>
            <a:r>
              <a:rPr lang="el-GR" dirty="0" smtClean="0"/>
              <a:t>άνθρωπο μπορεί να ανήκει ένα αυτοκίνητο, ρούχα, κλπ.</a:t>
            </a:r>
          </a:p>
          <a:p>
            <a:pPr lvl="1"/>
            <a:r>
              <a:rPr lang="el-GR" dirty="0" smtClean="0"/>
              <a:t>Ένα κτήριο μπορεί να έχει μέσα ανθρώπους, έπιπλα, κλπ.</a:t>
            </a:r>
          </a:p>
          <a:p>
            <a:r>
              <a:rPr lang="el-GR" dirty="0" smtClean="0"/>
              <a:t>Στην περίπτωση μας η κλάση </a:t>
            </a:r>
            <a:r>
              <a:rPr lang="en-US" dirty="0" err="1">
                <a:solidFill>
                  <a:srgbClr val="0070C0"/>
                </a:solidFill>
              </a:rPr>
              <a:t>StackElement</a:t>
            </a:r>
            <a:r>
              <a:rPr lang="en-US" dirty="0">
                <a:solidFill>
                  <a:srgbClr val="0070C0"/>
                </a:solidFill>
              </a:rPr>
              <a:t> </a:t>
            </a:r>
            <a:r>
              <a:rPr lang="el-GR" dirty="0" smtClean="0"/>
              <a:t>έχει σχέση συνάθροισης με την κλάση </a:t>
            </a:r>
            <a:r>
              <a:rPr lang="en-US" dirty="0" err="1" smtClean="0">
                <a:solidFill>
                  <a:srgbClr val="0070C0"/>
                </a:solidFill>
              </a:rPr>
              <a:t>myString</a:t>
            </a:r>
            <a:r>
              <a:rPr lang="en-US" dirty="0" smtClean="0"/>
              <a:t>.</a:t>
            </a:r>
            <a:endParaRPr lang="el-GR" dirty="0" smtClean="0"/>
          </a:p>
          <a:p>
            <a:pPr lvl="1"/>
            <a:endParaRPr lang="en-US" dirty="0"/>
          </a:p>
        </p:txBody>
      </p:sp>
    </p:spTree>
    <p:extLst>
      <p:ext uri="{BB962C8B-B14F-4D97-AF65-F5344CB8AC3E}">
        <p14:creationId xmlns:p14="http://schemas.microsoft.com/office/powerpoint/2010/main" val="6321087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UML</a:t>
            </a:r>
            <a:r>
              <a:rPr lang="el-GR" smtClean="0"/>
              <a:t> διάγραμμα</a:t>
            </a:r>
            <a:endParaRPr lang="en-US" dirty="0"/>
          </a:p>
        </p:txBody>
      </p:sp>
      <p:sp>
        <p:nvSpPr>
          <p:cNvPr id="3" name="Content Placeholder 2"/>
          <p:cNvSpPr>
            <a:spLocks noGrp="1"/>
          </p:cNvSpPr>
          <p:nvPr>
            <p:ph idx="1"/>
          </p:nvPr>
        </p:nvSpPr>
        <p:spPr/>
        <p:txBody>
          <a:bodyPr/>
          <a:lstStyle/>
          <a:p>
            <a:r>
              <a:rPr lang="el-GR" dirty="0" smtClean="0"/>
              <a:t>Οι </a:t>
            </a:r>
            <a:r>
              <a:rPr lang="el-GR" dirty="0" smtClean="0">
                <a:solidFill>
                  <a:schemeClr val="accent6">
                    <a:lumMod val="75000"/>
                  </a:schemeClr>
                </a:solidFill>
              </a:rPr>
              <a:t>σχέσεις συνάθροισης </a:t>
            </a:r>
            <a:r>
              <a:rPr lang="el-GR" dirty="0" smtClean="0"/>
              <a:t>συμβολίζονται όπως φαίνεται.</a:t>
            </a:r>
            <a:endParaRPr lang="en-US" dirty="0"/>
          </a:p>
        </p:txBody>
      </p:sp>
      <p:grpSp>
        <p:nvGrpSpPr>
          <p:cNvPr id="4" name="Group 4"/>
          <p:cNvGrpSpPr>
            <a:grpSpLocks/>
          </p:cNvGrpSpPr>
          <p:nvPr/>
        </p:nvGrpSpPr>
        <p:grpSpPr bwMode="auto">
          <a:xfrm>
            <a:off x="1676400" y="3352800"/>
            <a:ext cx="1752600" cy="762000"/>
            <a:chOff x="2112" y="1440"/>
            <a:chExt cx="816" cy="480"/>
          </a:xfrm>
        </p:grpSpPr>
        <p:sp>
          <p:nvSpPr>
            <p:cNvPr id="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StackElement</a:t>
              </a:r>
              <a:endParaRPr lang="en-GB" sz="1400" b="1" dirty="0">
                <a:latin typeface="Tahoma" pitchFamily="34" charset="0"/>
              </a:endParaRPr>
            </a:p>
          </p:txBody>
        </p:sp>
        <p:sp>
          <p:nvSpPr>
            <p:cNvPr id="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9" name="Group 9"/>
          <p:cNvGrpSpPr>
            <a:grpSpLocks/>
          </p:cNvGrpSpPr>
          <p:nvPr/>
        </p:nvGrpSpPr>
        <p:grpSpPr bwMode="auto">
          <a:xfrm>
            <a:off x="5791200" y="3352800"/>
            <a:ext cx="1752600" cy="762000"/>
            <a:chOff x="2112" y="1440"/>
            <a:chExt cx="816" cy="480"/>
          </a:xfrm>
        </p:grpSpPr>
        <p:sp>
          <p:nvSpPr>
            <p:cNvPr id="10" name="Rectangle 10"/>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1" name="Text Box 11"/>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myString</a:t>
              </a:r>
              <a:endParaRPr lang="en-GB" sz="1400" b="1" dirty="0">
                <a:latin typeface="Tahoma" pitchFamily="34" charset="0"/>
              </a:endParaRPr>
            </a:p>
          </p:txBody>
        </p:sp>
        <p:sp>
          <p:nvSpPr>
            <p:cNvPr id="12" name="Line 12"/>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3" name="Line 13"/>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cxnSp>
        <p:nvCxnSpPr>
          <p:cNvPr id="14" name="AutoShape 14"/>
          <p:cNvCxnSpPr>
            <a:cxnSpLocks noChangeShapeType="1"/>
            <a:stCxn id="17" idx="3"/>
            <a:endCxn id="10" idx="1"/>
          </p:cNvCxnSpPr>
          <p:nvPr/>
        </p:nvCxnSpPr>
        <p:spPr bwMode="auto">
          <a:xfrm>
            <a:off x="3733800" y="3733800"/>
            <a:ext cx="2057400" cy="0"/>
          </a:xfrm>
          <a:prstGeom prst="straightConnector1">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17"/>
          <p:cNvSpPr>
            <a:spLocks noChangeArrowheads="1"/>
          </p:cNvSpPr>
          <p:nvPr/>
        </p:nvSpPr>
        <p:spPr bwMode="auto">
          <a:xfrm>
            <a:off x="3429000" y="3581400"/>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Tree>
    <p:extLst>
      <p:ext uri="{BB962C8B-B14F-4D97-AF65-F5344CB8AC3E}">
        <p14:creationId xmlns:p14="http://schemas.microsoft.com/office/powerpoint/2010/main" val="2475603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Όλο το </a:t>
            </a:r>
            <a:r>
              <a:rPr lang="en-US" dirty="0" smtClean="0"/>
              <a:t>UML</a:t>
            </a:r>
            <a:r>
              <a:rPr lang="el-GR" dirty="0" smtClean="0"/>
              <a:t> διάγραμμα</a:t>
            </a:r>
            <a:endParaRPr lang="en-US" dirty="0"/>
          </a:p>
        </p:txBody>
      </p:sp>
      <p:grpSp>
        <p:nvGrpSpPr>
          <p:cNvPr id="4" name="Group 4"/>
          <p:cNvGrpSpPr>
            <a:grpSpLocks/>
          </p:cNvGrpSpPr>
          <p:nvPr/>
        </p:nvGrpSpPr>
        <p:grpSpPr bwMode="auto">
          <a:xfrm>
            <a:off x="1905000" y="4953000"/>
            <a:ext cx="1752600" cy="762000"/>
            <a:chOff x="2112" y="1440"/>
            <a:chExt cx="816" cy="480"/>
          </a:xfrm>
        </p:grpSpPr>
        <p:sp>
          <p:nvSpPr>
            <p:cNvPr id="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StackElement</a:t>
              </a:r>
              <a:endParaRPr lang="en-GB" sz="1400" b="1" dirty="0">
                <a:latin typeface="Tahoma" pitchFamily="34" charset="0"/>
              </a:endParaRPr>
            </a:p>
          </p:txBody>
        </p:sp>
        <p:sp>
          <p:nvSpPr>
            <p:cNvPr id="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9" name="Group 9"/>
          <p:cNvGrpSpPr>
            <a:grpSpLocks/>
          </p:cNvGrpSpPr>
          <p:nvPr/>
        </p:nvGrpSpPr>
        <p:grpSpPr bwMode="auto">
          <a:xfrm>
            <a:off x="6019800" y="4953000"/>
            <a:ext cx="1752600" cy="762000"/>
            <a:chOff x="2112" y="1440"/>
            <a:chExt cx="816" cy="480"/>
          </a:xfrm>
        </p:grpSpPr>
        <p:sp>
          <p:nvSpPr>
            <p:cNvPr id="10" name="Rectangle 10"/>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1" name="Text Box 11"/>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myString</a:t>
              </a:r>
              <a:endParaRPr lang="en-GB" sz="1400" b="1" dirty="0">
                <a:latin typeface="Tahoma" pitchFamily="34" charset="0"/>
              </a:endParaRPr>
            </a:p>
          </p:txBody>
        </p:sp>
        <p:sp>
          <p:nvSpPr>
            <p:cNvPr id="12" name="Line 12"/>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3" name="Line 13"/>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cxnSp>
        <p:nvCxnSpPr>
          <p:cNvPr id="14" name="AutoShape 14"/>
          <p:cNvCxnSpPr>
            <a:cxnSpLocks noChangeShapeType="1"/>
            <a:stCxn id="17" idx="3"/>
            <a:endCxn id="10" idx="1"/>
          </p:cNvCxnSpPr>
          <p:nvPr/>
        </p:nvCxnSpPr>
        <p:spPr bwMode="auto">
          <a:xfrm>
            <a:off x="3962400" y="5334000"/>
            <a:ext cx="2057400" cy="0"/>
          </a:xfrm>
          <a:prstGeom prst="straightConnector1">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17"/>
          <p:cNvSpPr>
            <a:spLocks noChangeArrowheads="1"/>
          </p:cNvSpPr>
          <p:nvPr/>
        </p:nvSpPr>
        <p:spPr bwMode="auto">
          <a:xfrm>
            <a:off x="3657600" y="5181600"/>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grpSp>
        <p:nvGrpSpPr>
          <p:cNvPr id="28" name="Group 4"/>
          <p:cNvGrpSpPr>
            <a:grpSpLocks/>
          </p:cNvGrpSpPr>
          <p:nvPr/>
        </p:nvGrpSpPr>
        <p:grpSpPr bwMode="auto">
          <a:xfrm>
            <a:off x="1905000" y="2373086"/>
            <a:ext cx="1752600" cy="762000"/>
            <a:chOff x="2112" y="1440"/>
            <a:chExt cx="816" cy="480"/>
          </a:xfrm>
        </p:grpSpPr>
        <p:sp>
          <p:nvSpPr>
            <p:cNvPr id="29"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30"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Stack</a:t>
              </a:r>
              <a:endParaRPr lang="en-GB" sz="1400" b="1" dirty="0">
                <a:latin typeface="Tahoma" pitchFamily="34" charset="0"/>
              </a:endParaRPr>
            </a:p>
          </p:txBody>
        </p:sp>
        <p:sp>
          <p:nvSpPr>
            <p:cNvPr id="31"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32"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33" name="AutoShape 17"/>
          <p:cNvSpPr>
            <a:spLocks noChangeArrowheads="1"/>
          </p:cNvSpPr>
          <p:nvPr/>
        </p:nvSpPr>
        <p:spPr bwMode="auto">
          <a:xfrm>
            <a:off x="2628900" y="3135086"/>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5" name="Straight Connector 34"/>
          <p:cNvCxnSpPr>
            <a:stCxn id="33" idx="2"/>
            <a:endCxn id="5" idx="0"/>
          </p:cNvCxnSpPr>
          <p:nvPr/>
        </p:nvCxnSpPr>
        <p:spPr>
          <a:xfrm>
            <a:off x="2781300" y="3439886"/>
            <a:ext cx="0" cy="15131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2118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Aggregation and Composition</a:t>
            </a:r>
            <a:endParaRPr lang="en-US" dirty="0"/>
          </a:p>
        </p:txBody>
      </p:sp>
      <p:sp>
        <p:nvSpPr>
          <p:cNvPr id="3" name="Content Placeholder 2"/>
          <p:cNvSpPr>
            <a:spLocks noGrp="1"/>
          </p:cNvSpPr>
          <p:nvPr>
            <p:ph idx="1"/>
          </p:nvPr>
        </p:nvSpPr>
        <p:spPr/>
        <p:txBody>
          <a:bodyPr/>
          <a:lstStyle/>
          <a:p>
            <a:r>
              <a:rPr lang="el-GR" dirty="0" smtClean="0"/>
              <a:t>Το αν θα είναι μια σχέση, σχέση </a:t>
            </a:r>
            <a:r>
              <a:rPr lang="el-GR" dirty="0" err="1" smtClean="0"/>
              <a:t>συναθροισης</a:t>
            </a:r>
            <a:r>
              <a:rPr lang="el-GR" dirty="0" smtClean="0"/>
              <a:t> ή σύνθεσης εξαρτάται κατά πού και από την υλοποίηση μας και τον σχεδιασμό.</a:t>
            </a:r>
          </a:p>
          <a:p>
            <a:pPr lvl="1"/>
            <a:r>
              <a:rPr lang="el-GR" dirty="0" smtClean="0"/>
              <a:t>Π.χ., σε ένα διαφορετικό πρόγραμμα μπορεί να επαναχρησιμοποιούμε το </a:t>
            </a:r>
            <a:r>
              <a:rPr lang="en-US" dirty="0" err="1" smtClean="0"/>
              <a:t>StackElement</a:t>
            </a:r>
            <a:r>
              <a:rPr lang="en-US" dirty="0" smtClean="0"/>
              <a:t>.</a:t>
            </a:r>
          </a:p>
          <a:p>
            <a:pPr lvl="1"/>
            <a:r>
              <a:rPr lang="el-GR" dirty="0" smtClean="0"/>
              <a:t>Π.χ., σε μία διαφορετική εφαρμογή, τα ανθρώπινα όργανα υπάρχουν και χωρίς τον άνθρωπο.</a:t>
            </a:r>
            <a:endParaRPr lang="en-US" dirty="0"/>
          </a:p>
        </p:txBody>
      </p:sp>
    </p:spTree>
    <p:extLst>
      <p:ext uri="{BB962C8B-B14F-4D97-AF65-F5344CB8AC3E}">
        <p14:creationId xmlns:p14="http://schemas.microsoft.com/office/powerpoint/2010/main" val="12458263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4"/>
          <p:cNvSpPr>
            <a:spLocks noGrp="1" noChangeArrowheads="1"/>
          </p:cNvSpPr>
          <p:nvPr>
            <p:ph type="title"/>
          </p:nvPr>
        </p:nvSpPr>
        <p:spPr/>
        <p:txBody>
          <a:bodyPr>
            <a:normAutofit/>
          </a:bodyPr>
          <a:lstStyle/>
          <a:p>
            <a:r>
              <a:rPr lang="el-GR" dirty="0" smtClean="0">
                <a:latin typeface="Arial" charset="0"/>
              </a:rPr>
              <a:t>ΈΝΑ ΜΕΓΑΛΟ ΠΑΡΑΔΕΙΓΜΑ</a:t>
            </a:r>
          </a:p>
        </p:txBody>
      </p:sp>
      <p:sp>
        <p:nvSpPr>
          <p:cNvPr id="2" name="Text Placeholder 1"/>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123144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Άσκηση</a:t>
            </a:r>
            <a:endParaRPr lang="en-US" dirty="0"/>
          </a:p>
        </p:txBody>
      </p:sp>
      <p:sp>
        <p:nvSpPr>
          <p:cNvPr id="3" name="Content Placeholder 2"/>
          <p:cNvSpPr>
            <a:spLocks noGrp="1"/>
          </p:cNvSpPr>
          <p:nvPr>
            <p:ph idx="1"/>
          </p:nvPr>
        </p:nvSpPr>
        <p:spPr/>
        <p:txBody>
          <a:bodyPr>
            <a:normAutofit/>
          </a:bodyPr>
          <a:lstStyle/>
          <a:p>
            <a:r>
              <a:rPr lang="el-GR" dirty="0" smtClean="0"/>
              <a:t>Θέλουμε να δημιουργήσουμε ένα λογισμικό για ένα τμήμα πανεπιστημίου. Το τμήμα έχει 10 φοιτητές οπού ο καθένας έχει ένα όνομα και ένα αριθμό μητρώου (ΑΜ)</a:t>
            </a:r>
            <a:r>
              <a:rPr lang="en-US" dirty="0" smtClean="0"/>
              <a:t>, </a:t>
            </a:r>
            <a:r>
              <a:rPr lang="el-GR" dirty="0" smtClean="0"/>
              <a:t>και 2 καθηγητές που ο καθένας έχει ένα όνομα και ένα ΑΦΜ. Το τμήμα δίνει 3 μαθήματα. </a:t>
            </a:r>
            <a:r>
              <a:rPr lang="el-GR" dirty="0"/>
              <a:t>Το κάθε μάθημα </a:t>
            </a:r>
            <a:r>
              <a:rPr lang="el-GR" dirty="0" smtClean="0"/>
              <a:t>έχει </a:t>
            </a:r>
            <a:r>
              <a:rPr lang="el-GR" dirty="0"/>
              <a:t>κωδικό και όνομα. </a:t>
            </a:r>
            <a:r>
              <a:rPr lang="el-GR" dirty="0" smtClean="0"/>
              <a:t>Το κάθε μάθημα ανατίθεται σε ένα καθηγητή. Οι φοιτητές μπορούν να γραφτούν σε κάποιο μάθημα και παίρνουν βαθμό. Θέλουμε να μπορούμε να τυπώσουμε τη λίστα των φοιτητών που παίρνουν το μάθημα και τους βαθμούς τους.</a:t>
            </a:r>
            <a:endParaRPr lang="en-US" dirty="0"/>
          </a:p>
        </p:txBody>
      </p:sp>
    </p:spTree>
    <p:extLst>
      <p:ext uri="{BB962C8B-B14F-4D97-AF65-F5344CB8AC3E}">
        <p14:creationId xmlns:p14="http://schemas.microsoft.com/office/powerpoint/2010/main" val="31041891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Άσκηση</a:t>
            </a:r>
            <a:endParaRPr lang="en-US" dirty="0"/>
          </a:p>
        </p:txBody>
      </p:sp>
      <p:sp>
        <p:nvSpPr>
          <p:cNvPr id="3" name="Content Placeholder 2"/>
          <p:cNvSpPr>
            <a:spLocks noGrp="1"/>
          </p:cNvSpPr>
          <p:nvPr>
            <p:ph idx="1"/>
          </p:nvPr>
        </p:nvSpPr>
        <p:spPr/>
        <p:txBody>
          <a:bodyPr>
            <a:normAutofit fontScale="77500" lnSpcReduction="20000"/>
          </a:bodyPr>
          <a:lstStyle/>
          <a:p>
            <a:r>
              <a:rPr lang="el-GR" dirty="0" smtClean="0"/>
              <a:t>Θέλουμε να δημιουργήσουμε ένα λογισμικό για ένα </a:t>
            </a:r>
            <a:r>
              <a:rPr lang="el-GR" dirty="0" smtClean="0">
                <a:solidFill>
                  <a:schemeClr val="accent6">
                    <a:lumMod val="75000"/>
                  </a:schemeClr>
                </a:solidFill>
              </a:rPr>
              <a:t>τμήμα </a:t>
            </a:r>
            <a:r>
              <a:rPr lang="el-GR" dirty="0" smtClean="0"/>
              <a:t>πανεπιστημίου. </a:t>
            </a:r>
          </a:p>
          <a:p>
            <a:r>
              <a:rPr lang="el-GR" dirty="0" smtClean="0"/>
              <a:t>Το τμήμα έχει 5 </a:t>
            </a:r>
            <a:r>
              <a:rPr lang="el-GR" dirty="0" smtClean="0">
                <a:solidFill>
                  <a:schemeClr val="accent6">
                    <a:lumMod val="75000"/>
                  </a:schemeClr>
                </a:solidFill>
              </a:rPr>
              <a:t>φοιτητές</a:t>
            </a:r>
            <a:r>
              <a:rPr lang="el-GR" dirty="0" smtClean="0"/>
              <a:t> οπού ο καθένας έχει ένα </a:t>
            </a:r>
            <a:r>
              <a:rPr lang="el-GR" dirty="0" smtClean="0">
                <a:solidFill>
                  <a:schemeClr val="accent6">
                    <a:lumMod val="75000"/>
                  </a:schemeClr>
                </a:solidFill>
              </a:rPr>
              <a:t>όνομα</a:t>
            </a:r>
            <a:r>
              <a:rPr lang="el-GR" dirty="0" smtClean="0"/>
              <a:t> και ένα </a:t>
            </a:r>
            <a:r>
              <a:rPr lang="el-GR" dirty="0" smtClean="0">
                <a:solidFill>
                  <a:schemeClr val="accent6">
                    <a:lumMod val="75000"/>
                  </a:schemeClr>
                </a:solidFill>
              </a:rPr>
              <a:t>αριθμό μητρώου </a:t>
            </a:r>
            <a:r>
              <a:rPr lang="el-GR" dirty="0" smtClean="0"/>
              <a:t>(ΑΜ). </a:t>
            </a:r>
          </a:p>
          <a:p>
            <a:r>
              <a:rPr lang="el-GR" dirty="0"/>
              <a:t>Το τμήμα έχει </a:t>
            </a:r>
            <a:r>
              <a:rPr lang="el-GR" dirty="0" smtClean="0"/>
              <a:t>2 </a:t>
            </a:r>
            <a:r>
              <a:rPr lang="el-GR" dirty="0">
                <a:solidFill>
                  <a:schemeClr val="accent6">
                    <a:lumMod val="75000"/>
                  </a:schemeClr>
                </a:solidFill>
              </a:rPr>
              <a:t>καθηγητές</a:t>
            </a:r>
            <a:r>
              <a:rPr lang="el-GR" dirty="0"/>
              <a:t> που ο καθένας έχει ένα </a:t>
            </a:r>
            <a:r>
              <a:rPr lang="el-GR" dirty="0">
                <a:solidFill>
                  <a:schemeClr val="accent6">
                    <a:lumMod val="75000"/>
                  </a:schemeClr>
                </a:solidFill>
              </a:rPr>
              <a:t>όνομα</a:t>
            </a:r>
            <a:r>
              <a:rPr lang="el-GR" dirty="0"/>
              <a:t> και ένα </a:t>
            </a:r>
            <a:r>
              <a:rPr lang="el-GR" dirty="0">
                <a:solidFill>
                  <a:schemeClr val="accent6">
                    <a:lumMod val="75000"/>
                  </a:schemeClr>
                </a:solidFill>
              </a:rPr>
              <a:t>ΑΦΜ</a:t>
            </a:r>
            <a:r>
              <a:rPr lang="el-GR" dirty="0"/>
              <a:t>.</a:t>
            </a:r>
            <a:endParaRPr lang="el-GR" dirty="0" smtClean="0"/>
          </a:p>
          <a:p>
            <a:r>
              <a:rPr lang="el-GR" dirty="0" smtClean="0"/>
              <a:t>Το τμήμα δίνει 3 </a:t>
            </a:r>
            <a:r>
              <a:rPr lang="el-GR" dirty="0" smtClean="0">
                <a:solidFill>
                  <a:schemeClr val="accent6">
                    <a:lumMod val="75000"/>
                  </a:schemeClr>
                </a:solidFill>
              </a:rPr>
              <a:t>μαθήματα</a:t>
            </a:r>
            <a:r>
              <a:rPr lang="el-GR" dirty="0" smtClean="0"/>
              <a:t>. </a:t>
            </a:r>
            <a:r>
              <a:rPr lang="el-GR" dirty="0"/>
              <a:t>Το κάθε μάθημα </a:t>
            </a:r>
            <a:r>
              <a:rPr lang="el-GR" dirty="0" smtClean="0"/>
              <a:t>έχει </a:t>
            </a:r>
            <a:r>
              <a:rPr lang="el-GR" dirty="0">
                <a:solidFill>
                  <a:schemeClr val="accent6">
                    <a:lumMod val="75000"/>
                  </a:schemeClr>
                </a:solidFill>
              </a:rPr>
              <a:t>κωδικό</a:t>
            </a:r>
            <a:r>
              <a:rPr lang="el-GR" dirty="0"/>
              <a:t> και </a:t>
            </a:r>
            <a:r>
              <a:rPr lang="el-GR" dirty="0">
                <a:solidFill>
                  <a:schemeClr val="accent6">
                    <a:lumMod val="75000"/>
                  </a:schemeClr>
                </a:solidFill>
              </a:rPr>
              <a:t>όνομα</a:t>
            </a:r>
            <a:r>
              <a:rPr lang="el-GR" dirty="0"/>
              <a:t>. </a:t>
            </a:r>
            <a:endParaRPr lang="el-GR" dirty="0" smtClean="0"/>
          </a:p>
          <a:p>
            <a:r>
              <a:rPr lang="el-GR" dirty="0"/>
              <a:t>Το κάθε μάθημα </a:t>
            </a:r>
            <a:r>
              <a:rPr lang="el-GR" dirty="0">
                <a:solidFill>
                  <a:srgbClr val="0070C0"/>
                </a:solidFill>
              </a:rPr>
              <a:t>ανατίθεται</a:t>
            </a:r>
            <a:r>
              <a:rPr lang="el-GR" dirty="0"/>
              <a:t> σε ένα καθηγητή.</a:t>
            </a:r>
            <a:endParaRPr lang="el-GR" dirty="0" smtClean="0"/>
          </a:p>
          <a:p>
            <a:r>
              <a:rPr lang="el-GR" dirty="0" smtClean="0"/>
              <a:t>Οι φοιτητές μπορούν να </a:t>
            </a:r>
            <a:r>
              <a:rPr lang="el-GR" dirty="0" smtClean="0">
                <a:solidFill>
                  <a:srgbClr val="0070C0"/>
                </a:solidFill>
              </a:rPr>
              <a:t>γραφτούν</a:t>
            </a:r>
            <a:r>
              <a:rPr lang="el-GR" dirty="0" smtClean="0"/>
              <a:t> σε κάποιο μάθημα και </a:t>
            </a:r>
            <a:r>
              <a:rPr lang="el-GR" dirty="0" smtClean="0">
                <a:solidFill>
                  <a:srgbClr val="0070C0"/>
                </a:solidFill>
              </a:rPr>
              <a:t>παίρνουν βαθμό</a:t>
            </a:r>
            <a:r>
              <a:rPr lang="el-GR" dirty="0" smtClean="0"/>
              <a:t>. </a:t>
            </a:r>
          </a:p>
          <a:p>
            <a:r>
              <a:rPr lang="el-GR" dirty="0" smtClean="0"/>
              <a:t>Θέλουμε να μπορούμε να </a:t>
            </a:r>
            <a:r>
              <a:rPr lang="el-GR" dirty="0" smtClean="0">
                <a:solidFill>
                  <a:srgbClr val="0070C0"/>
                </a:solidFill>
              </a:rPr>
              <a:t>τυπώσουμε</a:t>
            </a:r>
            <a:r>
              <a:rPr lang="el-GR" dirty="0" smtClean="0"/>
              <a:t> τις πληροφορίες του μαθήματος: το </a:t>
            </a:r>
            <a:r>
              <a:rPr lang="el-GR" dirty="0" smtClean="0">
                <a:solidFill>
                  <a:schemeClr val="accent6">
                    <a:lumMod val="75000"/>
                  </a:schemeClr>
                </a:solidFill>
              </a:rPr>
              <a:t>όνομα</a:t>
            </a:r>
            <a:r>
              <a:rPr lang="el-GR" dirty="0" smtClean="0"/>
              <a:t>, τον </a:t>
            </a:r>
            <a:r>
              <a:rPr lang="el-GR" dirty="0" smtClean="0">
                <a:solidFill>
                  <a:schemeClr val="accent6">
                    <a:lumMod val="75000"/>
                  </a:schemeClr>
                </a:solidFill>
              </a:rPr>
              <a:t>καθηγητή</a:t>
            </a:r>
            <a:r>
              <a:rPr lang="el-GR" dirty="0" smtClean="0"/>
              <a:t> και τη </a:t>
            </a:r>
            <a:r>
              <a:rPr lang="el-GR" dirty="0" smtClean="0">
                <a:solidFill>
                  <a:schemeClr val="accent6">
                    <a:lumMod val="75000"/>
                  </a:schemeClr>
                </a:solidFill>
              </a:rPr>
              <a:t>λίστα</a:t>
            </a:r>
            <a:r>
              <a:rPr lang="el-GR" dirty="0" smtClean="0"/>
              <a:t> των </a:t>
            </a:r>
            <a:r>
              <a:rPr lang="el-GR" dirty="0" smtClean="0">
                <a:solidFill>
                  <a:schemeClr val="accent6">
                    <a:lumMod val="75000"/>
                  </a:schemeClr>
                </a:solidFill>
              </a:rPr>
              <a:t>φοιτητών</a:t>
            </a:r>
            <a:r>
              <a:rPr lang="el-GR" dirty="0" smtClean="0"/>
              <a:t> που παίρνουν το μάθημα και τους </a:t>
            </a:r>
            <a:r>
              <a:rPr lang="el-GR" dirty="0" smtClean="0">
                <a:solidFill>
                  <a:schemeClr val="accent6">
                    <a:lumMod val="75000"/>
                  </a:schemeClr>
                </a:solidFill>
              </a:rPr>
              <a:t>βαθμούς</a:t>
            </a:r>
            <a:r>
              <a:rPr lang="el-GR" dirty="0" smtClean="0"/>
              <a:t> τους.</a:t>
            </a:r>
            <a:endParaRPr lang="en-US" dirty="0"/>
          </a:p>
        </p:txBody>
      </p:sp>
    </p:spTree>
    <p:extLst>
      <p:ext uri="{BB962C8B-B14F-4D97-AF65-F5344CB8AC3E}">
        <p14:creationId xmlns:p14="http://schemas.microsoft.com/office/powerpoint/2010/main" val="13918759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Κλάσεις μέθοδοι και πεδία</a:t>
            </a:r>
            <a:endParaRPr lang="en-US" dirty="0"/>
          </a:p>
        </p:txBody>
      </p:sp>
      <p:sp>
        <p:nvSpPr>
          <p:cNvPr id="5" name="Content Placeholder 4"/>
          <p:cNvSpPr>
            <a:spLocks noGrp="1"/>
          </p:cNvSpPr>
          <p:nvPr>
            <p:ph sz="half" idx="1"/>
          </p:nvPr>
        </p:nvSpPr>
        <p:spPr/>
        <p:txBody>
          <a:bodyPr>
            <a:normAutofit fontScale="92500" lnSpcReduction="10000"/>
          </a:bodyPr>
          <a:lstStyle/>
          <a:p>
            <a:r>
              <a:rPr lang="el-GR" dirty="0" smtClean="0"/>
              <a:t>Ουσιαστικά:</a:t>
            </a:r>
          </a:p>
          <a:p>
            <a:pPr lvl="1"/>
            <a:r>
              <a:rPr lang="el-GR" dirty="0" smtClean="0">
                <a:solidFill>
                  <a:schemeClr val="accent6">
                    <a:lumMod val="75000"/>
                  </a:schemeClr>
                </a:solidFill>
              </a:rPr>
              <a:t>Τμήμα</a:t>
            </a:r>
          </a:p>
          <a:p>
            <a:pPr lvl="1"/>
            <a:r>
              <a:rPr lang="el-GR" dirty="0" smtClean="0">
                <a:solidFill>
                  <a:schemeClr val="accent6">
                    <a:lumMod val="75000"/>
                  </a:schemeClr>
                </a:solidFill>
              </a:rPr>
              <a:t>Φοιτητές</a:t>
            </a:r>
          </a:p>
          <a:p>
            <a:pPr lvl="1"/>
            <a:r>
              <a:rPr lang="el-GR" dirty="0" smtClean="0">
                <a:solidFill>
                  <a:schemeClr val="accent6">
                    <a:lumMod val="75000"/>
                  </a:schemeClr>
                </a:solidFill>
              </a:rPr>
              <a:t>Καθηγητές</a:t>
            </a:r>
          </a:p>
          <a:p>
            <a:pPr lvl="1"/>
            <a:r>
              <a:rPr lang="el-GR" dirty="0" smtClean="0">
                <a:solidFill>
                  <a:schemeClr val="accent6">
                    <a:lumMod val="75000"/>
                  </a:schemeClr>
                </a:solidFill>
              </a:rPr>
              <a:t>Μαθήματα</a:t>
            </a:r>
          </a:p>
          <a:p>
            <a:pPr lvl="1"/>
            <a:r>
              <a:rPr lang="el-GR" dirty="0" smtClean="0">
                <a:solidFill>
                  <a:schemeClr val="accent6">
                    <a:lumMod val="75000"/>
                  </a:schemeClr>
                </a:solidFill>
              </a:rPr>
              <a:t>Όνομα </a:t>
            </a:r>
          </a:p>
          <a:p>
            <a:pPr lvl="1"/>
            <a:r>
              <a:rPr lang="el-GR" dirty="0" smtClean="0">
                <a:solidFill>
                  <a:schemeClr val="accent6">
                    <a:lumMod val="75000"/>
                  </a:schemeClr>
                </a:solidFill>
              </a:rPr>
              <a:t>ΑΜ, ΑΦΜ, κωδικός</a:t>
            </a:r>
          </a:p>
          <a:p>
            <a:pPr lvl="1"/>
            <a:r>
              <a:rPr lang="el-GR" dirty="0" smtClean="0">
                <a:solidFill>
                  <a:schemeClr val="accent6">
                    <a:lumMod val="75000"/>
                  </a:schemeClr>
                </a:solidFill>
              </a:rPr>
              <a:t>Βαθμός</a:t>
            </a:r>
          </a:p>
          <a:p>
            <a:pPr lvl="1"/>
            <a:r>
              <a:rPr lang="el-GR" dirty="0" smtClean="0">
                <a:solidFill>
                  <a:schemeClr val="accent6">
                    <a:lumMod val="75000"/>
                  </a:schemeClr>
                </a:solidFill>
              </a:rPr>
              <a:t>Λίστα φοιτητών</a:t>
            </a:r>
          </a:p>
          <a:p>
            <a:r>
              <a:rPr lang="el-GR" dirty="0" smtClean="0"/>
              <a:t>Τα ουσιαστικά είναι υποψήφια για κλάσεις ή πεδία</a:t>
            </a:r>
          </a:p>
          <a:p>
            <a:pPr lvl="1"/>
            <a:endParaRPr lang="en-US" dirty="0"/>
          </a:p>
        </p:txBody>
      </p:sp>
      <p:sp>
        <p:nvSpPr>
          <p:cNvPr id="6" name="Content Placeholder 5"/>
          <p:cNvSpPr>
            <a:spLocks noGrp="1"/>
          </p:cNvSpPr>
          <p:nvPr>
            <p:ph sz="half" idx="2"/>
          </p:nvPr>
        </p:nvSpPr>
        <p:spPr/>
        <p:txBody>
          <a:bodyPr>
            <a:normAutofit fontScale="92500" lnSpcReduction="10000"/>
          </a:bodyPr>
          <a:lstStyle/>
          <a:p>
            <a:r>
              <a:rPr lang="el-GR" dirty="0" smtClean="0"/>
              <a:t>Ρήματα:</a:t>
            </a:r>
          </a:p>
          <a:p>
            <a:pPr lvl="1"/>
            <a:r>
              <a:rPr lang="el-GR" dirty="0" smtClean="0">
                <a:solidFill>
                  <a:srgbClr val="0070C0"/>
                </a:solidFill>
              </a:rPr>
              <a:t>Ανατίθεται</a:t>
            </a:r>
          </a:p>
          <a:p>
            <a:pPr lvl="1"/>
            <a:r>
              <a:rPr lang="el-GR" dirty="0" smtClean="0">
                <a:solidFill>
                  <a:srgbClr val="0070C0"/>
                </a:solidFill>
              </a:rPr>
              <a:t>Εγγράφεται</a:t>
            </a:r>
          </a:p>
          <a:p>
            <a:pPr lvl="1"/>
            <a:r>
              <a:rPr lang="el-GR" dirty="0" smtClean="0">
                <a:solidFill>
                  <a:srgbClr val="0070C0"/>
                </a:solidFill>
              </a:rPr>
              <a:t>Τυπώνει</a:t>
            </a:r>
          </a:p>
          <a:p>
            <a:pPr lvl="1"/>
            <a:r>
              <a:rPr lang="el-GR" dirty="0" smtClean="0">
                <a:solidFill>
                  <a:srgbClr val="0070C0"/>
                </a:solidFill>
              </a:rPr>
              <a:t>Παίρνω βαθμό</a:t>
            </a:r>
          </a:p>
          <a:p>
            <a:r>
              <a:rPr lang="el-GR" dirty="0" smtClean="0"/>
              <a:t>Τα ρήματα είναι υποψήφια για να γίνουν μέθοδοι και μηνύματα μεταξύ αντικειμένων.</a:t>
            </a:r>
            <a:endParaRPr lang="en-US" dirty="0"/>
          </a:p>
        </p:txBody>
      </p:sp>
    </p:spTree>
    <p:extLst>
      <p:ext uri="{BB962C8B-B14F-4D97-AF65-F5344CB8AC3E}">
        <p14:creationId xmlns:p14="http://schemas.microsoft.com/office/powerpoint/2010/main" val="16829198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Κλάσεις μέθοδοι και πεδία</a:t>
            </a:r>
            <a:endParaRPr lang="en-US" dirty="0"/>
          </a:p>
        </p:txBody>
      </p:sp>
      <p:sp>
        <p:nvSpPr>
          <p:cNvPr id="5" name="Content Placeholder 4"/>
          <p:cNvSpPr>
            <a:spLocks noGrp="1"/>
          </p:cNvSpPr>
          <p:nvPr>
            <p:ph sz="half" idx="1"/>
          </p:nvPr>
        </p:nvSpPr>
        <p:spPr/>
        <p:txBody>
          <a:bodyPr>
            <a:normAutofit fontScale="92500" lnSpcReduction="10000"/>
          </a:bodyPr>
          <a:lstStyle/>
          <a:p>
            <a:r>
              <a:rPr lang="el-GR" dirty="0" smtClean="0"/>
              <a:t>Ουσιαστικά:</a:t>
            </a:r>
          </a:p>
          <a:p>
            <a:pPr lvl="1"/>
            <a:r>
              <a:rPr lang="el-GR" dirty="0" smtClean="0">
                <a:solidFill>
                  <a:srgbClr val="FF0000"/>
                </a:solidFill>
              </a:rPr>
              <a:t>Τμήμα</a:t>
            </a:r>
          </a:p>
          <a:p>
            <a:pPr lvl="1"/>
            <a:r>
              <a:rPr lang="el-GR" dirty="0" smtClean="0">
                <a:solidFill>
                  <a:srgbClr val="FF0000"/>
                </a:solidFill>
              </a:rPr>
              <a:t>Φοιτητές</a:t>
            </a:r>
          </a:p>
          <a:p>
            <a:pPr lvl="1"/>
            <a:r>
              <a:rPr lang="el-GR" dirty="0" smtClean="0">
                <a:solidFill>
                  <a:srgbClr val="FF0000"/>
                </a:solidFill>
              </a:rPr>
              <a:t>Καθηγητές</a:t>
            </a:r>
          </a:p>
          <a:p>
            <a:pPr lvl="1"/>
            <a:r>
              <a:rPr lang="el-GR" dirty="0" smtClean="0">
                <a:solidFill>
                  <a:srgbClr val="FF0000"/>
                </a:solidFill>
              </a:rPr>
              <a:t>Μαθήματα</a:t>
            </a:r>
          </a:p>
          <a:p>
            <a:pPr lvl="1"/>
            <a:r>
              <a:rPr lang="el-GR" dirty="0" smtClean="0">
                <a:solidFill>
                  <a:schemeClr val="accent6">
                    <a:lumMod val="75000"/>
                  </a:schemeClr>
                </a:solidFill>
              </a:rPr>
              <a:t>Όνομα </a:t>
            </a:r>
          </a:p>
          <a:p>
            <a:pPr lvl="1"/>
            <a:r>
              <a:rPr lang="el-GR" dirty="0" smtClean="0">
                <a:solidFill>
                  <a:schemeClr val="accent6">
                    <a:lumMod val="75000"/>
                  </a:schemeClr>
                </a:solidFill>
              </a:rPr>
              <a:t>ΑΜ, ΑΦΜ, κωδικός</a:t>
            </a:r>
          </a:p>
          <a:p>
            <a:pPr lvl="1"/>
            <a:r>
              <a:rPr lang="el-GR" dirty="0" smtClean="0">
                <a:solidFill>
                  <a:schemeClr val="accent6">
                    <a:lumMod val="75000"/>
                  </a:schemeClr>
                </a:solidFill>
              </a:rPr>
              <a:t>Βαθμός</a:t>
            </a:r>
          </a:p>
          <a:p>
            <a:pPr lvl="1"/>
            <a:r>
              <a:rPr lang="el-GR" dirty="0" smtClean="0">
                <a:solidFill>
                  <a:schemeClr val="accent6">
                    <a:lumMod val="75000"/>
                  </a:schemeClr>
                </a:solidFill>
              </a:rPr>
              <a:t>Λίστα φοιτητών</a:t>
            </a:r>
          </a:p>
          <a:p>
            <a:r>
              <a:rPr lang="el-GR" dirty="0" smtClean="0"/>
              <a:t>Τα ουσιαστικά είναι υποψήφια για κλάσεις ή πεδία</a:t>
            </a:r>
          </a:p>
          <a:p>
            <a:pPr lvl="1"/>
            <a:endParaRPr lang="en-US" dirty="0"/>
          </a:p>
        </p:txBody>
      </p:sp>
      <p:sp>
        <p:nvSpPr>
          <p:cNvPr id="6" name="Content Placeholder 5"/>
          <p:cNvSpPr>
            <a:spLocks noGrp="1"/>
          </p:cNvSpPr>
          <p:nvPr>
            <p:ph sz="half" idx="2"/>
          </p:nvPr>
        </p:nvSpPr>
        <p:spPr/>
        <p:txBody>
          <a:bodyPr>
            <a:normAutofit fontScale="92500" lnSpcReduction="10000"/>
          </a:bodyPr>
          <a:lstStyle/>
          <a:p>
            <a:r>
              <a:rPr lang="el-GR" dirty="0" smtClean="0"/>
              <a:t>Ρήματα:</a:t>
            </a:r>
          </a:p>
          <a:p>
            <a:pPr lvl="1"/>
            <a:r>
              <a:rPr lang="el-GR" dirty="0" smtClean="0">
                <a:solidFill>
                  <a:srgbClr val="0070C0"/>
                </a:solidFill>
              </a:rPr>
              <a:t>Ανατίθεται</a:t>
            </a:r>
          </a:p>
          <a:p>
            <a:pPr lvl="1"/>
            <a:r>
              <a:rPr lang="el-GR" dirty="0" smtClean="0">
                <a:solidFill>
                  <a:srgbClr val="0070C0"/>
                </a:solidFill>
              </a:rPr>
              <a:t>Εγγράφεται</a:t>
            </a:r>
          </a:p>
          <a:p>
            <a:pPr lvl="1"/>
            <a:r>
              <a:rPr lang="el-GR" dirty="0" smtClean="0">
                <a:solidFill>
                  <a:srgbClr val="0070C0"/>
                </a:solidFill>
              </a:rPr>
              <a:t>Τυπώνει</a:t>
            </a:r>
          </a:p>
          <a:p>
            <a:pPr lvl="1"/>
            <a:r>
              <a:rPr lang="el-GR" dirty="0" smtClean="0">
                <a:solidFill>
                  <a:srgbClr val="0070C0"/>
                </a:solidFill>
              </a:rPr>
              <a:t>Παίρνω βαθμό</a:t>
            </a:r>
          </a:p>
          <a:p>
            <a:r>
              <a:rPr lang="el-GR" dirty="0" smtClean="0"/>
              <a:t>Τα ρήματα είναι υποψήφια για να γίνουν μέθοδοι και μηνύματα μεταξύ αντικειμένων.</a:t>
            </a:r>
            <a:endParaRPr lang="en-US" dirty="0"/>
          </a:p>
        </p:txBody>
      </p:sp>
      <p:sp>
        <p:nvSpPr>
          <p:cNvPr id="2" name="TextBox 1"/>
          <p:cNvSpPr txBox="1"/>
          <p:nvPr/>
        </p:nvSpPr>
        <p:spPr>
          <a:xfrm>
            <a:off x="4724400" y="5638800"/>
            <a:ext cx="4419600" cy="1200329"/>
          </a:xfrm>
          <a:prstGeom prst="rect">
            <a:avLst/>
          </a:prstGeom>
          <a:solidFill>
            <a:srgbClr val="92D050"/>
          </a:solidFill>
        </p:spPr>
        <p:txBody>
          <a:bodyPr wrap="square" rtlCol="0">
            <a:spAutoFit/>
          </a:bodyPr>
          <a:lstStyle/>
          <a:p>
            <a:r>
              <a:rPr lang="el-GR" dirty="0" smtClean="0"/>
              <a:t>Όλα τα ουσιαστικά μπορούν να γίνουν κλάσεις αλλά συνήθως διαλέγουμε αυτά για τα οποία υπάρχει αρκετή πολυπλοκότητα</a:t>
            </a:r>
            <a:endParaRPr lang="en-US" dirty="0"/>
          </a:p>
        </p:txBody>
      </p:sp>
    </p:spTree>
    <p:extLst>
      <p:ext uri="{BB962C8B-B14F-4D97-AF65-F5344CB8AC3E}">
        <p14:creationId xmlns:p14="http://schemas.microsoft.com/office/powerpoint/2010/main" val="10782035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a:t>
            </a:r>
            <a:r>
              <a:rPr lang="el-GR" dirty="0" smtClean="0"/>
              <a:t>διάγραμμα.</a:t>
            </a:r>
            <a:endParaRPr lang="en-US" dirty="0"/>
          </a:p>
        </p:txBody>
      </p:sp>
      <p:grpSp>
        <p:nvGrpSpPr>
          <p:cNvPr id="4" name="Group 4"/>
          <p:cNvGrpSpPr>
            <a:grpSpLocks/>
          </p:cNvGrpSpPr>
          <p:nvPr/>
        </p:nvGrpSpPr>
        <p:grpSpPr bwMode="auto">
          <a:xfrm>
            <a:off x="3429000" y="1905000"/>
            <a:ext cx="1752600" cy="762000"/>
            <a:chOff x="2112" y="1440"/>
            <a:chExt cx="816" cy="480"/>
          </a:xfrm>
        </p:grpSpPr>
        <p:sp>
          <p:nvSpPr>
            <p:cNvPr id="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a:latin typeface="Tahoma" pitchFamily="34" charset="0"/>
                </a:rPr>
                <a:t>D</a:t>
              </a:r>
              <a:r>
                <a:rPr lang="en-US" sz="1400" b="1" dirty="0" smtClean="0">
                  <a:latin typeface="Tahoma" pitchFamily="34" charset="0"/>
                </a:rPr>
                <a:t>epartment</a:t>
              </a:r>
              <a:endParaRPr lang="en-GB" sz="1400" b="1" dirty="0">
                <a:latin typeface="Tahoma" pitchFamily="34" charset="0"/>
              </a:endParaRPr>
            </a:p>
          </p:txBody>
        </p:sp>
        <p:sp>
          <p:nvSpPr>
            <p:cNvPr id="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9" name="Group 4"/>
          <p:cNvGrpSpPr>
            <a:grpSpLocks/>
          </p:cNvGrpSpPr>
          <p:nvPr/>
        </p:nvGrpSpPr>
        <p:grpSpPr bwMode="auto">
          <a:xfrm>
            <a:off x="3429000" y="3765550"/>
            <a:ext cx="1752600" cy="762000"/>
            <a:chOff x="2112" y="1440"/>
            <a:chExt cx="816" cy="480"/>
          </a:xfrm>
        </p:grpSpPr>
        <p:sp>
          <p:nvSpPr>
            <p:cNvPr id="1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Course</a:t>
              </a:r>
              <a:endParaRPr lang="en-GB" sz="1400" b="1" dirty="0">
                <a:latin typeface="Tahoma" pitchFamily="34" charset="0"/>
              </a:endParaRPr>
            </a:p>
          </p:txBody>
        </p:sp>
        <p:sp>
          <p:nvSpPr>
            <p:cNvPr id="1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4" name="Group 4"/>
          <p:cNvGrpSpPr>
            <a:grpSpLocks/>
          </p:cNvGrpSpPr>
          <p:nvPr/>
        </p:nvGrpSpPr>
        <p:grpSpPr bwMode="auto">
          <a:xfrm>
            <a:off x="457200" y="3765550"/>
            <a:ext cx="1752600" cy="762000"/>
            <a:chOff x="2112" y="1440"/>
            <a:chExt cx="816" cy="480"/>
          </a:xfrm>
        </p:grpSpPr>
        <p:sp>
          <p:nvSpPr>
            <p:cNvPr id="1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Student</a:t>
              </a:r>
              <a:endParaRPr lang="en-GB" sz="1400" b="1" dirty="0">
                <a:latin typeface="Tahoma" pitchFamily="34" charset="0"/>
              </a:endParaRPr>
            </a:p>
          </p:txBody>
        </p:sp>
        <p:sp>
          <p:nvSpPr>
            <p:cNvPr id="1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9" name="Group 4"/>
          <p:cNvGrpSpPr>
            <a:grpSpLocks/>
          </p:cNvGrpSpPr>
          <p:nvPr/>
        </p:nvGrpSpPr>
        <p:grpSpPr bwMode="auto">
          <a:xfrm>
            <a:off x="6477000" y="3765550"/>
            <a:ext cx="1752600" cy="762000"/>
            <a:chOff x="2112" y="1440"/>
            <a:chExt cx="816" cy="480"/>
          </a:xfrm>
        </p:grpSpPr>
        <p:sp>
          <p:nvSpPr>
            <p:cNvPr id="2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2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Professor</a:t>
              </a:r>
              <a:endParaRPr lang="en-GB" sz="1400" b="1" dirty="0">
                <a:latin typeface="Tahoma" pitchFamily="34" charset="0"/>
              </a:endParaRPr>
            </a:p>
          </p:txBody>
        </p:sp>
        <p:sp>
          <p:nvSpPr>
            <p:cNvPr id="2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2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24" name="AutoShape 17"/>
          <p:cNvSpPr>
            <a:spLocks noChangeArrowheads="1"/>
          </p:cNvSpPr>
          <p:nvPr/>
        </p:nvSpPr>
        <p:spPr bwMode="auto">
          <a:xfrm>
            <a:off x="3100547" y="2091531"/>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5" name="AutoShape 17"/>
          <p:cNvSpPr>
            <a:spLocks noChangeArrowheads="1"/>
          </p:cNvSpPr>
          <p:nvPr/>
        </p:nvSpPr>
        <p:spPr bwMode="auto">
          <a:xfrm>
            <a:off x="4152900" y="266700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6" name="AutoShape 17"/>
          <p:cNvSpPr>
            <a:spLocks noChangeArrowheads="1"/>
          </p:cNvSpPr>
          <p:nvPr/>
        </p:nvSpPr>
        <p:spPr bwMode="auto">
          <a:xfrm>
            <a:off x="5181600" y="209153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28" name="Elbow Connector 27"/>
          <p:cNvCxnSpPr>
            <a:stCxn id="24" idx="1"/>
            <a:endCxn id="15" idx="0"/>
          </p:cNvCxnSpPr>
          <p:nvPr/>
        </p:nvCxnSpPr>
        <p:spPr>
          <a:xfrm rot="10800000" flipV="1">
            <a:off x="1333501" y="2243930"/>
            <a:ext cx="1767047" cy="1521619"/>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26" idx="3"/>
            <a:endCxn id="20" idx="0"/>
          </p:cNvCxnSpPr>
          <p:nvPr/>
        </p:nvCxnSpPr>
        <p:spPr>
          <a:xfrm>
            <a:off x="5486400" y="2243930"/>
            <a:ext cx="1866900" cy="152162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5" idx="2"/>
            <a:endCxn id="10" idx="0"/>
          </p:cNvCxnSpPr>
          <p:nvPr/>
        </p:nvCxnSpPr>
        <p:spPr>
          <a:xfrm>
            <a:off x="4305300" y="2971800"/>
            <a:ext cx="0" cy="7937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AutoShape 17"/>
          <p:cNvSpPr>
            <a:spLocks noChangeArrowheads="1"/>
          </p:cNvSpPr>
          <p:nvPr/>
        </p:nvSpPr>
        <p:spPr bwMode="auto">
          <a:xfrm>
            <a:off x="3111434" y="3998119"/>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
        <p:nvSpPr>
          <p:cNvPr id="37" name="AutoShape 17"/>
          <p:cNvSpPr>
            <a:spLocks noChangeArrowheads="1"/>
          </p:cNvSpPr>
          <p:nvPr/>
        </p:nvSpPr>
        <p:spPr bwMode="auto">
          <a:xfrm>
            <a:off x="5181600" y="400208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9" name="Straight Connector 38"/>
          <p:cNvCxnSpPr>
            <a:stCxn id="37" idx="3"/>
            <a:endCxn id="20" idx="1"/>
          </p:cNvCxnSpPr>
          <p:nvPr/>
        </p:nvCxnSpPr>
        <p:spPr>
          <a:xfrm flipV="1">
            <a:off x="5486400" y="4146550"/>
            <a:ext cx="990600" cy="79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5" idx="3"/>
            <a:endCxn id="36" idx="1"/>
          </p:cNvCxnSpPr>
          <p:nvPr/>
        </p:nvCxnSpPr>
        <p:spPr>
          <a:xfrm>
            <a:off x="2209800" y="4146550"/>
            <a:ext cx="901634" cy="39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2847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0114" y="304800"/>
            <a:ext cx="8229600" cy="990600"/>
          </a:xfrm>
        </p:spPr>
        <p:txBody>
          <a:bodyPr>
            <a:normAutofit/>
          </a:bodyPr>
          <a:lstStyle/>
          <a:p>
            <a:r>
              <a:rPr lang="el-GR" sz="3200" dirty="0" smtClean="0"/>
              <a:t>Η κλάση </a:t>
            </a:r>
            <a:r>
              <a:rPr lang="en-US" sz="3600" b="1" dirty="0" err="1" smtClean="0">
                <a:latin typeface="Courier New" pitchFamily="49" charset="0"/>
                <a:cs typeface="Courier New" pitchFamily="49" charset="0"/>
              </a:rPr>
              <a:t>myString</a:t>
            </a:r>
            <a:endParaRPr lang="en-US" sz="3600" b="1" dirty="0">
              <a:latin typeface="Courier New" pitchFamily="49" charset="0"/>
              <a:cs typeface="Courier New" pitchFamily="49" charset="0"/>
            </a:endParaRPr>
          </a:p>
        </p:txBody>
      </p:sp>
      <p:sp>
        <p:nvSpPr>
          <p:cNvPr id="5" name="TextBox 4"/>
          <p:cNvSpPr txBox="1"/>
          <p:nvPr/>
        </p:nvSpPr>
        <p:spPr>
          <a:xfrm>
            <a:off x="228600" y="1143000"/>
            <a:ext cx="7009738" cy="6170920"/>
          </a:xfrm>
          <a:prstGeom prst="rect">
            <a:avLst/>
          </a:prstGeom>
          <a:noFill/>
        </p:spPr>
        <p:txBody>
          <a:bodyPr wrap="square" rtlCol="0">
            <a:spAutoFit/>
          </a:bodyPr>
          <a:lstStyle/>
          <a:p>
            <a:r>
              <a:rPr lang="en-US" sz="1600" b="1" dirty="0" smtClean="0">
                <a:solidFill>
                  <a:srgbClr val="FF0000"/>
                </a:solidFill>
                <a:latin typeface="Courier New" pitchFamily="49" charset="0"/>
                <a:cs typeface="Courier New" pitchFamily="49" charset="0"/>
              </a:rPr>
              <a:t>class</a:t>
            </a:r>
            <a:r>
              <a:rPr lang="en-US" sz="1600" b="1" dirty="0" smtClean="0">
                <a:latin typeface="Courier New" pitchFamily="49" charset="0"/>
                <a:cs typeface="Courier New" pitchFamily="49" charset="0"/>
              </a:rPr>
              <a:t> </a:t>
            </a:r>
            <a:r>
              <a:rPr lang="en-US" sz="1600" b="1" dirty="0" err="1">
                <a:latin typeface="Courier New" pitchFamily="49" charset="0"/>
                <a:cs typeface="Courier New" pitchFamily="49" charset="0"/>
              </a:rPr>
              <a:t>myString</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a:t>
            </a:r>
          </a:p>
          <a:p>
            <a:r>
              <a:rPr lang="en-US" sz="1600" b="1" dirty="0">
                <a:solidFill>
                  <a:srgbClr val="FF0000"/>
                </a:solidFill>
                <a:latin typeface="Courier New" pitchFamily="49" charset="0"/>
                <a:cs typeface="Courier New" pitchFamily="49" charset="0"/>
              </a:rPr>
              <a:t>private</a:t>
            </a:r>
            <a:r>
              <a:rPr lang="en-US" sz="1600" b="1" dirty="0" smtClean="0">
                <a:latin typeface="Courier New" pitchFamily="49" charset="0"/>
                <a:cs typeface="Courier New" pitchFamily="49" charset="0"/>
              </a:rPr>
              <a:t>:</a:t>
            </a:r>
          </a:p>
          <a:p>
            <a:r>
              <a:rPr lang="en-US" sz="1600" b="1" dirty="0" smtClean="0">
                <a:solidFill>
                  <a:srgbClr val="0070C0"/>
                </a:solidFill>
                <a:latin typeface="Courier New" pitchFamily="49" charset="0"/>
                <a:cs typeface="Courier New" pitchFamily="49" charset="0"/>
              </a:rPr>
              <a:t>  char</a:t>
            </a:r>
            <a:r>
              <a:rPr lang="en-US" sz="1600" b="1" dirty="0" smtClean="0">
                <a:latin typeface="Courier New" pitchFamily="49" charset="0"/>
                <a:cs typeface="Courier New" pitchFamily="49" charset="0"/>
              </a:rPr>
              <a:t> *s;</a:t>
            </a:r>
          </a:p>
          <a:p>
            <a:r>
              <a:rPr lang="en-US" sz="1600" b="1" dirty="0" smtClean="0">
                <a:latin typeface="Courier New" pitchFamily="49" charset="0"/>
                <a:cs typeface="Courier New" pitchFamily="49" charset="0"/>
              </a:rPr>
              <a:t>  </a:t>
            </a:r>
            <a:r>
              <a:rPr lang="en-US" sz="1600" b="1" dirty="0" smtClean="0">
                <a:solidFill>
                  <a:srgbClr val="0070C0"/>
                </a:solidFill>
                <a:latin typeface="Courier New" pitchFamily="49" charset="0"/>
                <a:cs typeface="Courier New" pitchFamily="49" charset="0"/>
              </a:rPr>
              <a:t>int</a:t>
            </a:r>
            <a:r>
              <a:rPr lang="en-US" sz="1600" b="1" dirty="0" smtClean="0">
                <a:latin typeface="Courier New" pitchFamily="49" charset="0"/>
                <a:cs typeface="Courier New" pitchFamily="49" charset="0"/>
              </a:rPr>
              <a:t> size;</a:t>
            </a:r>
            <a:endParaRPr lang="en-US" sz="1600" b="1" dirty="0">
              <a:latin typeface="Courier New" pitchFamily="49" charset="0"/>
              <a:cs typeface="Courier New" pitchFamily="49" charset="0"/>
            </a:endParaRPr>
          </a:p>
          <a:p>
            <a:r>
              <a:rPr lang="en-US" sz="1600" b="1" dirty="0">
                <a:solidFill>
                  <a:srgbClr val="FF0000"/>
                </a:solidFill>
                <a:latin typeface="Courier New" pitchFamily="49" charset="0"/>
                <a:cs typeface="Courier New" pitchFamily="49" charset="0"/>
              </a:rPr>
              <a:t>public</a:t>
            </a:r>
            <a:r>
              <a:rPr lang="en-US" sz="1600" b="1" dirty="0" smtClean="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solidFill>
                  <a:schemeClr val="accent6">
                    <a:lumMod val="75000"/>
                  </a:schemeClr>
                </a:solidFill>
                <a:latin typeface="Courier New" pitchFamily="49" charset="0"/>
                <a:cs typeface="Courier New" pitchFamily="49" charset="0"/>
              </a:rPr>
              <a:t>myString</a:t>
            </a:r>
            <a:r>
              <a:rPr lang="en-US" sz="1600" b="1" dirty="0" smtClean="0">
                <a:latin typeface="Courier New" pitchFamily="49" charset="0"/>
                <a:cs typeface="Courier New" pitchFamily="49" charset="0"/>
              </a:rPr>
              <a:t>(const char *);</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smtClean="0">
                <a:solidFill>
                  <a:schemeClr val="accent6">
                    <a:lumMod val="75000"/>
                  </a:schemeClr>
                </a:solidFill>
                <a:latin typeface="Courier New" pitchFamily="49" charset="0"/>
                <a:cs typeface="Courier New" pitchFamily="49" charset="0"/>
              </a:rPr>
              <a:t>~</a:t>
            </a:r>
            <a:r>
              <a:rPr lang="en-US" sz="1600" b="1" dirty="0" err="1" smtClean="0">
                <a:solidFill>
                  <a:schemeClr val="accent6">
                    <a:lumMod val="75000"/>
                  </a:schemeClr>
                </a:solidFill>
                <a:latin typeface="Courier New" pitchFamily="49" charset="0"/>
                <a:cs typeface="Courier New" pitchFamily="49" charset="0"/>
              </a:rPr>
              <a:t>myString</a:t>
            </a: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a:solidFill>
                  <a:srgbClr val="0070C0"/>
                </a:solidFill>
                <a:latin typeface="Courier New" pitchFamily="49" charset="0"/>
                <a:cs typeface="Courier New" pitchFamily="49" charset="0"/>
              </a:rPr>
              <a:t>char</a:t>
            </a:r>
            <a:r>
              <a:rPr lang="en-US" sz="1600" b="1" dirty="0">
                <a:latin typeface="Courier New" pitchFamily="49" charset="0"/>
                <a:cs typeface="Courier New" pitchFamily="49" charset="0"/>
              </a:rPr>
              <a:t> *</a:t>
            </a:r>
            <a:r>
              <a:rPr lang="en-US" sz="1600" b="1" dirty="0" err="1">
                <a:solidFill>
                  <a:schemeClr val="accent6">
                    <a:lumMod val="75000"/>
                  </a:schemeClr>
                </a:solidFill>
                <a:latin typeface="Courier New" pitchFamily="49" charset="0"/>
                <a:cs typeface="Courier New" pitchFamily="49" charset="0"/>
              </a:rPr>
              <a:t>GetString</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solidFill>
                  <a:srgbClr val="0070C0"/>
                </a:solidFill>
                <a:latin typeface="Courier New" pitchFamily="49" charset="0"/>
                <a:cs typeface="Courier New" pitchFamily="49" charset="0"/>
              </a:rPr>
              <a:t>int </a:t>
            </a:r>
            <a:r>
              <a:rPr lang="en-US" sz="1600" b="1" dirty="0" err="1" smtClean="0">
                <a:solidFill>
                  <a:schemeClr val="accent6">
                    <a:lumMod val="75000"/>
                  </a:schemeClr>
                </a:solidFill>
                <a:latin typeface="Courier New" pitchFamily="49" charset="0"/>
                <a:cs typeface="Courier New" pitchFamily="49" charset="0"/>
              </a:rPr>
              <a:t>GetSize</a:t>
            </a: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p>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p>
            <a:endParaRPr lang="en-US" sz="1600" b="1" dirty="0">
              <a:latin typeface="Courier New" pitchFamily="49" charset="0"/>
              <a:cs typeface="Courier New" pitchFamily="49" charset="0"/>
            </a:endParaRPr>
          </a:p>
          <a:p>
            <a:r>
              <a:rPr lang="en-US" sz="1600" b="1" dirty="0" err="1">
                <a:solidFill>
                  <a:srgbClr val="FF0000"/>
                </a:solidFill>
                <a:latin typeface="Courier New" pitchFamily="49" charset="0"/>
                <a:cs typeface="Courier New" pitchFamily="49" charset="0"/>
              </a:rPr>
              <a:t>myString</a:t>
            </a:r>
            <a:r>
              <a:rPr lang="en-US" sz="1600" b="1" dirty="0">
                <a:latin typeface="Courier New" pitchFamily="49" charset="0"/>
                <a:cs typeface="Courier New" pitchFamily="49" charset="0"/>
              </a:rPr>
              <a:t>::</a:t>
            </a:r>
            <a:r>
              <a:rPr lang="en-US" sz="1600" b="1" dirty="0" err="1">
                <a:solidFill>
                  <a:schemeClr val="accent6">
                    <a:lumMod val="75000"/>
                  </a:schemeClr>
                </a:solidFill>
                <a:latin typeface="Courier New" pitchFamily="49" charset="0"/>
                <a:cs typeface="Courier New" pitchFamily="49" charset="0"/>
              </a:rPr>
              <a:t>myString</a:t>
            </a:r>
            <a:r>
              <a:rPr lang="en-US" sz="1600" b="1" dirty="0">
                <a:latin typeface="Courier New" pitchFamily="49" charset="0"/>
                <a:cs typeface="Courier New" pitchFamily="49" charset="0"/>
              </a:rPr>
              <a:t>(</a:t>
            </a:r>
            <a:r>
              <a:rPr lang="en-US" sz="1600" b="1" dirty="0">
                <a:solidFill>
                  <a:srgbClr val="FF0000"/>
                </a:solidFill>
                <a:latin typeface="Courier New" pitchFamily="49" charset="0"/>
                <a:cs typeface="Courier New" pitchFamily="49" charset="0"/>
              </a:rPr>
              <a:t>const </a:t>
            </a:r>
            <a:r>
              <a:rPr lang="en-US" sz="1600" b="1" dirty="0">
                <a:solidFill>
                  <a:srgbClr val="0070C0"/>
                </a:solidFill>
                <a:latin typeface="Courier New" pitchFamily="49" charset="0"/>
                <a:cs typeface="Courier New" pitchFamily="49" charset="0"/>
              </a:rPr>
              <a:t>char</a:t>
            </a:r>
            <a:r>
              <a:rPr lang="en-US" sz="1600" b="1" dirty="0">
                <a:solidFill>
                  <a:srgbClr val="FF0000"/>
                </a:solidFill>
                <a:latin typeface="Courier New" pitchFamily="49" charset="0"/>
                <a:cs typeface="Courier New" pitchFamily="49" charset="0"/>
              </a:rPr>
              <a:t> </a:t>
            </a:r>
            <a:r>
              <a:rPr lang="en-US" sz="1600" b="1" dirty="0">
                <a:latin typeface="Courier New" pitchFamily="49" charset="0"/>
                <a:cs typeface="Courier New" pitchFamily="49" charset="0"/>
              </a:rPr>
              <a:t>* x)</a:t>
            </a:r>
          </a:p>
          <a:p>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size = </a:t>
            </a:r>
            <a:r>
              <a:rPr lang="en-US" sz="1600" b="1" dirty="0" err="1">
                <a:latin typeface="Courier New" pitchFamily="49" charset="0"/>
                <a:cs typeface="Courier New" pitchFamily="49" charset="0"/>
              </a:rPr>
              <a:t>strlen</a:t>
            </a:r>
            <a:r>
              <a:rPr lang="en-US" sz="1600" b="1" dirty="0">
                <a:latin typeface="Courier New" pitchFamily="49" charset="0"/>
                <a:cs typeface="Courier New" pitchFamily="49" charset="0"/>
              </a:rPr>
              <a:t>(x);</a:t>
            </a:r>
          </a:p>
          <a:p>
            <a:r>
              <a:rPr lang="en-US" sz="1600" b="1" dirty="0">
                <a:latin typeface="Courier New" pitchFamily="49" charset="0"/>
                <a:cs typeface="Courier New" pitchFamily="49" charset="0"/>
              </a:rPr>
              <a:t>  s = </a:t>
            </a:r>
            <a:r>
              <a:rPr lang="en-US" sz="1600" b="1" dirty="0">
                <a:solidFill>
                  <a:srgbClr val="FF0000"/>
                </a:solidFill>
                <a:latin typeface="Courier New" pitchFamily="49" charset="0"/>
                <a:cs typeface="Courier New" pitchFamily="49" charset="0"/>
              </a:rPr>
              <a:t>new</a:t>
            </a:r>
            <a:r>
              <a:rPr lang="en-US" sz="1600" b="1" dirty="0">
                <a:latin typeface="Courier New" pitchFamily="49" charset="0"/>
                <a:cs typeface="Courier New" pitchFamily="49" charset="0"/>
              </a:rPr>
              <a:t> char[size +1];</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strcpy</a:t>
            </a:r>
            <a:r>
              <a:rPr lang="en-US" sz="1600" b="1" dirty="0">
                <a:latin typeface="Courier New" pitchFamily="49" charset="0"/>
                <a:cs typeface="Courier New" pitchFamily="49" charset="0"/>
              </a:rPr>
              <a:t>(</a:t>
            </a:r>
            <a:r>
              <a:rPr lang="en-US" sz="1600" b="1" dirty="0" err="1">
                <a:latin typeface="Courier New" pitchFamily="49" charset="0"/>
                <a:cs typeface="Courier New" pitchFamily="49" charset="0"/>
              </a:rPr>
              <a:t>s,x</a:t>
            </a:r>
            <a:r>
              <a:rPr lang="en-US" sz="1600" b="1" dirty="0">
                <a:latin typeface="Courier New" pitchFamily="49" charset="0"/>
                <a:cs typeface="Courier New" pitchFamily="49" charset="0"/>
              </a:rPr>
              <a:t>);</a:t>
            </a:r>
          </a:p>
          <a:p>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p>
            <a:endParaRPr lang="en-US" sz="1600" b="1" dirty="0" smtClean="0">
              <a:latin typeface="Courier New" pitchFamily="49" charset="0"/>
              <a:cs typeface="Courier New" pitchFamily="49" charset="0"/>
            </a:endParaRPr>
          </a:p>
          <a:p>
            <a:r>
              <a:rPr lang="en-US" sz="1600" b="1" dirty="0" err="1">
                <a:solidFill>
                  <a:srgbClr val="FF0000"/>
                </a:solidFill>
                <a:latin typeface="Courier New" pitchFamily="49" charset="0"/>
                <a:cs typeface="Courier New" pitchFamily="49" charset="0"/>
              </a:rPr>
              <a:t>myString</a:t>
            </a:r>
            <a:r>
              <a:rPr lang="en-US" sz="1600" b="1" dirty="0">
                <a:latin typeface="Courier New" pitchFamily="49" charset="0"/>
                <a:cs typeface="Courier New" pitchFamily="49" charset="0"/>
              </a:rPr>
              <a:t>::~</a:t>
            </a:r>
            <a:r>
              <a:rPr lang="en-US" sz="1600" b="1" dirty="0" err="1">
                <a:solidFill>
                  <a:schemeClr val="accent6">
                    <a:lumMod val="75000"/>
                  </a:schemeClr>
                </a:solidFill>
                <a:latin typeface="Courier New" pitchFamily="49" charset="0"/>
                <a:cs typeface="Courier New" pitchFamily="49" charset="0"/>
              </a:rPr>
              <a:t>myString</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a:solidFill>
                  <a:srgbClr val="FF0000"/>
                </a:solidFill>
                <a:latin typeface="Courier New" pitchFamily="49" charset="0"/>
                <a:cs typeface="Courier New" pitchFamily="49" charset="0"/>
              </a:rPr>
              <a:t>delete</a:t>
            </a:r>
            <a:r>
              <a:rPr lang="en-US" sz="1600" b="1" dirty="0">
                <a:latin typeface="Courier New" pitchFamily="49" charset="0"/>
                <a:cs typeface="Courier New" pitchFamily="49" charset="0"/>
              </a:rPr>
              <a:t> [] s;</a:t>
            </a:r>
          </a:p>
          <a:p>
            <a:r>
              <a:rPr lang="en-US" sz="1600" b="1" dirty="0">
                <a:latin typeface="Courier New" pitchFamily="49" charset="0"/>
                <a:cs typeface="Courier New" pitchFamily="49" charset="0"/>
              </a:rPr>
              <a:t>}</a:t>
            </a:r>
          </a:p>
          <a:p>
            <a:endParaRPr lang="en-US" sz="1600" b="1" dirty="0">
              <a:latin typeface="Courier New" pitchFamily="49" charset="0"/>
              <a:cs typeface="Courier New" pitchFamily="49" charset="0"/>
            </a:endParaRPr>
          </a:p>
          <a:p>
            <a:endParaRPr lang="en-US" sz="1100" b="1" dirty="0">
              <a:latin typeface="Courier New" pitchFamily="49" charset="0"/>
              <a:cs typeface="Courier New" pitchFamily="49" charset="0"/>
            </a:endParaRPr>
          </a:p>
        </p:txBody>
      </p:sp>
      <p:sp>
        <p:nvSpPr>
          <p:cNvPr id="7" name="TextBox 6"/>
          <p:cNvSpPr txBox="1"/>
          <p:nvPr/>
        </p:nvSpPr>
        <p:spPr>
          <a:xfrm>
            <a:off x="4922735" y="5534561"/>
            <a:ext cx="3434431" cy="1323439"/>
          </a:xfrm>
          <a:prstGeom prst="rect">
            <a:avLst/>
          </a:prstGeom>
          <a:noFill/>
        </p:spPr>
        <p:txBody>
          <a:bodyPr wrap="square" rtlCol="0">
            <a:spAutoFit/>
          </a:bodyPr>
          <a:lstStyle/>
          <a:p>
            <a:r>
              <a:rPr lang="en-US" sz="1600" b="1" dirty="0" smtClean="0">
                <a:solidFill>
                  <a:srgbClr val="0070C0"/>
                </a:solidFill>
                <a:latin typeface="Courier New" pitchFamily="49" charset="0"/>
                <a:cs typeface="Courier New" pitchFamily="49" charset="0"/>
              </a:rPr>
              <a:t>int </a:t>
            </a:r>
            <a:r>
              <a:rPr lang="en-US" sz="1600" b="1" dirty="0" err="1" smtClean="0">
                <a:solidFill>
                  <a:srgbClr val="FF0000"/>
                </a:solidFill>
                <a:latin typeface="Courier New" pitchFamily="49" charset="0"/>
                <a:cs typeface="Courier New" pitchFamily="49" charset="0"/>
              </a:rPr>
              <a:t>myString</a:t>
            </a:r>
            <a:r>
              <a:rPr lang="en-US" sz="1600" b="1" dirty="0" smtClean="0">
                <a:latin typeface="Courier New" pitchFamily="49" charset="0"/>
                <a:cs typeface="Courier New" pitchFamily="49" charset="0"/>
              </a:rPr>
              <a:t>::</a:t>
            </a:r>
            <a:r>
              <a:rPr lang="en-US" sz="1600" b="1" dirty="0" err="1" smtClean="0">
                <a:solidFill>
                  <a:schemeClr val="accent6">
                    <a:lumMod val="75000"/>
                  </a:schemeClr>
                </a:solidFill>
                <a:latin typeface="Courier New" pitchFamily="49" charset="0"/>
                <a:cs typeface="Courier New" pitchFamily="49" charset="0"/>
              </a:rPr>
              <a:t>GetSize</a:t>
            </a: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a:t>
            </a:r>
          </a:p>
          <a:p>
            <a:r>
              <a:rPr lang="el-GR" sz="1600" b="1" dirty="0">
                <a:latin typeface="Courier New" pitchFamily="49" charset="0"/>
                <a:cs typeface="Courier New" pitchFamily="49" charset="0"/>
              </a:rPr>
              <a:t>  </a:t>
            </a:r>
            <a:r>
              <a:rPr lang="en-US" sz="1600" b="1" dirty="0" smtClean="0">
                <a:solidFill>
                  <a:srgbClr val="FF0000"/>
                </a:solidFill>
                <a:latin typeface="Courier New" pitchFamily="49" charset="0"/>
                <a:cs typeface="Courier New" pitchFamily="49" charset="0"/>
              </a:rPr>
              <a:t>return</a:t>
            </a:r>
            <a:r>
              <a:rPr lang="en-US" sz="1600" b="1" dirty="0" smtClean="0">
                <a:latin typeface="Courier New" pitchFamily="49" charset="0"/>
                <a:cs typeface="Courier New" pitchFamily="49" charset="0"/>
              </a:rPr>
              <a:t> size;</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a:t>
            </a:r>
          </a:p>
          <a:p>
            <a:endParaRPr lang="en-US" sz="1600" b="1" dirty="0">
              <a:latin typeface="Courier New" pitchFamily="49" charset="0"/>
              <a:cs typeface="Courier New" pitchFamily="49" charset="0"/>
            </a:endParaRPr>
          </a:p>
        </p:txBody>
      </p:sp>
      <p:sp>
        <p:nvSpPr>
          <p:cNvPr id="2" name="TextBox 1"/>
          <p:cNvSpPr txBox="1"/>
          <p:nvPr/>
        </p:nvSpPr>
        <p:spPr>
          <a:xfrm>
            <a:off x="4922735" y="4114800"/>
            <a:ext cx="4044697" cy="1200329"/>
          </a:xfrm>
          <a:prstGeom prst="rect">
            <a:avLst/>
          </a:prstGeom>
          <a:noFill/>
        </p:spPr>
        <p:txBody>
          <a:bodyPr wrap="none" rtlCol="0">
            <a:spAutoFit/>
          </a:bodyPr>
          <a:lstStyle/>
          <a:p>
            <a:r>
              <a:rPr lang="en-US" b="1" dirty="0">
                <a:solidFill>
                  <a:srgbClr val="0070C0"/>
                </a:solidFill>
                <a:latin typeface="Courier New" pitchFamily="49" charset="0"/>
                <a:cs typeface="Courier New" pitchFamily="49" charset="0"/>
              </a:rPr>
              <a:t>char</a:t>
            </a:r>
            <a:r>
              <a:rPr lang="en-US" b="1" dirty="0">
                <a:latin typeface="Courier New" pitchFamily="49" charset="0"/>
                <a:cs typeface="Courier New" pitchFamily="49" charset="0"/>
              </a:rPr>
              <a:t> * </a:t>
            </a:r>
            <a:r>
              <a:rPr lang="en-US" b="1" dirty="0" err="1">
                <a:solidFill>
                  <a:srgbClr val="FF0000"/>
                </a:solidFill>
                <a:latin typeface="Courier New" pitchFamily="49" charset="0"/>
                <a:cs typeface="Courier New" pitchFamily="49" charset="0"/>
              </a:rPr>
              <a:t>myString</a:t>
            </a:r>
            <a:r>
              <a:rPr lang="en-US" b="1" dirty="0">
                <a:latin typeface="Courier New" pitchFamily="49" charset="0"/>
                <a:cs typeface="Courier New" pitchFamily="49" charset="0"/>
              </a:rPr>
              <a:t>::</a:t>
            </a:r>
            <a:r>
              <a:rPr lang="en-US" b="1" dirty="0" err="1">
                <a:solidFill>
                  <a:schemeClr val="accent6">
                    <a:lumMod val="75000"/>
                  </a:schemeClr>
                </a:solidFill>
                <a:latin typeface="Courier New" pitchFamily="49" charset="0"/>
                <a:cs typeface="Courier New" pitchFamily="49" charset="0"/>
              </a:rPr>
              <a:t>GetString</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return</a:t>
            </a:r>
            <a:r>
              <a:rPr lang="en-US" b="1" dirty="0">
                <a:latin typeface="Courier New" pitchFamily="49" charset="0"/>
                <a:cs typeface="Courier New" pitchFamily="49" charset="0"/>
              </a:rPr>
              <a:t> s;</a:t>
            </a:r>
          </a:p>
          <a:p>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Tree>
    <p:extLst>
      <p:ext uri="{BB962C8B-B14F-4D97-AF65-F5344CB8AC3E}">
        <p14:creationId xmlns:p14="http://schemas.microsoft.com/office/powerpoint/2010/main" val="7073941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Μια παραλλαγή</a:t>
            </a:r>
            <a:endParaRPr lang="en-US" dirty="0"/>
          </a:p>
        </p:txBody>
      </p:sp>
      <p:grpSp>
        <p:nvGrpSpPr>
          <p:cNvPr id="4" name="Group 4"/>
          <p:cNvGrpSpPr>
            <a:grpSpLocks/>
          </p:cNvGrpSpPr>
          <p:nvPr/>
        </p:nvGrpSpPr>
        <p:grpSpPr bwMode="auto">
          <a:xfrm>
            <a:off x="3429000" y="1905000"/>
            <a:ext cx="1752600" cy="762000"/>
            <a:chOff x="2112" y="1440"/>
            <a:chExt cx="816" cy="480"/>
          </a:xfrm>
        </p:grpSpPr>
        <p:sp>
          <p:nvSpPr>
            <p:cNvPr id="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a:latin typeface="Tahoma" pitchFamily="34" charset="0"/>
                </a:rPr>
                <a:t>D</a:t>
              </a:r>
              <a:r>
                <a:rPr lang="en-US" sz="1400" b="1" dirty="0" smtClean="0">
                  <a:latin typeface="Tahoma" pitchFamily="34" charset="0"/>
                </a:rPr>
                <a:t>epartment</a:t>
              </a:r>
              <a:endParaRPr lang="en-GB" sz="1400" b="1" dirty="0">
                <a:latin typeface="Tahoma" pitchFamily="34" charset="0"/>
              </a:endParaRPr>
            </a:p>
          </p:txBody>
        </p:sp>
        <p:sp>
          <p:nvSpPr>
            <p:cNvPr id="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9" name="Group 4"/>
          <p:cNvGrpSpPr>
            <a:grpSpLocks/>
          </p:cNvGrpSpPr>
          <p:nvPr/>
        </p:nvGrpSpPr>
        <p:grpSpPr bwMode="auto">
          <a:xfrm>
            <a:off x="3429000" y="3765550"/>
            <a:ext cx="1752600" cy="762000"/>
            <a:chOff x="2112" y="1440"/>
            <a:chExt cx="816" cy="480"/>
          </a:xfrm>
        </p:grpSpPr>
        <p:sp>
          <p:nvSpPr>
            <p:cNvPr id="1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Course</a:t>
              </a:r>
              <a:endParaRPr lang="en-GB" sz="1400" b="1" dirty="0">
                <a:latin typeface="Tahoma" pitchFamily="34" charset="0"/>
              </a:endParaRPr>
            </a:p>
          </p:txBody>
        </p:sp>
        <p:sp>
          <p:nvSpPr>
            <p:cNvPr id="1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4" name="Group 4"/>
          <p:cNvGrpSpPr>
            <a:grpSpLocks/>
          </p:cNvGrpSpPr>
          <p:nvPr/>
        </p:nvGrpSpPr>
        <p:grpSpPr bwMode="auto">
          <a:xfrm>
            <a:off x="457200" y="3765550"/>
            <a:ext cx="1752600" cy="762000"/>
            <a:chOff x="2112" y="1440"/>
            <a:chExt cx="816" cy="480"/>
          </a:xfrm>
        </p:grpSpPr>
        <p:sp>
          <p:nvSpPr>
            <p:cNvPr id="1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Student</a:t>
              </a:r>
              <a:endParaRPr lang="en-GB" sz="1400" b="1" dirty="0">
                <a:latin typeface="Tahoma" pitchFamily="34" charset="0"/>
              </a:endParaRPr>
            </a:p>
          </p:txBody>
        </p:sp>
        <p:sp>
          <p:nvSpPr>
            <p:cNvPr id="1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9" name="Group 4"/>
          <p:cNvGrpSpPr>
            <a:grpSpLocks/>
          </p:cNvGrpSpPr>
          <p:nvPr/>
        </p:nvGrpSpPr>
        <p:grpSpPr bwMode="auto">
          <a:xfrm>
            <a:off x="6477000" y="3765550"/>
            <a:ext cx="1752600" cy="762000"/>
            <a:chOff x="2112" y="1440"/>
            <a:chExt cx="816" cy="480"/>
          </a:xfrm>
        </p:grpSpPr>
        <p:sp>
          <p:nvSpPr>
            <p:cNvPr id="2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2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Professor</a:t>
              </a:r>
              <a:endParaRPr lang="en-GB" sz="1400" b="1" dirty="0">
                <a:latin typeface="Tahoma" pitchFamily="34" charset="0"/>
              </a:endParaRPr>
            </a:p>
          </p:txBody>
        </p:sp>
        <p:sp>
          <p:nvSpPr>
            <p:cNvPr id="2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2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24" name="AutoShape 17"/>
          <p:cNvSpPr>
            <a:spLocks noChangeArrowheads="1"/>
          </p:cNvSpPr>
          <p:nvPr/>
        </p:nvSpPr>
        <p:spPr bwMode="auto">
          <a:xfrm>
            <a:off x="3100547" y="2091531"/>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5" name="AutoShape 17"/>
          <p:cNvSpPr>
            <a:spLocks noChangeArrowheads="1"/>
          </p:cNvSpPr>
          <p:nvPr/>
        </p:nvSpPr>
        <p:spPr bwMode="auto">
          <a:xfrm>
            <a:off x="4152900" y="266700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6" name="AutoShape 17"/>
          <p:cNvSpPr>
            <a:spLocks noChangeArrowheads="1"/>
          </p:cNvSpPr>
          <p:nvPr/>
        </p:nvSpPr>
        <p:spPr bwMode="auto">
          <a:xfrm>
            <a:off x="5181600" y="209153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28" name="Elbow Connector 27"/>
          <p:cNvCxnSpPr>
            <a:stCxn id="24" idx="1"/>
            <a:endCxn id="15" idx="0"/>
          </p:cNvCxnSpPr>
          <p:nvPr/>
        </p:nvCxnSpPr>
        <p:spPr>
          <a:xfrm rot="10800000" flipV="1">
            <a:off x="1333501" y="2243930"/>
            <a:ext cx="1767047" cy="1521619"/>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26" idx="3"/>
            <a:endCxn id="20" idx="0"/>
          </p:cNvCxnSpPr>
          <p:nvPr/>
        </p:nvCxnSpPr>
        <p:spPr>
          <a:xfrm>
            <a:off x="5486400" y="2243930"/>
            <a:ext cx="1866900" cy="152162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5" idx="2"/>
            <a:endCxn id="10" idx="0"/>
          </p:cNvCxnSpPr>
          <p:nvPr/>
        </p:nvCxnSpPr>
        <p:spPr>
          <a:xfrm>
            <a:off x="4305300" y="2971800"/>
            <a:ext cx="0" cy="7937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AutoShape 17"/>
          <p:cNvSpPr>
            <a:spLocks noChangeArrowheads="1"/>
          </p:cNvSpPr>
          <p:nvPr/>
        </p:nvSpPr>
        <p:spPr bwMode="auto">
          <a:xfrm>
            <a:off x="3111434" y="3998119"/>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
        <p:nvSpPr>
          <p:cNvPr id="37" name="AutoShape 17"/>
          <p:cNvSpPr>
            <a:spLocks noChangeArrowheads="1"/>
          </p:cNvSpPr>
          <p:nvPr/>
        </p:nvSpPr>
        <p:spPr bwMode="auto">
          <a:xfrm>
            <a:off x="5181600" y="400208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9" name="Straight Connector 38"/>
          <p:cNvCxnSpPr>
            <a:stCxn id="37" idx="3"/>
            <a:endCxn id="35" idx="1"/>
          </p:cNvCxnSpPr>
          <p:nvPr/>
        </p:nvCxnSpPr>
        <p:spPr>
          <a:xfrm flipV="1">
            <a:off x="5486400" y="4146550"/>
            <a:ext cx="685800" cy="79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4" idx="3"/>
            <a:endCxn id="36" idx="1"/>
          </p:cNvCxnSpPr>
          <p:nvPr/>
        </p:nvCxnSpPr>
        <p:spPr>
          <a:xfrm>
            <a:off x="2514600" y="4146550"/>
            <a:ext cx="596834" cy="39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AutoShape 17"/>
          <p:cNvSpPr>
            <a:spLocks noChangeArrowheads="1"/>
          </p:cNvSpPr>
          <p:nvPr/>
        </p:nvSpPr>
        <p:spPr bwMode="auto">
          <a:xfrm>
            <a:off x="2209800" y="3994150"/>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
        <p:nvSpPr>
          <p:cNvPr id="35" name="AutoShape 17"/>
          <p:cNvSpPr>
            <a:spLocks noChangeArrowheads="1"/>
          </p:cNvSpPr>
          <p:nvPr/>
        </p:nvSpPr>
        <p:spPr bwMode="auto">
          <a:xfrm>
            <a:off x="6172200" y="3994150"/>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
        <p:nvSpPr>
          <p:cNvPr id="29" name="TextBox 28"/>
          <p:cNvSpPr txBox="1"/>
          <p:nvPr/>
        </p:nvSpPr>
        <p:spPr>
          <a:xfrm>
            <a:off x="446314" y="5410200"/>
            <a:ext cx="8079263" cy="707886"/>
          </a:xfrm>
          <a:prstGeom prst="rect">
            <a:avLst/>
          </a:prstGeom>
          <a:noFill/>
        </p:spPr>
        <p:txBody>
          <a:bodyPr wrap="none" rtlCol="0">
            <a:spAutoFit/>
          </a:bodyPr>
          <a:lstStyle/>
          <a:p>
            <a:r>
              <a:rPr lang="el-GR" sz="2000" dirty="0" smtClean="0"/>
              <a:t>Για τους φοιτητές κρατάμε μια λίστα με τα μαθήματα που έχουν πάρει,</a:t>
            </a:r>
          </a:p>
          <a:p>
            <a:r>
              <a:rPr lang="el-GR" sz="2000" dirty="0" smtClean="0"/>
              <a:t>και για τους καθηγητές μια λίστα με τα μαθήματα που διδάσκουν.</a:t>
            </a:r>
            <a:endParaRPr lang="en-US" sz="1600" dirty="0"/>
          </a:p>
        </p:txBody>
      </p:sp>
    </p:spTree>
    <p:extLst>
      <p:ext uri="{BB962C8B-B14F-4D97-AF65-F5344CB8AC3E}">
        <p14:creationId xmlns:p14="http://schemas.microsoft.com/office/powerpoint/2010/main" val="25178118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4953000"/>
            <a:ext cx="8305800" cy="6096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l-GR" dirty="0" smtClean="0"/>
              <a:t>Άσκηση</a:t>
            </a:r>
            <a:endParaRPr lang="en-US" dirty="0"/>
          </a:p>
        </p:txBody>
      </p:sp>
      <p:sp>
        <p:nvSpPr>
          <p:cNvPr id="3" name="Content Placeholder 2"/>
          <p:cNvSpPr>
            <a:spLocks noGrp="1"/>
          </p:cNvSpPr>
          <p:nvPr>
            <p:ph idx="1"/>
          </p:nvPr>
        </p:nvSpPr>
        <p:spPr/>
        <p:txBody>
          <a:bodyPr>
            <a:normAutofit fontScale="77500" lnSpcReduction="20000"/>
          </a:bodyPr>
          <a:lstStyle/>
          <a:p>
            <a:r>
              <a:rPr lang="el-GR" dirty="0" smtClean="0"/>
              <a:t>Θέλουμε να δημιουργήσουμε ένα λογισμικό για ένα </a:t>
            </a:r>
            <a:r>
              <a:rPr lang="el-GR" dirty="0" smtClean="0">
                <a:solidFill>
                  <a:schemeClr val="accent6">
                    <a:lumMod val="75000"/>
                  </a:schemeClr>
                </a:solidFill>
              </a:rPr>
              <a:t>τμήμα </a:t>
            </a:r>
            <a:r>
              <a:rPr lang="el-GR" dirty="0" smtClean="0"/>
              <a:t>πανεπιστημίου. </a:t>
            </a:r>
          </a:p>
          <a:p>
            <a:r>
              <a:rPr lang="el-GR" dirty="0" smtClean="0"/>
              <a:t>Το τμήμα έχει 5 </a:t>
            </a:r>
            <a:r>
              <a:rPr lang="el-GR" dirty="0" smtClean="0">
                <a:solidFill>
                  <a:schemeClr val="accent6">
                    <a:lumMod val="75000"/>
                  </a:schemeClr>
                </a:solidFill>
              </a:rPr>
              <a:t>φοιτητές</a:t>
            </a:r>
            <a:r>
              <a:rPr lang="el-GR" dirty="0" smtClean="0"/>
              <a:t> οπού ο καθένας έχει ένα </a:t>
            </a:r>
            <a:r>
              <a:rPr lang="el-GR" dirty="0" smtClean="0">
                <a:solidFill>
                  <a:schemeClr val="accent6">
                    <a:lumMod val="75000"/>
                  </a:schemeClr>
                </a:solidFill>
              </a:rPr>
              <a:t>όνομα</a:t>
            </a:r>
            <a:r>
              <a:rPr lang="el-GR" dirty="0" smtClean="0"/>
              <a:t> και ένα </a:t>
            </a:r>
            <a:r>
              <a:rPr lang="el-GR" dirty="0" smtClean="0">
                <a:solidFill>
                  <a:schemeClr val="accent6">
                    <a:lumMod val="75000"/>
                  </a:schemeClr>
                </a:solidFill>
              </a:rPr>
              <a:t>αριθμό μητρώου </a:t>
            </a:r>
            <a:r>
              <a:rPr lang="el-GR" dirty="0" smtClean="0"/>
              <a:t>(ΑΜ). </a:t>
            </a:r>
          </a:p>
          <a:p>
            <a:r>
              <a:rPr lang="el-GR" dirty="0"/>
              <a:t>Το τμήμα έχει </a:t>
            </a:r>
            <a:r>
              <a:rPr lang="el-GR" dirty="0" smtClean="0"/>
              <a:t>2 </a:t>
            </a:r>
            <a:r>
              <a:rPr lang="el-GR" dirty="0">
                <a:solidFill>
                  <a:schemeClr val="accent6">
                    <a:lumMod val="75000"/>
                  </a:schemeClr>
                </a:solidFill>
              </a:rPr>
              <a:t>καθηγητές</a:t>
            </a:r>
            <a:r>
              <a:rPr lang="el-GR" dirty="0"/>
              <a:t> που ο καθένας έχει ένα </a:t>
            </a:r>
            <a:r>
              <a:rPr lang="el-GR" dirty="0">
                <a:solidFill>
                  <a:schemeClr val="accent6">
                    <a:lumMod val="75000"/>
                  </a:schemeClr>
                </a:solidFill>
              </a:rPr>
              <a:t>όνομα</a:t>
            </a:r>
            <a:r>
              <a:rPr lang="el-GR" dirty="0"/>
              <a:t> και ένα </a:t>
            </a:r>
            <a:r>
              <a:rPr lang="el-GR" dirty="0">
                <a:solidFill>
                  <a:schemeClr val="accent6">
                    <a:lumMod val="75000"/>
                  </a:schemeClr>
                </a:solidFill>
              </a:rPr>
              <a:t>ΑΦΜ</a:t>
            </a:r>
            <a:r>
              <a:rPr lang="el-GR" dirty="0"/>
              <a:t>.</a:t>
            </a:r>
            <a:endParaRPr lang="el-GR" dirty="0" smtClean="0"/>
          </a:p>
          <a:p>
            <a:r>
              <a:rPr lang="el-GR" dirty="0" smtClean="0"/>
              <a:t>Το τμήμα δίνει 3 </a:t>
            </a:r>
            <a:r>
              <a:rPr lang="el-GR" dirty="0" smtClean="0">
                <a:solidFill>
                  <a:schemeClr val="accent6">
                    <a:lumMod val="75000"/>
                  </a:schemeClr>
                </a:solidFill>
              </a:rPr>
              <a:t>μαθήματα</a:t>
            </a:r>
            <a:r>
              <a:rPr lang="el-GR" dirty="0" smtClean="0"/>
              <a:t>. </a:t>
            </a:r>
            <a:r>
              <a:rPr lang="el-GR" dirty="0"/>
              <a:t>Το κάθε μάθημα </a:t>
            </a:r>
            <a:r>
              <a:rPr lang="el-GR" dirty="0" smtClean="0"/>
              <a:t>έχει </a:t>
            </a:r>
            <a:r>
              <a:rPr lang="el-GR" dirty="0">
                <a:solidFill>
                  <a:schemeClr val="accent6">
                    <a:lumMod val="75000"/>
                  </a:schemeClr>
                </a:solidFill>
              </a:rPr>
              <a:t>κωδικό</a:t>
            </a:r>
            <a:r>
              <a:rPr lang="el-GR" dirty="0"/>
              <a:t> και </a:t>
            </a:r>
            <a:r>
              <a:rPr lang="el-GR" dirty="0">
                <a:solidFill>
                  <a:schemeClr val="accent6">
                    <a:lumMod val="75000"/>
                  </a:schemeClr>
                </a:solidFill>
              </a:rPr>
              <a:t>όνομα</a:t>
            </a:r>
            <a:r>
              <a:rPr lang="el-GR" dirty="0"/>
              <a:t>. </a:t>
            </a:r>
            <a:endParaRPr lang="el-GR" dirty="0" smtClean="0"/>
          </a:p>
          <a:p>
            <a:r>
              <a:rPr lang="el-GR" dirty="0"/>
              <a:t>Το κάθε μάθημα </a:t>
            </a:r>
            <a:r>
              <a:rPr lang="el-GR" dirty="0">
                <a:solidFill>
                  <a:srgbClr val="0070C0"/>
                </a:solidFill>
              </a:rPr>
              <a:t>ανατίθεται</a:t>
            </a:r>
            <a:r>
              <a:rPr lang="el-GR" dirty="0"/>
              <a:t> σε ένα καθηγητή.</a:t>
            </a:r>
            <a:endParaRPr lang="el-GR" dirty="0" smtClean="0"/>
          </a:p>
          <a:p>
            <a:r>
              <a:rPr lang="el-GR" dirty="0" smtClean="0"/>
              <a:t>Οι φοιτητές μπορούν να </a:t>
            </a:r>
            <a:r>
              <a:rPr lang="el-GR" dirty="0" smtClean="0">
                <a:solidFill>
                  <a:srgbClr val="0070C0"/>
                </a:solidFill>
              </a:rPr>
              <a:t>γραφτούν</a:t>
            </a:r>
            <a:r>
              <a:rPr lang="el-GR" dirty="0" smtClean="0"/>
              <a:t> σε κάποιο μάθημα και </a:t>
            </a:r>
            <a:r>
              <a:rPr lang="el-GR" dirty="0" smtClean="0">
                <a:solidFill>
                  <a:srgbClr val="0070C0"/>
                </a:solidFill>
              </a:rPr>
              <a:t>παίρνουν βαθμό</a:t>
            </a:r>
            <a:r>
              <a:rPr lang="el-GR" dirty="0" smtClean="0"/>
              <a:t>. </a:t>
            </a:r>
          </a:p>
          <a:p>
            <a:r>
              <a:rPr lang="el-GR" dirty="0" smtClean="0"/>
              <a:t>Ο κάθε φοιτητής έχει ένα </a:t>
            </a:r>
            <a:r>
              <a:rPr lang="el-GR" dirty="0" smtClean="0">
                <a:solidFill>
                  <a:schemeClr val="accent6">
                    <a:lumMod val="75000"/>
                  </a:schemeClr>
                </a:solidFill>
              </a:rPr>
              <a:t>αρχείο</a:t>
            </a:r>
            <a:r>
              <a:rPr lang="el-GR" dirty="0" smtClean="0"/>
              <a:t> με τους βαθμούς των μαθημάτων που έχει </a:t>
            </a:r>
            <a:r>
              <a:rPr lang="el-GR" dirty="0" smtClean="0">
                <a:solidFill>
                  <a:srgbClr val="0070C0"/>
                </a:solidFill>
              </a:rPr>
              <a:t>περάσει</a:t>
            </a:r>
            <a:r>
              <a:rPr lang="el-GR" dirty="0" smtClean="0"/>
              <a:t>.</a:t>
            </a:r>
          </a:p>
          <a:p>
            <a:r>
              <a:rPr lang="el-GR" dirty="0" smtClean="0"/>
              <a:t>Θέλουμε να μπορούμε να </a:t>
            </a:r>
            <a:r>
              <a:rPr lang="el-GR" dirty="0" smtClean="0">
                <a:solidFill>
                  <a:srgbClr val="0070C0"/>
                </a:solidFill>
              </a:rPr>
              <a:t>τυπώσουμε</a:t>
            </a:r>
            <a:r>
              <a:rPr lang="el-GR" dirty="0" smtClean="0"/>
              <a:t> τις πληροφορίες του μαθήματος: το </a:t>
            </a:r>
            <a:r>
              <a:rPr lang="el-GR" dirty="0" smtClean="0">
                <a:solidFill>
                  <a:schemeClr val="accent6">
                    <a:lumMod val="75000"/>
                  </a:schemeClr>
                </a:solidFill>
              </a:rPr>
              <a:t>όνομα</a:t>
            </a:r>
            <a:r>
              <a:rPr lang="el-GR" dirty="0" smtClean="0"/>
              <a:t>, τον </a:t>
            </a:r>
            <a:r>
              <a:rPr lang="el-GR" dirty="0" smtClean="0">
                <a:solidFill>
                  <a:schemeClr val="accent6">
                    <a:lumMod val="75000"/>
                  </a:schemeClr>
                </a:solidFill>
              </a:rPr>
              <a:t>καθηγητή</a:t>
            </a:r>
            <a:r>
              <a:rPr lang="el-GR" dirty="0" smtClean="0"/>
              <a:t> και τη </a:t>
            </a:r>
            <a:r>
              <a:rPr lang="el-GR" dirty="0" smtClean="0">
                <a:solidFill>
                  <a:schemeClr val="accent6">
                    <a:lumMod val="75000"/>
                  </a:schemeClr>
                </a:solidFill>
              </a:rPr>
              <a:t>λίστα</a:t>
            </a:r>
            <a:r>
              <a:rPr lang="el-GR" dirty="0" smtClean="0"/>
              <a:t> των </a:t>
            </a:r>
            <a:r>
              <a:rPr lang="el-GR" dirty="0" smtClean="0">
                <a:solidFill>
                  <a:schemeClr val="accent6">
                    <a:lumMod val="75000"/>
                  </a:schemeClr>
                </a:solidFill>
              </a:rPr>
              <a:t>φοιτητών</a:t>
            </a:r>
            <a:r>
              <a:rPr lang="el-GR" dirty="0" smtClean="0"/>
              <a:t> που παίρνουν το μάθημα και τους </a:t>
            </a:r>
            <a:r>
              <a:rPr lang="el-GR" dirty="0" smtClean="0">
                <a:solidFill>
                  <a:schemeClr val="accent6">
                    <a:lumMod val="75000"/>
                  </a:schemeClr>
                </a:solidFill>
              </a:rPr>
              <a:t>βαθμούς</a:t>
            </a:r>
            <a:r>
              <a:rPr lang="el-GR" dirty="0" smtClean="0"/>
              <a:t> τους.</a:t>
            </a:r>
            <a:endParaRPr lang="en-US" dirty="0"/>
          </a:p>
        </p:txBody>
      </p:sp>
    </p:spTree>
    <p:extLst>
      <p:ext uri="{BB962C8B-B14F-4D97-AF65-F5344CB8AC3E}">
        <p14:creationId xmlns:p14="http://schemas.microsoft.com/office/powerpoint/2010/main" val="9954068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a:t>
            </a:r>
            <a:r>
              <a:rPr lang="el-GR" dirty="0" smtClean="0"/>
              <a:t>διάγραμμα.</a:t>
            </a:r>
            <a:endParaRPr lang="en-US" dirty="0"/>
          </a:p>
        </p:txBody>
      </p:sp>
      <p:grpSp>
        <p:nvGrpSpPr>
          <p:cNvPr id="4" name="Group 4"/>
          <p:cNvGrpSpPr>
            <a:grpSpLocks/>
          </p:cNvGrpSpPr>
          <p:nvPr/>
        </p:nvGrpSpPr>
        <p:grpSpPr bwMode="auto">
          <a:xfrm>
            <a:off x="3429000" y="1905000"/>
            <a:ext cx="1752600" cy="762000"/>
            <a:chOff x="2112" y="1440"/>
            <a:chExt cx="816" cy="480"/>
          </a:xfrm>
        </p:grpSpPr>
        <p:sp>
          <p:nvSpPr>
            <p:cNvPr id="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a:latin typeface="Tahoma" pitchFamily="34" charset="0"/>
                </a:rPr>
                <a:t>D</a:t>
              </a:r>
              <a:r>
                <a:rPr lang="en-US" sz="1400" b="1" dirty="0" smtClean="0">
                  <a:latin typeface="Tahoma" pitchFamily="34" charset="0"/>
                </a:rPr>
                <a:t>epartment</a:t>
              </a:r>
              <a:endParaRPr lang="en-GB" sz="1400" b="1" dirty="0">
                <a:latin typeface="Tahoma" pitchFamily="34" charset="0"/>
              </a:endParaRPr>
            </a:p>
          </p:txBody>
        </p:sp>
        <p:sp>
          <p:nvSpPr>
            <p:cNvPr id="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9" name="Group 4"/>
          <p:cNvGrpSpPr>
            <a:grpSpLocks/>
          </p:cNvGrpSpPr>
          <p:nvPr/>
        </p:nvGrpSpPr>
        <p:grpSpPr bwMode="auto">
          <a:xfrm>
            <a:off x="3429000" y="3765550"/>
            <a:ext cx="1752600" cy="762000"/>
            <a:chOff x="2112" y="1440"/>
            <a:chExt cx="816" cy="480"/>
          </a:xfrm>
        </p:grpSpPr>
        <p:sp>
          <p:nvSpPr>
            <p:cNvPr id="1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Course</a:t>
              </a:r>
              <a:endParaRPr lang="en-GB" sz="1400" b="1" dirty="0">
                <a:latin typeface="Tahoma" pitchFamily="34" charset="0"/>
              </a:endParaRPr>
            </a:p>
          </p:txBody>
        </p:sp>
        <p:sp>
          <p:nvSpPr>
            <p:cNvPr id="1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4" name="Group 4"/>
          <p:cNvGrpSpPr>
            <a:grpSpLocks/>
          </p:cNvGrpSpPr>
          <p:nvPr/>
        </p:nvGrpSpPr>
        <p:grpSpPr bwMode="auto">
          <a:xfrm>
            <a:off x="457200" y="3765550"/>
            <a:ext cx="1752600" cy="762000"/>
            <a:chOff x="2112" y="1440"/>
            <a:chExt cx="816" cy="480"/>
          </a:xfrm>
        </p:grpSpPr>
        <p:sp>
          <p:nvSpPr>
            <p:cNvPr id="1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Student</a:t>
              </a:r>
              <a:endParaRPr lang="en-GB" sz="1400" b="1" dirty="0">
                <a:latin typeface="Tahoma" pitchFamily="34" charset="0"/>
              </a:endParaRPr>
            </a:p>
          </p:txBody>
        </p:sp>
        <p:sp>
          <p:nvSpPr>
            <p:cNvPr id="1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9" name="Group 4"/>
          <p:cNvGrpSpPr>
            <a:grpSpLocks/>
          </p:cNvGrpSpPr>
          <p:nvPr/>
        </p:nvGrpSpPr>
        <p:grpSpPr bwMode="auto">
          <a:xfrm>
            <a:off x="6477000" y="3765550"/>
            <a:ext cx="1752600" cy="762000"/>
            <a:chOff x="2112" y="1440"/>
            <a:chExt cx="816" cy="480"/>
          </a:xfrm>
        </p:grpSpPr>
        <p:sp>
          <p:nvSpPr>
            <p:cNvPr id="2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2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Professor</a:t>
              </a:r>
              <a:endParaRPr lang="en-GB" sz="1400" b="1" dirty="0">
                <a:latin typeface="Tahoma" pitchFamily="34" charset="0"/>
              </a:endParaRPr>
            </a:p>
          </p:txBody>
        </p:sp>
        <p:sp>
          <p:nvSpPr>
            <p:cNvPr id="2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2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24" name="AutoShape 17"/>
          <p:cNvSpPr>
            <a:spLocks noChangeArrowheads="1"/>
          </p:cNvSpPr>
          <p:nvPr/>
        </p:nvSpPr>
        <p:spPr bwMode="auto">
          <a:xfrm>
            <a:off x="3100547" y="2091531"/>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5" name="AutoShape 17"/>
          <p:cNvSpPr>
            <a:spLocks noChangeArrowheads="1"/>
          </p:cNvSpPr>
          <p:nvPr/>
        </p:nvSpPr>
        <p:spPr bwMode="auto">
          <a:xfrm>
            <a:off x="4152900" y="266700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6" name="AutoShape 17"/>
          <p:cNvSpPr>
            <a:spLocks noChangeArrowheads="1"/>
          </p:cNvSpPr>
          <p:nvPr/>
        </p:nvSpPr>
        <p:spPr bwMode="auto">
          <a:xfrm>
            <a:off x="5181600" y="209153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28" name="Elbow Connector 27"/>
          <p:cNvCxnSpPr>
            <a:stCxn id="24" idx="1"/>
            <a:endCxn id="15" idx="0"/>
          </p:cNvCxnSpPr>
          <p:nvPr/>
        </p:nvCxnSpPr>
        <p:spPr>
          <a:xfrm rot="10800000" flipV="1">
            <a:off x="1333501" y="2243930"/>
            <a:ext cx="1767047" cy="1521619"/>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26" idx="3"/>
            <a:endCxn id="20" idx="0"/>
          </p:cNvCxnSpPr>
          <p:nvPr/>
        </p:nvCxnSpPr>
        <p:spPr>
          <a:xfrm>
            <a:off x="5486400" y="2243930"/>
            <a:ext cx="1866900" cy="152162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5" idx="2"/>
            <a:endCxn id="10" idx="0"/>
          </p:cNvCxnSpPr>
          <p:nvPr/>
        </p:nvCxnSpPr>
        <p:spPr>
          <a:xfrm>
            <a:off x="4305300" y="2971800"/>
            <a:ext cx="0" cy="7937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AutoShape 17"/>
          <p:cNvSpPr>
            <a:spLocks noChangeArrowheads="1"/>
          </p:cNvSpPr>
          <p:nvPr/>
        </p:nvSpPr>
        <p:spPr bwMode="auto">
          <a:xfrm>
            <a:off x="3111434" y="3998119"/>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
        <p:nvSpPr>
          <p:cNvPr id="37" name="AutoShape 17"/>
          <p:cNvSpPr>
            <a:spLocks noChangeArrowheads="1"/>
          </p:cNvSpPr>
          <p:nvPr/>
        </p:nvSpPr>
        <p:spPr bwMode="auto">
          <a:xfrm>
            <a:off x="5181600" y="400208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9" name="Straight Connector 38"/>
          <p:cNvCxnSpPr>
            <a:stCxn id="37" idx="3"/>
            <a:endCxn id="20" idx="1"/>
          </p:cNvCxnSpPr>
          <p:nvPr/>
        </p:nvCxnSpPr>
        <p:spPr>
          <a:xfrm flipV="1">
            <a:off x="5486400" y="4146550"/>
            <a:ext cx="990600" cy="79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5" idx="3"/>
            <a:endCxn id="36" idx="1"/>
          </p:cNvCxnSpPr>
          <p:nvPr/>
        </p:nvCxnSpPr>
        <p:spPr>
          <a:xfrm>
            <a:off x="2209800" y="4146550"/>
            <a:ext cx="901634" cy="39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4" name="Group 4"/>
          <p:cNvGrpSpPr>
            <a:grpSpLocks/>
          </p:cNvGrpSpPr>
          <p:nvPr/>
        </p:nvGrpSpPr>
        <p:grpSpPr bwMode="auto">
          <a:xfrm>
            <a:off x="457200" y="5562600"/>
            <a:ext cx="1752600" cy="762000"/>
            <a:chOff x="2112" y="1440"/>
            <a:chExt cx="816" cy="480"/>
          </a:xfrm>
        </p:grpSpPr>
        <p:sp>
          <p:nvSpPr>
            <p:cNvPr id="3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38"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Record</a:t>
              </a:r>
              <a:endParaRPr lang="en-GB" sz="1400" b="1" dirty="0">
                <a:latin typeface="Tahoma" pitchFamily="34" charset="0"/>
              </a:endParaRPr>
            </a:p>
          </p:txBody>
        </p:sp>
        <p:sp>
          <p:nvSpPr>
            <p:cNvPr id="40"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41"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43" name="AutoShape 17"/>
          <p:cNvSpPr>
            <a:spLocks noChangeArrowheads="1"/>
          </p:cNvSpPr>
          <p:nvPr/>
        </p:nvSpPr>
        <p:spPr bwMode="auto">
          <a:xfrm>
            <a:off x="1181100" y="452755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1" name="Straight Connector 30"/>
          <p:cNvCxnSpPr>
            <a:stCxn id="43" idx="2"/>
            <a:endCxn id="35" idx="0"/>
          </p:cNvCxnSpPr>
          <p:nvPr/>
        </p:nvCxnSpPr>
        <p:spPr>
          <a:xfrm>
            <a:off x="1333500" y="4832350"/>
            <a:ext cx="0" cy="730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98799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hlinkClick r:id="rId2"/>
              </a:rPr>
              <a:t>ΥλοποΙηση</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4733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Άσκηση</a:t>
            </a:r>
            <a:endParaRPr lang="en-US" dirty="0"/>
          </a:p>
        </p:txBody>
      </p:sp>
      <p:sp>
        <p:nvSpPr>
          <p:cNvPr id="4" name="Content Placeholder 3"/>
          <p:cNvSpPr>
            <a:spLocks noGrp="1"/>
          </p:cNvSpPr>
          <p:nvPr>
            <p:ph idx="1"/>
          </p:nvPr>
        </p:nvSpPr>
        <p:spPr/>
        <p:txBody>
          <a:bodyPr/>
          <a:lstStyle/>
          <a:p>
            <a:r>
              <a:rPr lang="el-GR" dirty="0" smtClean="0"/>
              <a:t>Διάβασε από το </a:t>
            </a:r>
            <a:r>
              <a:rPr lang="el-GR" dirty="0" smtClean="0">
                <a:solidFill>
                  <a:schemeClr val="accent6">
                    <a:lumMod val="75000"/>
                  </a:schemeClr>
                </a:solidFill>
              </a:rPr>
              <a:t>αρχείο</a:t>
            </a:r>
            <a:r>
              <a:rPr lang="el-GR" dirty="0" smtClean="0"/>
              <a:t> </a:t>
            </a:r>
            <a:r>
              <a:rPr lang="en-US" dirty="0" smtClean="0"/>
              <a:t>“</a:t>
            </a:r>
            <a:r>
              <a:rPr lang="en-US" dirty="0" smtClean="0">
                <a:solidFill>
                  <a:schemeClr val="accent6">
                    <a:lumMod val="75000"/>
                  </a:schemeClr>
                </a:solidFill>
              </a:rPr>
              <a:t>input.txt</a:t>
            </a:r>
            <a:r>
              <a:rPr lang="en-US" dirty="0" smtClean="0"/>
              <a:t>” </a:t>
            </a:r>
            <a:r>
              <a:rPr lang="el-GR" dirty="0" smtClean="0"/>
              <a:t>ένα </a:t>
            </a:r>
            <a:r>
              <a:rPr lang="el-GR" dirty="0" smtClean="0">
                <a:solidFill>
                  <a:srgbClr val="0070C0"/>
                </a:solidFill>
              </a:rPr>
              <a:t>άγνωστο αριθμό </a:t>
            </a:r>
            <a:r>
              <a:rPr lang="el-GR" dirty="0" smtClean="0"/>
              <a:t>από </a:t>
            </a:r>
            <a:r>
              <a:rPr lang="el-GR" dirty="0" smtClean="0">
                <a:solidFill>
                  <a:srgbClr val="FF0000"/>
                </a:solidFill>
              </a:rPr>
              <a:t>ονόματα </a:t>
            </a:r>
            <a:r>
              <a:rPr lang="el-GR" dirty="0" smtClean="0"/>
              <a:t>και τύπωσε αυτά που έχουν </a:t>
            </a:r>
            <a:r>
              <a:rPr lang="el-GR" dirty="0" smtClean="0">
                <a:solidFill>
                  <a:srgbClr val="FF0000"/>
                </a:solidFill>
              </a:rPr>
              <a:t>μέχρι 5 χαρακτήρες</a:t>
            </a:r>
            <a:r>
              <a:rPr lang="el-GR" dirty="0" smtClean="0"/>
              <a:t> σε </a:t>
            </a:r>
            <a:r>
              <a:rPr lang="el-GR" dirty="0" smtClean="0">
                <a:solidFill>
                  <a:srgbClr val="0070C0"/>
                </a:solidFill>
              </a:rPr>
              <a:t>αντίθετη σειρά </a:t>
            </a:r>
            <a:r>
              <a:rPr lang="el-GR" dirty="0" smtClean="0"/>
              <a:t>από αυτή που τα διάβασες.</a:t>
            </a:r>
          </a:p>
          <a:p>
            <a:pPr lvl="1"/>
            <a:r>
              <a:rPr lang="el-GR" dirty="0" smtClean="0">
                <a:solidFill>
                  <a:schemeClr val="accent6">
                    <a:lumMod val="75000"/>
                  </a:schemeClr>
                </a:solidFill>
              </a:rPr>
              <a:t>Αρχείο</a:t>
            </a:r>
            <a:r>
              <a:rPr lang="el-GR" dirty="0" smtClean="0"/>
              <a:t>: θα χρησιμοποιήσουμε τις συναρτήσεις διαβάσματος που είδαμε στο προηγούμενο μάθημα.</a:t>
            </a:r>
          </a:p>
          <a:p>
            <a:pPr lvl="1"/>
            <a:r>
              <a:rPr lang="el-GR" dirty="0" smtClean="0">
                <a:solidFill>
                  <a:srgbClr val="FF0000"/>
                </a:solidFill>
              </a:rPr>
              <a:t>Ονόματα</a:t>
            </a:r>
            <a:r>
              <a:rPr lang="el-GR" dirty="0" smtClean="0"/>
              <a:t>: θα τα αποθηκεύσουμε σε </a:t>
            </a:r>
            <a:r>
              <a:rPr lang="en-US" dirty="0" err="1" smtClean="0"/>
              <a:t>myString</a:t>
            </a:r>
            <a:r>
              <a:rPr lang="en-US" dirty="0" smtClean="0"/>
              <a:t>.</a:t>
            </a:r>
          </a:p>
          <a:p>
            <a:pPr lvl="1"/>
            <a:r>
              <a:rPr lang="el-GR" dirty="0" smtClean="0">
                <a:solidFill>
                  <a:srgbClr val="0070C0"/>
                </a:solidFill>
              </a:rPr>
              <a:t>Εκτύπωση ονομάτων</a:t>
            </a:r>
            <a:r>
              <a:rPr lang="el-GR" dirty="0" smtClean="0"/>
              <a:t>: πρέπει να τα αποθηκεύσουμε σε μια δυναμική δομή.</a:t>
            </a:r>
          </a:p>
          <a:p>
            <a:pPr lvl="2"/>
            <a:r>
              <a:rPr lang="en-US" dirty="0" smtClean="0">
                <a:solidFill>
                  <a:srgbClr val="0070C0"/>
                </a:solidFill>
              </a:rPr>
              <a:t>Stack</a:t>
            </a:r>
            <a:r>
              <a:rPr lang="en-US" dirty="0" smtClean="0"/>
              <a:t>: </a:t>
            </a:r>
            <a:r>
              <a:rPr lang="el-GR" dirty="0" smtClean="0"/>
              <a:t>αποθηκεύει σε </a:t>
            </a:r>
            <a:r>
              <a:rPr lang="en-US" dirty="0" smtClean="0"/>
              <a:t>last-in-first-out </a:t>
            </a:r>
            <a:r>
              <a:rPr lang="el-GR" dirty="0" smtClean="0"/>
              <a:t>σειρά οπότε είναι ιδανική για τις ανάγκες μας.</a:t>
            </a:r>
          </a:p>
          <a:p>
            <a:pPr lvl="2"/>
            <a:endParaRPr lang="en-US" dirty="0"/>
          </a:p>
        </p:txBody>
      </p:sp>
    </p:spTree>
    <p:extLst>
      <p:ext uri="{BB962C8B-B14F-4D97-AF65-F5344CB8AC3E}">
        <p14:creationId xmlns:p14="http://schemas.microsoft.com/office/powerpoint/2010/main" val="227380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Στοίβα</a:t>
            </a:r>
            <a:endParaRPr lang="en-US" dirty="0"/>
          </a:p>
        </p:txBody>
      </p:sp>
      <p:grpSp>
        <p:nvGrpSpPr>
          <p:cNvPr id="8" name="Group 7"/>
          <p:cNvGrpSpPr/>
          <p:nvPr/>
        </p:nvGrpSpPr>
        <p:grpSpPr>
          <a:xfrm>
            <a:off x="2286000" y="2405743"/>
            <a:ext cx="1600200" cy="1295400"/>
            <a:chOff x="3124200" y="2362200"/>
            <a:chExt cx="1600200" cy="1295400"/>
          </a:xfrm>
        </p:grpSpPr>
        <p:sp>
          <p:nvSpPr>
            <p:cNvPr id="5" name="Rounded Rectangle 4"/>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grpSp>
      <p:grpSp>
        <p:nvGrpSpPr>
          <p:cNvPr id="13" name="Group 12"/>
          <p:cNvGrpSpPr/>
          <p:nvPr/>
        </p:nvGrpSpPr>
        <p:grpSpPr>
          <a:xfrm>
            <a:off x="4495800" y="2405743"/>
            <a:ext cx="1600200" cy="1295400"/>
            <a:chOff x="3124200" y="2362200"/>
            <a:chExt cx="1600200" cy="1295400"/>
          </a:xfrm>
        </p:grpSpPr>
        <p:sp>
          <p:nvSpPr>
            <p:cNvPr id="14" name="Rounded Rectangle 13"/>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grpSp>
      <p:cxnSp>
        <p:nvCxnSpPr>
          <p:cNvPr id="22" name="Elbow Connector 21"/>
          <p:cNvCxnSpPr>
            <a:stCxn id="6" idx="3"/>
            <a:endCxn id="14" idx="1"/>
          </p:cNvCxnSpPr>
          <p:nvPr/>
        </p:nvCxnSpPr>
        <p:spPr>
          <a:xfrm flipV="1">
            <a:off x="3810000" y="3053443"/>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28600" y="2838450"/>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cxnSp>
        <p:nvCxnSpPr>
          <p:cNvPr id="29" name="Straight Arrow Connector 28"/>
          <p:cNvCxnSpPr>
            <a:stCxn id="27" idx="3"/>
            <a:endCxn id="5" idx="1"/>
          </p:cNvCxnSpPr>
          <p:nvPr/>
        </p:nvCxnSpPr>
        <p:spPr>
          <a:xfrm flipV="1">
            <a:off x="1676400" y="3053443"/>
            <a:ext cx="609600" cy="1360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762000" y="5029200"/>
            <a:ext cx="7325467" cy="830997"/>
          </a:xfrm>
          <a:prstGeom prst="rect">
            <a:avLst/>
          </a:prstGeom>
          <a:noFill/>
        </p:spPr>
        <p:txBody>
          <a:bodyPr wrap="none" rtlCol="0">
            <a:spAutoFit/>
          </a:bodyPr>
          <a:lstStyle/>
          <a:p>
            <a:r>
              <a:rPr lang="en-US" sz="2400" b="1" dirty="0" smtClean="0">
                <a:solidFill>
                  <a:srgbClr val="FF0000"/>
                </a:solidFill>
              </a:rPr>
              <a:t>Top()</a:t>
            </a:r>
            <a:r>
              <a:rPr lang="en-US" sz="2400" dirty="0" smtClean="0"/>
              <a:t>: </a:t>
            </a:r>
            <a:r>
              <a:rPr lang="el-GR" sz="2400" dirty="0" smtClean="0"/>
              <a:t>Επιστρέφει την τιμή στην κορυφή της στοίβας </a:t>
            </a:r>
          </a:p>
          <a:p>
            <a:r>
              <a:rPr lang="el-GR" sz="2400" dirty="0"/>
              <a:t> </a:t>
            </a:r>
            <a:r>
              <a:rPr lang="el-GR" sz="2400" dirty="0" smtClean="0"/>
              <a:t>         (Χ στο παράδειγμα μας)</a:t>
            </a:r>
            <a:endParaRPr lang="en-US" sz="2400" dirty="0"/>
          </a:p>
        </p:txBody>
      </p:sp>
    </p:spTree>
    <p:extLst>
      <p:ext uri="{BB962C8B-B14F-4D97-AF65-F5344CB8AC3E}">
        <p14:creationId xmlns:p14="http://schemas.microsoft.com/office/powerpoint/2010/main" val="3802941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Στοίβα</a:t>
            </a:r>
            <a:endParaRPr lang="en-US" dirty="0"/>
          </a:p>
        </p:txBody>
      </p:sp>
      <p:grpSp>
        <p:nvGrpSpPr>
          <p:cNvPr id="8" name="Group 7"/>
          <p:cNvGrpSpPr/>
          <p:nvPr/>
        </p:nvGrpSpPr>
        <p:grpSpPr>
          <a:xfrm>
            <a:off x="2286000" y="2405743"/>
            <a:ext cx="1600200" cy="1295400"/>
            <a:chOff x="3124200" y="2362200"/>
            <a:chExt cx="1600200" cy="1295400"/>
          </a:xfrm>
        </p:grpSpPr>
        <p:sp>
          <p:nvSpPr>
            <p:cNvPr id="5" name="Rounded Rectangle 4"/>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grpSp>
      <p:grpSp>
        <p:nvGrpSpPr>
          <p:cNvPr id="13" name="Group 12"/>
          <p:cNvGrpSpPr/>
          <p:nvPr/>
        </p:nvGrpSpPr>
        <p:grpSpPr>
          <a:xfrm>
            <a:off x="4495800" y="2405743"/>
            <a:ext cx="1600200" cy="1295400"/>
            <a:chOff x="3124200" y="2362200"/>
            <a:chExt cx="1600200" cy="1295400"/>
          </a:xfrm>
        </p:grpSpPr>
        <p:sp>
          <p:nvSpPr>
            <p:cNvPr id="14" name="Rounded Rectangle 13"/>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grpSp>
      <p:cxnSp>
        <p:nvCxnSpPr>
          <p:cNvPr id="22" name="Elbow Connector 21"/>
          <p:cNvCxnSpPr>
            <a:stCxn id="6" idx="3"/>
            <a:endCxn id="14" idx="1"/>
          </p:cNvCxnSpPr>
          <p:nvPr/>
        </p:nvCxnSpPr>
        <p:spPr>
          <a:xfrm flipV="1">
            <a:off x="3810000" y="3053443"/>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28600" y="2838450"/>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cxnSp>
        <p:nvCxnSpPr>
          <p:cNvPr id="29" name="Straight Arrow Connector 28"/>
          <p:cNvCxnSpPr>
            <a:stCxn id="27" idx="3"/>
            <a:endCxn id="14" idx="1"/>
          </p:cNvCxnSpPr>
          <p:nvPr/>
        </p:nvCxnSpPr>
        <p:spPr>
          <a:xfrm flipV="1">
            <a:off x="1676400" y="3053443"/>
            <a:ext cx="2819400" cy="1360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762000" y="5029200"/>
            <a:ext cx="7800277" cy="830997"/>
          </a:xfrm>
          <a:prstGeom prst="rect">
            <a:avLst/>
          </a:prstGeom>
          <a:noFill/>
        </p:spPr>
        <p:txBody>
          <a:bodyPr wrap="none" rtlCol="0">
            <a:spAutoFit/>
          </a:bodyPr>
          <a:lstStyle/>
          <a:p>
            <a:r>
              <a:rPr lang="en-US" sz="2400" b="1" dirty="0" smtClean="0">
                <a:solidFill>
                  <a:srgbClr val="FF0000"/>
                </a:solidFill>
              </a:rPr>
              <a:t>Pop()</a:t>
            </a:r>
            <a:r>
              <a:rPr lang="en-US" sz="2400" dirty="0" smtClean="0"/>
              <a:t>: </a:t>
            </a:r>
            <a:r>
              <a:rPr lang="el-GR" sz="2400" dirty="0" smtClean="0"/>
              <a:t>Αφαιρεί το στοιχείο στην κορυφή της στοίβας και </a:t>
            </a:r>
          </a:p>
          <a:p>
            <a:r>
              <a:rPr lang="el-GR" sz="2400" dirty="0"/>
              <a:t> </a:t>
            </a:r>
            <a:r>
              <a:rPr lang="el-GR" sz="2400" dirty="0" smtClean="0"/>
              <a:t>         επιστρέφει την τιμή του (Χ στο παράδειγμα μας)</a:t>
            </a:r>
            <a:r>
              <a:rPr lang="en-US" sz="2400" dirty="0" smtClean="0"/>
              <a:t> </a:t>
            </a:r>
            <a:endParaRPr lang="en-US" sz="2400" dirty="0"/>
          </a:p>
        </p:txBody>
      </p:sp>
      <p:cxnSp>
        <p:nvCxnSpPr>
          <p:cNvPr id="24" name="Straight Connector 23"/>
          <p:cNvCxnSpPr/>
          <p:nvPr/>
        </p:nvCxnSpPr>
        <p:spPr>
          <a:xfrm flipH="1">
            <a:off x="2209800" y="2057400"/>
            <a:ext cx="1676400" cy="1981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133600" y="2133600"/>
            <a:ext cx="1905000" cy="18288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9889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Στοίβα</a:t>
            </a:r>
            <a:endParaRPr lang="en-US" dirty="0"/>
          </a:p>
        </p:txBody>
      </p:sp>
      <p:grpSp>
        <p:nvGrpSpPr>
          <p:cNvPr id="8" name="Group 7"/>
          <p:cNvGrpSpPr/>
          <p:nvPr/>
        </p:nvGrpSpPr>
        <p:grpSpPr>
          <a:xfrm>
            <a:off x="2286000" y="2405743"/>
            <a:ext cx="1600200" cy="1295400"/>
            <a:chOff x="3124200" y="2362200"/>
            <a:chExt cx="1600200" cy="1295400"/>
          </a:xfrm>
        </p:grpSpPr>
        <p:sp>
          <p:nvSpPr>
            <p:cNvPr id="5" name="Rounded Rectangle 4"/>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a:t>
              </a:r>
              <a:endParaRPr lang="en-US" dirty="0"/>
            </a:p>
          </p:txBody>
        </p:sp>
      </p:grpSp>
      <p:grpSp>
        <p:nvGrpSpPr>
          <p:cNvPr id="13" name="Group 12"/>
          <p:cNvGrpSpPr/>
          <p:nvPr/>
        </p:nvGrpSpPr>
        <p:grpSpPr>
          <a:xfrm>
            <a:off x="4495800" y="2405743"/>
            <a:ext cx="1600200" cy="1295400"/>
            <a:chOff x="3124200" y="2362200"/>
            <a:chExt cx="1600200" cy="1295400"/>
          </a:xfrm>
        </p:grpSpPr>
        <p:sp>
          <p:nvSpPr>
            <p:cNvPr id="14" name="Rounded Rectangle 13"/>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grpSp>
      <p:grpSp>
        <p:nvGrpSpPr>
          <p:cNvPr id="17" name="Group 16"/>
          <p:cNvGrpSpPr/>
          <p:nvPr/>
        </p:nvGrpSpPr>
        <p:grpSpPr>
          <a:xfrm>
            <a:off x="6705600" y="2373086"/>
            <a:ext cx="1600200" cy="1295400"/>
            <a:chOff x="3124200" y="2362200"/>
            <a:chExt cx="1600200" cy="1295400"/>
          </a:xfrm>
        </p:grpSpPr>
        <p:sp>
          <p:nvSpPr>
            <p:cNvPr id="18" name="Rounded Rectangle 17"/>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grpSp>
      <p:cxnSp>
        <p:nvCxnSpPr>
          <p:cNvPr id="22" name="Elbow Connector 21"/>
          <p:cNvCxnSpPr>
            <a:stCxn id="6" idx="3"/>
            <a:endCxn id="14" idx="1"/>
          </p:cNvCxnSpPr>
          <p:nvPr/>
        </p:nvCxnSpPr>
        <p:spPr>
          <a:xfrm flipV="1">
            <a:off x="3810000" y="3053443"/>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endCxn id="18" idx="1"/>
          </p:cNvCxnSpPr>
          <p:nvPr/>
        </p:nvCxnSpPr>
        <p:spPr>
          <a:xfrm flipV="1">
            <a:off x="6019800" y="3020786"/>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39486" y="28248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cxnSp>
        <p:nvCxnSpPr>
          <p:cNvPr id="29" name="Straight Arrow Connector 28"/>
          <p:cNvCxnSpPr>
            <a:stCxn id="27" idx="3"/>
            <a:endCxn id="5" idx="1"/>
          </p:cNvCxnSpPr>
          <p:nvPr/>
        </p:nvCxnSpPr>
        <p:spPr>
          <a:xfrm>
            <a:off x="1687286" y="3053443"/>
            <a:ext cx="59871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62000" y="5029200"/>
            <a:ext cx="7886967" cy="830997"/>
          </a:xfrm>
          <a:prstGeom prst="rect">
            <a:avLst/>
          </a:prstGeom>
          <a:noFill/>
        </p:spPr>
        <p:txBody>
          <a:bodyPr wrap="none" rtlCol="0">
            <a:spAutoFit/>
          </a:bodyPr>
          <a:lstStyle/>
          <a:p>
            <a:r>
              <a:rPr lang="en-US" sz="2400" b="1" dirty="0" smtClean="0">
                <a:solidFill>
                  <a:srgbClr val="FF0000"/>
                </a:solidFill>
              </a:rPr>
              <a:t>Push(Z)</a:t>
            </a:r>
            <a:r>
              <a:rPr lang="en-US" sz="2400" dirty="0" smtClean="0"/>
              <a:t>: </a:t>
            </a:r>
            <a:r>
              <a:rPr lang="el-GR" sz="2400" dirty="0" smtClean="0"/>
              <a:t>Προσθέτει την τιμή </a:t>
            </a:r>
            <a:r>
              <a:rPr lang="en-US" sz="2400" dirty="0" smtClean="0"/>
              <a:t>Z </a:t>
            </a:r>
            <a:r>
              <a:rPr lang="el-GR" sz="2400" dirty="0" smtClean="0"/>
              <a:t>στην κορυφή της στοίβας </a:t>
            </a:r>
          </a:p>
          <a:p>
            <a:r>
              <a:rPr lang="el-GR" sz="2400" dirty="0"/>
              <a:t> </a:t>
            </a:r>
            <a:r>
              <a:rPr lang="el-GR" sz="2400" dirty="0" smtClean="0"/>
              <a:t>         </a:t>
            </a:r>
            <a:endParaRPr lang="en-US" sz="2400" dirty="0"/>
          </a:p>
        </p:txBody>
      </p:sp>
    </p:spTree>
    <p:extLst>
      <p:ext uri="{BB962C8B-B14F-4D97-AF65-F5344CB8AC3E}">
        <p14:creationId xmlns:p14="http://schemas.microsoft.com/office/powerpoint/2010/main" val="2991893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Στοίβα</a:t>
            </a:r>
            <a:r>
              <a:rPr lang="en-US" dirty="0" smtClean="0"/>
              <a:t> - </a:t>
            </a:r>
            <a:r>
              <a:rPr lang="el-GR" dirty="0" err="1" smtClean="0"/>
              <a:t>Υλοποιηση</a:t>
            </a:r>
            <a:endParaRPr lang="en-US" dirty="0"/>
          </a:p>
        </p:txBody>
      </p:sp>
      <p:grpSp>
        <p:nvGrpSpPr>
          <p:cNvPr id="8" name="Group 7"/>
          <p:cNvGrpSpPr/>
          <p:nvPr/>
        </p:nvGrpSpPr>
        <p:grpSpPr>
          <a:xfrm>
            <a:off x="2286000" y="2013857"/>
            <a:ext cx="1600200" cy="1295400"/>
            <a:chOff x="3124200" y="2362200"/>
            <a:chExt cx="1600200" cy="1295400"/>
          </a:xfrm>
        </p:grpSpPr>
        <p:sp>
          <p:nvSpPr>
            <p:cNvPr id="5" name="Rounded Rectangle 4"/>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a:t>
              </a:r>
              <a:endParaRPr lang="en-US" dirty="0"/>
            </a:p>
          </p:txBody>
        </p:sp>
      </p:grpSp>
      <p:grpSp>
        <p:nvGrpSpPr>
          <p:cNvPr id="13" name="Group 12"/>
          <p:cNvGrpSpPr/>
          <p:nvPr/>
        </p:nvGrpSpPr>
        <p:grpSpPr>
          <a:xfrm>
            <a:off x="4495800" y="2013857"/>
            <a:ext cx="1600200" cy="1295400"/>
            <a:chOff x="3124200" y="2362200"/>
            <a:chExt cx="1600200" cy="1295400"/>
          </a:xfrm>
        </p:grpSpPr>
        <p:sp>
          <p:nvSpPr>
            <p:cNvPr id="14" name="Rounded Rectangle 13"/>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grpSp>
      <p:grpSp>
        <p:nvGrpSpPr>
          <p:cNvPr id="17" name="Group 16"/>
          <p:cNvGrpSpPr/>
          <p:nvPr/>
        </p:nvGrpSpPr>
        <p:grpSpPr>
          <a:xfrm>
            <a:off x="6705600" y="1981200"/>
            <a:ext cx="1600200" cy="1295400"/>
            <a:chOff x="3124200" y="2362200"/>
            <a:chExt cx="1600200" cy="1295400"/>
          </a:xfrm>
        </p:grpSpPr>
        <p:sp>
          <p:nvSpPr>
            <p:cNvPr id="18" name="Rounded Rectangle 17"/>
            <p:cNvSpPr/>
            <p:nvPr/>
          </p:nvSpPr>
          <p:spPr>
            <a:xfrm>
              <a:off x="3124200" y="2362200"/>
              <a:ext cx="1600200" cy="1295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3200400" y="2438400"/>
              <a:ext cx="1447800" cy="6858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grpSp>
      <p:cxnSp>
        <p:nvCxnSpPr>
          <p:cNvPr id="22" name="Elbow Connector 21"/>
          <p:cNvCxnSpPr>
            <a:stCxn id="6" idx="3"/>
            <a:endCxn id="14" idx="1"/>
          </p:cNvCxnSpPr>
          <p:nvPr/>
        </p:nvCxnSpPr>
        <p:spPr>
          <a:xfrm flipV="1">
            <a:off x="3810000" y="2661557"/>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endCxn id="18" idx="1"/>
          </p:cNvCxnSpPr>
          <p:nvPr/>
        </p:nvCxnSpPr>
        <p:spPr>
          <a:xfrm flipV="1">
            <a:off x="6019800" y="2628900"/>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28600" y="2432957"/>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cxnSp>
        <p:nvCxnSpPr>
          <p:cNvPr id="29" name="Straight Arrow Connector 28"/>
          <p:cNvCxnSpPr>
            <a:stCxn id="27" idx="3"/>
            <a:endCxn id="5" idx="1"/>
          </p:cNvCxnSpPr>
          <p:nvPr/>
        </p:nvCxnSpPr>
        <p:spPr>
          <a:xfrm>
            <a:off x="1676400" y="2661557"/>
            <a:ext cx="6096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8432" y="3998740"/>
            <a:ext cx="9071011" cy="830997"/>
          </a:xfrm>
          <a:prstGeom prst="rect">
            <a:avLst/>
          </a:prstGeom>
          <a:noFill/>
        </p:spPr>
        <p:txBody>
          <a:bodyPr wrap="square" rtlCol="0">
            <a:spAutoFit/>
          </a:bodyPr>
          <a:lstStyle/>
          <a:p>
            <a:r>
              <a:rPr lang="el-GR" sz="2400" dirty="0" smtClean="0"/>
              <a:t>Τα Χ,Υ,Ζ μπορεί να είναι δεδομένα οποιουδήποτε τύπου ή </a:t>
            </a:r>
            <a:r>
              <a:rPr lang="el-GR" sz="2400" dirty="0" err="1" smtClean="0"/>
              <a:t>κλασης</a:t>
            </a:r>
            <a:r>
              <a:rPr lang="el-GR" sz="2400" dirty="0" smtClean="0"/>
              <a:t>. Στην περίπτωση μας δείκτες σε </a:t>
            </a:r>
            <a:r>
              <a:rPr lang="en-US" sz="2400" dirty="0" err="1" smtClean="0">
                <a:solidFill>
                  <a:srgbClr val="FF0000"/>
                </a:solidFill>
              </a:rPr>
              <a:t>myString</a:t>
            </a:r>
            <a:endParaRPr lang="en-US" sz="2400" dirty="0">
              <a:solidFill>
                <a:srgbClr val="FF0000"/>
              </a:solidFill>
            </a:endParaRPr>
          </a:p>
        </p:txBody>
      </p:sp>
    </p:spTree>
    <p:extLst>
      <p:ext uri="{BB962C8B-B14F-4D97-AF65-F5344CB8AC3E}">
        <p14:creationId xmlns:p14="http://schemas.microsoft.com/office/powerpoint/2010/main" val="3586668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Στοίβα</a:t>
            </a:r>
            <a:r>
              <a:rPr lang="en-US" dirty="0" smtClean="0"/>
              <a:t> - </a:t>
            </a:r>
            <a:r>
              <a:rPr lang="el-GR" dirty="0" err="1" smtClean="0"/>
              <a:t>Υλοποιηση</a:t>
            </a:r>
            <a:endParaRPr lang="en-US" dirty="0"/>
          </a:p>
        </p:txBody>
      </p:sp>
      <p:grpSp>
        <p:nvGrpSpPr>
          <p:cNvPr id="8" name="Group 7"/>
          <p:cNvGrpSpPr/>
          <p:nvPr/>
        </p:nvGrpSpPr>
        <p:grpSpPr>
          <a:xfrm>
            <a:off x="2286000" y="2013857"/>
            <a:ext cx="1600200" cy="1295400"/>
            <a:chOff x="3124200" y="2362200"/>
            <a:chExt cx="1600200" cy="1295400"/>
          </a:xfrm>
        </p:grpSpPr>
        <p:sp>
          <p:nvSpPr>
            <p:cNvPr id="5" name="Rounded Rectangle 4"/>
            <p:cNvSpPr/>
            <p:nvPr/>
          </p:nvSpPr>
          <p:spPr>
            <a:xfrm>
              <a:off x="3124200" y="2362200"/>
              <a:ext cx="1600200" cy="1295400"/>
            </a:xfrm>
            <a:prstGeom prst="round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a:t>
              </a:r>
              <a:endParaRPr lang="en-US" dirty="0"/>
            </a:p>
          </p:txBody>
        </p:sp>
      </p:grpSp>
      <p:grpSp>
        <p:nvGrpSpPr>
          <p:cNvPr id="13" name="Group 12"/>
          <p:cNvGrpSpPr/>
          <p:nvPr/>
        </p:nvGrpSpPr>
        <p:grpSpPr>
          <a:xfrm>
            <a:off x="4495800" y="2013857"/>
            <a:ext cx="1600200" cy="1295400"/>
            <a:chOff x="3124200" y="2362200"/>
            <a:chExt cx="1600200" cy="1295400"/>
          </a:xfrm>
        </p:grpSpPr>
        <p:sp>
          <p:nvSpPr>
            <p:cNvPr id="14" name="Rounded Rectangle 13"/>
            <p:cNvSpPr/>
            <p:nvPr/>
          </p:nvSpPr>
          <p:spPr>
            <a:xfrm>
              <a:off x="3124200" y="2362200"/>
              <a:ext cx="1600200" cy="1295400"/>
            </a:xfrm>
            <a:prstGeom prst="round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X</a:t>
              </a:r>
              <a:endParaRPr lang="en-US" dirty="0"/>
            </a:p>
          </p:txBody>
        </p:sp>
      </p:grpSp>
      <p:grpSp>
        <p:nvGrpSpPr>
          <p:cNvPr id="17" name="Group 16"/>
          <p:cNvGrpSpPr/>
          <p:nvPr/>
        </p:nvGrpSpPr>
        <p:grpSpPr>
          <a:xfrm>
            <a:off x="6705600" y="1981200"/>
            <a:ext cx="1600200" cy="1295400"/>
            <a:chOff x="3124200" y="2362200"/>
            <a:chExt cx="1600200" cy="1295400"/>
          </a:xfrm>
        </p:grpSpPr>
        <p:sp>
          <p:nvSpPr>
            <p:cNvPr id="18" name="Rounded Rectangle 17"/>
            <p:cNvSpPr/>
            <p:nvPr/>
          </p:nvSpPr>
          <p:spPr>
            <a:xfrm>
              <a:off x="3124200" y="2362200"/>
              <a:ext cx="1600200" cy="1295400"/>
            </a:xfrm>
            <a:prstGeom prst="round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3200400" y="3167743"/>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3200400" y="2438400"/>
              <a:ext cx="1447800" cy="685800"/>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a:t>
              </a:r>
              <a:endParaRPr lang="en-US" dirty="0"/>
            </a:p>
          </p:txBody>
        </p:sp>
      </p:grpSp>
      <p:cxnSp>
        <p:nvCxnSpPr>
          <p:cNvPr id="22" name="Elbow Connector 21"/>
          <p:cNvCxnSpPr>
            <a:stCxn id="6" idx="3"/>
            <a:endCxn id="14" idx="1"/>
          </p:cNvCxnSpPr>
          <p:nvPr/>
        </p:nvCxnSpPr>
        <p:spPr>
          <a:xfrm flipV="1">
            <a:off x="3810000" y="2661557"/>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endCxn id="18" idx="1"/>
          </p:cNvCxnSpPr>
          <p:nvPr/>
        </p:nvCxnSpPr>
        <p:spPr>
          <a:xfrm flipV="1">
            <a:off x="6019800" y="2628900"/>
            <a:ext cx="685800" cy="386443"/>
          </a:xfrm>
          <a:prstGeom prst="bentConnector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228600" y="2432957"/>
            <a:ext cx="1447800" cy="457200"/>
          </a:xfrm>
          <a:prstGeom prst="roundRect">
            <a:avLst/>
          </a:prstGeom>
          <a:solidFill>
            <a:srgbClr val="C0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head</a:t>
            </a:r>
            <a:endParaRPr lang="en-US" dirty="0"/>
          </a:p>
        </p:txBody>
      </p:sp>
      <p:cxnSp>
        <p:nvCxnSpPr>
          <p:cNvPr id="29" name="Straight Arrow Connector 28"/>
          <p:cNvCxnSpPr>
            <a:stCxn id="27" idx="3"/>
            <a:endCxn id="5" idx="1"/>
          </p:cNvCxnSpPr>
          <p:nvPr/>
        </p:nvCxnSpPr>
        <p:spPr>
          <a:xfrm>
            <a:off x="1676400" y="2661557"/>
            <a:ext cx="60960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8432" y="3998740"/>
            <a:ext cx="9071011" cy="1938992"/>
          </a:xfrm>
          <a:prstGeom prst="rect">
            <a:avLst/>
          </a:prstGeom>
          <a:noFill/>
        </p:spPr>
        <p:txBody>
          <a:bodyPr wrap="square" rtlCol="0">
            <a:spAutoFit/>
          </a:bodyPr>
          <a:lstStyle/>
          <a:p>
            <a:r>
              <a:rPr lang="el-GR" sz="2400" dirty="0" smtClean="0"/>
              <a:t>Τα Χ,Υ,Ζ μπορεί να είναι δεδομένα οποιουδήποτε τύπου ή </a:t>
            </a:r>
            <a:r>
              <a:rPr lang="el-GR" sz="2400" dirty="0" err="1" smtClean="0"/>
              <a:t>κλασης</a:t>
            </a:r>
            <a:r>
              <a:rPr lang="el-GR" sz="2400" dirty="0" smtClean="0"/>
              <a:t>. Στην περίπτωση μας δείκτες σε </a:t>
            </a:r>
            <a:r>
              <a:rPr lang="en-US" sz="2400" dirty="0" err="1" smtClean="0">
                <a:solidFill>
                  <a:srgbClr val="FF0000"/>
                </a:solidFill>
              </a:rPr>
              <a:t>myString</a:t>
            </a:r>
            <a:endParaRPr lang="el-GR" sz="2400" dirty="0" smtClean="0">
              <a:solidFill>
                <a:srgbClr val="FF0000"/>
              </a:solidFill>
            </a:endParaRPr>
          </a:p>
          <a:p>
            <a:endParaRPr lang="el-GR" sz="2400" dirty="0"/>
          </a:p>
          <a:p>
            <a:r>
              <a:rPr lang="el-GR" sz="2400" dirty="0" smtClean="0"/>
              <a:t>Θα </a:t>
            </a:r>
            <a:r>
              <a:rPr lang="el-GR" sz="2400" dirty="0" err="1" smtClean="0"/>
              <a:t>ορισουμε</a:t>
            </a:r>
            <a:r>
              <a:rPr lang="el-GR" sz="2400" dirty="0" smtClean="0"/>
              <a:t> </a:t>
            </a:r>
            <a:r>
              <a:rPr lang="en-US" sz="2400" dirty="0" err="1" smtClean="0">
                <a:solidFill>
                  <a:srgbClr val="FF0000"/>
                </a:solidFill>
              </a:rPr>
              <a:t>StackElement</a:t>
            </a:r>
            <a:r>
              <a:rPr lang="el-GR" sz="2400" dirty="0" smtClean="0">
                <a:solidFill>
                  <a:srgbClr val="FF0000"/>
                </a:solidFill>
              </a:rPr>
              <a:t> </a:t>
            </a:r>
            <a:r>
              <a:rPr lang="el-GR" sz="2400" dirty="0" smtClean="0"/>
              <a:t>μια κλάση που κρατάει το κάθε στοιχείο της </a:t>
            </a:r>
            <a:r>
              <a:rPr lang="el-GR" sz="2400" dirty="0" err="1" smtClean="0"/>
              <a:t>στοιβας</a:t>
            </a:r>
            <a:r>
              <a:rPr lang="el-GR" sz="2400" dirty="0"/>
              <a:t>.</a:t>
            </a:r>
            <a:endParaRPr lang="en-US" sz="2400" dirty="0"/>
          </a:p>
        </p:txBody>
      </p:sp>
    </p:spTree>
    <p:extLst>
      <p:ext uri="{BB962C8B-B14F-4D97-AF65-F5344CB8AC3E}">
        <p14:creationId xmlns:p14="http://schemas.microsoft.com/office/powerpoint/2010/main" val="23655001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13505</TotalTime>
  <Words>1871</Words>
  <Application>Microsoft Office PowerPoint</Application>
  <PresentationFormat>On-screen Show (4:3)</PresentationFormat>
  <Paragraphs>338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Clarity</vt:lpstr>
      <vt:lpstr>Pointers, Aggregation, Composition</vt:lpstr>
      <vt:lpstr>Pointers to OBJECTS</vt:lpstr>
      <vt:lpstr>Η κλάση myString</vt:lpstr>
      <vt:lpstr>Άσκηση</vt:lpstr>
      <vt:lpstr>Στοίβα</vt:lpstr>
      <vt:lpstr>Στοίβα</vt:lpstr>
      <vt:lpstr>Στοίβα</vt:lpstr>
      <vt:lpstr>Στοίβα - Υλοποιηση</vt:lpstr>
      <vt:lpstr>Στοίβα - Υλοποιηση</vt:lpstr>
      <vt:lpstr>Στοίβα - Υλοποιηση</vt:lpstr>
      <vt:lpstr>PowerPoint Presentation</vt:lpstr>
      <vt:lpstr>PowerPoint Presentation</vt:lpstr>
      <vt:lpstr>PowerPoint Presentation</vt:lpstr>
      <vt:lpstr>O pointer this</vt:lpstr>
      <vt:lpstr>O pointer this</vt:lpstr>
      <vt:lpstr>Aggregation AND COMPOSITION</vt:lpstr>
      <vt:lpstr>Σχέσεις μεταξύ κλάσεων</vt:lpstr>
      <vt:lpstr>Σχέση σύνθεσης – Composition </vt:lpstr>
      <vt:lpstr>UML διάγραμμα</vt:lpstr>
      <vt:lpstr>Σχέση συνάθροισης – Aggregation</vt:lpstr>
      <vt:lpstr>UML διάγραμμα</vt:lpstr>
      <vt:lpstr>Όλο το UML διάγραμμα</vt:lpstr>
      <vt:lpstr>Aggregation and Composition</vt:lpstr>
      <vt:lpstr>ΈΝΑ ΜΕΓΑΛΟ ΠΑΡΑΔΕΙΓΜΑ</vt:lpstr>
      <vt:lpstr>Άσκηση</vt:lpstr>
      <vt:lpstr>Άσκηση</vt:lpstr>
      <vt:lpstr>Κλάσεις μέθοδοι και πεδία</vt:lpstr>
      <vt:lpstr>Κλάσεις μέθοδοι και πεδία</vt:lpstr>
      <vt:lpstr>UML διάγραμμα.</vt:lpstr>
      <vt:lpstr>Μια παραλλαγή</vt:lpstr>
      <vt:lpstr>Άσκηση</vt:lpstr>
      <vt:lpstr>UML διάγραμμα.</vt:lpstr>
      <vt:lpstr>ΥλοποΙηση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tsap</dc:creator>
  <cp:lastModifiedBy>tsap</cp:lastModifiedBy>
  <cp:revision>358</cp:revision>
  <dcterms:created xsi:type="dcterms:W3CDTF">2011-10-17T19:46:53Z</dcterms:created>
  <dcterms:modified xsi:type="dcterms:W3CDTF">2011-11-25T15:57:44Z</dcterms:modified>
</cp:coreProperties>
</file>