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3"/>
  </p:notesMasterIdLst>
  <p:sldIdLst>
    <p:sldId id="729" r:id="rId2"/>
    <p:sldId id="728" r:id="rId3"/>
    <p:sldId id="730" r:id="rId4"/>
    <p:sldId id="732" r:id="rId5"/>
    <p:sldId id="731" r:id="rId6"/>
    <p:sldId id="735" r:id="rId7"/>
    <p:sldId id="755" r:id="rId8"/>
    <p:sldId id="733" r:id="rId9"/>
    <p:sldId id="734" r:id="rId10"/>
    <p:sldId id="736" r:id="rId11"/>
    <p:sldId id="738" r:id="rId12"/>
    <p:sldId id="739" r:id="rId13"/>
    <p:sldId id="737" r:id="rId14"/>
    <p:sldId id="740" r:id="rId15"/>
    <p:sldId id="741" r:id="rId16"/>
    <p:sldId id="742" r:id="rId17"/>
    <p:sldId id="743" r:id="rId18"/>
    <p:sldId id="744" r:id="rId19"/>
    <p:sldId id="745" r:id="rId20"/>
    <p:sldId id="746" r:id="rId21"/>
    <p:sldId id="747" r:id="rId22"/>
    <p:sldId id="751" r:id="rId23"/>
    <p:sldId id="750" r:id="rId24"/>
    <p:sldId id="748" r:id="rId25"/>
    <p:sldId id="749" r:id="rId26"/>
    <p:sldId id="752" r:id="rId27"/>
    <p:sldId id="753" r:id="rId28"/>
    <p:sldId id="754" r:id="rId29"/>
    <p:sldId id="756" r:id="rId30"/>
    <p:sldId id="759" r:id="rId31"/>
    <p:sldId id="760" r:id="rId32"/>
    <p:sldId id="761" r:id="rId33"/>
    <p:sldId id="762" r:id="rId34"/>
    <p:sldId id="764" r:id="rId35"/>
    <p:sldId id="702" r:id="rId36"/>
    <p:sldId id="765" r:id="rId37"/>
    <p:sldId id="766" r:id="rId38"/>
    <p:sldId id="704" r:id="rId39"/>
    <p:sldId id="705" r:id="rId40"/>
    <p:sldId id="706" r:id="rId41"/>
    <p:sldId id="767" r:id="rId42"/>
    <p:sldId id="768" r:id="rId43"/>
    <p:sldId id="707" r:id="rId44"/>
    <p:sldId id="708" r:id="rId45"/>
    <p:sldId id="769" r:id="rId46"/>
    <p:sldId id="770" r:id="rId47"/>
    <p:sldId id="709" r:id="rId48"/>
    <p:sldId id="710" r:id="rId49"/>
    <p:sldId id="711" r:id="rId50"/>
    <p:sldId id="713" r:id="rId51"/>
    <p:sldId id="714" r:id="rId52"/>
    <p:sldId id="771" r:id="rId53"/>
    <p:sldId id="715" r:id="rId54"/>
    <p:sldId id="716" r:id="rId55"/>
    <p:sldId id="719" r:id="rId56"/>
    <p:sldId id="773" r:id="rId57"/>
    <p:sldId id="721" r:id="rId58"/>
    <p:sldId id="724" r:id="rId59"/>
    <p:sldId id="725" r:id="rId60"/>
    <p:sldId id="726" r:id="rId61"/>
    <p:sldId id="727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3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0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Create slides for the const part and mention them there if needed.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ABF5E-119C-40D0-9F75-E2458688F62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71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Χειμώνας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CS-409: </a:t>
            </a:r>
            <a:r>
              <a:rPr lang="el-GR" smtClean="0"/>
              <a:t>Αντικειμενοστραφής Προγραμματισμος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Αντικειμενοστραφής Προγραμματισμός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ΣΤΟΙΧΕΙΑ ΤΗΣ ΓΛΩΣΣΑΣ </a:t>
            </a:r>
            <a:r>
              <a:rPr lang="en-US" dirty="0" smtClean="0"/>
              <a:t>C++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Constructors, Destructors, Pointers</a:t>
            </a:r>
          </a:p>
          <a:p>
            <a:r>
              <a:rPr lang="en-US" dirty="0" smtClean="0"/>
              <a:t>IO Streams, File </a:t>
            </a:r>
            <a:r>
              <a:rPr lang="en-US" dirty="0" smtClean="0"/>
              <a:t>Streams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30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Μέλη μεταβλητές που είναι </a:t>
            </a:r>
            <a:r>
              <a:rPr lang="en-US" dirty="0" smtClean="0"/>
              <a:t>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Όπως και με όλους τους δείκτες, για τις μεταβλητές μέλη που είναι δείκτες υπάρχει κίνδυνος να βρεθούν να δείχνουν σε ένα χώρο μνήμης που έχει αποδεσμευτεί (</a:t>
            </a:r>
            <a:r>
              <a:rPr lang="en-US" dirty="0" smtClean="0"/>
              <a:t>dangling pointers).</a:t>
            </a:r>
            <a:endParaRPr lang="el-GR" dirty="0" smtClean="0"/>
          </a:p>
          <a:p>
            <a:r>
              <a:rPr lang="el-GR" dirty="0" smtClean="0"/>
              <a:t>Οι </a:t>
            </a:r>
            <a:r>
              <a:rPr lang="en-US" dirty="0" smtClean="0"/>
              <a:t>constructors </a:t>
            </a:r>
            <a:r>
              <a:rPr lang="el-GR" dirty="0" smtClean="0"/>
              <a:t>και </a:t>
            </a:r>
            <a:r>
              <a:rPr lang="en-US" dirty="0" smtClean="0"/>
              <a:t>destructors </a:t>
            </a:r>
            <a:r>
              <a:rPr lang="el-GR" dirty="0" smtClean="0"/>
              <a:t>μπορούν να δημιουργήσουν επιπλέον προβλήματα γιατί μας αναγκάζουν να δεσμεύσουμε ή να αποδεσμεύσουμε μνήμη.</a:t>
            </a:r>
          </a:p>
        </p:txBody>
      </p:sp>
    </p:spTree>
    <p:extLst>
      <p:ext uri="{BB962C8B-B14F-4D97-AF65-F5344CB8AC3E}">
        <p14:creationId xmlns:p14="http://schemas.microsoft.com/office/powerpoint/2010/main" val="120934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Σενάριο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81200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Ο </a:t>
            </a:r>
            <a:r>
              <a:rPr lang="en-US" dirty="0" smtClean="0"/>
              <a:t>Default Copy Constructor</a:t>
            </a:r>
            <a:r>
              <a:rPr lang="el-GR" dirty="0" smtClean="0"/>
              <a:t> δημιουργεί ένα αντικείμενο Β αντιγράφοντας τα πεδία (συμπεριλαμβανομένων και των δεικτών) ενός αντικειμένου Α. Το αντικείμενο Α καταστρέφεται και ο </a:t>
            </a:r>
            <a:r>
              <a:rPr lang="en-US" dirty="0" smtClean="0"/>
              <a:t>destructor </a:t>
            </a:r>
            <a:r>
              <a:rPr lang="el-GR" dirty="0" smtClean="0"/>
              <a:t>αποδεσμεύει τη μνήμη των δεικτών. Οι δείκτες του Β πλέον δείχνουν στο κενό.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8637" y="3886200"/>
            <a:ext cx="1492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dirty="0" smtClean="0"/>
              <a:t> </a:t>
            </a:r>
            <a:r>
              <a:rPr lang="el-GR" dirty="0" smtClean="0"/>
              <a:t>Α</a:t>
            </a:r>
            <a:endParaRPr lang="en-US" dirty="0"/>
          </a:p>
        </p:txBody>
      </p:sp>
      <p:cxnSp>
        <p:nvCxnSpPr>
          <p:cNvPr id="8" name="Elbow Connector 7"/>
          <p:cNvCxnSpPr/>
          <p:nvPr/>
        </p:nvCxnSpPr>
        <p:spPr>
          <a:xfrm>
            <a:off x="1524000" y="4495800"/>
            <a:ext cx="609600" cy="457200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581384"/>
              </p:ext>
            </p:extLst>
          </p:nvPr>
        </p:nvGraphicFramePr>
        <p:xfrm>
          <a:off x="2166257" y="4724400"/>
          <a:ext cx="2209800" cy="200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0x1000</a:t>
                      </a:r>
                      <a:endParaRPr lang="en-US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‘h’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0x1001</a:t>
                      </a:r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‘i’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…</a:t>
                      </a:r>
                      <a:endParaRPr lang="en-US" dirty="0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…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4387" y="4343400"/>
            <a:ext cx="94128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0x1000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0" y="5715000"/>
            <a:ext cx="1492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dirty="0" smtClean="0"/>
              <a:t> B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98571" y="3853543"/>
            <a:ext cx="3631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B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(A);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486400" y="5345668"/>
            <a:ext cx="94128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0x1000</a:t>
            </a:r>
            <a:endParaRPr lang="en-US" dirty="0"/>
          </a:p>
        </p:txBody>
      </p:sp>
      <p:cxnSp>
        <p:nvCxnSpPr>
          <p:cNvPr id="15" name="Elbow Connector 14"/>
          <p:cNvCxnSpPr/>
          <p:nvPr/>
        </p:nvCxnSpPr>
        <p:spPr>
          <a:xfrm rot="10800000">
            <a:off x="4343400" y="5029200"/>
            <a:ext cx="1143000" cy="501134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38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Σενάριο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81200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Ο </a:t>
            </a:r>
            <a:r>
              <a:rPr lang="en-US" dirty="0" smtClean="0"/>
              <a:t>Default Copy Constructor</a:t>
            </a:r>
            <a:r>
              <a:rPr lang="el-GR" dirty="0" smtClean="0"/>
              <a:t> δημιουργεί ένα αντικείμενο Β αντιγράφοντας τα πεδία (συμπεριλαμβανομένων και των δεικτών) ενός αντικειμένου Α. Το αντικείμενο Α καταστρέφεται και ο </a:t>
            </a:r>
            <a:r>
              <a:rPr lang="en-US" dirty="0" smtClean="0"/>
              <a:t>destructor </a:t>
            </a:r>
            <a:r>
              <a:rPr lang="el-GR" dirty="0" smtClean="0"/>
              <a:t>αποδεσμεύει τη μνήμη των δεικτών. Οι δείκτες του Β πλέον δείχνουν στο κενό.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8637" y="3886200"/>
            <a:ext cx="1492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dirty="0" smtClean="0"/>
              <a:t> </a:t>
            </a:r>
            <a:r>
              <a:rPr lang="el-GR" dirty="0" smtClean="0"/>
              <a:t>Α</a:t>
            </a:r>
            <a:endParaRPr lang="en-US" dirty="0"/>
          </a:p>
        </p:txBody>
      </p:sp>
      <p:cxnSp>
        <p:nvCxnSpPr>
          <p:cNvPr id="8" name="Elbow Connector 7"/>
          <p:cNvCxnSpPr/>
          <p:nvPr/>
        </p:nvCxnSpPr>
        <p:spPr>
          <a:xfrm>
            <a:off x="1524000" y="4495800"/>
            <a:ext cx="609600" cy="457200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378091"/>
              </p:ext>
            </p:extLst>
          </p:nvPr>
        </p:nvGraphicFramePr>
        <p:xfrm>
          <a:off x="2166257" y="4724400"/>
          <a:ext cx="2209800" cy="200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0x1000</a:t>
                      </a:r>
                      <a:endParaRPr lang="en-US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0x1001</a:t>
                      </a:r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…</a:t>
                      </a:r>
                      <a:endParaRPr lang="en-US" dirty="0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…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4387" y="4343400"/>
            <a:ext cx="94128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0x1000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0" y="5715000"/>
            <a:ext cx="1492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dirty="0" smtClean="0"/>
              <a:t> B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98571" y="3853543"/>
            <a:ext cx="3631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B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(A);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486400" y="5345668"/>
            <a:ext cx="94128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0x1000</a:t>
            </a:r>
            <a:endParaRPr lang="en-US" dirty="0"/>
          </a:p>
        </p:txBody>
      </p:sp>
      <p:cxnSp>
        <p:nvCxnSpPr>
          <p:cNvPr id="15" name="Elbow Connector 14"/>
          <p:cNvCxnSpPr/>
          <p:nvPr/>
        </p:nvCxnSpPr>
        <p:spPr>
          <a:xfrm rot="10800000">
            <a:off x="4343400" y="5029200"/>
            <a:ext cx="1143000" cy="501134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574387" y="3733800"/>
            <a:ext cx="1102013" cy="1295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74387" y="3733800"/>
            <a:ext cx="1217031" cy="1295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373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Σενάριο ΙΙ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3000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Μια συνάρτηση της κλάσης (</a:t>
            </a:r>
            <a:r>
              <a:rPr lang="en-US" dirty="0" smtClean="0"/>
              <a:t>constructor </a:t>
            </a:r>
            <a:r>
              <a:rPr lang="el-GR" dirty="0" smtClean="0"/>
              <a:t>ή άλλη) κάνει ένα δείκτη να δείχνει σε μια ήδη δεσμευμένη περιοχή μνήμης (</a:t>
            </a:r>
            <a:r>
              <a:rPr lang="en-US" dirty="0" smtClean="0"/>
              <a:t>shallow copy).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15963" y="3937000"/>
            <a:ext cx="1492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dirty="0" smtClean="0"/>
              <a:t> </a:t>
            </a:r>
            <a:r>
              <a:rPr lang="el-GR" dirty="0" smtClean="0"/>
              <a:t>Α</a:t>
            </a:r>
            <a:endParaRPr lang="en-US" dirty="0"/>
          </a:p>
        </p:txBody>
      </p:sp>
      <p:cxnSp>
        <p:nvCxnSpPr>
          <p:cNvPr id="5" name="Elbow Connector 4"/>
          <p:cNvCxnSpPr/>
          <p:nvPr/>
        </p:nvCxnSpPr>
        <p:spPr>
          <a:xfrm>
            <a:off x="3041326" y="4546600"/>
            <a:ext cx="609600" cy="457200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658679"/>
              </p:ext>
            </p:extLst>
          </p:nvPr>
        </p:nvGraphicFramePr>
        <p:xfrm>
          <a:off x="3683583" y="4775200"/>
          <a:ext cx="2209800" cy="200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0x1000</a:t>
                      </a:r>
                      <a:endParaRPr lang="en-US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‘h’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0x1001</a:t>
                      </a:r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‘i’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…</a:t>
                      </a:r>
                      <a:endParaRPr lang="en-US" dirty="0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…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91713" y="4394200"/>
            <a:ext cx="94128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0x1000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003726" y="5765800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char *x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03726" y="5396468"/>
            <a:ext cx="94128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0x1000</a:t>
            </a:r>
            <a:endParaRPr lang="en-US" dirty="0"/>
          </a:p>
        </p:txBody>
      </p:sp>
      <p:cxnSp>
        <p:nvCxnSpPr>
          <p:cNvPr id="11" name="Elbow Connector 10"/>
          <p:cNvCxnSpPr/>
          <p:nvPr/>
        </p:nvCxnSpPr>
        <p:spPr>
          <a:xfrm rot="10800000">
            <a:off x="5860726" y="5080000"/>
            <a:ext cx="1143000" cy="501134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616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Σενάριο ΙΙ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764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Μια συνάρτηση της κλάσης (</a:t>
            </a:r>
            <a:r>
              <a:rPr lang="en-US" dirty="0" smtClean="0"/>
              <a:t>constructor </a:t>
            </a:r>
            <a:r>
              <a:rPr lang="el-GR" dirty="0" smtClean="0"/>
              <a:t>ή άλλη) κάνει ένα δείκτη να δείχνει σε μια ήδη δεσμευμένη περιοχή μνήμης (</a:t>
            </a:r>
            <a:r>
              <a:rPr lang="en-US" dirty="0" smtClean="0"/>
              <a:t>shallow copy). </a:t>
            </a:r>
          </a:p>
          <a:p>
            <a:pPr lvl="1"/>
            <a:r>
              <a:rPr lang="el-GR" dirty="0"/>
              <a:t>Το αντικείμενο καταστρέφεται, και η μνήμη αποδεσμεύεται με αποτέλεσμα οι υπόλοιποι δείκτες που έδειχναν σε αυτό το χώρο μνήμης </a:t>
            </a:r>
            <a:r>
              <a:rPr lang="el-GR" dirty="0" smtClean="0"/>
              <a:t>τώρα </a:t>
            </a:r>
            <a:r>
              <a:rPr lang="el-GR" dirty="0"/>
              <a:t>να μη δείχνουν πουθενά.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15963" y="3937000"/>
            <a:ext cx="1492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dirty="0" smtClean="0"/>
              <a:t> </a:t>
            </a:r>
            <a:r>
              <a:rPr lang="el-GR" dirty="0" smtClean="0"/>
              <a:t>Α</a:t>
            </a:r>
            <a:endParaRPr lang="en-US" dirty="0"/>
          </a:p>
        </p:txBody>
      </p:sp>
      <p:cxnSp>
        <p:nvCxnSpPr>
          <p:cNvPr id="5" name="Elbow Connector 4"/>
          <p:cNvCxnSpPr/>
          <p:nvPr/>
        </p:nvCxnSpPr>
        <p:spPr>
          <a:xfrm>
            <a:off x="3041326" y="4546600"/>
            <a:ext cx="609600" cy="457200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91713" y="4394200"/>
            <a:ext cx="94128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0x1000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003726" y="5765800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char *x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03726" y="5396468"/>
            <a:ext cx="94128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0x1000</a:t>
            </a:r>
            <a:endParaRPr lang="en-US" dirty="0"/>
          </a:p>
        </p:txBody>
      </p:sp>
      <p:cxnSp>
        <p:nvCxnSpPr>
          <p:cNvPr id="11" name="Elbow Connector 10"/>
          <p:cNvCxnSpPr/>
          <p:nvPr/>
        </p:nvCxnSpPr>
        <p:spPr>
          <a:xfrm rot="10800000">
            <a:off x="5860726" y="5080000"/>
            <a:ext cx="1143000" cy="501134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1953838" y="3733800"/>
            <a:ext cx="1217031" cy="1295400"/>
            <a:chOff x="574387" y="3733800"/>
            <a:chExt cx="1217031" cy="1295400"/>
          </a:xfrm>
        </p:grpSpPr>
        <p:cxnSp>
          <p:nvCxnSpPr>
            <p:cNvPr id="12" name="Straight Connector 11"/>
            <p:cNvCxnSpPr/>
            <p:nvPr/>
          </p:nvCxnSpPr>
          <p:spPr>
            <a:xfrm flipH="1">
              <a:off x="574387" y="3733800"/>
              <a:ext cx="1102013" cy="12954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574387" y="3733800"/>
              <a:ext cx="1217031" cy="12954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125675"/>
              </p:ext>
            </p:extLst>
          </p:nvPr>
        </p:nvGraphicFramePr>
        <p:xfrm>
          <a:off x="3650926" y="4800600"/>
          <a:ext cx="2209800" cy="200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0x1000</a:t>
                      </a:r>
                      <a:endParaRPr lang="en-US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0x1001</a:t>
                      </a:r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…</a:t>
                      </a:r>
                      <a:endParaRPr lang="en-US" dirty="0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…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872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Σεναριο</a:t>
            </a:r>
            <a:r>
              <a:rPr lang="el-GR" dirty="0" smtClean="0"/>
              <a:t> ΙΙ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098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Μια συνάρτηση της κλάσης (</a:t>
            </a:r>
            <a:r>
              <a:rPr lang="en-US" dirty="0" smtClean="0"/>
              <a:t>constructor </a:t>
            </a:r>
            <a:r>
              <a:rPr lang="el-GR" dirty="0" smtClean="0"/>
              <a:t>ή άλλη) κάνει ένα δείκτη να δείχνει σε μια ήδη δεσμευμένη περιοχή μνήμης (</a:t>
            </a:r>
            <a:r>
              <a:rPr lang="en-US" dirty="0" smtClean="0"/>
              <a:t>shallow copy). </a:t>
            </a:r>
          </a:p>
          <a:p>
            <a:pPr lvl="1"/>
            <a:r>
              <a:rPr lang="el-GR" dirty="0"/>
              <a:t>Το αντικείμενο καταστρέφεται, και η μνήμη αποδεσμεύεται με αποτέλεσμα οι υπόλοιποι δείκτες που έδειχναν σε αυτό το χώρο μνήμης </a:t>
            </a:r>
            <a:r>
              <a:rPr lang="el-GR" dirty="0" smtClean="0"/>
              <a:t>τώρα </a:t>
            </a:r>
            <a:r>
              <a:rPr lang="el-GR" dirty="0"/>
              <a:t>να μη δείχνουν πουθενά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l-GR" dirty="0" smtClean="0"/>
              <a:t>Η μνήμη αποδεσμεύεται κάπου μέσα στο πρόγραμμα. Ο δείκτης-μέλος πλέον δεν δείχνει πουθενά.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15963" y="3937000"/>
            <a:ext cx="1492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dirty="0" smtClean="0"/>
              <a:t> </a:t>
            </a:r>
            <a:r>
              <a:rPr lang="el-GR" dirty="0" smtClean="0"/>
              <a:t>Α</a:t>
            </a:r>
            <a:endParaRPr lang="en-US" dirty="0"/>
          </a:p>
        </p:txBody>
      </p:sp>
      <p:cxnSp>
        <p:nvCxnSpPr>
          <p:cNvPr id="5" name="Elbow Connector 4"/>
          <p:cNvCxnSpPr/>
          <p:nvPr/>
        </p:nvCxnSpPr>
        <p:spPr>
          <a:xfrm>
            <a:off x="3041326" y="4546600"/>
            <a:ext cx="609600" cy="457200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91713" y="4394200"/>
            <a:ext cx="94128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0x1000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003726" y="5765800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char *x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03726" y="5396468"/>
            <a:ext cx="94128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0x1000</a:t>
            </a:r>
            <a:endParaRPr lang="en-US" dirty="0"/>
          </a:p>
        </p:txBody>
      </p:sp>
      <p:cxnSp>
        <p:nvCxnSpPr>
          <p:cNvPr id="11" name="Elbow Connector 10"/>
          <p:cNvCxnSpPr/>
          <p:nvPr/>
        </p:nvCxnSpPr>
        <p:spPr>
          <a:xfrm rot="10800000">
            <a:off x="5860726" y="5080000"/>
            <a:ext cx="1143000" cy="501134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346020"/>
              </p:ext>
            </p:extLst>
          </p:nvPr>
        </p:nvGraphicFramePr>
        <p:xfrm>
          <a:off x="3650926" y="4800600"/>
          <a:ext cx="2209800" cy="200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0x1000</a:t>
                      </a:r>
                      <a:endParaRPr lang="en-US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0x1001</a:t>
                      </a:r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…</a:t>
                      </a:r>
                      <a:endParaRPr lang="en-US" dirty="0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…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6940068" y="4953000"/>
            <a:ext cx="1217031" cy="1295400"/>
            <a:chOff x="574387" y="3733800"/>
            <a:chExt cx="1217031" cy="1295400"/>
          </a:xfrm>
        </p:grpSpPr>
        <p:cxnSp>
          <p:nvCxnSpPr>
            <p:cNvPr id="14" name="Straight Connector 13"/>
            <p:cNvCxnSpPr/>
            <p:nvPr/>
          </p:nvCxnSpPr>
          <p:spPr>
            <a:xfrm flipH="1">
              <a:off x="574387" y="3733800"/>
              <a:ext cx="1102013" cy="12954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74387" y="3733800"/>
              <a:ext cx="1217031" cy="12954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9872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 Ι: </a:t>
            </a:r>
            <a:r>
              <a:rPr lang="en-US" dirty="0" err="1" smtClean="0"/>
              <a:t>GetCopy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524000"/>
            <a:ext cx="445827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myString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~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(char const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GetCopy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2206" y="4674045"/>
            <a:ext cx="4155994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GetCopy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temp;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temp.SetString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temp;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29200" y="3962400"/>
            <a:ext cx="349326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main()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X.SetString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(“hello”);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Y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X.GetCopy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cout &lt;&lt;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X.GetString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&lt;&lt; “ “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&lt;&lt;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Y.GetString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34863" y="1676400"/>
            <a:ext cx="4809137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Υπενθύμιση: όταν μια συνάρτηση επιστρέφει ένα αντικείμενο τα πεδία του επιστρεφόμενου αντικειμένου αντιγράφονται στο αντικείμενο που κάνουμε ανάθεση.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42758" y="3244334"/>
            <a:ext cx="430124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αποτέλεσμα θα έχει αυτός ο κώδικας?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90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 Ι: </a:t>
            </a:r>
            <a:r>
              <a:rPr lang="en-US" dirty="0" err="1" smtClean="0"/>
              <a:t>GetCopy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524000"/>
            <a:ext cx="445827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myString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~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(char const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GetCopy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8971" y="4712502"/>
            <a:ext cx="4147457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GetCopy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temp;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temp.SetString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temp;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29200" y="3962400"/>
            <a:ext cx="349326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main()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X.SetString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(“hello”);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Y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X.GetCopy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cout &lt;&lt;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X.GetString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&lt;&lt; “ “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&lt;&lt;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Y.GetString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14800" y="1708666"/>
            <a:ext cx="5018314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κώδικας κρεμάει γιατί όταν βγαίνουμε από την συνάρτηση το αντικείμενο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temp</a:t>
            </a:r>
            <a:r>
              <a:rPr lang="en-US" dirty="0" smtClean="0"/>
              <a:t> </a:t>
            </a:r>
            <a:r>
              <a:rPr lang="el-GR" dirty="0" smtClean="0"/>
              <a:t>καταστρέφεται και ελευθερώνεται ο χώρος μνήμης που δείχνει το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 smtClean="0"/>
              <a:t> </a:t>
            </a:r>
            <a:r>
              <a:rPr lang="el-GR" dirty="0" smtClean="0"/>
              <a:t>στο αντικείμενο 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Υ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53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 ΙΙ: </a:t>
            </a:r>
            <a:r>
              <a:rPr lang="en-US" dirty="0" smtClean="0"/>
              <a:t>Copy()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524000"/>
            <a:ext cx="445827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myString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~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(char const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 Copy(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958" y="5029200"/>
            <a:ext cx="44958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::Copy(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o)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s,o.GetString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29200" y="3962400"/>
            <a:ext cx="349326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main()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X.SetString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(“hello”);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Y.Copy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cout &lt;&lt;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X.GetString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&lt;&lt; “ “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&lt;&lt;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Y.GetString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42758" y="2133600"/>
            <a:ext cx="430124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αποτέλεσμα θα έχει αυτός ο κώδικας?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43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64706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 ΙΙ: </a:t>
            </a:r>
            <a:r>
              <a:rPr lang="en-US" dirty="0" smtClean="0"/>
              <a:t>Copy()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524000"/>
            <a:ext cx="445827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myString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~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(char const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 Copy(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4953000"/>
            <a:ext cx="4610672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::Copy(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o)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s,o.GetString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29200" y="3962400"/>
            <a:ext cx="349326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main()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X.SetString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(“hello”);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Y.Copy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cout &lt;&lt;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X.GetString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&lt;&lt; “ “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&lt;&lt;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Y.GetString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19601" y="1355306"/>
            <a:ext cx="4724400" cy="230832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r>
              <a:rPr lang="el-GR" dirty="0" smtClean="0"/>
              <a:t> κώδικας κρεμάει γιατί: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Όταν περνάμε το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Χ</a:t>
            </a:r>
            <a:r>
              <a:rPr lang="el-GR" dirty="0" smtClean="0"/>
              <a:t> ως όρισμα στην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Copy</a:t>
            </a:r>
            <a:r>
              <a:rPr lang="en-US" dirty="0" smtClean="0"/>
              <a:t> </a:t>
            </a:r>
            <a:r>
              <a:rPr lang="el-GR" dirty="0" smtClean="0"/>
              <a:t>δημιουργείται ένα τοπικό αντίγραφο με το </a:t>
            </a:r>
            <a:r>
              <a:rPr lang="en-US" dirty="0" smtClean="0">
                <a:solidFill>
                  <a:srgbClr val="FF0000"/>
                </a:solidFill>
              </a:rPr>
              <a:t>default copy constructor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που αντιγράφει όλα τα πεδία.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Βγαίνοντας από την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Copy</a:t>
            </a:r>
            <a:r>
              <a:rPr lang="en-US" dirty="0" smtClean="0"/>
              <a:t> </a:t>
            </a:r>
            <a:r>
              <a:rPr lang="el-GR" dirty="0" smtClean="0"/>
              <a:t>το τοπικό αντίγραφο καταστρέφεται και ο δείκτης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 smtClean="0"/>
              <a:t> </a:t>
            </a:r>
            <a:r>
              <a:rPr lang="el-GR" dirty="0" smtClean="0"/>
              <a:t>του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Χ</a:t>
            </a:r>
            <a:r>
              <a:rPr lang="el-GR" dirty="0" smtClean="0"/>
              <a:t> κρεμάει.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53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 DESTRUCTORS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Λύση Ι: πέρασμα δια αναφοράς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524000"/>
            <a:ext cx="445827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myString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~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(char const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void Copy(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5029200"/>
            <a:ext cx="4686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::Copy(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s,o.GetString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29200" y="3962400"/>
            <a:ext cx="349326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main()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X.SetString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(“hello”);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Y.Copy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cout &lt;&lt;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X.GetString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&lt;&lt; “ “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&lt;&lt;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Y.GetString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19601" y="2022074"/>
            <a:ext cx="4724400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Δεν δημιουργείται πλέον τοπικό αντίγραφο του αντικειμένου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97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4" y="3810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Λύση ΙΙ: </a:t>
            </a:r>
            <a:r>
              <a:rPr lang="el-GR" dirty="0" err="1" smtClean="0"/>
              <a:t>Επανορισμός</a:t>
            </a:r>
            <a:r>
              <a:rPr lang="el-GR" dirty="0" smtClean="0"/>
              <a:t> του </a:t>
            </a:r>
            <a:r>
              <a:rPr lang="en-US" dirty="0" smtClean="0"/>
              <a:t>default copy constructor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524000"/>
            <a:ext cx="445827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myString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&amp;)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~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(char const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void Copy(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5029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::Copy(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o)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s,o.GetString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3962400"/>
            <a:ext cx="349326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main()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X.SetString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(“hello”);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Y.Copy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cout &lt;&lt;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X.GetString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&lt;&lt; “ “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&lt;&lt;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Y.GetString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0" y="2056503"/>
            <a:ext cx="4562259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&amp;o)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 = new char[100];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s,o.GetString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81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Παρένθεση</a:t>
            </a:r>
            <a:r>
              <a:rPr lang="en-US" dirty="0" smtClean="0"/>
              <a:t>:</a:t>
            </a:r>
            <a:r>
              <a:rPr lang="el-GR" dirty="0" smtClean="0"/>
              <a:t> </a:t>
            </a:r>
            <a:r>
              <a:rPr lang="en-US" dirty="0" smtClean="0"/>
              <a:t>const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764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Το αντικείμενο που περνάμε στην </a:t>
            </a:r>
            <a:r>
              <a:rPr lang="en-US" dirty="0" smtClean="0"/>
              <a:t>Copy </a:t>
            </a:r>
            <a:r>
              <a:rPr lang="el-GR" dirty="0" smtClean="0"/>
              <a:t>το χρησιμοποιούμε μόνο για διάβασμα. Άρα θα έπρεπε να το περάσουμε ως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σταθερή</a:t>
            </a:r>
            <a:r>
              <a:rPr lang="el-GR" dirty="0" smtClean="0"/>
              <a:t> </a:t>
            </a:r>
            <a:r>
              <a:rPr lang="el-GR" dirty="0" err="1" smtClean="0"/>
              <a:t>παραμετρο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439886"/>
            <a:ext cx="445827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myString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&amp;)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~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(char const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void Copy(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const &amp;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3472543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::Copy(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o)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s,o.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81600" y="4983714"/>
            <a:ext cx="39624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Πως ξέρουμε ότι η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  <a:r>
              <a:rPr lang="el-GR" dirty="0" smtClean="0"/>
              <a:t>δεν θα αλλάξει το </a:t>
            </a:r>
            <a:r>
              <a:rPr lang="en-US" dirty="0" smtClean="0"/>
              <a:t>object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582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Παρένθεση</a:t>
            </a:r>
            <a:r>
              <a:rPr lang="en-US" dirty="0" smtClean="0"/>
              <a:t>:</a:t>
            </a:r>
            <a:r>
              <a:rPr lang="el-GR" dirty="0" smtClean="0"/>
              <a:t> </a:t>
            </a:r>
            <a:r>
              <a:rPr lang="en-US" dirty="0" smtClean="0"/>
              <a:t>const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764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Το αντικείμενο που περνάμε στην </a:t>
            </a:r>
            <a:r>
              <a:rPr lang="en-US" dirty="0" smtClean="0"/>
              <a:t>Copy </a:t>
            </a:r>
            <a:r>
              <a:rPr lang="el-GR" dirty="0" smtClean="0"/>
              <a:t>το χρησιμοποιούμε μόνο για διάβασμα. Άρα θα έπρεπε να το περάσουμε ως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σταθερή</a:t>
            </a:r>
            <a:r>
              <a:rPr lang="el-GR" dirty="0" smtClean="0"/>
              <a:t> </a:t>
            </a:r>
            <a:r>
              <a:rPr lang="el-GR" dirty="0" err="1" smtClean="0"/>
              <a:t>παραμετρο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439886"/>
            <a:ext cx="445827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myString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&amp;)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~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(char const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void Copy(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const &amp;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3472543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::Copy(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o)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s,o.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81600" y="4983714"/>
            <a:ext cx="39624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Πως ξέρουμε ότι η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dirty="0" smtClean="0"/>
              <a:t>δεν θα αλλάξει το </a:t>
            </a:r>
            <a:r>
              <a:rPr lang="en-US" dirty="0" smtClean="0"/>
              <a:t>object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81600" y="5943600"/>
            <a:ext cx="3962400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Την κάνουμε σταθερή συνάρτηση, δεν αλλάζει το </a:t>
            </a:r>
            <a:r>
              <a:rPr lang="el-GR" dirty="0" smtClean="0"/>
              <a:t>αντικείμενο.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6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990600"/>
          </a:xfrm>
        </p:spPr>
        <p:txBody>
          <a:bodyPr/>
          <a:lstStyle/>
          <a:p>
            <a:r>
              <a:rPr lang="en-US" smtClean="0"/>
              <a:t>const </a:t>
            </a:r>
            <a:endParaRPr lang="en-GB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895850"/>
          </a:xfrm>
        </p:spPr>
        <p:txBody>
          <a:bodyPr/>
          <a:lstStyle/>
          <a:p>
            <a:r>
              <a:rPr lang="el-GR" dirty="0" smtClean="0"/>
              <a:t>Πρακτικός κανόνας: όταν δηλώνω μια μεταβλητή σαν </a:t>
            </a:r>
            <a:r>
              <a:rPr lang="en-US" dirty="0" smtClean="0"/>
              <a:t>const </a:t>
            </a:r>
            <a:r>
              <a:rPr lang="el-GR" dirty="0" smtClean="0">
                <a:solidFill>
                  <a:srgbClr val="FF0000"/>
                </a:solidFill>
              </a:rPr>
              <a:t>ΔΕΝ </a:t>
            </a:r>
            <a:r>
              <a:rPr lang="el-GR" dirty="0" smtClean="0"/>
              <a:t>μπορώ να αλλάξω οτιδήποτε βρίσκεται </a:t>
            </a:r>
            <a:r>
              <a:rPr lang="el-GR" b="1" dirty="0" smtClean="0"/>
              <a:t>αριστερά</a:t>
            </a:r>
            <a:r>
              <a:rPr lang="el-GR" dirty="0" smtClean="0"/>
              <a:t> του </a:t>
            </a:r>
            <a:r>
              <a:rPr lang="en-US" dirty="0" smtClean="0"/>
              <a:t>keyword const</a:t>
            </a:r>
            <a:r>
              <a:rPr lang="el-GR" dirty="0" smtClean="0"/>
              <a:t>.</a:t>
            </a: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 marL="742950" lvl="1" indent="-285750"/>
            <a:r>
              <a:rPr lang="en-US" sz="2500" b="1" dirty="0" smtClean="0">
                <a:solidFill>
                  <a:srgbClr val="0000CC"/>
                </a:solidFill>
                <a:latin typeface="Courier New" pitchFamily="49" charset="0"/>
              </a:rPr>
              <a:t>char</a:t>
            </a:r>
            <a:r>
              <a:rPr lang="en-US" sz="2500" dirty="0" smtClean="0">
                <a:latin typeface="Courier New" pitchFamily="49" charset="0"/>
              </a:rPr>
              <a:t> </a:t>
            </a:r>
            <a:r>
              <a:rPr lang="el-GR" sz="2500" dirty="0" smtClean="0">
                <a:latin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</a:rPr>
              <a:t>const *buf</a:t>
            </a:r>
            <a:endParaRPr lang="el-GR" sz="25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500" dirty="0" smtClean="0">
                <a:latin typeface="Courier New" pitchFamily="49" charset="0"/>
              </a:rPr>
              <a:t>	</a:t>
            </a:r>
            <a:r>
              <a:rPr lang="el-GR" sz="2500" dirty="0" smtClean="0"/>
              <a:t>Μπορώ να αλλάξω τον </a:t>
            </a:r>
            <a:r>
              <a:rPr lang="en-US" sz="2500" dirty="0" smtClean="0"/>
              <a:t>pointer</a:t>
            </a:r>
            <a:r>
              <a:rPr lang="el-GR" sz="2500" dirty="0" smtClean="0"/>
              <a:t>, αλλά όχι τα δεδομένα του </a:t>
            </a:r>
            <a:r>
              <a:rPr lang="en-US" sz="2500" dirty="0" smtClean="0"/>
              <a:t>array</a:t>
            </a:r>
            <a:endParaRPr lang="el-GR" sz="2500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n-US" sz="1300" dirty="0" smtClean="0">
              <a:latin typeface="Courier New" pitchFamily="49" charset="0"/>
            </a:endParaRPr>
          </a:p>
          <a:p>
            <a:pPr marL="742950" lvl="1" indent="-285750"/>
            <a:r>
              <a:rPr lang="en-US" sz="2500" b="1" dirty="0" smtClean="0">
                <a:solidFill>
                  <a:srgbClr val="0000CC"/>
                </a:solidFill>
                <a:latin typeface="Courier New" pitchFamily="49" charset="0"/>
              </a:rPr>
              <a:t>char *</a:t>
            </a:r>
            <a:r>
              <a:rPr lang="en-US" sz="2500" b="1" dirty="0" smtClean="0">
                <a:latin typeface="Courier New" pitchFamily="49" charset="0"/>
              </a:rPr>
              <a:t>const buf</a:t>
            </a:r>
          </a:p>
          <a:p>
            <a:pPr>
              <a:buFont typeface="Wingdings" pitchFamily="2" charset="2"/>
              <a:buNone/>
            </a:pPr>
            <a:r>
              <a:rPr lang="en-US" sz="2500" dirty="0" smtClean="0"/>
              <a:t>	</a:t>
            </a:r>
            <a:r>
              <a:rPr lang="el-GR" sz="2500" dirty="0" smtClean="0"/>
              <a:t>Δεν μπορώ να αλλάξω τον </a:t>
            </a:r>
            <a:r>
              <a:rPr lang="en-US" sz="2500" dirty="0" smtClean="0"/>
              <a:t>pointer</a:t>
            </a:r>
            <a:r>
              <a:rPr lang="el-GR" sz="2500" dirty="0" smtClean="0"/>
              <a:t>, αλλά μπορώ να αλλάξω τα δεδομένα του </a:t>
            </a:r>
            <a:r>
              <a:rPr lang="en-US" sz="2500" dirty="0" smtClean="0"/>
              <a:t>array</a:t>
            </a:r>
            <a:endParaRPr lang="en-GB" sz="2500" dirty="0" smtClean="0"/>
          </a:p>
        </p:txBody>
      </p:sp>
    </p:spTree>
    <p:extLst>
      <p:ext uri="{BB962C8B-B14F-4D97-AF65-F5344CB8AC3E}">
        <p14:creationId xmlns:p14="http://schemas.microsoft.com/office/powerpoint/2010/main" val="35362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Διαβάστε [και γράψτε] ανάποδα ...</a:t>
            </a:r>
            <a:endParaRPr lang="en-GB" smtClean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Ο </a:t>
            </a:r>
            <a:r>
              <a:rPr lang="en-US" dirty="0" smtClean="0">
                <a:solidFill>
                  <a:srgbClr val="0000CC"/>
                </a:solidFill>
              </a:rPr>
              <a:t>buf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n-US" dirty="0" smtClean="0">
                <a:solidFill>
                  <a:srgbClr val="0000CC"/>
                </a:solidFill>
              </a:rPr>
              <a:t>const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CC"/>
                </a:solidFill>
              </a:rPr>
              <a:t>pointer</a:t>
            </a:r>
            <a:r>
              <a:rPr lang="en-US" dirty="0" smtClean="0"/>
              <a:t> </a:t>
            </a:r>
            <a:r>
              <a:rPr lang="el-GR" dirty="0" smtClean="0"/>
              <a:t>σε </a:t>
            </a:r>
            <a:r>
              <a:rPr lang="el-GR" dirty="0" smtClean="0">
                <a:solidFill>
                  <a:srgbClr val="0000CC"/>
                </a:solidFill>
              </a:rPr>
              <a:t>χαρακτήρες</a:t>
            </a:r>
          </a:p>
          <a:p>
            <a:endParaRPr lang="el-GR" dirty="0" smtClean="0">
              <a:solidFill>
                <a:srgbClr val="0000CC"/>
              </a:solidFill>
            </a:endParaRPr>
          </a:p>
          <a:p>
            <a:pPr marL="742950" lvl="1" indent="-285750"/>
            <a:r>
              <a:rPr lang="en-US" b="1" dirty="0" smtClean="0">
                <a:latin typeface="Courier New" pitchFamily="49" charset="0"/>
              </a:rPr>
              <a:t>char *const buf</a:t>
            </a:r>
          </a:p>
          <a:p>
            <a:endParaRPr lang="en-US" dirty="0" smtClean="0"/>
          </a:p>
          <a:p>
            <a:r>
              <a:rPr lang="el-GR" dirty="0" smtClean="0"/>
              <a:t>Ο </a:t>
            </a:r>
            <a:r>
              <a:rPr lang="en-US" dirty="0" smtClean="0">
                <a:solidFill>
                  <a:srgbClr val="0000CC"/>
                </a:solidFill>
              </a:rPr>
              <a:t>buf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n-US" dirty="0" smtClean="0">
                <a:solidFill>
                  <a:srgbClr val="0000CC"/>
                </a:solidFill>
              </a:rPr>
              <a:t>pointer</a:t>
            </a:r>
            <a:r>
              <a:rPr lang="en-US" dirty="0" smtClean="0"/>
              <a:t> </a:t>
            </a:r>
            <a:r>
              <a:rPr lang="el-GR" dirty="0" smtClean="0"/>
              <a:t>σε </a:t>
            </a:r>
            <a:r>
              <a:rPr lang="en-US" dirty="0" smtClean="0">
                <a:solidFill>
                  <a:srgbClr val="0000CC"/>
                </a:solidFill>
              </a:rPr>
              <a:t>const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0000CC"/>
                </a:solidFill>
              </a:rPr>
              <a:t>χαρακτήρες</a:t>
            </a:r>
          </a:p>
          <a:p>
            <a:endParaRPr lang="el-GR" dirty="0" smtClean="0">
              <a:solidFill>
                <a:srgbClr val="0000CC"/>
              </a:solidFill>
            </a:endParaRPr>
          </a:p>
          <a:p>
            <a:pPr marL="742950" lvl="1" indent="-285750"/>
            <a:r>
              <a:rPr lang="en-US" b="1" dirty="0" smtClean="0">
                <a:latin typeface="Courier New" pitchFamily="49" charset="0"/>
              </a:rPr>
              <a:t>char const *buf</a:t>
            </a:r>
            <a:endParaRPr lang="en-GB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7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Δείκτες</a:t>
            </a:r>
            <a:r>
              <a:rPr lang="en-US" dirty="0" smtClean="0"/>
              <a:t>, Constructors </a:t>
            </a:r>
            <a:r>
              <a:rPr lang="el-GR" dirty="0" smtClean="0"/>
              <a:t>και </a:t>
            </a:r>
            <a:r>
              <a:rPr lang="en-US" dirty="0" smtClean="0"/>
              <a:t>Destructors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</a:t>
            </a:r>
            <a:r>
              <a:rPr lang="en-US" dirty="0" smtClean="0"/>
              <a:t>constructors </a:t>
            </a:r>
            <a:r>
              <a:rPr lang="el-GR" dirty="0" smtClean="0"/>
              <a:t>και </a:t>
            </a:r>
            <a:r>
              <a:rPr lang="en-US" dirty="0" smtClean="0"/>
              <a:t>destructors </a:t>
            </a:r>
            <a:r>
              <a:rPr lang="el-GR" dirty="0" smtClean="0"/>
              <a:t>καλούνται και όταν δεσμεύουμε και αποδεσμεύουμε μνήμη για ένα </a:t>
            </a:r>
            <a:r>
              <a:rPr lang="en-US" dirty="0" smtClean="0"/>
              <a:t>pointer </a:t>
            </a:r>
            <a:r>
              <a:rPr lang="el-GR" dirty="0" smtClean="0"/>
              <a:t>σε αντικείμενο.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6406" y="3352800"/>
            <a:ext cx="900759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main()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ο</a:t>
            </a: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ρισμός ενός δείκτη τύπου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myString</a:t>
            </a:r>
            <a:endParaRPr lang="en-US" b="1" dirty="0" smtClean="0">
              <a:solidFill>
                <a:schemeClr val="accent5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κλήση του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constructor, default size 100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(“hello”);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*Y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*Χ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κλήση </a:t>
            </a:r>
            <a:r>
              <a:rPr lang="el-GR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του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overloaded </a:t>
            </a:r>
          </a:p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l-GR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	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constructor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endParaRPr lang="el-GR" b="1" dirty="0" smtClean="0">
              <a:solidFill>
                <a:schemeClr val="accent5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  	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cout &lt;&lt; X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&lt;&lt; “ “ &lt;&lt; Y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delete X;		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l-GR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εκούσια αποδέσμευση μνήμης</a:t>
            </a:r>
            <a:endParaRPr lang="en-US" b="1" dirty="0">
              <a:solidFill>
                <a:schemeClr val="accent5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delete Y;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623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Δείκτες σε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 τους δείκτες έχουμε πλήρη έλεγχο πότε δημιουργούνται και καταστρέφονται τα αντικείμενα.</a:t>
            </a:r>
          </a:p>
          <a:p>
            <a:pPr lvl="1"/>
            <a:r>
              <a:rPr lang="el-GR" dirty="0" smtClean="0"/>
              <a:t>Αυτό μας δίνει πολύ ευελιξία</a:t>
            </a:r>
          </a:p>
          <a:p>
            <a:pPr lvl="1"/>
            <a:r>
              <a:rPr lang="el-GR" dirty="0" smtClean="0"/>
              <a:t>Άλλα κάνει και τα λάθη πολύ πιο εύκολα.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79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 Ι: </a:t>
            </a:r>
            <a:r>
              <a:rPr lang="en-US" dirty="0" err="1" smtClean="0"/>
              <a:t>GetCopy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5814" y="1514960"/>
            <a:ext cx="445827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myString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~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(char const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GetCopy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7936" y="4908560"/>
            <a:ext cx="4876800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GetCopy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temp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temp-&gt;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temp;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6800" y="1676400"/>
            <a:ext cx="4114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main()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X.SetString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(“hello”);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*Y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X.GetCopy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cout &lt;&lt;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X.GetString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&lt;&lt; “ “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&lt;&lt; Y-&gt;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86069" y="4919623"/>
            <a:ext cx="3957932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δεσμευμένη μνήμη παραμένει </a:t>
            </a:r>
            <a:r>
              <a:rPr lang="el-GR" dirty="0" err="1" smtClean="0"/>
              <a:t>προσβ</a:t>
            </a:r>
            <a:r>
              <a:rPr lang="el-GR" dirty="0" err="1"/>
              <a:t>ά</a:t>
            </a:r>
            <a:r>
              <a:rPr lang="el-GR" dirty="0" err="1" smtClean="0"/>
              <a:t>σιμη</a:t>
            </a:r>
            <a:r>
              <a:rPr lang="el-GR" dirty="0" smtClean="0"/>
              <a:t> και αφού ο δείκτης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temp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καταστραφεί.</a:t>
            </a:r>
          </a:p>
          <a:p>
            <a:r>
              <a:rPr lang="el-GR" dirty="0" smtClean="0"/>
              <a:t>Δεν πρέπει να ξεχάσουμε να την αποδεσμεύσουμε όμως.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12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 με δείκτες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να δημιουργήσουμε μια κατάσταση με τα ονόματα των φοιτητών μιας τάξης, την οποία να μπορούμε να τυπώνουμε. Διαφορετικές τάξεις έχουν διαφορετικά μεγέθη. Πως θα το σχεδιάσουμε?</a:t>
            </a:r>
          </a:p>
          <a:p>
            <a:pPr lvl="1"/>
            <a:r>
              <a:rPr lang="el-GR" dirty="0" smtClean="0"/>
              <a:t>Τα ονόματα θα τα κρατάμε σε αντικείμενα τύπου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dirty="0" smtClean="0"/>
              <a:t> </a:t>
            </a:r>
            <a:r>
              <a:rPr lang="el-GR" dirty="0" smtClean="0"/>
              <a:t>τα οποία ορίζονται με δυναμικό μέγεθος.</a:t>
            </a:r>
          </a:p>
          <a:p>
            <a:pPr lvl="1"/>
            <a:r>
              <a:rPr lang="el-GR" dirty="0" smtClean="0"/>
              <a:t>Η λίστα θα είναι σε ένα πίνακα με δείκτες σε αντικείμενα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Ο πίνακας θα είναι μέρος μιας κλάσης που θα μας επιτρέπει την εκτύπωση.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952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0114" y="304800"/>
            <a:ext cx="8229600" cy="990600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Η κλάση </a:t>
            </a:r>
            <a:r>
              <a:rPr lang="en-US" sz="3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endParaRPr lang="en-US" sz="3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0114" y="1295400"/>
            <a:ext cx="7009738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myString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char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s[100];</a:t>
            </a: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SetString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s;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SetString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sNew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s,sNew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39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Κλάση </a:t>
            </a:r>
            <a:r>
              <a:rPr lang="en-US" dirty="0" err="1" smtClean="0"/>
              <a:t>StudentClass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2057400"/>
            <a:ext cx="3724096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StudentClass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students;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classSize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ClassStudents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~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ClassStudents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EnterStudents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PrintList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105400" y="1562100"/>
            <a:ext cx="4038600" cy="990600"/>
          </a:xfrm>
          <a:prstGeom prst="wedgeRoundRectCallout">
            <a:avLst>
              <a:gd name="adj1" fmla="val -111976"/>
              <a:gd name="adj2" fmla="val 98763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Δείκτης σε δείκτη από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για τον ορισμό του πίνακα από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δείκτες σε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34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Κλάση </a:t>
            </a:r>
            <a:r>
              <a:rPr lang="en-US" dirty="0" err="1" smtClean="0"/>
              <a:t>StudentClass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886" y="2057400"/>
            <a:ext cx="335540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StudentClass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**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students;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ize;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ClassStudents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(int);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~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ClassStudents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EnterStudents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87382" y="2057400"/>
            <a:ext cx="5262979" cy="16312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StudentClass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StudentClass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 s)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students =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*[s]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size = s;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614894" y="4191000"/>
            <a:ext cx="4038600" cy="990600"/>
          </a:xfrm>
          <a:prstGeom prst="wedgeRoundRectCallout">
            <a:avLst>
              <a:gd name="adj1" fmla="val -6854"/>
              <a:gd name="adj2" fmla="val -161676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Δημιουργία ενός πίνακα από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δείκτες σε αντικείμενα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34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990600"/>
          </a:xfrm>
        </p:spPr>
        <p:txBody>
          <a:bodyPr/>
          <a:lstStyle/>
          <a:p>
            <a:r>
              <a:rPr lang="el-GR" dirty="0" smtClean="0"/>
              <a:t>Κλάση </a:t>
            </a:r>
            <a:r>
              <a:rPr lang="en-US" dirty="0" err="1" smtClean="0"/>
              <a:t>StudentClass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886" y="2057400"/>
            <a:ext cx="335540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StudentClass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**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students;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ize;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ClassStudents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(int);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~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ClassStudents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EnterStudents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34982" y="2057400"/>
            <a:ext cx="5416868" cy="255454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StudentClass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EnterStudents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for (int i = 0; i &lt; size; i++){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char s[100];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cin &gt;&gt; s;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students[i] =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648200" y="5225143"/>
            <a:ext cx="4038600" cy="990600"/>
          </a:xfrm>
          <a:prstGeom prst="wedgeRoundRectCallout">
            <a:avLst>
              <a:gd name="adj1" fmla="val 1771"/>
              <a:gd name="adj2" fmla="val -181456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Δημιουργία των αντικείμενων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l-GR" dirty="0" smtClean="0">
                <a:solidFill>
                  <a:schemeClr val="tx1"/>
                </a:solidFill>
              </a:rPr>
              <a:t>. Εδώ καλείται ο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της κλάσης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30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Κλάση </a:t>
            </a:r>
            <a:r>
              <a:rPr lang="en-US" dirty="0" err="1" smtClean="0"/>
              <a:t>StudentClass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886" y="2057400"/>
            <a:ext cx="335540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StudentClass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**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students;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ize;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ClassStudents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(int);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~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ClassStudents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EnterStudents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9356" y="2224691"/>
            <a:ext cx="5724644" cy="224676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StudentClass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PrintList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for (int i = 0; i &lt; size; i++){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cout &lt;&lt;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students[i]-&gt;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&lt;&lt; endl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2590800" y="5225143"/>
            <a:ext cx="6096000" cy="990600"/>
          </a:xfrm>
          <a:prstGeom prst="wedgeRoundRectCallout">
            <a:avLst>
              <a:gd name="adj1" fmla="val 15461"/>
              <a:gd name="adj2" fmla="val -223214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students[i]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είναι δείκτης σε αντικείμενο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l-GR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Χρησιμοποιούμε τον </a:t>
            </a:r>
            <a:r>
              <a:rPr lang="el-GR" dirty="0" err="1" smtClean="0">
                <a:solidFill>
                  <a:schemeClr val="tx1"/>
                </a:solidFill>
              </a:rPr>
              <a:t>τελεστη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-&gt;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για να καλέσουμε τη μέθοδο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().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91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Κλάση </a:t>
            </a:r>
            <a:r>
              <a:rPr lang="en-US" dirty="0" err="1" smtClean="0"/>
              <a:t>StudentClass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886" y="3718679"/>
            <a:ext cx="335540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StudentClass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**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students;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ize;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ClassStudents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(int);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~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ClassStudents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EnterStudents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00" y="2743200"/>
            <a:ext cx="5262979" cy="224676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StudentClass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::~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StudentClass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for (int i = 0; i &lt; size; i++){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delete students[i];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delete [] students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163786" y="5486400"/>
            <a:ext cx="4648200" cy="685800"/>
          </a:xfrm>
          <a:prstGeom prst="wedgeRoundRectCallout">
            <a:avLst>
              <a:gd name="adj1" fmla="val -39985"/>
              <a:gd name="adj2" fmla="val -17768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Ελευθερώνει τη μνήμη για τον πίνακα με τους δείκτες σε αντικείμενα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10886" y="1638300"/>
            <a:ext cx="3189514" cy="1409700"/>
          </a:xfrm>
          <a:prstGeom prst="wedgeRoundRectCallout">
            <a:avLst>
              <a:gd name="adj1" fmla="val 84215"/>
              <a:gd name="adj2" fmla="val 10850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Ελευθερώνει τη μνήμη για καθένα από τα αντικείμενα που δημιουργήσαμε.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Εδώ καλείται </a:t>
            </a:r>
            <a:r>
              <a:rPr lang="el-GR" dirty="0" smtClean="0">
                <a:solidFill>
                  <a:srgbClr val="FF0000"/>
                </a:solidFill>
              </a:rPr>
              <a:t>ο </a:t>
            </a:r>
            <a:r>
              <a:rPr lang="en-US" dirty="0" smtClean="0">
                <a:solidFill>
                  <a:srgbClr val="FF0000"/>
                </a:solidFill>
              </a:rPr>
              <a:t>destructor </a:t>
            </a:r>
            <a:r>
              <a:rPr lang="el-GR" dirty="0" smtClean="0">
                <a:solidFill>
                  <a:srgbClr val="FF0000"/>
                </a:solidFill>
              </a:rPr>
              <a:t>της </a:t>
            </a:r>
            <a:r>
              <a:rPr lang="en-US" dirty="0" err="1" smtClean="0">
                <a:solidFill>
                  <a:srgbClr val="FF0000"/>
                </a:solidFill>
              </a:rPr>
              <a:t>myString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2694" y="1447800"/>
            <a:ext cx="48006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err="1" smtClean="0">
                <a:solidFill>
                  <a:srgbClr val="FF0000"/>
                </a:solidFill>
              </a:rPr>
              <a:t>Προσοχη</a:t>
            </a:r>
            <a:r>
              <a:rPr lang="el-GR" dirty="0" smtClean="0">
                <a:solidFill>
                  <a:srgbClr val="FF0000"/>
                </a:solidFill>
              </a:rPr>
              <a:t>! </a:t>
            </a:r>
            <a:r>
              <a:rPr lang="el-GR" dirty="0" smtClean="0"/>
              <a:t>Πρέπει να είμαστε σίγουροι ότι δεν υπάρχουν άλλοι δείκτες στα αντικείμενα που δημιουργήσαμε αλλιώς το πρόγραμμα θα κρεμάσει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50776" y="6341327"/>
            <a:ext cx="404213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Για κάθε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</a:t>
            </a:r>
            <a:r>
              <a:rPr lang="el-GR" dirty="0" smtClean="0"/>
              <a:t>χρειαζόμαστε ένα </a:t>
            </a:r>
            <a:r>
              <a:rPr lang="en-US" dirty="0" smtClean="0">
                <a:solidFill>
                  <a:srgbClr val="FF0000"/>
                </a:solidFill>
              </a:rPr>
              <a:t>delete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04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2" grpId="0" animBg="1"/>
      <p:bldP spid="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Arial" charset="0"/>
              </a:rPr>
              <a:t>ΡΕΥΜΑΤΑ ΕΙΣΟΔΟΥ/ΕΞΟΔΟΥ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20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Ρεύματα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Στην </a:t>
            </a:r>
            <a:r>
              <a:rPr lang="en-US" dirty="0" smtClean="0"/>
              <a:t>C++ (</a:t>
            </a:r>
            <a:r>
              <a:rPr lang="el-GR" dirty="0" smtClean="0"/>
              <a:t>και στη </a:t>
            </a:r>
            <a:r>
              <a:rPr lang="en-US" dirty="0" smtClean="0"/>
              <a:t>C) </a:t>
            </a:r>
            <a:r>
              <a:rPr lang="el-GR" dirty="0" smtClean="0"/>
              <a:t>η είσοδος και έξοδος γίνεται μέσω των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ρευμάτων</a:t>
            </a:r>
            <a:r>
              <a:rPr lang="el-GR" dirty="0"/>
              <a:t> </a:t>
            </a:r>
            <a:r>
              <a:rPr lang="el-GR" dirty="0" smtClean="0"/>
              <a:t>εισόδου και εξόδου</a:t>
            </a:r>
          </a:p>
          <a:p>
            <a:r>
              <a:rPr lang="el-GR" dirty="0" smtClean="0"/>
              <a:t>Τι είναι ένα ρεύμα? Μια αφαίρεση που αναπαριστά μια πηγή (για την είσοδο), ή ένα προορισμό (για την έξοδο) χαρακτήρων</a:t>
            </a:r>
          </a:p>
          <a:p>
            <a:pPr lvl="1"/>
            <a:r>
              <a:rPr lang="el-GR" dirty="0" smtClean="0"/>
              <a:t>Αυτό μπορεί να είναι ένα αρχείο, το πληκτρολόγιο, η οθόνη.</a:t>
            </a:r>
          </a:p>
          <a:p>
            <a:pPr lvl="1"/>
            <a:r>
              <a:rPr lang="el-GR" dirty="0" smtClean="0"/>
              <a:t>Όταν δημιουργούμε το ρεύμα το συνδέουμε με την ανάλογη πηγή, ή προορισμό.</a:t>
            </a:r>
          </a:p>
        </p:txBody>
      </p:sp>
    </p:spTree>
    <p:extLst>
      <p:ext uri="{BB962C8B-B14F-4D97-AF65-F5344CB8AC3E}">
        <p14:creationId xmlns:p14="http://schemas.microsoft.com/office/powerpoint/2010/main" val="58995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Ρεύματα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Το πρόγραμμα μας αλληλεπιδρά με </a:t>
            </a:r>
            <a:r>
              <a:rPr lang="el-GR" dirty="0"/>
              <a:t>τα ρεύματα </a:t>
            </a:r>
            <a:r>
              <a:rPr lang="el-GR" dirty="0" smtClean="0"/>
              <a:t>μέσω των εντολών εισόδου/εξόδου.</a:t>
            </a:r>
          </a:p>
          <a:p>
            <a:pPr lvl="1"/>
            <a:r>
              <a:rPr lang="el-GR" dirty="0" smtClean="0"/>
              <a:t>Στην </a:t>
            </a:r>
            <a:r>
              <a:rPr lang="en-US" dirty="0" smtClean="0"/>
              <a:t>C</a:t>
            </a:r>
            <a:r>
              <a:rPr lang="el-GR" dirty="0" smtClean="0"/>
              <a:t>, </a:t>
            </a:r>
            <a:r>
              <a:rPr lang="en-US" dirty="0" smtClean="0"/>
              <a:t>printf, fprintf </a:t>
            </a:r>
            <a:r>
              <a:rPr lang="el-GR" dirty="0" smtClean="0"/>
              <a:t>για έξοδο, </a:t>
            </a:r>
            <a:r>
              <a:rPr lang="en-US" dirty="0" smtClean="0"/>
              <a:t>scanf, fscanf </a:t>
            </a:r>
            <a:r>
              <a:rPr lang="el-GR" dirty="0" smtClean="0"/>
              <a:t>για είσοδο.</a:t>
            </a:r>
          </a:p>
          <a:p>
            <a:pPr lvl="1"/>
            <a:r>
              <a:rPr lang="el-GR" dirty="0" smtClean="0"/>
              <a:t>Στην </a:t>
            </a:r>
            <a:r>
              <a:rPr lang="en-US" dirty="0" smtClean="0"/>
              <a:t>C++ </a:t>
            </a:r>
            <a:r>
              <a:rPr lang="el-GR" dirty="0" smtClean="0"/>
              <a:t>τα ρεύματα είναι αντικείμενα των κλάσεων εισόδου εξόδου. Τα </a:t>
            </a:r>
            <a:r>
              <a:rPr lang="en-US" dirty="0" smtClean="0">
                <a:solidFill>
                  <a:srgbClr val="0070C0"/>
                </a:solidFill>
              </a:rPr>
              <a:t>cout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0070C0"/>
                </a:solidFill>
              </a:rPr>
              <a:t>cin</a:t>
            </a:r>
            <a:r>
              <a:rPr lang="en-US" dirty="0" smtClean="0"/>
              <a:t> </a:t>
            </a:r>
            <a:r>
              <a:rPr lang="el-GR" dirty="0" smtClean="0"/>
              <a:t>είναι αντικείμενα</a:t>
            </a:r>
            <a:r>
              <a:rPr lang="en-US" dirty="0" smtClean="0"/>
              <a:t> (</a:t>
            </a:r>
            <a:r>
              <a:rPr lang="el-GR" dirty="0" smtClean="0"/>
              <a:t>των κλάσεων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ostream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istream</a:t>
            </a:r>
            <a:r>
              <a:rPr lang="el-GR" dirty="0" smtClean="0"/>
              <a:t>) για το </a:t>
            </a:r>
            <a:r>
              <a:rPr lang="en-US" dirty="0" smtClean="0">
                <a:solidFill>
                  <a:srgbClr val="0070C0"/>
                </a:solidFill>
              </a:rPr>
              <a:t>standard output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0070C0"/>
                </a:solidFill>
              </a:rPr>
              <a:t>standard input</a:t>
            </a:r>
            <a:r>
              <a:rPr lang="en-US" dirty="0" smtClean="0"/>
              <a:t>.</a:t>
            </a:r>
            <a:r>
              <a:rPr lang="el-GR" dirty="0" smtClean="0"/>
              <a:t> Έχουμε πρόσβαση σε αυτά τα αντικείμενα μέσω της βιβλιοθήκης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iostream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Το πρόγραμμα μας χρησιμοποιεί μεθόδους και τελεστές της κλάσης για να διαβάσει ή να γράψει στην είσοδο/έξοδο.</a:t>
            </a:r>
          </a:p>
          <a:p>
            <a:r>
              <a:rPr lang="el-GR" dirty="0" smtClean="0"/>
              <a:t>Μια εντολή εισόδου/εξόδου έχει αποτέλεσμα το λειτουργικό να πάρει ή να στείλει χαρακτήρες από/προς την αντίστοιχη πηγή/προορισμό.</a:t>
            </a:r>
          </a:p>
          <a:p>
            <a:pPr lvl="1"/>
            <a:r>
              <a:rPr lang="el-GR" dirty="0" smtClean="0"/>
              <a:t>Ένας </a:t>
            </a:r>
            <a:r>
              <a:rPr lang="en-US" dirty="0" smtClean="0"/>
              <a:t>buffer </a:t>
            </a:r>
            <a:r>
              <a:rPr lang="el-GR" dirty="0" smtClean="0"/>
              <a:t>χρησιμοποιείται για προσωρινή αποθήκευση και επικοινωνία μεταξύ του λειτουργικού και του προγράμματος.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Είσοδος / Έξοδος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dirty="0"/>
              <a:t>Στη </a:t>
            </a:r>
            <a:r>
              <a:rPr lang="en-US" dirty="0"/>
              <a:t>C++ </a:t>
            </a:r>
            <a:r>
              <a:rPr lang="el-GR" dirty="0" smtClean="0"/>
              <a:t>αντί </a:t>
            </a:r>
            <a:r>
              <a:rPr lang="el-GR" dirty="0"/>
              <a:t>για συναρτήσεις όπως οι </a:t>
            </a:r>
            <a:r>
              <a:rPr lang="en-US" dirty="0">
                <a:solidFill>
                  <a:srgbClr val="0070C0"/>
                </a:solidFill>
              </a:rPr>
              <a:t>printf, fprintf, scanf, fscanf</a:t>
            </a:r>
            <a:r>
              <a:rPr lang="en-US" dirty="0"/>
              <a:t> </a:t>
            </a:r>
            <a:r>
              <a:rPr lang="el-GR" dirty="0"/>
              <a:t>έχουμε τους τελεστές </a:t>
            </a:r>
            <a:r>
              <a:rPr lang="el-GR" dirty="0">
                <a:solidFill>
                  <a:srgbClr val="FF0000"/>
                </a:solidFill>
              </a:rPr>
              <a:t>&lt;&lt;</a:t>
            </a:r>
            <a:r>
              <a:rPr lang="el-GR" dirty="0"/>
              <a:t>,</a:t>
            </a:r>
            <a:r>
              <a:rPr lang="el-GR" dirty="0">
                <a:solidFill>
                  <a:srgbClr val="0000CC"/>
                </a:solidFill>
              </a:rPr>
              <a:t> </a:t>
            </a:r>
            <a:r>
              <a:rPr lang="el-GR" dirty="0">
                <a:solidFill>
                  <a:srgbClr val="FF0000"/>
                </a:solidFill>
              </a:rPr>
              <a:t>&gt;&gt;</a:t>
            </a:r>
            <a:r>
              <a:rPr lang="el-GR" dirty="0"/>
              <a:t> που εισάγουν δεδομένα στο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/>
              <a:t>και εξάγουν δεδομένα από το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cin</a:t>
            </a:r>
          </a:p>
        </p:txBody>
      </p:sp>
    </p:spTree>
    <p:extLst>
      <p:ext uri="{BB962C8B-B14F-4D97-AF65-F5344CB8AC3E}">
        <p14:creationId xmlns:p14="http://schemas.microsoft.com/office/powerpoint/2010/main" val="257952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9600" cy="1139825"/>
          </a:xfrm>
        </p:spPr>
        <p:txBody>
          <a:bodyPr>
            <a:normAutofit/>
          </a:bodyPr>
          <a:lstStyle/>
          <a:p>
            <a:r>
              <a:rPr lang="el-GR" sz="4400" dirty="0" smtClean="0"/>
              <a:t>Είσοδος / Έξοδος δεδομένων</a:t>
            </a:r>
            <a:endParaRPr lang="el-GR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229600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#include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int i;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cin &gt;&gt; i;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float f;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cin &gt;&gt; f;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char c;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cin &gt;&gt; c;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char buf[100];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cin &gt;&gt; buf;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cin &gt;&gt; i &gt;&gt; f &gt;&gt; buf;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0167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Μια μέθοδος που ο μόνος ρόλος της </a:t>
            </a:r>
            <a:r>
              <a:rPr lang="el-GR" dirty="0" err="1" smtClean="0"/>
              <a:t>ειναι</a:t>
            </a:r>
            <a:r>
              <a:rPr lang="el-GR" dirty="0" smtClean="0"/>
              <a:t>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κατασκευάζει</a:t>
            </a:r>
            <a:r>
              <a:rPr lang="el-GR" dirty="0" smtClean="0"/>
              <a:t> </a:t>
            </a:r>
            <a:r>
              <a:rPr lang="en-US" dirty="0" smtClean="0"/>
              <a:t>(construct) </a:t>
            </a:r>
            <a:r>
              <a:rPr lang="el-GR" dirty="0" smtClean="0"/>
              <a:t>και να αρχικοποιεί το αντικείμενο.</a:t>
            </a:r>
            <a:endParaRPr lang="en-US" dirty="0" smtClean="0"/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l-GR" dirty="0" smtClean="0"/>
              <a:t>Μπορεί να έχει ορίσματα.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</a:t>
            </a:r>
            <a:r>
              <a:rPr lang="el-GR" dirty="0" err="1" smtClean="0"/>
              <a:t>εχει</a:t>
            </a:r>
            <a:r>
              <a:rPr lang="el-GR" dirty="0" smtClean="0"/>
              <a:t> </a:t>
            </a:r>
            <a:r>
              <a:rPr lang="el-GR" dirty="0" err="1" smtClean="0"/>
              <a:t>τυπο</a:t>
            </a:r>
            <a:r>
              <a:rPr lang="el-GR" dirty="0" smtClean="0"/>
              <a:t> επιστροφής – </a:t>
            </a:r>
            <a:r>
              <a:rPr lang="el-GR" dirty="0" smtClean="0">
                <a:solidFill>
                  <a:srgbClr val="FF0000"/>
                </a:solidFill>
              </a:rPr>
              <a:t>ΟΥΤΕ </a:t>
            </a:r>
            <a:r>
              <a:rPr lang="en-US" dirty="0" smtClean="0"/>
              <a:t>void.</a:t>
            </a:r>
          </a:p>
          <a:p>
            <a:r>
              <a:rPr lang="el-GR" dirty="0" smtClean="0"/>
              <a:t>Υλοποίηση:</a:t>
            </a:r>
          </a:p>
          <a:p>
            <a:pPr lvl="1"/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Η συνάρτηση καλείται αυτόματα με την δημιουργία του αντικειμένου.</a:t>
            </a:r>
            <a:r>
              <a:rPr lang="en-US" dirty="0" smtClean="0"/>
              <a:t> </a:t>
            </a:r>
            <a:endParaRPr lang="el-GR" dirty="0" smtClean="0"/>
          </a:p>
          <a:p>
            <a:pPr lvl="1"/>
            <a:r>
              <a:rPr lang="el-GR" dirty="0" smtClean="0"/>
              <a:t>Είτε στη δήλωση του αντικειμένου.</a:t>
            </a:r>
          </a:p>
          <a:p>
            <a:pPr lvl="1"/>
            <a:r>
              <a:rPr lang="el-GR" dirty="0"/>
              <a:t>Ε</a:t>
            </a:r>
            <a:r>
              <a:rPr lang="el-GR" dirty="0" smtClean="0"/>
              <a:t>ίτε δημιουργία με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</a:t>
            </a:r>
            <a:r>
              <a:rPr lang="el-GR" dirty="0" smtClean="0"/>
              <a:t>όπου δεσμεύουμε μνήμη για ένα αντικείμενο.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77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9600" cy="865188"/>
          </a:xfrm>
        </p:spPr>
        <p:txBody>
          <a:bodyPr>
            <a:normAutofit/>
          </a:bodyPr>
          <a:lstStyle/>
          <a:p>
            <a:r>
              <a:rPr lang="el-GR" sz="4400" dirty="0" smtClean="0"/>
              <a:t>Είσοδος / Έξοδος δεδομένων</a:t>
            </a:r>
            <a:endParaRPr lang="el-GR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502" y="1524000"/>
            <a:ext cx="8964612" cy="3429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#include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/>
              <a:t>    </a:t>
            </a:r>
            <a:r>
              <a:rPr lang="en-US" sz="2000" b="1" dirty="0" smtClean="0">
                <a:latin typeface="Courier New" pitchFamily="49" charset="0"/>
              </a:rPr>
              <a:t>int i;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float f;</a:t>
            </a:r>
            <a:endParaRPr lang="el-GR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cin &gt;&gt; i &gt;&gt; f;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cout &lt;&lt; "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i = </a:t>
            </a:r>
            <a:r>
              <a:rPr lang="en-US" sz="2000" b="1" dirty="0" smtClean="0">
                <a:latin typeface="Courier New" pitchFamily="49" charset="0"/>
              </a:rPr>
              <a:t>" &lt;&lt; i &lt;&lt;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endl </a:t>
            </a:r>
            <a:endParaRPr lang="el-GR" sz="2000" b="1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</a:rPr>
              <a:t>&lt;&lt; "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f = </a:t>
            </a:r>
            <a:r>
              <a:rPr lang="en-US" sz="2000" b="1" dirty="0" smtClean="0">
                <a:latin typeface="Courier New" pitchFamily="49" charset="0"/>
              </a:rPr>
              <a:t>" &lt;&lt; f &lt;&lt;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endl 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5385804"/>
            <a:ext cx="614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Το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endl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dirty="0" smtClean="0"/>
              <a:t>είναι ένας χειριστής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manipulator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4791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Χειριστές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χειριστές είναι εντολές μορφοποίησης που εισάγονται μέσα στο ρεύμα. </a:t>
            </a:r>
          </a:p>
          <a:p>
            <a:pPr lvl="1"/>
            <a:r>
              <a:rPr lang="el-GR" dirty="0" smtClean="0"/>
              <a:t>Ο χειριστής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endl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έχει ως αποτέλεσμα να εισαχθεί ένας χαρακτήρας αλλαγής γραμμής, και να αδειάσει ο </a:t>
            </a:r>
            <a:r>
              <a:rPr lang="en-US" dirty="0" smtClean="0"/>
              <a:t>buffer.</a:t>
            </a:r>
          </a:p>
          <a:p>
            <a:pPr lvl="1"/>
            <a:r>
              <a:rPr lang="el-GR" dirty="0" smtClean="0"/>
              <a:t>Υπάρχουν διάφοροι χειριστές που αλλάζουν την μορφή της εξόδου.</a:t>
            </a:r>
          </a:p>
          <a:p>
            <a:pPr lvl="1"/>
            <a:r>
              <a:rPr lang="el-GR" dirty="0" smtClean="0"/>
              <a:t>Π.χ.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cout &lt;&lt;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setprecision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(2) &lt;&lt; (float)x;</a:t>
            </a:r>
          </a:p>
          <a:p>
            <a:pPr marL="274320" lvl="1" indent="0">
              <a:buNone/>
            </a:pPr>
            <a:r>
              <a:rPr lang="el-GR" dirty="0" smtClean="0"/>
              <a:t>Καθορίζει την ακρίβεια (αριθμό δεκαδικών ψηφίων) στην έξοδο.</a:t>
            </a:r>
          </a:p>
          <a:p>
            <a:pPr lvl="2"/>
            <a:r>
              <a:rPr lang="el-GR" dirty="0" smtClean="0"/>
              <a:t>Οι χειριστές εφαρμόζονται πάντα σε αυτό 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ακολουθεί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41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Προκαθορισμένα αντικείμενα εισόδου/εξόδου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 smtClean="0"/>
              <a:t>: </a:t>
            </a:r>
            <a:r>
              <a:rPr lang="el-GR" dirty="0" smtClean="0"/>
              <a:t>Αντικείμενο για είσοδο από το πληκτρολόγιο</a:t>
            </a:r>
            <a:endParaRPr lang="en-US" dirty="0" smtClean="0"/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/>
              <a:t>:</a:t>
            </a:r>
            <a:r>
              <a:rPr lang="el-GR" dirty="0" smtClean="0"/>
              <a:t> Αντικείμενο για έξοδο στην οθόνη</a:t>
            </a:r>
            <a:endParaRPr lang="en-US" dirty="0" smtClean="0"/>
          </a:p>
          <a:p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cerr</a:t>
            </a:r>
            <a:r>
              <a:rPr lang="en-US" dirty="0" smtClean="0"/>
              <a:t>:</a:t>
            </a:r>
            <a:r>
              <a:rPr lang="el-GR" dirty="0" smtClean="0"/>
              <a:t> Αντικείμενο για την έξοδο σφαλμάτων.</a:t>
            </a:r>
          </a:p>
          <a:p>
            <a:pPr lvl="1"/>
            <a:r>
              <a:rPr lang="el-GR" dirty="0" smtClean="0"/>
              <a:t>Δεν αποθηκεύεται προσωρινά και δεν ανακατευθύνεται.</a:t>
            </a:r>
            <a:endParaRPr lang="en-US" dirty="0" smtClean="0"/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clog</a:t>
            </a:r>
            <a:r>
              <a:rPr lang="en-US" dirty="0" smtClean="0"/>
              <a:t>:</a:t>
            </a:r>
            <a:r>
              <a:rPr lang="el-GR" dirty="0" smtClean="0"/>
              <a:t> Αντικείμενο για την καταγραφή μηνυμάτων για την εξέλιξη του προγράμματος.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74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IOSTREAMs - reading lines</a:t>
            </a:r>
            <a:endParaRPr lang="el-GR" dirty="0" smtClean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9" y="1557338"/>
            <a:ext cx="4164012" cy="45307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#include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#include &lt;string&gt;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1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char buf[100];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1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cin.</a:t>
            </a: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get</a:t>
            </a:r>
            <a:r>
              <a:rPr lang="en-US" sz="2100" b="1" dirty="0" smtClean="0">
                <a:latin typeface="Courier New" pitchFamily="49" charset="0"/>
              </a:rPr>
              <a:t>(buf, 10);</a:t>
            </a:r>
            <a:endParaRPr lang="el-GR" sz="21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>
                <a:latin typeface="Courier New" pitchFamily="49" charset="0"/>
              </a:rPr>
              <a:t> </a:t>
            </a:r>
            <a:r>
              <a:rPr lang="el-GR" sz="2100" b="1" dirty="0" smtClean="0">
                <a:latin typeface="Courier New" pitchFamily="49" charset="0"/>
              </a:rPr>
              <a:t> </a:t>
            </a:r>
            <a:r>
              <a:rPr lang="en-US" sz="2100" b="1" dirty="0" smtClean="0">
                <a:latin typeface="Courier New" pitchFamily="49" charset="0"/>
              </a:rPr>
              <a:t>cout </a:t>
            </a:r>
            <a:r>
              <a:rPr lang="en-US" sz="2100" b="1" dirty="0">
                <a:latin typeface="Courier New" pitchFamily="49" charset="0"/>
              </a:rPr>
              <a:t>&lt;&lt; buf &lt;&lt; endl; </a:t>
            </a:r>
            <a:endParaRPr lang="en-US" sz="21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cin.</a:t>
            </a: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get</a:t>
            </a:r>
            <a:r>
              <a:rPr lang="en-US" sz="2100" b="1" dirty="0" smtClean="0">
                <a:latin typeface="Courier New" pitchFamily="49" charset="0"/>
              </a:rPr>
              <a:t>(buf</a:t>
            </a:r>
            <a:r>
              <a:rPr lang="en-US" sz="2100" b="1" dirty="0">
                <a:latin typeface="Courier New" pitchFamily="49" charset="0"/>
              </a:rPr>
              <a:t>, 10, </a:t>
            </a:r>
            <a:r>
              <a:rPr lang="en-US" sz="2100" b="1" dirty="0" smtClean="0">
                <a:latin typeface="Courier New" pitchFamily="49" charset="0"/>
              </a:rPr>
              <a:t>‘</a:t>
            </a: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$</a:t>
            </a:r>
            <a:r>
              <a:rPr lang="en-US" sz="2100" b="1" dirty="0" smtClean="0">
                <a:latin typeface="Courier New" pitchFamily="49" charset="0"/>
              </a:rPr>
              <a:t>’); </a:t>
            </a:r>
            <a:endParaRPr lang="en-US" sz="2100" b="1" dirty="0" smtClean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cout &lt;&lt; buf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100" b="1" dirty="0" smtClean="0">
              <a:latin typeface="Courier New" pitchFamily="49" charset="0"/>
            </a:endParaRPr>
          </a:p>
        </p:txBody>
      </p:sp>
      <p:sp>
        <p:nvSpPr>
          <p:cNvPr id="2" name="Rounded Rectangular Callout 1"/>
          <p:cNvSpPr/>
          <p:nvPr/>
        </p:nvSpPr>
        <p:spPr>
          <a:xfrm>
            <a:off x="3657600" y="1600200"/>
            <a:ext cx="5486400" cy="1828800"/>
          </a:xfrm>
          <a:prstGeom prst="wedgeRoundRectCallout">
            <a:avLst>
              <a:gd name="adj1" fmla="val -55952"/>
              <a:gd name="adj2" fmla="val 82500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Διαβάζει 10-1 χαρακτήρες, ή μέχρι να συναντήσει τον χαρακτήρα </a:t>
            </a:r>
            <a:r>
              <a:rPr lang="en-US" dirty="0" smtClean="0">
                <a:solidFill>
                  <a:schemeClr val="tx1"/>
                </a:solidFill>
              </a:rPr>
              <a:t>‘\n’</a:t>
            </a:r>
            <a:r>
              <a:rPr lang="el-GR" dirty="0" smtClean="0">
                <a:solidFill>
                  <a:schemeClr val="tx1"/>
                </a:solidFill>
              </a:rPr>
              <a:t> και βάζει το αποτέλεσμα στον </a:t>
            </a:r>
            <a:r>
              <a:rPr lang="en-US" dirty="0" smtClean="0">
                <a:solidFill>
                  <a:schemeClr val="tx1"/>
                </a:solidFill>
              </a:rPr>
              <a:t>buff.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Ο χαρακτήρας </a:t>
            </a:r>
            <a:r>
              <a:rPr lang="en-US" dirty="0">
                <a:solidFill>
                  <a:schemeClr val="tx1"/>
                </a:solidFill>
              </a:rPr>
              <a:t>‘\n</a:t>
            </a:r>
            <a:r>
              <a:rPr lang="en-US" dirty="0" smtClean="0">
                <a:solidFill>
                  <a:schemeClr val="tx1"/>
                </a:solidFill>
              </a:rPr>
              <a:t>’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>
                <a:solidFill>
                  <a:schemeClr val="tx1"/>
                </a:solidFill>
              </a:rPr>
              <a:t> διαβάζεται, παραμένει στο ρεύμα και θα είναι ο επόμενος χαρακτήρας να διαβαστεί.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3690257" y="5334000"/>
            <a:ext cx="5486400" cy="838200"/>
          </a:xfrm>
          <a:prstGeom prst="wedgeRoundRectCallout">
            <a:avLst>
              <a:gd name="adj1" fmla="val -42460"/>
              <a:gd name="adj2" fmla="val -136764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Παρόμοιο με το παραπάνω αλλά σταματάει όταν δει τον χαρακτήρα ‘$’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44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IOSTREAMs - reading lines</a:t>
            </a:r>
            <a:endParaRPr lang="el-GR" dirty="0" smtClean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229600" cy="45307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#include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#include &lt;string&gt;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1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char buf[100];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1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100" b="1" dirty="0" smtClean="0">
                <a:latin typeface="Courier New" pitchFamily="49" charset="0"/>
              </a:rPr>
              <a:t>  </a:t>
            </a:r>
            <a:r>
              <a:rPr lang="en-US" sz="2100" b="1" dirty="0" smtClean="0">
                <a:latin typeface="Courier New" pitchFamily="49" charset="0"/>
              </a:rPr>
              <a:t>cin.</a:t>
            </a: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getline</a:t>
            </a:r>
            <a:r>
              <a:rPr lang="en-US" sz="2100" b="1" dirty="0" smtClean="0">
                <a:latin typeface="Courier New" pitchFamily="49" charset="0"/>
              </a:rPr>
              <a:t>(buf, 10);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cout &lt;&lt; buf &lt;&lt; endl;</a:t>
            </a:r>
            <a:endParaRPr lang="el-GR" sz="21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100" b="1" dirty="0">
                <a:latin typeface="Courier New" pitchFamily="49" charset="0"/>
              </a:rPr>
              <a:t> </a:t>
            </a:r>
            <a:r>
              <a:rPr lang="el-GR" sz="2100" b="1" dirty="0" smtClean="0">
                <a:latin typeface="Courier New" pitchFamily="49" charset="0"/>
              </a:rPr>
              <a:t> </a:t>
            </a:r>
            <a:r>
              <a:rPr lang="en-US" sz="2100" b="1" dirty="0" smtClean="0">
                <a:latin typeface="Courier New" pitchFamily="49" charset="0"/>
              </a:rPr>
              <a:t>cin.</a:t>
            </a: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getline</a:t>
            </a:r>
            <a:r>
              <a:rPr lang="en-US" sz="2100" b="1" dirty="0" smtClean="0">
                <a:latin typeface="Courier New" pitchFamily="49" charset="0"/>
              </a:rPr>
              <a:t>(buf</a:t>
            </a:r>
            <a:r>
              <a:rPr lang="en-US" sz="2100" b="1" dirty="0">
                <a:latin typeface="Courier New" pitchFamily="49" charset="0"/>
              </a:rPr>
              <a:t>, 10, </a:t>
            </a:r>
            <a:r>
              <a:rPr lang="en-US" sz="2100" b="1" dirty="0" smtClean="0">
                <a:latin typeface="Courier New" pitchFamily="49" charset="0"/>
              </a:rPr>
              <a:t>‘</a:t>
            </a:r>
            <a:r>
              <a:rPr lang="el-GR" sz="2100" b="1" dirty="0">
                <a:latin typeface="Courier New" pitchFamily="49" charset="0"/>
              </a:rPr>
              <a:t>$</a:t>
            </a:r>
            <a:r>
              <a:rPr lang="en-US" sz="2100" b="1" dirty="0" smtClean="0">
                <a:latin typeface="Courier New" pitchFamily="49" charset="0"/>
              </a:rPr>
              <a:t>'); </a:t>
            </a:r>
            <a:endParaRPr lang="en-US" sz="21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>
                <a:latin typeface="Courier New" pitchFamily="49" charset="0"/>
              </a:rPr>
              <a:t>  cout &lt;&lt; buf &lt;&lt; endl;</a:t>
            </a:r>
            <a:endParaRPr lang="en-US" sz="21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100" b="1" dirty="0" smtClean="0">
              <a:latin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52257" y="2590800"/>
            <a:ext cx="4691743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Παρόμοια εντολή με την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dirty="0" smtClean="0"/>
              <a:t> </a:t>
            </a:r>
            <a:r>
              <a:rPr lang="el-GR" dirty="0" smtClean="0"/>
              <a:t>αλλά η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getline</a:t>
            </a:r>
            <a:r>
              <a:rPr lang="en-US" dirty="0" smtClean="0"/>
              <a:t> </a:t>
            </a:r>
            <a:r>
              <a:rPr lang="el-GR" dirty="0" smtClean="0"/>
              <a:t>αφαιρεί τον </a:t>
            </a:r>
            <a:r>
              <a:rPr lang="en-US" dirty="0" smtClean="0"/>
              <a:t>delimiter</a:t>
            </a:r>
            <a:r>
              <a:rPr lang="el-GR" dirty="0" smtClean="0"/>
              <a:t> χαρακτήρα </a:t>
            </a:r>
            <a:r>
              <a:rPr lang="en-US" dirty="0" smtClean="0"/>
              <a:t>‘\n’</a:t>
            </a:r>
            <a:r>
              <a:rPr lang="el-GR" dirty="0" smtClean="0"/>
              <a:t> (ή ‘$’) </a:t>
            </a:r>
            <a:r>
              <a:rPr lang="en-US" dirty="0" smtClean="0"/>
              <a:t> </a:t>
            </a:r>
            <a:r>
              <a:rPr lang="el-GR" dirty="0" smtClean="0"/>
              <a:t>από το ρεύμα, </a:t>
            </a:r>
            <a:r>
              <a:rPr lang="el-GR" dirty="0" smtClean="0">
                <a:solidFill>
                  <a:srgbClr val="FF0000"/>
                </a:solidFill>
              </a:rPr>
              <a:t>ΧΩΡΙΣ</a:t>
            </a:r>
            <a:r>
              <a:rPr lang="el-GR" dirty="0" smtClean="0"/>
              <a:t> να τον τοποθετεί μέσα στη μεταβλητή </a:t>
            </a:r>
            <a:r>
              <a:rPr lang="en-US" dirty="0" smtClean="0"/>
              <a:t>buff.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72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 </a:t>
            </a:r>
            <a:r>
              <a:rPr lang="el-GR" dirty="0" smtClean="0"/>
              <a:t>σφαλμάτων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κλάσεις </a:t>
            </a:r>
            <a:r>
              <a:rPr lang="en-US" dirty="0" smtClean="0"/>
              <a:t>istream </a:t>
            </a:r>
            <a:r>
              <a:rPr lang="el-GR" dirty="0" smtClean="0"/>
              <a:t>και </a:t>
            </a:r>
            <a:r>
              <a:rPr lang="en-US" dirty="0" smtClean="0"/>
              <a:t>ostream </a:t>
            </a:r>
            <a:r>
              <a:rPr lang="el-GR" dirty="0" smtClean="0"/>
              <a:t>είναι </a:t>
            </a:r>
            <a:r>
              <a:rPr lang="en-US" dirty="0" smtClean="0"/>
              <a:t>“</a:t>
            </a:r>
            <a:r>
              <a:rPr lang="el-GR" dirty="0" smtClean="0"/>
              <a:t>παιδιά</a:t>
            </a:r>
            <a:r>
              <a:rPr lang="en-US" dirty="0" smtClean="0"/>
              <a:t>” </a:t>
            </a:r>
            <a:r>
              <a:rPr lang="el-GR" dirty="0" smtClean="0"/>
              <a:t>της </a:t>
            </a:r>
            <a:r>
              <a:rPr lang="el-GR" dirty="0" err="1" smtClean="0"/>
              <a:t>κλασης</a:t>
            </a:r>
            <a:r>
              <a:rPr lang="el-GR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ios</a:t>
            </a:r>
            <a:r>
              <a:rPr lang="en-US" dirty="0" smtClean="0"/>
              <a:t>. H </a:t>
            </a:r>
            <a:r>
              <a:rPr lang="el-GR" dirty="0" smtClean="0"/>
              <a:t>κλάση </a:t>
            </a:r>
            <a:r>
              <a:rPr lang="en-US" dirty="0" err="1" smtClean="0">
                <a:solidFill>
                  <a:srgbClr val="0070C0"/>
                </a:solidFill>
              </a:rPr>
              <a:t>ios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(και συνεπώς και οι κλάσεις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istream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ostream</a:t>
            </a:r>
            <a:r>
              <a:rPr lang="en-US" dirty="0" smtClean="0"/>
              <a:t>) </a:t>
            </a:r>
            <a:r>
              <a:rPr lang="el-GR" dirty="0" err="1" smtClean="0"/>
              <a:t>εχει</a:t>
            </a:r>
            <a:r>
              <a:rPr lang="el-GR" dirty="0" smtClean="0"/>
              <a:t> τις εξής σημαίες κατάστασης σφαλμάτων.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goodbit</a:t>
            </a:r>
            <a:r>
              <a:rPr lang="en-US" dirty="0" smtClean="0"/>
              <a:t>: </a:t>
            </a:r>
            <a:r>
              <a:rPr lang="el-GR" dirty="0" smtClean="0"/>
              <a:t>δεν υπάρχουν σφάλματα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eofbit</a:t>
            </a:r>
            <a:r>
              <a:rPr lang="en-US" dirty="0" smtClean="0"/>
              <a:t>:</a:t>
            </a:r>
            <a:r>
              <a:rPr lang="el-GR" dirty="0" smtClean="0"/>
              <a:t> τέλος αρχείου/εισόδου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failbit</a:t>
            </a:r>
            <a:r>
              <a:rPr lang="en-US" dirty="0" smtClean="0"/>
              <a:t>:</a:t>
            </a:r>
            <a:r>
              <a:rPr lang="el-GR" dirty="0" smtClean="0"/>
              <a:t> αποτυχία λειτουργίας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badbit</a:t>
            </a:r>
            <a:r>
              <a:rPr lang="en-US" dirty="0" smtClean="0"/>
              <a:t>:</a:t>
            </a:r>
            <a:r>
              <a:rPr lang="el-GR" dirty="0" smtClean="0"/>
              <a:t> μη </a:t>
            </a:r>
            <a:r>
              <a:rPr lang="el-GR" dirty="0" err="1" smtClean="0"/>
              <a:t>εγγυρη</a:t>
            </a:r>
            <a:r>
              <a:rPr lang="el-GR" dirty="0" smtClean="0"/>
              <a:t> λειτουργία (δεν </a:t>
            </a:r>
            <a:r>
              <a:rPr lang="el-GR" dirty="0" err="1" smtClean="0"/>
              <a:t>υπαρχει</a:t>
            </a:r>
            <a:r>
              <a:rPr lang="el-GR" dirty="0" smtClean="0"/>
              <a:t> το αντικείμενο)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heardfail</a:t>
            </a:r>
            <a:r>
              <a:rPr lang="en-US" dirty="0" smtClean="0"/>
              <a:t>:</a:t>
            </a:r>
            <a:r>
              <a:rPr lang="el-GR" dirty="0" smtClean="0"/>
              <a:t> σφάλμα χωρίς δυνατότητα ανάκαμψης.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12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Συναρτήσεις σφαλμάτων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Τις παραπάνω μεταβλητές μπορούμε να τις προσπελάσουμε μέσω των παρακάτω συναρτήσεων.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int </a:t>
            </a:r>
            <a:r>
              <a:rPr lang="en-US" dirty="0" err="1" smtClean="0">
                <a:solidFill>
                  <a:srgbClr val="FF0000"/>
                </a:solidFill>
              </a:rPr>
              <a:t>eof</a:t>
            </a:r>
            <a:r>
              <a:rPr lang="en-US" dirty="0" smtClean="0">
                <a:solidFill>
                  <a:srgbClr val="FF0000"/>
                </a:solidFill>
              </a:rPr>
              <a:t>(): </a:t>
            </a:r>
            <a:r>
              <a:rPr lang="el-GR" dirty="0" smtClean="0"/>
              <a:t>επιστρέφει αληθές αν φτάσαμε στο τέλος της εισόδου (</a:t>
            </a:r>
            <a:r>
              <a:rPr lang="en-US" dirty="0" err="1" smtClean="0"/>
              <a:t>eofbit</a:t>
            </a:r>
            <a:r>
              <a:rPr lang="en-US" dirty="0" smtClean="0"/>
              <a:t> == true)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int fail(): </a:t>
            </a:r>
            <a:r>
              <a:rPr lang="el-GR" dirty="0" smtClean="0"/>
              <a:t>επιστρέφει αληθές αν κάποια από τις σημαίες </a:t>
            </a:r>
            <a:r>
              <a:rPr lang="en-US" dirty="0" err="1" smtClean="0"/>
              <a:t>failbit</a:t>
            </a:r>
            <a:r>
              <a:rPr lang="en-US" dirty="0" smtClean="0"/>
              <a:t>, </a:t>
            </a:r>
            <a:r>
              <a:rPr lang="en-US" dirty="0" err="1" smtClean="0"/>
              <a:t>badbit</a:t>
            </a:r>
            <a:r>
              <a:rPr lang="en-US" dirty="0" smtClean="0"/>
              <a:t>, </a:t>
            </a:r>
            <a:r>
              <a:rPr lang="en-US" dirty="0" err="1" smtClean="0"/>
              <a:t>hardfail</a:t>
            </a:r>
            <a:r>
              <a:rPr lang="en-US" dirty="0" smtClean="0"/>
              <a:t> </a:t>
            </a:r>
            <a:r>
              <a:rPr lang="el-GR" dirty="0" smtClean="0"/>
              <a:t>έχει ενεργοποιηθεί.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int bad():</a:t>
            </a:r>
            <a:r>
              <a:rPr lang="el-GR" dirty="0" smtClean="0"/>
              <a:t> επιστρέφει αληθές αν κάποια </a:t>
            </a:r>
            <a:r>
              <a:rPr lang="el-GR" dirty="0"/>
              <a:t>από τις </a:t>
            </a:r>
            <a:r>
              <a:rPr lang="el-GR" dirty="0" smtClean="0"/>
              <a:t>σημαίες</a:t>
            </a:r>
            <a:r>
              <a:rPr lang="en-US" dirty="0" smtClean="0"/>
              <a:t> </a:t>
            </a:r>
            <a:r>
              <a:rPr lang="en-US" dirty="0" err="1"/>
              <a:t>badbit</a:t>
            </a:r>
            <a:r>
              <a:rPr lang="en-US" dirty="0"/>
              <a:t>, </a:t>
            </a:r>
            <a:r>
              <a:rPr lang="en-US" dirty="0" err="1"/>
              <a:t>hardfail</a:t>
            </a:r>
            <a:r>
              <a:rPr lang="en-US" dirty="0"/>
              <a:t> </a:t>
            </a:r>
            <a:r>
              <a:rPr lang="el-GR" dirty="0" smtClean="0"/>
              <a:t>έχει ενεργοποιηθεί.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int good():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επιστρέφει </a:t>
            </a:r>
            <a:r>
              <a:rPr lang="el-GR" dirty="0" smtClean="0"/>
              <a:t>αληθές </a:t>
            </a:r>
            <a:r>
              <a:rPr lang="el-GR" dirty="0"/>
              <a:t>αν </a:t>
            </a:r>
            <a:r>
              <a:rPr lang="el-GR" dirty="0" smtClean="0"/>
              <a:t>καμία από </a:t>
            </a:r>
            <a:r>
              <a:rPr lang="el-GR" dirty="0"/>
              <a:t>τις </a:t>
            </a:r>
            <a:r>
              <a:rPr lang="el-GR" dirty="0" smtClean="0"/>
              <a:t>σημαίες</a:t>
            </a:r>
            <a:r>
              <a:rPr lang="en-US" dirty="0" smtClean="0"/>
              <a:t> </a:t>
            </a:r>
            <a:r>
              <a:rPr lang="el-GR" dirty="0" smtClean="0"/>
              <a:t>λάθους δεν έχει ενεργοποιηθεί.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476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IOSTREAMs - reading lines</a:t>
            </a:r>
            <a:endParaRPr lang="el-GR" dirty="0" smtClean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686800" cy="45307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#include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#include &lt;string&gt;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1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char buf[100];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1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while (</a:t>
            </a: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cin.eof() != true</a:t>
            </a:r>
            <a:r>
              <a:rPr lang="en-US" sz="2100" b="1" dirty="0" smtClean="0">
                <a:latin typeface="Courier New" pitchFamily="49" charset="0"/>
              </a:rPr>
              <a:t>){ // or </a:t>
            </a: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cin.good() == true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  cin.getline(buf, 100, '\n');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  cout &lt;&lt; buf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100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44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IOSTREAMs </a:t>
            </a:r>
            <a:endParaRPr lang="el-GR" dirty="0" smtClean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5307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#include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#include &lt;string&gt;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1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100" b="1" dirty="0">
                <a:latin typeface="Courier New" pitchFamily="49" charset="0"/>
              </a:rPr>
              <a:t> </a:t>
            </a:r>
            <a:r>
              <a:rPr lang="el-GR" sz="2100" b="1" dirty="0" smtClean="0">
                <a:latin typeface="Courier New" pitchFamily="49" charset="0"/>
              </a:rPr>
              <a:t> </a:t>
            </a:r>
            <a:r>
              <a:rPr lang="en-US" sz="2100" b="1" dirty="0" smtClean="0">
                <a:latin typeface="Courier New" pitchFamily="49" charset="0"/>
              </a:rPr>
              <a:t>int i; float f;</a:t>
            </a:r>
            <a:endParaRPr lang="el-GR" sz="21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1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while (cin.eof() != true){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  cin &gt;&gt; i &gt;&gt; f;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  cout &lt;&lt; i &lt;&lt; f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100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13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IOSTREAMs - reading lines </a:t>
            </a:r>
            <a:r>
              <a:rPr lang="el-GR" sz="3800" dirty="0" smtClean="0"/>
              <a:t>σε </a:t>
            </a:r>
            <a:r>
              <a:rPr lang="en-US" sz="3800" dirty="0" smtClean="0"/>
              <a:t>string</a:t>
            </a:r>
            <a:endParaRPr lang="el-GR" sz="3800" dirty="0" smtClean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5307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#include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#include &lt;string&gt;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string s;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while (</a:t>
            </a: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getline(cin, s)</a:t>
            </a:r>
            <a:r>
              <a:rPr lang="en-US" sz="2100" b="1" dirty="0" smtClean="0">
                <a:latin typeface="Courier New" pitchFamily="49" charset="0"/>
              </a:rPr>
              <a:t>){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  cout &lt;&lt; s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100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17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658271"/>
            <a:ext cx="401103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myString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(char const *);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2438400"/>
            <a:ext cx="40386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</a:t>
            </a:r>
            <a:r>
              <a:rPr lang="en-US" dirty="0" smtClean="0"/>
              <a:t>constructor</a:t>
            </a:r>
            <a:r>
              <a:rPr lang="el-GR" dirty="0" smtClean="0"/>
              <a:t> κάνει τη δέσμευση της μνήμης για το </a:t>
            </a:r>
            <a:r>
              <a:rPr lang="en-US" dirty="0" smtClean="0"/>
              <a:t>s</a:t>
            </a:r>
            <a:r>
              <a:rPr lang="el-GR" dirty="0"/>
              <a:t>, και εξασφαλίζει ότι δεν θα δημιουργηθεί αντικείμενο που δεν έχει την απαραίτητη μνήμη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9856" y="4419600"/>
            <a:ext cx="3978377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new char[100];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1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FILESTREAM</a:t>
            </a:r>
            <a:endParaRPr lang="el-GR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</p:spPr>
        <p:txBody>
          <a:bodyPr>
            <a:normAutofit fontScale="92500" lnSpcReduction="10000"/>
          </a:bodyPr>
          <a:lstStyle/>
          <a:p>
            <a:r>
              <a:rPr lang="el-GR" sz="2600" dirty="0" smtClean="0"/>
              <a:t>Για ανάγνωση από αρχείο δημιουργούμε μεταβλητές (ρεύματα) τύπου </a:t>
            </a:r>
            <a:r>
              <a:rPr lang="en-US" sz="2600" dirty="0" smtClean="0">
                <a:solidFill>
                  <a:srgbClr val="FF0000"/>
                </a:solidFill>
              </a:rPr>
              <a:t>ifstream</a:t>
            </a:r>
          </a:p>
          <a:p>
            <a:r>
              <a:rPr lang="el-GR" sz="2600" dirty="0" smtClean="0"/>
              <a:t>Για γράψιμο σε αρχείο δημιουργούμε μεταβλητές (ρεύματα) τύπου </a:t>
            </a:r>
            <a:r>
              <a:rPr lang="el-GR" sz="2600" dirty="0" smtClean="0">
                <a:solidFill>
                  <a:srgbClr val="FF0000"/>
                </a:solidFill>
              </a:rPr>
              <a:t>ο</a:t>
            </a:r>
            <a:r>
              <a:rPr lang="en-US" sz="2600" dirty="0" smtClean="0">
                <a:solidFill>
                  <a:srgbClr val="FF0000"/>
                </a:solidFill>
              </a:rPr>
              <a:t>fstream</a:t>
            </a:r>
            <a:r>
              <a:rPr lang="el-GR" sz="2600" dirty="0" smtClean="0">
                <a:solidFill>
                  <a:srgbClr val="FF0000"/>
                </a:solidFill>
              </a:rPr>
              <a:t> </a:t>
            </a:r>
            <a:endParaRPr lang="en-US" sz="2600" dirty="0" smtClean="0">
              <a:solidFill>
                <a:srgbClr val="FF0000"/>
              </a:solidFill>
            </a:endParaRPr>
          </a:p>
          <a:p>
            <a:r>
              <a:rPr lang="el-GR" sz="2600" dirty="0" smtClean="0"/>
              <a:t>Ανάγνωση γίνεται με </a:t>
            </a:r>
            <a:r>
              <a:rPr lang="el-GR" sz="2600" dirty="0" smtClean="0">
                <a:solidFill>
                  <a:srgbClr val="FF0000"/>
                </a:solidFill>
              </a:rPr>
              <a:t>&gt;&gt;</a:t>
            </a:r>
            <a:r>
              <a:rPr lang="el-GR" sz="2600" dirty="0" smtClean="0"/>
              <a:t> για βασικούς τύπους (</a:t>
            </a:r>
            <a:r>
              <a:rPr lang="en-US" sz="2600" dirty="0" smtClean="0"/>
              <a:t>int, float, char, char[]</a:t>
            </a:r>
            <a:r>
              <a:rPr lang="el-GR" sz="2600" dirty="0" smtClean="0"/>
              <a:t>, </a:t>
            </a:r>
            <a:r>
              <a:rPr lang="en-US" sz="2600" dirty="0" smtClean="0"/>
              <a:t>string</a:t>
            </a:r>
            <a:r>
              <a:rPr lang="el-GR" sz="2600" dirty="0" smtClean="0"/>
              <a:t>…)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0070C0"/>
                </a:solidFill>
              </a:rPr>
              <a:t>KAI </a:t>
            </a:r>
            <a:r>
              <a:rPr lang="en-US" sz="2600" dirty="0" smtClean="0">
                <a:solidFill>
                  <a:srgbClr val="FF0000"/>
                </a:solidFill>
              </a:rPr>
              <a:t>get, getline </a:t>
            </a:r>
            <a:r>
              <a:rPr lang="el-GR" sz="2600" dirty="0" smtClean="0"/>
              <a:t>για </a:t>
            </a:r>
            <a:r>
              <a:rPr lang="en-US" sz="2600" dirty="0" smtClean="0"/>
              <a:t>char[]</a:t>
            </a:r>
          </a:p>
          <a:p>
            <a:r>
              <a:rPr lang="el-GR" sz="2600" dirty="0" smtClean="0"/>
              <a:t>εγγραφή γίνεται με </a:t>
            </a:r>
            <a:r>
              <a:rPr lang="el-GR" sz="2600" dirty="0" smtClean="0">
                <a:solidFill>
                  <a:srgbClr val="FF0000"/>
                </a:solidFill>
              </a:rPr>
              <a:t>&lt;&lt;</a:t>
            </a:r>
            <a:r>
              <a:rPr lang="en-US" sz="2600" dirty="0" smtClean="0"/>
              <a:t> </a:t>
            </a:r>
            <a:r>
              <a:rPr lang="el-GR" sz="2600" dirty="0" smtClean="0"/>
              <a:t>για βασικούς τύπους (</a:t>
            </a:r>
            <a:r>
              <a:rPr lang="en-US" sz="2600" dirty="0" smtClean="0"/>
              <a:t>int, float, char, char[], string,</a:t>
            </a:r>
            <a:r>
              <a:rPr lang="el-GR" sz="2600" dirty="0" smtClean="0"/>
              <a:t>…)</a:t>
            </a:r>
            <a:r>
              <a:rPr lang="en-US" sz="2600" dirty="0" smtClean="0"/>
              <a:t> </a:t>
            </a:r>
          </a:p>
          <a:p>
            <a:r>
              <a:rPr lang="el-GR" sz="2600" dirty="0" smtClean="0">
                <a:solidFill>
                  <a:srgbClr val="0000CC"/>
                </a:solidFill>
              </a:rPr>
              <a:t>Ότι συνάρτηση είδαμε στα </a:t>
            </a:r>
            <a:r>
              <a:rPr lang="en-US" sz="2600" dirty="0" smtClean="0">
                <a:solidFill>
                  <a:srgbClr val="0000CC"/>
                </a:solidFill>
              </a:rPr>
              <a:t>cin, cout </a:t>
            </a:r>
            <a:r>
              <a:rPr lang="el-GR" sz="2600" dirty="0" smtClean="0">
                <a:solidFill>
                  <a:srgbClr val="0000CC"/>
                </a:solidFill>
              </a:rPr>
              <a:t>ισχύει και σε μεταβλητές </a:t>
            </a:r>
            <a:r>
              <a:rPr lang="en-US" sz="2600" dirty="0" smtClean="0">
                <a:solidFill>
                  <a:srgbClr val="0000CC"/>
                </a:solidFill>
              </a:rPr>
              <a:t>ifstream, ofstream</a:t>
            </a:r>
            <a:r>
              <a:rPr lang="en-US" sz="2600" dirty="0" smtClean="0"/>
              <a:t>.</a:t>
            </a:r>
          </a:p>
          <a:p>
            <a:r>
              <a:rPr lang="el-GR" sz="2600" dirty="0" smtClean="0"/>
              <a:t>Στα </a:t>
            </a:r>
            <a:r>
              <a:rPr lang="en-US" sz="2600" dirty="0" err="1" smtClean="0"/>
              <a:t>filestreams</a:t>
            </a:r>
            <a:r>
              <a:rPr lang="en-US" sz="2600" dirty="0" smtClean="0"/>
              <a:t> </a:t>
            </a:r>
            <a:r>
              <a:rPr lang="el-GR" sz="2600" dirty="0" smtClean="0"/>
              <a:t>η συσκευή εισόδου/εξόδου είναι ένα αρχείο αντί για το πληκτρολόγιο, ή την οθόνη.</a:t>
            </a:r>
          </a:p>
        </p:txBody>
      </p:sp>
    </p:spTree>
    <p:extLst>
      <p:ext uri="{BB962C8B-B14F-4D97-AF65-F5344CB8AC3E}">
        <p14:creationId xmlns:p14="http://schemas.microsoft.com/office/powerpoint/2010/main" val="49306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0" y="304800"/>
            <a:ext cx="8229600" cy="990600"/>
          </a:xfrm>
        </p:spPr>
        <p:txBody>
          <a:bodyPr/>
          <a:lstStyle/>
          <a:p>
            <a:r>
              <a:rPr lang="en-US" dirty="0" smtClean="0"/>
              <a:t>FILESTREAM</a:t>
            </a:r>
            <a:endParaRPr lang="el-GR" dirty="0" smtClean="0"/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ltGray">
          <a:xfrm>
            <a:off x="435656" y="1236575"/>
            <a:ext cx="8327343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l-GR" b="1" dirty="0">
                <a:latin typeface="Courier New" pitchFamily="49" charset="0"/>
              </a:rPr>
              <a:t>#include &lt;iostream&gt;</a:t>
            </a:r>
          </a:p>
          <a:p>
            <a:pPr eaLnBrk="0" hangingPunct="0"/>
            <a:r>
              <a:rPr lang="el-GR" b="1" dirty="0">
                <a:latin typeface="Courier New" pitchFamily="49" charset="0"/>
              </a:rPr>
              <a:t>#include &lt;string&gt;</a:t>
            </a:r>
          </a:p>
          <a:p>
            <a:pPr eaLnBrk="0" hangingPunct="0"/>
            <a:r>
              <a:rPr lang="el-GR" b="1" dirty="0">
                <a:solidFill>
                  <a:srgbClr val="FF0000"/>
                </a:solidFill>
                <a:latin typeface="Courier New" pitchFamily="49" charset="0"/>
              </a:rPr>
              <a:t>#include &lt;fstream&gt;</a:t>
            </a:r>
          </a:p>
          <a:p>
            <a:pPr eaLnBrk="0" hangingPunct="0"/>
            <a:r>
              <a:rPr lang="el-GR" b="1" dirty="0" smtClean="0">
                <a:latin typeface="Courier New" pitchFamily="49" charset="0"/>
              </a:rPr>
              <a:t>using </a:t>
            </a:r>
            <a:r>
              <a:rPr lang="el-GR" b="1" dirty="0">
                <a:latin typeface="Courier New" pitchFamily="49" charset="0"/>
              </a:rPr>
              <a:t>namespace std;</a:t>
            </a:r>
          </a:p>
          <a:p>
            <a:pPr eaLnBrk="0" hangingPunct="0"/>
            <a:endParaRPr lang="el-GR" b="1" dirty="0" smtClean="0">
              <a:latin typeface="Courier New" pitchFamily="49" charset="0"/>
            </a:endParaRPr>
          </a:p>
          <a:p>
            <a:pPr eaLnBrk="0" hangingPunct="0"/>
            <a:r>
              <a:rPr lang="el-GR" b="1" dirty="0" smtClean="0">
                <a:latin typeface="Courier New" pitchFamily="49" charset="0"/>
              </a:rPr>
              <a:t>int </a:t>
            </a:r>
            <a:r>
              <a:rPr lang="el-GR" b="1" dirty="0">
                <a:latin typeface="Courier New" pitchFamily="49" charset="0"/>
              </a:rPr>
              <a:t>main</a:t>
            </a:r>
            <a:r>
              <a:rPr lang="el-GR" b="1" dirty="0" smtClean="0">
                <a:latin typeface="Courier New" pitchFamily="49" charset="0"/>
              </a:rPr>
              <a:t>(){  </a:t>
            </a:r>
            <a:endParaRPr lang="el-GR" b="1" dirty="0">
              <a:latin typeface="Courier New" pitchFamily="49" charset="0"/>
            </a:endParaRPr>
          </a:p>
          <a:p>
            <a:pPr eaLnBrk="0" hangingPunct="0"/>
            <a:r>
              <a:rPr lang="el-GR" b="1" dirty="0">
                <a:latin typeface="Courier New" pitchFamily="49" charset="0"/>
              </a:rPr>
              <a:t>  ifstream </a:t>
            </a:r>
            <a:r>
              <a:rPr lang="el-GR" b="1" dirty="0" err="1">
                <a:latin typeface="Courier New" pitchFamily="49" charset="0"/>
              </a:rPr>
              <a:t>in("in.txt</a:t>
            </a:r>
            <a:r>
              <a:rPr lang="el-GR" b="1" dirty="0">
                <a:latin typeface="Courier New" pitchFamily="49" charset="0"/>
              </a:rPr>
              <a:t>");</a:t>
            </a:r>
          </a:p>
          <a:p>
            <a:pPr eaLnBrk="0" hangingPunct="0"/>
            <a:r>
              <a:rPr lang="el-GR" b="1" dirty="0">
                <a:latin typeface="Courier New" pitchFamily="49" charset="0"/>
              </a:rPr>
              <a:t>  ofstream </a:t>
            </a:r>
            <a:r>
              <a:rPr lang="el-GR" b="1" dirty="0" err="1">
                <a:latin typeface="Courier New" pitchFamily="49" charset="0"/>
              </a:rPr>
              <a:t>out("out.txt</a:t>
            </a:r>
            <a:r>
              <a:rPr lang="el-GR" b="1" dirty="0" smtClean="0">
                <a:latin typeface="Courier New" pitchFamily="49" charset="0"/>
              </a:rPr>
              <a:t>");</a:t>
            </a:r>
            <a:endParaRPr lang="en-US" b="1" dirty="0" smtClean="0">
              <a:latin typeface="Courier New" pitchFamily="49" charset="0"/>
            </a:endParaRPr>
          </a:p>
          <a:p>
            <a:pPr eaLnBrk="0" hangingPunct="0"/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  </a:t>
            </a:r>
            <a:r>
              <a:rPr lang="el-GR" b="1" dirty="0" smtClean="0">
                <a:latin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</a:rPr>
              <a:t>(</a:t>
            </a:r>
            <a:r>
              <a:rPr lang="en-US" b="1" dirty="0" smtClean="0">
                <a:latin typeface="Courier New" pitchFamily="49" charset="0"/>
              </a:rPr>
              <a:t>!in</a:t>
            </a:r>
            <a:r>
              <a:rPr lang="el-GR" b="1" dirty="0">
                <a:latin typeface="Courier New" pitchFamily="49" charset="0"/>
              </a:rPr>
              <a:t>.good</a:t>
            </a:r>
            <a:r>
              <a:rPr lang="el-GR" b="1" dirty="0" smtClean="0">
                <a:latin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</a:rPr>
              <a:t> != true || </a:t>
            </a:r>
            <a:r>
              <a:rPr lang="en-US" b="1" dirty="0" err="1" smtClean="0">
                <a:latin typeface="Courier New" pitchFamily="49" charset="0"/>
              </a:rPr>
              <a:t>out.good</a:t>
            </a:r>
            <a:r>
              <a:rPr lang="en-US" b="1" dirty="0" smtClean="0">
                <a:latin typeface="Courier New" pitchFamily="49" charset="0"/>
              </a:rPr>
              <a:t>()!= true</a:t>
            </a:r>
            <a:r>
              <a:rPr lang="el-GR" b="1" dirty="0" smtClean="0">
                <a:latin typeface="Courier New" pitchFamily="49" charset="0"/>
              </a:rPr>
              <a:t>)</a:t>
            </a:r>
            <a:endParaRPr lang="en-US" b="1" dirty="0" smtClean="0">
              <a:latin typeface="Courier New" pitchFamily="49" charset="0"/>
            </a:endParaRPr>
          </a:p>
          <a:p>
            <a:pPr eaLnBrk="0" hangingPunct="0"/>
            <a:r>
              <a:rPr lang="el-GR" b="1" dirty="0" smtClean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</a:rPr>
              <a:t>exit(1</a:t>
            </a:r>
            <a:r>
              <a:rPr lang="el-GR" b="1" dirty="0">
                <a:latin typeface="Courier New" pitchFamily="49" charset="0"/>
              </a:rPr>
              <a:t>);</a:t>
            </a:r>
            <a:r>
              <a:rPr lang="en-US" b="1" dirty="0">
                <a:latin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</a:endParaRPr>
          </a:p>
          <a:p>
            <a:pPr eaLnBrk="0" hangingPunct="0"/>
            <a:endParaRPr lang="el-GR" b="1" dirty="0">
              <a:latin typeface="Courier New" pitchFamily="49" charset="0"/>
            </a:endParaRPr>
          </a:p>
          <a:p>
            <a:pPr eaLnBrk="0" hangingPunct="0"/>
            <a:r>
              <a:rPr lang="el-GR" b="1" dirty="0">
                <a:latin typeface="Courier New" pitchFamily="49" charset="0"/>
              </a:rPr>
              <a:t>  while (in.eof() != true</a:t>
            </a:r>
            <a:r>
              <a:rPr lang="el-GR" b="1" dirty="0" smtClean="0">
                <a:latin typeface="Courier New" pitchFamily="49" charset="0"/>
              </a:rPr>
              <a:t>){ // ή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</a:rPr>
              <a:t>!in.eof())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</a:rPr>
              <a:t>ή 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!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</a:rPr>
              <a:t>in)</a:t>
            </a:r>
          </a:p>
          <a:p>
            <a:pPr eaLnBrk="0" hangingPunct="0"/>
            <a:r>
              <a:rPr lang="el-GR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   </a:t>
            </a:r>
            <a:r>
              <a:rPr lang="el-GR" b="1" dirty="0" smtClean="0">
                <a:latin typeface="Courier New" pitchFamily="49" charset="0"/>
              </a:rPr>
              <a:t>char </a:t>
            </a:r>
            <a:r>
              <a:rPr lang="el-GR" b="1" dirty="0">
                <a:latin typeface="Courier New" pitchFamily="49" charset="0"/>
              </a:rPr>
              <a:t>buf[100];</a:t>
            </a:r>
            <a:endParaRPr lang="en-US" b="1" dirty="0">
              <a:solidFill>
                <a:srgbClr val="FF0000"/>
              </a:solidFill>
              <a:latin typeface="Courier New" pitchFamily="49" charset="0"/>
            </a:endParaRPr>
          </a:p>
          <a:p>
            <a:pPr eaLnBrk="0" hangingPunct="0"/>
            <a:r>
              <a:rPr lang="el-GR" b="1" dirty="0" smtClean="0">
                <a:latin typeface="Courier New" pitchFamily="49" charset="0"/>
              </a:rPr>
              <a:t>    </a:t>
            </a:r>
            <a:r>
              <a:rPr lang="el-GR" b="1" dirty="0">
                <a:latin typeface="Courier New" pitchFamily="49" charset="0"/>
              </a:rPr>
              <a:t>in.getline(buf, 100, '\n'); </a:t>
            </a:r>
          </a:p>
          <a:p>
            <a:pPr eaLnBrk="0" hangingPunct="0"/>
            <a:r>
              <a:rPr lang="el-GR" b="1" dirty="0">
                <a:latin typeface="Courier New" pitchFamily="49" charset="0"/>
              </a:rPr>
              <a:t>    out &lt;&lt; buf &lt;&lt; endl;</a:t>
            </a:r>
          </a:p>
          <a:p>
            <a:pPr eaLnBrk="0" hangingPunct="0"/>
            <a:r>
              <a:rPr lang="el-GR" b="1" dirty="0">
                <a:latin typeface="Courier New" pitchFamily="49" charset="0"/>
              </a:rPr>
              <a:t>  }</a:t>
            </a:r>
          </a:p>
          <a:p>
            <a:pPr eaLnBrk="0" hangingPunct="0"/>
            <a:r>
              <a:rPr lang="el-GR" b="1" dirty="0">
                <a:latin typeface="Courier New" pitchFamily="49" charset="0"/>
              </a:rPr>
              <a:t>}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3772016" y="1066800"/>
            <a:ext cx="3314586" cy="838200"/>
          </a:xfrm>
          <a:prstGeom prst="wedgeRoundRectCallout">
            <a:avLst>
              <a:gd name="adj1" fmla="val -49206"/>
              <a:gd name="adj2" fmla="val 19050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Δημιουργεί ένα ρεύμα εισόδου που θα διαβάζει από το αρχείο </a:t>
            </a:r>
            <a:r>
              <a:rPr lang="en-US" dirty="0" smtClean="0">
                <a:solidFill>
                  <a:schemeClr val="tx1"/>
                </a:solidFill>
              </a:rPr>
              <a:t>“in.txt”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5562600" y="2057400"/>
            <a:ext cx="3314586" cy="838200"/>
          </a:xfrm>
          <a:prstGeom prst="wedgeRoundRectCallout">
            <a:avLst>
              <a:gd name="adj1" fmla="val -94528"/>
              <a:gd name="adj2" fmla="val 104795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Δημιουργεί ένα ρεύμα εξόδου που θα γράφει στο αρχείο </a:t>
            </a:r>
            <a:r>
              <a:rPr lang="en-US" dirty="0" smtClean="0">
                <a:solidFill>
                  <a:schemeClr val="tx1"/>
                </a:solidFill>
              </a:rPr>
              <a:t>“out.txt”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46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 </a:t>
            </a:r>
            <a:r>
              <a:rPr lang="el-GR" dirty="0" err="1" smtClean="0"/>
              <a:t>Καταστασης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</a:t>
            </a:r>
            <a:r>
              <a:rPr lang="en-US" dirty="0" smtClean="0"/>
              <a:t>bit </a:t>
            </a:r>
            <a:r>
              <a:rPr lang="el-GR" dirty="0" err="1" smtClean="0"/>
              <a:t>καταστασης</a:t>
            </a:r>
            <a:r>
              <a:rPr lang="el-GR" dirty="0" smtClean="0"/>
              <a:t> είναι πάλι της κλάσης </a:t>
            </a:r>
            <a:r>
              <a:rPr lang="en-US" dirty="0" err="1" smtClean="0"/>
              <a:t>ios</a:t>
            </a:r>
            <a:r>
              <a:rPr lang="en-US" dirty="0" smtClean="0"/>
              <a:t> </a:t>
            </a:r>
            <a:r>
              <a:rPr lang="el-GR" dirty="0" smtClean="0"/>
              <a:t>και καθορίζουν τις διάφορες πτυχές του τρόπου ανοίγματος των αρχείων. Μερικά χρήσιμα </a:t>
            </a:r>
            <a:r>
              <a:rPr lang="en-US" dirty="0" smtClean="0"/>
              <a:t>bits: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ios</a:t>
            </a:r>
            <a:r>
              <a:rPr lang="en-US" dirty="0" smtClean="0">
                <a:solidFill>
                  <a:srgbClr val="FF0000"/>
                </a:solidFill>
              </a:rPr>
              <a:t>::in</a:t>
            </a:r>
            <a:r>
              <a:rPr lang="en-US" dirty="0" smtClean="0"/>
              <a:t>: </a:t>
            </a:r>
            <a:r>
              <a:rPr lang="el-GR" dirty="0" err="1" smtClean="0"/>
              <a:t>ανοιγμα</a:t>
            </a:r>
            <a:r>
              <a:rPr lang="en-US" dirty="0" smtClean="0"/>
              <a:t> </a:t>
            </a:r>
            <a:r>
              <a:rPr lang="el-GR" dirty="0" smtClean="0"/>
              <a:t>για ανάγνωση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ios</a:t>
            </a:r>
            <a:r>
              <a:rPr lang="en-US" dirty="0" smtClean="0">
                <a:solidFill>
                  <a:srgbClr val="FF0000"/>
                </a:solidFill>
              </a:rPr>
              <a:t>::out</a:t>
            </a:r>
            <a:r>
              <a:rPr lang="en-US" dirty="0" smtClean="0"/>
              <a:t>:</a:t>
            </a:r>
            <a:r>
              <a:rPr lang="el-GR" dirty="0" smtClean="0"/>
              <a:t> άνοιγμα για εγγραφή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ios</a:t>
            </a:r>
            <a:r>
              <a:rPr lang="en-US" dirty="0" smtClean="0">
                <a:solidFill>
                  <a:srgbClr val="FF0000"/>
                </a:solidFill>
              </a:rPr>
              <a:t>::app</a:t>
            </a:r>
            <a:r>
              <a:rPr lang="en-US" dirty="0" smtClean="0"/>
              <a:t>:</a:t>
            </a:r>
            <a:r>
              <a:rPr lang="el-GR" dirty="0" smtClean="0"/>
              <a:t> </a:t>
            </a:r>
            <a:r>
              <a:rPr lang="el-GR" dirty="0" err="1" smtClean="0"/>
              <a:t>ανοιγμα</a:t>
            </a:r>
            <a:r>
              <a:rPr lang="el-GR" dirty="0" smtClean="0"/>
              <a:t> για εγγραφή στο τέλος του αρχείου (</a:t>
            </a:r>
            <a:r>
              <a:rPr lang="en-US" dirty="0" smtClean="0"/>
              <a:t>append).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ios</a:t>
            </a:r>
            <a:r>
              <a:rPr lang="en-US" dirty="0" smtClean="0">
                <a:solidFill>
                  <a:srgbClr val="FF0000"/>
                </a:solidFill>
              </a:rPr>
              <a:t>::binary</a:t>
            </a:r>
            <a:r>
              <a:rPr lang="en-US" dirty="0" smtClean="0"/>
              <a:t>: </a:t>
            </a:r>
            <a:r>
              <a:rPr lang="el-GR" dirty="0" err="1" smtClean="0"/>
              <a:t>ανοιγμα</a:t>
            </a:r>
            <a:r>
              <a:rPr lang="el-GR" dirty="0" smtClean="0"/>
              <a:t> για γράψιμο ή διάβασμα </a:t>
            </a:r>
            <a:r>
              <a:rPr lang="en-US" dirty="0" smtClean="0"/>
              <a:t>binary </a:t>
            </a:r>
            <a:r>
              <a:rPr lang="el-GR" dirty="0" smtClean="0"/>
              <a:t>αρχείου.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smtClean="0"/>
              <a:t>FILESTREAM</a:t>
            </a:r>
            <a:endParaRPr lang="el-GR" dirty="0" smtClean="0"/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ltGray">
          <a:xfrm>
            <a:off x="0" y="1258346"/>
            <a:ext cx="9144000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l-GR" sz="2000" b="1" dirty="0">
                <a:latin typeface="Courier New" pitchFamily="49" charset="0"/>
              </a:rPr>
              <a:t>#include &lt;iostream&gt;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#include &lt;string&gt;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#include &lt;fstream&gt;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using namespace std;</a:t>
            </a:r>
          </a:p>
          <a:p>
            <a:pPr eaLnBrk="0" hangingPunct="0"/>
            <a:endParaRPr lang="en-US" sz="2000" b="1" dirty="0" smtClean="0">
              <a:latin typeface="Courier New" pitchFamily="49" charset="0"/>
            </a:endParaRPr>
          </a:p>
          <a:p>
            <a:pPr eaLnBrk="0" hangingPunct="0"/>
            <a:r>
              <a:rPr lang="el-GR" sz="2000" b="1" dirty="0" smtClean="0">
                <a:latin typeface="Courier New" pitchFamily="49" charset="0"/>
              </a:rPr>
              <a:t>int </a:t>
            </a:r>
            <a:r>
              <a:rPr lang="el-GR" sz="2000" b="1" dirty="0">
                <a:latin typeface="Courier New" pitchFamily="49" charset="0"/>
              </a:rPr>
              <a:t>main(){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  char buf[100];</a:t>
            </a:r>
          </a:p>
          <a:p>
            <a:pPr eaLnBrk="0" hangingPunct="0"/>
            <a:r>
              <a:rPr lang="el-GR" sz="2000" b="1" dirty="0" smtClean="0">
                <a:latin typeface="Courier New" pitchFamily="49" charset="0"/>
              </a:rPr>
              <a:t>  </a:t>
            </a:r>
            <a:endParaRPr lang="el-GR" sz="2000" b="1" dirty="0">
              <a:latin typeface="Courier New" pitchFamily="49" charset="0"/>
            </a:endParaRP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  ifstream </a:t>
            </a:r>
            <a:r>
              <a:rPr lang="el-GR" sz="2000" b="1" dirty="0" err="1">
                <a:latin typeface="Courier New" pitchFamily="49" charset="0"/>
              </a:rPr>
              <a:t>in("in.txt</a:t>
            </a:r>
            <a:r>
              <a:rPr lang="el-GR" sz="2000" b="1" dirty="0">
                <a:latin typeface="Courier New" pitchFamily="49" charset="0"/>
              </a:rPr>
              <a:t>");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  ofstream </a:t>
            </a:r>
            <a:r>
              <a:rPr lang="el-GR" sz="2000" b="1" dirty="0" err="1">
                <a:latin typeface="Courier New" pitchFamily="49" charset="0"/>
              </a:rPr>
              <a:t>out("out.txt</a:t>
            </a:r>
            <a:r>
              <a:rPr lang="el-GR" sz="2000" b="1" dirty="0">
                <a:latin typeface="Courier New" pitchFamily="49" charset="0"/>
              </a:rPr>
              <a:t>", 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</a:rPr>
              <a:t>ios::app</a:t>
            </a:r>
            <a:r>
              <a:rPr lang="el-GR" sz="2000" b="1" dirty="0">
                <a:latin typeface="Courier New" pitchFamily="49" charset="0"/>
              </a:rPr>
              <a:t>); //ios::out is default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  </a:t>
            </a:r>
            <a:endParaRPr lang="en-US" sz="2000" b="1" dirty="0" smtClean="0">
              <a:latin typeface="Courier New" pitchFamily="49" charset="0"/>
            </a:endParaRPr>
          </a:p>
          <a:p>
            <a:pPr eaLnBrk="0" hangingPunct="0"/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</a:rPr>
              <a:t>if(</a:t>
            </a:r>
            <a:r>
              <a:rPr lang="en-US" sz="2000" b="1" dirty="0" smtClean="0">
                <a:latin typeface="Courier New" pitchFamily="49" charset="0"/>
              </a:rPr>
              <a:t>!in</a:t>
            </a:r>
            <a:r>
              <a:rPr lang="el-GR" sz="2000" b="1" dirty="0">
                <a:latin typeface="Courier New" pitchFamily="49" charset="0"/>
              </a:rPr>
              <a:t>.good</a:t>
            </a:r>
            <a:r>
              <a:rPr lang="el-GR" sz="2000" b="1" dirty="0" smtClean="0">
                <a:latin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</a:rPr>
              <a:t>) || !</a:t>
            </a:r>
            <a:r>
              <a:rPr lang="en-US" sz="2000" b="1" dirty="0" err="1" smtClean="0">
                <a:latin typeface="Courier New" pitchFamily="49" charset="0"/>
              </a:rPr>
              <a:t>out.good</a:t>
            </a:r>
            <a:r>
              <a:rPr lang="en-US" sz="2000" b="1" dirty="0" smtClean="0">
                <a:latin typeface="Courier New" pitchFamily="49" charset="0"/>
              </a:rPr>
              <a:t>()</a:t>
            </a:r>
            <a:r>
              <a:rPr lang="el-GR" sz="2000" b="1" dirty="0" smtClean="0">
                <a:latin typeface="Courier New" pitchFamily="49" charset="0"/>
              </a:rPr>
              <a:t>) </a:t>
            </a:r>
            <a:r>
              <a:rPr lang="el-GR" sz="2000" b="1" dirty="0">
                <a:latin typeface="Courier New" pitchFamily="49" charset="0"/>
              </a:rPr>
              <a:t>exit(1);</a:t>
            </a:r>
          </a:p>
          <a:p>
            <a:pPr eaLnBrk="0" hangingPunct="0"/>
            <a:endParaRPr lang="en-US" sz="2000" b="1" dirty="0" smtClean="0">
              <a:latin typeface="Courier New" pitchFamily="49" charset="0"/>
            </a:endParaRPr>
          </a:p>
          <a:p>
            <a:pPr eaLnBrk="0" hangingPunct="0"/>
            <a:r>
              <a:rPr lang="el-GR" sz="2000" b="1" dirty="0" smtClean="0">
                <a:latin typeface="Courier New" pitchFamily="49" charset="0"/>
              </a:rPr>
              <a:t>  </a:t>
            </a:r>
            <a:r>
              <a:rPr lang="el-GR" sz="2000" b="1" dirty="0">
                <a:latin typeface="Courier New" pitchFamily="49" charset="0"/>
              </a:rPr>
              <a:t>while </a:t>
            </a:r>
            <a:r>
              <a:rPr lang="el-GR" sz="2000" b="1" dirty="0" smtClean="0">
                <a:latin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</a:rPr>
              <a:t>!</a:t>
            </a:r>
            <a:r>
              <a:rPr lang="el-GR" sz="2000" b="1" dirty="0" smtClean="0">
                <a:latin typeface="Courier New" pitchFamily="49" charset="0"/>
              </a:rPr>
              <a:t>in.eof()){</a:t>
            </a:r>
            <a:endParaRPr lang="el-GR" sz="2000" b="1" dirty="0">
              <a:latin typeface="Courier New" pitchFamily="49" charset="0"/>
            </a:endParaRP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    in.getline(buf, 100, '\n'); 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    out &lt;&lt; buf &lt;&lt; endl;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  }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}</a:t>
            </a:r>
          </a:p>
          <a:p>
            <a:pPr eaLnBrk="0" hangingPunct="0"/>
            <a:endParaRPr lang="el-GR" sz="20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15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04800"/>
            <a:ext cx="8229600" cy="990600"/>
          </a:xfrm>
        </p:spPr>
        <p:txBody>
          <a:bodyPr/>
          <a:lstStyle/>
          <a:p>
            <a:r>
              <a:rPr lang="en-US" dirty="0" smtClean="0"/>
              <a:t>FILESTREAM</a:t>
            </a:r>
            <a:endParaRPr lang="el-GR" dirty="0" smtClean="0"/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ltGray">
          <a:xfrm>
            <a:off x="395288" y="1066800"/>
            <a:ext cx="8280400" cy="588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l-GR" sz="2000" b="1" dirty="0">
                <a:latin typeface="Courier New" pitchFamily="49" charset="0"/>
              </a:rPr>
              <a:t>#include &lt;iostream&gt;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#include &lt;string&gt;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#include &lt;fstream&gt;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using namespace std;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int main(){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  char buf[100];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  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  ifstream in;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  ofstream out; 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  in.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</a:rPr>
              <a:t>open</a:t>
            </a:r>
            <a:r>
              <a:rPr lang="el-GR" sz="2000" b="1" dirty="0">
                <a:latin typeface="Courier New" pitchFamily="49" charset="0"/>
              </a:rPr>
              <a:t>("in.txt");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  out.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</a:rPr>
              <a:t>open</a:t>
            </a:r>
            <a:r>
              <a:rPr lang="el-GR" sz="2000" b="1" dirty="0">
                <a:latin typeface="Courier New" pitchFamily="49" charset="0"/>
              </a:rPr>
              <a:t>("out.txt", ios::</a:t>
            </a:r>
            <a:r>
              <a:rPr lang="en-US" sz="2000" b="1" dirty="0">
                <a:latin typeface="Courier New" pitchFamily="49" charset="0"/>
              </a:rPr>
              <a:t>app</a:t>
            </a:r>
            <a:r>
              <a:rPr lang="el-GR" sz="2000" b="1" dirty="0">
                <a:latin typeface="Courier New" pitchFamily="49" charset="0"/>
              </a:rPr>
              <a:t>); // ios::</a:t>
            </a:r>
            <a:r>
              <a:rPr lang="en-US" sz="2000" b="1" dirty="0">
                <a:latin typeface="Courier New" pitchFamily="49" charset="0"/>
              </a:rPr>
              <a:t>out</a:t>
            </a:r>
            <a:r>
              <a:rPr lang="el-GR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default</a:t>
            </a:r>
            <a:endParaRPr lang="el-GR" sz="2000" b="1" dirty="0">
              <a:latin typeface="Courier New" pitchFamily="49" charset="0"/>
            </a:endParaRP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  if(</a:t>
            </a:r>
            <a:r>
              <a:rPr lang="en-US" sz="2000" b="1" dirty="0">
                <a:latin typeface="Courier New" pitchFamily="49" charset="0"/>
              </a:rPr>
              <a:t>in</a:t>
            </a:r>
            <a:r>
              <a:rPr lang="el-GR" sz="2000" b="1" dirty="0">
                <a:latin typeface="Courier New" pitchFamily="49" charset="0"/>
              </a:rPr>
              <a:t>.good()!= true) exit(1);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  while (in.eof() != true){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    in.getline(buf, 100, '\n'); 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    out &lt;&lt; buf &lt;&lt; endl;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  }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  in.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</a:rPr>
              <a:t>close</a:t>
            </a:r>
            <a:r>
              <a:rPr lang="el-GR" sz="2000" b="1" dirty="0">
                <a:latin typeface="Courier New" pitchFamily="49" charset="0"/>
              </a:rPr>
              <a:t>();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  out.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</a:rPr>
              <a:t>close</a:t>
            </a:r>
            <a:r>
              <a:rPr lang="el-GR" sz="2000" b="1" dirty="0">
                <a:latin typeface="Courier New" pitchFamily="49" charset="0"/>
              </a:rPr>
              <a:t>();</a:t>
            </a:r>
          </a:p>
          <a:p>
            <a:pPr eaLnBrk="0" hangingPunct="0"/>
            <a:r>
              <a:rPr lang="el-GR" sz="20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8317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n-US" smtClean="0"/>
              <a:t>FILESTREAM</a:t>
            </a:r>
            <a:endParaRPr lang="el-GR" smtClean="0"/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ltGray">
          <a:xfrm>
            <a:off x="395288" y="1484313"/>
            <a:ext cx="7991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endParaRPr lang="el-GR">
              <a:latin typeface="Courier New" pitchFamily="49" charset="0"/>
            </a:endParaRPr>
          </a:p>
          <a:p>
            <a:pPr eaLnBrk="0" hangingPunct="0"/>
            <a:endParaRPr lang="el-GR">
              <a:latin typeface="Courier New" pitchFamily="49" charset="0"/>
            </a:endParaRPr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ltGray">
          <a:xfrm>
            <a:off x="0" y="1371600"/>
            <a:ext cx="9144000" cy="503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l-GR" b="1" dirty="0">
                <a:latin typeface="Courier New" pitchFamily="49" charset="0"/>
              </a:rPr>
              <a:t>#include &lt;iostream&gt;</a:t>
            </a:r>
          </a:p>
          <a:p>
            <a:pPr eaLnBrk="0" hangingPunct="0"/>
            <a:r>
              <a:rPr lang="el-GR" b="1" dirty="0">
                <a:latin typeface="Courier New" pitchFamily="49" charset="0"/>
              </a:rPr>
              <a:t>#include &lt;string&gt;</a:t>
            </a:r>
          </a:p>
          <a:p>
            <a:pPr eaLnBrk="0" hangingPunct="0"/>
            <a:r>
              <a:rPr lang="el-GR" b="1" dirty="0">
                <a:latin typeface="Courier New" pitchFamily="49" charset="0"/>
              </a:rPr>
              <a:t>#include &lt;fstream&gt;</a:t>
            </a:r>
          </a:p>
          <a:p>
            <a:pPr eaLnBrk="0" hangingPunct="0"/>
            <a:r>
              <a:rPr lang="el-GR" b="1" dirty="0">
                <a:latin typeface="Courier New" pitchFamily="49" charset="0"/>
              </a:rPr>
              <a:t>using namespace std;</a:t>
            </a:r>
          </a:p>
          <a:p>
            <a:pPr eaLnBrk="0" hangingPunct="0"/>
            <a:r>
              <a:rPr lang="el-GR" b="1" dirty="0">
                <a:latin typeface="Courier New" pitchFamily="49" charset="0"/>
              </a:rPr>
              <a:t>int main(){</a:t>
            </a:r>
          </a:p>
          <a:p>
            <a:pPr eaLnBrk="0" hangingPunct="0"/>
            <a:r>
              <a:rPr lang="el-GR" b="1" dirty="0">
                <a:latin typeface="Courier New" pitchFamily="49" charset="0"/>
              </a:rPr>
              <a:t>  char buf[100];</a:t>
            </a:r>
          </a:p>
          <a:p>
            <a:pPr eaLnBrk="0" hangingPunct="0"/>
            <a:r>
              <a:rPr lang="el-GR" b="1" dirty="0">
                <a:latin typeface="Courier New" pitchFamily="49" charset="0"/>
              </a:rPr>
              <a:t>  char c; int i; float f;</a:t>
            </a:r>
          </a:p>
          <a:p>
            <a:pPr eaLnBrk="0" hangingPunct="0"/>
            <a:r>
              <a:rPr lang="el-GR" b="1" dirty="0">
                <a:latin typeface="Courier New" pitchFamily="49" charset="0"/>
              </a:rPr>
              <a:t>  </a:t>
            </a:r>
          </a:p>
          <a:p>
            <a:pPr eaLnBrk="0" hangingPunct="0"/>
            <a:r>
              <a:rPr lang="el-GR" b="1" dirty="0">
                <a:latin typeface="Courier New" pitchFamily="49" charset="0"/>
              </a:rPr>
              <a:t>  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</a:rPr>
              <a:t>fstream</a:t>
            </a:r>
            <a:r>
              <a:rPr lang="el-GR" b="1" dirty="0">
                <a:latin typeface="Courier New" pitchFamily="49" charset="0"/>
              </a:rPr>
              <a:t> in; // Για είσοδο και έξοδο </a:t>
            </a:r>
          </a:p>
          <a:p>
            <a:pPr eaLnBrk="0" hangingPunct="0"/>
            <a:r>
              <a:rPr lang="el-GR" b="1" dirty="0">
                <a:latin typeface="Courier New" pitchFamily="49" charset="0"/>
              </a:rPr>
              <a:t>  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</a:rPr>
              <a:t>fstream</a:t>
            </a:r>
            <a:r>
              <a:rPr lang="el-GR" b="1" dirty="0">
                <a:latin typeface="Courier New" pitchFamily="49" charset="0"/>
              </a:rPr>
              <a:t> out; // ios::out is default</a:t>
            </a:r>
          </a:p>
          <a:p>
            <a:pPr eaLnBrk="0" hangingPunct="0"/>
            <a:r>
              <a:rPr lang="el-GR" b="1" dirty="0">
                <a:latin typeface="Courier New" pitchFamily="49" charset="0"/>
              </a:rPr>
              <a:t>  </a:t>
            </a:r>
            <a:r>
              <a:rPr lang="el-GR" b="1" dirty="0" err="1">
                <a:latin typeface="Courier New" pitchFamily="49" charset="0"/>
              </a:rPr>
              <a:t>in.open("in.txt</a:t>
            </a:r>
            <a:r>
              <a:rPr lang="el-GR" b="1" dirty="0">
                <a:latin typeface="Courier New" pitchFamily="49" charset="0"/>
              </a:rPr>
              <a:t>", </a:t>
            </a:r>
            <a:r>
              <a:rPr lang="el-GR" b="1" dirty="0" err="1">
                <a:solidFill>
                  <a:srgbClr val="FF0000"/>
                </a:solidFill>
                <a:latin typeface="Courier New" pitchFamily="49" charset="0"/>
              </a:rPr>
              <a:t>ios::in</a:t>
            </a:r>
            <a:r>
              <a:rPr lang="el-GR" b="1" dirty="0">
                <a:latin typeface="Courier New" pitchFamily="49" charset="0"/>
              </a:rPr>
              <a:t>);</a:t>
            </a:r>
          </a:p>
          <a:p>
            <a:pPr eaLnBrk="0" hangingPunct="0"/>
            <a:r>
              <a:rPr lang="el-GR" b="1" dirty="0">
                <a:latin typeface="Courier New" pitchFamily="49" charset="0"/>
              </a:rPr>
              <a:t>  </a:t>
            </a:r>
            <a:r>
              <a:rPr lang="el-GR" b="1" dirty="0" err="1">
                <a:latin typeface="Courier New" pitchFamily="49" charset="0"/>
              </a:rPr>
              <a:t>out.open("out.txt</a:t>
            </a:r>
            <a:r>
              <a:rPr lang="el-GR" b="1" dirty="0">
                <a:latin typeface="Courier New" pitchFamily="49" charset="0"/>
              </a:rPr>
              <a:t>", </a:t>
            </a:r>
            <a:r>
              <a:rPr lang="el-GR" b="1" dirty="0" err="1">
                <a:solidFill>
                  <a:srgbClr val="FF0000"/>
                </a:solidFill>
                <a:latin typeface="Courier New" pitchFamily="49" charset="0"/>
              </a:rPr>
              <a:t>ios::out|ios::in</a:t>
            </a:r>
            <a:r>
              <a:rPr lang="el-GR" b="1" dirty="0">
                <a:latin typeface="Courier New" pitchFamily="49" charset="0"/>
              </a:rPr>
              <a:t>); // ios::app to append</a:t>
            </a:r>
          </a:p>
          <a:p>
            <a:pPr eaLnBrk="0" hangingPunct="0"/>
            <a:r>
              <a:rPr lang="el-GR" b="1" dirty="0">
                <a:latin typeface="Courier New" pitchFamily="49" charset="0"/>
              </a:rPr>
              <a:t>  </a:t>
            </a:r>
            <a:r>
              <a:rPr lang="el-GR" b="1" dirty="0" err="1">
                <a:latin typeface="Courier New" pitchFamily="49" charset="0"/>
              </a:rPr>
              <a:t>if(out.good</a:t>
            </a:r>
            <a:r>
              <a:rPr lang="el-GR" b="1" dirty="0">
                <a:latin typeface="Courier New" pitchFamily="49" charset="0"/>
              </a:rPr>
              <a:t>()!= true) exit(1);</a:t>
            </a:r>
          </a:p>
          <a:p>
            <a:pPr eaLnBrk="0" hangingPunct="0"/>
            <a:r>
              <a:rPr lang="el-GR" b="1" dirty="0">
                <a:latin typeface="Courier New" pitchFamily="49" charset="0"/>
              </a:rPr>
              <a:t>  while (in.eof() != true){</a:t>
            </a:r>
          </a:p>
          <a:p>
            <a:pPr eaLnBrk="0" hangingPunct="0"/>
            <a:r>
              <a:rPr lang="el-GR" b="1" dirty="0">
                <a:latin typeface="Courier New" pitchFamily="49" charset="0"/>
              </a:rPr>
              <a:t>    in.getline(buf, 100, '\n'); </a:t>
            </a:r>
          </a:p>
          <a:p>
            <a:pPr eaLnBrk="0" hangingPunct="0"/>
            <a:r>
              <a:rPr lang="el-GR" b="1" dirty="0">
                <a:latin typeface="Courier New" pitchFamily="49" charset="0"/>
              </a:rPr>
              <a:t>    out &lt;&lt; buf &lt;&lt; endl;</a:t>
            </a:r>
          </a:p>
          <a:p>
            <a:pPr eaLnBrk="0" hangingPunct="0"/>
            <a:r>
              <a:rPr lang="el-GR" b="1" dirty="0">
                <a:latin typeface="Courier New" pitchFamily="49" charset="0"/>
              </a:rPr>
              <a:t>  }</a:t>
            </a:r>
          </a:p>
          <a:p>
            <a:pPr eaLnBrk="0" hangingPunct="0"/>
            <a:r>
              <a:rPr lang="el-GR" b="1" dirty="0">
                <a:latin typeface="Courier New" pitchFamily="49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3459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6314" y="17353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Παράδειγμα: Κλάση </a:t>
            </a:r>
            <a:r>
              <a:rPr lang="en-US" dirty="0" err="1" smtClean="0"/>
              <a:t>StudentClass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164134"/>
            <a:ext cx="450475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StudentClass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**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students;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ize;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ClassStudents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(int);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~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ClassStudents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EnterStudents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(const char *);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PrintList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071718"/>
            <a:ext cx="7215437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StudentClass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EnterStudents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const char *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ifstream fin(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for (int i = 0; i &lt; size; i++){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char s[100];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fin &gt;&gt; s;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students[i]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fin.close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53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PREPROCESSOR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9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Preprocessor </a:t>
            </a:r>
            <a:r>
              <a:rPr lang="el-GR" smtClean="0"/>
              <a:t>της </a:t>
            </a:r>
            <a:r>
              <a:rPr lang="en-US" smtClean="0"/>
              <a:t>C++</a:t>
            </a:r>
            <a:br>
              <a:rPr lang="en-US" smtClean="0"/>
            </a:br>
            <a:r>
              <a:rPr lang="en-US" smtClean="0"/>
              <a:t>(#include, #define, …)</a:t>
            </a:r>
            <a:endParaRPr lang="en-GB" smtClean="0"/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ltGray">
          <a:xfrm>
            <a:off x="914400" y="2286000"/>
            <a:ext cx="1524000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2000" dirty="0">
                <a:latin typeface="+mn-lt"/>
              </a:rPr>
              <a:t>Πρόγραμμα που γράφουμε εμείς</a:t>
            </a:r>
            <a:endParaRPr lang="en-GB" sz="2000" dirty="0">
              <a:latin typeface="+mn-lt"/>
            </a:endParaRPr>
          </a:p>
        </p:txBody>
      </p:sp>
      <p:sp>
        <p:nvSpPr>
          <p:cNvPr id="77828" name="Oval 4"/>
          <p:cNvSpPr>
            <a:spLocks noChangeArrowheads="1"/>
          </p:cNvSpPr>
          <p:nvPr/>
        </p:nvSpPr>
        <p:spPr bwMode="ltGray">
          <a:xfrm>
            <a:off x="2743200" y="2590800"/>
            <a:ext cx="2046288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000"/>
              <a:t>Preprocessor</a:t>
            </a:r>
            <a:endParaRPr lang="en-GB" sz="2000"/>
          </a:p>
        </p:txBody>
      </p:sp>
      <p:sp>
        <p:nvSpPr>
          <p:cNvPr id="77829" name="Line 5"/>
          <p:cNvSpPr>
            <a:spLocks noChangeShapeType="1"/>
          </p:cNvSpPr>
          <p:nvPr/>
        </p:nvSpPr>
        <p:spPr bwMode="ltGray">
          <a:xfrm>
            <a:off x="2438400" y="2819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ltGray">
          <a:xfrm>
            <a:off x="3200400" y="3924300"/>
            <a:ext cx="19050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2000" dirty="0" smtClean="0">
                <a:latin typeface="+mn-lt"/>
              </a:rPr>
              <a:t>Επεκταμένο </a:t>
            </a:r>
            <a:r>
              <a:rPr lang="el-GR" sz="2000" dirty="0">
                <a:latin typeface="+mn-lt"/>
              </a:rPr>
              <a:t>Πρόγραμμα</a:t>
            </a:r>
            <a:endParaRPr lang="en-GB" sz="2000" dirty="0">
              <a:latin typeface="+mn-lt"/>
            </a:endParaRPr>
          </a:p>
        </p:txBody>
      </p:sp>
      <p:sp>
        <p:nvSpPr>
          <p:cNvPr id="77831" name="Line 7"/>
          <p:cNvSpPr>
            <a:spLocks noChangeShapeType="1"/>
          </p:cNvSpPr>
          <p:nvPr/>
        </p:nvSpPr>
        <p:spPr bwMode="ltGray">
          <a:xfrm>
            <a:off x="3733800" y="31242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7832" name="Oval 8"/>
          <p:cNvSpPr>
            <a:spLocks noChangeArrowheads="1"/>
          </p:cNvSpPr>
          <p:nvPr/>
        </p:nvSpPr>
        <p:spPr bwMode="ltGray">
          <a:xfrm>
            <a:off x="5891213" y="2667000"/>
            <a:ext cx="1547812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000"/>
              <a:t>Compiler</a:t>
            </a:r>
            <a:endParaRPr lang="en-GB" sz="2000"/>
          </a:p>
        </p:txBody>
      </p:sp>
      <p:sp>
        <p:nvSpPr>
          <p:cNvPr id="77833" name="Line 9"/>
          <p:cNvSpPr>
            <a:spLocks noChangeShapeType="1"/>
          </p:cNvSpPr>
          <p:nvPr/>
        </p:nvSpPr>
        <p:spPr bwMode="ltGray">
          <a:xfrm flipV="1">
            <a:off x="4572000" y="3048000"/>
            <a:ext cx="1295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505200" y="5638800"/>
            <a:ext cx="5447173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 preprocessor </a:t>
            </a:r>
            <a:r>
              <a:rPr lang="el-GR" dirty="0" smtClean="0"/>
              <a:t>χρησιμοποιεί τις εντολές με # για να δώσει οδηγίες στον επεξεργαστή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52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#include</a:t>
            </a:r>
            <a:endParaRPr lang="en-GB" smtClean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Ενσωματώνει στο πρόγραμμά μας αυτούσια αρχεία</a:t>
            </a:r>
            <a:r>
              <a:rPr lang="en-US" dirty="0" smtClean="0"/>
              <a:t>.</a:t>
            </a:r>
            <a:endParaRPr lang="el-GR" dirty="0" smtClean="0"/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#include </a:t>
            </a:r>
            <a:r>
              <a:rPr lang="en-US" sz="2600" b="1" dirty="0" smtClean="0">
                <a:solidFill>
                  <a:srgbClr val="0000CC"/>
                </a:solidFill>
                <a:latin typeface="Courier New" pitchFamily="49" charset="0"/>
              </a:rPr>
              <a:t>&lt;</a:t>
            </a:r>
            <a:r>
              <a:rPr lang="en-US" sz="2600" b="1" dirty="0" smtClean="0">
                <a:latin typeface="Courier New" pitchFamily="49" charset="0"/>
              </a:rPr>
              <a:t>iostream</a:t>
            </a:r>
            <a:r>
              <a:rPr lang="en-US" sz="2600" b="1" dirty="0" smtClean="0">
                <a:solidFill>
                  <a:srgbClr val="0000CC"/>
                </a:solidFill>
                <a:latin typeface="Courier New" pitchFamily="49" charset="0"/>
              </a:rPr>
              <a:t>&gt;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#include </a:t>
            </a:r>
            <a:r>
              <a:rPr lang="en-US" sz="2600" b="1" dirty="0" smtClean="0">
                <a:solidFill>
                  <a:srgbClr val="0000CC"/>
                </a:solidFill>
              </a:rPr>
              <a:t>“</a:t>
            </a:r>
            <a:r>
              <a:rPr lang="en-US" sz="2600" b="1" dirty="0" err="1" smtClean="0">
                <a:latin typeface="Courier New" pitchFamily="49" charset="0"/>
              </a:rPr>
              <a:t>mydefinitions.h</a:t>
            </a:r>
            <a:r>
              <a:rPr lang="en-US" sz="2600" b="1" dirty="0" smtClean="0">
                <a:solidFill>
                  <a:srgbClr val="0000CC"/>
                </a:solidFill>
              </a:rPr>
              <a:t>”</a:t>
            </a:r>
            <a:endParaRPr lang="en-US" sz="2600" b="1" dirty="0" smtClean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#include </a:t>
            </a:r>
            <a:r>
              <a:rPr lang="en-US" sz="2600" b="1" dirty="0" smtClean="0"/>
              <a:t>“</a:t>
            </a:r>
            <a:r>
              <a:rPr lang="en-US" sz="2600" b="1" dirty="0" smtClean="0">
                <a:latin typeface="Courier New" pitchFamily="49" charset="0"/>
              </a:rPr>
              <a:t>../../</a:t>
            </a:r>
            <a:r>
              <a:rPr lang="en-US" sz="2600" b="1" dirty="0" err="1" smtClean="0">
                <a:latin typeface="Courier New" pitchFamily="49" charset="0"/>
              </a:rPr>
              <a:t>mydefinitions.h</a:t>
            </a:r>
            <a:r>
              <a:rPr lang="en-US" sz="2600" b="1" dirty="0" smtClean="0"/>
              <a:t>”</a:t>
            </a:r>
            <a:endParaRPr lang="en-US" sz="2600" b="1" dirty="0" smtClean="0">
              <a:latin typeface="Courier New" pitchFamily="49" charset="0"/>
            </a:endParaRPr>
          </a:p>
          <a:p>
            <a:pPr marL="1143000" lvl="2" indent="-228600">
              <a:buFont typeface="Wingdings" pitchFamily="2" charset="2"/>
              <a:buNone/>
            </a:pPr>
            <a:r>
              <a:rPr lang="en-US" sz="2600" dirty="0" smtClean="0"/>
              <a:t>DOS/Windows: </a:t>
            </a:r>
            <a:r>
              <a:rPr lang="en-US" sz="2600" b="1" dirty="0" smtClean="0"/>
              <a:t>“</a:t>
            </a:r>
            <a:r>
              <a:rPr lang="en-US" sz="2600" b="1" dirty="0" smtClean="0">
                <a:latin typeface="Courier New" pitchFamily="49" charset="0"/>
              </a:rPr>
              <a:t>..\..\</a:t>
            </a:r>
            <a:r>
              <a:rPr lang="en-US" sz="2600" b="1" dirty="0" err="1" smtClean="0">
                <a:latin typeface="Courier New" pitchFamily="49" charset="0"/>
              </a:rPr>
              <a:t>mydefinitions.h</a:t>
            </a:r>
            <a:r>
              <a:rPr lang="en-US" sz="2600" dirty="0" smtClean="0"/>
              <a:t>”</a:t>
            </a:r>
            <a:endParaRPr lang="en-GB" sz="2600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63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l-GR" dirty="0" smtClean="0"/>
              <a:t>Υπερφόρτωση </a:t>
            </a:r>
            <a:r>
              <a:rPr lang="en-US" dirty="0" smtClean="0"/>
              <a:t>constructor.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658271"/>
            <a:ext cx="401103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myString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(int C);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(char const *);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" y="4429083"/>
            <a:ext cx="39783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 = new char[100];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9857" y="5658701"/>
            <a:ext cx="3978377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 = new char[C];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5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#define</a:t>
            </a:r>
            <a:endParaRPr lang="en-GB" smtClean="0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#define SIZE 20</a:t>
            </a:r>
          </a:p>
          <a:p>
            <a:pPr>
              <a:lnSpc>
                <a:spcPct val="90000"/>
              </a:lnSpc>
            </a:pPr>
            <a:r>
              <a:rPr lang="el-GR" sz="2600" dirty="0" smtClean="0"/>
              <a:t>Σημαίνει ότι οπουδήποτε βλέπει ο </a:t>
            </a:r>
            <a:r>
              <a:rPr lang="en-US" sz="2600" dirty="0" smtClean="0"/>
              <a:t>preprocessor </a:t>
            </a:r>
            <a:r>
              <a:rPr lang="en-US" sz="2600" b="1" dirty="0" smtClean="0">
                <a:latin typeface="Courier New" pitchFamily="49" charset="0"/>
              </a:rPr>
              <a:t>SIZE</a:t>
            </a:r>
            <a:r>
              <a:rPr lang="el-GR" sz="2600" dirty="0" smtClean="0"/>
              <a:t>, το αντικαθιστά με </a:t>
            </a:r>
            <a:r>
              <a:rPr lang="el-GR" sz="2600" b="1" dirty="0" smtClean="0">
                <a:latin typeface="Courier New" pitchFamily="49" charset="0"/>
              </a:rPr>
              <a:t>20</a:t>
            </a:r>
            <a:r>
              <a:rPr lang="el-GR" sz="2600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600" dirty="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600" b="1" dirty="0" smtClean="0">
                <a:latin typeface="Courier New" pitchFamily="49" charset="0"/>
              </a:rPr>
              <a:t>//</a:t>
            </a:r>
            <a:r>
              <a:rPr lang="en-US" sz="2600" b="1" dirty="0" smtClean="0">
                <a:latin typeface="Courier New" pitchFamily="49" charset="0"/>
              </a:rPr>
              <a:t>illegal definitions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#define X </a:t>
            </a:r>
            <a:r>
              <a:rPr lang="en-US" sz="2600" b="1" dirty="0" smtClean="0">
                <a:solidFill>
                  <a:srgbClr val="FF0000"/>
                </a:solidFill>
                <a:latin typeface="Courier New" pitchFamily="49" charset="0"/>
              </a:rPr>
              <a:t>=</a:t>
            </a:r>
            <a:r>
              <a:rPr lang="en-US" sz="2600" b="1" dirty="0" smtClean="0">
                <a:latin typeface="Courier New" pitchFamily="49" charset="0"/>
              </a:rPr>
              <a:t> 5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#define X 5</a:t>
            </a:r>
            <a:r>
              <a:rPr lang="en-US" sz="2600" b="1" dirty="0" smtClean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600" b="1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l-GR" sz="2600" dirty="0" smtClean="0"/>
              <a:t>Σαφώς καλύτερα να χρησιμοποιεί κανείς </a:t>
            </a:r>
            <a:r>
              <a:rPr lang="en-US" sz="2600" b="1" dirty="0" smtClean="0">
                <a:latin typeface="Courier New" pitchFamily="49" charset="0"/>
              </a:rPr>
              <a:t>const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 b="1" dirty="0" smtClean="0">
                <a:solidFill>
                  <a:srgbClr val="FF0000"/>
                </a:solidFill>
                <a:latin typeface="Courier New" pitchFamily="49" charset="0"/>
              </a:rPr>
              <a:t>const int SIZE = 20;</a:t>
            </a:r>
            <a:endParaRPr lang="en-GB" sz="2600" b="1" dirty="0" smtClean="0">
              <a:solidFill>
                <a:srgbClr val="FF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22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 bldLvl="5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686800" cy="836612"/>
          </a:xfrm>
        </p:spPr>
        <p:txBody>
          <a:bodyPr/>
          <a:lstStyle/>
          <a:p>
            <a:r>
              <a:rPr lang="el-GR" sz="3800" dirty="0" smtClean="0"/>
              <a:t>Εμβόλιμες Συναρτήσεις </a:t>
            </a:r>
            <a:r>
              <a:rPr lang="en-GB" sz="3800" dirty="0" smtClean="0"/>
              <a:t>(</a:t>
            </a:r>
            <a:r>
              <a:rPr lang="en-US" sz="3800" dirty="0" smtClean="0"/>
              <a:t>Inline functions)</a:t>
            </a:r>
            <a:endParaRPr lang="en-GB" sz="3800" dirty="0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277225" cy="464820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l-GR" dirty="0" smtClean="0"/>
              <a:t>Είναι </a:t>
            </a:r>
            <a:r>
              <a:rPr lang="en-US" dirty="0" smtClean="0"/>
              <a:t>macros, </a:t>
            </a:r>
            <a:r>
              <a:rPr lang="el-GR" dirty="0" smtClean="0"/>
              <a:t>οι οποίες χρησιμοποιούνται από τον </a:t>
            </a:r>
            <a:r>
              <a:rPr lang="en-US" dirty="0" smtClean="0"/>
              <a:t>compiler </a:t>
            </a:r>
            <a:r>
              <a:rPr lang="el-GR" dirty="0" smtClean="0"/>
              <a:t>στην παραγωγή του εκτελέσιμου κώδικα.</a:t>
            </a:r>
            <a:r>
              <a:rPr lang="en-US" dirty="0" smtClean="0"/>
              <a:t> </a:t>
            </a:r>
            <a:r>
              <a:rPr lang="el-GR" dirty="0" smtClean="0"/>
              <a:t>Χρήσιμες για πολύ μικρές συναρτήσεις.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sz="1300" dirty="0" smtClean="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CC"/>
                </a:solidFill>
                <a:latin typeface="Courier New" pitchFamily="49" charset="0"/>
              </a:rPr>
              <a:t>inline</a:t>
            </a:r>
            <a:r>
              <a:rPr lang="en-US" sz="2400" b="1" dirty="0" smtClean="0">
                <a:latin typeface="Courier New" pitchFamily="49" charset="0"/>
              </a:rPr>
              <a:t> int square (int value){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	return (value * value);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}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l-GR" dirty="0" smtClean="0"/>
              <a:t>Χρησιμοποιούνται κανονικά στο πρόγραμμα, π.χ.,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main(){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	</a:t>
            </a:r>
            <a:r>
              <a:rPr lang="en-US" sz="2400" b="1" dirty="0" smtClean="0"/>
              <a:t>…</a:t>
            </a:r>
            <a:endParaRPr lang="en-US" sz="2400" b="1" dirty="0" smtClean="0">
              <a:latin typeface="Courier New" pitchFamily="49" charset="0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</a:rPr>
              <a:t>mySquareArea</a:t>
            </a:r>
            <a:r>
              <a:rPr lang="en-US" sz="2400" b="1" dirty="0" smtClean="0">
                <a:latin typeface="Courier New" pitchFamily="49" charset="0"/>
              </a:rPr>
              <a:t> = square(</a:t>
            </a:r>
            <a:r>
              <a:rPr lang="en-US" sz="2400" b="1" dirty="0" err="1" smtClean="0">
                <a:latin typeface="Courier New" pitchFamily="49" charset="0"/>
              </a:rPr>
              <a:t>squareEdge</a:t>
            </a:r>
            <a:r>
              <a:rPr lang="en-US" sz="2400" b="1" dirty="0" smtClean="0">
                <a:latin typeface="Courier New" pitchFamily="49" charset="0"/>
              </a:rPr>
              <a:t>);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	</a:t>
            </a:r>
            <a:r>
              <a:rPr lang="en-US" sz="2400" b="1" dirty="0" smtClean="0"/>
              <a:t>…</a:t>
            </a:r>
            <a:endParaRPr lang="en-US" sz="2400" b="1" dirty="0" smtClean="0">
              <a:latin typeface="Courier New" pitchFamily="49" charset="0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}</a:t>
            </a:r>
            <a:endParaRPr lang="el-GR" sz="2400" b="1" dirty="0" smtClean="0">
              <a:latin typeface="Courier New" pitchFamily="49" charset="0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l-GR" sz="2400" b="1" dirty="0">
              <a:latin typeface="Courier New" pitchFamily="49" charset="0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l-GR" dirty="0"/>
              <a:t>Οι </a:t>
            </a:r>
            <a:r>
              <a:rPr lang="el-GR" dirty="0" smtClean="0"/>
              <a:t>συναρτήσεις που ορίζονται μέσα στον ορισμό της κλάσης είναι εξ ορισμού </a:t>
            </a:r>
            <a:r>
              <a:rPr lang="en-US" dirty="0" smtClean="0"/>
              <a:t>inline functions.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190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l-GR" dirty="0" smtClean="0"/>
              <a:t>Υπερφόρτωση </a:t>
            </a:r>
            <a:r>
              <a:rPr lang="en-US" dirty="0" smtClean="0"/>
              <a:t>constructor.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658271"/>
            <a:ext cx="401103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myString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(const char *);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(char const *);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8" y="4343400"/>
            <a:ext cx="39783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 = new char[100];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198" y="5500033"/>
            <a:ext cx="4463143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const char * 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 = new char[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(x)+1];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s,x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08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Μια μέθοδος που ο μόνος ρόλος της είναι να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αποδομεί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(destruct) </a:t>
            </a:r>
            <a:r>
              <a:rPr lang="el-GR" dirty="0" smtClean="0"/>
              <a:t>το αντικείμενο.</a:t>
            </a:r>
            <a:endParaRPr lang="en-US" dirty="0" smtClean="0"/>
          </a:p>
          <a:p>
            <a:pPr lvl="1"/>
            <a:r>
              <a:rPr lang="en-US" dirty="0" smtClean="0"/>
              <a:t>O destructor </a:t>
            </a:r>
            <a:r>
              <a:rPr lang="el-GR" dirty="0" smtClean="0"/>
              <a:t>κάνει ένα </a:t>
            </a:r>
            <a:r>
              <a:rPr lang="en-US" dirty="0" smtClean="0"/>
              <a:t>clean-up.</a:t>
            </a:r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~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l-GR" dirty="0">
                <a:solidFill>
                  <a:srgbClr val="FF0000"/>
                </a:solidFill>
              </a:rPr>
              <a:t>ΔΕΝ </a:t>
            </a:r>
            <a:r>
              <a:rPr lang="el-GR" dirty="0"/>
              <a:t>μπορεί </a:t>
            </a:r>
            <a:r>
              <a:rPr lang="el-GR" dirty="0" smtClean="0"/>
              <a:t>να έχει ορίσματα.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</a:t>
            </a:r>
            <a:r>
              <a:rPr lang="el-GR" dirty="0" err="1" smtClean="0"/>
              <a:t>εχει</a:t>
            </a:r>
            <a:r>
              <a:rPr lang="el-GR" dirty="0" smtClean="0"/>
              <a:t> </a:t>
            </a:r>
            <a:r>
              <a:rPr lang="el-GR" dirty="0" err="1" smtClean="0"/>
              <a:t>τυπο</a:t>
            </a:r>
            <a:r>
              <a:rPr lang="el-GR" dirty="0" smtClean="0"/>
              <a:t> επιστροφής – </a:t>
            </a:r>
            <a:r>
              <a:rPr lang="el-GR" dirty="0" smtClean="0">
                <a:solidFill>
                  <a:srgbClr val="FF0000"/>
                </a:solidFill>
              </a:rPr>
              <a:t>ΟΥΤΕ </a:t>
            </a:r>
            <a:r>
              <a:rPr lang="en-US" dirty="0" smtClean="0"/>
              <a:t>void.</a:t>
            </a:r>
          </a:p>
          <a:p>
            <a:r>
              <a:rPr lang="el-GR" dirty="0" smtClean="0"/>
              <a:t>Υλοποίηση:</a:t>
            </a:r>
          </a:p>
          <a:p>
            <a:pPr lvl="1"/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~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Η συνάρτηση καλείται αυτόματα με την αποδόμηση του αντικειμένου.</a:t>
            </a:r>
            <a:r>
              <a:rPr lang="en-US" dirty="0" smtClean="0"/>
              <a:t> </a:t>
            </a:r>
            <a:endParaRPr lang="el-GR" dirty="0" smtClean="0"/>
          </a:p>
          <a:p>
            <a:pPr lvl="1"/>
            <a:r>
              <a:rPr lang="el-GR" dirty="0" smtClean="0"/>
              <a:t>Είτε γιατί παύει να υπάρχει (βγαίνουμε από το </a:t>
            </a:r>
            <a:r>
              <a:rPr lang="en-US" dirty="0" smtClean="0"/>
              <a:t>scope </a:t>
            </a:r>
            <a:r>
              <a:rPr lang="el-GR" dirty="0" smtClean="0"/>
              <a:t>που είναι ορισμένο).</a:t>
            </a:r>
          </a:p>
          <a:p>
            <a:pPr lvl="1"/>
            <a:r>
              <a:rPr lang="el-GR" dirty="0"/>
              <a:t>Ε</a:t>
            </a:r>
            <a:r>
              <a:rPr lang="el-GR" dirty="0" smtClean="0"/>
              <a:t>ίτε αποδόμηση με </a:t>
            </a:r>
            <a:r>
              <a:rPr lang="en-US" dirty="0" smtClean="0">
                <a:solidFill>
                  <a:srgbClr val="FF0000"/>
                </a:solidFill>
              </a:rPr>
              <a:t>delete</a:t>
            </a:r>
            <a:r>
              <a:rPr lang="el-GR" dirty="0" smtClean="0">
                <a:solidFill>
                  <a:srgbClr val="FF0000"/>
                </a:solidFill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26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361181"/>
            <a:ext cx="401103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myString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16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~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(char const *);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2438400"/>
            <a:ext cx="40386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αποδέσμευση της μνήμης θα γίνει μέσα στον </a:t>
            </a:r>
            <a:r>
              <a:rPr lang="en-US" dirty="0" smtClean="0"/>
              <a:t>destructor.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5549376"/>
            <a:ext cx="3978377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::~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delete [] s;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199" y="4429083"/>
            <a:ext cx="39783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 = new char[100];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74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9781</TotalTime>
  <Words>4192</Words>
  <Application>Microsoft Office PowerPoint</Application>
  <PresentationFormat>On-screen Show (4:3)</PresentationFormat>
  <Paragraphs>871</Paragraphs>
  <Slides>61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Clarity</vt:lpstr>
      <vt:lpstr>ΣΤΟΙΧΕΙΑ ΤΗΣ ΓΛΩΣΣΑΣ C++</vt:lpstr>
      <vt:lpstr>Constructors DESTRUCTORS</vt:lpstr>
      <vt:lpstr>Η κλάση myString</vt:lpstr>
      <vt:lpstr>Constructors</vt:lpstr>
      <vt:lpstr>myString</vt:lpstr>
      <vt:lpstr>Υπερφόρτωση constructor.</vt:lpstr>
      <vt:lpstr>Υπερφόρτωση constructor.</vt:lpstr>
      <vt:lpstr>Destructor</vt:lpstr>
      <vt:lpstr>myString</vt:lpstr>
      <vt:lpstr>Μέλη μεταβλητές που είναι pointers</vt:lpstr>
      <vt:lpstr>Σενάριο 1</vt:lpstr>
      <vt:lpstr>Σενάριο 1</vt:lpstr>
      <vt:lpstr>Σενάριο ΙΙ</vt:lpstr>
      <vt:lpstr>Σενάριο ΙΙ</vt:lpstr>
      <vt:lpstr>Σεναριο ΙΙ</vt:lpstr>
      <vt:lpstr>Παράδειγμα Ι: GetCopy()</vt:lpstr>
      <vt:lpstr>Παράδειγμα Ι: GetCopy()</vt:lpstr>
      <vt:lpstr>Παράδειγμα ΙΙ: Copy()</vt:lpstr>
      <vt:lpstr>Παράδειγμα ΙΙ: Copy()</vt:lpstr>
      <vt:lpstr>Λύση Ι: πέρασμα δια αναφοράς</vt:lpstr>
      <vt:lpstr>Λύση ΙΙ: Επανορισμός του default copy constructor</vt:lpstr>
      <vt:lpstr>Παρένθεση: const </vt:lpstr>
      <vt:lpstr>Παρένθεση: const </vt:lpstr>
      <vt:lpstr>const </vt:lpstr>
      <vt:lpstr>Διαβάστε [και γράψτε] ανάποδα ...</vt:lpstr>
      <vt:lpstr>Δείκτες, Constructors και Destructors</vt:lpstr>
      <vt:lpstr>Δείκτες σε αντικείμενα</vt:lpstr>
      <vt:lpstr>Παράδειγμα Ι: GetCopy()</vt:lpstr>
      <vt:lpstr>Πίνακες με δείκτες</vt:lpstr>
      <vt:lpstr>Κλάση StudentClass</vt:lpstr>
      <vt:lpstr>Κλάση StudentClass</vt:lpstr>
      <vt:lpstr>Κλάση StudentClass</vt:lpstr>
      <vt:lpstr>Κλάση StudentClass</vt:lpstr>
      <vt:lpstr>Κλάση StudentClass</vt:lpstr>
      <vt:lpstr>ΡΕΥΜΑΤΑ ΕΙΣΟΔΟΥ/ΕΞΟΔΟΥ</vt:lpstr>
      <vt:lpstr>Ρεύματα</vt:lpstr>
      <vt:lpstr>Ρεύματα</vt:lpstr>
      <vt:lpstr>Είσοδος / Έξοδος δεδομένων</vt:lpstr>
      <vt:lpstr>Είσοδος / Έξοδος δεδομένων</vt:lpstr>
      <vt:lpstr>Είσοδος / Έξοδος δεδομένων</vt:lpstr>
      <vt:lpstr>Χειριστές</vt:lpstr>
      <vt:lpstr>Προκαθορισμένα αντικείμενα εισόδου/εξόδου</vt:lpstr>
      <vt:lpstr>IOSTREAMs - reading lines</vt:lpstr>
      <vt:lpstr>IOSTREAMs - reading lines</vt:lpstr>
      <vt:lpstr>Bit σφαλμάτων</vt:lpstr>
      <vt:lpstr>Συναρτήσεις σφαλμάτων</vt:lpstr>
      <vt:lpstr>IOSTREAMs - reading lines</vt:lpstr>
      <vt:lpstr>IOSTREAMs </vt:lpstr>
      <vt:lpstr>IOSTREAMs - reading lines σε string</vt:lpstr>
      <vt:lpstr>FILESTREAM</vt:lpstr>
      <vt:lpstr>FILESTREAM</vt:lpstr>
      <vt:lpstr>Bit Καταστασης</vt:lpstr>
      <vt:lpstr>FILESTREAM</vt:lpstr>
      <vt:lpstr>FILESTREAM</vt:lpstr>
      <vt:lpstr>FILESTREAM</vt:lpstr>
      <vt:lpstr>Παράδειγμα: Κλάση StudentClass</vt:lpstr>
      <vt:lpstr>PREPROCESSOR</vt:lpstr>
      <vt:lpstr>Preprocessor της C++ (#include, #define, …)</vt:lpstr>
      <vt:lpstr>#include</vt:lpstr>
      <vt:lpstr>#define</vt:lpstr>
      <vt:lpstr>Εμβόλιμες Συναρτήσεις (Inline functions)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324</cp:revision>
  <dcterms:created xsi:type="dcterms:W3CDTF">2011-10-17T19:46:53Z</dcterms:created>
  <dcterms:modified xsi:type="dcterms:W3CDTF">2011-11-16T17:46:20Z</dcterms:modified>
</cp:coreProperties>
</file>