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1"/>
  </p:notesMasterIdLst>
  <p:sldIdLst>
    <p:sldId id="737" r:id="rId2"/>
    <p:sldId id="523" r:id="rId3"/>
    <p:sldId id="631" r:id="rId4"/>
    <p:sldId id="632" r:id="rId5"/>
    <p:sldId id="633" r:id="rId6"/>
    <p:sldId id="634" r:id="rId7"/>
    <p:sldId id="738" r:id="rId8"/>
    <p:sldId id="637" r:id="rId9"/>
    <p:sldId id="638" r:id="rId10"/>
    <p:sldId id="639" r:id="rId11"/>
    <p:sldId id="640" r:id="rId12"/>
    <p:sldId id="641" r:id="rId13"/>
    <p:sldId id="496" r:id="rId14"/>
    <p:sldId id="635" r:id="rId15"/>
    <p:sldId id="514" r:id="rId16"/>
    <p:sldId id="625" r:id="rId17"/>
    <p:sldId id="701" r:id="rId18"/>
    <p:sldId id="626" r:id="rId19"/>
    <p:sldId id="642" r:id="rId20"/>
    <p:sldId id="539" r:id="rId21"/>
    <p:sldId id="541" r:id="rId22"/>
    <p:sldId id="545" r:id="rId23"/>
    <p:sldId id="739" r:id="rId24"/>
    <p:sldId id="643" r:id="rId25"/>
    <p:sldId id="689" r:id="rId26"/>
    <p:sldId id="690" r:id="rId27"/>
    <p:sldId id="691" r:id="rId28"/>
    <p:sldId id="692" r:id="rId29"/>
    <p:sldId id="694" r:id="rId30"/>
    <p:sldId id="695" r:id="rId31"/>
    <p:sldId id="696" r:id="rId32"/>
    <p:sldId id="693" r:id="rId33"/>
    <p:sldId id="697" r:id="rId34"/>
    <p:sldId id="698" r:id="rId35"/>
    <p:sldId id="699" r:id="rId36"/>
    <p:sldId id="740" r:id="rId37"/>
    <p:sldId id="728" r:id="rId38"/>
    <p:sldId id="742" r:id="rId39"/>
    <p:sldId id="730" r:id="rId40"/>
    <p:sldId id="731" r:id="rId41"/>
    <p:sldId id="734" r:id="rId42"/>
    <p:sldId id="735" r:id="rId43"/>
    <p:sldId id="736" r:id="rId44"/>
    <p:sldId id="743" r:id="rId45"/>
    <p:sldId id="678" r:id="rId46"/>
    <p:sldId id="679" r:id="rId47"/>
    <p:sldId id="681" r:id="rId48"/>
    <p:sldId id="682" r:id="rId49"/>
    <p:sldId id="744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3" autoAdjust="0"/>
    <p:restoredTop sz="95396" autoAdjust="0"/>
  </p:normalViewPr>
  <p:slideViewPr>
    <p:cSldViewPr>
      <p:cViewPr>
        <p:scale>
          <a:sx n="86" d="100"/>
          <a:sy n="86" d="100"/>
        </p:scale>
        <p:origin x="-108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ΣΤΟΙΧΕΙΑ ΤΗΣ ΓΛΩΣΣΑΣ </a:t>
            </a:r>
            <a:r>
              <a:rPr lang="en-US" smtClean="0"/>
              <a:t>C++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Πέρασμα παραμέτρων, συναρτήσεις δόμησης και αποδόμησης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902" y="504109"/>
            <a:ext cx="40110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s[100];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Swap(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19600" y="504109"/>
            <a:ext cx="4628190" cy="209288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::Swap(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other)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t[100];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*o=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other.GetString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t,o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other.SetString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s,t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900" y="3276600"/>
            <a:ext cx="759053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mS1.SetString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("this");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mS2.SetString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("that");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mS1.GetString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&lt;&lt; " "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mS2.GetString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mS1.Swap(mS2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mS1.GetString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&lt;&lt; " "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mS2.GetString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624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902" y="504109"/>
            <a:ext cx="47339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s[100];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operator = (char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 *);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902" y="2971800"/>
            <a:ext cx="6250429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::operator = (char const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s,sNew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902" y="4648200"/>
            <a:ext cx="75905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mS1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mS2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mS1.GetString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&lt;&lt; " " &lt;&lt;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mS2.GetString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7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3200400"/>
            <a:ext cx="1524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800" y="4495800"/>
            <a:ext cx="1981200" cy="2675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4876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const SIZE = 100;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_array[SIZE];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if (i &lt; 0|| i &gt;= SIZE){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cout &lt;&lt; "illegal access\n";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exit(1);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_array[i];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1314" y="3886200"/>
            <a:ext cx="23903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Α[10] = 1000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A[10];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x;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4284" y="1461977"/>
            <a:ext cx="5043516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Τελεστής που μπορεί να χρησιμοποιηθεί στα αριστερά μιας ανάθεσης.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8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8256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Default </a:t>
            </a:r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τιμές στο πέρασμα παραμέτρων</a:t>
            </a:r>
            <a:endParaRPr lang="en-GB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07950" y="1341438"/>
            <a:ext cx="8964613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void f (int x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</a:rPr>
              <a:t>= 1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void g (int a, int b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</a:rPr>
              <a:t>= 0</a:t>
            </a:r>
            <a:r>
              <a:rPr lang="el-GR" sz="2400" b="1" dirty="0">
                <a:latin typeface="Courier New" pitchFamily="49" charset="0"/>
              </a:rPr>
              <a:t>)</a:t>
            </a:r>
            <a:r>
              <a:rPr lang="en-US" sz="2400" b="1" dirty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l-GR" sz="2400" b="1" dirty="0">
                <a:latin typeface="Courier New" pitchFamily="49" charset="0"/>
              </a:rPr>
              <a:t>cout &lt;&lt; "a: " &lt;&lt; a &lt;&lt; " b: " &lt;&lt; b &lt;&lt; "\n";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  <a:endParaRPr lang="el-GR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l-GR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int main ()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</a:t>
            </a:r>
            <a:r>
              <a:rPr lang="el-GR" sz="2400" b="1" dirty="0" err="1">
                <a:latin typeface="Courier New" pitchFamily="49" charset="0"/>
              </a:rPr>
              <a:t>f(5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f();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g</a:t>
            </a:r>
            <a:r>
              <a:rPr lang="el-GR" sz="2400" b="1" dirty="0">
                <a:latin typeface="Courier New" pitchFamily="49" charset="0"/>
              </a:rPr>
              <a:t>(1, 2);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</a:t>
            </a:r>
            <a:r>
              <a:rPr lang="el-GR" sz="2400" b="1" dirty="0" err="1">
                <a:latin typeface="Courier New" pitchFamily="49" charset="0"/>
              </a:rPr>
              <a:t>g(5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}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1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void f (int x){ …	//could be (int x =1 </a:t>
            </a:r>
            <a:r>
              <a:rPr lang="en-US" sz="2400" b="1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cout &lt;&lt; x &lt;&lt; endl;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  <a:endParaRPr lang="en-GB" sz="2000" b="1" dirty="0">
              <a:latin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3962400"/>
            <a:ext cx="300870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Τι ο</a:t>
            </a:r>
            <a:r>
              <a:rPr lang="en-US" sz="2400" smtClean="0"/>
              <a:t>utput </a:t>
            </a:r>
            <a:r>
              <a:rPr lang="el-GR" sz="2400" smtClean="0"/>
              <a:t>θα έχουμε?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8615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8256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Default </a:t>
            </a:r>
            <a:r>
              <a:rPr lang="el-GR" sz="4000" spc="-1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τιμές στο πέρασμα παραμέτρων</a:t>
            </a:r>
            <a:endParaRPr lang="en-GB" sz="4000" spc="-1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07950" y="1341438"/>
            <a:ext cx="8964613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void f (int x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</a:rPr>
              <a:t>= 1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void g (int </a:t>
            </a:r>
            <a:r>
              <a:rPr lang="el-GR" sz="2400" b="1" dirty="0" smtClean="0">
                <a:latin typeface="Courier New" pitchFamily="49" charset="0"/>
              </a:rPr>
              <a:t>a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</a:rPr>
              <a:t>= 0</a:t>
            </a:r>
            <a:r>
              <a:rPr lang="el-GR" sz="2400" b="1" dirty="0" smtClean="0">
                <a:latin typeface="Courier New" pitchFamily="49" charset="0"/>
              </a:rPr>
              <a:t>, </a:t>
            </a:r>
            <a:r>
              <a:rPr lang="el-GR" sz="2400" b="1" dirty="0">
                <a:latin typeface="Courier New" pitchFamily="49" charset="0"/>
              </a:rPr>
              <a:t>int </a:t>
            </a:r>
            <a:r>
              <a:rPr lang="el-GR" sz="2400" b="1" dirty="0" smtClean="0">
                <a:latin typeface="Courier New" pitchFamily="49" charset="0"/>
              </a:rPr>
              <a:t>b)</a:t>
            </a:r>
            <a:r>
              <a:rPr lang="en-US" sz="2400" b="1" dirty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l-GR" sz="2400" b="1" dirty="0">
                <a:latin typeface="Courier New" pitchFamily="49" charset="0"/>
              </a:rPr>
              <a:t>cout &lt;&lt; "a: " &lt;&lt; a &lt;&lt; " b: " &lt;&lt; b &lt;&lt; "\n";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  <a:endParaRPr lang="el-GR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l-GR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int main ()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</a:t>
            </a:r>
            <a:r>
              <a:rPr lang="el-GR" sz="2400" b="1" dirty="0" err="1">
                <a:latin typeface="Courier New" pitchFamily="49" charset="0"/>
              </a:rPr>
              <a:t>f(5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f();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g</a:t>
            </a:r>
            <a:r>
              <a:rPr lang="el-GR" sz="2400" b="1" dirty="0">
                <a:latin typeface="Courier New" pitchFamily="49" charset="0"/>
              </a:rPr>
              <a:t>(1, 2);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   </a:t>
            </a:r>
            <a:r>
              <a:rPr lang="el-GR" sz="2400" b="1" dirty="0" err="1">
                <a:latin typeface="Courier New" pitchFamily="49" charset="0"/>
              </a:rPr>
              <a:t>g(5</a:t>
            </a:r>
            <a:r>
              <a:rPr lang="el-GR" sz="2400" b="1" dirty="0">
                <a:latin typeface="Courier New" pitchFamily="49" charset="0"/>
              </a:rPr>
              <a:t>);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2400" b="1" dirty="0">
                <a:latin typeface="Courier New" pitchFamily="49" charset="0"/>
              </a:rPr>
              <a:t>}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10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void f (int x){ …	//could be (int x =1 </a:t>
            </a:r>
            <a:r>
              <a:rPr lang="en-US" sz="2400" b="1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cout &lt;&lt; x &lt;&lt; endl;</a:t>
            </a:r>
            <a:endParaRPr lang="en-US" sz="2400" b="1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}</a:t>
            </a:r>
            <a:endParaRPr lang="en-GB" sz="2000" b="1" dirty="0">
              <a:latin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3962400"/>
            <a:ext cx="300870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smtClean="0"/>
              <a:t>Τι ο</a:t>
            </a:r>
            <a:r>
              <a:rPr lang="en-US" sz="2400" smtClean="0"/>
              <a:t>utput </a:t>
            </a:r>
            <a:r>
              <a:rPr lang="el-GR" sz="2400" smtClean="0"/>
              <a:t>θα έχουμε?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893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41771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Υπερφόρτωση συναρτήσεων</a:t>
            </a:r>
            <a:endParaRPr lang="en-US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39725" y="1125538"/>
            <a:ext cx="81200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10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l-GR" sz="2000">
              <a:latin typeface="Courier New" pitchFamily="49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92139" y="1530221"/>
            <a:ext cx="535146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divide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 a/b;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divide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)(a/b);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divide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a/b;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divide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a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b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)a)/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b;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l-GR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l-G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19800" y="1800217"/>
            <a:ext cx="29718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Ποιοι συνδυασμοί ορισμών είναι δεκτοί?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632466"/>
            <a:ext cx="31290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b="1" dirty="0" smtClean="0"/>
              <a:t>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114800"/>
            <a:ext cx="31290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b="1" dirty="0"/>
              <a:t>3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2895600"/>
            <a:ext cx="31290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b="1" dirty="0"/>
              <a:t>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334000"/>
            <a:ext cx="31290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b="1" dirty="0" smtClean="0"/>
              <a:t>4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94823" y="4109752"/>
            <a:ext cx="3129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/>
              <a:t>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16699" y="4109752"/>
            <a:ext cx="3129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b="1" dirty="0"/>
              <a:t>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94823" y="4795552"/>
            <a:ext cx="3129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/>
              <a:t>1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716699" y="4795552"/>
            <a:ext cx="3129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b="1" dirty="0"/>
              <a:t>3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94823" y="5513618"/>
            <a:ext cx="3129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b="1" dirty="0"/>
              <a:t>2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716699" y="5513618"/>
            <a:ext cx="3129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/>
              <a:t>4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094823" y="6177647"/>
            <a:ext cx="3129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b="1" dirty="0"/>
              <a:t>3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716699" y="6178820"/>
            <a:ext cx="3129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/>
              <a:t>4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094823" y="2922036"/>
            <a:ext cx="31290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/>
              <a:t>1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716699" y="2922036"/>
            <a:ext cx="31290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b="1" dirty="0" smtClean="0"/>
              <a:t>4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94823" y="3456307"/>
            <a:ext cx="31290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b="1" dirty="0"/>
              <a:t>2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716699" y="3455525"/>
            <a:ext cx="31290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b="1" dirty="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29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3200400"/>
            <a:ext cx="1524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800" y="4495800"/>
            <a:ext cx="1981200" cy="2675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4876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const SIZE = 100;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_array[SIZE];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if (i &lt; 0|| i &gt;= SIZE){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cout &lt;&lt; "illegal access\n";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exit(1);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_array[i];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1314" y="3886200"/>
            <a:ext cx="23903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Α[10] = 1000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A[10];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x;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4284" y="1461977"/>
            <a:ext cx="5043516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Κάνουμε την συνάρτηση του τελεστή να επιστρέφει μια </a:t>
            </a:r>
            <a:r>
              <a:rPr lang="el-GR" sz="2000" dirty="0" smtClean="0">
                <a:solidFill>
                  <a:srgbClr val="FF0000"/>
                </a:solidFill>
              </a:rPr>
              <a:t>αναφορά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2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4572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Δομές (Structs)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23850" y="1773238"/>
            <a:ext cx="84248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Verdana" pitchFamily="34" charset="0"/>
              </a:rPr>
              <a:t>Ο πιο απλός τρόπος δήλωσης ενός </a:t>
            </a:r>
            <a:r>
              <a:rPr lang="en-US" sz="2800" dirty="0">
                <a:latin typeface="Verdana" pitchFamily="34" charset="0"/>
              </a:rPr>
              <a:t>struct </a:t>
            </a:r>
            <a:r>
              <a:rPr lang="el-GR" sz="2800" dirty="0">
                <a:latin typeface="Verdana" pitchFamily="34" charset="0"/>
              </a:rPr>
              <a:t>είναι ως εξής</a:t>
            </a:r>
            <a:r>
              <a:rPr lang="el-GR" sz="2800" dirty="0" smtClean="0">
                <a:latin typeface="Verdana" pitchFamily="34" charset="0"/>
              </a:rPr>
              <a:t>:</a:t>
            </a:r>
            <a:endParaRPr lang="el-GR" sz="2800" dirty="0">
              <a:latin typeface="Verdana" pitchFamily="34" charset="0"/>
            </a:endParaRPr>
          </a:p>
          <a:p>
            <a:pPr marL="914400" lvl="1" indent="-4572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endParaRPr lang="el-GR" sz="28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</a:rPr>
              <a:t>struct </a:t>
            </a:r>
            <a:r>
              <a:rPr lang="en-US" sz="2800" b="1" dirty="0">
                <a:latin typeface="Courier New" pitchFamily="49" charset="0"/>
              </a:rPr>
              <a:t>structName 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	fieldType fieldName;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	fieldType fieldName;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</a:rPr>
              <a:t>	...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</a:rPr>
              <a:t>};</a:t>
            </a:r>
            <a:endParaRPr lang="el-GR" sz="28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75000"/>
              <a:buFont typeface="Arial" pitchFamily="34" charset="0"/>
              <a:buChar char="•"/>
            </a:pPr>
            <a:r>
              <a:rPr lang="el-GR" sz="2800" dirty="0">
                <a:latin typeface="Verdana" pitchFamily="34" charset="0"/>
              </a:rPr>
              <a:t>Στην </a:t>
            </a:r>
            <a:r>
              <a:rPr lang="en-US" sz="2800" dirty="0">
                <a:latin typeface="Verdana" pitchFamily="34" charset="0"/>
              </a:rPr>
              <a:t>C++ </a:t>
            </a:r>
            <a:r>
              <a:rPr lang="el-GR" sz="2800" dirty="0">
                <a:latin typeface="Verdana" pitchFamily="34" charset="0"/>
              </a:rPr>
              <a:t>οι δομές μπορούν να έχουν και μεθόδους.</a:t>
            </a:r>
          </a:p>
        </p:txBody>
      </p:sp>
    </p:spTree>
    <p:extLst>
      <p:ext uri="{BB962C8B-B14F-4D97-AF65-F5344CB8AC3E}">
        <p14:creationId xmlns:p14="http://schemas.microsoft.com/office/powerpoint/2010/main" val="41484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</a:t>
            </a:r>
            <a:r>
              <a:rPr lang="en-US" dirty="0" smtClean="0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Κλάσεις και </a:t>
            </a:r>
            <a:r>
              <a:rPr lang="en-US" dirty="0" smtClean="0"/>
              <a:t>structs </a:t>
            </a:r>
            <a:r>
              <a:rPr lang="el-GR" dirty="0" smtClean="0"/>
              <a:t>είναι σχεδόν πανομοιότυπες.</a:t>
            </a:r>
          </a:p>
          <a:p>
            <a:pPr lvl="1"/>
            <a:r>
              <a:rPr lang="el-GR" dirty="0" smtClean="0"/>
              <a:t>Υπάρχουν λεπτές διαφορές:</a:t>
            </a:r>
          </a:p>
          <a:p>
            <a:pPr lvl="2"/>
            <a:r>
              <a:rPr lang="el-GR" dirty="0" smtClean="0"/>
              <a:t>Π.χ., </a:t>
            </a:r>
            <a:r>
              <a:rPr lang="en-US" dirty="0" smtClean="0"/>
              <a:t>by default</a:t>
            </a:r>
            <a:r>
              <a:rPr lang="el-GR" dirty="0" smtClean="0"/>
              <a:t>, οι μεταβλητές-μέλη μιας </a:t>
            </a:r>
            <a:r>
              <a:rPr lang="el-GR" dirty="0" smtClean="0">
                <a:solidFill>
                  <a:srgbClr val="0070C0"/>
                </a:solidFill>
              </a:rPr>
              <a:t>κλάσης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rgbClr val="0070C0"/>
                </a:solidFill>
              </a:rPr>
              <a:t>private</a:t>
            </a:r>
            <a:r>
              <a:rPr lang="el-GR" dirty="0" smtClean="0"/>
              <a:t>, ενώ τα μέλη ενός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struct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.</a:t>
            </a:r>
            <a:endParaRPr lang="el-GR" dirty="0" smtClean="0"/>
          </a:p>
          <a:p>
            <a:pPr lvl="2"/>
            <a:endParaRPr lang="el-GR" dirty="0"/>
          </a:p>
          <a:p>
            <a:r>
              <a:rPr lang="el-GR" dirty="0" smtClean="0"/>
              <a:t>Προγραμματιστική πρακτική: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Structs</a:t>
            </a:r>
            <a:r>
              <a:rPr lang="en-US" dirty="0" smtClean="0"/>
              <a:t> </a:t>
            </a:r>
            <a:r>
              <a:rPr lang="el-GR" dirty="0" smtClean="0"/>
              <a:t>χρησιμοποιούνται για την αποθήκευση </a:t>
            </a:r>
            <a:r>
              <a:rPr lang="el-GR" dirty="0"/>
              <a:t>μόνο </a:t>
            </a:r>
            <a:r>
              <a:rPr lang="el-GR" dirty="0" smtClean="0"/>
              <a:t>δεδομένων (όχι συναρτήσεις), και όλες οι μεταβλητές είναι </a:t>
            </a:r>
            <a:r>
              <a:rPr lang="en-US" dirty="0" smtClean="0"/>
              <a:t>public.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Classes</a:t>
            </a:r>
            <a:r>
              <a:rPr lang="en-US" dirty="0" smtClean="0"/>
              <a:t> </a:t>
            </a:r>
            <a:r>
              <a:rPr lang="el-GR" dirty="0" smtClean="0"/>
              <a:t>χρησιμοποιούνται για την αποθήκευση δεδομένων και ορισμό μεθόδων. Τα δεδομένα είναι </a:t>
            </a:r>
            <a:r>
              <a:rPr lang="en-US" dirty="0" smtClean="0"/>
              <a:t>private.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Αλφαριθμητικά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C++</a:t>
            </a:r>
            <a:r>
              <a:rPr lang="el-GR" dirty="0" smtClean="0"/>
              <a:t> τα </a:t>
            </a:r>
            <a:r>
              <a:rPr lang="en-US" dirty="0" smtClean="0"/>
              <a:t>strings </a:t>
            </a:r>
            <a:r>
              <a:rPr lang="el-GR" dirty="0" smtClean="0"/>
              <a:t>είναι ξεχωριστοί τύποι δεδομένων.</a:t>
            </a:r>
          </a:p>
          <a:p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n-US" dirty="0" smtClean="0"/>
              <a:t>, </a:t>
            </a:r>
            <a:r>
              <a:rPr lang="el-GR" dirty="0" smtClean="0"/>
              <a:t>και μπορούμε να καλέσουμε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του αντικειμένου για να πάρουμε τα χαρακτηριστικά του </a:t>
            </a:r>
            <a:r>
              <a:rPr lang="en-US" dirty="0" smtClean="0"/>
              <a:t>string </a:t>
            </a:r>
            <a:r>
              <a:rPr lang="el-GR" dirty="0" smtClean="0"/>
              <a:t>(π.χ.</a:t>
            </a:r>
            <a:r>
              <a:rPr lang="en-US" dirty="0" smtClean="0"/>
              <a:t>, length) </a:t>
            </a:r>
            <a:r>
              <a:rPr lang="el-GR" dirty="0" smtClean="0"/>
              <a:t>ή για να το επεξεργαστούμε.</a:t>
            </a:r>
          </a:p>
          <a:p>
            <a:pPr lvl="1"/>
            <a:r>
              <a:rPr lang="el-GR" dirty="0" smtClean="0"/>
              <a:t>Συγκριτικά, στην </a:t>
            </a:r>
            <a:r>
              <a:rPr lang="en-US" dirty="0" smtClean="0"/>
              <a:t>C, </a:t>
            </a:r>
            <a:r>
              <a:rPr lang="el-GR" dirty="0" smtClean="0"/>
              <a:t>εφαρμόζαμε συναρτήσεις </a:t>
            </a:r>
            <a:r>
              <a:rPr lang="el-GR" dirty="0" smtClean="0">
                <a:solidFill>
                  <a:srgbClr val="FF0000"/>
                </a:solidFill>
              </a:rPr>
              <a:t>πάνω</a:t>
            </a:r>
            <a:r>
              <a:rPr lang="el-GR" dirty="0" smtClean="0"/>
              <a:t> στα </a:t>
            </a:r>
            <a:r>
              <a:rPr lang="en-US" dirty="0" smtClean="0"/>
              <a:t>strings </a:t>
            </a:r>
            <a:r>
              <a:rPr lang="el-GR" dirty="0" smtClean="0"/>
              <a:t>αντί να καλούμε μεθόδους </a:t>
            </a:r>
            <a:r>
              <a:rPr lang="el-GR" dirty="0" smtClean="0">
                <a:solidFill>
                  <a:srgbClr val="FF0000"/>
                </a:solidFill>
              </a:rPr>
              <a:t>του</a:t>
            </a:r>
            <a:r>
              <a:rPr lang="el-GR" dirty="0" smtClean="0"/>
              <a:t> </a:t>
            </a:r>
            <a:r>
              <a:rPr lang="en-US" dirty="0" smtClean="0"/>
              <a:t>string.</a:t>
            </a:r>
          </a:p>
          <a:p>
            <a:pPr lvl="1"/>
            <a:r>
              <a:rPr lang="el-GR" dirty="0" smtClean="0"/>
              <a:t>Ο χειρισμός των </a:t>
            </a:r>
            <a:r>
              <a:rPr lang="en-US" dirty="0" smtClean="0"/>
              <a:t>strings </a:t>
            </a:r>
            <a:r>
              <a:rPr lang="el-GR" dirty="0" smtClean="0"/>
              <a:t>γίνεται πολύ πιο εύκολος.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6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ΑΝΑΚΕΦΑΛΑΙΩΣΗ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Δήλωση και αρχικοποίηση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FF0000"/>
                </a:solidFill>
                <a:latin typeface="Courier New" pitchFamily="49" charset="0"/>
              </a:rPr>
              <a:t>#include &lt;string&gt;</a:t>
            </a:r>
          </a:p>
          <a:p>
            <a:pPr>
              <a:buFont typeface="Wingdings" pitchFamily="2" charset="2"/>
              <a:buNone/>
            </a:pPr>
            <a:endParaRPr lang="en-US" sz="2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using namespace std;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int main(){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 </a:t>
            </a:r>
            <a:r>
              <a:rPr lang="en-US" sz="2100" b="1" dirty="0" smtClean="0">
                <a:latin typeface="Courier New" pitchFamily="49" charset="0"/>
              </a:rPr>
              <a:t>imBlank;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</a:t>
            </a:r>
            <a:r>
              <a:rPr lang="en-US" sz="2100" b="1" dirty="0" smtClean="0">
                <a:latin typeface="Courier New" pitchFamily="49" charset="0"/>
              </a:rPr>
              <a:t> heyMom(</a:t>
            </a:r>
            <a:r>
              <a:rPr lang="en-US" sz="2100" b="1" dirty="0" smtClean="0"/>
              <a:t>“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where is my coat?</a:t>
            </a:r>
            <a:r>
              <a:rPr lang="en-US" sz="2100" b="1" dirty="0" smtClean="0"/>
              <a:t>”</a:t>
            </a:r>
            <a:r>
              <a:rPr lang="en-US" sz="2100" b="1" dirty="0" smtClean="0"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</a:t>
            </a:r>
            <a:r>
              <a:rPr lang="en-US" sz="2100" b="1" dirty="0" smtClean="0">
                <a:latin typeface="Courier New" pitchFamily="49" charset="0"/>
              </a:rPr>
              <a:t> heyPap = </a:t>
            </a:r>
            <a:r>
              <a:rPr lang="en-US" sz="2100" b="1" dirty="0" smtClean="0"/>
              <a:t>“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whats up?</a:t>
            </a:r>
            <a:r>
              <a:rPr lang="en-US" sz="2100" b="1" dirty="0" smtClean="0"/>
              <a:t>”</a:t>
            </a:r>
            <a:r>
              <a:rPr lang="en-US" sz="21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</a:t>
            </a:r>
            <a:r>
              <a:rPr lang="en-US" sz="2100" b="1" dirty="0" smtClean="0">
                <a:latin typeface="Courier New" pitchFamily="49" charset="0"/>
              </a:rPr>
              <a:t> heyGranPa(heyPap);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string</a:t>
            </a:r>
            <a:r>
              <a:rPr lang="en-US" sz="2100" b="1" dirty="0" smtClean="0">
                <a:latin typeface="Courier New" pitchFamily="49" charset="0"/>
              </a:rPr>
              <a:t> heyGranMa = heyMom;</a:t>
            </a:r>
          </a:p>
          <a:p>
            <a:pPr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</a:t>
            </a:r>
            <a:endParaRPr lang="el-GR" sz="21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Επεξεργασία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5738"/>
            <a:ext cx="9144000" cy="50688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string s1(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I saw elvis in a UFO.</a:t>
            </a:r>
            <a:r>
              <a:rPr lang="en-US" sz="1800" b="1" dirty="0" smtClean="0"/>
              <a:t>”</a:t>
            </a:r>
            <a:r>
              <a:rPr lang="en-US" sz="18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cout &lt;&lt; 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size</a:t>
            </a:r>
            <a:r>
              <a:rPr lang="en-US" sz="1800" b="1" dirty="0" smtClean="0">
                <a:latin typeface="Courier New" pitchFamily="49" charset="0"/>
              </a:rPr>
              <a:t>() &lt;&lt; \endl;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cout &lt;&lt; 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length</a:t>
            </a:r>
            <a:r>
              <a:rPr lang="en-US" sz="1800" b="1" dirty="0" smtClean="0">
                <a:latin typeface="Courier New" pitchFamily="49" charset="0"/>
              </a:rPr>
              <a:t>() &lt;&lt; \endl;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cout &lt;&lt; 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</a:rPr>
              <a:t>() &lt;&lt; \endl; //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&gt;= s1.length()</a:t>
            </a:r>
            <a:endParaRPr lang="el-GR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string s2 = 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 thought I </a:t>
            </a:r>
            <a:r>
              <a:rPr lang="en-US" sz="1800" b="1" dirty="0" smtClean="0"/>
              <a:t>“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insert</a:t>
            </a:r>
            <a:r>
              <a:rPr lang="en-US" sz="1800" b="1" dirty="0" smtClean="0">
                <a:latin typeface="Courier New" pitchFamily="49" charset="0"/>
              </a:rPr>
              <a:t>(1, s2);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// insert in position 1, i.e. right after </a:t>
            </a:r>
            <a:r>
              <a:rPr lang="en-US" sz="1800" b="1" dirty="0" smtClean="0">
                <a:solidFill>
                  <a:srgbClr val="FF0000"/>
                </a:solidFill>
              </a:rPr>
              <a:t>‘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</a:rPr>
              <a:t>’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cout &lt;&lt; s1.capacity() &lt;&lt; \endl;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string s3 = 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0B050"/>
                </a:solidFill>
              </a:rPr>
              <a:t>’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ve been working too hard</a:t>
            </a:r>
            <a:r>
              <a:rPr lang="en-US" sz="1800" b="1" dirty="0" smtClean="0"/>
              <a:t>”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s1.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append</a:t>
            </a:r>
            <a:r>
              <a:rPr lang="en-US" sz="1800" b="1" dirty="0" smtClean="0">
                <a:latin typeface="Courier New" pitchFamily="49" charset="0"/>
              </a:rPr>
              <a:t>(s3);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s1.append(</a:t>
            </a:r>
            <a:r>
              <a:rPr lang="en-US" sz="1800" b="1" dirty="0" smtClean="0"/>
              <a:t>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, or am I crazy?</a:t>
            </a:r>
            <a:r>
              <a:rPr lang="en-US" sz="1800" b="1" dirty="0" smtClean="0">
                <a:latin typeface="Courier New" pitchFamily="49" charset="0"/>
              </a:rPr>
              <a:t>”);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 cout &lt;&lt; s1 &lt;&lt; endl;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</a:rPr>
              <a:t>s1.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</a:rPr>
              <a:t>resize</a:t>
            </a:r>
            <a:r>
              <a:rPr lang="el-GR" sz="1800" b="1" dirty="0" smtClean="0">
                <a:latin typeface="Courier New" pitchFamily="49" charset="0"/>
              </a:rPr>
              <a:t>(10);</a:t>
            </a:r>
            <a:r>
              <a:rPr lang="en-US" sz="1800" b="1" dirty="0" smtClean="0">
                <a:latin typeface="Courier New" pitchFamily="49" charset="0"/>
              </a:rPr>
              <a:t> //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increase/reduce the capacity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</a:rPr>
              <a:t>cout &lt;&lt; s1 &lt;&lt; </a:t>
            </a:r>
            <a:r>
              <a:rPr lang="en-US" sz="1800" b="1" dirty="0" smtClean="0">
                <a:latin typeface="Courier New" pitchFamily="49" charset="0"/>
              </a:rPr>
              <a:t>\endl</a:t>
            </a:r>
            <a:r>
              <a:rPr lang="el-GR" sz="18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Επεξεργασία</a:t>
            </a:r>
            <a:r>
              <a:rPr lang="en-US" dirty="0" smtClean="0"/>
              <a:t> </a:t>
            </a:r>
            <a:r>
              <a:rPr lang="el-GR" dirty="0" smtClean="0"/>
              <a:t>με τελεστές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30725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s= s1 + s2 + s3;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 += s5 + s6;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s[10] = </a:t>
            </a:r>
            <a:r>
              <a:rPr lang="en-US" sz="2600" b="1" dirty="0" smtClean="0"/>
              <a:t>‘</a:t>
            </a:r>
            <a:r>
              <a:rPr lang="en-US" sz="2600" b="1" dirty="0" smtClean="0">
                <a:latin typeface="Courier New" pitchFamily="49" charset="0"/>
              </a:rPr>
              <a:t>c</a:t>
            </a:r>
            <a:r>
              <a:rPr lang="en-US" sz="2600" b="1" dirty="0" smtClean="0"/>
              <a:t>’</a:t>
            </a:r>
            <a:r>
              <a:rPr lang="en-US" sz="2600" b="1" dirty="0" smtClean="0">
                <a:latin typeface="Courier New" pitchFamily="49" charset="0"/>
              </a:rPr>
              <a:t>; 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s.at(10) = </a:t>
            </a:r>
            <a:r>
              <a:rPr lang="en-US" sz="2600" b="1" dirty="0" smtClean="0"/>
              <a:t>‘</a:t>
            </a:r>
            <a:r>
              <a:rPr lang="en-US" sz="2600" b="1" dirty="0" smtClean="0">
                <a:latin typeface="Courier New" pitchFamily="49" charset="0"/>
              </a:rPr>
              <a:t>c</a:t>
            </a:r>
            <a:r>
              <a:rPr lang="en-US" sz="2600" b="1" dirty="0" smtClean="0"/>
              <a:t>’</a:t>
            </a:r>
            <a:r>
              <a:rPr lang="en-US" sz="2600" b="1" dirty="0" smtClean="0">
                <a:latin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==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!= s2 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&gt;=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&lt;=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&gt;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 &lt; s2</a:t>
            </a:r>
          </a:p>
          <a:p>
            <a:pPr>
              <a:buFont typeface="Wingdings" pitchFamily="2" charset="2"/>
              <a:buNone/>
            </a:pPr>
            <a:r>
              <a:rPr lang="en-US" sz="2600" b="1" dirty="0" smtClean="0">
                <a:latin typeface="Courier New" pitchFamily="49" charset="0"/>
              </a:rPr>
              <a:t>s1.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</a:rPr>
              <a:t>compare</a:t>
            </a:r>
            <a:r>
              <a:rPr lang="en-US" sz="2600" b="1" dirty="0" smtClean="0">
                <a:latin typeface="Courier New" pitchFamily="49" charset="0"/>
              </a:rPr>
              <a:t>(0,2,s2,0,2); //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</a:rPr>
              <a:t>compare s1[0..2] with s2[0..2]</a:t>
            </a:r>
          </a:p>
          <a:p>
            <a:pPr>
              <a:buFont typeface="Wingdings" pitchFamily="2" charset="2"/>
              <a:buNone/>
            </a:pPr>
            <a:r>
              <a:rPr lang="en-GB" sz="2600" b="1" dirty="0" smtClean="0">
                <a:latin typeface="Courier New" pitchFamily="49" charset="0"/>
              </a:rPr>
              <a:t>s1.</a:t>
            </a:r>
            <a:r>
              <a:rPr lang="en-GB" sz="2600" b="1" dirty="0" smtClean="0">
                <a:solidFill>
                  <a:srgbClr val="FF0000"/>
                </a:solidFill>
                <a:latin typeface="Courier New" pitchFamily="49" charset="0"/>
              </a:rPr>
              <a:t>swap</a:t>
            </a:r>
            <a:r>
              <a:rPr lang="en-GB" sz="2600" b="1" dirty="0" smtClean="0">
                <a:latin typeface="Courier New" pitchFamily="49" charset="0"/>
              </a:rPr>
              <a:t>(s2);</a:t>
            </a:r>
            <a:endParaRPr lang="el-GR" sz="2600" b="1" dirty="0" smtClean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3733800"/>
            <a:ext cx="2563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alphabetic ordering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432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Επεξεργασία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0688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#include &lt;string&gt;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string s("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Hello mother. How are you mother? Im fine mother.</a:t>
            </a:r>
            <a:r>
              <a:rPr lang="en-US" sz="1800" b="1" dirty="0" smtClean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string s1</a:t>
            </a:r>
            <a:r>
              <a:rPr lang="en-US" sz="1800" b="1" dirty="0" smtClean="0">
                <a:latin typeface="Courier New" pitchFamily="49" charset="0"/>
              </a:rPr>
              <a:t>(“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</a:rPr>
              <a:t>bro</a:t>
            </a:r>
            <a:r>
              <a:rPr lang="en-US" sz="1800" b="1" dirty="0" smtClean="0">
                <a:latin typeface="Courier New" pitchFamily="49" charset="0"/>
              </a:rPr>
              <a:t>");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string </a:t>
            </a:r>
            <a:r>
              <a:rPr lang="en-US" sz="1800" b="1" dirty="0" err="1" smtClean="0">
                <a:latin typeface="Courier New" pitchFamily="49" charset="0"/>
              </a:rPr>
              <a:t>s3</a:t>
            </a:r>
            <a:r>
              <a:rPr lang="en-US" sz="1800" b="1" dirty="0" smtClean="0">
                <a:latin typeface="Courier New" pitchFamily="49" charset="0"/>
              </a:rPr>
              <a:t>(“</a:t>
            </a:r>
            <a:r>
              <a:rPr lang="en-US" sz="1800" b="1" dirty="0" err="1" smtClean="0">
                <a:solidFill>
                  <a:srgbClr val="00B050"/>
                </a:solidFill>
                <a:latin typeface="Courier New" pitchFamily="49" charset="0"/>
              </a:rPr>
              <a:t>mo</a:t>
            </a:r>
            <a:r>
              <a:rPr lang="en-US" sz="1800" b="1" dirty="0" smtClean="0">
                <a:latin typeface="Courier New" pitchFamily="49" charset="0"/>
              </a:rPr>
              <a:t>");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int start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int found = s.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find</a:t>
            </a:r>
            <a:r>
              <a:rPr lang="en-US" sz="1800" b="1" dirty="0" smtClean="0">
                <a:latin typeface="Courier New" pitchFamily="49" charset="0"/>
              </a:rPr>
              <a:t>(s3, start);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// find the first occurrence of string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s3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 in string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, starting from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start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while (found !=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string::npos</a:t>
            </a:r>
            <a:r>
              <a:rPr lang="en-US" sz="1800" b="1" dirty="0" smtClean="0">
                <a:latin typeface="Courier New" pitchFamily="49" charset="0"/>
              </a:rPr>
              <a:t>){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// if s3 not in s, the function returns string::npos (the maximum possible string length)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s.replace(found, s3.length(), s1</a:t>
            </a:r>
            <a:r>
              <a:rPr lang="en-US" sz="1800" b="1" dirty="0" smtClean="0">
                <a:latin typeface="Courier New" pitchFamily="49" charset="0"/>
              </a:rPr>
              <a:t>);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</a:rPr>
              <a:t>//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makes “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</a:rPr>
              <a:t>mo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</a:rPr>
              <a:t>” to “bro”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start = found + s1.length();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cout &lt;&lt; s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found = s.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find</a:t>
            </a:r>
            <a:r>
              <a:rPr lang="en-US" sz="1800" b="1" dirty="0" smtClean="0">
                <a:latin typeface="Courier New" pitchFamily="49" charset="0"/>
              </a:rPr>
              <a:t>(s3, start);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cout &lt;&lt; s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192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ΣΥΝΑΡΤΗΣΕΙΣ ΔΟΜΗΣΗΣ </a:t>
            </a:r>
            <a:r>
              <a:rPr lang="en-GB" dirty="0" smtClean="0"/>
              <a:t>(</a:t>
            </a:r>
            <a:r>
              <a:rPr lang="el-GR" dirty="0" smtClean="0"/>
              <a:t>ΚΑΤΑΣΚΕΥΗΣ) </a:t>
            </a:r>
            <a:r>
              <a:rPr lang="en-US" sz="4400" dirty="0" smtClean="0"/>
              <a:t>Constructors</a:t>
            </a:r>
            <a:endParaRPr lang="el-GR" sz="4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3962400"/>
            <a:ext cx="4417338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449353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InitializePosition();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Car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2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743" y="2895600"/>
            <a:ext cx="66640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+= floor((double(rand())/RAND_MAX)*3)-1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n-US" smtClean="0"/>
              <a:t>Methods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0743" y="1600200"/>
            <a:ext cx="719545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InitializePosition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= 0;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743" y="4191000"/>
            <a:ext cx="3217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_pos;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743" y="5486400"/>
            <a:ext cx="5698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(_pos == other.GetPosition());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086" y="2852057"/>
            <a:ext cx="3886200" cy="533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22024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carX.InitializePosition();</a:t>
            </a:r>
          </a:p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carY.InitializePosition();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2590800"/>
            <a:ext cx="38862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γίνεται αν ο προγραμματιστής ξεχάσει να κάνει την αρχικοποίηση?</a:t>
            </a:r>
          </a:p>
          <a:p>
            <a:endParaRPr lang="el-GR" dirty="0"/>
          </a:p>
          <a:p>
            <a:r>
              <a:rPr lang="el-GR" dirty="0" smtClean="0"/>
              <a:t>Η μεταβλητή </a:t>
            </a:r>
            <a:r>
              <a:rPr lang="en-US" dirty="0" smtClean="0"/>
              <a:t>_pos </a:t>
            </a:r>
            <a:r>
              <a:rPr lang="el-GR" dirty="0" smtClean="0"/>
              <a:t>θα πάρει τυχαία τιμή.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01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Μια μέθοδος που ο μόνος ρόλος της </a:t>
            </a:r>
            <a:r>
              <a:rPr lang="el-GR" dirty="0" err="1" smtClean="0"/>
              <a:t>ειναι</a:t>
            </a:r>
            <a:r>
              <a:rPr lang="el-GR" dirty="0" smtClean="0"/>
              <a:t>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κατασκευάζει</a:t>
            </a:r>
            <a:r>
              <a:rPr lang="el-GR" dirty="0" smtClean="0"/>
              <a:t> </a:t>
            </a:r>
            <a:r>
              <a:rPr lang="en-US" dirty="0" smtClean="0"/>
              <a:t>(construct) </a:t>
            </a:r>
            <a:r>
              <a:rPr lang="el-GR" dirty="0" smtClean="0"/>
              <a:t>και να αρχικοποιεί το αντικείμενο.</a:t>
            </a:r>
            <a:endParaRPr lang="en-US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l-GR" dirty="0" smtClean="0"/>
              <a:t>Μπορεί να έχει ορίσματα.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err="1" smtClean="0"/>
              <a:t>εχει</a:t>
            </a:r>
            <a:r>
              <a:rPr lang="el-GR" dirty="0" smtClean="0"/>
              <a:t> </a:t>
            </a:r>
            <a:r>
              <a:rPr lang="el-GR" dirty="0" err="1" smtClean="0"/>
              <a:t>τυπο</a:t>
            </a:r>
            <a:r>
              <a:rPr lang="el-GR" dirty="0" smtClean="0"/>
              <a:t> επιστροφής – </a:t>
            </a:r>
            <a:r>
              <a:rPr lang="el-GR" dirty="0" smtClean="0">
                <a:solidFill>
                  <a:srgbClr val="FF0000"/>
                </a:solidFill>
              </a:rPr>
              <a:t>ΟΥΤΕ </a:t>
            </a:r>
            <a:r>
              <a:rPr lang="en-US" dirty="0" smtClean="0"/>
              <a:t>void.</a:t>
            </a:r>
          </a:p>
          <a:p>
            <a:r>
              <a:rPr lang="el-GR" dirty="0" smtClean="0"/>
              <a:t>Υλοποίηση:</a:t>
            </a:r>
          </a:p>
          <a:p>
            <a:pPr lvl="1"/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συνάρτηση καλείται αυτόματα με την δημιουργία του αντικειμένου.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Είτε στη δήλωση του αντικειμένου.</a:t>
            </a:r>
          </a:p>
          <a:p>
            <a:pPr lvl="1"/>
            <a:r>
              <a:rPr lang="el-GR" dirty="0"/>
              <a:t>Ε</a:t>
            </a:r>
            <a:r>
              <a:rPr lang="el-GR" dirty="0" smtClean="0"/>
              <a:t>ίτε δημιουργία με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(</a:t>
            </a:r>
            <a:r>
              <a:rPr lang="el-GR" dirty="0" smtClean="0"/>
              <a:t>θα το δούμε αργότερα).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4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3962400"/>
            <a:ext cx="30480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326243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Car();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Collide(Car)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Αναφορές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828800"/>
            <a:ext cx="21146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 x = 2;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 &amp;y =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 &amp;z = y;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1828800"/>
            <a:ext cx="45961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 x = 2;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const 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Ref_y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&amp;x;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const 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Ref_z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&amp;(*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Ref_y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326536"/>
              </p:ext>
            </p:extLst>
          </p:nvPr>
        </p:nvGraphicFramePr>
        <p:xfrm>
          <a:off x="4664017" y="4267200"/>
          <a:ext cx="2209800" cy="200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/>
                <a:gridCol w="1104900"/>
              </a:tblGrid>
              <a:tr h="50165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0x1000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…</a:t>
                      </a:r>
                      <a:endParaRPr lang="en-US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mtClean="0"/>
                        <a:t>0x1002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0x1000</a:t>
                      </a:r>
                      <a:endParaRPr lang="en-US" dirty="0"/>
                    </a:p>
                  </a:txBody>
                  <a:tcPr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0x1003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0x1000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15984" y="434340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15984" y="5334000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Ref_y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Curved Connector 11"/>
          <p:cNvCxnSpPr>
            <a:stCxn id="10" idx="3"/>
          </p:cNvCxnSpPr>
          <p:nvPr/>
        </p:nvCxnSpPr>
        <p:spPr>
          <a:xfrm flipH="1" flipV="1">
            <a:off x="7351594" y="4528066"/>
            <a:ext cx="538347" cy="990600"/>
          </a:xfrm>
          <a:prstGeom prst="curvedConnector4">
            <a:avLst>
              <a:gd name="adj1" fmla="val -42463"/>
              <a:gd name="adj2" fmla="val 98881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50843" y="5855732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Ref_z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Curved Connector 19"/>
          <p:cNvCxnSpPr>
            <a:stCxn id="18" idx="3"/>
            <a:endCxn id="9" idx="3"/>
          </p:cNvCxnSpPr>
          <p:nvPr/>
        </p:nvCxnSpPr>
        <p:spPr>
          <a:xfrm flipH="1" flipV="1">
            <a:off x="7338508" y="4528066"/>
            <a:ext cx="586292" cy="1512332"/>
          </a:xfrm>
          <a:prstGeom prst="curvedConnector3">
            <a:avLst>
              <a:gd name="adj1" fmla="val -113259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3400" y="4101406"/>
            <a:ext cx="21146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 x = 2;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 &amp;y =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&amp;z =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05400" y="914400"/>
            <a:ext cx="3713452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Όλα αυτά είναι ισοδύναμα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411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8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0743" y="1600200"/>
            <a:ext cx="719545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_pos = 0;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742" y="3733800"/>
            <a:ext cx="7195457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:_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pos(0)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743" y="3331029"/>
            <a:ext cx="1345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Πιο σωστά: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0743" y="5508171"/>
            <a:ext cx="7195457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:_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(9), _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(4), …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630" y="5083629"/>
            <a:ext cx="4854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Αν είχαμε πολλές θέσεις να </a:t>
            </a:r>
            <a:r>
              <a:rPr lang="el-GR" dirty="0" err="1" smtClean="0"/>
              <a:t>αρχικοποίησουμε</a:t>
            </a:r>
            <a:r>
              <a:rPr lang="el-GR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5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429" y="2324100"/>
            <a:ext cx="3886200" cy="533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220246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2590800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αρχικοποίηση της θέσης γίνεται όταν ορίζουμε το αντικείμενο.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</a:t>
            </a:r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</a:t>
            </a:r>
            <a:r>
              <a:rPr lang="el-GR" dirty="0" err="1" smtClean="0"/>
              <a:t>γινεται</a:t>
            </a:r>
            <a:r>
              <a:rPr lang="el-GR" dirty="0" smtClean="0"/>
              <a:t> αν </a:t>
            </a:r>
            <a:r>
              <a:rPr lang="el-GR" dirty="0" err="1" smtClean="0"/>
              <a:t>θελουμε</a:t>
            </a:r>
            <a:r>
              <a:rPr lang="el-GR" dirty="0" smtClean="0"/>
              <a:t> να δώσουμε την αρχική θέση από την είσοδο? 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048000"/>
            <a:ext cx="294183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Car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_pos;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Car(int);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Move();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GetPosition();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Collide(Car)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105400"/>
            <a:ext cx="38100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p)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:_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pos(p)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733800"/>
            <a:ext cx="37664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:_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pos(0)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6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5429" y="3086100"/>
            <a:ext cx="3886200" cy="2667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5429" y="2362200"/>
            <a:ext cx="3886200" cy="2667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220246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position;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cin &gt;&gt; position;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carY(position);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Ανεξάρτητα του τι </a:t>
            </a:r>
            <a:r>
              <a:rPr lang="en-US" dirty="0" smtClean="0"/>
              <a:t>Constructors</a:t>
            </a:r>
            <a:r>
              <a:rPr lang="el-GR" dirty="0" smtClean="0"/>
              <a:t> έχουμε ορίσει, μπορούμε πάντα να αρχικοποιήσουμε ένα αντικείμενο με ένα άλλο αντικείμενο.</a:t>
            </a:r>
          </a:p>
          <a:p>
            <a:pPr lvl="1"/>
            <a:r>
              <a:rPr lang="el-GR" dirty="0" smtClean="0"/>
              <a:t>Χρησιμοποιούμε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Default Copy Constructor</a:t>
            </a:r>
          </a:p>
          <a:p>
            <a:pPr lvl="1"/>
            <a:r>
              <a:rPr lang="el-GR" dirty="0" smtClean="0"/>
              <a:t>Αρχικοποιεί όλα τα πεδία του αντικειμένου με τα πεδία του ορίσματος.</a:t>
            </a:r>
            <a:endParaRPr lang="en-US" dirty="0" smtClean="0"/>
          </a:p>
          <a:p>
            <a:pPr lvl="1"/>
            <a:r>
              <a:rPr lang="el-GR" dirty="0" smtClean="0"/>
              <a:t>Προσοχή αν κάποια πεδία είναι δείκτες!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Υπάρχει επίσης και ο </a:t>
            </a:r>
            <a:r>
              <a:rPr lang="en-US" dirty="0" smtClean="0"/>
              <a:t>Default Constructor</a:t>
            </a:r>
            <a:r>
              <a:rPr lang="el-GR" dirty="0" smtClean="0"/>
              <a:t> ο οποίος δεν έχει ορίσματα και δεν κάνει τίποτα.</a:t>
            </a:r>
          </a:p>
          <a:p>
            <a:pPr lvl="1"/>
            <a:r>
              <a:rPr lang="el-GR" dirty="0" smtClean="0"/>
              <a:t>Αν δεν τον έχουμε ορίσει εμείς, χρησιμοποιείται αυτός.</a:t>
            </a:r>
          </a:p>
          <a:p>
            <a:pPr lvl="1"/>
            <a:r>
              <a:rPr lang="el-GR" dirty="0" smtClean="0"/>
              <a:t>Τον χρησιμοποιούσαμε εμμέσως σε όλα τα προηγούμενα παραδείγματα.</a:t>
            </a:r>
          </a:p>
        </p:txBody>
      </p:sp>
    </p:spTree>
    <p:extLst>
      <p:ext uri="{BB962C8B-B14F-4D97-AF65-F5344CB8AC3E}">
        <p14:creationId xmlns:p14="http://schemas.microsoft.com/office/powerpoint/2010/main" val="77635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5429" y="3086100"/>
            <a:ext cx="3886200" cy="2667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1590" y="381000"/>
            <a:ext cx="7220246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&lt;iostream</a:t>
            </a:r>
            <a:r>
              <a:rPr lang="en-US" sz="1600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&lt;cmath&gt;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&lt;cstdlib&gt;</a:t>
            </a:r>
          </a:p>
          <a:p>
            <a:endParaRPr lang="el-GR" sz="1600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Car class definition, method definitions */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position;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cin &gt;&gt; position;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Car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carX(position);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Υ(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carX);</a:t>
            </a:r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bool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collision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counter = 0;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(!collision){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carX.Move();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carY.Move();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collision = carX.Collide(carY);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counter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Cars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ided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after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 &lt;&lt; counter &lt;&lt;"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moves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&lt;&lt; “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at position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 &lt;&lt; carX.GetPosition() &lt;&lt; endl;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0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n-US" dirty="0" smtClean="0"/>
              <a:t>constructors </a:t>
            </a:r>
            <a:r>
              <a:rPr lang="el-GR" dirty="0" smtClean="0"/>
              <a:t>είναι πολύ πιο σημαντικοί (και βολικοί) όταν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δεσμεύουμε μνήμη </a:t>
            </a:r>
            <a:r>
              <a:rPr lang="el-GR" dirty="0" smtClean="0"/>
              <a:t>μέσα στον </a:t>
            </a:r>
            <a:r>
              <a:rPr lang="en-US" dirty="0" smtClean="0"/>
              <a:t>constructor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Εξασφαλίζουμε ότι η μνήμη που χρειαζόμαστε για ένα αντικείμενο θα υπάρχει όταν το χρησιμοποιούμε.</a:t>
            </a:r>
          </a:p>
          <a:p>
            <a:pPr lvl="1"/>
            <a:r>
              <a:rPr lang="el-GR" dirty="0" smtClean="0"/>
              <a:t>Δεν εξαρτόμαστε από το να θυμηθεί ο προγραμματιστής να καλέσει την μέθοδο αρχικοποίησης.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8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58271"/>
            <a:ext cx="40110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s[100];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Swap(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&amp;);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2438400"/>
            <a:ext cx="4038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γίνεται αν δεν θέλουμε τα </a:t>
            </a:r>
            <a:r>
              <a:rPr lang="en-US" dirty="0" smtClean="0"/>
              <a:t>strings </a:t>
            </a:r>
            <a:r>
              <a:rPr lang="el-GR" dirty="0" smtClean="0"/>
              <a:t>να είναι </a:t>
            </a:r>
            <a:r>
              <a:rPr lang="en-US" dirty="0" smtClean="0"/>
              <a:t>fixed size?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8571" y="3504930"/>
            <a:ext cx="40386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πλεονέκτημα: μπορούμε σε μια άλλη συνάρτηση να αλλάξουμε το </a:t>
            </a:r>
            <a:r>
              <a:rPr lang="en-US" dirty="0" smtClean="0"/>
              <a:t>capacity </a:t>
            </a:r>
            <a:r>
              <a:rPr lang="el-GR" dirty="0" smtClean="0"/>
              <a:t>του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3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58271"/>
            <a:ext cx="40110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Swap(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&amp;);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2438400"/>
            <a:ext cx="4038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err="1" smtClean="0"/>
              <a:t>Κανουμε</a:t>
            </a:r>
            <a:r>
              <a:rPr lang="el-GR" dirty="0" smtClean="0"/>
              <a:t> τον πίνακα </a:t>
            </a:r>
            <a:r>
              <a:rPr lang="en-US" dirty="0" smtClean="0"/>
              <a:t>s </a:t>
            </a:r>
            <a:r>
              <a:rPr lang="el-GR" dirty="0" smtClean="0"/>
              <a:t>να έχει </a:t>
            </a:r>
            <a:r>
              <a:rPr lang="el-GR" dirty="0" err="1" smtClean="0"/>
              <a:t>δδυναμικά</a:t>
            </a:r>
            <a:r>
              <a:rPr lang="el-GR" dirty="0" smtClean="0"/>
              <a:t> δεσμευόμενη μνήμη.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8571" y="3504930"/>
            <a:ext cx="40386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πλεονέκτημα: μπορούμε </a:t>
            </a:r>
            <a:r>
              <a:rPr lang="el-GR" dirty="0" smtClean="0"/>
              <a:t>να ρυθμίσουμε δυναμικά το μέγεθος του </a:t>
            </a:r>
            <a:r>
              <a:rPr lang="en-US" dirty="0" smtClean="0"/>
              <a:t>string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4800600"/>
            <a:ext cx="4038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dirty="0" smtClean="0"/>
              <a:t>μειονέκτημα: πρέπει να φροντίζουμε για την δέσμευση μνήμης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58271"/>
            <a:ext cx="401103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Swap(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&amp;);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2438400"/>
            <a:ext cx="4038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δέσμευση της μνήμης θα γίνει μέσα στον </a:t>
            </a:r>
            <a:r>
              <a:rPr lang="en-US" dirty="0" smtClean="0"/>
              <a:t>constructor.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856" y="4419600"/>
            <a:ext cx="397837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new char[100];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3688445"/>
            <a:ext cx="40386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συνάρτηση δόμησης εξασφαλίζει ότι δεν θα δημιουργηθεί αντικείμενο που δεν έχει την απαραίτητη μνήμη.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7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2242457"/>
            <a:ext cx="459613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x[10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(x, 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y[10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(y , 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x &lt;&lt; " " &lt;&lt; y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swap the strings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x &lt;&lt; " " &lt;&lt; y &lt;&lt; endl;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52183" y="3276600"/>
            <a:ext cx="4775090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Πως θα υλοποιήσουμε την </a:t>
            </a:r>
            <a:r>
              <a:rPr lang="en-US" sz="2400" dirty="0" smtClean="0">
                <a:solidFill>
                  <a:srgbClr val="FF0000"/>
                </a:solidFill>
              </a:rPr>
              <a:t>swap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683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Ότι δεσμεύεται θα πρέπει να αποδεσμεύεται.</a:t>
            </a:r>
            <a:endParaRPr lang="en-US" dirty="0" smtClean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Destructor</a:t>
            </a:r>
            <a:r>
              <a:rPr lang="en-US" dirty="0" smtClean="0"/>
              <a:t> </a:t>
            </a:r>
            <a:r>
              <a:rPr lang="el-GR" dirty="0" smtClean="0"/>
              <a:t>αναλαμβάνει να καταστρέψει το αντικείμενο.</a:t>
            </a:r>
          </a:p>
          <a:p>
            <a:pPr lvl="1"/>
            <a:r>
              <a:rPr lang="el-GR" dirty="0" smtClean="0"/>
              <a:t>Αν δεν έχουμε δέσμευση μνήμης δεν είναι απαραίτητο να τον ορίσουμε, οι μεταβλητές μέλη καταστρέφονται όταν το αντικείμενο πάψει να υπάρχει.</a:t>
            </a:r>
          </a:p>
          <a:p>
            <a:pPr lvl="1"/>
            <a:r>
              <a:rPr lang="el-GR" dirty="0" smtClean="0"/>
              <a:t>Αν έχουμε δεσμεύσει μνήμη για το αντικείμενο θα πρέπει να την αποδεσμεύσουμε.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Μια μέθοδος που ο μόνος ρόλος της είναι να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αποδομεί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(destruct) </a:t>
            </a:r>
            <a:r>
              <a:rPr lang="el-GR" dirty="0" smtClean="0"/>
              <a:t>το αντικείμενο.</a:t>
            </a:r>
            <a:endParaRPr lang="en-US" dirty="0" smtClean="0"/>
          </a:p>
          <a:p>
            <a:pPr lvl="1"/>
            <a:r>
              <a:rPr lang="en-US" dirty="0" smtClean="0"/>
              <a:t>O destructor </a:t>
            </a:r>
            <a:r>
              <a:rPr lang="el-GR" dirty="0" smtClean="0"/>
              <a:t>κάνει ένα </a:t>
            </a:r>
            <a:r>
              <a:rPr lang="en-US" dirty="0" smtClean="0"/>
              <a:t>clean-up.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ΔΕΝ </a:t>
            </a:r>
            <a:r>
              <a:rPr lang="el-GR" dirty="0"/>
              <a:t>μπορεί </a:t>
            </a:r>
            <a:r>
              <a:rPr lang="el-GR" dirty="0" smtClean="0"/>
              <a:t>να έχει ορίσματα.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err="1" smtClean="0"/>
              <a:t>εχει</a:t>
            </a:r>
            <a:r>
              <a:rPr lang="el-GR" dirty="0" smtClean="0"/>
              <a:t> </a:t>
            </a:r>
            <a:r>
              <a:rPr lang="el-GR" dirty="0" err="1" smtClean="0"/>
              <a:t>τυπο</a:t>
            </a:r>
            <a:r>
              <a:rPr lang="el-GR" dirty="0" smtClean="0"/>
              <a:t> επιστροφής – </a:t>
            </a:r>
            <a:r>
              <a:rPr lang="el-GR" dirty="0" smtClean="0">
                <a:solidFill>
                  <a:srgbClr val="FF0000"/>
                </a:solidFill>
              </a:rPr>
              <a:t>ΟΥΤΕ </a:t>
            </a:r>
            <a:r>
              <a:rPr lang="en-US" dirty="0" smtClean="0"/>
              <a:t>void.</a:t>
            </a:r>
          </a:p>
          <a:p>
            <a:r>
              <a:rPr lang="el-GR" dirty="0" smtClean="0"/>
              <a:t>Υλοποίηση:</a:t>
            </a:r>
          </a:p>
          <a:p>
            <a:pPr lvl="1"/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συνάρτηση καλείται αυτόματα με την αποδόμηση του αντικειμένου.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Είτε γιατί παύει να υπάρχει (βγαίνουμε από το </a:t>
            </a:r>
            <a:r>
              <a:rPr lang="en-US" dirty="0" smtClean="0"/>
              <a:t>scope </a:t>
            </a:r>
            <a:r>
              <a:rPr lang="el-GR" dirty="0" smtClean="0"/>
              <a:t>που είναι ορισμένο).</a:t>
            </a:r>
          </a:p>
          <a:p>
            <a:pPr lvl="1"/>
            <a:r>
              <a:rPr lang="el-GR" dirty="0"/>
              <a:t>Ε</a:t>
            </a:r>
            <a:r>
              <a:rPr lang="el-GR" dirty="0" smtClean="0"/>
              <a:t>ίτε αποδόμηση με </a:t>
            </a:r>
            <a:r>
              <a:rPr lang="en-US" dirty="0" smtClean="0">
                <a:solidFill>
                  <a:srgbClr val="FF0000"/>
                </a:solidFill>
              </a:rPr>
              <a:t>delete </a:t>
            </a:r>
            <a:r>
              <a:rPr lang="en-US" dirty="0" smtClean="0"/>
              <a:t>(</a:t>
            </a:r>
            <a:r>
              <a:rPr lang="el-GR" dirty="0" smtClean="0"/>
              <a:t>θα το δούμε αργότερα).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0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61181"/>
            <a:ext cx="40110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16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const *);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void Swap(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&amp;);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2438400"/>
            <a:ext cx="4038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αποδέσμευση της μνήμης θα γίνει μέσα στον </a:t>
            </a:r>
            <a:r>
              <a:rPr lang="en-US" dirty="0" smtClean="0"/>
              <a:t>destructor.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549376"/>
            <a:ext cx="397837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 [] s;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4429083"/>
            <a:ext cx="39783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 = new char[100];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3505200"/>
            <a:ext cx="40386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αποδέσμευση της μνήμης είναι απαραίτητη για να αποφύγουμε </a:t>
            </a:r>
            <a:r>
              <a:rPr lang="en-US" dirty="0" smtClean="0"/>
              <a:t>memory leaks.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Destructor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Τον χρησιμοποιούσαμε εμμέσως μέχρι τώρα. Δεν κάνει τίποτα.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αποδεσμεύει μνήμη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5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 στα μέλη που είναι δείκτες!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τον </a:t>
            </a:r>
            <a:r>
              <a:rPr lang="en-US" dirty="0" smtClean="0"/>
              <a:t>Default Copy Constructor, </a:t>
            </a:r>
            <a:r>
              <a:rPr lang="el-GR" dirty="0" smtClean="0"/>
              <a:t>τα πεδία ενός αντικειμένου αντιγράφονται στο άλλο. Αν το πεδίο είναι ένας </a:t>
            </a:r>
            <a:r>
              <a:rPr lang="en-US" dirty="0" smtClean="0"/>
              <a:t>pointer </a:t>
            </a:r>
            <a:r>
              <a:rPr lang="el-GR" dirty="0" smtClean="0"/>
              <a:t>τότε οι δύο </a:t>
            </a:r>
            <a:r>
              <a:rPr lang="en-US" dirty="0" smtClean="0"/>
              <a:t>pointers </a:t>
            </a:r>
            <a:r>
              <a:rPr lang="el-GR" dirty="0" smtClean="0"/>
              <a:t>θα δείχνουν στην ίδια θέση μνήμης. Αυτό μπορεί να δημιουργήσει πρόβλημα:</a:t>
            </a:r>
          </a:p>
          <a:p>
            <a:pPr lvl="1"/>
            <a:r>
              <a:rPr lang="el-GR" dirty="0" smtClean="0"/>
              <a:t>Αν το ένα αντικείμενο καταστραφεί, ο </a:t>
            </a:r>
            <a:r>
              <a:rPr lang="en-US" dirty="0" smtClean="0"/>
              <a:t>destructor </a:t>
            </a:r>
            <a:r>
              <a:rPr lang="el-GR" dirty="0" smtClean="0"/>
              <a:t>αποδεσμεύει τη μνήμη και ο </a:t>
            </a:r>
            <a:r>
              <a:rPr lang="en-US" dirty="0" smtClean="0"/>
              <a:t>pointer </a:t>
            </a:r>
            <a:r>
              <a:rPr lang="el-GR" dirty="0" smtClean="0"/>
              <a:t>στο άλλο αντικείμενο δείχνει στο κενό (</a:t>
            </a:r>
            <a:r>
              <a:rPr lang="en-US" dirty="0" smtClean="0"/>
              <a:t>dangling pointer).</a:t>
            </a:r>
            <a:r>
              <a:rPr lang="el-GR" dirty="0" smtClean="0"/>
              <a:t> Αυτό θα το δούμε όταν δημιουργούμε </a:t>
            </a:r>
            <a:r>
              <a:rPr lang="en-US" dirty="0" smtClean="0"/>
              <a:t>pointers </a:t>
            </a:r>
            <a:r>
              <a:rPr lang="el-GR" dirty="0" smtClean="0"/>
              <a:t>σε αντικείμενα.</a:t>
            </a:r>
            <a:endParaRPr lang="en-US" dirty="0" smtClean="0"/>
          </a:p>
          <a:p>
            <a:pPr lvl="1"/>
            <a:r>
              <a:rPr lang="el-GR" dirty="0" smtClean="0"/>
              <a:t>Παρόμοιο πρόβλημα μπορεί να δημιουργηθεί αν κάνουμε τον δείκτη του αντικειμένου να δείχνει σε μια θέση που μετά καταστρέφεται.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86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30725"/>
          </a:xfrm>
          <a:ln/>
        </p:spPr>
        <p:txBody>
          <a:bodyPr>
            <a:normAutofit/>
          </a:bodyPr>
          <a:lstStyle/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::</a:t>
            </a: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 (char *y){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	s = y; // NOT A DEEP COPY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::~</a:t>
            </a: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 (){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cout &lt;&lt; s &lt;&lt; " is deleted\n";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delete[] s;</a:t>
            </a:r>
            <a:endParaRPr lang="el-GR" sz="2400" b="1" dirty="0" smtClean="0">
              <a:latin typeface="Courier New" pitchFamily="49" charset="0"/>
            </a:endParaRP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54693" y="2667000"/>
            <a:ext cx="308930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Υπερφόρτωση του </a:t>
            </a:r>
            <a:endParaRPr lang="en-US" dirty="0" smtClean="0"/>
          </a:p>
          <a:p>
            <a:r>
              <a:rPr lang="en-US" dirty="0" smtClean="0"/>
              <a:t>Constructor</a:t>
            </a:r>
            <a:r>
              <a:rPr lang="el-GR" dirty="0" smtClean="0"/>
              <a:t> με όρισμα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 στα μέλη που είναι δείκτες!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5103674"/>
            <a:ext cx="6179961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δυο πιθανά προβλήματα με αυτό τον κώδικα: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Ο χώρος μνήμης στον οποίο δείχνει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αποδεσμεύεται και 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γίνεται </a:t>
            </a:r>
            <a:r>
              <a:rPr lang="en-US" dirty="0" smtClean="0"/>
              <a:t>dangling pointer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Το αντικείμενο καταστρέφεται και ο χώρος αποδεσμεύεται και η παράμετρος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γίνεται </a:t>
            </a:r>
            <a:r>
              <a:rPr lang="en-US" dirty="0" smtClean="0"/>
              <a:t>dangling 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03325"/>
            <a:ext cx="8229600" cy="3749675"/>
          </a:xfrm>
          <a:ln/>
        </p:spPr>
        <p:txBody>
          <a:bodyPr/>
          <a:lstStyle/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main(){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char</a:t>
            </a:r>
            <a:r>
              <a:rPr lang="en-US" sz="2000" b="1" dirty="0" smtClean="0">
                <a:latin typeface="Courier New" pitchFamily="49" charset="0"/>
              </a:rPr>
              <a:t> *x = new char[10];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strcpy</a:t>
            </a:r>
            <a:r>
              <a:rPr lang="en-US" sz="2000" b="1" dirty="0" smtClean="0">
                <a:latin typeface="Courier New" pitchFamily="49" charset="0"/>
              </a:rPr>
              <a:t>(x, </a:t>
            </a:r>
            <a:r>
              <a:rPr lang="en-US" sz="2000" b="1" dirty="0" smtClean="0"/>
              <a:t>“</a:t>
            </a:r>
            <a:r>
              <a:rPr lang="en-US" sz="2000" b="1" dirty="0" err="1" smtClean="0">
                <a:latin typeface="Courier New" pitchFamily="49" charset="0"/>
              </a:rPr>
              <a:t>abcdefg</a:t>
            </a:r>
            <a:r>
              <a:rPr lang="en-US" sz="2000" b="1" dirty="0" smtClean="0"/>
              <a:t>”</a:t>
            </a:r>
            <a:r>
              <a:rPr lang="en-US" sz="2000" b="1" dirty="0" smtClean="0">
                <a:latin typeface="Courier New" pitchFamily="49" charset="0"/>
              </a:rPr>
              <a:t>);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</a:rPr>
              <a:t>myString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alpha</a:t>
            </a:r>
            <a:r>
              <a:rPr lang="en-US" sz="2000" b="1" dirty="0" smtClean="0">
                <a:latin typeface="Courier New" pitchFamily="49" charset="0"/>
              </a:rPr>
              <a:t>(x);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</a:rPr>
              <a:t>myString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betta</a:t>
            </a:r>
            <a:r>
              <a:rPr lang="en-US" sz="2000" b="1" dirty="0" smtClean="0">
                <a:latin typeface="Courier New" pitchFamily="49" charset="0"/>
              </a:rPr>
              <a:t>(alpha);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delete [] x;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cout &lt;&lt; </a:t>
            </a:r>
            <a:r>
              <a:rPr lang="en-US" sz="2000" b="1" dirty="0" err="1" smtClean="0">
                <a:latin typeface="Courier New" pitchFamily="49" charset="0"/>
              </a:rPr>
              <a:t>alpha.GetString</a:t>
            </a:r>
            <a:r>
              <a:rPr lang="en-US" sz="2000" b="1" dirty="0" smtClean="0">
                <a:latin typeface="Courier New" pitchFamily="49" charset="0"/>
              </a:rPr>
              <a:t>() &lt;&lt; endl; //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ERROR!!!!!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ltGray">
          <a:xfrm>
            <a:off x="971550" y="5516563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Verdana" pitchFamily="34" charset="0"/>
              </a:rPr>
              <a:t>s points to </a:t>
            </a:r>
          </a:p>
          <a:p>
            <a:pPr algn="ctr" eaLnBrk="0" hangingPunct="0"/>
            <a:r>
              <a:rPr lang="en-US" b="1">
                <a:latin typeface="Verdana" pitchFamily="34" charset="0"/>
              </a:rPr>
              <a:t>2000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ltGray">
          <a:xfrm>
            <a:off x="3995738" y="5734050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ltGray">
          <a:xfrm>
            <a:off x="7019925" y="5592762"/>
            <a:ext cx="1816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x allocated at </a:t>
            </a:r>
          </a:p>
          <a:p>
            <a:pPr eaLnBrk="0" hangingPunct="0"/>
            <a:r>
              <a:rPr lang="en-US" dirty="0">
                <a:latin typeface="Verdana" pitchFamily="34" charset="0"/>
              </a:rPr>
              <a:t>2000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ltGray">
          <a:xfrm>
            <a:off x="1194497" y="5062867"/>
            <a:ext cx="8146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Verdana" pitchFamily="34" charset="0"/>
              </a:rPr>
              <a:t>alpha</a:t>
            </a:r>
            <a:endParaRPr lang="en-US" dirty="0">
              <a:latin typeface="Verdana" pitchFamily="34" charset="0"/>
            </a:endParaRPr>
          </a:p>
        </p:txBody>
      </p:sp>
      <p:cxnSp>
        <p:nvCxnSpPr>
          <p:cNvPr id="67592" name="AutoShape 8"/>
          <p:cNvCxnSpPr>
            <a:cxnSpLocks noChangeShapeType="1"/>
            <a:stCxn id="67588" idx="2"/>
            <a:endCxn id="67589" idx="2"/>
          </p:cNvCxnSpPr>
          <p:nvPr/>
        </p:nvCxnSpPr>
        <p:spPr bwMode="ltGray">
          <a:xfrm rot="5400000" flipH="1" flipV="1">
            <a:off x="3474244" y="4490244"/>
            <a:ext cx="431800" cy="3636962"/>
          </a:xfrm>
          <a:prstGeom prst="curvedConnector3">
            <a:avLst>
              <a:gd name="adj1" fmla="val -52940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5795963" y="5373688"/>
            <a:ext cx="792162" cy="1223962"/>
            <a:chOff x="5795963" y="5373688"/>
            <a:chExt cx="792162" cy="1223962"/>
          </a:xfrm>
        </p:grpSpPr>
        <p:sp>
          <p:nvSpPr>
            <p:cNvPr id="67594" name="Line 10"/>
            <p:cNvSpPr>
              <a:spLocks noChangeShapeType="1"/>
            </p:cNvSpPr>
            <p:nvPr/>
          </p:nvSpPr>
          <p:spPr bwMode="ltGray">
            <a:xfrm flipH="1">
              <a:off x="5795963" y="5373688"/>
              <a:ext cx="647700" cy="10795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5" name="Line 11"/>
            <p:cNvSpPr>
              <a:spLocks noChangeShapeType="1"/>
            </p:cNvSpPr>
            <p:nvPr/>
          </p:nvSpPr>
          <p:spPr bwMode="ltGray">
            <a:xfrm>
              <a:off x="5867400" y="5445125"/>
              <a:ext cx="720725" cy="11525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7597" name="Text Box 13"/>
          <p:cNvSpPr txBox="1">
            <a:spLocks noChangeArrowheads="1"/>
          </p:cNvSpPr>
          <p:nvPr/>
        </p:nvSpPr>
        <p:spPr bwMode="ltGray">
          <a:xfrm>
            <a:off x="3493294" y="5065486"/>
            <a:ext cx="2014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no longer exists</a:t>
            </a:r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ltGray">
          <a:xfrm>
            <a:off x="6877050" y="2708275"/>
            <a:ext cx="1800225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Verdana" pitchFamily="34" charset="0"/>
              </a:rPr>
              <a:t>s points to </a:t>
            </a:r>
          </a:p>
          <a:p>
            <a:pPr algn="ctr" eaLnBrk="0" hangingPunct="0"/>
            <a:r>
              <a:rPr lang="en-US" b="1">
                <a:latin typeface="Verdana" pitchFamily="34" charset="0"/>
              </a:rPr>
              <a:t>2000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ltGray">
          <a:xfrm>
            <a:off x="7257596" y="2276475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 err="1" smtClean="0">
                <a:latin typeface="Verdana" pitchFamily="34" charset="0"/>
              </a:rPr>
              <a:t>betta</a:t>
            </a:r>
            <a:endParaRPr lang="en-US" dirty="0">
              <a:latin typeface="Verdana" pitchFamily="34" charset="0"/>
            </a:endParaRPr>
          </a:p>
        </p:txBody>
      </p:sp>
      <p:cxnSp>
        <p:nvCxnSpPr>
          <p:cNvPr id="67601" name="AutoShape 17"/>
          <p:cNvCxnSpPr>
            <a:cxnSpLocks noChangeShapeType="1"/>
            <a:stCxn id="67599" idx="2"/>
            <a:endCxn id="67595" idx="0"/>
          </p:cNvCxnSpPr>
          <p:nvPr/>
        </p:nvCxnSpPr>
        <p:spPr bwMode="ltGray">
          <a:xfrm rot="5400000">
            <a:off x="5957888" y="3625850"/>
            <a:ext cx="1728787" cy="1909763"/>
          </a:xfrm>
          <a:prstGeom prst="curvedConnector3">
            <a:avLst>
              <a:gd name="adj1" fmla="val 49954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47675" y="3048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με το πρόβλημα 2.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390928" y="1239876"/>
            <a:ext cx="3295650" cy="619125"/>
          </a:xfrm>
          <a:prstGeom prst="wedgeRectCallout">
            <a:avLst>
              <a:gd name="adj1" fmla="val -123701"/>
              <a:gd name="adj2" fmla="val 26247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2060"/>
                </a:solidFill>
              </a:rPr>
              <a:t>Κατασκευή του </a:t>
            </a:r>
            <a:r>
              <a:rPr lang="en-US" dirty="0" err="1" smtClean="0">
                <a:solidFill>
                  <a:srgbClr val="002060"/>
                </a:solidFill>
              </a:rPr>
              <a:t>betta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>
                <a:solidFill>
                  <a:srgbClr val="002060"/>
                </a:solidFill>
              </a:rPr>
              <a:t>με </a:t>
            </a:r>
            <a:r>
              <a:rPr lang="en-US" dirty="0" smtClean="0">
                <a:solidFill>
                  <a:srgbClr val="002060"/>
                </a:solidFill>
              </a:rPr>
              <a:t>default copy constructor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7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  <p:bldP spid="67589" grpId="0" animBg="1"/>
      <p:bldP spid="67590" grpId="0"/>
      <p:bldP spid="67591" grpId="0"/>
      <p:bldP spid="67597" grpId="0"/>
      <p:bldP spid="67599" grpId="0" animBg="1"/>
      <p:bldP spid="6760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sz="4400" dirty="0" smtClean="0"/>
              <a:t>Μία λύση</a:t>
            </a:r>
            <a:endParaRPr lang="en-US" sz="4400" dirty="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2500" lnSpcReduction="20000"/>
          </a:bodyPr>
          <a:lstStyle/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::</a:t>
            </a: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(char </a:t>
            </a:r>
            <a:r>
              <a:rPr lang="en-US" sz="2400" b="1" dirty="0" smtClean="0">
                <a:latin typeface="Courier New" pitchFamily="49" charset="0"/>
              </a:rPr>
              <a:t>*y){</a:t>
            </a:r>
            <a:endParaRPr lang="en-US" sz="2400" b="1" dirty="0" smtClean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cout &lt;&lt; </a:t>
            </a:r>
            <a:r>
              <a:rPr lang="en-US" sz="2400" b="1" dirty="0" smtClean="0">
                <a:latin typeface="Courier New" pitchFamily="49" charset="0"/>
              </a:rPr>
              <a:t>y </a:t>
            </a:r>
            <a:r>
              <a:rPr lang="en-US" sz="2400" b="1" dirty="0" smtClean="0">
                <a:latin typeface="Courier New" pitchFamily="49" charset="0"/>
              </a:rPr>
              <a:t>&lt;&lt; " is copied\n";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s = new char [</a:t>
            </a:r>
            <a:r>
              <a:rPr lang="en-US" sz="2400" b="1" dirty="0" err="1" smtClean="0">
                <a:latin typeface="Courier New" pitchFamily="49" charset="0"/>
              </a:rPr>
              <a:t>strlen</a:t>
            </a:r>
            <a:r>
              <a:rPr lang="en-US" sz="2400" b="1" dirty="0" smtClean="0">
                <a:latin typeface="Courier New" pitchFamily="49" charset="0"/>
              </a:rPr>
              <a:t>(y)+</a:t>
            </a:r>
            <a:r>
              <a:rPr lang="en-US" sz="2400" b="1" dirty="0" smtClean="0">
                <a:latin typeface="Courier New" pitchFamily="49" charset="0"/>
              </a:rPr>
              <a:t>1];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  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strcpy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s,n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);  // DEEP COPY HERE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::</a:t>
            </a: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 &amp;x){</a:t>
            </a: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	s = new char [</a:t>
            </a:r>
            <a:r>
              <a:rPr lang="en-US" sz="2400" b="1" dirty="0" err="1" smtClean="0">
                <a:latin typeface="Courier New" pitchFamily="49" charset="0"/>
              </a:rPr>
              <a:t>strlen</a:t>
            </a:r>
            <a:r>
              <a:rPr lang="en-US" sz="2400" b="1" dirty="0" smtClean="0">
                <a:latin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</a:rPr>
              <a:t>x.GetString</a:t>
            </a:r>
            <a:r>
              <a:rPr lang="en-US" sz="2400" b="1" dirty="0" smtClean="0">
                <a:latin typeface="Courier New" pitchFamily="49" charset="0"/>
              </a:rPr>
              <a:t>())+1];</a:t>
            </a: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strcpy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(s,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x.GetString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());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// DEEP COPY</a:t>
            </a: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::~</a:t>
            </a:r>
            <a:r>
              <a:rPr lang="en-US" sz="2400" b="1" dirty="0" err="1" smtClean="0">
                <a:latin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</a:rPr>
              <a:t>(){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cout &lt;&lt; s &lt;&lt; " is deleted\n";</a:t>
            </a: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delete[] s;</a:t>
            </a:r>
            <a:endParaRPr lang="el-GR" sz="2400" b="1" dirty="0" smtClean="0">
              <a:latin typeface="Courier New" pitchFamily="49" charset="0"/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68881" y="3124200"/>
            <a:ext cx="277511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Υπερφόρτωση του </a:t>
            </a:r>
            <a:endParaRPr lang="en-US" dirty="0" smtClean="0"/>
          </a:p>
          <a:p>
            <a:r>
              <a:rPr lang="en-US" dirty="0" smtClean="0"/>
              <a:t>Default Copy Constructor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30961" y="1143000"/>
            <a:ext cx="2922332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Δημιουργία τοπικά χώρου και αντιγράφου του </a:t>
            </a:r>
            <a:r>
              <a:rPr lang="en-US" dirty="0" smtClean="0"/>
              <a:t>string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Το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δεν σχετίζεται πια με το </a:t>
            </a:r>
            <a:r>
              <a:rPr lang="el-GR" dirty="0" err="1" smtClean="0"/>
              <a:t>χωρο</a:t>
            </a:r>
            <a:r>
              <a:rPr lang="el-GR" dirty="0" smtClean="0"/>
              <a:t> </a:t>
            </a:r>
            <a:r>
              <a:rPr lang="el-GR" dirty="0" err="1" smtClean="0"/>
              <a:t>μνημης</a:t>
            </a:r>
            <a:r>
              <a:rPr lang="el-GR" dirty="0" smtClean="0"/>
              <a:t> του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9893" y="5934670"/>
            <a:ext cx="43434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destructor </a:t>
            </a:r>
            <a:r>
              <a:rPr lang="el-GR" dirty="0" smtClean="0"/>
              <a:t>ελευθερώνει τον τοπικό χώρο μνήμης και η παράμετρος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δεν επηρεάζεται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578" y="295791"/>
            <a:ext cx="8229600" cy="990600"/>
          </a:xfrm>
        </p:spPr>
        <p:txBody>
          <a:bodyPr/>
          <a:lstStyle/>
          <a:p>
            <a:r>
              <a:rPr lang="el-GR" sz="4400" dirty="0" err="1" smtClean="0"/>
              <a:t>Παραδειγμα</a:t>
            </a:r>
            <a:endParaRPr lang="en-US" sz="4400" dirty="0" smtClean="0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ltGray">
          <a:xfrm>
            <a:off x="900113" y="5502275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Verdana" pitchFamily="34" charset="0"/>
              </a:rPr>
              <a:t>s points to </a:t>
            </a:r>
          </a:p>
          <a:p>
            <a:pPr algn="ctr" eaLnBrk="0" hangingPunct="0"/>
            <a:r>
              <a:rPr lang="en-US" b="1">
                <a:latin typeface="Verdana" pitchFamily="34" charset="0"/>
              </a:rPr>
              <a:t>3000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ltGray">
          <a:xfrm>
            <a:off x="3995738" y="4854575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ltGray">
          <a:xfrm>
            <a:off x="7019925" y="4846637"/>
            <a:ext cx="1816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x allocated at </a:t>
            </a:r>
          </a:p>
          <a:p>
            <a:pPr eaLnBrk="0" hangingPunct="0"/>
            <a:r>
              <a:rPr lang="en-US">
                <a:latin typeface="Verdana" pitchFamily="34" charset="0"/>
              </a:rPr>
              <a:t>2000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ltGray">
          <a:xfrm>
            <a:off x="1392901" y="5132692"/>
            <a:ext cx="8146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Verdana" pitchFamily="34" charset="0"/>
              </a:rPr>
              <a:t>alpha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ltGray">
          <a:xfrm flipH="1">
            <a:off x="5795963" y="4494212"/>
            <a:ext cx="647700" cy="1079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ltGray">
          <a:xfrm>
            <a:off x="5867400" y="4565650"/>
            <a:ext cx="720725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ltGray">
          <a:xfrm>
            <a:off x="4052888" y="5949950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ltGray">
          <a:xfrm>
            <a:off x="7077075" y="5942012"/>
            <a:ext cx="1600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new space</a:t>
            </a:r>
          </a:p>
          <a:p>
            <a:pPr eaLnBrk="0" hangingPunct="0"/>
            <a:r>
              <a:rPr lang="en-US">
                <a:latin typeface="Verdana" pitchFamily="34" charset="0"/>
              </a:rPr>
              <a:t>allocated at </a:t>
            </a:r>
          </a:p>
          <a:p>
            <a:pPr eaLnBrk="0" hangingPunct="0"/>
            <a:r>
              <a:rPr lang="en-US">
                <a:latin typeface="Verdana" pitchFamily="34" charset="0"/>
              </a:rPr>
              <a:t>3000</a:t>
            </a:r>
          </a:p>
        </p:txBody>
      </p:sp>
      <p:cxnSp>
        <p:nvCxnSpPr>
          <p:cNvPr id="70668" name="AutoShape 12"/>
          <p:cNvCxnSpPr>
            <a:cxnSpLocks noChangeShapeType="1"/>
            <a:stCxn id="70660" idx="3"/>
            <a:endCxn id="70666" idx="2"/>
          </p:cNvCxnSpPr>
          <p:nvPr/>
        </p:nvCxnSpPr>
        <p:spPr bwMode="ltGray">
          <a:xfrm>
            <a:off x="2700338" y="6007100"/>
            <a:ext cx="2865437" cy="301625"/>
          </a:xfrm>
          <a:prstGeom prst="curvedConnector4">
            <a:avLst>
              <a:gd name="adj1" fmla="val 23602"/>
              <a:gd name="adj2" fmla="val 175792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669" name="Text Box 13"/>
          <p:cNvSpPr txBox="1">
            <a:spLocks noChangeArrowheads="1"/>
          </p:cNvSpPr>
          <p:nvPr/>
        </p:nvSpPr>
        <p:spPr bwMode="ltGray">
          <a:xfrm>
            <a:off x="3516962" y="5534818"/>
            <a:ext cx="31983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still </a:t>
            </a:r>
            <a:r>
              <a:rPr lang="en-US" dirty="0" smtClean="0">
                <a:latin typeface="Verdana" pitchFamily="34" charset="0"/>
              </a:rPr>
              <a:t>exists</a:t>
            </a:r>
            <a:r>
              <a:rPr lang="el-GR" dirty="0" smtClean="0">
                <a:latin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</a:rPr>
              <a:t>after deleting x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ltGray">
          <a:xfrm>
            <a:off x="5235575" y="1022350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Verdana" pitchFamily="34" charset="0"/>
              </a:rPr>
              <a:t>s points to </a:t>
            </a:r>
          </a:p>
          <a:p>
            <a:pPr algn="ctr" eaLnBrk="0" hangingPunct="0"/>
            <a:r>
              <a:rPr lang="en-US" b="1">
                <a:latin typeface="Verdana" pitchFamily="34" charset="0"/>
              </a:rPr>
              <a:t>4000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ltGray">
          <a:xfrm>
            <a:off x="5292725" y="2840037"/>
            <a:ext cx="3024188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0672" name="AutoShape 16"/>
          <p:cNvCxnSpPr>
            <a:cxnSpLocks noChangeShapeType="1"/>
            <a:stCxn id="70670" idx="3"/>
            <a:endCxn id="70671" idx="2"/>
          </p:cNvCxnSpPr>
          <p:nvPr/>
        </p:nvCxnSpPr>
        <p:spPr bwMode="ltGray">
          <a:xfrm flipH="1">
            <a:off x="6805613" y="1527175"/>
            <a:ext cx="230187" cy="1671637"/>
          </a:xfrm>
          <a:prstGeom prst="curvedConnector4">
            <a:avLst>
              <a:gd name="adj1" fmla="val -655861"/>
              <a:gd name="adj2" fmla="val 113676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673" name="Text Box 17"/>
          <p:cNvSpPr txBox="1">
            <a:spLocks noChangeArrowheads="1"/>
          </p:cNvSpPr>
          <p:nvPr/>
        </p:nvSpPr>
        <p:spPr bwMode="ltGray">
          <a:xfrm>
            <a:off x="7302500" y="2603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l-GR">
              <a:latin typeface="Verdana" pitchFamily="34" charset="0"/>
            </a:endParaRP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ltGray">
          <a:xfrm>
            <a:off x="5726115" y="627063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 err="1" smtClean="0">
                <a:latin typeface="Verdana" pitchFamily="34" charset="0"/>
              </a:rPr>
              <a:t>betta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ltGray">
          <a:xfrm>
            <a:off x="7364413" y="3125787"/>
            <a:ext cx="1600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new space</a:t>
            </a:r>
          </a:p>
          <a:p>
            <a:pPr eaLnBrk="0" hangingPunct="0"/>
            <a:r>
              <a:rPr lang="en-US" dirty="0">
                <a:latin typeface="Verdana" pitchFamily="34" charset="0"/>
              </a:rPr>
              <a:t>allocated at </a:t>
            </a:r>
          </a:p>
          <a:p>
            <a:pPr eaLnBrk="0" hangingPunct="0"/>
            <a:r>
              <a:rPr lang="en-US" dirty="0">
                <a:latin typeface="Verdana" pitchFamily="34" charset="0"/>
              </a:rPr>
              <a:t>4000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66531" y="1397432"/>
            <a:ext cx="8229600" cy="3749675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main(){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char</a:t>
            </a:r>
            <a:r>
              <a:rPr lang="en-US" sz="2000" b="1" dirty="0" smtClean="0">
                <a:latin typeface="Courier New" pitchFamily="49" charset="0"/>
              </a:rPr>
              <a:t> *x = new char[10];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strcpy</a:t>
            </a:r>
            <a:r>
              <a:rPr lang="en-US" sz="2000" b="1" dirty="0" smtClean="0">
                <a:latin typeface="Courier New" pitchFamily="49" charset="0"/>
              </a:rPr>
              <a:t>(x, </a:t>
            </a:r>
            <a:r>
              <a:rPr lang="en-US" sz="2000" b="1" dirty="0" smtClean="0"/>
              <a:t>“</a:t>
            </a:r>
            <a:r>
              <a:rPr lang="en-US" sz="2000" b="1" dirty="0" err="1" smtClean="0">
                <a:latin typeface="Courier New" pitchFamily="49" charset="0"/>
              </a:rPr>
              <a:t>abcdefg</a:t>
            </a:r>
            <a:r>
              <a:rPr lang="en-US" sz="2000" b="1" dirty="0" smtClean="0"/>
              <a:t>”</a:t>
            </a:r>
            <a:r>
              <a:rPr lang="en-US" sz="2000" b="1" dirty="0" smtClean="0">
                <a:latin typeface="Courier New" pitchFamily="49" charset="0"/>
              </a:rPr>
              <a:t>);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</a:rPr>
              <a:t>myString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alpha</a:t>
            </a:r>
            <a:r>
              <a:rPr lang="en-US" sz="2000" b="1" dirty="0" smtClean="0">
                <a:latin typeface="Courier New" pitchFamily="49" charset="0"/>
              </a:rPr>
              <a:t>(x);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</a:rPr>
              <a:t>myString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betta</a:t>
            </a:r>
            <a:r>
              <a:rPr lang="en-US" sz="2000" b="1" dirty="0" smtClean="0">
                <a:latin typeface="Courier New" pitchFamily="49" charset="0"/>
              </a:rPr>
              <a:t>(alpha);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delete [] x;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cout &lt;&lt; </a:t>
            </a:r>
            <a:r>
              <a:rPr lang="en-US" sz="2000" b="1" dirty="0" err="1" smtClean="0">
                <a:latin typeface="Courier New" pitchFamily="49" charset="0"/>
              </a:rPr>
              <a:t>alpha.GetString</a:t>
            </a:r>
            <a:r>
              <a:rPr lang="en-US" sz="2000" b="1" dirty="0" smtClean="0">
                <a:latin typeface="Courier New" pitchFamily="49" charset="0"/>
              </a:rPr>
              <a:t>() &lt;&lt; endl; //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</a:rPr>
              <a:t>ΟΚ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!!</a:t>
            </a:r>
          </a:p>
          <a:p>
            <a:pPr marL="742950" lvl="1" indent="-28575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0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0419" y="1371600"/>
            <a:ext cx="3079689" cy="535531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intArray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cleanArray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A =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[10];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delete [] A;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1371600"/>
            <a:ext cx="3906839" cy="286232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cleanArray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delete [] A;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X.cleanArray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0" y="4343400"/>
            <a:ext cx="5334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πρόγραμμα αυτό </a:t>
            </a:r>
            <a:r>
              <a:rPr lang="el-GR" dirty="0" err="1" smtClean="0"/>
              <a:t>προκάλει</a:t>
            </a:r>
            <a:r>
              <a:rPr lang="el-GR" dirty="0" smtClean="0"/>
              <a:t> </a:t>
            </a:r>
            <a:r>
              <a:rPr lang="en-US" dirty="0" smtClean="0"/>
              <a:t>memory error</a:t>
            </a:r>
            <a:r>
              <a:rPr lang="el-GR" dirty="0" smtClean="0"/>
              <a:t>, </a:t>
            </a:r>
            <a:r>
              <a:rPr lang="el-GR" dirty="0" err="1" smtClean="0"/>
              <a:t>γιατι</a:t>
            </a:r>
            <a:r>
              <a:rPr lang="el-GR" dirty="0" smtClean="0"/>
              <a:t>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4826675"/>
            <a:ext cx="5334000" cy="2031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της μεθόδου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x.cleanArray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αποδεσμεύει τη μνήμη του πίνακα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Α</a:t>
            </a:r>
            <a:r>
              <a:rPr lang="el-GR" dirty="0" smtClean="0"/>
              <a:t> μέσα στο αντικείμενο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Χ</a:t>
            </a:r>
            <a:r>
              <a:rPr lang="el-GR" dirty="0" smtClean="0"/>
              <a:t>.</a:t>
            </a:r>
          </a:p>
          <a:p>
            <a:r>
              <a:rPr lang="el-GR" dirty="0" smtClean="0"/>
              <a:t>Όταν το πρόγραμμα ολοκληρωθεί το αντικείμενο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Χ</a:t>
            </a:r>
            <a:r>
              <a:rPr lang="el-GR" dirty="0" smtClean="0"/>
              <a:t> καταστρέφεται και καλείται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 ο </a:t>
            </a:r>
            <a:r>
              <a:rPr lang="en-US" dirty="0" smtClean="0"/>
              <a:t>destructor </a:t>
            </a:r>
            <a:r>
              <a:rPr lang="el-GR" dirty="0" smtClean="0"/>
              <a:t>ο οποίος προσπαθεί να σβήσει ξανά το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Α</a:t>
            </a:r>
            <a:r>
              <a:rPr lang="el-GR" dirty="0" smtClean="0"/>
              <a:t> προκαλώντας λάθος.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8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86" y="2057400"/>
            <a:ext cx="459613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*x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[10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(x, 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[10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(y , 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x &lt;&lt; " " &lt;&lt; y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mySwap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x &lt;&lt; " " &lt;&lt; y &lt;&lt; endl;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2209800"/>
            <a:ext cx="418255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(char *x, char *y)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l-PL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pl-PL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z[100];</a:t>
            </a:r>
          </a:p>
          <a:p>
            <a:r>
              <a:rPr lang="pl-PL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l-PL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(z,y);</a:t>
            </a:r>
          </a:p>
          <a:p>
            <a:r>
              <a:rPr lang="pl-PL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l-PL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(y,x);</a:t>
            </a:r>
          </a:p>
          <a:p>
            <a:r>
              <a:rPr lang="pl-PL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l-PL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(x,z);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4800600"/>
            <a:ext cx="3382657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Πέρασμα παραμέτρων </a:t>
            </a:r>
          </a:p>
          <a:p>
            <a:r>
              <a:rPr lang="el-GR" sz="2400" dirty="0" smtClean="0"/>
              <a:t>δια αναφοράς με δείκτη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403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86" y="2057400"/>
            <a:ext cx="459613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= 5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y = 10;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x &lt;&lt; " " &lt;&lt; y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mySwap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x &lt;&lt; " " &lt;&lt; y &lt;&lt; endl;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2209800"/>
            <a:ext cx="390683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x, 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z = x;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x = y;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y = z;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2577" y="4800600"/>
            <a:ext cx="3791423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Πέρασμα παραμέτρων </a:t>
            </a:r>
          </a:p>
          <a:p>
            <a:r>
              <a:rPr lang="el-GR" sz="2400" dirty="0" smtClean="0"/>
              <a:t>δια αναφοράς με αναφορά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732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86" y="2057400"/>
            <a:ext cx="459613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*x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[10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(x, 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[10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(y , 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x &lt;&lt; " " &lt;&lt; y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mySwap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x &lt;&lt; " " &lt;&lt; y &lt;&lt; endl;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2209800"/>
            <a:ext cx="44582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(char *x, char *y)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*z;</a:t>
            </a:r>
          </a:p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  z = x;</a:t>
            </a:r>
          </a:p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  x = y;</a:t>
            </a:r>
          </a:p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  y = z;</a:t>
            </a:r>
          </a:p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  cout &lt;&lt;x &lt;&lt; " " &lt;&lt; y &lt;&lt; endl</a:t>
            </a:r>
            <a:r>
              <a:rPr lang="pl-PL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4375" y="4518124"/>
            <a:ext cx="3203121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Τι έξοδο θα πάρουμε?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964201" y="6073884"/>
            <a:ext cx="417979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Ο δείκτης περνιέται δια τιμής!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509654" y="4979789"/>
            <a:ext cx="1425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this that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that this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this that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1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86" y="2057400"/>
            <a:ext cx="459613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*x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[10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(x, 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[10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(y , 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x &lt;&lt; " " &lt;&lt; y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mySwap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x &lt;&lt; " " &lt;&lt; y &lt;&lt; endl;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2209800"/>
            <a:ext cx="44582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mySwap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x, char *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*z;</a:t>
            </a:r>
          </a:p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  z = x;</a:t>
            </a:r>
          </a:p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  x = y;</a:t>
            </a:r>
          </a:p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  y = z;</a:t>
            </a:r>
          </a:p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  cout &lt;&lt;x &lt;&lt; " " &lt;&lt; y &lt;&lt; endl</a:t>
            </a:r>
            <a:r>
              <a:rPr lang="pl-PL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2577" y="4800600"/>
            <a:ext cx="3791423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Πέρασμα παραμέτρων </a:t>
            </a:r>
          </a:p>
          <a:p>
            <a:r>
              <a:rPr lang="el-GR" sz="2400" dirty="0" smtClean="0"/>
              <a:t>δια αναφοράς με αναφορά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392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700973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myString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char s[100];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Swap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??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return s;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SetString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(char const *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sNew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s,sNew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//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missing checks!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mS1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mS2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mS1.SetString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("this");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mS2.SetString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("that");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mS1.GetString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 &lt;&lt; " " &lt;&lt;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mS2.GetString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423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8705</TotalTime>
  <Words>3671</Words>
  <Application>Microsoft Office PowerPoint</Application>
  <PresentationFormat>On-screen Show (4:3)</PresentationFormat>
  <Paragraphs>836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Clarity</vt:lpstr>
      <vt:lpstr>ΣΤΟΙΧΕΙΑ ΤΗΣ ΓΛΩΣΣΑΣ C++</vt:lpstr>
      <vt:lpstr>ΑΝΑΚΕΦΑΛΑΙΩΣΗ</vt:lpstr>
      <vt:lpstr>Αναφορές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Κλάσεις και structs</vt:lpstr>
      <vt:lpstr>Αλφαριθμητικά </vt:lpstr>
      <vt:lpstr>Strings – Δήλωση και αρχικοποίηση</vt:lpstr>
      <vt:lpstr>Strings – Επεξεργασία</vt:lpstr>
      <vt:lpstr>Strings – Επεξεργασία με τελεστές</vt:lpstr>
      <vt:lpstr>Strings – Επεξεργασία</vt:lpstr>
      <vt:lpstr>ΣΥΝΑΡΤΗΣΕΙΣ ΔΟΜΗΣΗΣ (ΚΑΤΑΣΚΕΥΗΣ) Constructors</vt:lpstr>
      <vt:lpstr>Class Car</vt:lpstr>
      <vt:lpstr>Methods</vt:lpstr>
      <vt:lpstr>PowerPoint Presentation</vt:lpstr>
      <vt:lpstr>Constructors</vt:lpstr>
      <vt:lpstr>Παράδειγμα</vt:lpstr>
      <vt:lpstr>Παράδειγμα</vt:lpstr>
      <vt:lpstr>PowerPoint Presentation</vt:lpstr>
      <vt:lpstr>Υπερφόρτωση Constructor</vt:lpstr>
      <vt:lpstr>PowerPoint Presentation</vt:lpstr>
      <vt:lpstr>Default Copy Constructor</vt:lpstr>
      <vt:lpstr>PowerPoint Presentation</vt:lpstr>
      <vt:lpstr>Constructors</vt:lpstr>
      <vt:lpstr>myString</vt:lpstr>
      <vt:lpstr>myString</vt:lpstr>
      <vt:lpstr>myString</vt:lpstr>
      <vt:lpstr>Destructor</vt:lpstr>
      <vt:lpstr>Destructor</vt:lpstr>
      <vt:lpstr>myString</vt:lpstr>
      <vt:lpstr>Default Destructor</vt:lpstr>
      <vt:lpstr>Προσοχή στα μέλη που είναι δείκτες!</vt:lpstr>
      <vt:lpstr>Προσοχή στα μέλη που είναι δείκτες!</vt:lpstr>
      <vt:lpstr>Παράδειγμα με το πρόβλημα 2.</vt:lpstr>
      <vt:lpstr>Μία λύση</vt:lpstr>
      <vt:lpstr>Παραδειγμα</vt:lpstr>
      <vt:lpstr>Παράδειγμα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277</cp:revision>
  <dcterms:created xsi:type="dcterms:W3CDTF">2011-10-17T19:46:53Z</dcterms:created>
  <dcterms:modified xsi:type="dcterms:W3CDTF">2011-11-11T00:15:48Z</dcterms:modified>
</cp:coreProperties>
</file>