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4"/>
  </p:notesMasterIdLst>
  <p:sldIdLst>
    <p:sldId id="522" r:id="rId2"/>
    <p:sldId id="523" r:id="rId3"/>
    <p:sldId id="578" r:id="rId4"/>
    <p:sldId id="579" r:id="rId5"/>
    <p:sldId id="581" r:id="rId6"/>
    <p:sldId id="580" r:id="rId7"/>
    <p:sldId id="585" r:id="rId8"/>
    <p:sldId id="586" r:id="rId9"/>
    <p:sldId id="587" r:id="rId10"/>
    <p:sldId id="588" r:id="rId11"/>
    <p:sldId id="589" r:id="rId12"/>
    <p:sldId id="590" r:id="rId13"/>
    <p:sldId id="525" r:id="rId14"/>
    <p:sldId id="592" r:id="rId15"/>
    <p:sldId id="591" r:id="rId16"/>
    <p:sldId id="593" r:id="rId17"/>
    <p:sldId id="595" r:id="rId18"/>
    <p:sldId id="594" r:id="rId19"/>
    <p:sldId id="596" r:id="rId20"/>
    <p:sldId id="597" r:id="rId21"/>
    <p:sldId id="598" r:id="rId22"/>
    <p:sldId id="599" r:id="rId23"/>
    <p:sldId id="484" r:id="rId24"/>
    <p:sldId id="485" r:id="rId25"/>
    <p:sldId id="498" r:id="rId26"/>
    <p:sldId id="499" r:id="rId27"/>
    <p:sldId id="500" r:id="rId28"/>
    <p:sldId id="486" r:id="rId29"/>
    <p:sldId id="501" r:id="rId30"/>
    <p:sldId id="504" r:id="rId31"/>
    <p:sldId id="503" r:id="rId32"/>
    <p:sldId id="487" r:id="rId33"/>
    <p:sldId id="509" r:id="rId34"/>
    <p:sldId id="488" r:id="rId35"/>
    <p:sldId id="491" r:id="rId36"/>
    <p:sldId id="492" r:id="rId37"/>
    <p:sldId id="493" r:id="rId38"/>
    <p:sldId id="508" r:id="rId39"/>
    <p:sldId id="507" r:id="rId40"/>
    <p:sldId id="510" r:id="rId41"/>
    <p:sldId id="494" r:id="rId42"/>
    <p:sldId id="495" r:id="rId43"/>
    <p:sldId id="496" r:id="rId44"/>
    <p:sldId id="497" r:id="rId45"/>
    <p:sldId id="512" r:id="rId46"/>
    <p:sldId id="513" r:id="rId47"/>
    <p:sldId id="514" r:id="rId48"/>
    <p:sldId id="515" r:id="rId49"/>
    <p:sldId id="516" r:id="rId50"/>
    <p:sldId id="602" r:id="rId51"/>
    <p:sldId id="603" r:id="rId52"/>
    <p:sldId id="601" r:id="rId53"/>
    <p:sldId id="604" r:id="rId54"/>
    <p:sldId id="606" r:id="rId55"/>
    <p:sldId id="608" r:id="rId56"/>
    <p:sldId id="610" r:id="rId57"/>
    <p:sldId id="607" r:id="rId58"/>
    <p:sldId id="611" r:id="rId59"/>
    <p:sldId id="612" r:id="rId60"/>
    <p:sldId id="613" r:id="rId61"/>
    <p:sldId id="614" r:id="rId62"/>
    <p:sldId id="615" r:id="rId63"/>
    <p:sldId id="519" r:id="rId64"/>
    <p:sldId id="520" r:id="rId65"/>
    <p:sldId id="521" r:id="rId66"/>
    <p:sldId id="616" r:id="rId67"/>
    <p:sldId id="617" r:id="rId68"/>
    <p:sldId id="618" r:id="rId69"/>
    <p:sldId id="621" r:id="rId70"/>
    <p:sldId id="622" r:id="rId71"/>
    <p:sldId id="619" r:id="rId72"/>
    <p:sldId id="620" r:id="rId73"/>
    <p:sldId id="623" r:id="rId74"/>
    <p:sldId id="624" r:id="rId75"/>
    <p:sldId id="625" r:id="rId76"/>
    <p:sldId id="533" r:id="rId77"/>
    <p:sldId id="527" r:id="rId78"/>
    <p:sldId id="528" r:id="rId79"/>
    <p:sldId id="529" r:id="rId80"/>
    <p:sldId id="530" r:id="rId81"/>
    <p:sldId id="626" r:id="rId82"/>
    <p:sldId id="532" r:id="rId83"/>
    <p:sldId id="534" r:id="rId84"/>
    <p:sldId id="537" r:id="rId85"/>
    <p:sldId id="538" r:id="rId86"/>
    <p:sldId id="539" r:id="rId87"/>
    <p:sldId id="540" r:id="rId88"/>
    <p:sldId id="541" r:id="rId89"/>
    <p:sldId id="542" r:id="rId90"/>
    <p:sldId id="543" r:id="rId91"/>
    <p:sldId id="544" r:id="rId92"/>
    <p:sldId id="545" r:id="rId9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4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smtClean="0"/>
              <a:t>Δεν μας απασχολεί πλέον αν υπάρχει η συνάρτηση από κάποιον άλλο</a:t>
            </a: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73113" indent="-298450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89038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63700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138363" indent="-236538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955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0527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5099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671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FBBDB057-538D-4A1C-A3E6-5D652BFB7BE6}" type="slidenum">
              <a:rPr lang="el-GR"/>
              <a:pPr eaLnBrk="1" hangingPunct="1"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5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5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5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5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5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ΣΤΟΙΧΕΙΑ ΤΗΣ </a:t>
            </a:r>
            <a:r>
              <a:rPr lang="el-GR" smtClean="0"/>
              <a:t>ΓΛΩΣΣΑΣ </a:t>
            </a:r>
            <a:r>
              <a:rPr lang="en-US" smtClean="0"/>
              <a:t>C++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/>
              <a:t>Και ομοιότητες και διαφορές με την </a:t>
            </a:r>
            <a:r>
              <a:rPr lang="en-US" smtClean="0"/>
              <a:t>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9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smtClean="0"/>
              <a:t>Δείκτες – Δέσμευση Μνήμης</a:t>
            </a:r>
            <a:endParaRPr lang="en-US" sz="440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251311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15</a:t>
                      </a:r>
                      <a:endParaRPr lang="en-US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aPtr</a:t>
            </a:r>
            <a:endParaRPr lang="en-US" sz="2400"/>
          </a:p>
        </p:txBody>
      </p:sp>
      <p:cxnSp>
        <p:nvCxnSpPr>
          <p:cNvPr id="7" name="Curved Connector 6"/>
          <p:cNvCxnSpPr/>
          <p:nvPr/>
        </p:nvCxnSpPr>
        <p:spPr>
          <a:xfrm rot="16200000" flipV="1">
            <a:off x="7679160" y="2455440"/>
            <a:ext cx="1409505" cy="461024"/>
          </a:xfrm>
          <a:prstGeom prst="curvedConnector3">
            <a:avLst>
              <a:gd name="adj1" fmla="val 9942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4495800"/>
            <a:ext cx="55462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int;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39486" y="4006334"/>
            <a:ext cx="1320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smtClean="0"/>
              <a:t>Στη </a:t>
            </a:r>
            <a:r>
              <a:rPr lang="en-US" sz="2400" smtClean="0"/>
              <a:t>C++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6860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28600" y="1676400"/>
            <a:ext cx="554627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(aPtr);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smtClean="0"/>
              <a:t>Δείκτες – Αποδέσμευση Μνήμης</a:t>
            </a:r>
            <a:endParaRPr lang="en-US" sz="440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791167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15</a:t>
                      </a:r>
                      <a:endParaRPr lang="en-US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tx1"/>
                          </a:solidFill>
                        </a:rPr>
                        <a:t>0x0000</a:t>
                      </a:r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aPtr</a:t>
            </a:r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228600" y="44958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int;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aPtr;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39486" y="4006334"/>
            <a:ext cx="1320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smtClean="0"/>
              <a:t>Στη </a:t>
            </a:r>
            <a:r>
              <a:rPr lang="en-US" sz="2400" smtClean="0"/>
              <a:t>C++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652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32658" y="1676400"/>
            <a:ext cx="579664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>
                <a:sym typeface="Wingdings" pitchFamily="2" charset="2"/>
              </a:rPr>
              <a:t> </a:t>
            </a:r>
            <a:r>
              <a:rPr lang="en-US" sz="2000" b="1">
                <a:latin typeface="Courier New" pitchFamily="49" charset="0"/>
                <a:cs typeface="Courier New" pitchFamily="49" charset="0"/>
                <a:sym typeface="Wingdings" pitchFamily="2" charset="2"/>
              </a:rPr>
              <a:t>aPtr[0] = 15;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US" sz="2000" b="1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aPtr + 2) =17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>
                <a:sym typeface="Wingdings" pitchFamily="2" charset="2"/>
              </a:rPr>
              <a:t>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cs typeface="Courier New" pitchFamily="49" charset="0"/>
                <a:sym typeface="Wingdings" pitchFamily="2" charset="2"/>
              </a:rPr>
              <a:t>aPtr[2] = 17;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(aPtr)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smtClean="0"/>
              <a:t>Δείκτες – Δέσμευση Μνήμης</a:t>
            </a:r>
            <a:endParaRPr lang="en-US" sz="440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318676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0x0000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aPtr</a:t>
            </a:r>
            <a:endParaRPr lang="en-US" sz="2400"/>
          </a:p>
        </p:txBody>
      </p:sp>
      <p:sp>
        <p:nvSpPr>
          <p:cNvPr id="7" name="TextBox 6"/>
          <p:cNvSpPr txBox="1"/>
          <p:nvPr/>
        </p:nvSpPr>
        <p:spPr>
          <a:xfrm>
            <a:off x="65316" y="48768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int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(aPtr + 2) =17;</a:t>
            </a: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[]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aPtr;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2" y="4387334"/>
            <a:ext cx="1320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smtClean="0"/>
              <a:t>Στη </a:t>
            </a:r>
            <a:r>
              <a:rPr lang="en-US" sz="2400" smtClean="0"/>
              <a:t>C++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7915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676400"/>
            <a:ext cx="57150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15;</a:t>
            </a:r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x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&amp;x;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x &lt;&lt; endl;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Δείκτες - Παράδειγμα</a:t>
            </a: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78619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4171" y="1676400"/>
            <a:ext cx="57150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57150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15;</a:t>
            </a:r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 “ &lt;&lt; x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&amp;x;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 “ &lt;&lt; x &lt;&lt; endl;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Δείκτες - Παράδειγμα</a:t>
            </a: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003258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99406" y="17526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41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14265"/>
            <a:ext cx="57150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57150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15;</a:t>
            </a:r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&amp;x;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Δείκτες - Παράδειγμα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125438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0x1006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99406" y="326822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2400"/>
          </a:p>
        </p:txBody>
      </p:sp>
      <p:cxnSp>
        <p:nvCxnSpPr>
          <p:cNvPr id="8" name="Curved Connector 7"/>
          <p:cNvCxnSpPr>
            <a:stCxn id="7" idx="2"/>
          </p:cNvCxnSpPr>
          <p:nvPr/>
        </p:nvCxnSpPr>
        <p:spPr>
          <a:xfrm rot="5400000">
            <a:off x="7610242" y="4319051"/>
            <a:ext cx="1362835" cy="184506"/>
          </a:xfrm>
          <a:prstGeom prst="curvedConnector3">
            <a:avLst>
              <a:gd name="adj1" fmla="val 97925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99406" y="17526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144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675929"/>
            <a:ext cx="5715000" cy="10539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57150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15;</a:t>
            </a:r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&amp;x;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Δείκτες - Παράδειγμα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042722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0x1006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99406" y="326822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2400"/>
          </a:p>
        </p:txBody>
      </p:sp>
      <p:cxnSp>
        <p:nvCxnSpPr>
          <p:cNvPr id="8" name="Curved Connector 7"/>
          <p:cNvCxnSpPr>
            <a:stCxn id="7" idx="2"/>
          </p:cNvCxnSpPr>
          <p:nvPr/>
        </p:nvCxnSpPr>
        <p:spPr>
          <a:xfrm rot="5400000">
            <a:off x="7610242" y="4319051"/>
            <a:ext cx="1362835" cy="184506"/>
          </a:xfrm>
          <a:prstGeom prst="curvedConnector3">
            <a:avLst>
              <a:gd name="adj1" fmla="val 97925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99406" y="17526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/>
          </a:p>
        </p:txBody>
      </p:sp>
      <p:sp>
        <p:nvSpPr>
          <p:cNvPr id="3" name="TextBox 2"/>
          <p:cNvSpPr txBox="1"/>
          <p:nvPr/>
        </p:nvSpPr>
        <p:spPr>
          <a:xfrm>
            <a:off x="1447800" y="5486400"/>
            <a:ext cx="343279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Ποιο θα είναι το </a:t>
            </a:r>
            <a:r>
              <a:rPr lang="en-US" sz="2400" smtClean="0"/>
              <a:t>output?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5483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675929"/>
            <a:ext cx="5715000" cy="10539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57150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15;</a:t>
            </a:r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&amp;x;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Δείκτες - Παράδειγμα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127577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0x1006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99406" y="326822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2400"/>
          </a:p>
        </p:txBody>
      </p:sp>
      <p:cxnSp>
        <p:nvCxnSpPr>
          <p:cNvPr id="8" name="Curved Connector 7"/>
          <p:cNvCxnSpPr>
            <a:stCxn id="7" idx="2"/>
          </p:cNvCxnSpPr>
          <p:nvPr/>
        </p:nvCxnSpPr>
        <p:spPr>
          <a:xfrm rot="5400000">
            <a:off x="7610242" y="4319051"/>
            <a:ext cx="1362835" cy="184506"/>
          </a:xfrm>
          <a:prstGeom prst="curvedConnector3">
            <a:avLst>
              <a:gd name="adj1" fmla="val 97925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99406" y="17526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/>
          </a:p>
        </p:txBody>
      </p:sp>
      <p:sp>
        <p:nvSpPr>
          <p:cNvPr id="3" name="TextBox 2"/>
          <p:cNvSpPr txBox="1"/>
          <p:nvPr/>
        </p:nvSpPr>
        <p:spPr>
          <a:xfrm>
            <a:off x="1447800" y="5486400"/>
            <a:ext cx="237436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smtClean="0"/>
              <a:t>0x1006	15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4301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884325"/>
            <a:ext cx="5715000" cy="10539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57150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15;</a:t>
            </a:r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&amp;x;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Δείκτες - Παράδειγμα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18355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0x1006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99406" y="326822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2400"/>
          </a:p>
        </p:txBody>
      </p:sp>
      <p:cxnSp>
        <p:nvCxnSpPr>
          <p:cNvPr id="8" name="Curved Connector 7"/>
          <p:cNvCxnSpPr>
            <a:stCxn id="7" idx="2"/>
          </p:cNvCxnSpPr>
          <p:nvPr/>
        </p:nvCxnSpPr>
        <p:spPr>
          <a:xfrm rot="5400000">
            <a:off x="7610242" y="4319051"/>
            <a:ext cx="1362835" cy="184506"/>
          </a:xfrm>
          <a:prstGeom prst="curvedConnector3">
            <a:avLst>
              <a:gd name="adj1" fmla="val 97925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99406" y="17526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/>
          </a:p>
        </p:txBody>
      </p:sp>
      <p:sp>
        <p:nvSpPr>
          <p:cNvPr id="3" name="TextBox 2"/>
          <p:cNvSpPr txBox="1"/>
          <p:nvPr/>
        </p:nvSpPr>
        <p:spPr>
          <a:xfrm>
            <a:off x="1447800" y="5486400"/>
            <a:ext cx="343279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Ποιο θα είναι το </a:t>
            </a:r>
            <a:r>
              <a:rPr lang="en-US" sz="2400" smtClean="0"/>
              <a:t>output?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263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884325"/>
            <a:ext cx="5715000" cy="10539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57150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15;</a:t>
            </a:r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(int *)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p = &amp;x;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cout &lt;&lt; p &lt;&lt; “\t“ &lt;&lt; *p &lt;&lt; endl;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Δείκτες - Παράδειγμα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372366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0x1000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99406" y="326822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2400"/>
          </a:p>
        </p:txBody>
      </p:sp>
      <p:cxnSp>
        <p:nvCxnSpPr>
          <p:cNvPr id="8" name="Curved Connector 7"/>
          <p:cNvCxnSpPr>
            <a:stCxn id="7" idx="0"/>
            <a:endCxn id="17" idx="3"/>
          </p:cNvCxnSpPr>
          <p:nvPr/>
        </p:nvCxnSpPr>
        <p:spPr>
          <a:xfrm rot="5400000" flipH="1" flipV="1">
            <a:off x="7833771" y="2533575"/>
            <a:ext cx="1284789" cy="184506"/>
          </a:xfrm>
          <a:prstGeom prst="curvedConnector4">
            <a:avLst>
              <a:gd name="adj1" fmla="val 2889"/>
              <a:gd name="adj2" fmla="val 223898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99406" y="17526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/>
          </a:p>
        </p:txBody>
      </p:sp>
      <p:sp>
        <p:nvSpPr>
          <p:cNvPr id="3" name="TextBox 2"/>
          <p:cNvSpPr txBox="1"/>
          <p:nvPr/>
        </p:nvSpPr>
        <p:spPr>
          <a:xfrm>
            <a:off x="1447800" y="5486400"/>
            <a:ext cx="237436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smtClean="0"/>
              <a:t>0x1000	15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654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ΑΝΑΚΕΦΑΛΑΙΩΣΗ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Αναφορές </a:t>
            </a:r>
            <a:r>
              <a:rPr lang="en-US" sz="4400" smtClean="0"/>
              <a:t>(References)</a:t>
            </a:r>
            <a:endParaRPr lang="en-GB" sz="44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8139"/>
            <a:ext cx="8229600" cy="982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mtClean="0"/>
              <a:t>Μια </a:t>
            </a:r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αναφορά </a:t>
            </a:r>
            <a:r>
              <a:rPr lang="el-GR" smtClean="0"/>
              <a:t>σε μια μεταβλητή είναι σαν ένα συνώνυμο για τη μεταβλητή.</a:t>
            </a:r>
            <a:endParaRPr lang="en-US" smtClean="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ltGray">
          <a:xfrm>
            <a:off x="761185" y="2667000"/>
            <a:ext cx="451485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Courier New" pitchFamily="49" charset="0"/>
              </a:rPr>
              <a:t>...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Courier New" pitchFamily="49" charset="0"/>
              </a:rPr>
              <a:t>int myInt;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Courier New" pitchFamily="49" charset="0"/>
              </a:rPr>
              <a:t>int </a:t>
            </a:r>
            <a:r>
              <a:rPr lang="en-US" sz="2000" b="1">
                <a:solidFill>
                  <a:srgbClr val="0000CC"/>
                </a:solidFill>
                <a:latin typeface="Courier New" pitchFamily="49" charset="0"/>
              </a:rPr>
              <a:t>&amp;myRef</a:t>
            </a:r>
            <a:r>
              <a:rPr lang="en-US" sz="2000" b="1">
                <a:latin typeface="Courier New" pitchFamily="49" charset="0"/>
              </a:rPr>
              <a:t> =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myInt</a:t>
            </a:r>
            <a:r>
              <a:rPr lang="en-US" sz="2000" b="1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Courier New" pitchFamily="49" charset="0"/>
              </a:rPr>
              <a:t>...</a:t>
            </a:r>
            <a:endParaRPr lang="en-GB" sz="2000" b="1">
              <a:latin typeface="Courier New" pitchFamily="49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ltGray">
          <a:xfrm>
            <a:off x="609600" y="4571999"/>
            <a:ext cx="8272463" cy="76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/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smtClean="0"/>
              <a:t>K</a:t>
            </a:r>
            <a:r>
              <a:rPr lang="el-GR" sz="2400" smtClean="0"/>
              <a:t>ατά </a:t>
            </a:r>
            <a:r>
              <a:rPr lang="el-GR" sz="2400"/>
              <a:t>τη δήλωση </a:t>
            </a:r>
            <a:r>
              <a:rPr lang="el-GR" sz="2400" smtClean="0"/>
              <a:t>πρέπει </a:t>
            </a:r>
            <a:r>
              <a:rPr lang="el-GR" sz="2400" smtClean="0">
                <a:solidFill>
                  <a:srgbClr val="FF0000"/>
                </a:solidFill>
              </a:rPr>
              <a:t>ΠΑΝΤΑ</a:t>
            </a:r>
            <a:r>
              <a:rPr lang="el-GR" sz="2400" smtClean="0"/>
              <a:t> να </a:t>
            </a:r>
            <a:r>
              <a:rPr lang="el-GR" sz="2400"/>
              <a:t>καθορίζουμε τη μεταβλητή της οποίας είναι συνώνυμα</a:t>
            </a:r>
            <a:endParaRPr lang="en-GB" sz="2400"/>
          </a:p>
        </p:txBody>
      </p:sp>
      <p:sp>
        <p:nvSpPr>
          <p:cNvPr id="7" name="TextBox 6"/>
          <p:cNvSpPr txBox="1"/>
          <p:nvPr/>
        </p:nvSpPr>
        <p:spPr>
          <a:xfrm>
            <a:off x="228600" y="5434872"/>
            <a:ext cx="88392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smtClean="0"/>
              <a:t>Οι αναφορές χρησιμοποιούν τους δείκτες για να αναφερθούν σε μια μεταβλητή</a:t>
            </a:r>
            <a:r>
              <a:rPr lang="en-US" sz="2400" smtClean="0"/>
              <a:t>. </a:t>
            </a:r>
            <a:r>
              <a:rPr lang="el-GR" sz="2400"/>
              <a:t>Δ</a:t>
            </a:r>
            <a:r>
              <a:rPr lang="el-GR" sz="2400" smtClean="0"/>
              <a:t>εν είναι σαν δείκτες γιατί αναφέρονται μόνιμα σε μια θέση μνήμης και δεν μπορούμε να τις αλλάξουμε.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551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Τι κρύβουν</a:t>
            </a:r>
            <a:r>
              <a:rPr lang="en-US" sz="4400" smtClean="0"/>
              <a:t> </a:t>
            </a:r>
            <a:r>
              <a:rPr lang="el-GR" sz="4400" smtClean="0"/>
              <a:t>οι αναφορές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27463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int myInt = 5;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int &amp;myRef = myInt;</a:t>
            </a:r>
          </a:p>
          <a:p>
            <a:pPr>
              <a:buFont typeface="Wingdings" pitchFamily="2" charset="2"/>
              <a:buNone/>
            </a:pPr>
            <a:endParaRPr lang="en-US" sz="2100" b="1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2100" b="1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2100" b="1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myInt = 8;</a:t>
            </a:r>
          </a:p>
          <a:p>
            <a:pPr>
              <a:buFont typeface="Wingdings" pitchFamily="2" charset="2"/>
              <a:buNone/>
            </a:pPr>
            <a:endParaRPr lang="el-GR" sz="2100" b="1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myRef = 7;</a:t>
            </a:r>
            <a:endParaRPr lang="el-GR" sz="2100" b="1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None/>
            </a:pPr>
            <a:endParaRPr lang="el-GR" sz="2100" b="1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cout </a:t>
            </a:r>
            <a:r>
              <a:rPr lang="en-US" sz="2100" b="1">
                <a:solidFill>
                  <a:srgbClr val="0070C0"/>
                </a:solidFill>
                <a:latin typeface="Courier New" pitchFamily="49" charset="0"/>
              </a:rPr>
              <a:t>&lt;&lt; </a:t>
            </a: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myRef;</a:t>
            </a:r>
            <a:endParaRPr lang="en-US" sz="2100" b="1">
              <a:solidFill>
                <a:srgbClr val="0070C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2100" b="1" smtClean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284663" y="1985963"/>
            <a:ext cx="5111750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100" b="1">
                <a:solidFill>
                  <a:srgbClr val="FF0000"/>
                </a:solidFill>
                <a:latin typeface="Courier New" pitchFamily="49" charset="0"/>
              </a:rPr>
              <a:t>int * const myRef_p = &amp;myInt;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100" b="1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l-GR" sz="2100" b="1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l-GR" sz="2100" b="1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myInt </a:t>
            </a:r>
            <a:r>
              <a:rPr lang="en-US" sz="2100" b="1">
                <a:solidFill>
                  <a:srgbClr val="FF0000"/>
                </a:solidFill>
                <a:latin typeface="Courier New" pitchFamily="49" charset="0"/>
              </a:rPr>
              <a:t>= 8;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l-GR" sz="2100" b="1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US" sz="2100" b="1">
                <a:solidFill>
                  <a:srgbClr val="FF0000"/>
                </a:solidFill>
                <a:latin typeface="Courier New" pitchFamily="49" charset="0"/>
              </a:rPr>
              <a:t>myRef_p = 7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100" b="1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cout &lt;&lt; *myRef_p;</a:t>
            </a:r>
            <a:endParaRPr lang="el-GR" sz="2100" b="1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ltGray">
          <a:xfrm>
            <a:off x="3563938" y="2205039"/>
            <a:ext cx="793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ltGray">
          <a:xfrm>
            <a:off x="2268538" y="4495800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ltGray">
          <a:xfrm>
            <a:off x="2268538" y="3733800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88099" y="2670750"/>
            <a:ext cx="519417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Το </a:t>
            </a:r>
            <a:r>
              <a:rPr lang="el-GR" smtClean="0">
                <a:solidFill>
                  <a:srgbClr val="FF0000"/>
                </a:solidFill>
              </a:rPr>
              <a:t>=</a:t>
            </a:r>
            <a:r>
              <a:rPr lang="el-GR" smtClean="0"/>
              <a:t> δεν είναι ανάθεση, δημιουργεί την αναφορά.</a:t>
            </a:r>
          </a:p>
          <a:p>
            <a:r>
              <a:rPr lang="el-GR" smtClean="0"/>
              <a:t>Δεν μπορούμε να </a:t>
            </a:r>
            <a:r>
              <a:rPr lang="el-GR" smtClean="0"/>
              <a:t>ξανά</a:t>
            </a:r>
            <a:r>
              <a:rPr lang="en-US" smtClean="0"/>
              <a:t>-</a:t>
            </a:r>
            <a:r>
              <a:rPr lang="el-GR" smtClean="0"/>
              <a:t>αναθέσουμε την αναφορά</a:t>
            </a:r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ltGray">
          <a:xfrm>
            <a:off x="2971800" y="5257800"/>
            <a:ext cx="1239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9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Που χρησιμεύουν</a:t>
            </a:r>
            <a:r>
              <a:rPr lang="el-GR"/>
              <a:t>?</a:t>
            </a:r>
            <a:endParaRPr lang="el-GR" smtClean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ltGray">
          <a:xfrm>
            <a:off x="179388" y="1752600"/>
            <a:ext cx="882015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sz="2000">
                <a:latin typeface="Verdana" pitchFamily="34" charset="0"/>
              </a:rPr>
              <a:t>Οι δηλώσεις αναφορών που παίζουν το ρόλο </a:t>
            </a:r>
            <a:r>
              <a:rPr lang="el-GR" sz="200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συνώνυμων</a:t>
            </a:r>
            <a:r>
              <a:rPr lang="el-GR" sz="2000">
                <a:latin typeface="Verdana" pitchFamily="34" charset="0"/>
              </a:rPr>
              <a:t> μιας μεταβλητής </a:t>
            </a:r>
            <a:r>
              <a:rPr lang="el-GR" sz="2000">
                <a:solidFill>
                  <a:srgbClr val="0070C0"/>
                </a:solidFill>
                <a:latin typeface="Verdana" pitchFamily="34" charset="0"/>
              </a:rPr>
              <a:t>σε ένα πρόγραμμα δεν έχουν πολύ μεγάλη χρησιμότητα </a:t>
            </a:r>
            <a:r>
              <a:rPr lang="el-GR" sz="2000">
                <a:latin typeface="Verdana" pitchFamily="34" charset="0"/>
              </a:rPr>
              <a:t>όπως το ίδιο ισχύει για τις δηλώσεις δεικτών που τοποθετούνται σε κάποια υπάρχουσα μεταβλητή</a:t>
            </a:r>
          </a:p>
          <a:p>
            <a:pPr>
              <a:spcBef>
                <a:spcPct val="50000"/>
              </a:spcBef>
            </a:pPr>
            <a:endParaRPr lang="el-GR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x = 10;</a:t>
            </a:r>
          </a:p>
          <a:p>
            <a:pPr>
              <a:spcBef>
                <a:spcPct val="50000"/>
              </a:spcBef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x_p =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spcBef>
                <a:spcPct val="50000"/>
              </a:spcBef>
            </a:pPr>
            <a:endParaRPr lang="el-GR" sz="2000" smtClean="0">
              <a:solidFill>
                <a:srgbClr val="008000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sz="2000" smtClean="0">
                <a:latin typeface="+mn-lt"/>
              </a:rPr>
              <a:t>εκεί </a:t>
            </a:r>
            <a:r>
              <a:rPr lang="el-GR" sz="2000">
                <a:latin typeface="+mn-lt"/>
              </a:rPr>
              <a:t>που βοηθούν δραστικά τόσο οι δείκτες όσο και οι αναφορές είναι σε </a:t>
            </a:r>
            <a:r>
              <a:rPr lang="el-GR" sz="2000">
                <a:solidFill>
                  <a:srgbClr val="0070C0"/>
                </a:solidFill>
                <a:latin typeface="+mn-lt"/>
              </a:rPr>
              <a:t>συναρτήσεις</a:t>
            </a:r>
            <a:r>
              <a:rPr lang="el-GR" sz="2000">
                <a:latin typeface="+mn-lt"/>
              </a:rPr>
              <a:t> στο </a:t>
            </a:r>
            <a:r>
              <a:rPr lang="el-GR" sz="2000">
                <a:solidFill>
                  <a:schemeClr val="accent6">
                    <a:lumMod val="75000"/>
                  </a:schemeClr>
                </a:solidFill>
                <a:latin typeface="+mn-lt"/>
              </a:rPr>
              <a:t>πέρασμα παραμέτρων </a:t>
            </a:r>
            <a:r>
              <a:rPr lang="el-GR" sz="200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δια αναφοράς</a:t>
            </a:r>
            <a:r>
              <a:rPr lang="el-GR" sz="2000" smtClean="0">
                <a:latin typeface="+mn-lt"/>
              </a:rPr>
              <a:t>.</a:t>
            </a:r>
            <a:endParaRPr lang="el-GR" sz="2000" b="1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>
                <a:latin typeface="+mn-lt"/>
              </a:rPr>
              <a:t>Στην περίπτωση που χρησιμοποιήσουμε </a:t>
            </a:r>
            <a:r>
              <a:rPr lang="el-GR" sz="2000">
                <a:solidFill>
                  <a:srgbClr val="0070C0"/>
                </a:solidFill>
                <a:latin typeface="+mn-lt"/>
              </a:rPr>
              <a:t>αναφορές σαν ορίσματα </a:t>
            </a:r>
            <a:r>
              <a:rPr lang="el-GR" sz="2000">
                <a:latin typeface="+mn-lt"/>
              </a:rPr>
              <a:t>σε συναρτήσεις </a:t>
            </a:r>
            <a:r>
              <a:rPr lang="el-GR" sz="2000">
                <a:solidFill>
                  <a:schemeClr val="accent6">
                    <a:lumMod val="75000"/>
                  </a:schemeClr>
                </a:solidFill>
                <a:latin typeface="+mn-lt"/>
              </a:rPr>
              <a:t>το πέρασμα </a:t>
            </a:r>
            <a:r>
              <a:rPr lang="el-GR" sz="200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δια αναφοράς </a:t>
            </a:r>
            <a:r>
              <a:rPr lang="el-GR" sz="2000">
                <a:solidFill>
                  <a:schemeClr val="accent6">
                    <a:lumMod val="75000"/>
                  </a:schemeClr>
                </a:solidFill>
                <a:latin typeface="+mn-lt"/>
              </a:rPr>
              <a:t>γίνεται ακόμα πιο απλό.</a:t>
            </a:r>
          </a:p>
        </p:txBody>
      </p:sp>
    </p:spTree>
    <p:extLst>
      <p:ext uri="{BB962C8B-B14F-4D97-AF65-F5344CB8AC3E}">
        <p14:creationId xmlns:p14="http://schemas.microsoft.com/office/powerpoint/2010/main" val="24192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ΠΕΡΑΣΜΑ ΠΑΡΑΜΕΤΡΩΝ ΣΕ ΣΥΝΑΡΤΗΣΕΙΣ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Πέρασμα δια τιμής</a:t>
            </a:r>
            <a:endParaRPr lang="en-GB" sz="44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void Increase(int myParameter)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myParameter++;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cout &lt;&lt; myParameter &lt;&lt; "\n";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main(){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int aValue = 3;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1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Increase(aValue);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cout &lt;&lt; aValue &lt;&lt; "\n";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1200" y="4876800"/>
            <a:ext cx="30087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Τι </a:t>
            </a:r>
            <a:r>
              <a:rPr lang="en-US" sz="2400" smtClean="0"/>
              <a:t>output </a:t>
            </a:r>
            <a:r>
              <a:rPr lang="el-GR" sz="2400" smtClean="0"/>
              <a:t>θα έχουμε?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284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Πως δουλεύει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900967"/>
              </p:ext>
            </p:extLst>
          </p:nvPr>
        </p:nvGraphicFramePr>
        <p:xfrm>
          <a:off x="228600" y="25908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3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264789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aValue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133600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109319"/>
              </p:ext>
            </p:extLst>
          </p:nvPr>
        </p:nvGraphicFramePr>
        <p:xfrm>
          <a:off x="5257800" y="2578035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10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3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</a:t>
                      </a:r>
                      <a:r>
                        <a:rPr lang="el-GR" smtClean="0"/>
                        <a:t>13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95163" y="2637786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myParameter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133600"/>
            <a:ext cx="297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Increase()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83708" y="4046747"/>
            <a:ext cx="1351652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 της</a:t>
            </a:r>
            <a:endParaRPr lang="en-US" dirty="0" smtClean="0"/>
          </a:p>
          <a:p>
            <a:r>
              <a:rPr lang="en-US" dirty="0" smtClean="0"/>
              <a:t>Increase(3)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64335" y="3276600"/>
            <a:ext cx="2390398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 της</a:t>
            </a:r>
            <a:endParaRPr lang="en-US" dirty="0" smtClean="0"/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Increase(aValue)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12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Πως δουλεύει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9711"/>
              </p:ext>
            </p:extLst>
          </p:nvPr>
        </p:nvGraphicFramePr>
        <p:xfrm>
          <a:off x="228600" y="25908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3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264789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aValue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133600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560773"/>
              </p:ext>
            </p:extLst>
          </p:nvPr>
        </p:nvGraphicFramePr>
        <p:xfrm>
          <a:off x="5257800" y="2578035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10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</a:t>
                      </a:r>
                      <a:r>
                        <a:rPr lang="el-GR" smtClean="0"/>
                        <a:t>13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95163" y="2637786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myParameter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133600"/>
            <a:ext cx="297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Increase()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9200" y="5638800"/>
            <a:ext cx="3956532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cout &lt;&lt; myParameter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400" smtClean="0"/>
              <a:t> </a:t>
            </a:r>
          </a:p>
          <a:p>
            <a:r>
              <a:rPr lang="en-US" sz="2400" smtClean="0"/>
              <a:t>output: </a:t>
            </a:r>
            <a:r>
              <a:rPr lang="en-US" sz="2400" smtClean="0">
                <a:solidFill>
                  <a:srgbClr val="FF0000"/>
                </a:solidFill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5029200"/>
            <a:ext cx="3318537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myParameter ++ ; </a:t>
            </a:r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172822" y="3276600"/>
            <a:ext cx="1351652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 της</a:t>
            </a:r>
            <a:endParaRPr lang="en-US" dirty="0" smtClean="0"/>
          </a:p>
          <a:p>
            <a:r>
              <a:rPr lang="en-US" dirty="0" smtClean="0"/>
              <a:t>Increase(3)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2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Πως δουλεύει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46895"/>
              </p:ext>
            </p:extLst>
          </p:nvPr>
        </p:nvGraphicFramePr>
        <p:xfrm>
          <a:off x="381000" y="25908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3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0800" y="264789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aValue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133600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9268" y="3352800"/>
            <a:ext cx="3134191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Επιστροφή από την</a:t>
            </a:r>
            <a:endParaRPr lang="en-US" sz="2400" smtClean="0"/>
          </a:p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Increase(aValue)</a:t>
            </a:r>
            <a:endParaRPr lang="en-US" sz="24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5686" y="4953000"/>
            <a:ext cx="2765501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Cout &lt;&lt; aValue</a:t>
            </a:r>
          </a:p>
          <a:p>
            <a:r>
              <a:rPr lang="en-US" sz="2400"/>
              <a:t>o</a:t>
            </a:r>
            <a:r>
              <a:rPr lang="en-US" sz="2400" smtClean="0"/>
              <a:t>uptut: </a:t>
            </a:r>
            <a:r>
              <a:rPr lang="el-GR" sz="2400" smtClean="0">
                <a:solidFill>
                  <a:srgbClr val="FF0000"/>
                </a:solidFill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5039" y="4768333"/>
            <a:ext cx="2046651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Τελικό </a:t>
            </a:r>
            <a:r>
              <a:rPr lang="en-US" sz="2400" smtClean="0"/>
              <a:t>output</a:t>
            </a:r>
            <a:r>
              <a:rPr lang="el-GR" sz="2400" smtClean="0"/>
              <a:t>:</a:t>
            </a:r>
          </a:p>
          <a:p>
            <a:r>
              <a:rPr lang="el-GR" sz="2400" smtClean="0">
                <a:solidFill>
                  <a:srgbClr val="FF0000"/>
                </a:solidFill>
              </a:rPr>
              <a:t>4</a:t>
            </a:r>
          </a:p>
          <a:p>
            <a:r>
              <a:rPr lang="el-GR" sz="2400">
                <a:solidFill>
                  <a:srgbClr val="FF0000"/>
                </a:solidFill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8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smtClean="0"/>
              <a:t>Πέρασμα δια αναφοράς με δείκτη</a:t>
            </a:r>
            <a:endParaRPr lang="en-GB" sz="44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void Increase(int </a:t>
            </a:r>
            <a:r>
              <a:rPr lang="el-GR" sz="2100" b="1" smtClean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GB" sz="2100" b="1" smtClean="0">
                <a:solidFill>
                  <a:srgbClr val="FF0000"/>
                </a:solidFill>
                <a:latin typeface="Courier New" pitchFamily="49" charset="0"/>
              </a:rPr>
              <a:t>myPointer</a:t>
            </a:r>
            <a:r>
              <a:rPr lang="en-GB" sz="2100" b="1" smtClean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</a:t>
            </a:r>
            <a:r>
              <a:rPr lang="el-GR" sz="2100" b="1" smtClean="0">
                <a:latin typeface="Courier New" pitchFamily="49" charset="0"/>
              </a:rPr>
              <a:t>(</a:t>
            </a:r>
            <a:r>
              <a:rPr lang="el-GR" sz="2100" b="1" smtClean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GB" sz="2100" b="1" smtClean="0">
                <a:solidFill>
                  <a:srgbClr val="FF0000"/>
                </a:solidFill>
                <a:latin typeface="Courier New" pitchFamily="49" charset="0"/>
              </a:rPr>
              <a:t>myPointer</a:t>
            </a:r>
            <a:r>
              <a:rPr lang="el-GR" sz="2100" b="1" smtClean="0">
                <a:latin typeface="Courier New" pitchFamily="49" charset="0"/>
              </a:rPr>
              <a:t>)</a:t>
            </a:r>
            <a:r>
              <a:rPr lang="en-GB" sz="2100" b="1" smtClean="0">
                <a:latin typeface="Courier New" pitchFamily="49" charset="0"/>
              </a:rPr>
              <a:t>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cout &lt;&lt; </a:t>
            </a:r>
            <a:r>
              <a:rPr lang="el-GR" sz="2100" b="1" smtClean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GB" sz="2100" b="1" smtClean="0">
                <a:solidFill>
                  <a:srgbClr val="FF0000"/>
                </a:solidFill>
                <a:latin typeface="Courier New" pitchFamily="49" charset="0"/>
              </a:rPr>
              <a:t>myPointer </a:t>
            </a:r>
            <a:r>
              <a:rPr lang="en-GB" sz="2100" b="1" smtClean="0">
                <a:latin typeface="Courier New" pitchFamily="49" charset="0"/>
              </a:rPr>
              <a:t>&lt;&lt; "\n";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main(){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int aValue = 3;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1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Increase(</a:t>
            </a:r>
            <a:r>
              <a:rPr lang="el-GR" sz="2100" b="1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GB" sz="2100" b="1" smtClean="0">
                <a:latin typeface="Courier New" pitchFamily="49" charset="0"/>
              </a:rPr>
              <a:t>aValue);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cout &lt;&lt; aValue &lt;&lt; "\n";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1200" y="4876800"/>
            <a:ext cx="30087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Τι ο</a:t>
            </a:r>
            <a:r>
              <a:rPr lang="en-US" sz="2400" smtClean="0"/>
              <a:t>utput </a:t>
            </a:r>
            <a:r>
              <a:rPr lang="el-GR" sz="2400" smtClean="0"/>
              <a:t>θα έχουμε?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593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Πως δουλεύει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880562"/>
              </p:ext>
            </p:extLst>
          </p:nvPr>
        </p:nvGraphicFramePr>
        <p:xfrm>
          <a:off x="228600" y="25908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3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264789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aValue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133600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82856"/>
              </p:ext>
            </p:extLst>
          </p:nvPr>
        </p:nvGraphicFramePr>
        <p:xfrm>
          <a:off x="5281730" y="2578035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10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0x1000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</a:t>
                      </a:r>
                      <a:r>
                        <a:rPr lang="el-GR" smtClean="0"/>
                        <a:t>13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19093" y="2637786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myPointer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0730" y="2133600"/>
            <a:ext cx="297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Increase()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44308" y="3879388"/>
            <a:ext cx="198002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 της</a:t>
            </a:r>
            <a:endParaRPr lang="en-US" dirty="0" smtClean="0"/>
          </a:p>
          <a:p>
            <a:r>
              <a:rPr lang="en-US" dirty="0" smtClean="0"/>
              <a:t>Increase(</a:t>
            </a:r>
            <a:r>
              <a:rPr lang="en-US" dirty="0" err="1" smtClean="0"/>
              <a:t>0x1000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98832" y="3047141"/>
            <a:ext cx="2528256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Κλήση της</a:t>
            </a:r>
            <a:endParaRPr lang="en-US" smtClean="0"/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Increase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aValue)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Curved Connector 11"/>
          <p:cNvCxnSpPr>
            <a:stCxn id="8" idx="0"/>
            <a:endCxn id="5" idx="0"/>
          </p:cNvCxnSpPr>
          <p:nvPr/>
        </p:nvCxnSpPr>
        <p:spPr>
          <a:xfrm rot="16200000" flipH="1" flipV="1">
            <a:off x="5582996" y="-902"/>
            <a:ext cx="10104" cy="5287480"/>
          </a:xfrm>
          <a:prstGeom prst="curvedConnector3">
            <a:avLst>
              <a:gd name="adj1" fmla="val -81879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65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Άσκηση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Θέλουμε να φτιάξουμε ένα «παιχνίδι» το οποίο κάνει το εξής:</a:t>
            </a:r>
          </a:p>
          <a:p>
            <a:pPr lvl="1"/>
            <a:r>
              <a:rPr lang="el-GR" smtClean="0"/>
              <a:t>Έχουμε δυο αυτοκίνητα που ξεκινάνε από το σημείο 0 της ευθείας και κινούνται τυχαία πάνω στις τιμές των ακεραίων.</a:t>
            </a:r>
          </a:p>
          <a:p>
            <a:pPr lvl="2"/>
            <a:r>
              <a:rPr lang="el-GR" smtClean="0"/>
              <a:t>Σε κάθε κίνηση διαλέγουν τυχαία να πάνε αριστερά, δεξιά, ή να μείνουν στο ίδιο σημείο.</a:t>
            </a:r>
          </a:p>
          <a:p>
            <a:pPr lvl="1"/>
            <a:r>
              <a:rPr lang="el-GR" smtClean="0"/>
              <a:t>Το παιχνίδι σταματάει όταν τα δυο αυτοκίνητα συγκρουστούν.</a:t>
            </a:r>
          </a:p>
          <a:p>
            <a:pPr lvl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0566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Πως δουλεύει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340315"/>
              </p:ext>
            </p:extLst>
          </p:nvPr>
        </p:nvGraphicFramePr>
        <p:xfrm>
          <a:off x="228600" y="25908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264789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aValue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133600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769363"/>
              </p:ext>
            </p:extLst>
          </p:nvPr>
        </p:nvGraphicFramePr>
        <p:xfrm>
          <a:off x="5281730" y="2578035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10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0x1000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</a:t>
                      </a:r>
                      <a:r>
                        <a:rPr lang="el-GR" smtClean="0"/>
                        <a:t>12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</a:t>
                      </a:r>
                      <a:r>
                        <a:rPr lang="el-GR" smtClean="0"/>
                        <a:t>13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19093" y="2637786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itchFamily="49" charset="0"/>
                <a:cs typeface="Courier New" pitchFamily="49" charset="0"/>
              </a:rPr>
              <a:t>myPointer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0730" y="2133600"/>
            <a:ext cx="297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Increase()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0701" y="3352799"/>
            <a:ext cx="198002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 της</a:t>
            </a:r>
            <a:endParaRPr lang="en-US" dirty="0" smtClean="0"/>
          </a:p>
          <a:p>
            <a:r>
              <a:rPr lang="en-US" dirty="0" smtClean="0"/>
              <a:t>Increase(</a:t>
            </a:r>
            <a:r>
              <a:rPr lang="en-US" dirty="0" err="1" smtClean="0"/>
              <a:t>0x1000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2" name="Curved Connector 11"/>
          <p:cNvCxnSpPr>
            <a:stCxn id="8" idx="0"/>
            <a:endCxn id="5" idx="0"/>
          </p:cNvCxnSpPr>
          <p:nvPr/>
        </p:nvCxnSpPr>
        <p:spPr>
          <a:xfrm rot="16200000" flipH="1" flipV="1">
            <a:off x="5582996" y="-902"/>
            <a:ext cx="10104" cy="5287480"/>
          </a:xfrm>
          <a:prstGeom prst="curvedConnector3">
            <a:avLst>
              <a:gd name="adj1" fmla="val -9157621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5029200"/>
            <a:ext cx="3318537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(*myPointer)++ ; </a:t>
            </a:r>
            <a:endParaRPr lang="en-US" sz="2400"/>
          </a:p>
        </p:txBody>
      </p:sp>
      <p:sp>
        <p:nvSpPr>
          <p:cNvPr id="14" name="TextBox 13"/>
          <p:cNvSpPr txBox="1"/>
          <p:nvPr/>
        </p:nvSpPr>
        <p:spPr>
          <a:xfrm>
            <a:off x="5029200" y="5638800"/>
            <a:ext cx="3587842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cout &lt;&lt; myPointer;</a:t>
            </a:r>
            <a:r>
              <a:rPr lang="en-US" sz="2400" smtClean="0"/>
              <a:t> </a:t>
            </a:r>
          </a:p>
          <a:p>
            <a:r>
              <a:rPr lang="en-US" sz="2400" smtClean="0"/>
              <a:t>output: </a:t>
            </a:r>
            <a:r>
              <a:rPr lang="en-US" sz="2400" smtClean="0">
                <a:solidFill>
                  <a:srgbClr val="FF0000"/>
                </a:solidFill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1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Πως δουλεύει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40253"/>
              </p:ext>
            </p:extLst>
          </p:nvPr>
        </p:nvGraphicFramePr>
        <p:xfrm>
          <a:off x="381000" y="25908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0800" y="264789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aValue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133600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mtClean="0"/>
              <a:t>Μνήμη για τη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9268" y="3352800"/>
            <a:ext cx="3318537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smtClean="0"/>
              <a:t>E</a:t>
            </a:r>
            <a:r>
              <a:rPr lang="el-GR" sz="2400" smtClean="0"/>
              <a:t>πιστροφή από την</a:t>
            </a:r>
            <a:endParaRPr lang="en-US" sz="2400" smtClean="0"/>
          </a:p>
          <a:p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Increase(</a:t>
            </a: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aValue)</a:t>
            </a:r>
            <a:endParaRPr lang="en-US" sz="24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5686" y="4953000"/>
            <a:ext cx="2765501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Cout &lt;&lt; aValue</a:t>
            </a:r>
          </a:p>
          <a:p>
            <a:r>
              <a:rPr lang="en-US" sz="2400"/>
              <a:t>o</a:t>
            </a:r>
            <a:r>
              <a:rPr lang="en-US" sz="2400" smtClean="0"/>
              <a:t>uptut: </a:t>
            </a:r>
            <a:r>
              <a:rPr lang="en-US" sz="2400" smtClean="0">
                <a:solidFill>
                  <a:srgbClr val="FF0000"/>
                </a:solidFill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5039" y="4768333"/>
            <a:ext cx="2046651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Τελικό </a:t>
            </a:r>
            <a:r>
              <a:rPr lang="en-US" sz="2400" smtClean="0"/>
              <a:t>output</a:t>
            </a:r>
            <a:r>
              <a:rPr lang="el-GR" sz="2400" smtClean="0"/>
              <a:t>:</a:t>
            </a:r>
          </a:p>
          <a:p>
            <a:r>
              <a:rPr lang="el-GR" sz="240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87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smtClean="0"/>
              <a:t>Πέρασμα δια αναφοράς με αναφορά</a:t>
            </a:r>
            <a:endParaRPr lang="en-GB" sz="440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384" y="1849437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void Increase(int 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100" b="1" smtClean="0">
                <a:latin typeface="Courier New" pitchFamily="49" charset="0"/>
              </a:rPr>
              <a:t>myRef)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myRef++;</a:t>
            </a:r>
          </a:p>
          <a:p>
            <a:pPr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cout &lt;&lt; myRef &lt;&lt; "\n";</a:t>
            </a:r>
            <a:endParaRPr lang="en-US" sz="2100" b="1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main(){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int aValue = 3;</a:t>
            </a:r>
          </a:p>
          <a:p>
            <a:pPr>
              <a:buFont typeface="Wingdings" pitchFamily="2" charset="2"/>
              <a:buNone/>
            </a:pPr>
            <a:endParaRPr lang="en-US" sz="2100" b="1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Increase(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aValue</a:t>
            </a:r>
            <a:r>
              <a:rPr lang="en-US" sz="2100" b="1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cout &lt;&lt; aValue &lt;&lt; "\n";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  <a:endParaRPr lang="en-GB" sz="2100" b="1" smtClean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98280" y="4876018"/>
            <a:ext cx="10935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Χωρίς </a:t>
            </a:r>
            <a:r>
              <a:rPr lang="el-GR" smtClean="0">
                <a:solidFill>
                  <a:srgbClr val="FF0000"/>
                </a:solidFill>
              </a:rPr>
              <a:t>&amp;</a:t>
            </a:r>
            <a:r>
              <a:rPr lang="el-GR" smtClean="0"/>
              <a:t> 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98280" y="2819400"/>
            <a:ext cx="10294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Χωρίς </a:t>
            </a:r>
            <a:r>
              <a:rPr lang="el-GR" smtClean="0">
                <a:solidFill>
                  <a:srgbClr val="FF0000"/>
                </a:solidFill>
              </a:rPr>
              <a:t>*</a:t>
            </a:r>
            <a:r>
              <a:rPr lang="el-GR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91200" y="4876800"/>
            <a:ext cx="30087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Τι ο</a:t>
            </a:r>
            <a:r>
              <a:rPr lang="en-US" sz="2400" smtClean="0"/>
              <a:t>utput </a:t>
            </a:r>
            <a:r>
              <a:rPr lang="el-GR" sz="2400" smtClean="0"/>
              <a:t>θα έχουμε?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29318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smtClean="0"/>
              <a:t>Πως δουλεύει</a:t>
            </a:r>
            <a:endParaRPr lang="en-GB" sz="440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384" y="1849437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void Increase(int 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100" b="1" smtClean="0">
                <a:latin typeface="Courier New" pitchFamily="49" charset="0"/>
              </a:rPr>
              <a:t>myRef)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myRef++;</a:t>
            </a:r>
          </a:p>
          <a:p>
            <a:pPr>
              <a:buFont typeface="Wingdings" pitchFamily="2" charset="2"/>
              <a:buNone/>
            </a:pPr>
            <a:r>
              <a:rPr lang="en-GB" sz="2100" b="1" smtClean="0">
                <a:latin typeface="Courier New" pitchFamily="49" charset="0"/>
              </a:rPr>
              <a:t>    cout &lt;&lt; myRef &lt;&lt; "\n";</a:t>
            </a:r>
            <a:endParaRPr lang="en-US" sz="2100" b="1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main(){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int aValue = 3;</a:t>
            </a:r>
          </a:p>
          <a:p>
            <a:pPr>
              <a:buFont typeface="Wingdings" pitchFamily="2" charset="2"/>
              <a:buNone/>
            </a:pPr>
            <a:endParaRPr lang="en-US" sz="2100" b="1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Increase(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aValue</a:t>
            </a:r>
            <a:r>
              <a:rPr lang="en-US" sz="2100" b="1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cout &lt;&lt; aValue &lt;&lt; "\n";</a:t>
            </a:r>
          </a:p>
          <a:p>
            <a:pPr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  <a:endParaRPr lang="en-GB" sz="2100" b="1" smtClean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3429000"/>
            <a:ext cx="39967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Σαν να καλούμε </a:t>
            </a:r>
            <a:r>
              <a:rPr lang="en-US" b="1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b="1" smtClean="0">
                <a:latin typeface="Courier New" pitchFamily="49" charset="0"/>
              </a:rPr>
              <a:t>myRef</a:t>
            </a:r>
            <a:r>
              <a:rPr lang="el-GR" b="1" smtClean="0">
                <a:latin typeface="Courier New" pitchFamily="49" charset="0"/>
              </a:rPr>
              <a:t> = </a:t>
            </a:r>
            <a:r>
              <a:rPr lang="en-US" b="1">
                <a:solidFill>
                  <a:srgbClr val="FF0000"/>
                </a:solidFill>
                <a:latin typeface="Courier New" pitchFamily="49" charset="0"/>
              </a:rPr>
              <a:t>aValue</a:t>
            </a:r>
            <a:r>
              <a:rPr lang="el-GR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>
            <a:normAutofit/>
          </a:bodyPr>
          <a:lstStyle/>
          <a:p>
            <a:r>
              <a:rPr lang="el-GR" sz="4400" smtClean="0"/>
              <a:t>Τι κρύβει.</a:t>
            </a:r>
            <a:endParaRPr lang="en-GB" sz="440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6513" y="1600200"/>
            <a:ext cx="5194301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void </a:t>
            </a:r>
            <a:r>
              <a:rPr lang="en-GB" sz="1900" b="1" smtClean="0">
                <a:solidFill>
                  <a:srgbClr val="0070C0"/>
                </a:solidFill>
                <a:latin typeface="Courier New" pitchFamily="49" charset="0"/>
              </a:rPr>
              <a:t>Increase(int </a:t>
            </a:r>
            <a:r>
              <a:rPr lang="el-GR" sz="1900" b="1" smtClean="0">
                <a:solidFill>
                  <a:srgbClr val="0070C0"/>
                </a:solidFill>
                <a:latin typeface="Courier New" pitchFamily="49" charset="0"/>
              </a:rPr>
              <a:t>&amp;</a:t>
            </a:r>
            <a:r>
              <a:rPr lang="en-GB" sz="1900" b="1" smtClean="0">
                <a:solidFill>
                  <a:srgbClr val="0070C0"/>
                </a:solidFill>
                <a:latin typeface="Courier New" pitchFamily="49" charset="0"/>
              </a:rPr>
              <a:t>myRef)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    </a:t>
            </a:r>
            <a:r>
              <a:rPr lang="en-GB" sz="1900" b="1" smtClean="0">
                <a:solidFill>
                  <a:srgbClr val="0070C0"/>
                </a:solidFill>
                <a:latin typeface="Courier New" pitchFamily="49" charset="0"/>
              </a:rPr>
              <a:t>myRef++;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l-GR" sz="1900" b="1" smtClean="0">
                <a:solidFill>
                  <a:srgbClr val="0070C0"/>
                </a:solidFill>
                <a:latin typeface="Courier New" pitchFamily="49" charset="0"/>
              </a:rPr>
              <a:t>   </a:t>
            </a:r>
            <a:r>
              <a:rPr lang="en-GB" sz="1900" b="1" smtClean="0">
                <a:solidFill>
                  <a:srgbClr val="0070C0"/>
                </a:solidFill>
                <a:latin typeface="Courier New" pitchFamily="49" charset="0"/>
              </a:rPr>
              <a:t>cout </a:t>
            </a:r>
            <a:r>
              <a:rPr lang="en-GB" sz="1900" b="1">
                <a:solidFill>
                  <a:srgbClr val="0070C0"/>
                </a:solidFill>
                <a:latin typeface="Courier New" pitchFamily="49" charset="0"/>
              </a:rPr>
              <a:t>&lt;&lt; myRef &lt;&lt; "\n";</a:t>
            </a:r>
            <a:endParaRPr lang="en-GB" sz="1900" b="1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main(){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    int aValue = 3;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1900" b="1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sz="1900" b="1">
                <a:latin typeface="Courier New" pitchFamily="49" charset="0"/>
              </a:rPr>
              <a:t> </a:t>
            </a:r>
            <a:r>
              <a:rPr lang="el-GR" sz="1900" b="1" smtClean="0">
                <a:latin typeface="Courier New" pitchFamily="49" charset="0"/>
              </a:rPr>
              <a:t>   </a:t>
            </a:r>
            <a:r>
              <a:rPr lang="en-GB" sz="1900" b="1" smtClean="0">
                <a:solidFill>
                  <a:srgbClr val="0070C0"/>
                </a:solidFill>
                <a:latin typeface="Courier New" pitchFamily="49" charset="0"/>
              </a:rPr>
              <a:t>Increase(aValue);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    cout &lt;&lt; aValue &lt;&lt; "\n";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}</a:t>
            </a: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ltGray">
          <a:xfrm flipV="1">
            <a:off x="3708397" y="2057400"/>
            <a:ext cx="39370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ltGray">
          <a:xfrm flipV="1">
            <a:off x="2700338" y="2708274"/>
            <a:ext cx="140176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178299" y="1565275"/>
            <a:ext cx="5194301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en-GB" sz="1900" b="1" smtClean="0">
                <a:latin typeface="Courier New" pitchFamily="49" charset="0"/>
              </a:rPr>
              <a:t>void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Increase(int *const myRef_p)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{</a:t>
            </a:r>
            <a:endParaRPr lang="el-GR" sz="19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</a:rPr>
              <a:t>  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(*myRef_p)++;</a:t>
            </a:r>
            <a:endParaRPr lang="el-GR" sz="2000" b="1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sz="2000" b="1" smtClean="0">
                <a:solidFill>
                  <a:srgbClr val="FF0000"/>
                </a:solidFill>
                <a:latin typeface="Courier New" pitchFamily="49" charset="0"/>
              </a:rPr>
              <a:t>  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cout &lt;&lt; *myRef_p &lt;&lt; “\n”;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main(){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    int aValue = 3;</a:t>
            </a:r>
            <a:endParaRPr lang="el-GR" sz="19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900" b="1" smtClean="0">
              <a:solidFill>
                <a:srgbClr val="008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l-GR" sz="1900" b="1" smtClean="0">
                <a:solidFill>
                  <a:srgbClr val="008000"/>
                </a:solidFill>
                <a:latin typeface="Courier New" pitchFamily="49" charset="0"/>
              </a:rPr>
              <a:t>  </a:t>
            </a:r>
            <a:r>
              <a:rPr lang="en-US" sz="2000" b="1" smtClean="0">
                <a:solidFill>
                  <a:srgbClr val="008000"/>
                </a:solidFill>
                <a:latin typeface="Courier New" pitchFamily="49" charset="0"/>
              </a:rPr>
              <a:t>Increase(&amp;aValue)</a:t>
            </a:r>
            <a:endParaRPr lang="el-GR" sz="2000" b="1" smtClean="0">
              <a:solidFill>
                <a:srgbClr val="008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    cout &lt;&lt; aValue &lt;&lt; "\n";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900" b="1" smtClean="0">
                <a:latin typeface="Courier New" pitchFamily="49" charset="0"/>
              </a:rPr>
              <a:t>}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ltGray">
          <a:xfrm flipV="1">
            <a:off x="3860797" y="3048000"/>
            <a:ext cx="39370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ltGray">
          <a:xfrm flipV="1">
            <a:off x="3503384" y="4581525"/>
            <a:ext cx="65858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0" y="5791200"/>
            <a:ext cx="6608412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Το ίδιο αποτέλεσμα όπως με τη χρήση δεικτών!</a:t>
            </a:r>
          </a:p>
          <a:p>
            <a:r>
              <a:rPr lang="el-GR" sz="2400" smtClean="0"/>
              <a:t>Ο κώδικας όμως φαίνεται διαφορετικός.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5913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Διαφορές </a:t>
            </a:r>
            <a:r>
              <a:rPr lang="en-US" sz="4400" smtClean="0"/>
              <a:t>pointers </a:t>
            </a:r>
            <a:r>
              <a:rPr lang="el-GR" sz="4400" smtClean="0"/>
              <a:t>και </a:t>
            </a:r>
            <a:r>
              <a:rPr lang="en-US" sz="4400" smtClean="0"/>
              <a:t>references</a:t>
            </a:r>
            <a:endParaRPr lang="en-GB" sz="440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42350" cy="4530725"/>
          </a:xfrm>
        </p:spPr>
        <p:txBody>
          <a:bodyPr>
            <a:normAutofit fontScale="92500"/>
          </a:bodyPr>
          <a:lstStyle/>
          <a:p>
            <a:r>
              <a:rPr lang="el-GR" sz="2800" smtClean="0"/>
              <a:t>Μια αναφορά δεν στέκει ποτέ μόνη της σε ένα πρόγραμμα. Πρέπει να δηλωθεί οπωσδήποτε σαν αναφορά σε κάποια μεταβλητή (</a:t>
            </a:r>
            <a:r>
              <a:rPr lang="el-GR" sz="2800" smtClean="0">
                <a:solidFill>
                  <a:srgbClr val="FF0000"/>
                </a:solidFill>
              </a:rPr>
              <a:t>απόρροια του γεγονότος ότι οι </a:t>
            </a:r>
            <a:r>
              <a:rPr lang="en-US" sz="2800" smtClean="0">
                <a:solidFill>
                  <a:srgbClr val="FF0000"/>
                </a:solidFill>
              </a:rPr>
              <a:t>const </a:t>
            </a:r>
            <a:r>
              <a:rPr lang="el-GR" sz="2800" smtClean="0">
                <a:solidFill>
                  <a:srgbClr val="FF0000"/>
                </a:solidFill>
              </a:rPr>
              <a:t>μεταβλητές θέλουν αρχικοποίηση</a:t>
            </a:r>
            <a:r>
              <a:rPr lang="el-GR" sz="2800" smtClean="0"/>
              <a:t>).</a:t>
            </a:r>
          </a:p>
          <a:p>
            <a:r>
              <a:rPr lang="el-GR" sz="2800" smtClean="0"/>
              <a:t>Ένας </a:t>
            </a:r>
            <a:r>
              <a:rPr lang="en-US" sz="2800" smtClean="0"/>
              <a:t>pointer </a:t>
            </a:r>
            <a:r>
              <a:rPr lang="el-GR" sz="2800" smtClean="0"/>
              <a:t>μπορεί κάλλιστα να μη δείχνει πουθενά.</a:t>
            </a:r>
          </a:p>
          <a:p>
            <a:r>
              <a:rPr lang="el-GR" sz="2800" smtClean="0"/>
              <a:t>Αν μια αναφορά δείχνει σε μια μεταβλητή ΔΕΝ μπορώ να την βάλω να δείξει σε άλλη μεταβλητή (</a:t>
            </a:r>
            <a:r>
              <a:rPr lang="el-GR" sz="2800" smtClean="0">
                <a:solidFill>
                  <a:srgbClr val="FF0000"/>
                </a:solidFill>
              </a:rPr>
              <a:t>απόρροια του γεγονότος ότι οι </a:t>
            </a:r>
            <a:r>
              <a:rPr lang="en-US" sz="2800" smtClean="0">
                <a:solidFill>
                  <a:srgbClr val="FF0000"/>
                </a:solidFill>
              </a:rPr>
              <a:t>const </a:t>
            </a:r>
            <a:r>
              <a:rPr lang="el-GR" sz="2800" smtClean="0">
                <a:solidFill>
                  <a:srgbClr val="FF0000"/>
                </a:solidFill>
              </a:rPr>
              <a:t>μεταβλητές δεν αλλάζουν</a:t>
            </a:r>
            <a:r>
              <a:rPr lang="el-GR" sz="2800" smtClean="0"/>
              <a:t>).</a:t>
            </a:r>
          </a:p>
          <a:p>
            <a:r>
              <a:rPr lang="el-GR" sz="2800" smtClean="0"/>
              <a:t>Έναν </a:t>
            </a:r>
            <a:r>
              <a:rPr lang="en-US" sz="2800" smtClean="0"/>
              <a:t>pointer </a:t>
            </a:r>
            <a:r>
              <a:rPr lang="el-GR" sz="2800" smtClean="0"/>
              <a:t>μπορώ να τον μετακινώ κατά βούληση.</a:t>
            </a: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409718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smtClean="0"/>
              <a:t>Ομοιότητες </a:t>
            </a:r>
            <a:r>
              <a:rPr lang="en-US" sz="4400" smtClean="0"/>
              <a:t>pointers </a:t>
            </a:r>
            <a:r>
              <a:rPr lang="el-GR" sz="4400" smtClean="0"/>
              <a:t>και </a:t>
            </a:r>
            <a:r>
              <a:rPr lang="en-US" sz="4400" smtClean="0"/>
              <a:t>references</a:t>
            </a:r>
            <a:endParaRPr lang="en-GB" sz="440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Μπορούν να περνούν αμφότερα σαν παράμετροι σε μια συνάρτηση και οι αλλαγές ανακλώνται στη συνάρτηση που τις κάλεσε.</a:t>
            </a:r>
          </a:p>
          <a:p>
            <a:endParaRPr lang="el-GR" smtClean="0"/>
          </a:p>
          <a:p>
            <a:r>
              <a:rPr lang="el-GR" smtClean="0"/>
              <a:t>Ομοίως, μπορούν να αποτελούν την τιμή επιστροφής μιας συνάρτησης.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23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Ισοδύναμο αποτέλεσμα</a:t>
            </a:r>
            <a:endParaRPr lang="en-GB" sz="44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void byPointer(int 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*value</a:t>
            </a:r>
            <a:r>
              <a:rPr lang="en-US" sz="1800" b="1" smtClean="0">
                <a:latin typeface="Courier New" pitchFamily="49" charset="0"/>
              </a:rPr>
              <a:t>){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*value </a:t>
            </a:r>
            <a:r>
              <a:rPr lang="en-US" sz="1800" b="1" smtClean="0">
                <a:latin typeface="Courier New" pitchFamily="49" charset="0"/>
              </a:rPr>
              <a:t>+=5;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800" b="1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main(){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int i = 3;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byPointer(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&amp;i</a:t>
            </a:r>
            <a:r>
              <a:rPr lang="en-US" sz="1800" b="1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}</a:t>
            </a:r>
            <a:endParaRPr lang="en-GB" sz="1800" b="1" smtClean="0">
              <a:latin typeface="Courier New" pitchFamily="49" charset="0"/>
            </a:endParaRP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void byRef(int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&amp;value</a:t>
            </a:r>
            <a:r>
              <a:rPr lang="en-US" sz="1800" b="1" smtClean="0">
                <a:latin typeface="Courier New" pitchFamily="49" charset="0"/>
              </a:rPr>
              <a:t>){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value</a:t>
            </a:r>
            <a:r>
              <a:rPr lang="en-US" sz="1800" b="1" smtClean="0">
                <a:latin typeface="Courier New" pitchFamily="49" charset="0"/>
              </a:rPr>
              <a:t> +=5;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800" b="1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main(){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int i = 3;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byPointer(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}</a:t>
            </a:r>
            <a:endParaRPr lang="en-GB" sz="1800" b="1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</p:spPr>
        <p:txBody>
          <a:bodyPr>
            <a:normAutofit/>
          </a:bodyPr>
          <a:lstStyle/>
          <a:p>
            <a:r>
              <a:rPr lang="el-GR" sz="4400" smtClean="0"/>
              <a:t>Ορίσματα που δεν αλλάζουν</a:t>
            </a:r>
            <a:endParaRPr lang="en-GB" sz="440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35975" cy="44958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#include &lt;iostream&gt;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void </a:t>
            </a: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</a:rPr>
              <a:t>showConst</a:t>
            </a:r>
            <a:r>
              <a:rPr lang="en-US" sz="2000" b="1" smtClean="0">
                <a:latin typeface="Courier New" pitchFamily="49" charset="0"/>
              </a:rPr>
              <a:t>(int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000" b="1" smtClean="0">
                <a:latin typeface="Courier New" pitchFamily="49" charset="0"/>
              </a:rPr>
              <a:t>counter,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const </a:t>
            </a:r>
            <a:r>
              <a:rPr lang="en-US" sz="2000" b="1" smtClean="0">
                <a:latin typeface="Courier New" pitchFamily="49" charset="0"/>
              </a:rPr>
              <a:t>int</a:t>
            </a:r>
            <a:r>
              <a:rPr lang="el-GR" sz="2000" b="1" smtClean="0"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000" b="1" smtClean="0">
                <a:latin typeface="Courier New" pitchFamily="49" charset="0"/>
              </a:rPr>
              <a:t>newCounter){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</a:rPr>
              <a:t>		</a:t>
            </a:r>
            <a:r>
              <a:rPr lang="en-US" sz="2000" b="1" smtClean="0">
                <a:latin typeface="Courier New" pitchFamily="49" charset="0"/>
              </a:rPr>
              <a:t>counter = counter + newCounter;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    /*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error! will not pass!!!</a:t>
            </a:r>
            <a:r>
              <a:rPr lang="en-US" sz="2000" b="1" smtClean="0">
                <a:latin typeface="Courier New" pitchFamily="49" charset="0"/>
              </a:rPr>
              <a:t>  newCounter++;</a:t>
            </a:r>
            <a:r>
              <a:rPr lang="el-GR" sz="2000" b="1" smtClean="0">
                <a:latin typeface="Courier New" pitchFamily="49" charset="0"/>
              </a:rPr>
              <a:t> *</a:t>
            </a:r>
            <a:r>
              <a:rPr lang="en-US" sz="2000" b="1" smtClean="0">
                <a:latin typeface="Courier New" pitchFamily="49" charset="0"/>
              </a:rPr>
              <a:t>/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main(){    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</a:rPr>
              <a:t>int aCounter = 0;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</a:rPr>
              <a:t>int anotherCounter = 3; 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</a:rPr>
              <a:t>	</a:t>
            </a: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</a:rPr>
              <a:t>showConst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(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aCounter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, 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anotherCounter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);</a:t>
            </a:r>
            <a:r>
              <a:rPr lang="en-US" sz="2000" b="1" smtClean="0">
                <a:latin typeface="Courier New" pitchFamily="49" charset="0"/>
              </a:rPr>
              <a:t>    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</a:rPr>
              <a:t>cout &lt;&lt; aCounter &lt;&lt; "\n";</a:t>
            </a:r>
            <a:endParaRPr lang="el-GR" sz="20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  <a:endParaRPr lang="en-GB" sz="2000" b="1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2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Πίνακες</a:t>
            </a:r>
            <a:r>
              <a:rPr lang="en-US" sz="4400" smtClean="0"/>
              <a:t> </a:t>
            </a:r>
            <a:r>
              <a:rPr lang="el-GR" sz="4400" smtClean="0"/>
              <a:t>σαν παράμετροι</a:t>
            </a:r>
            <a:endParaRPr lang="en-GB" sz="44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void printArray(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int arg[]</a:t>
            </a:r>
            <a:r>
              <a:rPr lang="en-US" sz="2100" b="1" smtClean="0">
                <a:latin typeface="Courier New" pitchFamily="49" charset="0"/>
              </a:rPr>
              <a:t>, int length){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</a:t>
            </a: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sz="2100" b="1" smtClean="0">
                <a:latin typeface="Courier New" pitchFamily="49" charset="0"/>
              </a:rPr>
              <a:t>i;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for (i=0;i&lt;length;i++){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	cout &lt;&lt; 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arg[i]</a:t>
            </a:r>
            <a:r>
              <a:rPr lang="en-US" sz="2100" b="1" smtClean="0">
                <a:latin typeface="Courier New" pitchFamily="49" charset="0"/>
              </a:rPr>
              <a:t> &lt;&lt; </a:t>
            </a:r>
            <a:r>
              <a:rPr lang="en-US" sz="2100" b="1">
                <a:latin typeface="Courier New" pitchFamily="49" charset="0"/>
              </a:rPr>
              <a:t>endl</a:t>
            </a:r>
            <a:r>
              <a:rPr lang="en-US" sz="2100" b="1" smtClean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main(){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int firstArray[] = {5,10,15};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int secondArray[] = {3,6,9,12};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printArray(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firstArray</a:t>
            </a:r>
            <a:r>
              <a:rPr lang="en-US" sz="2100" b="1" smtClean="0">
                <a:latin typeface="Courier New" pitchFamily="49" charset="0"/>
              </a:rPr>
              <a:t>,3);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	printArray(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secondArray</a:t>
            </a:r>
            <a:r>
              <a:rPr lang="en-US" sz="2100" b="1" smtClean="0">
                <a:latin typeface="Courier New" pitchFamily="49" charset="0"/>
              </a:rPr>
              <a:t>,4);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  <a:endParaRPr lang="en-GB" sz="2100" b="1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7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28800"/>
            <a:ext cx="449353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Car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5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Πίνακες</a:t>
            </a:r>
            <a:r>
              <a:rPr lang="en-US" sz="4400" smtClean="0"/>
              <a:t> </a:t>
            </a:r>
            <a:r>
              <a:rPr lang="el-GR" sz="4400" smtClean="0"/>
              <a:t>σαν παράμετροι</a:t>
            </a:r>
            <a:endParaRPr lang="en-GB" sz="44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876800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void increment(int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arg[]</a:t>
            </a:r>
            <a:r>
              <a:rPr lang="en-US" sz="2100" b="1" dirty="0" smtClean="0">
                <a:latin typeface="Courier New" pitchFamily="49" charset="0"/>
              </a:rPr>
              <a:t>, int length){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for (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sz="2100" b="1" dirty="0" smtClean="0">
                <a:latin typeface="Courier New" pitchFamily="49" charset="0"/>
              </a:rPr>
              <a:t>i=</a:t>
            </a:r>
            <a:r>
              <a:rPr lang="en-US" sz="2100" b="1" dirty="0" err="1" smtClean="0">
                <a:latin typeface="Courier New" pitchFamily="49" charset="0"/>
              </a:rPr>
              <a:t>0;i</a:t>
            </a:r>
            <a:r>
              <a:rPr lang="en-US" sz="2100" b="1" dirty="0" smtClean="0">
                <a:latin typeface="Courier New" pitchFamily="49" charset="0"/>
              </a:rPr>
              <a:t>&lt;</a:t>
            </a:r>
            <a:r>
              <a:rPr lang="en-US" sz="2100" b="1" dirty="0" err="1" smtClean="0">
                <a:latin typeface="Courier New" pitchFamily="49" charset="0"/>
              </a:rPr>
              <a:t>length;i</a:t>
            </a:r>
            <a:r>
              <a:rPr lang="en-US" sz="2100" b="1" dirty="0" smtClean="0">
                <a:latin typeface="Courier New" pitchFamily="49" charset="0"/>
              </a:rPr>
              <a:t>++){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arg[i]++;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void printArray(</a:t>
            </a:r>
            <a:r>
              <a:rPr lang="en-US" sz="2100" b="1" dirty="0">
                <a:solidFill>
                  <a:srgbClr val="FF0000"/>
                </a:solidFill>
                <a:latin typeface="Courier New" pitchFamily="49" charset="0"/>
              </a:rPr>
              <a:t>int arg[]</a:t>
            </a:r>
            <a:r>
              <a:rPr lang="en-US" sz="2100" b="1" dirty="0">
                <a:latin typeface="Courier New" pitchFamily="49" charset="0"/>
              </a:rPr>
              <a:t>, int length</a:t>
            </a:r>
            <a:r>
              <a:rPr lang="en-US" sz="2100" b="1" dirty="0" smtClean="0">
                <a:latin typeface="Courier New" pitchFamily="49" charset="0"/>
              </a:rPr>
              <a:t>){</a:t>
            </a:r>
            <a:endParaRPr lang="en-US" sz="21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	for </a:t>
            </a:r>
            <a:r>
              <a:rPr lang="en-US" sz="2100" b="1" dirty="0" smtClean="0">
                <a:latin typeface="Courier New" pitchFamily="49" charset="0"/>
              </a:rPr>
              <a:t>(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sz="2100" b="1" dirty="0" smtClean="0">
                <a:latin typeface="Courier New" pitchFamily="49" charset="0"/>
              </a:rPr>
              <a:t>i =</a:t>
            </a:r>
            <a:r>
              <a:rPr lang="en-US" sz="2100" b="1" dirty="0" err="1" smtClean="0">
                <a:latin typeface="Courier New" pitchFamily="49" charset="0"/>
              </a:rPr>
              <a:t>0;i</a:t>
            </a:r>
            <a:r>
              <a:rPr lang="en-US" sz="2100" b="1" dirty="0" smtClean="0">
                <a:latin typeface="Courier New" pitchFamily="49" charset="0"/>
              </a:rPr>
              <a:t>&lt;</a:t>
            </a:r>
            <a:r>
              <a:rPr lang="en-US" sz="2100" b="1" dirty="0" err="1" smtClean="0">
                <a:latin typeface="Courier New" pitchFamily="49" charset="0"/>
              </a:rPr>
              <a:t>length;i</a:t>
            </a:r>
            <a:r>
              <a:rPr lang="en-US" sz="2100" b="1" dirty="0">
                <a:latin typeface="Courier New" pitchFamily="49" charset="0"/>
              </a:rPr>
              <a:t>++){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		cout &lt;&lt; </a:t>
            </a:r>
            <a:r>
              <a:rPr lang="en-US" sz="2100" b="1" dirty="0">
                <a:solidFill>
                  <a:srgbClr val="FF0000"/>
                </a:solidFill>
                <a:latin typeface="Courier New" pitchFamily="49" charset="0"/>
              </a:rPr>
              <a:t>arg[i]</a:t>
            </a:r>
            <a:r>
              <a:rPr lang="en-US" sz="2100" b="1" dirty="0">
                <a:latin typeface="Courier New" pitchFamily="49" charset="0"/>
              </a:rPr>
              <a:t>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main(){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int </a:t>
            </a:r>
            <a:r>
              <a:rPr lang="en-US" sz="2100" b="1" dirty="0" err="1" smtClean="0">
                <a:latin typeface="Courier New" pitchFamily="49" charset="0"/>
              </a:rPr>
              <a:t>anArray</a:t>
            </a:r>
            <a:r>
              <a:rPr lang="en-US" sz="2100" b="1" dirty="0" smtClean="0">
                <a:latin typeface="Courier New" pitchFamily="49" charset="0"/>
              </a:rPr>
              <a:t>[] = {5,10,15};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incrementArray</a:t>
            </a:r>
            <a:r>
              <a:rPr lang="en-US" sz="2100" b="1" dirty="0" smtClean="0">
                <a:latin typeface="Courier New" pitchFamily="49" charset="0"/>
              </a:rPr>
              <a:t>(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itchFamily="49" charset="0"/>
              </a:rPr>
              <a:t>anArray</a:t>
            </a:r>
            <a:r>
              <a:rPr lang="en-US" sz="2100" b="1" dirty="0" err="1" smtClean="0">
                <a:latin typeface="Courier New" pitchFamily="49" charset="0"/>
              </a:rPr>
              <a:t>,3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printArray(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itchFamily="49" charset="0"/>
              </a:rPr>
              <a:t>anArray</a:t>
            </a:r>
            <a:r>
              <a:rPr lang="en-US" sz="2100" b="1" dirty="0" err="1" smtClean="0">
                <a:latin typeface="Courier New" pitchFamily="49" charset="0"/>
              </a:rPr>
              <a:t>,3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  <a:endParaRPr lang="en-GB" sz="2100" b="1" dirty="0" smtClean="0">
              <a:latin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4876800"/>
            <a:ext cx="30087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Τι ο</a:t>
            </a:r>
            <a:r>
              <a:rPr lang="en-US" sz="2400" smtClean="0"/>
              <a:t>utput </a:t>
            </a:r>
            <a:r>
              <a:rPr lang="el-GR" sz="2400" smtClean="0"/>
              <a:t>θα έχουμε?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953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39825"/>
          </a:xfrm>
        </p:spPr>
        <p:txBody>
          <a:bodyPr>
            <a:normAutofit fontScale="90000"/>
          </a:bodyPr>
          <a:lstStyle/>
          <a:p>
            <a:r>
              <a:rPr lang="el-GR" sz="4400" smtClean="0"/>
              <a:t>Συνοπτικά για το πέρασμα παραμέτρων</a:t>
            </a:r>
            <a:endParaRPr lang="en-GB" sz="4400" smtClean="0"/>
          </a:p>
        </p:txBody>
      </p:sp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57150" y="1484313"/>
            <a:ext cx="9086850" cy="5021262"/>
            <a:chOff x="-3" y="-3"/>
            <a:chExt cx="5541" cy="3061"/>
          </a:xfrm>
        </p:grpSpPr>
        <p:grpSp>
          <p:nvGrpSpPr>
            <p:cNvPr id="56324" name="Group 4"/>
            <p:cNvGrpSpPr>
              <a:grpSpLocks/>
            </p:cNvGrpSpPr>
            <p:nvPr/>
          </p:nvGrpSpPr>
          <p:grpSpPr bwMode="auto">
            <a:xfrm>
              <a:off x="0" y="0"/>
              <a:ext cx="5535" cy="3055"/>
              <a:chOff x="0" y="0"/>
              <a:chExt cx="5535" cy="3055"/>
            </a:xfrm>
          </p:grpSpPr>
          <p:grpSp>
            <p:nvGrpSpPr>
              <p:cNvPr id="5632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2369" cy="980"/>
                <a:chOff x="0" y="0"/>
                <a:chExt cx="2369" cy="980"/>
              </a:xfrm>
            </p:grpSpPr>
            <p:sp>
              <p:nvSpPr>
                <p:cNvPr id="56348" name="Rectangle 6"/>
                <p:cNvSpPr>
                  <a:spLocks noChangeArrowheads="1"/>
                </p:cNvSpPr>
                <p:nvPr/>
              </p:nvSpPr>
              <p:spPr bwMode="ltGray">
                <a:xfrm>
                  <a:off x="43" y="0"/>
                  <a:ext cx="2283" cy="9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n-US" b="1">
                      <a:latin typeface="Courier New" pitchFamily="49" charset="0"/>
                      <a:cs typeface="Courier New" pitchFamily="49" charset="0"/>
                    </a:rPr>
                    <a:t>function (int var)</a:t>
                  </a:r>
                  <a:endParaRPr lang="en-US" sz="1100" b="1"/>
                </a:p>
                <a:p>
                  <a:pPr algn="just" eaLnBrk="0" hangingPunct="0"/>
                  <a:r>
                    <a:rPr lang="el-GR" sz="2000"/>
                    <a:t>Πέρασμα τιμής</a:t>
                  </a:r>
                  <a:endParaRPr lang="en-US" sz="2000"/>
                </a:p>
                <a:p>
                  <a:pPr algn="just" eaLnBrk="0" hangingPunct="0"/>
                  <a:endParaRPr lang="en-US" sz="2000">
                    <a:cs typeface="Courier New" pitchFamily="49" charset="0"/>
                  </a:endParaRPr>
                </a:p>
              </p:txBody>
            </p:sp>
            <p:sp>
              <p:nvSpPr>
                <p:cNvPr id="56349" name="Rectangle 7"/>
                <p:cNvSpPr>
                  <a:spLocks noChangeArrowheads="1"/>
                </p:cNvSpPr>
                <p:nvPr/>
              </p:nvSpPr>
              <p:spPr bwMode="ltGray">
                <a:xfrm>
                  <a:off x="0" y="0"/>
                  <a:ext cx="2369" cy="9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6327" name="Group 8"/>
              <p:cNvGrpSpPr>
                <a:grpSpLocks/>
              </p:cNvGrpSpPr>
              <p:nvPr/>
            </p:nvGrpSpPr>
            <p:grpSpPr bwMode="auto">
              <a:xfrm>
                <a:off x="2369" y="0"/>
                <a:ext cx="3166" cy="980"/>
                <a:chOff x="2369" y="0"/>
                <a:chExt cx="3166" cy="980"/>
              </a:xfrm>
            </p:grpSpPr>
            <p:sp>
              <p:nvSpPr>
                <p:cNvPr id="56346" name="Rectangle 9"/>
                <p:cNvSpPr>
                  <a:spLocks noChangeArrowheads="1"/>
                </p:cNvSpPr>
                <p:nvPr/>
              </p:nvSpPr>
              <p:spPr bwMode="ltGray">
                <a:xfrm>
                  <a:off x="2412" y="0"/>
                  <a:ext cx="3080" cy="9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l-GR" sz="2000"/>
                    <a:t>Η μεταβλητή περνιέται αυτούσια ως παράμετρος στη </a:t>
                  </a:r>
                  <a:r>
                    <a:rPr lang="en-US" sz="2000"/>
                    <a:t>function</a:t>
                  </a:r>
                  <a:r>
                    <a:rPr lang="el-GR" sz="2000"/>
                    <a:t>, μπορεί να αλλάξει τοπικά στη </a:t>
                  </a:r>
                  <a:r>
                    <a:rPr lang="en-US" sz="2000"/>
                    <a:t>function</a:t>
                  </a:r>
                  <a:r>
                    <a:rPr lang="el-GR" sz="2000"/>
                    <a:t>, αλλά </a:t>
                  </a:r>
                  <a:r>
                    <a:rPr lang="el-GR" sz="2000">
                      <a:solidFill>
                        <a:srgbClr val="FF0000"/>
                      </a:solidFill>
                    </a:rPr>
                    <a:t>οι αλλαγές δεν περνούν εξωτερικά στο πρόγραμμα</a:t>
                  </a:r>
                  <a:r>
                    <a:rPr lang="el-GR" sz="2000"/>
                    <a:t>.</a:t>
                  </a:r>
                  <a:endParaRPr lang="en-US" sz="2000"/>
                </a:p>
              </p:txBody>
            </p:sp>
            <p:sp>
              <p:nvSpPr>
                <p:cNvPr id="56347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369" y="0"/>
                  <a:ext cx="3166" cy="9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6328" name="Group 11"/>
              <p:cNvGrpSpPr>
                <a:grpSpLocks/>
              </p:cNvGrpSpPr>
              <p:nvPr/>
            </p:nvGrpSpPr>
            <p:grpSpPr bwMode="auto">
              <a:xfrm>
                <a:off x="0" y="980"/>
                <a:ext cx="2369" cy="634"/>
                <a:chOff x="0" y="980"/>
                <a:chExt cx="2369" cy="634"/>
              </a:xfrm>
            </p:grpSpPr>
            <p:sp>
              <p:nvSpPr>
                <p:cNvPr id="56344" name="Rectangle 12"/>
                <p:cNvSpPr>
                  <a:spLocks noChangeArrowheads="1"/>
                </p:cNvSpPr>
                <p:nvPr/>
              </p:nvSpPr>
              <p:spPr bwMode="ltGray">
                <a:xfrm>
                  <a:off x="43" y="980"/>
                  <a:ext cx="2283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b="1">
                      <a:latin typeface="Courier New" pitchFamily="49" charset="0"/>
                      <a:cs typeface="Courier New" pitchFamily="49" charset="0"/>
                    </a:rPr>
                    <a:t>function (const int</a:t>
                  </a:r>
                  <a:r>
                    <a:rPr lang="el-GR" b="1">
                      <a:cs typeface="Courier New" pitchFamily="49" charset="0"/>
                    </a:rPr>
                    <a:t> </a:t>
                  </a:r>
                  <a:r>
                    <a:rPr lang="en-US" b="1">
                      <a:latin typeface="Courier New" pitchFamily="49" charset="0"/>
                      <a:cs typeface="Courier New" pitchFamily="49" charset="0"/>
                    </a:rPr>
                    <a:t>var)</a:t>
                  </a:r>
                  <a:endParaRPr lang="en-US" sz="1100" b="1"/>
                </a:p>
                <a:p>
                  <a:pPr algn="just" eaLnBrk="0" hangingPunct="0"/>
                  <a:r>
                    <a:rPr lang="el-GR" sz="2000"/>
                    <a:t>Πέρασμα τιμής</a:t>
                  </a:r>
                  <a:endParaRPr lang="en-US" sz="2000"/>
                </a:p>
                <a:p>
                  <a:pPr algn="just" eaLnBrk="0" hangingPunct="0"/>
                  <a:endParaRPr lang="en-US" sz="2000">
                    <a:cs typeface="Courier New" pitchFamily="49" charset="0"/>
                  </a:endParaRPr>
                </a:p>
              </p:txBody>
            </p:sp>
            <p:sp>
              <p:nvSpPr>
                <p:cNvPr id="56345" name="Rectangle 13"/>
                <p:cNvSpPr>
                  <a:spLocks noChangeArrowheads="1"/>
                </p:cNvSpPr>
                <p:nvPr/>
              </p:nvSpPr>
              <p:spPr bwMode="ltGray">
                <a:xfrm>
                  <a:off x="0" y="980"/>
                  <a:ext cx="2369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6329" name="Group 14"/>
              <p:cNvGrpSpPr>
                <a:grpSpLocks/>
              </p:cNvGrpSpPr>
              <p:nvPr/>
            </p:nvGrpSpPr>
            <p:grpSpPr bwMode="auto">
              <a:xfrm>
                <a:off x="2369" y="980"/>
                <a:ext cx="3166" cy="634"/>
                <a:chOff x="2369" y="980"/>
                <a:chExt cx="3166" cy="634"/>
              </a:xfrm>
            </p:grpSpPr>
            <p:sp>
              <p:nvSpPr>
                <p:cNvPr id="56342" name="Rectangle 15"/>
                <p:cNvSpPr>
                  <a:spLocks noChangeArrowheads="1"/>
                </p:cNvSpPr>
                <p:nvPr/>
              </p:nvSpPr>
              <p:spPr bwMode="ltGray">
                <a:xfrm>
                  <a:off x="2412" y="980"/>
                  <a:ext cx="3080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l-GR" sz="2000"/>
                    <a:t>Όπως πριν, αλλά </a:t>
                  </a:r>
                  <a:r>
                    <a:rPr lang="el-GR" sz="2000">
                      <a:solidFill>
                        <a:srgbClr val="FF0000"/>
                      </a:solidFill>
                    </a:rPr>
                    <a:t>χωρίς να μπορεί να αλλάξει η τιμή της μεταβλητής εσωτερικά</a:t>
                  </a:r>
                  <a:r>
                    <a:rPr lang="el-GR" sz="2000"/>
                    <a:t> της </a:t>
                  </a:r>
                  <a:r>
                    <a:rPr lang="en-US" sz="2000"/>
                    <a:t>function</a:t>
                  </a:r>
                </a:p>
                <a:p>
                  <a:pPr algn="just" eaLnBrk="0" hangingPunct="0"/>
                  <a:endParaRPr lang="en-US" sz="2000"/>
                </a:p>
              </p:txBody>
            </p:sp>
            <p:sp>
              <p:nvSpPr>
                <p:cNvPr id="56343" name="Rectangle 16"/>
                <p:cNvSpPr>
                  <a:spLocks noChangeArrowheads="1"/>
                </p:cNvSpPr>
                <p:nvPr/>
              </p:nvSpPr>
              <p:spPr bwMode="ltGray">
                <a:xfrm>
                  <a:off x="2369" y="980"/>
                  <a:ext cx="3166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6330" name="Group 17"/>
              <p:cNvGrpSpPr>
                <a:grpSpLocks/>
              </p:cNvGrpSpPr>
              <p:nvPr/>
            </p:nvGrpSpPr>
            <p:grpSpPr bwMode="auto">
              <a:xfrm>
                <a:off x="0" y="1614"/>
                <a:ext cx="2369" cy="807"/>
                <a:chOff x="0" y="1614"/>
                <a:chExt cx="2369" cy="807"/>
              </a:xfrm>
            </p:grpSpPr>
            <p:sp>
              <p:nvSpPr>
                <p:cNvPr id="56340" name="Rectangle 18"/>
                <p:cNvSpPr>
                  <a:spLocks noChangeArrowheads="1"/>
                </p:cNvSpPr>
                <p:nvPr/>
              </p:nvSpPr>
              <p:spPr bwMode="ltGray">
                <a:xfrm>
                  <a:off x="43" y="1614"/>
                  <a:ext cx="2283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n-US" b="1">
                      <a:latin typeface="Courier New" pitchFamily="49" charset="0"/>
                      <a:cs typeface="Courier New" pitchFamily="49" charset="0"/>
                    </a:rPr>
                    <a:t>function (int &amp;var)</a:t>
                  </a:r>
                  <a:endParaRPr lang="en-US" sz="1100" b="1"/>
                </a:p>
                <a:p>
                  <a:pPr algn="just" eaLnBrk="0" hangingPunct="0"/>
                  <a:r>
                    <a:rPr lang="el-GR" sz="2000"/>
                    <a:t>Αναφορά</a:t>
                  </a:r>
                  <a:endParaRPr lang="en-US" sz="2000"/>
                </a:p>
                <a:p>
                  <a:pPr algn="just" eaLnBrk="0" hangingPunct="0"/>
                  <a:endParaRPr lang="en-US" sz="2000">
                    <a:cs typeface="Courier New" pitchFamily="49" charset="0"/>
                  </a:endParaRPr>
                </a:p>
              </p:txBody>
            </p:sp>
            <p:sp>
              <p:nvSpPr>
                <p:cNvPr id="56341" name="Rectangle 19"/>
                <p:cNvSpPr>
                  <a:spLocks noChangeArrowheads="1"/>
                </p:cNvSpPr>
                <p:nvPr/>
              </p:nvSpPr>
              <p:spPr bwMode="ltGray">
                <a:xfrm>
                  <a:off x="0" y="1614"/>
                  <a:ext cx="2369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6331" name="Group 20"/>
              <p:cNvGrpSpPr>
                <a:grpSpLocks/>
              </p:cNvGrpSpPr>
              <p:nvPr/>
            </p:nvGrpSpPr>
            <p:grpSpPr bwMode="auto">
              <a:xfrm>
                <a:off x="2369" y="1614"/>
                <a:ext cx="3166" cy="807"/>
                <a:chOff x="2369" y="1614"/>
                <a:chExt cx="3166" cy="807"/>
              </a:xfrm>
            </p:grpSpPr>
            <p:sp>
              <p:nvSpPr>
                <p:cNvPr id="56338" name="Rectangle 21"/>
                <p:cNvSpPr>
                  <a:spLocks noChangeArrowheads="1"/>
                </p:cNvSpPr>
                <p:nvPr/>
              </p:nvSpPr>
              <p:spPr bwMode="ltGray">
                <a:xfrm>
                  <a:off x="2412" y="1614"/>
                  <a:ext cx="3080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l-GR" sz="2000"/>
                    <a:t>Περνιέται μια αναφορά ως παράμετρος. </a:t>
                  </a:r>
                  <a:r>
                    <a:rPr lang="el-GR" sz="2000">
                      <a:solidFill>
                        <a:srgbClr val="FF0000"/>
                      </a:solidFill>
                    </a:rPr>
                    <a:t>Ότι αλλαγές γίνουν στην αναφορά, ανακλώνται και εξωτερικά στο πρόγραμμα</a:t>
                  </a:r>
                  <a:endParaRPr lang="en-US" sz="2000">
                    <a:solidFill>
                      <a:srgbClr val="FF0000"/>
                    </a:solidFill>
                  </a:endParaRPr>
                </a:p>
                <a:p>
                  <a:pPr algn="just" eaLnBrk="0" hangingPunct="0"/>
                  <a:endParaRPr lang="en-US" sz="2000"/>
                </a:p>
              </p:txBody>
            </p:sp>
            <p:sp>
              <p:nvSpPr>
                <p:cNvPr id="56339" name="Rectangle 22"/>
                <p:cNvSpPr>
                  <a:spLocks noChangeArrowheads="1"/>
                </p:cNvSpPr>
                <p:nvPr/>
              </p:nvSpPr>
              <p:spPr bwMode="ltGray">
                <a:xfrm>
                  <a:off x="2369" y="1614"/>
                  <a:ext cx="3166" cy="8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6332" name="Group 23"/>
              <p:cNvGrpSpPr>
                <a:grpSpLocks/>
              </p:cNvGrpSpPr>
              <p:nvPr/>
            </p:nvGrpSpPr>
            <p:grpSpPr bwMode="auto">
              <a:xfrm>
                <a:off x="0" y="2421"/>
                <a:ext cx="2369" cy="634"/>
                <a:chOff x="0" y="2421"/>
                <a:chExt cx="2369" cy="634"/>
              </a:xfrm>
            </p:grpSpPr>
            <p:sp>
              <p:nvSpPr>
                <p:cNvPr id="56336" name="Rectangle 24"/>
                <p:cNvSpPr>
                  <a:spLocks noChangeArrowheads="1"/>
                </p:cNvSpPr>
                <p:nvPr/>
              </p:nvSpPr>
              <p:spPr bwMode="ltGray">
                <a:xfrm>
                  <a:off x="43" y="2421"/>
                  <a:ext cx="2283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b="1">
                      <a:latin typeface="Courier New" pitchFamily="49" charset="0"/>
                      <a:cs typeface="Courier New" pitchFamily="49" charset="0"/>
                    </a:rPr>
                    <a:t>function (const int</a:t>
                  </a:r>
                  <a:r>
                    <a:rPr lang="el-GR" b="1">
                      <a:cs typeface="Courier New" pitchFamily="49" charset="0"/>
                    </a:rPr>
                    <a:t> </a:t>
                  </a:r>
                  <a:r>
                    <a:rPr lang="en-US" b="1">
                      <a:latin typeface="Courier New" pitchFamily="49" charset="0"/>
                      <a:cs typeface="Courier New" pitchFamily="49" charset="0"/>
                    </a:rPr>
                    <a:t>&amp;var)</a:t>
                  </a:r>
                  <a:endParaRPr lang="en-US" b="1"/>
                </a:p>
                <a:p>
                  <a:pPr algn="just" eaLnBrk="0" hangingPunct="0"/>
                  <a:r>
                    <a:rPr lang="el-GR" sz="2000"/>
                    <a:t>Σταθερή Αναφορά</a:t>
                  </a:r>
                  <a:endParaRPr lang="en-US" sz="2000">
                    <a:cs typeface="Courier New" pitchFamily="49" charset="0"/>
                  </a:endParaRPr>
                </a:p>
              </p:txBody>
            </p:sp>
            <p:sp>
              <p:nvSpPr>
                <p:cNvPr id="56337" name="Rectangle 25"/>
                <p:cNvSpPr>
                  <a:spLocks noChangeArrowheads="1"/>
                </p:cNvSpPr>
                <p:nvPr/>
              </p:nvSpPr>
              <p:spPr bwMode="ltGray">
                <a:xfrm>
                  <a:off x="0" y="2421"/>
                  <a:ext cx="2369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6333" name="Group 26"/>
              <p:cNvGrpSpPr>
                <a:grpSpLocks/>
              </p:cNvGrpSpPr>
              <p:nvPr/>
            </p:nvGrpSpPr>
            <p:grpSpPr bwMode="auto">
              <a:xfrm>
                <a:off x="2369" y="2421"/>
                <a:ext cx="3166" cy="634"/>
                <a:chOff x="2369" y="2421"/>
                <a:chExt cx="3166" cy="634"/>
              </a:xfrm>
            </p:grpSpPr>
            <p:sp>
              <p:nvSpPr>
                <p:cNvPr id="56334" name="Rectangle 27"/>
                <p:cNvSpPr>
                  <a:spLocks noChangeArrowheads="1"/>
                </p:cNvSpPr>
                <p:nvPr/>
              </p:nvSpPr>
              <p:spPr bwMode="ltGray">
                <a:xfrm>
                  <a:off x="2412" y="2421"/>
                  <a:ext cx="3080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l-GR" sz="2000"/>
                    <a:t>Όπως πριν, αλλά </a:t>
                  </a:r>
                  <a:r>
                    <a:rPr lang="el-GR" sz="2000">
                      <a:solidFill>
                        <a:srgbClr val="FF0000"/>
                      </a:solidFill>
                    </a:rPr>
                    <a:t>χωρίς να μπορεί να αλλάξει η τιμή της αναφοράς εσωτερικά</a:t>
                  </a:r>
                  <a:r>
                    <a:rPr lang="el-GR" sz="2000"/>
                    <a:t> της </a:t>
                  </a:r>
                  <a:r>
                    <a:rPr lang="en-US" sz="2000"/>
                    <a:t>function</a:t>
                  </a:r>
                </a:p>
              </p:txBody>
            </p:sp>
            <p:sp>
              <p:nvSpPr>
                <p:cNvPr id="56335" name="Rectangle 28"/>
                <p:cNvSpPr>
                  <a:spLocks noChangeArrowheads="1"/>
                </p:cNvSpPr>
                <p:nvPr/>
              </p:nvSpPr>
              <p:spPr bwMode="ltGray">
                <a:xfrm>
                  <a:off x="2369" y="2421"/>
                  <a:ext cx="3166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</p:grpSp>
        <p:sp>
          <p:nvSpPr>
            <p:cNvPr id="56325" name="Rectangle 29"/>
            <p:cNvSpPr>
              <a:spLocks noChangeArrowheads="1"/>
            </p:cNvSpPr>
            <p:nvPr/>
          </p:nvSpPr>
          <p:spPr bwMode="ltGray">
            <a:xfrm>
              <a:off x="-3" y="-3"/>
              <a:ext cx="5541" cy="306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6468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107950" y="2420938"/>
            <a:ext cx="8964613" cy="1885950"/>
            <a:chOff x="-3" y="-3"/>
            <a:chExt cx="5541" cy="1101"/>
          </a:xfrm>
        </p:grpSpPr>
        <p:grpSp>
          <p:nvGrpSpPr>
            <p:cNvPr id="57348" name="Group 4"/>
            <p:cNvGrpSpPr>
              <a:grpSpLocks/>
            </p:cNvGrpSpPr>
            <p:nvPr/>
          </p:nvGrpSpPr>
          <p:grpSpPr bwMode="auto">
            <a:xfrm>
              <a:off x="0" y="0"/>
              <a:ext cx="5535" cy="1095"/>
              <a:chOff x="0" y="0"/>
              <a:chExt cx="5535" cy="1095"/>
            </a:xfrm>
          </p:grpSpPr>
          <p:grpSp>
            <p:nvGrpSpPr>
              <p:cNvPr id="57350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2369" cy="634"/>
                <a:chOff x="0" y="0"/>
                <a:chExt cx="2369" cy="634"/>
              </a:xfrm>
            </p:grpSpPr>
            <p:sp>
              <p:nvSpPr>
                <p:cNvPr id="57360" name="Rectangle 6"/>
                <p:cNvSpPr>
                  <a:spLocks noChangeArrowheads="1"/>
                </p:cNvSpPr>
                <p:nvPr/>
              </p:nvSpPr>
              <p:spPr bwMode="ltGray">
                <a:xfrm>
                  <a:off x="43" y="0"/>
                  <a:ext cx="2283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n-US" sz="2000" b="1">
                      <a:latin typeface="Courier New" pitchFamily="49" charset="0"/>
                      <a:cs typeface="Courier New" pitchFamily="49" charset="0"/>
                    </a:rPr>
                    <a:t>function (int array [])</a:t>
                  </a:r>
                  <a:endParaRPr lang="en-US" sz="2000" b="1">
                    <a:cs typeface="Courier New" pitchFamily="49" charset="0"/>
                  </a:endParaRPr>
                </a:p>
              </p:txBody>
            </p:sp>
            <p:sp>
              <p:nvSpPr>
                <p:cNvPr id="57361" name="Rectangle 7"/>
                <p:cNvSpPr>
                  <a:spLocks noChangeArrowheads="1"/>
                </p:cNvSpPr>
                <p:nvPr/>
              </p:nvSpPr>
              <p:spPr bwMode="ltGray">
                <a:xfrm>
                  <a:off x="0" y="0"/>
                  <a:ext cx="2369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7351" name="Group 8"/>
              <p:cNvGrpSpPr>
                <a:grpSpLocks/>
              </p:cNvGrpSpPr>
              <p:nvPr/>
            </p:nvGrpSpPr>
            <p:grpSpPr bwMode="auto">
              <a:xfrm>
                <a:off x="2369" y="0"/>
                <a:ext cx="3166" cy="634"/>
                <a:chOff x="2369" y="0"/>
                <a:chExt cx="3166" cy="634"/>
              </a:xfrm>
            </p:grpSpPr>
            <p:sp>
              <p:nvSpPr>
                <p:cNvPr id="57358" name="Rectangle 9"/>
                <p:cNvSpPr>
                  <a:spLocks noChangeArrowheads="1"/>
                </p:cNvSpPr>
                <p:nvPr/>
              </p:nvSpPr>
              <p:spPr bwMode="ltGray">
                <a:xfrm>
                  <a:off x="2412" y="0"/>
                  <a:ext cx="3080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n-US" sz="2400">
                      <a:solidFill>
                        <a:srgbClr val="FF0000"/>
                      </a:solidFill>
                    </a:rPr>
                    <a:t>H C</a:t>
                  </a:r>
                  <a:r>
                    <a:rPr lang="el-GR" sz="2400">
                      <a:solidFill>
                        <a:srgbClr val="FF0000"/>
                      </a:solidFill>
                    </a:rPr>
                    <a:t>++ αυτομάτως μετατρέπει τα </a:t>
                  </a:r>
                  <a:r>
                    <a:rPr lang="en-US" sz="2400">
                      <a:solidFill>
                        <a:srgbClr val="FF0000"/>
                      </a:solidFill>
                    </a:rPr>
                    <a:t>arrays</a:t>
                  </a:r>
                  <a:r>
                    <a:rPr lang="el-GR" sz="2400">
                      <a:solidFill>
                        <a:srgbClr val="FF0000"/>
                      </a:solidFill>
                    </a:rPr>
                    <a:t> σε αναφορές</a:t>
                  </a:r>
                  <a:endParaRPr lang="en-US" sz="2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359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369" y="0"/>
                  <a:ext cx="3166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7352" name="Group 11"/>
              <p:cNvGrpSpPr>
                <a:grpSpLocks/>
              </p:cNvGrpSpPr>
              <p:nvPr/>
            </p:nvGrpSpPr>
            <p:grpSpPr bwMode="auto">
              <a:xfrm>
                <a:off x="0" y="634"/>
                <a:ext cx="2369" cy="461"/>
                <a:chOff x="0" y="634"/>
                <a:chExt cx="2369" cy="461"/>
              </a:xfrm>
            </p:grpSpPr>
            <p:sp>
              <p:nvSpPr>
                <p:cNvPr id="57356" name="Rectangle 12"/>
                <p:cNvSpPr>
                  <a:spLocks noChangeArrowheads="1"/>
                </p:cNvSpPr>
                <p:nvPr/>
              </p:nvSpPr>
              <p:spPr bwMode="ltGray">
                <a:xfrm>
                  <a:off x="43" y="634"/>
                  <a:ext cx="2283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n-US" sz="2000" b="1">
                      <a:latin typeface="Courier New" pitchFamily="49" charset="0"/>
                      <a:cs typeface="Courier New" pitchFamily="49" charset="0"/>
                    </a:rPr>
                    <a:t>function (int *var)</a:t>
                  </a:r>
                  <a:endParaRPr lang="en-US" sz="2000" b="1">
                    <a:cs typeface="Courier New" pitchFamily="49" charset="0"/>
                  </a:endParaRPr>
                </a:p>
              </p:txBody>
            </p:sp>
            <p:sp>
              <p:nvSpPr>
                <p:cNvPr id="57357" name="Rectangle 13"/>
                <p:cNvSpPr>
                  <a:spLocks noChangeArrowheads="1"/>
                </p:cNvSpPr>
                <p:nvPr/>
              </p:nvSpPr>
              <p:spPr bwMode="ltGray">
                <a:xfrm>
                  <a:off x="0" y="634"/>
                  <a:ext cx="2369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  <p:grpSp>
            <p:nvGrpSpPr>
              <p:cNvPr id="57353" name="Group 14"/>
              <p:cNvGrpSpPr>
                <a:grpSpLocks/>
              </p:cNvGrpSpPr>
              <p:nvPr/>
            </p:nvGrpSpPr>
            <p:grpSpPr bwMode="auto">
              <a:xfrm>
                <a:off x="2369" y="634"/>
                <a:ext cx="3166" cy="461"/>
                <a:chOff x="2369" y="634"/>
                <a:chExt cx="3166" cy="461"/>
              </a:xfrm>
            </p:grpSpPr>
            <p:sp>
              <p:nvSpPr>
                <p:cNvPr id="57354" name="Rectangle 15"/>
                <p:cNvSpPr>
                  <a:spLocks noChangeArrowheads="1"/>
                </p:cNvSpPr>
                <p:nvPr/>
              </p:nvSpPr>
              <p:spPr bwMode="ltGray">
                <a:xfrm>
                  <a:off x="2412" y="634"/>
                  <a:ext cx="308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l-GR" sz="2400">
                      <a:solidFill>
                        <a:srgbClr val="FF0000"/>
                      </a:solidFill>
                    </a:rPr>
                    <a:t>Περνά ένας </a:t>
                  </a:r>
                  <a:r>
                    <a:rPr lang="en-US" sz="2400">
                      <a:solidFill>
                        <a:srgbClr val="FF0000"/>
                      </a:solidFill>
                    </a:rPr>
                    <a:t>pointer</a:t>
                  </a:r>
                  <a:r>
                    <a:rPr lang="el-GR" sz="2400">
                      <a:solidFill>
                        <a:srgbClr val="FF0000"/>
                      </a:solidFill>
                    </a:rPr>
                    <a:t> ως παράμετρος</a:t>
                  </a:r>
                  <a:r>
                    <a:rPr lang="el-GR" sz="2400"/>
                    <a:t> της </a:t>
                  </a:r>
                  <a:r>
                    <a:rPr lang="en-US" sz="2400"/>
                    <a:t>function	</a:t>
                  </a:r>
                </a:p>
              </p:txBody>
            </p:sp>
            <p:sp>
              <p:nvSpPr>
                <p:cNvPr id="57355" name="Rectangle 16"/>
                <p:cNvSpPr>
                  <a:spLocks noChangeArrowheads="1"/>
                </p:cNvSpPr>
                <p:nvPr/>
              </p:nvSpPr>
              <p:spPr bwMode="ltGray">
                <a:xfrm>
                  <a:off x="2369" y="634"/>
                  <a:ext cx="316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l-GR"/>
                </a:p>
              </p:txBody>
            </p:sp>
          </p:grpSp>
        </p:grpSp>
        <p:sp>
          <p:nvSpPr>
            <p:cNvPr id="57349" name="Rectangle 17"/>
            <p:cNvSpPr>
              <a:spLocks noChangeArrowheads="1"/>
            </p:cNvSpPr>
            <p:nvPr/>
          </p:nvSpPr>
          <p:spPr bwMode="ltGray">
            <a:xfrm>
              <a:off x="-3" y="-3"/>
              <a:ext cx="5541" cy="110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l-GR" sz="2800"/>
            </a:p>
          </p:txBody>
        </p:sp>
      </p:grpSp>
      <p:sp>
        <p:nvSpPr>
          <p:cNvPr id="57364" name="Rectangle 2"/>
          <p:cNvSpPr>
            <a:spLocks noChangeArrowheads="1"/>
          </p:cNvSpPr>
          <p:nvPr/>
        </p:nvSpPr>
        <p:spPr bwMode="auto">
          <a:xfrm>
            <a:off x="18256" y="457200"/>
            <a:ext cx="9144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Συνοπτικά για το πέρασμα παραμέτρων</a:t>
            </a:r>
            <a:endParaRPr lang="en-GB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694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8256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Default </a:t>
            </a:r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τιμές στο πέρασμα παραμέτρων</a:t>
            </a:r>
            <a:endParaRPr lang="en-GB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07950" y="1341438"/>
            <a:ext cx="8964613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void f (int x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</a:rPr>
              <a:t>= 1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void g (int a, int b = 0)</a:t>
            </a:r>
            <a:r>
              <a:rPr lang="en-US" sz="2400" b="1" dirty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l-GR" sz="2400" b="1" dirty="0">
                <a:latin typeface="Courier New" pitchFamily="49" charset="0"/>
              </a:rPr>
              <a:t>cout &lt;&lt; "a: " &lt;&lt; a &lt;&lt; " b: " &lt;&lt; b &lt;&lt; "\n";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l-GR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l-GR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int main ()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</a:t>
            </a:r>
            <a:r>
              <a:rPr lang="el-GR" sz="2400" b="1" dirty="0" err="1">
                <a:latin typeface="Courier New" pitchFamily="49" charset="0"/>
              </a:rPr>
              <a:t>f(5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f();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g</a:t>
            </a:r>
            <a:r>
              <a:rPr lang="el-GR" sz="2400" b="1" dirty="0">
                <a:latin typeface="Courier New" pitchFamily="49" charset="0"/>
              </a:rPr>
              <a:t>(1, 2);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</a:t>
            </a:r>
            <a:r>
              <a:rPr lang="el-GR" sz="2400" b="1" dirty="0" err="1">
                <a:latin typeface="Courier New" pitchFamily="49" charset="0"/>
              </a:rPr>
              <a:t>g(5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}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1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void f (int x){ …	//could be (int x =1 </a:t>
            </a:r>
            <a:r>
              <a:rPr lang="en-US" sz="2400" b="1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cout &lt;&lt; x &lt;&lt; endl;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n-GB" sz="2000" b="1" dirty="0">
              <a:latin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3962400"/>
            <a:ext cx="30087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Τι ο</a:t>
            </a:r>
            <a:r>
              <a:rPr lang="en-US" sz="2400" smtClean="0"/>
              <a:t>utput </a:t>
            </a:r>
            <a:r>
              <a:rPr lang="el-GR" sz="2400" smtClean="0"/>
              <a:t>θα έχουμε?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8615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2657" y="56243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Default</a:t>
            </a:r>
            <a:r>
              <a:rPr lang="en-US" sz="440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τιμές στο πέρασμα παραμέτρων</a:t>
            </a:r>
            <a:endParaRPr lang="en-GB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1771" y="1189718"/>
            <a:ext cx="9144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200" b="1" dirty="0">
                <a:latin typeface="Courier New" pitchFamily="49" charset="0"/>
              </a:rPr>
              <a:t>void </a:t>
            </a:r>
            <a:r>
              <a:rPr lang="en-US" sz="2200" b="1" dirty="0">
                <a:latin typeface="Courier New" pitchFamily="49" charset="0"/>
              </a:rPr>
              <a:t>h(int a, int b = 0, int c, int d = 0){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</a:rPr>
              <a:t>	// ……..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  <a:endParaRPr lang="el-GR" sz="22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l-GR" sz="22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200" b="1" dirty="0">
                <a:latin typeface="Courier New" pitchFamily="49" charset="0"/>
              </a:rPr>
              <a:t>int main (){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</a:rPr>
              <a:t>	h(10, 5, 20);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200" b="1" dirty="0">
                <a:latin typeface="Courier New" pitchFamily="49" charset="0"/>
              </a:rPr>
              <a:t>}</a:t>
            </a:r>
            <a:endParaRPr lang="en-US" sz="22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1000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100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000" dirty="0"/>
              <a:t>στην περίπτωση αυτή σίγουρα </a:t>
            </a:r>
            <a:r>
              <a:rPr lang="en-US" sz="2000" dirty="0"/>
              <a:t>a = 10</a:t>
            </a:r>
            <a:r>
              <a:rPr lang="el-GR" sz="2000" dirty="0"/>
              <a:t> </a:t>
            </a:r>
          </a:p>
          <a:p>
            <a:pPr marL="800100" lvl="1" indent="-342900">
              <a:lnSpc>
                <a:spcPct val="90000"/>
              </a:lnSpc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000" dirty="0"/>
              <a:t>το 5 μπορεί να αντιστοιχεί στο </a:t>
            </a:r>
            <a:r>
              <a:rPr lang="en-US" sz="2000" dirty="0"/>
              <a:t>b </a:t>
            </a:r>
            <a:r>
              <a:rPr lang="el-GR" sz="2000" dirty="0"/>
              <a:t>οπότε </a:t>
            </a:r>
            <a:r>
              <a:rPr lang="en-US" sz="2000" dirty="0"/>
              <a:t>c = 20 </a:t>
            </a:r>
            <a:r>
              <a:rPr lang="el-GR" sz="2000" dirty="0"/>
              <a:t>και </a:t>
            </a:r>
            <a:r>
              <a:rPr lang="en-US" sz="2000" dirty="0"/>
              <a:t>d = 0</a:t>
            </a:r>
            <a:endParaRPr lang="el-GR" sz="2000" dirty="0"/>
          </a:p>
          <a:p>
            <a:pPr marL="800100" lvl="1" indent="-342900">
              <a:lnSpc>
                <a:spcPct val="90000"/>
              </a:lnSpc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n-US" sz="2000" dirty="0"/>
              <a:t>Ή</a:t>
            </a:r>
            <a:r>
              <a:rPr lang="el-GR" sz="2000" dirty="0"/>
              <a:t> το </a:t>
            </a:r>
            <a:r>
              <a:rPr lang="en-US" sz="2000" dirty="0"/>
              <a:t>b = 0, c = 5 </a:t>
            </a:r>
            <a:r>
              <a:rPr lang="el-GR" sz="2000" dirty="0"/>
              <a:t>και </a:t>
            </a:r>
            <a:r>
              <a:rPr lang="en-US" sz="2000" dirty="0"/>
              <a:t>d = 20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</a:pPr>
            <a:r>
              <a:rPr lang="el-GR" sz="2000" dirty="0"/>
              <a:t>προς αποφυγή του παραπάνω προβλήματος το οποίο δεν μπορεί να επιλύσει ο </a:t>
            </a:r>
            <a:r>
              <a:rPr lang="en-US" sz="2000" dirty="0"/>
              <a:t>compiler,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αν η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i-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</a:rPr>
              <a:t>οστή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 παράμετρος στη δήλωση μιας συνάρτησης με Ν παραμέτρους έχει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τιμή, όλες όσες την ακολουθούν πρέπει επίσης να έχουν δηλωμένες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sz="2000" dirty="0"/>
              <a:t>.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l-GR" sz="2000" dirty="0"/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</a:pPr>
            <a:r>
              <a:rPr lang="el-GR" sz="2000" dirty="0"/>
              <a:t>με βάση το παραπάνω αν κατά την κλήση η συνάρτηση έχει </a:t>
            </a:r>
            <a:r>
              <a:rPr lang="en-US" sz="2000" dirty="0" smtClean="0"/>
              <a:t>1</a:t>
            </a:r>
            <a:r>
              <a:rPr lang="el-GR" sz="2000" dirty="0" smtClean="0"/>
              <a:t> </a:t>
            </a:r>
            <a:r>
              <a:rPr lang="el-GR" sz="2000" dirty="0"/>
              <a:t>&lt;= κ &lt; Ν πραγματικές παραμέτρους, οι Ν-κ τελευταίες λαμβάνουν τις </a:t>
            </a:r>
            <a:r>
              <a:rPr lang="en-US" sz="2000" dirty="0"/>
              <a:t>default </a:t>
            </a:r>
            <a:r>
              <a:rPr lang="el-GR" sz="2000" dirty="0"/>
              <a:t>τιμές      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324600" y="2133600"/>
            <a:ext cx="2149948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Compile Error</a:t>
            </a:r>
            <a:r>
              <a:rPr lang="en-US" smtClean="0">
                <a:solidFill>
                  <a:srgbClr val="FF0000"/>
                </a:solidFill>
              </a:rPr>
              <a:t>!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14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b">
            <a:normAutofit fontScale="90000"/>
          </a:bodyPr>
          <a:lstStyle/>
          <a:p>
            <a:r>
              <a:rPr lang="el-GR" sz="4400" smtClean="0"/>
              <a:t>ΥΠΕΡΦΟΡΤΩΣΗ (</a:t>
            </a:r>
            <a:r>
              <a:rPr lang="en-US" sz="4400" smtClean="0"/>
              <a:t>Overloading</a:t>
            </a:r>
            <a:r>
              <a:rPr lang="el-GR" sz="4400" smtClean="0"/>
              <a:t>) </a:t>
            </a:r>
            <a:r>
              <a:rPr lang="el-GR" sz="4400" smtClean="0"/>
              <a:t>ΣΥΝΑΡΤΗΣΕΩΝ </a:t>
            </a:r>
            <a:r>
              <a:rPr lang="el-GR" sz="4400" smtClean="0"/>
              <a:t>Και ΤΕΛΕΣΤΩΝ</a:t>
            </a:r>
            <a:endParaRPr lang="en-GB" sz="440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397329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συναρτήσεων</a:t>
            </a:r>
            <a:endParaRPr lang="en-US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50825" y="1700213"/>
            <a:ext cx="87137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3200"/>
              <a:t>Στη </a:t>
            </a:r>
            <a:r>
              <a:rPr lang="en-US" sz="3200"/>
              <a:t>C++ </a:t>
            </a:r>
            <a:r>
              <a:rPr lang="el-GR" sz="3200"/>
              <a:t>επιτρέπεται να δηλώσουμε συναρτήσεις </a:t>
            </a:r>
            <a:r>
              <a:rPr lang="el-GR" sz="3200">
                <a:solidFill>
                  <a:srgbClr val="0070C0"/>
                </a:solidFill>
              </a:rPr>
              <a:t>με το ίδιο όνομα </a:t>
            </a:r>
            <a:r>
              <a:rPr lang="el-GR" sz="3200"/>
              <a:t>αλλά: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•"/>
            </a:pPr>
            <a:r>
              <a:rPr lang="el-GR" sz="3000"/>
              <a:t>με </a:t>
            </a:r>
            <a:r>
              <a:rPr lang="el-GR" sz="3000">
                <a:solidFill>
                  <a:schemeClr val="accent6">
                    <a:lumMod val="75000"/>
                  </a:schemeClr>
                </a:solidFill>
              </a:rPr>
              <a:t>διαφορετικό αριθμό παραμέτρων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•"/>
            </a:pPr>
            <a:r>
              <a:rPr lang="el-GR" sz="3000"/>
              <a:t>με </a:t>
            </a:r>
            <a:r>
              <a:rPr lang="el-GR" sz="3000">
                <a:solidFill>
                  <a:schemeClr val="accent6">
                    <a:lumMod val="75000"/>
                  </a:schemeClr>
                </a:solidFill>
              </a:rPr>
              <a:t>διαφορετικούς τύπους παραμέτρων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•"/>
            </a:pPr>
            <a:r>
              <a:rPr lang="el-GR" sz="3000">
                <a:solidFill>
                  <a:srgbClr val="FF0000"/>
                </a:solidFill>
              </a:rPr>
              <a:t>ΠΡΟΣΟΧΗ!</a:t>
            </a:r>
            <a:r>
              <a:rPr lang="el-GR" sz="3000"/>
              <a:t> </a:t>
            </a:r>
            <a:r>
              <a:rPr lang="el-GR" sz="3000">
                <a:solidFill>
                  <a:srgbClr val="FF0000"/>
                </a:solidFill>
              </a:rPr>
              <a:t>Όχι</a:t>
            </a:r>
            <a:r>
              <a:rPr lang="el-GR" sz="3000"/>
              <a:t> συναρτήσεις που </a:t>
            </a:r>
            <a:r>
              <a:rPr lang="el-GR" sz="3000">
                <a:solidFill>
                  <a:srgbClr val="FF0000"/>
                </a:solidFill>
              </a:rPr>
              <a:t>διαφέρουν </a:t>
            </a:r>
            <a:r>
              <a:rPr lang="el-GR" sz="3000" b="1">
                <a:solidFill>
                  <a:srgbClr val="FF0000"/>
                </a:solidFill>
              </a:rPr>
              <a:t>μόνο</a:t>
            </a:r>
            <a:r>
              <a:rPr lang="el-GR" sz="3000">
                <a:solidFill>
                  <a:srgbClr val="FF0000"/>
                </a:solidFill>
              </a:rPr>
              <a:t> στον τύπο του αποτελέσματος </a:t>
            </a:r>
            <a:r>
              <a:rPr lang="el-GR" sz="3000"/>
              <a:t>που επιστρέφουν.</a:t>
            </a:r>
            <a:endParaRPr lang="en-US" sz="2800">
              <a:latin typeface="Courier New" pitchFamily="49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10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endParaRPr lang="en-US" sz="28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400050" y="444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συναρτήσεων</a:t>
            </a:r>
            <a:endParaRPr lang="en-US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39725" y="1125538"/>
            <a:ext cx="81200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10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>
              <a:latin typeface="Courier New" pitchFamily="49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92138" y="981075"/>
            <a:ext cx="7075487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a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if (a &gt; b)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else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a[]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a[0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(int i = 0; i &lt;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 i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++)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] &gt;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94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39725" y="35242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συναρτήσεων</a:t>
            </a:r>
            <a:endParaRPr lang="en-US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39725" y="1125538"/>
            <a:ext cx="81200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10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>
              <a:latin typeface="Courier New" pitchFamily="49" charset="0"/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92138" y="1495425"/>
            <a:ext cx="7075487" cy="405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A[] = {-2, 4, 5, 6};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a(3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b(5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4);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b);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3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40005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συναρτήσεων</a:t>
            </a:r>
            <a:endParaRPr lang="en-US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39725" y="1125538"/>
            <a:ext cx="81200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10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dirty="0">
              <a:latin typeface="Courier New" pitchFamily="49" charset="0"/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92138" y="1600200"/>
            <a:ext cx="7075487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a, int 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if (a &gt; b) return a;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else return b;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a, int 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if (a &gt; b) return a;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else return (float) b;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0050" y="5959475"/>
            <a:ext cx="883286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Compile Error!</a:t>
            </a:r>
          </a:p>
          <a:p>
            <a:r>
              <a:rPr lang="en-US" dirty="0" smtClean="0"/>
              <a:t>error</a:t>
            </a:r>
            <a:r>
              <a:rPr lang="en-US" dirty="0"/>
              <a:t>: new declaration </a:t>
            </a:r>
            <a:r>
              <a:rPr lang="en-US" dirty="0" smtClean="0"/>
              <a:t>`float max(int</a:t>
            </a:r>
            <a:r>
              <a:rPr lang="en-US" dirty="0"/>
              <a:t>, int)‘</a:t>
            </a:r>
            <a:r>
              <a:rPr lang="en-US" dirty="0"/>
              <a:t>ambiguates</a:t>
            </a:r>
            <a:r>
              <a:rPr lang="en-US" dirty="0"/>
              <a:t> old declaration `int max(int, int)'</a:t>
            </a:r>
          </a:p>
        </p:txBody>
      </p:sp>
    </p:spTree>
    <p:extLst>
      <p:ext uri="{BB962C8B-B14F-4D97-AF65-F5344CB8AC3E}">
        <p14:creationId xmlns:p14="http://schemas.microsoft.com/office/powerpoint/2010/main" val="2966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743" y="2895600"/>
            <a:ext cx="66640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+= floor((double(rand())/RAND_MAX)*3)-1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n-US" smtClean="0"/>
              <a:t>Methods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0743" y="1600200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InitializePosition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= 0;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743" y="4191000"/>
            <a:ext cx="3217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_pos;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743" y="5486400"/>
            <a:ext cx="5698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(_pos == other.GetPosition());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6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40005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συναρτήσεων</a:t>
            </a:r>
            <a:endParaRPr lang="en-US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39725" y="1125538"/>
            <a:ext cx="81200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10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dirty="0">
              <a:latin typeface="Courier New" pitchFamily="49" charset="0"/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92138" y="1600200"/>
            <a:ext cx="7075487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a, int 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if (a &gt; b)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else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if (a &gt; b)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else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b;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0" y="4343400"/>
            <a:ext cx="158115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OK!</a:t>
            </a:r>
          </a:p>
        </p:txBody>
      </p:sp>
    </p:spTree>
    <p:extLst>
      <p:ext uri="{BB962C8B-B14F-4D97-AF65-F5344CB8AC3E}">
        <p14:creationId xmlns:p14="http://schemas.microsoft.com/office/powerpoint/2010/main" val="101366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39725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συναρτήσεων</a:t>
            </a:r>
            <a:endParaRPr lang="en-US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39725" y="1125538"/>
            <a:ext cx="81200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10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dirty="0">
              <a:latin typeface="Courier New" pitchFamily="49" charset="0"/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59481" y="2057400"/>
            <a:ext cx="7075487" cy="3477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eaLnBrk="1" hangingPunct="1"/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a(3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b(5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 = 1.2, y = 5.4;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/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=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/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l-GR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«παιχνίδι» το οποίο κάνει το εξής:</a:t>
            </a:r>
          </a:p>
          <a:p>
            <a:pPr lvl="1"/>
            <a:r>
              <a:rPr lang="el-GR" dirty="0" smtClean="0"/>
              <a:t>Έχουμε δυο αυτοκίνητα που ξεκινάνε από το σημείο 0 της ευθείας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ή από τα σημεία που δίνονται στην είσοδο</a:t>
            </a:r>
            <a:r>
              <a:rPr lang="el-GR" dirty="0" smtClean="0"/>
              <a:t>, και κινούνται τυχαία πάνω στις τιμές των ακεραίων.</a:t>
            </a:r>
          </a:p>
          <a:p>
            <a:pPr lvl="2"/>
            <a:r>
              <a:rPr lang="el-GR" dirty="0" smtClean="0"/>
              <a:t>Σε κάθε κίνηση διαλέγουν τυχαία να πάνε αριστερά, δεξιά, ή να μείνουν στο ίδιο σημείο.</a:t>
            </a:r>
          </a:p>
          <a:p>
            <a:pPr lvl="1"/>
            <a:r>
              <a:rPr lang="el-GR" dirty="0" smtClean="0"/>
              <a:t>Το παιχνίδι σταματάει όταν τα δυο αυτοκίνητα συγκρουστούν.</a:t>
            </a: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0169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28800"/>
            <a:ext cx="449353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75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086" y="2852057"/>
            <a:ext cx="3886200" cy="533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97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7645" y="4267200"/>
            <a:ext cx="4874955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510909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InitializePosition(int);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5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743" y="4239389"/>
            <a:ext cx="45544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_pos += floor((double(rand())/RAND_MAX)*3)-1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743" y="1447800"/>
            <a:ext cx="48013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InitializePosition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_pos = 0;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1629" y="5070386"/>
            <a:ext cx="2230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_pos;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5943600"/>
            <a:ext cx="3903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Collide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(_pos == other.GetPosition());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743" y="2771239"/>
            <a:ext cx="5570756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InitializePosition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p)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_pos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12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590" y="381000"/>
            <a:ext cx="5862502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main(int arc, char ** argv)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if (argc == 1){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carX.InitializePosition();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carY.InitializePosition();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else if (argc == 3){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int x = atoi(argv[1]);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carX.InitializePosition(x);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int y = atoi(argv[2]);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carY.InitializePosition(y);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}else{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return;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/* rest of the code */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6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«παιχνίδι» το οποίο κάνει το εξής:</a:t>
            </a:r>
          </a:p>
          <a:p>
            <a:pPr lvl="1"/>
            <a:r>
              <a:rPr lang="el-GR" dirty="0" smtClean="0"/>
              <a:t>Έχουμε δυο αυτοκίνητα που ξεκινάνε από το σημείο 0 της ευθείας</a:t>
            </a:r>
            <a:r>
              <a:rPr lang="en-US" dirty="0" smtClean="0"/>
              <a:t>,</a:t>
            </a:r>
            <a:r>
              <a:rPr lang="el-GR" dirty="0" smtClean="0"/>
              <a:t> και κινούνται πάνω στις τιμές των ακεραίων</a:t>
            </a:r>
            <a:r>
              <a:rPr lang="en-US" dirty="0" smtClean="0"/>
              <a:t> </a:t>
            </a:r>
            <a:r>
              <a:rPr lang="el-GR" dirty="0" smtClean="0"/>
              <a:t>στο διάστημα [-2,2]</a:t>
            </a:r>
          </a:p>
          <a:p>
            <a:pPr lvl="2"/>
            <a:r>
              <a:rPr lang="el-GR" dirty="0" smtClean="0"/>
              <a:t>Σε κάθε κίνηση μπορούν να πάνε αριστερά, δεξιά, ή να μείνουν στο ίδιο σημείο.</a:t>
            </a:r>
          </a:p>
          <a:p>
            <a:pPr lvl="2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ένα αυτοκίνητο ελέγχεται από τον χρήστη.</a:t>
            </a:r>
          </a:p>
          <a:p>
            <a:pPr lvl="2"/>
            <a:r>
              <a:rPr lang="el-GR" dirty="0" smtClean="0"/>
              <a:t>Το άλλο κινείται τυχαία.</a:t>
            </a:r>
          </a:p>
          <a:p>
            <a:pPr lvl="1"/>
            <a:r>
              <a:rPr lang="el-GR" dirty="0" smtClean="0"/>
              <a:t>Το παιχνίδι σταματάει όταν τα δυο αυτοκίνητα συγκρουστούν.</a:t>
            </a: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5903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5800" y="4267200"/>
            <a:ext cx="2057400" cy="32316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++;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η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5800" y="3258710"/>
            <a:ext cx="440684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Πάρε από το </a:t>
            </a:r>
            <a:r>
              <a:rPr lang="en-US" dirty="0" smtClean="0"/>
              <a:t>input </a:t>
            </a:r>
            <a:r>
              <a:rPr lang="el-GR" dirty="0" smtClean="0"/>
              <a:t>την </a:t>
            </a:r>
            <a:r>
              <a:rPr lang="el-GR" dirty="0" smtClean="0"/>
              <a:t>κίνηση </a:t>
            </a:r>
            <a:r>
              <a:rPr lang="el-GR" dirty="0" smtClean="0"/>
              <a:t>του </a:t>
            </a:r>
            <a:r>
              <a:rPr lang="el-GR" dirty="0" smtClean="0"/>
              <a:t>χρηστή</a:t>
            </a:r>
            <a:endParaRPr lang="el-GR" dirty="0" smtClean="0"/>
          </a:p>
          <a:p>
            <a:r>
              <a:rPr lang="el-GR" dirty="0" smtClean="0"/>
              <a:t>και μετακίνησε </a:t>
            </a:r>
            <a:r>
              <a:rPr lang="el-GR" dirty="0"/>
              <a:t>το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carX</a:t>
            </a:r>
            <a:r>
              <a:rPr lang="en-US" dirty="0"/>
              <a:t> </a:t>
            </a:r>
            <a:r>
              <a:rPr lang="el-GR" dirty="0" smtClean="0"/>
              <a:t>ανάλογα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438400" y="3581875"/>
            <a:ext cx="2057400" cy="837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95800" y="4096434"/>
            <a:ext cx="423910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Χρειάζεται να υπερφορτώσουμε την </a:t>
            </a:r>
          </a:p>
          <a:p>
            <a:r>
              <a:rPr lang="el-GR" dirty="0" smtClean="0"/>
              <a:t>μέθοδο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ώστε να παίρνει </a:t>
            </a:r>
            <a:r>
              <a:rPr lang="el-GR" dirty="0" smtClean="0"/>
              <a:t>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590" y="381000"/>
            <a:ext cx="722024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1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28800"/>
            <a:ext cx="449353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Move(int);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666400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+= floor((double(rand())/RAND_MAX)*3)-1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(_pos &gt; 2){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_pos = 1;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(_pos &lt; -2){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_pos = -1;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678130"/>
            <a:ext cx="6664004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inc)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+=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(_pos &gt; 2){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_pos = 1;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(_pos &lt; -2){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_pos = -1;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43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810000"/>
            <a:ext cx="2286000" cy="762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89" y="365610"/>
            <a:ext cx="8701421" cy="652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4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4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4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inc;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cin &gt;&gt; inc;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carX.Move(inc);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cout &lt;&lt; “Your car:” &lt;&lt; carX.GetPosition()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&lt;&lt; “ Other car:” &lt;&lt; carY.GetPosition()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&lt;&lt; endl;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++;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collided 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5800" y="3258710"/>
            <a:ext cx="440684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Πάρε από το </a:t>
            </a:r>
            <a:r>
              <a:rPr lang="en-US" dirty="0" smtClean="0"/>
              <a:t>input </a:t>
            </a:r>
            <a:r>
              <a:rPr lang="el-GR" dirty="0" smtClean="0"/>
              <a:t>την </a:t>
            </a:r>
            <a:r>
              <a:rPr lang="el-GR" dirty="0" smtClean="0"/>
              <a:t>κίνηση </a:t>
            </a:r>
            <a:r>
              <a:rPr lang="el-GR" dirty="0" smtClean="0"/>
              <a:t>του </a:t>
            </a:r>
            <a:r>
              <a:rPr lang="el-GR" dirty="0" smtClean="0"/>
              <a:t>χρηστή</a:t>
            </a:r>
            <a:endParaRPr lang="el-GR" dirty="0" smtClean="0"/>
          </a:p>
          <a:p>
            <a:r>
              <a:rPr lang="el-GR" dirty="0" smtClean="0"/>
              <a:t>και μετακίνησε </a:t>
            </a:r>
            <a:r>
              <a:rPr lang="el-GR" dirty="0"/>
              <a:t>το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carX</a:t>
            </a:r>
            <a:r>
              <a:rPr lang="en-US" dirty="0"/>
              <a:t> </a:t>
            </a:r>
            <a:r>
              <a:rPr lang="el-GR" dirty="0" smtClean="0"/>
              <a:t>ανάλογα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6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5334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τελεστών</a:t>
            </a:r>
            <a:r>
              <a:rPr lang="el-GR" sz="4400" dirty="0">
                <a:solidFill>
                  <a:schemeClr val="tx2"/>
                </a:solidFill>
                <a:latin typeface="Garamond" pitchFamily="18" charset="0"/>
              </a:rPr>
              <a:t>	</a:t>
            </a:r>
            <a:endParaRPr lang="en-US" sz="44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685800" y="1600200"/>
            <a:ext cx="762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dirty="0">
              <a:latin typeface="Courier New" pitchFamily="49" charset="0"/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1752600"/>
            <a:ext cx="9144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80000"/>
              </a:lnSpc>
              <a:buClr>
                <a:schemeClr val="accent6">
                  <a:lumMod val="60000"/>
                  <a:lumOff val="40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Arial" charset="0"/>
              </a:rPr>
              <a:t>Στη </a:t>
            </a:r>
            <a:r>
              <a:rPr lang="en-US" sz="2800" dirty="0">
                <a:latin typeface="Arial" charset="0"/>
              </a:rPr>
              <a:t>C </a:t>
            </a:r>
            <a:r>
              <a:rPr lang="el-GR" sz="2800" dirty="0">
                <a:latin typeface="Arial" charset="0"/>
              </a:rPr>
              <a:t>οι </a:t>
            </a:r>
            <a:r>
              <a:rPr lang="el-GR" sz="2800" dirty="0">
                <a:solidFill>
                  <a:srgbClr val="0070C0"/>
                </a:solidFill>
                <a:latin typeface="Arial" charset="0"/>
              </a:rPr>
              <a:t>τελεστές </a:t>
            </a:r>
            <a:r>
              <a:rPr lang="el-GR" sz="2800" dirty="0">
                <a:latin typeface="Arial" charset="0"/>
              </a:rPr>
              <a:t>(+, -, *, ==, &gt;, &lt;, ….) ορίζονται και μπορεί να χρησιμοποιηθούν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μόνο μεταξύ μεταβλητών ή σταθερών κάποιου βασικού τύπου</a:t>
            </a:r>
            <a:r>
              <a:rPr lang="el-GR" sz="2800" dirty="0">
                <a:latin typeface="Arial" charset="0"/>
              </a:rPr>
              <a:t> (</a:t>
            </a:r>
            <a:r>
              <a:rPr lang="en-US" sz="2800" dirty="0">
                <a:latin typeface="Arial" charset="0"/>
              </a:rPr>
              <a:t>int, float, double, char,……</a:t>
            </a:r>
            <a:r>
              <a:rPr lang="el-GR" sz="2800" dirty="0">
                <a:latin typeface="Arial" charset="0"/>
              </a:rPr>
              <a:t>).</a:t>
            </a:r>
            <a:endParaRPr lang="en-US" sz="28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Clr>
                <a:schemeClr val="accent6">
                  <a:lumMod val="60000"/>
                  <a:lumOff val="40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Arial" charset="0"/>
              </a:rPr>
              <a:t>Στη </a:t>
            </a:r>
            <a:r>
              <a:rPr lang="en-US" sz="2800" dirty="0">
                <a:latin typeface="Arial" charset="0"/>
              </a:rPr>
              <a:t>C++ </a:t>
            </a:r>
            <a:r>
              <a:rPr lang="el-GR" sz="2800" dirty="0">
                <a:latin typeface="Arial" charset="0"/>
              </a:rPr>
              <a:t>μπορούμε να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επανα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-ορίσουμε</a:t>
            </a:r>
            <a:r>
              <a:rPr lang="el-GR" sz="28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l-GR" sz="2800" dirty="0">
                <a:solidFill>
                  <a:srgbClr val="0070C0"/>
                </a:solidFill>
                <a:latin typeface="Arial" charset="0"/>
              </a:rPr>
              <a:t>τη λειτουργία των τελεστών για</a:t>
            </a:r>
            <a:r>
              <a:rPr lang="el-GR" sz="28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μεταβλητές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των οποίων ο τύπος ορίστηκε από τον προγραμματιστή</a:t>
            </a:r>
            <a:r>
              <a:rPr lang="el-GR" sz="2800" dirty="0">
                <a:latin typeface="Arial" charset="0"/>
              </a:rPr>
              <a:t>.</a:t>
            </a:r>
          </a:p>
          <a:p>
            <a:pPr marL="914400" lvl="1" indent="-457200">
              <a:lnSpc>
                <a:spcPct val="80000"/>
              </a:lnSpc>
              <a:buClr>
                <a:schemeClr val="tx2"/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Arial" charset="0"/>
              </a:rPr>
              <a:t>μεταβλητές τύπου </a:t>
            </a:r>
            <a:r>
              <a:rPr lang="en-US" sz="2800" dirty="0">
                <a:solidFill>
                  <a:srgbClr val="0070C0"/>
                </a:solidFill>
                <a:latin typeface="Arial" charset="0"/>
              </a:rPr>
              <a:t>struct</a:t>
            </a:r>
          </a:p>
          <a:p>
            <a:pPr marL="914400" lvl="1" indent="-457200">
              <a:lnSpc>
                <a:spcPct val="80000"/>
              </a:lnSpc>
              <a:buClr>
                <a:schemeClr val="tx2"/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solidFill>
                  <a:srgbClr val="0070C0"/>
                </a:solidFill>
                <a:latin typeface="Arial" charset="0"/>
              </a:rPr>
              <a:t>αντικείμενα</a:t>
            </a:r>
            <a:r>
              <a:rPr lang="el-GR" sz="2800" dirty="0">
                <a:latin typeface="Arial" charset="0"/>
              </a:rPr>
              <a:t> κάποιας </a:t>
            </a:r>
            <a:r>
              <a:rPr lang="el-GR" sz="2800" dirty="0">
                <a:solidFill>
                  <a:srgbClr val="0070C0"/>
                </a:solidFill>
                <a:latin typeface="Arial" charset="0"/>
              </a:rPr>
              <a:t>κλάσης </a:t>
            </a:r>
            <a:r>
              <a:rPr lang="el-GR" sz="2800" dirty="0">
                <a:latin typeface="Arial" charset="0"/>
              </a:rPr>
              <a:t>	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Char char="n"/>
            </a:pP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9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4572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τελεστών</a:t>
            </a:r>
            <a:r>
              <a:rPr lang="el-GR" sz="4400" dirty="0">
                <a:solidFill>
                  <a:schemeClr val="tx2"/>
                </a:solidFill>
                <a:latin typeface="Garamond" pitchFamily="18" charset="0"/>
              </a:rPr>
              <a:t>	</a:t>
            </a:r>
            <a:endParaRPr lang="en-US" sz="44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57600" y="2819400"/>
            <a:ext cx="228600" cy="3618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895600" y="5168053"/>
            <a:ext cx="457200" cy="3618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51651" y="3181290"/>
            <a:ext cx="139974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Ο τελεστής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1651" y="3657600"/>
            <a:ext cx="240040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Δεσμευμένη λέξη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για δήλωση τελεστή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1651" y="4419600"/>
            <a:ext cx="2930610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Ο τύπος που επιστρέφει 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ο τελεστής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2819400"/>
            <a:ext cx="1447800" cy="3618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57300" y="5168053"/>
            <a:ext cx="1447800" cy="3618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2819400"/>
            <a:ext cx="1447800" cy="3618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5168053"/>
            <a:ext cx="647700" cy="3618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400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struct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400" b="1" dirty="0">
                <a:latin typeface="Courier New" pitchFamily="49" charset="0"/>
              </a:rPr>
              <a:t> {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double re, im;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2400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operator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</a:rPr>
              <a:t>+</a:t>
            </a:r>
            <a:r>
              <a:rPr lang="en-US" sz="2400" b="1" dirty="0">
                <a:latin typeface="Courier New" pitchFamily="49" charset="0"/>
              </a:rPr>
              <a:t> (complex x, complex y)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{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complex result;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result.re = x.re + y.re;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result.im = x.im + y.im;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return result;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2400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operator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</a:rPr>
              <a:t>==</a:t>
            </a:r>
            <a:r>
              <a:rPr lang="en-US" sz="2400" b="1" dirty="0">
                <a:latin typeface="Courier New" pitchFamily="49" charset="0"/>
              </a:rPr>
              <a:t> (complex x, complex y)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{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return (x.re == y.re)</a:t>
            </a:r>
            <a:r>
              <a:rPr lang="el-GR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&amp;&amp; (x.im == y.im);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768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  <p:bldP spid="8" grpId="0" animBg="1"/>
      <p:bldP spid="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81200" y="3733800"/>
            <a:ext cx="9144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43000" y="4953000"/>
            <a:ext cx="19050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5334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</a:t>
            </a:r>
            <a:r>
              <a:rPr lang="el-GR" sz="44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τελεστών</a:t>
            </a:r>
            <a:r>
              <a:rPr lang="el-GR" sz="4400" dirty="0">
                <a:solidFill>
                  <a:schemeClr val="tx2"/>
                </a:solidFill>
                <a:latin typeface="Garamond" pitchFamily="18" charset="0"/>
              </a:rPr>
              <a:t>	</a:t>
            </a:r>
            <a:endParaRPr lang="en-US" sz="44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381000" y="1557338"/>
            <a:ext cx="8382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int main ()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{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complex </a:t>
            </a:r>
            <a:r>
              <a:rPr lang="el-GR" sz="2000" b="1" dirty="0">
                <a:latin typeface="Courier New" pitchFamily="49" charset="0"/>
              </a:rPr>
              <a:t>a, b, c;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</a:t>
            </a:r>
            <a:r>
              <a:rPr lang="el-GR" sz="2000" b="1" dirty="0">
                <a:latin typeface="Courier New" pitchFamily="49" charset="0"/>
              </a:rPr>
              <a:t>a.re</a:t>
            </a:r>
            <a:r>
              <a:rPr lang="el-GR" sz="2000" b="1" dirty="0">
                <a:latin typeface="Courier New" pitchFamily="49" charset="0"/>
              </a:rPr>
              <a:t> = 1.0; </a:t>
            </a:r>
            <a:r>
              <a:rPr lang="el-GR" sz="2000" b="1" dirty="0">
                <a:latin typeface="Courier New" pitchFamily="49" charset="0"/>
              </a:rPr>
              <a:t>a.im</a:t>
            </a:r>
            <a:r>
              <a:rPr lang="el-GR" sz="2000" b="1" dirty="0">
                <a:latin typeface="Courier New" pitchFamily="49" charset="0"/>
              </a:rPr>
              <a:t> = 2.0;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</a:t>
            </a:r>
            <a:r>
              <a:rPr lang="el-GR" sz="2000" b="1" dirty="0">
                <a:latin typeface="Courier New" pitchFamily="49" charset="0"/>
              </a:rPr>
              <a:t>b.re</a:t>
            </a:r>
            <a:r>
              <a:rPr lang="el-GR" sz="2000" b="1" dirty="0">
                <a:latin typeface="Courier New" pitchFamily="49" charset="0"/>
              </a:rPr>
              <a:t> = 4.0; </a:t>
            </a:r>
            <a:r>
              <a:rPr lang="el-GR" sz="2000" b="1" dirty="0">
                <a:latin typeface="Courier New" pitchFamily="49" charset="0"/>
              </a:rPr>
              <a:t>b.im</a:t>
            </a:r>
            <a:r>
              <a:rPr lang="el-GR" sz="2000" b="1" dirty="0">
                <a:latin typeface="Courier New" pitchFamily="49" charset="0"/>
              </a:rPr>
              <a:t> = 1.0;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if (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a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==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 b</a:t>
            </a:r>
            <a:r>
              <a:rPr lang="el-GR" sz="2000" b="1" dirty="0">
                <a:latin typeface="Courier New" pitchFamily="49" charset="0"/>
              </a:rPr>
              <a:t>)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  cout &lt;&lt; "they are </a:t>
            </a:r>
            <a:r>
              <a:rPr lang="el-GR" sz="2000" b="1" dirty="0">
                <a:latin typeface="Courier New" pitchFamily="49" charset="0"/>
              </a:rPr>
              <a:t>equal</a:t>
            </a:r>
            <a:r>
              <a:rPr lang="el-GR" sz="2000" b="1" dirty="0">
                <a:latin typeface="Courier New" pitchFamily="49" charset="0"/>
              </a:rPr>
              <a:t>\n";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else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  cout &lt;&lt; "they are different\n";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c = 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a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 b</a:t>
            </a:r>
            <a:r>
              <a:rPr lang="el-GR" sz="2000" b="1" dirty="0">
                <a:latin typeface="Courier New" pitchFamily="49" charset="0"/>
              </a:rPr>
              <a:t>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return 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}</a:t>
            </a:r>
            <a:endParaRPr lang="en-US" sz="2400" b="1" dirty="0">
              <a:latin typeface="Hellas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5866239"/>
            <a:ext cx="5801716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ανάθεση δομής Α σε δομή Β  </a:t>
            </a:r>
          </a:p>
          <a:p>
            <a:r>
              <a:rPr lang="el-GR" sz="2400" dirty="0" smtClean="0"/>
              <a:t>αντιγράφει </a:t>
            </a:r>
            <a:r>
              <a:rPr lang="el-GR" sz="2400" dirty="0" smtClean="0"/>
              <a:t>όλα τα πεδία </a:t>
            </a:r>
            <a:r>
              <a:rPr lang="el-GR" sz="2400" dirty="0" smtClean="0"/>
              <a:t>από </a:t>
            </a:r>
            <a:r>
              <a:rPr lang="el-GR" sz="2400" dirty="0" smtClean="0"/>
              <a:t>την Α στη Β.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33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τελεστών για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υπερφορτώσουμε ένα τελεστή ορίσαμε μια συνάρτηση.</a:t>
            </a:r>
          </a:p>
          <a:p>
            <a:r>
              <a:rPr lang="el-GR" dirty="0" smtClean="0"/>
              <a:t>Στην περίπτωση που ο τελεστής επενεργεί πάνω σε αντικείμενα κλάσεων, μπορούμε να ορίσουμε τον τελεστή ως μία μέθοδο της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400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omplex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{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private: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re, im</a:t>
            </a:r>
            <a:r>
              <a:rPr lang="en-US" b="1" dirty="0" smtClean="0">
                <a:latin typeface="Courier New" pitchFamily="49" charset="0"/>
              </a:rPr>
              <a:t>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public: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		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GetRe</a:t>
            </a:r>
            <a:r>
              <a:rPr lang="en-US" b="1" dirty="0" smtClean="0">
                <a:latin typeface="Courier New" pitchFamily="49" charset="0"/>
              </a:rPr>
              <a:t>();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</a:rPr>
              <a:t>	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GetIm</a:t>
            </a:r>
            <a:r>
              <a:rPr lang="en-US" b="1" dirty="0" smtClean="0">
                <a:latin typeface="Courier New" pitchFamily="49" charset="0"/>
              </a:rPr>
              <a:t>();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</a:rPr>
              <a:t>	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</a:rPr>
              <a:t> Set(double, double);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</a:rPr>
              <a:t>	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operator</a:t>
            </a:r>
            <a:r>
              <a:rPr lang="en-US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</a:rPr>
              <a:t>+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		 int</a:t>
            </a:r>
            <a:r>
              <a:rPr lang="en-US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operator</a:t>
            </a:r>
            <a:r>
              <a:rPr lang="en-US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</a:rPr>
              <a:t>==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};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operator</a:t>
            </a:r>
            <a:r>
              <a:rPr lang="en-US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</a:rPr>
              <a:t>+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b="1" dirty="0" smtClean="0">
                <a:latin typeface="Courier New" pitchFamily="49" charset="0"/>
              </a:rPr>
              <a:t> other)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{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resultRe</a:t>
            </a:r>
            <a:r>
              <a:rPr lang="en-US" b="1" dirty="0" smtClean="0">
                <a:latin typeface="Courier New" pitchFamily="49" charset="0"/>
              </a:rPr>
              <a:t> = re + </a:t>
            </a:r>
            <a:r>
              <a:rPr lang="en-US" b="1" dirty="0" smtClean="0">
                <a:latin typeface="Courier New" pitchFamily="49" charset="0"/>
              </a:rPr>
              <a:t>other.GetReal</a:t>
            </a:r>
            <a:r>
              <a:rPr lang="en-US" b="1" dirty="0" smtClean="0">
                <a:latin typeface="Courier New" pitchFamily="49" charset="0"/>
              </a:rPr>
              <a:t>();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resultIm</a:t>
            </a:r>
            <a:r>
              <a:rPr lang="en-US" b="1" dirty="0" smtClean="0">
                <a:latin typeface="Courier New" pitchFamily="49" charset="0"/>
              </a:rPr>
              <a:t> = re + </a:t>
            </a:r>
            <a:r>
              <a:rPr lang="en-US" b="1" dirty="0" smtClean="0">
                <a:latin typeface="Courier New" pitchFamily="49" charset="0"/>
              </a:rPr>
              <a:t>other.GetIm</a:t>
            </a:r>
            <a:r>
              <a:rPr lang="en-US" b="1" dirty="0" smtClean="0">
                <a:latin typeface="Courier New" pitchFamily="49" charset="0"/>
              </a:rPr>
              <a:t>();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b="1" dirty="0" smtClean="0">
                <a:latin typeface="Courier New" pitchFamily="49" charset="0"/>
              </a:rPr>
              <a:t> result;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result.Set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</a:rPr>
              <a:t>resultRe</a:t>
            </a:r>
            <a:r>
              <a:rPr lang="en-US" b="1" dirty="0" smtClean="0">
                <a:latin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</a:rPr>
              <a:t>resultIm</a:t>
            </a:r>
            <a:r>
              <a:rPr lang="en-US" b="1" dirty="0" smtClean="0">
                <a:latin typeface="Courier New" pitchFamily="49" charset="0"/>
              </a:rPr>
              <a:t>);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return result;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}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operator</a:t>
            </a:r>
            <a:r>
              <a:rPr lang="en-US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</a:rPr>
              <a:t>==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b="1" dirty="0" smtClean="0">
                <a:latin typeface="Courier New" pitchFamily="49" charset="0"/>
              </a:rPr>
              <a:t> other)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{</a:t>
            </a: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return </a:t>
            </a:r>
            <a:r>
              <a:rPr lang="en-US" b="1" dirty="0" smtClean="0">
                <a:latin typeface="Courier New" pitchFamily="49" charset="0"/>
              </a:rPr>
              <a:t>(re </a:t>
            </a:r>
            <a:r>
              <a:rPr lang="en-US" b="1" dirty="0">
                <a:latin typeface="Courier New" pitchFamily="49" charset="0"/>
              </a:rPr>
              <a:t>== </a:t>
            </a:r>
            <a:r>
              <a:rPr lang="en-US" b="1" dirty="0" smtClean="0">
                <a:latin typeface="Courier New" pitchFamily="49" charset="0"/>
              </a:rPr>
              <a:t>other.GetReal</a:t>
            </a:r>
            <a:r>
              <a:rPr lang="en-US" b="1" dirty="0" smtClean="0">
                <a:latin typeface="Courier New" pitchFamily="49" charset="0"/>
              </a:rPr>
              <a:t>())</a:t>
            </a:r>
            <a:r>
              <a:rPr lang="el-GR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&amp;&amp; </a:t>
            </a:r>
            <a:r>
              <a:rPr lang="en-US" b="1" dirty="0" smtClean="0">
                <a:latin typeface="Courier New" pitchFamily="49" charset="0"/>
              </a:rPr>
              <a:t>(im </a:t>
            </a:r>
            <a:r>
              <a:rPr lang="en-US" b="1" dirty="0">
                <a:latin typeface="Courier New" pitchFamily="49" charset="0"/>
              </a:rPr>
              <a:t>== </a:t>
            </a:r>
            <a:r>
              <a:rPr lang="en-US" b="1" dirty="0" smtClean="0">
                <a:latin typeface="Courier New" pitchFamily="49" charset="0"/>
              </a:rPr>
              <a:t>other.GetIm</a:t>
            </a:r>
            <a:r>
              <a:rPr lang="en-US" b="1" dirty="0" smtClean="0">
                <a:latin typeface="Courier New" pitchFamily="49" charset="0"/>
              </a:rPr>
              <a:t>());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78743" y="596073"/>
            <a:ext cx="54466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διμερής τελεστής καλείται ως μια μέθοδος ενός αντικειμένου που παίρνει ως όρισμα το άλλο αντικείμενο</a:t>
            </a:r>
          </a:p>
        </p:txBody>
      </p:sp>
    </p:spTree>
    <p:extLst>
      <p:ext uri="{BB962C8B-B14F-4D97-AF65-F5344CB8AC3E}">
        <p14:creationId xmlns:p14="http://schemas.microsoft.com/office/powerpoint/2010/main" val="33618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81200" y="3733800"/>
            <a:ext cx="972003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4953000"/>
            <a:ext cx="1447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1557338"/>
            <a:ext cx="8382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int main ()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{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C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</a:rPr>
              <a:t>omplex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</a:rPr>
              <a:t>a, </a:t>
            </a:r>
            <a:r>
              <a:rPr lang="el-GR" sz="2000" b="1" dirty="0" smtClean="0">
                <a:latin typeface="Courier New" pitchFamily="49" charset="0"/>
              </a:rPr>
              <a:t>b;</a:t>
            </a: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</a:t>
            </a:r>
            <a:r>
              <a:rPr lang="el-GR" sz="2000" b="1" dirty="0" smtClean="0">
                <a:latin typeface="Courier New" pitchFamily="49" charset="0"/>
              </a:rPr>
              <a:t>a.</a:t>
            </a:r>
            <a:r>
              <a:rPr lang="en-US" sz="2000" b="1" dirty="0" smtClean="0">
                <a:latin typeface="Courier New" pitchFamily="49" charset="0"/>
              </a:rPr>
              <a:t>Set(</a:t>
            </a:r>
            <a:r>
              <a:rPr lang="el-GR" sz="2000" b="1" dirty="0" smtClean="0">
                <a:latin typeface="Courier New" pitchFamily="49" charset="0"/>
              </a:rPr>
              <a:t>1.0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l-GR" sz="2000" b="1" dirty="0" smtClean="0">
                <a:latin typeface="Courier New" pitchFamily="49" charset="0"/>
              </a:rPr>
              <a:t>2.0</a:t>
            </a:r>
            <a:r>
              <a:rPr lang="en-US" sz="2000" b="1" dirty="0" smtClean="0">
                <a:latin typeface="Courier New" pitchFamily="49" charset="0"/>
              </a:rPr>
              <a:t>);</a:t>
            </a: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</a:t>
            </a:r>
            <a:r>
              <a:rPr lang="el-GR" sz="2000" b="1" dirty="0" smtClean="0">
                <a:latin typeface="Courier New" pitchFamily="49" charset="0"/>
              </a:rPr>
              <a:t>b.</a:t>
            </a:r>
            <a:r>
              <a:rPr lang="en-US" sz="2000" b="1" dirty="0" smtClean="0">
                <a:latin typeface="Courier New" pitchFamily="49" charset="0"/>
              </a:rPr>
              <a:t>Set(</a:t>
            </a:r>
            <a:r>
              <a:rPr lang="el-GR" sz="2000" b="1" dirty="0" smtClean="0">
                <a:latin typeface="Courier New" pitchFamily="49" charset="0"/>
              </a:rPr>
              <a:t>4.0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l-GR" sz="2000" b="1" dirty="0" smtClean="0">
                <a:latin typeface="Courier New" pitchFamily="49" charset="0"/>
              </a:rPr>
              <a:t>1.0</a:t>
            </a:r>
            <a:r>
              <a:rPr lang="en-US" sz="2000" b="1" dirty="0" smtClean="0">
                <a:latin typeface="Courier New" pitchFamily="49" charset="0"/>
              </a:rPr>
              <a:t>)</a:t>
            </a:r>
            <a:r>
              <a:rPr lang="el-GR" sz="2000" b="1" dirty="0" smtClean="0">
                <a:latin typeface="Courier New" pitchFamily="49" charset="0"/>
              </a:rPr>
              <a:t>;</a:t>
            </a: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if (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a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==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 b</a:t>
            </a:r>
            <a:r>
              <a:rPr lang="el-GR" sz="2000" b="1" dirty="0">
                <a:latin typeface="Courier New" pitchFamily="49" charset="0"/>
              </a:rPr>
              <a:t>)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  cout &lt;&lt; "they are equal\n";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else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  cout &lt;&lt; "they are different\n";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</a:rPr>
              <a:t>c </a:t>
            </a:r>
            <a:r>
              <a:rPr lang="el-GR" sz="2000" b="1" dirty="0">
                <a:latin typeface="Courier New" pitchFamily="49" charset="0"/>
              </a:rPr>
              <a:t>= 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a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l-GR" sz="2000" b="1" dirty="0">
                <a:solidFill>
                  <a:srgbClr val="0000CC"/>
                </a:solidFill>
                <a:latin typeface="Courier New" pitchFamily="49" charset="0"/>
              </a:rPr>
              <a:t> b</a:t>
            </a:r>
            <a:r>
              <a:rPr lang="el-GR" sz="2000" b="1" dirty="0">
                <a:latin typeface="Courier New" pitchFamily="49" charset="0"/>
              </a:rPr>
              <a:t>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return 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}</a:t>
            </a:r>
            <a:endParaRPr lang="en-US" sz="2400" b="1" dirty="0">
              <a:latin typeface="Hellas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3203" y="5760384"/>
            <a:ext cx="6190797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ανάθεση αντικειμένου Α σε αντικείμενο Β  </a:t>
            </a:r>
          </a:p>
          <a:p>
            <a:r>
              <a:rPr lang="el-GR" sz="2400" dirty="0" smtClean="0"/>
              <a:t>αντιγράφει </a:t>
            </a:r>
            <a:r>
              <a:rPr lang="el-GR" sz="2400" dirty="0" smtClean="0"/>
              <a:t>όλα τα πεδία </a:t>
            </a:r>
            <a:r>
              <a:rPr lang="el-GR" sz="2400" dirty="0" smtClean="0"/>
              <a:t>από </a:t>
            </a:r>
            <a:r>
              <a:rPr lang="el-GR" sz="2400" dirty="0" smtClean="0"/>
              <a:t>το Α στο Β.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89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800600"/>
            <a:ext cx="4038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Collide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5400" y="2188029"/>
            <a:ext cx="380999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Να αντικαταστήσουμε τη μέθοδο </a:t>
            </a:r>
            <a:r>
              <a:rPr lang="en-US" dirty="0" smtClean="0">
                <a:solidFill>
                  <a:srgbClr val="FF0000"/>
                </a:solidFill>
              </a:rPr>
              <a:t>Collide</a:t>
            </a:r>
            <a:r>
              <a:rPr lang="en-US" dirty="0" smtClean="0"/>
              <a:t> </a:t>
            </a:r>
            <a:r>
              <a:rPr lang="el-GR" dirty="0" smtClean="0"/>
              <a:t>με τον τελεστή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9135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4876800"/>
            <a:ext cx="9144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04258" y="5943601"/>
            <a:ext cx="19812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4876800"/>
            <a:ext cx="40386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smtClean="0"/>
              <a:t>Συναρτήσεις</a:t>
            </a:r>
            <a:endParaRPr lang="en-GB" sz="4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" y="1752600"/>
            <a:ext cx="91440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#include &lt;iostream&gt;</a:t>
            </a:r>
            <a:endParaRPr lang="el-GR" sz="21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smtClean="0">
                <a:latin typeface="Courier New" pitchFamily="49" charset="0"/>
              </a:rPr>
              <a:t> triangleArea (</a:t>
            </a: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smtClean="0">
                <a:latin typeface="Courier New" pitchFamily="49" charset="0"/>
              </a:rPr>
              <a:t> width, </a:t>
            </a: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smtClean="0">
                <a:latin typeface="Courier New" pitchFamily="49" charset="0"/>
              </a:rPr>
              <a:t> height);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1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main(){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   float area = triangleArea(1.0, 2.0);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   cout &lt;&lt; "The area of the triangle is "  &lt;&lt; area;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100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smtClean="0">
                <a:latin typeface="Courier New" pitchFamily="49" charset="0"/>
              </a:rPr>
              <a:t> triangleArea(</a:t>
            </a: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smtClean="0">
                <a:latin typeface="Courier New" pitchFamily="49" charset="0"/>
              </a:rPr>
              <a:t> width, </a:t>
            </a:r>
            <a:r>
              <a:rPr lang="en-US" sz="2100" b="1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smtClean="0">
                <a:latin typeface="Courier New" pitchFamily="49" charset="0"/>
              </a:rPr>
              <a:t> height){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    float </a:t>
            </a:r>
            <a:r>
              <a:rPr lang="en-US" sz="2100" b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area</a:t>
            </a:r>
            <a:r>
              <a:rPr lang="en-US" sz="2100" b="1" smtClean="0">
                <a:latin typeface="Courier New" pitchFamily="49" charset="0"/>
              </a:rPr>
              <a:t>; // local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    area = width * height / 2.0;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        </a:t>
            </a:r>
            <a:r>
              <a:rPr lang="en-US" sz="2100" b="1" smtClean="0">
                <a:solidFill>
                  <a:srgbClr val="FF0000"/>
                </a:solidFill>
                <a:latin typeface="Courier New" pitchFamily="49" charset="0"/>
              </a:rPr>
              <a:t>return</a:t>
            </a:r>
            <a:r>
              <a:rPr lang="en-US" sz="2100" b="1" smtClean="0">
                <a:latin typeface="Courier New" pitchFamily="49" charset="0"/>
              </a:rPr>
              <a:t> area;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Courier New" pitchFamily="49" charset="0"/>
              </a:rPr>
              <a:t>}</a:t>
            </a:r>
            <a:endParaRPr lang="en-GB" sz="2100" b="1" smtClean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5600" y="2209800"/>
            <a:ext cx="23403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Δηλωση Συνάρτησης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72943" y="4419600"/>
            <a:ext cx="248805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Ορίσματα Συνάρτησης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91489" y="6109683"/>
            <a:ext cx="35525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mtClean="0"/>
              <a:t>Επιστρεφόμενη τιμή Συνάρτησης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5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800600"/>
            <a:ext cx="4038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5400" y="2188029"/>
            <a:ext cx="380999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Να αντικαταστήσουμε τη μέθοδο </a:t>
            </a:r>
            <a:r>
              <a:rPr lang="en-US" dirty="0" smtClean="0">
                <a:solidFill>
                  <a:srgbClr val="FF0000"/>
                </a:solidFill>
              </a:rPr>
              <a:t>Collide</a:t>
            </a:r>
            <a:r>
              <a:rPr lang="en-US" dirty="0" smtClean="0"/>
              <a:t> </a:t>
            </a:r>
            <a:r>
              <a:rPr lang="el-GR" dirty="0" smtClean="0"/>
              <a:t>με τον τελεστή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00972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4953000"/>
            <a:ext cx="4493538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449353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1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743" y="2895600"/>
            <a:ext cx="66640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+= floor((double(rand())/RAND_MAX)*3)-1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743" y="1600200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InitializePosition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= 0;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743" y="4191000"/>
            <a:ext cx="3217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_pos;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743" y="5486400"/>
            <a:ext cx="5698996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operator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(_pos == other.GetPosition());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99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του τελεστή [ 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υποθέσουμε ότι θέλουμε να δημιουργήσουμε ένα ασφαλή πίνακα, που </a:t>
            </a:r>
            <a:r>
              <a:rPr lang="el-GR" dirty="0" smtClean="0"/>
              <a:t>ελέγχει </a:t>
            </a:r>
            <a:r>
              <a:rPr lang="el-GR" dirty="0" smtClean="0"/>
              <a:t>πάντα ότι δεν προσπαθούμε να διαβάσουμε ή να γράψουμε σε μια θέση εκτός των ορίων του πίνακα.</a:t>
            </a:r>
          </a:p>
          <a:p>
            <a:r>
              <a:rPr lang="el-GR" dirty="0" smtClean="0"/>
              <a:t>Θα το κάνουμε αυτό υπερφορτώνοντας τον τελεστή </a:t>
            </a:r>
            <a:r>
              <a:rPr lang="el-GR" dirty="0" smtClean="0">
                <a:solidFill>
                  <a:srgbClr val="FF0000"/>
                </a:solidFill>
              </a:rPr>
              <a:t>[ 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00800" y="4495800"/>
            <a:ext cx="1981200" cy="2675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4876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const SIZE = 100;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_array[SIZE];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if (i &lt; 0|| i &gt;= SIZE){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cout &lt;&lt; "illegal access\n";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exit(1);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_array[i];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1314" y="3886200"/>
            <a:ext cx="23903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Α[10] = 1000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A[10];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4285" y="1461977"/>
            <a:ext cx="5119716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err="1" smtClean="0">
                <a:solidFill>
                  <a:srgbClr val="FF0000"/>
                </a:solidFill>
              </a:rPr>
              <a:t>Προσοχη</a:t>
            </a:r>
            <a:r>
              <a:rPr lang="en-US" sz="2000" dirty="0" smtClean="0">
                <a:solidFill>
                  <a:srgbClr val="FF0000"/>
                </a:solidFill>
              </a:rPr>
              <a:t>!! </a:t>
            </a:r>
            <a:r>
              <a:rPr lang="el-GR" sz="2000" dirty="0" smtClean="0"/>
              <a:t>Ο </a:t>
            </a:r>
            <a:r>
              <a:rPr lang="el-GR" sz="2000" dirty="0" smtClean="0"/>
              <a:t>ορισμός αυτός είναι για </a:t>
            </a:r>
            <a:r>
              <a:rPr lang="en-US" sz="2000" dirty="0" smtClean="0"/>
              <a:t>read-only</a:t>
            </a:r>
            <a:r>
              <a:rPr lang="el-GR" sz="2000" dirty="0" smtClean="0"/>
              <a:t> </a:t>
            </a:r>
            <a:r>
              <a:rPr lang="el-GR" sz="2000" dirty="0" smtClean="0"/>
              <a:t>τελεστή. Πως </a:t>
            </a:r>
            <a:r>
              <a:rPr lang="el-GR" sz="2000" dirty="0" smtClean="0"/>
              <a:t>μπορεί ο τελεστής </a:t>
            </a:r>
            <a:r>
              <a:rPr lang="el-GR" sz="2000" dirty="0" smtClean="0">
                <a:solidFill>
                  <a:srgbClr val="FF0000"/>
                </a:solidFill>
              </a:rPr>
              <a:t>[ ]</a:t>
            </a:r>
            <a:r>
              <a:rPr lang="el-GR" sz="2000" dirty="0" smtClean="0"/>
              <a:t> να </a:t>
            </a:r>
            <a:r>
              <a:rPr lang="el-GR" sz="2000" dirty="0" smtClean="0"/>
              <a:t>εμφανιστεί στο </a:t>
            </a:r>
            <a:r>
              <a:rPr lang="el-GR" sz="2000" dirty="0" smtClean="0"/>
              <a:t>αριστερό κομμάτι μιας ανάθεσης?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63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  <p:bldP spid="6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3200400"/>
            <a:ext cx="1524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4495800"/>
            <a:ext cx="1981200" cy="2675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4876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const SIZE = 100;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_array[SIZE];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if (i &lt; 0|| i &gt;= SIZE){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cout &lt;&lt; "illegal access\n";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exit(1);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_array[i];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1314" y="3886200"/>
            <a:ext cx="23903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Α[10] = 1000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A[10];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4284" y="1461977"/>
            <a:ext cx="5043516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Κάνουμε την </a:t>
            </a:r>
            <a:r>
              <a:rPr lang="el-GR" sz="2000" dirty="0" smtClean="0"/>
              <a:t>συνάρτηση </a:t>
            </a:r>
            <a:r>
              <a:rPr lang="el-GR" sz="2000" dirty="0" smtClean="0"/>
              <a:t>του τελεστή να επιστρέφει μια </a:t>
            </a:r>
            <a:r>
              <a:rPr lang="el-GR" sz="2000" dirty="0" smtClean="0">
                <a:solidFill>
                  <a:srgbClr val="FF0000"/>
                </a:solidFill>
              </a:rPr>
              <a:t>αναφορά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2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ΔΟΜΕΣ ΚΑΙ ΚΛΑΣΕΙΣ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4572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Δομές</a:t>
            </a:r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(Structs)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23850" y="1773238"/>
            <a:ext cx="8424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Verdana" pitchFamily="34" charset="0"/>
              </a:rPr>
              <a:t>Ο πιο απλός τρόπος δήλωσης ενός </a:t>
            </a:r>
            <a:r>
              <a:rPr lang="en-US" sz="2800" dirty="0">
                <a:latin typeface="Verdana" pitchFamily="34" charset="0"/>
              </a:rPr>
              <a:t>struct </a:t>
            </a:r>
            <a:r>
              <a:rPr lang="el-GR" sz="2800" dirty="0">
                <a:latin typeface="Verdana" pitchFamily="34" charset="0"/>
              </a:rPr>
              <a:t>είναι ως εξής:</a:t>
            </a:r>
            <a:endParaRPr lang="en-US" sz="2800" dirty="0">
              <a:latin typeface="Verdan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l-GR" sz="28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</a:rPr>
              <a:t>struct </a:t>
            </a:r>
            <a:r>
              <a:rPr lang="en-US" sz="2800" b="1" dirty="0">
                <a:latin typeface="Courier New" pitchFamily="49" charset="0"/>
              </a:rPr>
              <a:t>structName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	</a:t>
            </a:r>
            <a:r>
              <a:rPr lang="en-US" sz="2800" b="1" dirty="0">
                <a:latin typeface="Courier New" pitchFamily="49" charset="0"/>
              </a:rPr>
              <a:t>fieldType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fieldName</a:t>
            </a:r>
            <a:r>
              <a:rPr lang="en-US" sz="2800" b="1" dirty="0">
                <a:latin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	</a:t>
            </a:r>
            <a:r>
              <a:rPr lang="en-US" sz="2800" b="1" dirty="0">
                <a:latin typeface="Courier New" pitchFamily="49" charset="0"/>
              </a:rPr>
              <a:t>fieldType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fieldName</a:t>
            </a:r>
            <a:r>
              <a:rPr lang="en-US" sz="2800" b="1" dirty="0">
                <a:latin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	...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};</a:t>
            </a:r>
            <a:endParaRPr lang="el-GR" sz="2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2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81000" y="387350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Τα </a:t>
            </a:r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structs</a:t>
            </a:r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είναι τύποι δεδομένων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81000" y="1557338"/>
            <a:ext cx="82946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Verdana" pitchFamily="34" charset="0"/>
              </a:rPr>
              <a:t>Δήλωση </a:t>
            </a:r>
            <a:r>
              <a:rPr lang="en-US" sz="2800" dirty="0">
                <a:latin typeface="Verdana" pitchFamily="34" charset="0"/>
              </a:rPr>
              <a:t>struct</a:t>
            </a:r>
            <a:endParaRPr lang="el-GR" sz="2800" dirty="0">
              <a:latin typeface="Verdan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struct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800" b="1" dirty="0">
                <a:latin typeface="Courier New" pitchFamily="49" charset="0"/>
              </a:rPr>
              <a:t> {	//</a:t>
            </a:r>
            <a:r>
              <a:rPr lang="el-GR" sz="2800" b="1" dirty="0">
                <a:latin typeface="Courier New" pitchFamily="49" charset="0"/>
              </a:rPr>
              <a:t>μιγαδικός</a:t>
            </a:r>
            <a:endParaRPr lang="en-US" sz="28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 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</a:rPr>
              <a:t> re</a:t>
            </a:r>
            <a:r>
              <a:rPr lang="el-GR" sz="2800" b="1" dirty="0">
                <a:latin typeface="Courier New" pitchFamily="49" charset="0"/>
              </a:rPr>
              <a:t>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800" b="1" dirty="0">
                <a:latin typeface="Courier New" pitchFamily="49" charset="0"/>
              </a:rPr>
              <a:t>		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sz="2800" b="1" dirty="0">
                <a:latin typeface="Courier New" pitchFamily="49" charset="0"/>
              </a:rPr>
              <a:t> im;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};</a:t>
            </a:r>
            <a:endParaRPr lang="el-GR" sz="2800" b="1" dirty="0">
              <a:latin typeface="Courier New" pitchFamily="49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Verdana" pitchFamily="34" charset="0"/>
              </a:rPr>
              <a:t>Δήλωση μεταβλητής τύπου </a:t>
            </a:r>
            <a:r>
              <a:rPr lang="en-US" sz="2800" dirty="0">
                <a:solidFill>
                  <a:srgbClr val="0070C0"/>
                </a:solidFill>
                <a:latin typeface="Verdana" pitchFamily="34" charset="0"/>
              </a:rPr>
              <a:t>complex</a:t>
            </a:r>
            <a:endParaRPr lang="el-GR" sz="2800" dirty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buClr>
                <a:schemeClr val="tx2"/>
              </a:buClr>
              <a:buSzPct val="75000"/>
            </a:pPr>
            <a:r>
              <a:rPr lang="el-GR" sz="2800" b="1" dirty="0" smtClean="0">
                <a:latin typeface="Courier New" pitchFamily="49" charset="0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800" b="1" dirty="0" smtClean="0"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z;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Arial" pitchFamily="34" charset="0"/>
              <a:buChar char="•"/>
            </a:pPr>
            <a:endParaRPr lang="en-GB" sz="2800" dirty="0">
              <a:solidFill>
                <a:srgbClr val="0000CC"/>
              </a:solidFill>
              <a:latin typeface="Courier New" pitchFamily="49" charset="0"/>
            </a:endParaRPr>
          </a:p>
          <a:p>
            <a:pPr marL="914400" lvl="1" indent="-457200">
              <a:buClr>
                <a:schemeClr val="tx2"/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Arial" charset="0"/>
              </a:rPr>
              <a:t>Σε 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αντίθεση με τη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sz="2800" dirty="0">
                <a:latin typeface="Arial" charset="0"/>
              </a:rPr>
              <a:t> </a:t>
            </a:r>
            <a:r>
              <a:rPr lang="el-GR" sz="2800" dirty="0">
                <a:latin typeface="Arial" charset="0"/>
              </a:rPr>
              <a:t>δεν χρειάζεται να γράψουμε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struct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800" b="1" dirty="0">
                <a:latin typeface="Courier New" pitchFamily="49" charset="0"/>
              </a:rPr>
              <a:t> z;</a:t>
            </a:r>
            <a:endParaRPr lang="en-GB" sz="3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4572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Συναρτήσεις μέσα σε </a:t>
            </a:r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structs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07950" y="1752600"/>
            <a:ext cx="89646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400" dirty="0">
                <a:latin typeface="Verdana" pitchFamily="34" charset="0"/>
              </a:rPr>
              <a:t>Σε</a:t>
            </a:r>
            <a:r>
              <a:rPr lang="el-GR" sz="2400" dirty="0">
                <a:solidFill>
                  <a:srgbClr val="FF0000"/>
                </a:solidFill>
                <a:latin typeface="Verdana" pitchFamily="34" charset="0"/>
              </a:rPr>
              <a:t> αντίθεση με τη </a:t>
            </a:r>
            <a:r>
              <a:rPr lang="en-US" sz="2400" dirty="0">
                <a:solidFill>
                  <a:srgbClr val="FF0000"/>
                </a:solidFill>
                <a:latin typeface="Verdana" pitchFamily="34" charset="0"/>
              </a:rPr>
              <a:t>C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l-GR" sz="2400" dirty="0">
                <a:latin typeface="Verdana" pitchFamily="34" charset="0"/>
              </a:rPr>
              <a:t>μπορούμε να ορίσουμε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μεθόδους </a:t>
            </a:r>
            <a:r>
              <a:rPr lang="el-GR" sz="2400" dirty="0">
                <a:latin typeface="Verdana" pitchFamily="34" charset="0"/>
              </a:rPr>
              <a:t>για τα </a:t>
            </a:r>
            <a:r>
              <a:rPr lang="en-US" sz="2400" dirty="0">
                <a:latin typeface="Verdana" pitchFamily="34" charset="0"/>
              </a:rPr>
              <a:t>structs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struct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400" b="1" dirty="0">
                <a:latin typeface="Courier New" pitchFamily="49" charset="0"/>
              </a:rPr>
              <a:t> {	//</a:t>
            </a:r>
            <a:r>
              <a:rPr lang="el-GR" sz="2400" b="1" dirty="0">
                <a:latin typeface="Courier New" pitchFamily="49" charset="0"/>
              </a:rPr>
              <a:t>μιγαδικός</a:t>
            </a:r>
            <a:endParaRPr lang="en-US" sz="2400" b="1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</a:rPr>
              <a:t> re</a:t>
            </a:r>
            <a:r>
              <a:rPr lang="el-GR" sz="2400" b="1" dirty="0">
                <a:latin typeface="Courier New" pitchFamily="49" charset="0"/>
              </a:rPr>
              <a:t>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</a:rPr>
              <a:t> im;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void show()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void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::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show</a:t>
            </a:r>
            <a:r>
              <a:rPr lang="en-US" sz="2400" b="1" dirty="0">
                <a:latin typeface="Courier New" pitchFamily="49" charset="0"/>
              </a:rPr>
              <a:t>(){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cout &lt;&lt; “(“ &lt;&lt; re &lt;&lt; “,” &lt;&lt; im &lt;&lt; \ “)\n”;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n-GB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l-GR" smtClean="0"/>
              <a:t>Στο αρχείο </a:t>
            </a:r>
            <a:r>
              <a:rPr lang="en-US" smtClean="0">
                <a:solidFill>
                  <a:srgbClr val="FF0000"/>
                </a:solidFill>
              </a:rPr>
              <a:t>util.h</a:t>
            </a:r>
            <a:r>
              <a:rPr lang="el-GR" smtClean="0">
                <a:solidFill>
                  <a:srgbClr val="FF0000"/>
                </a:solidFill>
              </a:rPr>
              <a:t> </a:t>
            </a:r>
            <a:r>
              <a:rPr lang="el-GR" smtClean="0"/>
              <a:t>έχουμε κάποιες χρήσιμες συναρτήσεις που πήραμε από κάποιον άλλον.</a:t>
            </a:r>
          </a:p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3048000"/>
            <a:ext cx="8218488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…………………………….</a:t>
            </a:r>
            <a:endParaRPr lang="el-GR" sz="2000" b="1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smtClean="0">
                <a:latin typeface="Courier New" pitchFamily="49" charset="0"/>
              </a:rPr>
              <a:t>float </a:t>
            </a:r>
            <a:r>
              <a:rPr lang="en-GB" sz="2000" b="1" smtClean="0">
                <a:solidFill>
                  <a:srgbClr val="0070C0"/>
                </a:solidFill>
                <a:latin typeface="Courier New" pitchFamily="49" charset="0"/>
              </a:rPr>
              <a:t>squareArea</a:t>
            </a:r>
            <a:r>
              <a:rPr lang="en-GB" sz="2000" b="1" smtClean="0">
                <a:latin typeface="Courier New" pitchFamily="49" charset="0"/>
              </a:rPr>
              <a:t>(float length){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smtClean="0">
                <a:latin typeface="Courier New" pitchFamily="49" charset="0"/>
              </a:rPr>
              <a:t>        return (length*length);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smtClean="0">
                <a:latin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smtClean="0">
                <a:latin typeface="Courier New" pitchFamily="49" charset="0"/>
              </a:rPr>
              <a:t>……………………………….</a:t>
            </a:r>
            <a:endParaRPr lang="el-GR" sz="2000" b="1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int </a:t>
            </a: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</a:rPr>
              <a:t>f</a:t>
            </a:r>
            <a:r>
              <a:rPr lang="en-US" sz="2000" b="1" smtClean="0">
                <a:latin typeface="Courier New" pitchFamily="49" charset="0"/>
              </a:rPr>
              <a:t>(){return 1973}</a:t>
            </a:r>
            <a:endParaRPr lang="en-GB" sz="2000" b="1">
              <a:solidFill>
                <a:srgbClr val="FF33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14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4572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Κλάσεις και </a:t>
            </a:r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structs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2657" y="1752600"/>
            <a:ext cx="89646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400" dirty="0">
                <a:latin typeface="Verdana" pitchFamily="34" charset="0"/>
              </a:rPr>
              <a:t>Εντελώς αντίστοιχα μπορώ να ορίσω την κλάση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endParaRPr lang="en-US" sz="2400" dirty="0">
              <a:latin typeface="Verdan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class</a:t>
            </a:r>
            <a:r>
              <a:rPr lang="en-US" sz="2400" b="1" dirty="0">
                <a:latin typeface="Courier New" pitchFamily="49" charset="0"/>
              </a:rPr>
              <a:t> complex {	//</a:t>
            </a:r>
            <a:r>
              <a:rPr lang="el-GR" sz="2400" b="1" dirty="0">
                <a:latin typeface="Courier New" pitchFamily="49" charset="0"/>
              </a:rPr>
              <a:t>μιγαδικός</a:t>
            </a:r>
            <a:endParaRPr lang="en-US" sz="2400" b="1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public: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</a:rPr>
              <a:t> re</a:t>
            </a:r>
            <a:r>
              <a:rPr lang="el-GR" sz="2400" b="1" dirty="0">
                <a:latin typeface="Courier New" pitchFamily="49" charset="0"/>
              </a:rPr>
              <a:t>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</a:rPr>
              <a:t> im;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void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show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()</a:t>
            </a:r>
            <a:r>
              <a:rPr lang="el-GR" sz="2400" b="1" dirty="0">
                <a:latin typeface="Courier New" pitchFamily="49" charset="0"/>
              </a:rPr>
              <a:t>;</a:t>
            </a:r>
            <a:endParaRPr lang="en-US" sz="24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1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void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::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show</a:t>
            </a:r>
            <a:r>
              <a:rPr lang="en-US" sz="2400" b="1" dirty="0">
                <a:latin typeface="Courier New" pitchFamily="49" charset="0"/>
              </a:rPr>
              <a:t>(){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cout &lt;&lt; “(“ &lt;&lt; re &lt;&lt; “,” &lt;&lt; im &lt;&lt; \ “)\n”;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n-GB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48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</a:t>
            </a:r>
            <a:r>
              <a:rPr lang="en-US" dirty="0" smtClean="0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Από τους </a:t>
            </a:r>
            <a:r>
              <a:rPr lang="el-GR" dirty="0" smtClean="0"/>
              <a:t>ορισμούς </a:t>
            </a:r>
            <a:r>
              <a:rPr lang="el-GR" dirty="0" smtClean="0"/>
              <a:t>φαίνεται ότι </a:t>
            </a:r>
            <a:r>
              <a:rPr lang="en-US" dirty="0" smtClean="0"/>
              <a:t>structs </a:t>
            </a:r>
            <a:r>
              <a:rPr lang="el-GR" dirty="0" smtClean="0"/>
              <a:t>και κλάσεις είναι σχεδόν πανομοιότυπες.</a:t>
            </a:r>
          </a:p>
          <a:p>
            <a:pPr lvl="1"/>
            <a:r>
              <a:rPr lang="el-GR" dirty="0" smtClean="0"/>
              <a:t>Υπάρχουν λεπτές διαφορές:</a:t>
            </a:r>
          </a:p>
          <a:p>
            <a:pPr lvl="2"/>
            <a:r>
              <a:rPr lang="el-GR" dirty="0" smtClean="0"/>
              <a:t>Π.χ., </a:t>
            </a:r>
            <a:r>
              <a:rPr lang="en-US" dirty="0" smtClean="0"/>
              <a:t>by default</a:t>
            </a:r>
            <a:r>
              <a:rPr lang="el-GR" dirty="0" smtClean="0"/>
              <a:t>, οι μεταβλητές μέλη μιας κλάσης είναι </a:t>
            </a:r>
            <a:r>
              <a:rPr lang="en-US" dirty="0" smtClean="0"/>
              <a:t>private</a:t>
            </a:r>
            <a:r>
              <a:rPr lang="el-GR" dirty="0" smtClean="0"/>
              <a:t>, ενώ τα μέλη ενός </a:t>
            </a:r>
            <a:r>
              <a:rPr lang="en-US" dirty="0" smtClean="0"/>
              <a:t>struct </a:t>
            </a:r>
            <a:r>
              <a:rPr lang="el-GR" dirty="0" smtClean="0"/>
              <a:t>είναι </a:t>
            </a:r>
            <a:r>
              <a:rPr lang="en-US" dirty="0" smtClean="0"/>
              <a:t>public.</a:t>
            </a:r>
            <a:endParaRPr lang="el-GR" dirty="0" smtClean="0"/>
          </a:p>
          <a:p>
            <a:pPr lvl="2"/>
            <a:endParaRPr lang="el-GR" dirty="0"/>
          </a:p>
          <a:p>
            <a:r>
              <a:rPr lang="el-GR" dirty="0" smtClean="0"/>
              <a:t>Προγραμματιστική πρακτική:</a:t>
            </a:r>
          </a:p>
          <a:p>
            <a:pPr lvl="1"/>
            <a:r>
              <a:rPr lang="en-US" dirty="0" smtClean="0"/>
              <a:t>Structs </a:t>
            </a:r>
            <a:r>
              <a:rPr lang="el-GR" dirty="0" smtClean="0"/>
              <a:t>χρησιμοποιούνται για την αποθήκευση </a:t>
            </a:r>
            <a:r>
              <a:rPr lang="el-GR" dirty="0"/>
              <a:t>μόνο </a:t>
            </a:r>
            <a:r>
              <a:rPr lang="el-GR" dirty="0" smtClean="0"/>
              <a:t>δεδομένων (όχι συναρτήσεις), και όλες οι μεταβλητές είναι </a:t>
            </a:r>
            <a:r>
              <a:rPr lang="en-US" dirty="0" smtClean="0"/>
              <a:t>public.</a:t>
            </a:r>
          </a:p>
          <a:p>
            <a:pPr lvl="1"/>
            <a:r>
              <a:rPr lang="en-US" dirty="0" smtClean="0"/>
              <a:t>Classes </a:t>
            </a:r>
            <a:r>
              <a:rPr lang="el-GR" dirty="0" smtClean="0"/>
              <a:t>χρησιμοποιούνται για την αποθήκευση δεδομένων και ορισμό μεθόδων. Τα δεδομένα είναι </a:t>
            </a:r>
            <a:r>
              <a:rPr lang="en-US" dirty="0" smtClean="0"/>
              <a:t>private.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31788" y="321355"/>
            <a:ext cx="7620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Δείκτες σε αντικείμενα</a:t>
            </a:r>
            <a:r>
              <a:rPr lang="el-GR" sz="4400" dirty="0">
                <a:solidFill>
                  <a:schemeClr val="tx2"/>
                </a:solidFill>
                <a:latin typeface="Garamond" pitchFamily="18" charset="0"/>
              </a:rPr>
              <a:t>	</a:t>
            </a:r>
            <a:endParaRPr lang="en-US" sz="44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-304800" y="1464356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l-GR" sz="2000" b="1" dirty="0">
                <a:latin typeface="Courier New" pitchFamily="49" charset="0"/>
              </a:rPr>
              <a:t> main ()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{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complex </a:t>
            </a:r>
            <a:r>
              <a:rPr lang="el-GR" sz="2000" b="1" dirty="0">
                <a:latin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</a:rPr>
              <a:t>p</a:t>
            </a:r>
            <a:r>
              <a:rPr lang="el-GR" sz="2000" b="1" dirty="0"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*</a:t>
            </a:r>
            <a:r>
              <a:rPr lang="en-US" sz="2000" b="1" dirty="0">
                <a:latin typeface="Courier New" pitchFamily="49" charset="0"/>
              </a:rPr>
              <a:t>pb</a:t>
            </a:r>
            <a:r>
              <a:rPr lang="el-GR" sz="2000" b="1" dirty="0">
                <a:latin typeface="Courier New" pitchFamily="49" charset="0"/>
              </a:rPr>
              <a:t>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000" b="1" dirty="0">
                <a:latin typeface="Courier New" pitchFamily="49" charset="0"/>
              </a:rPr>
              <a:t> a;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pa = &amp;a;</a:t>
            </a: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pb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new </a:t>
            </a:r>
            <a:r>
              <a:rPr lang="en-US" sz="2000" b="1" dirty="0">
                <a:latin typeface="Courier New" pitchFamily="49" charset="0"/>
              </a:rPr>
              <a:t>complex; </a:t>
            </a: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a.re</a:t>
            </a:r>
            <a:r>
              <a:rPr lang="el-GR" sz="2000" b="1" dirty="0">
                <a:latin typeface="Courier New" pitchFamily="49" charset="0"/>
              </a:rPr>
              <a:t> = 1.0;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pa-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&gt;re </a:t>
            </a:r>
            <a:r>
              <a:rPr lang="en-US" sz="2000" b="1" dirty="0">
                <a:latin typeface="Courier New" pitchFamily="49" charset="0"/>
              </a:rPr>
              <a:t>= 1.0;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(*pa).re </a:t>
            </a:r>
            <a:r>
              <a:rPr lang="en-US" sz="2000" b="1" dirty="0">
                <a:latin typeface="Courier New" pitchFamily="49" charset="0"/>
              </a:rPr>
              <a:t>= 1.0;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a.im</a:t>
            </a:r>
            <a:r>
              <a:rPr lang="el-GR" sz="2000" b="1" dirty="0">
                <a:latin typeface="Courier New" pitchFamily="49" charset="0"/>
              </a:rPr>
              <a:t> = 2.0;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pa-&gt;im </a:t>
            </a:r>
            <a:r>
              <a:rPr lang="en-US" sz="2000" b="1" dirty="0">
                <a:latin typeface="Courier New" pitchFamily="49" charset="0"/>
              </a:rPr>
              <a:t>= 2.0;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(*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pa).im </a:t>
            </a:r>
            <a:r>
              <a:rPr lang="en-US" sz="2000" b="1" dirty="0">
                <a:latin typeface="Courier New" pitchFamily="49" charset="0"/>
              </a:rPr>
              <a:t>= 2.0;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a.show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</a:rPr>
              <a:t>;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pa-&gt;show()</a:t>
            </a:r>
            <a:r>
              <a:rPr lang="en-US" sz="2000" b="1" dirty="0">
                <a:latin typeface="Courier New" pitchFamily="49" charset="0"/>
              </a:rPr>
              <a:t>;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(*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pa).show()</a:t>
            </a:r>
            <a:r>
              <a:rPr lang="en-US" sz="2000" b="1" dirty="0">
                <a:latin typeface="Courier New" pitchFamily="49" charset="0"/>
              </a:rPr>
              <a:t>;   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pb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-&gt;re </a:t>
            </a:r>
            <a:r>
              <a:rPr lang="en-US" sz="2000" b="1" dirty="0">
                <a:latin typeface="Courier New" pitchFamily="49" charset="0"/>
              </a:rPr>
              <a:t>= 3.0;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pb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-&gt;im </a:t>
            </a:r>
            <a:r>
              <a:rPr lang="en-US" sz="2000" b="1" dirty="0">
                <a:latin typeface="Courier New" pitchFamily="49" charset="0"/>
              </a:rPr>
              <a:t>= 4.5;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pb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-&gt;show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delete </a:t>
            </a:r>
            <a:r>
              <a:rPr lang="en-US" sz="2000" b="1" dirty="0">
                <a:latin typeface="Courier New" pitchFamily="49" charset="0"/>
              </a:rPr>
              <a:t>pb</a:t>
            </a:r>
            <a:r>
              <a:rPr lang="en-US" sz="2000" b="1" dirty="0">
                <a:latin typeface="Courier New" pitchFamily="49" charset="0"/>
              </a:rPr>
              <a:t>;</a:t>
            </a: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</a:rPr>
              <a:t>return 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}</a:t>
            </a:r>
            <a:endParaRPr lang="en-US" sz="2400" b="1" dirty="0">
              <a:latin typeface="Hellas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7200" y="1464356"/>
            <a:ext cx="4572001" cy="163121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Όπως και με τις δομές, όταν έχουμε ένα δείκτη σε κλάση, μπορούμε να έχουμε πρόσβαση σε μεταβλητές ή συναρτήσεις μέλη μιας κλάσης χρησιμοποιώντας τον τελεστή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42355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Αναφορές σε αντικείμενα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2400" y="1464356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l-GR" sz="2000" b="1" dirty="0">
                <a:latin typeface="Courier New" pitchFamily="49" charset="0"/>
              </a:rPr>
              <a:t> main ()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{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complex </a:t>
            </a:r>
            <a:r>
              <a:rPr lang="en-US" sz="2000" b="1" dirty="0" smtClean="0">
                <a:latin typeface="Courier New" pitchFamily="49" charset="0"/>
              </a:rPr>
              <a:t>a</a:t>
            </a:r>
            <a:r>
              <a:rPr lang="el-GR" sz="2000" b="1" dirty="0" smtClean="0">
                <a:latin typeface="Courier New" pitchFamily="49" charset="0"/>
              </a:rPr>
              <a:t>;</a:t>
            </a:r>
            <a:endParaRPr lang="el-GR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complex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&amp;</a:t>
            </a:r>
            <a:r>
              <a:rPr lang="en-US" sz="2000" b="1" dirty="0" smtClean="0">
                <a:latin typeface="Courier New" pitchFamily="49" charset="0"/>
              </a:rPr>
              <a:t>ra</a:t>
            </a:r>
            <a:r>
              <a:rPr lang="en-US" sz="2000" b="1" dirty="0" smtClean="0">
                <a:latin typeface="Courier New" pitchFamily="49" charset="0"/>
              </a:rPr>
              <a:t> = a;</a:t>
            </a:r>
            <a:endParaRPr lang="en-US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</a:rPr>
              <a:t>a.re</a:t>
            </a:r>
            <a:r>
              <a:rPr lang="el-GR" sz="2000" b="1" dirty="0" smtClean="0">
                <a:latin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</a:rPr>
              <a:t>= 1.0;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</a:rPr>
              <a:t>a.im</a:t>
            </a:r>
            <a:r>
              <a:rPr lang="el-GR" sz="2000" b="1" dirty="0">
                <a:latin typeface="Courier New" pitchFamily="49" charset="0"/>
              </a:rPr>
              <a:t> = 2.0;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a.show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</a:rPr>
              <a:t>;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ra.show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ra.re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= 2.0;</a:t>
            </a:r>
            <a:endParaRPr lang="en-US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</a:rPr>
              <a:t>return 0;</a:t>
            </a:r>
          </a:p>
          <a:p>
            <a:pPr marL="742950" lvl="1" indent="-28575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}</a:t>
            </a:r>
            <a:endParaRPr lang="en-US" sz="2400" b="1" dirty="0">
              <a:latin typeface="Hellas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1" y="1600200"/>
            <a:ext cx="44196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αναφορά αν και </a:t>
            </a:r>
            <a:r>
              <a:rPr lang="el-GR" dirty="0" smtClean="0"/>
              <a:t>χρησιμοποιεί </a:t>
            </a:r>
            <a:r>
              <a:rPr lang="el-GR" dirty="0" smtClean="0"/>
              <a:t>τον </a:t>
            </a:r>
            <a:r>
              <a:rPr lang="el-GR" dirty="0" smtClean="0"/>
              <a:t>δείκτη </a:t>
            </a:r>
            <a:r>
              <a:rPr lang="el-GR" dirty="0" smtClean="0"/>
              <a:t>για να αναφέρεται στο αντικείμενο </a:t>
            </a:r>
            <a:r>
              <a:rPr lang="el-GR" dirty="0" smtClean="0"/>
              <a:t>χρησιμοποιεί </a:t>
            </a:r>
            <a:r>
              <a:rPr lang="el-GR" dirty="0" smtClean="0"/>
              <a:t>τον </a:t>
            </a:r>
            <a:r>
              <a:rPr lang="el-GR" dirty="0" smtClean="0"/>
              <a:t>τελεστή </a:t>
            </a:r>
            <a:r>
              <a:rPr lang="el-GR" b="1" dirty="0" smtClean="0">
                <a:solidFill>
                  <a:srgbClr val="FF0000"/>
                </a:solidFill>
              </a:rPr>
              <a:t>.</a:t>
            </a:r>
            <a:r>
              <a:rPr lang="el-GR" dirty="0" smtClean="0"/>
              <a:t> για να </a:t>
            </a:r>
            <a:r>
              <a:rPr lang="el-GR" dirty="0" smtClean="0"/>
              <a:t>έχει πρόσβαση </a:t>
            </a:r>
            <a:r>
              <a:rPr lang="el-GR" dirty="0" smtClean="0"/>
              <a:t>στα μέλη του </a:t>
            </a:r>
            <a:r>
              <a:rPr lang="el-GR" dirty="0" smtClean="0"/>
              <a:t>αντικείμενου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73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ΑλΦαρηθμητικα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1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Αλφαριθμητικά</a:t>
            </a:r>
            <a:r>
              <a:rPr lang="en-GB" dirty="0" smtClean="0"/>
              <a:t> (</a:t>
            </a:r>
            <a:r>
              <a:rPr lang="en-US" dirty="0" smtClean="0"/>
              <a:t>Strings)</a:t>
            </a:r>
            <a:endParaRPr lang="el-GR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600200"/>
            <a:ext cx="8964612" cy="499745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l-GR" sz="2500" dirty="0" smtClean="0"/>
              <a:t>Στη </a:t>
            </a:r>
            <a:r>
              <a:rPr lang="en-US" sz="2500" dirty="0" smtClean="0"/>
              <a:t>C </a:t>
            </a:r>
            <a:r>
              <a:rPr lang="el-GR" sz="2500" dirty="0" smtClean="0"/>
              <a:t>τα </a:t>
            </a:r>
            <a:r>
              <a:rPr lang="en-US" sz="2500" dirty="0" smtClean="0">
                <a:solidFill>
                  <a:srgbClr val="0000CC"/>
                </a:solidFill>
              </a:rPr>
              <a:t>strings</a:t>
            </a:r>
            <a:r>
              <a:rPr lang="en-US" sz="2500" dirty="0" smtClean="0"/>
              <a:t> </a:t>
            </a:r>
            <a:r>
              <a:rPr lang="el-GR" sz="2500" dirty="0" smtClean="0"/>
              <a:t>είναι </a:t>
            </a:r>
            <a:r>
              <a:rPr lang="el-GR" sz="2500" dirty="0" smtClean="0">
                <a:solidFill>
                  <a:srgbClr val="0000CC"/>
                </a:solidFill>
              </a:rPr>
              <a:t>ακολουθίες χαρακτήρων</a:t>
            </a:r>
            <a:r>
              <a:rPr lang="el-GR" sz="2500" dirty="0" smtClean="0"/>
              <a:t> που </a:t>
            </a:r>
            <a:r>
              <a:rPr lang="el-GR" sz="2500" dirty="0" smtClean="0">
                <a:solidFill>
                  <a:srgbClr val="0000CC"/>
                </a:solidFill>
              </a:rPr>
              <a:t>τερματίζονται με το χαρακτήρα </a:t>
            </a:r>
            <a:r>
              <a:rPr lang="en-US" sz="2500" dirty="0" smtClean="0">
                <a:solidFill>
                  <a:srgbClr val="0000CC"/>
                </a:solidFill>
              </a:rPr>
              <a:t>‘</a:t>
            </a:r>
            <a:r>
              <a:rPr lang="en-US" sz="2500" dirty="0" smtClean="0">
                <a:solidFill>
                  <a:srgbClr val="00B050"/>
                </a:solidFill>
              </a:rPr>
              <a:t>\0</a:t>
            </a:r>
            <a:r>
              <a:rPr lang="en-US" sz="2500" dirty="0" smtClean="0">
                <a:solidFill>
                  <a:srgbClr val="0000CC"/>
                </a:solidFill>
              </a:rPr>
              <a:t>’.</a:t>
            </a:r>
            <a:endParaRPr lang="el-GR" sz="2500" dirty="0" smtClean="0">
              <a:solidFill>
                <a:srgbClr val="0000CC"/>
              </a:solidFill>
            </a:endParaRPr>
          </a:p>
          <a:p>
            <a:pPr lvl="1">
              <a:lnSpc>
                <a:spcPct val="80000"/>
              </a:lnSpc>
            </a:pPr>
            <a:r>
              <a:rPr lang="el-GR" sz="2100" dirty="0" smtClean="0"/>
              <a:t>Αποθηκεύονται σε </a:t>
            </a:r>
            <a:r>
              <a:rPr lang="el-GR" sz="2100" dirty="0" smtClean="0">
                <a:solidFill>
                  <a:srgbClr val="0000CC"/>
                </a:solidFill>
              </a:rPr>
              <a:t>πίνακες χαρακτήρων</a:t>
            </a:r>
            <a:r>
              <a:rPr lang="el-GR" sz="21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/>
              <a:t>Η επεξεργασία τους διευκολύνεται από </a:t>
            </a:r>
            <a:r>
              <a:rPr lang="el-GR" sz="2100" dirty="0" smtClean="0">
                <a:solidFill>
                  <a:srgbClr val="0000CC"/>
                </a:solidFill>
              </a:rPr>
              <a:t>έτοιμες συναρτήσεις</a:t>
            </a:r>
            <a:r>
              <a:rPr lang="el-GR" sz="2100" dirty="0" smtClean="0"/>
              <a:t> όπως </a:t>
            </a:r>
            <a:r>
              <a:rPr lang="en-US" sz="2100" dirty="0" smtClean="0"/>
              <a:t>strcpy</a:t>
            </a:r>
            <a:r>
              <a:rPr lang="en-US" sz="2100" dirty="0" smtClean="0"/>
              <a:t>, </a:t>
            </a:r>
            <a:r>
              <a:rPr lang="en-US" sz="2100" dirty="0" smtClean="0"/>
              <a:t>strcmp</a:t>
            </a:r>
            <a:r>
              <a:rPr lang="en-US" sz="2100" dirty="0" smtClean="0"/>
              <a:t>,…</a:t>
            </a:r>
            <a:r>
              <a:rPr lang="el-GR" sz="21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500" dirty="0" smtClean="0"/>
          </a:p>
          <a:p>
            <a:pPr>
              <a:lnSpc>
                <a:spcPct val="80000"/>
              </a:lnSpc>
            </a:pPr>
            <a:r>
              <a:rPr lang="el-GR" sz="2500" dirty="0" smtClean="0"/>
              <a:t>Στη </a:t>
            </a:r>
            <a:r>
              <a:rPr lang="en-US" sz="2500" dirty="0" smtClean="0"/>
              <a:t>C++ </a:t>
            </a:r>
            <a:r>
              <a:rPr lang="el-GR" sz="2500" dirty="0" smtClean="0"/>
              <a:t>πέρα από την «κλασσική» έννοια του </a:t>
            </a:r>
            <a:r>
              <a:rPr lang="en-US" sz="2500" dirty="0" smtClean="0"/>
              <a:t>string </a:t>
            </a:r>
            <a:r>
              <a:rPr lang="el-GR" sz="2500" dirty="0" smtClean="0"/>
              <a:t>που προέρχεται από τη </a:t>
            </a:r>
            <a:r>
              <a:rPr lang="en-US" sz="2500" dirty="0" smtClean="0"/>
              <a:t>C, </a:t>
            </a:r>
            <a:r>
              <a:rPr lang="el-GR" sz="2500" dirty="0" smtClean="0"/>
              <a:t>υπάρχει </a:t>
            </a:r>
            <a:r>
              <a:rPr lang="el-GR" sz="2500" dirty="0" smtClean="0">
                <a:solidFill>
                  <a:srgbClr val="0000CC"/>
                </a:solidFill>
              </a:rPr>
              <a:t>έτοιμος τύπος δεδομένων</a:t>
            </a:r>
            <a:r>
              <a:rPr lang="el-GR" sz="2500" dirty="0" smtClean="0"/>
              <a:t> που ονομάζεται </a:t>
            </a:r>
            <a:r>
              <a:rPr lang="en-US" sz="2500" dirty="0" smtClean="0">
                <a:solidFill>
                  <a:srgbClr val="FF0000"/>
                </a:solidFill>
              </a:rPr>
              <a:t>string</a:t>
            </a:r>
            <a:r>
              <a:rPr lang="en-US" sz="2500" dirty="0" smtClean="0"/>
              <a:t> </a:t>
            </a:r>
            <a:r>
              <a:rPr lang="el-GR" sz="2500" dirty="0" smtClean="0"/>
              <a:t>που κάνει ακόμα πιο απλή τη διαχείριση τους.</a:t>
            </a:r>
            <a:endParaRPr lang="en-US" sz="2500" dirty="0" smtClean="0"/>
          </a:p>
          <a:p>
            <a:pPr lvl="1">
              <a:lnSpc>
                <a:spcPct val="80000"/>
              </a:lnSpc>
            </a:pPr>
            <a:r>
              <a:rPr lang="el-GR" sz="2100" dirty="0" smtClean="0"/>
              <a:t>Σε μια μεταβλητή τύπου </a:t>
            </a:r>
            <a:r>
              <a:rPr lang="en-US" sz="2100" dirty="0" smtClean="0"/>
              <a:t>string </a:t>
            </a:r>
            <a:r>
              <a:rPr lang="el-GR" sz="2100" dirty="0" smtClean="0"/>
              <a:t>μπορούμε να αποθηκεύσουμε ακολουθίες χαρακτήρων </a:t>
            </a:r>
            <a:r>
              <a:rPr lang="el-GR" sz="2100" dirty="0" smtClean="0">
                <a:solidFill>
                  <a:schemeClr val="accent6">
                    <a:lumMod val="75000"/>
                  </a:schemeClr>
                </a:solidFill>
              </a:rPr>
              <a:t>χωρίς να ανησυχούμε για το αν χωράνε στην μεταβλητή αυτή</a:t>
            </a:r>
            <a:r>
              <a:rPr lang="el-GR" sz="21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/>
              <a:t>Η διαχείριση των </a:t>
            </a:r>
            <a:r>
              <a:rPr lang="en-US" sz="2100" dirty="0" smtClean="0"/>
              <a:t>bytes </a:t>
            </a:r>
            <a:r>
              <a:rPr lang="el-GR" sz="2100" dirty="0" smtClean="0"/>
              <a:t>που δεσμεύονται από τη μεταβλητή </a:t>
            </a:r>
            <a:r>
              <a:rPr lang="el-GR" sz="2100" dirty="0" smtClean="0">
                <a:solidFill>
                  <a:schemeClr val="accent6">
                    <a:lumMod val="75000"/>
                  </a:schemeClr>
                </a:solidFill>
              </a:rPr>
              <a:t>γίνεται δυναμικά ανάλογα με το μέγεθος της ακολουθίας</a:t>
            </a:r>
            <a:r>
              <a:rPr lang="el-GR" sz="2100" dirty="0" smtClean="0"/>
              <a:t> που αποθηκεύουμε σε αυτή.</a:t>
            </a:r>
          </a:p>
          <a:p>
            <a:pPr lvl="1">
              <a:lnSpc>
                <a:spcPct val="80000"/>
              </a:lnSpc>
            </a:pPr>
            <a:r>
              <a:rPr lang="el-GR" sz="2100" dirty="0"/>
              <a:t>Δ</a:t>
            </a:r>
            <a:r>
              <a:rPr lang="el-GR" sz="2100" dirty="0" smtClean="0"/>
              <a:t>εν χρειάζεται να ανησυχούμε για το αν η ακολουθία τερματίζεται με ‘</a:t>
            </a:r>
            <a:r>
              <a:rPr lang="el-GR" sz="2100" dirty="0" smtClean="0">
                <a:solidFill>
                  <a:srgbClr val="00B050"/>
                </a:solidFill>
              </a:rPr>
              <a:t>\0</a:t>
            </a:r>
            <a:r>
              <a:rPr lang="el-GR" sz="2100" dirty="0" smtClean="0"/>
              <a:t>’.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/>
              <a:t>Τα</a:t>
            </a:r>
            <a:r>
              <a:rPr lang="en-US" sz="2100" dirty="0" smtClean="0"/>
              <a:t> strings </a:t>
            </a:r>
            <a:r>
              <a:rPr lang="el-GR" sz="2100" dirty="0" smtClean="0"/>
              <a:t>είναι </a:t>
            </a:r>
            <a:r>
              <a:rPr lang="en-US" sz="2100" dirty="0" smtClean="0"/>
              <a:t>objects </a:t>
            </a:r>
            <a:r>
              <a:rPr lang="el-GR" sz="2100" dirty="0" smtClean="0"/>
              <a:t>και μπορούμε να καλέσουμε συναρτήσεις για επεξεργασία και ιδιότητες του </a:t>
            </a:r>
            <a:r>
              <a:rPr lang="en-US" sz="2100" dirty="0" smtClean="0"/>
              <a:t>string.</a:t>
            </a:r>
            <a:endParaRPr lang="el-GR" sz="2100" dirty="0" smtClean="0"/>
          </a:p>
        </p:txBody>
      </p:sp>
    </p:spTree>
    <p:extLst>
      <p:ext uri="{BB962C8B-B14F-4D97-AF65-F5344CB8AC3E}">
        <p14:creationId xmlns:p14="http://schemas.microsoft.com/office/powerpoint/2010/main" val="41599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Δήλωση και αρχικοποίηση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#include &lt;string&gt;</a:t>
            </a: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 </a:t>
            </a:r>
            <a:r>
              <a:rPr lang="en-US" sz="2100" b="1" dirty="0" smtClean="0">
                <a:latin typeface="Courier New" pitchFamily="49" charset="0"/>
              </a:rPr>
              <a:t>imBlank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heyMom</a:t>
            </a:r>
            <a:r>
              <a:rPr lang="en-US" sz="2100" b="1" dirty="0" smtClean="0">
                <a:latin typeface="Courier New" pitchFamily="49" charset="0"/>
              </a:rPr>
              <a:t>(</a:t>
            </a:r>
            <a:r>
              <a:rPr lang="en-US" sz="2100" b="1" dirty="0" smtClean="0"/>
              <a:t>“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where is my coat?</a:t>
            </a:r>
            <a:r>
              <a:rPr lang="en-US" sz="2100" b="1" dirty="0" smtClean="0"/>
              <a:t>”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heyPap</a:t>
            </a:r>
            <a:r>
              <a:rPr lang="en-US" sz="2100" b="1" dirty="0" smtClean="0">
                <a:latin typeface="Courier New" pitchFamily="49" charset="0"/>
              </a:rPr>
              <a:t> = </a:t>
            </a:r>
            <a:r>
              <a:rPr lang="en-US" sz="2100" b="1" dirty="0" smtClean="0"/>
              <a:t>“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whats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 up?</a:t>
            </a:r>
            <a:r>
              <a:rPr lang="en-US" sz="2100" b="1" dirty="0" smtClean="0"/>
              <a:t>”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heyGranPa</a:t>
            </a:r>
            <a:r>
              <a:rPr lang="en-US" sz="2100" b="1" dirty="0" smtClean="0">
                <a:latin typeface="Courier New" pitchFamily="49" charset="0"/>
              </a:rPr>
              <a:t>(</a:t>
            </a:r>
            <a:r>
              <a:rPr lang="en-US" sz="2100" b="1" dirty="0" smtClean="0">
                <a:latin typeface="Courier New" pitchFamily="49" charset="0"/>
              </a:rPr>
              <a:t>heyPap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heyGranMa</a:t>
            </a:r>
            <a:r>
              <a:rPr lang="en-US" sz="2100" b="1" dirty="0" smtClean="0">
                <a:latin typeface="Courier New" pitchFamily="49" charset="0"/>
              </a:rPr>
              <a:t> = </a:t>
            </a:r>
            <a:r>
              <a:rPr lang="en-US" sz="2100" b="1" dirty="0" smtClean="0">
                <a:latin typeface="Courier New" pitchFamily="49" charset="0"/>
              </a:rPr>
              <a:t>heyMom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  <a:endParaRPr lang="el-GR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Strings – </a:t>
            </a:r>
            <a:r>
              <a:rPr lang="el-GR" dirty="0" smtClean="0"/>
              <a:t>Δήλωση και αρχικοποίηση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substrings</a:t>
            </a:r>
            <a:endParaRPr lang="el-GR" dirty="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&lt;string&gt;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buFont typeface="Wingdings" pitchFamily="2" charset="2"/>
              <a:buNone/>
            </a:pPr>
            <a:endParaRPr lang="el-GR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string s1(</a:t>
            </a:r>
            <a:r>
              <a:rPr lang="en-US" sz="2100" b="1" dirty="0" smtClean="0"/>
              <a:t>“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I saw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el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vis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 in a UFO.</a:t>
            </a:r>
            <a:r>
              <a:rPr lang="en-US" sz="2100" b="1" dirty="0" smtClean="0"/>
              <a:t>”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string </a:t>
            </a:r>
            <a:r>
              <a:rPr lang="en-US" sz="2100" b="1" dirty="0" smtClean="0">
                <a:latin typeface="Courier New" pitchFamily="49" charset="0"/>
              </a:rPr>
              <a:t>s2</a:t>
            </a:r>
            <a:r>
              <a:rPr lang="en-US" sz="2100" b="1" dirty="0" smtClean="0">
                <a:latin typeface="Courier New" pitchFamily="49" charset="0"/>
              </a:rPr>
              <a:t>(</a:t>
            </a:r>
            <a:r>
              <a:rPr lang="en-US" sz="2100" b="1" dirty="0" smtClean="0">
                <a:latin typeface="Courier New" pitchFamily="49" charset="0"/>
              </a:rPr>
              <a:t>s1</a:t>
            </a:r>
            <a:r>
              <a:rPr lang="en-US" sz="2100" b="1" dirty="0" smtClean="0">
                <a:latin typeface="Courier New" pitchFamily="49" charset="0"/>
              </a:rPr>
              <a:t>, 0, 8);</a:t>
            </a:r>
            <a:endParaRPr lang="el-GR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2100" b="1" dirty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cout &lt;&lt; s2 &lt;&lt; endl;</a:t>
            </a: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string </a:t>
            </a:r>
            <a:r>
              <a:rPr lang="en-US" sz="2100" b="1" dirty="0" smtClean="0">
                <a:latin typeface="Courier New" pitchFamily="49" charset="0"/>
              </a:rPr>
              <a:t>s3</a:t>
            </a:r>
            <a:r>
              <a:rPr lang="en-US" sz="2100" b="1" dirty="0" smtClean="0">
                <a:latin typeface="Courier New" pitchFamily="49" charset="0"/>
              </a:rPr>
              <a:t> = s1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/>
              <a:t>“</a:t>
            </a:r>
            <a:r>
              <a:rPr lang="en-US" sz="2100" b="1" dirty="0" smtClean="0">
                <a:latin typeface="Courier New" pitchFamily="49" charset="0"/>
              </a:rPr>
              <a:t>Am I crazy?</a:t>
            </a:r>
            <a:r>
              <a:rPr lang="en-US" sz="2100" b="1" dirty="0" smtClean="0"/>
              <a:t>”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cout &lt;&lt; </a:t>
            </a:r>
            <a:r>
              <a:rPr lang="en-US" sz="2100" b="1" dirty="0" smtClean="0">
                <a:latin typeface="Courier New" pitchFamily="49" charset="0"/>
              </a:rPr>
              <a:t>s3</a:t>
            </a:r>
            <a:r>
              <a:rPr lang="en-US" sz="2100" b="1" dirty="0" smtClean="0">
                <a:latin typeface="Courier New" pitchFamily="49" charset="0"/>
              </a:rPr>
              <a:t> &lt;&lt; endl;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string </a:t>
            </a:r>
            <a:r>
              <a:rPr lang="en-US" sz="2100" b="1" dirty="0" smtClean="0">
                <a:latin typeface="Courier New" pitchFamily="49" charset="0"/>
              </a:rPr>
              <a:t>s4</a:t>
            </a:r>
            <a:r>
              <a:rPr lang="en-US" sz="2100" b="1" dirty="0" smtClean="0">
                <a:latin typeface="Courier New" pitchFamily="49" charset="0"/>
              </a:rPr>
              <a:t> = </a:t>
            </a:r>
            <a:r>
              <a:rPr lang="en-US" sz="2100" b="1" dirty="0" smtClean="0">
                <a:latin typeface="Courier New" pitchFamily="49" charset="0"/>
              </a:rPr>
              <a:t>s1.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substr</a:t>
            </a:r>
            <a:r>
              <a:rPr lang="en-US" sz="2100" b="1" dirty="0" smtClean="0">
                <a:latin typeface="Courier New" pitchFamily="49" charset="0"/>
              </a:rPr>
              <a:t>(2, 11); //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(starting index, number of chars)</a:t>
            </a:r>
          </a:p>
          <a:p>
            <a:pPr>
              <a:buFont typeface="Wingdings" pitchFamily="2" charset="2"/>
              <a:buNone/>
            </a:pP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cout &lt;&lt; </a:t>
            </a:r>
            <a:r>
              <a:rPr lang="en-US" sz="2100" b="1" dirty="0" smtClean="0">
                <a:latin typeface="Courier New" pitchFamily="49" charset="0"/>
              </a:rPr>
              <a:t>s4</a:t>
            </a:r>
            <a:r>
              <a:rPr lang="en-US" sz="2100" b="1" dirty="0" smtClean="0">
                <a:latin typeface="Courier New" pitchFamily="49" charset="0"/>
              </a:rPr>
              <a:t> &lt;&lt; endl;</a:t>
            </a:r>
            <a:endParaRPr lang="en-US" sz="21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  <a:endParaRPr lang="el-GR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49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5738"/>
            <a:ext cx="9144000" cy="50688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s1(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I saw 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elvis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 in a UFO.</a:t>
            </a:r>
            <a:r>
              <a:rPr lang="en-US" sz="1800" b="1" dirty="0" smtClean="0"/>
              <a:t>”</a:t>
            </a:r>
            <a:r>
              <a:rPr lang="en-US" sz="18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cout &lt;&lt; </a:t>
            </a:r>
            <a:r>
              <a:rPr lang="en-US" sz="1800" b="1" dirty="0" smtClean="0">
                <a:latin typeface="Courier New" pitchFamily="49" charset="0"/>
              </a:rPr>
              <a:t>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size</a:t>
            </a:r>
            <a:r>
              <a:rPr lang="en-US" sz="1800" b="1" dirty="0" smtClean="0">
                <a:latin typeface="Courier New" pitchFamily="49" charset="0"/>
              </a:rPr>
              <a:t>() &lt;&lt; \endl;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cout &lt;&lt; </a:t>
            </a:r>
            <a:r>
              <a:rPr lang="en-US" sz="1800" b="1" dirty="0" smtClean="0">
                <a:latin typeface="Courier New" pitchFamily="49" charset="0"/>
              </a:rPr>
              <a:t>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length</a:t>
            </a:r>
            <a:r>
              <a:rPr lang="en-US" sz="1800" b="1" dirty="0" smtClean="0">
                <a:latin typeface="Courier New" pitchFamily="49" charset="0"/>
              </a:rPr>
              <a:t>() &lt;&lt; \endl;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cout &lt;&lt; </a:t>
            </a:r>
            <a:r>
              <a:rPr lang="en-US" sz="1800" b="1" dirty="0" smtClean="0">
                <a:latin typeface="Courier New" pitchFamily="49" charset="0"/>
              </a:rPr>
              <a:t>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</a:rPr>
              <a:t>() &lt;&lt; \endl; 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&gt;=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s1.length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()</a:t>
            </a:r>
            <a:endParaRPr lang="el-GR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s2 = 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 thought I </a:t>
            </a:r>
            <a:r>
              <a:rPr lang="en-US" sz="1800" b="1" dirty="0" smtClean="0"/>
              <a:t>“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insert</a:t>
            </a:r>
            <a:r>
              <a:rPr lang="en-US" sz="1800" b="1" dirty="0" smtClean="0">
                <a:latin typeface="Courier New" pitchFamily="49" charset="0"/>
              </a:rPr>
              <a:t>(1, s2);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// insert in position 1, i.e. right after </a:t>
            </a:r>
            <a:r>
              <a:rPr lang="en-US" sz="1800" b="1" dirty="0" smtClean="0">
                <a:solidFill>
                  <a:srgbClr val="FF0000"/>
                </a:solidFill>
              </a:rPr>
              <a:t>‘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</a:rPr>
              <a:t>’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cout &lt;&lt; </a:t>
            </a:r>
            <a:r>
              <a:rPr lang="en-US" sz="1800" b="1" dirty="0" smtClean="0">
                <a:latin typeface="Courier New" pitchFamily="49" charset="0"/>
              </a:rPr>
              <a:t>s1.capacity</a:t>
            </a:r>
            <a:r>
              <a:rPr lang="en-US" sz="1800" b="1" dirty="0" smtClean="0">
                <a:latin typeface="Courier New" pitchFamily="49" charset="0"/>
              </a:rPr>
              <a:t>() &lt;&lt; \endl;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</a:t>
            </a:r>
            <a:r>
              <a:rPr lang="en-US" sz="1800" b="1" dirty="0" smtClean="0">
                <a:latin typeface="Courier New" pitchFamily="49" charset="0"/>
              </a:rPr>
              <a:t>s3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0B050"/>
                </a:solidFill>
              </a:rPr>
              <a:t>’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ve been working too hard</a:t>
            </a:r>
            <a:r>
              <a:rPr lang="en-US" sz="1800" b="1" dirty="0" smtClean="0"/>
              <a:t>”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append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smtClean="0">
                <a:latin typeface="Courier New" pitchFamily="49" charset="0"/>
              </a:rPr>
              <a:t>s3</a:t>
            </a:r>
            <a:r>
              <a:rPr lang="en-US" sz="18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s1.append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, or am I crazy?</a:t>
            </a:r>
            <a:r>
              <a:rPr lang="en-US" sz="1800" b="1" dirty="0" smtClean="0">
                <a:latin typeface="Courier New" pitchFamily="49" charset="0"/>
              </a:rPr>
              <a:t>”);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cout &lt;&lt; s1 &lt;&lt; endl;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</a:rPr>
              <a:t>s1.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</a:rPr>
              <a:t>resize</a:t>
            </a:r>
            <a:r>
              <a:rPr lang="el-GR" sz="1800" b="1" dirty="0" smtClean="0">
                <a:latin typeface="Courier New" pitchFamily="49" charset="0"/>
              </a:rPr>
              <a:t>(10</a:t>
            </a:r>
            <a:r>
              <a:rPr lang="el-GR" sz="1800" b="1" dirty="0" smtClean="0">
                <a:latin typeface="Courier New" pitchFamily="49" charset="0"/>
              </a:rPr>
              <a:t>);</a:t>
            </a:r>
            <a:r>
              <a:rPr lang="en-US" sz="1800" b="1" dirty="0" smtClean="0">
                <a:latin typeface="Courier New" pitchFamily="49" charset="0"/>
              </a:rPr>
              <a:t> 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increase/reduce the capacity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</a:rPr>
              <a:t>cout &lt;&lt; </a:t>
            </a:r>
            <a:r>
              <a:rPr lang="el-GR" sz="1800" b="1" dirty="0" smtClean="0">
                <a:latin typeface="Courier New" pitchFamily="49" charset="0"/>
              </a:rPr>
              <a:t>s1</a:t>
            </a:r>
            <a:r>
              <a:rPr lang="el-GR" sz="1800" b="1" dirty="0" smtClean="0">
                <a:latin typeface="Courier New" pitchFamily="49" charset="0"/>
              </a:rPr>
              <a:t> &lt;&lt; </a:t>
            </a:r>
            <a:r>
              <a:rPr lang="en-US" sz="1800" b="1" dirty="0" smtClean="0">
                <a:latin typeface="Courier New" pitchFamily="49" charset="0"/>
              </a:rPr>
              <a:t>\endl</a:t>
            </a:r>
            <a:r>
              <a:rPr lang="el-GR" sz="18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412875"/>
            <a:ext cx="8964613" cy="50688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&lt;string&gt;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using namespace std;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int main(){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s(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Hello mother</a:t>
            </a:r>
            <a:r>
              <a:rPr lang="en-US" sz="1800" b="1" dirty="0" smtClean="0"/>
              <a:t>”</a:t>
            </a:r>
            <a:r>
              <a:rPr lang="en-US" sz="18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s1(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fa</a:t>
            </a:r>
            <a:r>
              <a:rPr lang="en-US" sz="1800" b="1" dirty="0" smtClean="0"/>
              <a:t>”</a:t>
            </a:r>
            <a:r>
              <a:rPr lang="en-US" sz="18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replace</a:t>
            </a:r>
            <a:r>
              <a:rPr lang="en-US" sz="1800" b="1" dirty="0" smtClean="0">
                <a:latin typeface="Courier New" pitchFamily="49" charset="0"/>
              </a:rPr>
              <a:t>(6, 2, s1); 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starting  pos, how many chars to replace, replacement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cout &lt;&lt; s &lt;&lt; </a:t>
            </a:r>
            <a:r>
              <a:rPr lang="en-US" sz="1800" b="1" dirty="0"/>
              <a:t>“</a:t>
            </a:r>
            <a:r>
              <a:rPr lang="en-US" sz="1800" b="1" dirty="0">
                <a:latin typeface="Courier New" pitchFamily="49" charset="0"/>
              </a:rPr>
              <a:t>\n</a:t>
            </a:r>
            <a:r>
              <a:rPr lang="en-US" sz="1800" b="1" dirty="0"/>
              <a:t>”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smtClean="0">
                <a:latin typeface="Courier New" pitchFamily="49" charset="0"/>
              </a:rPr>
              <a:t>6,2,”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bro</a:t>
            </a:r>
            <a:r>
              <a:rPr lang="en-US" sz="1800" b="1" dirty="0" smtClean="0">
                <a:latin typeface="Courier New" pitchFamily="49" charset="0"/>
              </a:rPr>
              <a:t>”);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if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s1.length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() &gt; how many chars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replace number of chars with the whole of s1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cout &lt;&lt; s &lt;&lt; </a:t>
            </a:r>
            <a:r>
              <a:rPr lang="en-US" sz="1800" b="1" dirty="0" smtClean="0"/>
              <a:t>“</a:t>
            </a:r>
            <a:r>
              <a:rPr lang="en-US" sz="1800" b="1" dirty="0" smtClean="0">
                <a:latin typeface="Courier New" pitchFamily="49" charset="0"/>
              </a:rPr>
              <a:t>\n</a:t>
            </a:r>
            <a:r>
              <a:rPr lang="en-US" sz="1800" b="1" dirty="0" smtClean="0"/>
              <a:t>”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// start at 7</a:t>
            </a:r>
            <a:r>
              <a:rPr lang="en-US" sz="1800" b="1" baseline="30000" dirty="0" smtClean="0">
                <a:latin typeface="Courier New" pitchFamily="49" charset="0"/>
              </a:rPr>
              <a:t>th</a:t>
            </a:r>
            <a:r>
              <a:rPr lang="en-US" sz="1800" b="1" dirty="0" smtClean="0">
                <a:latin typeface="Courier New" pitchFamily="49" charset="0"/>
              </a:rPr>
              <a:t> character, replace 2 chars with the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whole of “bro”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65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8600" y="299583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 (συνέχεια)</a:t>
            </a:r>
            <a:endParaRPr lang="en-GB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#include &lt;iostream&gt;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solidFill>
                  <a:srgbClr val="0070C0"/>
                </a:solidFill>
                <a:latin typeface="Courier New" pitchFamily="49" charset="0"/>
              </a:rPr>
              <a:t>#include “util.h"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solidFill>
                  <a:srgbClr val="FF0000"/>
                </a:solidFill>
                <a:latin typeface="Courier New" pitchFamily="49" charset="0"/>
              </a:rPr>
              <a:t>namespace Local</a:t>
            </a:r>
            <a:r>
              <a:rPr lang="en-GB" sz="2000" b="1">
                <a:latin typeface="Courier New" pitchFamily="49" charset="0"/>
              </a:rPr>
              <a:t>{</a:t>
            </a:r>
            <a:endParaRPr lang="el-GR" sz="2000" b="1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000" b="1">
                <a:latin typeface="Courier New" pitchFamily="49" charset="0"/>
              </a:rPr>
              <a:t>    </a:t>
            </a:r>
            <a:r>
              <a:rPr lang="en-GB" sz="2000" b="1">
                <a:latin typeface="Courier New" pitchFamily="49" charset="0"/>
              </a:rPr>
              <a:t>//1 square mile is 2.59 square km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	 //the following function </a:t>
            </a:r>
            <a:r>
              <a:rPr lang="en-GB" sz="2000" b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returns square miles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	//whereas </a:t>
            </a:r>
            <a:r>
              <a:rPr lang="en-GB" sz="2000" b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length is in km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float </a:t>
            </a:r>
            <a:r>
              <a:rPr lang="en-GB" sz="2000" b="1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>
                <a:latin typeface="Courier New" pitchFamily="49" charset="0"/>
              </a:rPr>
              <a:t>(float length){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 		 return (length*length / 2.59);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main (){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	 cout &lt;&lt;</a:t>
            </a:r>
            <a:r>
              <a:rPr lang="en-GB" sz="2000" b="1" smtClean="0">
                <a:latin typeface="Courier New" pitchFamily="49" charset="0"/>
              </a:rPr>
              <a:t> “English (sqr ml)" </a:t>
            </a:r>
            <a:r>
              <a:rPr lang="en-GB" sz="2000" b="1">
                <a:latin typeface="Courier New" pitchFamily="49" charset="0"/>
              </a:rPr>
              <a:t>&lt;&lt; </a:t>
            </a:r>
            <a:r>
              <a:rPr lang="en-GB" sz="2000" b="1">
                <a:solidFill>
                  <a:srgbClr val="FF0000"/>
                </a:solidFill>
                <a:latin typeface="Courier New" pitchFamily="49" charset="0"/>
              </a:rPr>
              <a:t>Local::squareArea</a:t>
            </a:r>
            <a:r>
              <a:rPr lang="en-GB" sz="2000" b="1">
                <a:latin typeface="Courier New" pitchFamily="49" charset="0"/>
              </a:rPr>
              <a:t>(2.0);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	 cout &lt;&lt; </a:t>
            </a:r>
            <a:r>
              <a:rPr lang="en-US" sz="2000" b="1" smtClean="0">
                <a:solidFill>
                  <a:srgbClr val="0070C0"/>
                </a:solidFill>
                <a:latin typeface="Courier New" pitchFamily="49" charset="0"/>
              </a:rPr>
              <a:t>PublicUtils</a:t>
            </a:r>
            <a:r>
              <a:rPr lang="en-GB" sz="2000" b="1" smtClean="0">
                <a:solidFill>
                  <a:srgbClr val="0070C0"/>
                </a:solidFill>
                <a:latin typeface="Courier New" pitchFamily="49" charset="0"/>
              </a:rPr>
              <a:t>::</a:t>
            </a:r>
            <a:r>
              <a:rPr lang="en-GB" sz="2000" b="1">
                <a:solidFill>
                  <a:srgbClr val="0070C0"/>
                </a:solidFill>
                <a:latin typeface="Courier New" pitchFamily="49" charset="0"/>
              </a:rPr>
              <a:t>f</a:t>
            </a:r>
            <a:r>
              <a:rPr lang="en-GB" sz="2000" b="1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20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0688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string s("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Hello mother. How are you mother? Im fine mother.</a:t>
            </a:r>
            <a:r>
              <a:rPr lang="en-US" sz="1800" b="1" dirty="0" smtClean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string s1("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fa</a:t>
            </a:r>
            <a:r>
              <a:rPr lang="en-US" sz="1800" b="1" dirty="0" smtClean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string </a:t>
            </a:r>
            <a:r>
              <a:rPr lang="en-US" sz="1800" b="1" dirty="0" smtClean="0">
                <a:latin typeface="Courier New" pitchFamily="49" charset="0"/>
              </a:rPr>
              <a:t>s3</a:t>
            </a:r>
            <a:r>
              <a:rPr lang="en-US" sz="1800" b="1" dirty="0" smtClean="0">
                <a:latin typeface="Courier New" pitchFamily="49" charset="0"/>
              </a:rPr>
              <a:t>("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mo</a:t>
            </a:r>
            <a:r>
              <a:rPr lang="en-US" sz="1800" b="1" dirty="0" smtClean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int start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int found = </a:t>
            </a:r>
            <a:r>
              <a:rPr lang="en-US" sz="1800" b="1" dirty="0" smtClean="0">
                <a:latin typeface="Courier New" pitchFamily="49" charset="0"/>
              </a:rPr>
              <a:t>s.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find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smtClean="0">
                <a:latin typeface="Courier New" pitchFamily="49" charset="0"/>
              </a:rPr>
              <a:t>s3</a:t>
            </a:r>
            <a:r>
              <a:rPr lang="en-US" sz="1800" b="1" dirty="0" smtClean="0">
                <a:latin typeface="Courier New" pitchFamily="49" charset="0"/>
              </a:rPr>
              <a:t>, start);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// find the first occurrence of string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s3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 in string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, starting from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start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while (found !=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string::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npos</a:t>
            </a:r>
            <a:r>
              <a:rPr lang="en-US" sz="1800" b="1" dirty="0" smtClean="0">
                <a:latin typeface="Courier New" pitchFamily="49" charset="0"/>
              </a:rPr>
              <a:t>){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// if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s3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 not in s, the function returns string::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npos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 (the maximum possible string length)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</a:rPr>
              <a:t>(found, </a:t>
            </a:r>
            <a:r>
              <a:rPr lang="en-US" sz="1800" b="1" dirty="0" smtClean="0">
                <a:latin typeface="Courier New" pitchFamily="49" charset="0"/>
              </a:rPr>
              <a:t>s3.length</a:t>
            </a:r>
            <a:r>
              <a:rPr lang="en-US" sz="1800" b="1" dirty="0" smtClean="0">
                <a:latin typeface="Courier New" pitchFamily="49" charset="0"/>
              </a:rPr>
              <a:t>(), s1);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start = found + </a:t>
            </a:r>
            <a:r>
              <a:rPr lang="en-US" sz="1800" b="1" dirty="0" smtClean="0">
                <a:latin typeface="Courier New" pitchFamily="49" charset="0"/>
              </a:rPr>
              <a:t>s1.length</a:t>
            </a:r>
            <a:r>
              <a:rPr lang="en-US" sz="1800" b="1" dirty="0" smtClean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cout &lt;&lt; s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found = </a:t>
            </a:r>
            <a:r>
              <a:rPr lang="en-US" sz="1800" b="1" dirty="0" smtClean="0">
                <a:latin typeface="Courier New" pitchFamily="49" charset="0"/>
              </a:rPr>
              <a:t>s.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find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smtClean="0">
                <a:latin typeface="Courier New" pitchFamily="49" charset="0"/>
              </a:rPr>
              <a:t>s3</a:t>
            </a:r>
            <a:r>
              <a:rPr lang="en-US" sz="1800" b="1" dirty="0" smtClean="0">
                <a:latin typeface="Courier New" pitchFamily="49" charset="0"/>
              </a:rPr>
              <a:t>, start);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cout &lt;&lt; s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39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02644"/>
            <a:ext cx="9144000" cy="56880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s.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rfind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</a:rPr>
              <a:t>s1</a:t>
            </a:r>
            <a:r>
              <a:rPr lang="en-US" sz="2000" b="1" dirty="0" smtClean="0">
                <a:latin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</a:rPr>
              <a:t>s.length</a:t>
            </a:r>
            <a:r>
              <a:rPr lang="en-US" sz="2000" b="1" dirty="0" smtClean="0">
                <a:latin typeface="Courier New" pitchFamily="49" charset="0"/>
              </a:rPr>
              <a:t>()-1);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finds s1 in s backwards starting from the last character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s.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find_first_of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smtClean="0"/>
              <a:t>“</a:t>
            </a:r>
            <a:r>
              <a:rPr lang="en-US" sz="2000" b="1" dirty="0" smtClean="0">
                <a:latin typeface="Courier New" pitchFamily="49" charset="0"/>
              </a:rPr>
              <a:t>@$.</a:t>
            </a:r>
            <a:r>
              <a:rPr lang="en-US" sz="2000" b="1" dirty="0" smtClean="0"/>
              <a:t>”</a:t>
            </a:r>
            <a:r>
              <a:rPr lang="en-US" sz="2000" b="1" dirty="0" smtClean="0">
                <a:latin typeface="Courier New" pitchFamily="49" charset="0"/>
              </a:rPr>
              <a:t>, pos);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find position of first occurrence of a char in </a:t>
            </a:r>
            <a:r>
              <a:rPr lang="en-US" sz="2000" b="1" dirty="0" smtClean="0">
                <a:solidFill>
                  <a:srgbClr val="0070C0"/>
                </a:solidFill>
              </a:rPr>
              <a:t>“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@$.</a:t>
            </a:r>
            <a:r>
              <a:rPr lang="en-US" sz="2000" b="1" dirty="0" smtClean="0">
                <a:solidFill>
                  <a:srgbClr val="0070C0"/>
                </a:solidFill>
              </a:rPr>
              <a:t>”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 starting from pos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s.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find_first_not_of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smtClean="0"/>
              <a:t>“</a:t>
            </a:r>
            <a:r>
              <a:rPr lang="en-US" sz="2000" b="1" dirty="0" smtClean="0">
                <a:latin typeface="Courier New" pitchFamily="49" charset="0"/>
              </a:rPr>
              <a:t>@$.</a:t>
            </a:r>
            <a:r>
              <a:rPr lang="en-US" sz="2000" b="1" dirty="0" smtClean="0"/>
              <a:t>”</a:t>
            </a:r>
            <a:r>
              <a:rPr lang="en-US" sz="2000" b="1" dirty="0" smtClean="0">
                <a:latin typeface="Courier New" pitchFamily="49" charset="0"/>
              </a:rPr>
              <a:t>, pos);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find position of first occurrence of a char NOT in </a:t>
            </a:r>
            <a:r>
              <a:rPr lang="en-US" sz="2000" b="1" dirty="0" smtClean="0">
                <a:solidFill>
                  <a:srgbClr val="0070C0"/>
                </a:solidFill>
              </a:rPr>
              <a:t>“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@$.</a:t>
            </a:r>
            <a:r>
              <a:rPr lang="en-US" sz="2000" b="1" dirty="0" smtClean="0">
                <a:solidFill>
                  <a:srgbClr val="0070C0"/>
                </a:solidFill>
              </a:rPr>
              <a:t>”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 starting from pos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s.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find_last_of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smtClean="0"/>
              <a:t>“</a:t>
            </a:r>
            <a:r>
              <a:rPr lang="en-US" sz="2000" b="1" dirty="0" smtClean="0">
                <a:latin typeface="Courier New" pitchFamily="49" charset="0"/>
              </a:rPr>
              <a:t>@$.</a:t>
            </a:r>
            <a:r>
              <a:rPr lang="en-US" sz="2000" b="1" dirty="0" smtClean="0"/>
              <a:t>”</a:t>
            </a:r>
            <a:r>
              <a:rPr lang="en-US" sz="2000" b="1" dirty="0" smtClean="0">
                <a:latin typeface="Courier New" pitchFamily="49" charset="0"/>
              </a:rPr>
              <a:t>, pos);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find position of last occurrence of a char in </a:t>
            </a:r>
            <a:r>
              <a:rPr lang="en-US" sz="2000" b="1" dirty="0" smtClean="0">
                <a:solidFill>
                  <a:srgbClr val="0070C0"/>
                </a:solidFill>
              </a:rPr>
              <a:t>“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@$.</a:t>
            </a:r>
            <a:r>
              <a:rPr lang="en-US" sz="2000" b="1" dirty="0" smtClean="0">
                <a:solidFill>
                  <a:srgbClr val="0070C0"/>
                </a:solidFill>
              </a:rPr>
              <a:t>”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s.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find_last_not_of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smtClean="0"/>
              <a:t>“</a:t>
            </a:r>
            <a:r>
              <a:rPr lang="en-US" sz="2000" b="1" dirty="0" smtClean="0">
                <a:latin typeface="Courier New" pitchFamily="49" charset="0"/>
              </a:rPr>
              <a:t>@$.</a:t>
            </a:r>
            <a:r>
              <a:rPr lang="en-US" sz="2000" b="1" dirty="0" smtClean="0"/>
              <a:t>”</a:t>
            </a:r>
            <a:r>
              <a:rPr lang="en-US" sz="2000" b="1" dirty="0" smtClean="0">
                <a:latin typeface="Courier New" pitchFamily="49" charset="0"/>
              </a:rPr>
              <a:t>, pos);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find position of last occurrence of a char NOT in </a:t>
            </a:r>
            <a:r>
              <a:rPr lang="en-US" sz="2000" b="1" dirty="0" smtClean="0">
                <a:solidFill>
                  <a:srgbClr val="0070C0"/>
                </a:solidFill>
              </a:rPr>
              <a:t>“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@$.</a:t>
            </a:r>
            <a:r>
              <a:rPr lang="en-US" sz="2000" b="1" dirty="0" smtClean="0">
                <a:solidFill>
                  <a:srgbClr val="0070C0"/>
                </a:solidFill>
              </a:rPr>
              <a:t>”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const char *p = </a:t>
            </a:r>
            <a:r>
              <a:rPr lang="en-US" sz="2000" b="1" dirty="0" smtClean="0">
                <a:latin typeface="Courier New" pitchFamily="49" charset="0"/>
              </a:rPr>
              <a:t>s.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c_str</a:t>
            </a:r>
            <a:r>
              <a:rPr lang="en-US" sz="2000" b="1" dirty="0" smtClean="0">
                <a:latin typeface="Courier New" pitchFamily="49" charset="0"/>
              </a:rPr>
              <a:t>(); //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returns a char array from s</a:t>
            </a:r>
          </a:p>
        </p:txBody>
      </p:sp>
    </p:spTree>
    <p:extLst>
      <p:ext uri="{BB962C8B-B14F-4D97-AF65-F5344CB8AC3E}">
        <p14:creationId xmlns:p14="http://schemas.microsoft.com/office/powerpoint/2010/main" val="37913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  <a:r>
              <a:rPr lang="en-US" dirty="0" smtClean="0"/>
              <a:t> </a:t>
            </a:r>
            <a:r>
              <a:rPr lang="el-GR" dirty="0" smtClean="0"/>
              <a:t>με τελεστές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3072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s= s1 + s2 + </a:t>
            </a:r>
            <a:r>
              <a:rPr lang="en-US" sz="2600" b="1" dirty="0" smtClean="0">
                <a:latin typeface="Courier New" pitchFamily="49" charset="0"/>
              </a:rPr>
              <a:t>s3</a:t>
            </a:r>
            <a:r>
              <a:rPr lang="en-US" sz="26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 += </a:t>
            </a:r>
            <a:r>
              <a:rPr lang="en-US" sz="2600" b="1" dirty="0" smtClean="0">
                <a:latin typeface="Courier New" pitchFamily="49" charset="0"/>
              </a:rPr>
              <a:t>s5</a:t>
            </a:r>
            <a:r>
              <a:rPr lang="en-US" sz="2600" b="1" dirty="0" smtClean="0">
                <a:latin typeface="Courier New" pitchFamily="49" charset="0"/>
              </a:rPr>
              <a:t> + </a:t>
            </a:r>
            <a:r>
              <a:rPr lang="en-US" sz="2600" b="1" dirty="0" smtClean="0">
                <a:latin typeface="Courier New" pitchFamily="49" charset="0"/>
              </a:rPr>
              <a:t>s6</a:t>
            </a:r>
            <a:r>
              <a:rPr lang="en-US" sz="26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s[10] = </a:t>
            </a:r>
            <a:r>
              <a:rPr lang="en-US" sz="2600" b="1" dirty="0" smtClean="0"/>
              <a:t>‘</a:t>
            </a:r>
            <a:r>
              <a:rPr lang="en-US" sz="2600" b="1" dirty="0" smtClean="0">
                <a:latin typeface="Courier New" pitchFamily="49" charset="0"/>
              </a:rPr>
              <a:t>c</a:t>
            </a:r>
            <a:r>
              <a:rPr lang="en-US" sz="2600" b="1" dirty="0" smtClean="0"/>
              <a:t>’</a:t>
            </a:r>
            <a:r>
              <a:rPr lang="en-US" sz="2600" b="1" dirty="0" smtClean="0">
                <a:latin typeface="Courier New" pitchFamily="49" charset="0"/>
              </a:rPr>
              <a:t>; 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s.at(10) = </a:t>
            </a:r>
            <a:r>
              <a:rPr lang="en-US" sz="2600" b="1" dirty="0" smtClean="0"/>
              <a:t>‘</a:t>
            </a:r>
            <a:r>
              <a:rPr lang="en-US" sz="2600" b="1" dirty="0" smtClean="0">
                <a:latin typeface="Courier New" pitchFamily="49" charset="0"/>
              </a:rPr>
              <a:t>c</a:t>
            </a:r>
            <a:r>
              <a:rPr lang="en-US" sz="2600" b="1" dirty="0" smtClean="0"/>
              <a:t>’</a:t>
            </a:r>
            <a:r>
              <a:rPr lang="en-US" sz="26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==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!= s2 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&gt;=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&lt;=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&gt;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&lt;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s1.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</a:rPr>
              <a:t>compare</a:t>
            </a:r>
            <a:r>
              <a:rPr lang="en-US" sz="2600" b="1" dirty="0" smtClean="0">
                <a:latin typeface="Courier New" pitchFamily="49" charset="0"/>
              </a:rPr>
              <a:t>(</a:t>
            </a:r>
            <a:r>
              <a:rPr lang="en-US" sz="2600" b="1" dirty="0" smtClean="0">
                <a:latin typeface="Courier New" pitchFamily="49" charset="0"/>
              </a:rPr>
              <a:t>0,2,s2,0,2</a:t>
            </a:r>
            <a:r>
              <a:rPr lang="en-US" sz="2600" b="1" dirty="0" smtClean="0">
                <a:latin typeface="Courier New" pitchFamily="49" charset="0"/>
              </a:rPr>
              <a:t>); //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</a:rPr>
              <a:t>compare s1[0..2] with s2[0..2]</a:t>
            </a:r>
          </a:p>
          <a:p>
            <a:pPr>
              <a:buFont typeface="Wingdings" pitchFamily="2" charset="2"/>
              <a:buNone/>
            </a:pPr>
            <a:r>
              <a:rPr lang="en-GB" sz="2600" b="1" dirty="0" smtClean="0">
                <a:latin typeface="Courier New" pitchFamily="49" charset="0"/>
              </a:rPr>
              <a:t>s1.</a:t>
            </a:r>
            <a:r>
              <a:rPr lang="en-GB" sz="2600" b="1" dirty="0" smtClean="0">
                <a:solidFill>
                  <a:srgbClr val="FF0000"/>
                </a:solidFill>
                <a:latin typeface="Courier New" pitchFamily="49" charset="0"/>
              </a:rPr>
              <a:t>swap</a:t>
            </a:r>
            <a:r>
              <a:rPr lang="en-GB" sz="2600" b="1" dirty="0" smtClean="0">
                <a:latin typeface="Courier New" pitchFamily="49" charset="0"/>
              </a:rPr>
              <a:t>(s2);</a:t>
            </a:r>
            <a:endParaRPr lang="el-GR" sz="2600" b="1" dirty="0" smtClean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3733800"/>
            <a:ext cx="2563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alphabetic ordering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43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7194</TotalTime>
  <Words>5396</Words>
  <Application>Microsoft Office PowerPoint</Application>
  <PresentationFormat>On-screen Show (4:3)</PresentationFormat>
  <Paragraphs>1472</Paragraphs>
  <Slides>92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3" baseType="lpstr">
      <vt:lpstr>Clarity</vt:lpstr>
      <vt:lpstr>ΣΤΟΙΧΕΙΑ ΤΗΣ ΓΛΩΣΣΑΣ C++</vt:lpstr>
      <vt:lpstr>ΑΝΑΚΕΦΑΛΑΙΩΣΗ</vt:lpstr>
      <vt:lpstr>Άσκηση </vt:lpstr>
      <vt:lpstr>Class Car</vt:lpstr>
      <vt:lpstr>Methods</vt:lpstr>
      <vt:lpstr>PowerPoint Presentation</vt:lpstr>
      <vt:lpstr>Συναρτήσεις</vt:lpstr>
      <vt:lpstr>Παράδειγμα</vt:lpstr>
      <vt:lpstr>PowerPoint Presentation</vt:lpstr>
      <vt:lpstr>Δείκτες – Δέσμευση Μνήμης</vt:lpstr>
      <vt:lpstr>Δείκτες – Αποδέσμευση Μνήμης</vt:lpstr>
      <vt:lpstr>Δείκτες – Δέσμευση Μνήμης</vt:lpstr>
      <vt:lpstr>Δείκτες - Παράδειγμα</vt:lpstr>
      <vt:lpstr>Δείκτες - Παράδειγμα</vt:lpstr>
      <vt:lpstr>Δείκτες - Παράδειγμα</vt:lpstr>
      <vt:lpstr>Δείκτες - Παράδειγμα</vt:lpstr>
      <vt:lpstr>Δείκτες - Παράδειγμα</vt:lpstr>
      <vt:lpstr>Δείκτες - Παράδειγμα</vt:lpstr>
      <vt:lpstr>Δείκτες - Παράδειγμα</vt:lpstr>
      <vt:lpstr>Αναφορές (References)</vt:lpstr>
      <vt:lpstr>Τι κρύβουν οι αναφορές</vt:lpstr>
      <vt:lpstr>Που χρησιμεύουν?</vt:lpstr>
      <vt:lpstr>ΠΕΡΑΣΜΑ ΠΑΡΑΜΕΤΡΩΝ ΣΕ ΣΥΝΑΡΤΗΣΕΙΣ</vt:lpstr>
      <vt:lpstr>Πέρασμα δια τιμής</vt:lpstr>
      <vt:lpstr>Πως δουλεύει</vt:lpstr>
      <vt:lpstr>Πως δουλεύει</vt:lpstr>
      <vt:lpstr>Πως δουλεύει</vt:lpstr>
      <vt:lpstr>Πέρασμα δια αναφοράς με δείκτη</vt:lpstr>
      <vt:lpstr>Πως δουλεύει</vt:lpstr>
      <vt:lpstr>Πως δουλεύει</vt:lpstr>
      <vt:lpstr>Πως δουλεύει</vt:lpstr>
      <vt:lpstr>Πέρασμα δια αναφοράς με αναφορά</vt:lpstr>
      <vt:lpstr>Πως δουλεύει</vt:lpstr>
      <vt:lpstr>Τι κρύβει.</vt:lpstr>
      <vt:lpstr>Διαφορές pointers και references</vt:lpstr>
      <vt:lpstr>Ομοιότητες pointers και references</vt:lpstr>
      <vt:lpstr>Ισοδύναμο αποτέλεσμα</vt:lpstr>
      <vt:lpstr>Ορίσματα που δεν αλλάζουν</vt:lpstr>
      <vt:lpstr>Πίνακες σαν παράμετροι</vt:lpstr>
      <vt:lpstr>Πίνακες σαν παράμετροι</vt:lpstr>
      <vt:lpstr>Συνοπτικά για το πέρασμα παραμέτρων</vt:lpstr>
      <vt:lpstr>PowerPoint Presentation</vt:lpstr>
      <vt:lpstr>PowerPoint Presentation</vt:lpstr>
      <vt:lpstr>PowerPoint Presentation</vt:lpstr>
      <vt:lpstr>ΥΠΕΡΦΟΡΤΩΣΗ (Overloading) ΣΥΝΑΡΤΗΣΕΩΝ Και ΤΕΛΕΣΤΩΝ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Άσκηση </vt:lpstr>
      <vt:lpstr>Class Car</vt:lpstr>
      <vt:lpstr>PowerPoint Presentation</vt:lpstr>
      <vt:lpstr>Class Car</vt:lpstr>
      <vt:lpstr>Methods</vt:lpstr>
      <vt:lpstr>PowerPoint Presentation</vt:lpstr>
      <vt:lpstr>Άσκηση </vt:lpstr>
      <vt:lpstr>PowerPoint Presentation</vt:lpstr>
      <vt:lpstr>Class Car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Υπερφόρτωση τελεστών για κλάσεις</vt:lpstr>
      <vt:lpstr>PowerPoint Presentation</vt:lpstr>
      <vt:lpstr>PowerPoint Presentation</vt:lpstr>
      <vt:lpstr>PowerPoint Presentation</vt:lpstr>
      <vt:lpstr>PowerPoint Presentation</vt:lpstr>
      <vt:lpstr>Class Car</vt:lpstr>
      <vt:lpstr>Methods</vt:lpstr>
      <vt:lpstr>Υπερφόρτωση του τελεστή [ ]</vt:lpstr>
      <vt:lpstr>PowerPoint Presentation</vt:lpstr>
      <vt:lpstr>PowerPoint Presentation</vt:lpstr>
      <vt:lpstr>ΔΟΜΕΣ ΚΑΙ ΚΛΑΣΕΙΣ</vt:lpstr>
      <vt:lpstr>PowerPoint Presentation</vt:lpstr>
      <vt:lpstr>PowerPoint Presentation</vt:lpstr>
      <vt:lpstr>PowerPoint Presentation</vt:lpstr>
      <vt:lpstr>PowerPoint Presentation</vt:lpstr>
      <vt:lpstr>Κλάσεις και structs</vt:lpstr>
      <vt:lpstr>PowerPoint Presentation</vt:lpstr>
      <vt:lpstr>Αναφορές σε αντικείμενα</vt:lpstr>
      <vt:lpstr>ΑλΦαρηθμητικα</vt:lpstr>
      <vt:lpstr>Αλφαριθμητικά (Strings)</vt:lpstr>
      <vt:lpstr>Strings – Δήλωση και αρχικοποίηση</vt:lpstr>
      <vt:lpstr>Strings – Δήλωση και αρχικοποίηση και substrings</vt:lpstr>
      <vt:lpstr>Strings – Επεξεργασία</vt:lpstr>
      <vt:lpstr>Strings – Επεξεργασία</vt:lpstr>
      <vt:lpstr>Strings – Επεξεργασία</vt:lpstr>
      <vt:lpstr>Strings – Επεξεργασία</vt:lpstr>
      <vt:lpstr>Strings – Επεξεργασία με τελεστές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231</cp:revision>
  <dcterms:created xsi:type="dcterms:W3CDTF">2011-10-17T19:46:53Z</dcterms:created>
  <dcterms:modified xsi:type="dcterms:W3CDTF">2011-11-08T23:01:49Z</dcterms:modified>
</cp:coreProperties>
</file>